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5" name="Shape 185"/>
          <p:cNvSpPr/>
          <p:nvPr>
            <p:ph type="sldImg"/>
          </p:nvPr>
        </p:nvSpPr>
        <p:spPr>
          <a:xfrm>
            <a:off x="1143000" y="685800"/>
            <a:ext cx="4572000" cy="3429000"/>
          </a:xfrm>
          <a:prstGeom prst="rect">
            <a:avLst/>
          </a:prstGeom>
        </p:spPr>
        <p:txBody>
          <a:bodyPr/>
          <a:lstStyle/>
          <a:p>
            <a:pPr/>
          </a:p>
        </p:txBody>
      </p:sp>
      <p:sp>
        <p:nvSpPr>
          <p:cNvPr id="186" name="Shape 18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bg>
      <p:bgPr>
        <a:gradFill flip="none" rotWithShape="1">
          <a:gsLst>
            <a:gs pos="0">
              <a:srgbClr val="0096EF"/>
            </a:gs>
            <a:gs pos="100000">
              <a:srgbClr val="004E80"/>
            </a:gs>
          </a:gsLst>
          <a:lin ang="0" scaled="0"/>
        </a:gradFill>
      </p:bgPr>
    </p:bg>
    <p:spTree>
      <p:nvGrpSpPr>
        <p:cNvPr id="1" name=""/>
        <p:cNvGrpSpPr/>
        <p:nvPr/>
      </p:nvGrpSpPr>
      <p:grpSpPr>
        <a:xfrm>
          <a:off x="0" y="0"/>
          <a:ext cx="0" cy="0"/>
          <a:chOff x="0" y="0"/>
          <a:chExt cx="0" cy="0"/>
        </a:xfrm>
      </p:grpSpPr>
      <p:sp>
        <p:nvSpPr>
          <p:cNvPr id="11" name="Autor y fecha"/>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Autor y fecha</a:t>
            </a:r>
          </a:p>
        </p:txBody>
      </p:sp>
      <p:sp>
        <p:nvSpPr>
          <p:cNvPr id="12"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3" name="Nivel de texto 1…"/>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4" name="Número de diapositiva"/>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98" name="Nivel de texto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Declaración</a:t>
            </a:r>
          </a:p>
          <a:p>
            <a:pPr lvl="1"/>
            <a:r>
              <a:t/>
            </a:r>
          </a:p>
          <a:p>
            <a:pPr lvl="2"/>
            <a:r>
              <a:t/>
            </a:r>
          </a:p>
          <a:p>
            <a:pPr lvl="3"/>
            <a:r>
              <a:t/>
            </a:r>
          </a:p>
          <a:p>
            <a:pPr lvl="4"/>
            <a:r>
              <a:t/>
            </a:r>
          </a:p>
        </p:txBody>
      </p:sp>
      <p:sp>
        <p:nvSpPr>
          <p:cNvPr id="9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echo (grande)">
    <p:spTree>
      <p:nvGrpSpPr>
        <p:cNvPr id="1" name=""/>
        <p:cNvGrpSpPr/>
        <p:nvPr/>
      </p:nvGrpSpPr>
      <p:grpSpPr>
        <a:xfrm>
          <a:off x="0" y="0"/>
          <a:ext cx="0" cy="0"/>
          <a:chOff x="0" y="0"/>
          <a:chExt cx="0" cy="0"/>
        </a:xfrm>
      </p:grpSpPr>
      <p:sp>
        <p:nvSpPr>
          <p:cNvPr id="106" name="Información del hecho"/>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Información del hecho</a:t>
            </a:r>
          </a:p>
        </p:txBody>
      </p:sp>
      <p:sp>
        <p:nvSpPr>
          <p:cNvPr id="107" name="Nivel de texto 1…"/>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15" name="Atribució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Atribución</a:t>
            </a:r>
          </a:p>
        </p:txBody>
      </p:sp>
      <p:sp>
        <p:nvSpPr>
          <p:cNvPr id="116" name="Nivel de texto 1…"/>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“Frase celebre”</a:t>
            </a:r>
          </a:p>
          <a:p>
            <a:pPr lvl="1"/>
            <a:r>
              <a:t/>
            </a:r>
          </a:p>
          <a:p>
            <a:pPr lvl="2"/>
            <a:r>
              <a:t/>
            </a:r>
          </a:p>
          <a:p>
            <a:pPr lvl="3"/>
            <a:r>
              <a:t/>
            </a:r>
          </a:p>
          <a:p>
            <a:pPr lvl="4"/>
            <a:r>
              <a:t/>
            </a:r>
          </a:p>
        </p:txBody>
      </p:sp>
      <p:sp>
        <p:nvSpPr>
          <p:cNvPr id="11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24" name="862804876_960x639.jpg"/>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824910546_2681x1332.jpg"/>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575395635_960x639.jpg"/>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Imagen"/>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4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Texto del título"/>
          <p:cNvSpPr txBox="1"/>
          <p:nvPr>
            <p:ph type="title"/>
          </p:nvPr>
        </p:nvSpPr>
        <p:spPr>
          <a:xfrm>
            <a:off x="2019300" y="3429000"/>
            <a:ext cx="20955000" cy="4102100"/>
          </a:xfrm>
          <a:prstGeom prst="rect">
            <a:avLst/>
          </a:prstGeom>
        </p:spPr>
        <p:txBody>
          <a:bodyPr anchor="b"/>
          <a:lstStyle>
            <a:lvl1pPr algn="ctr" defTabSz="825500">
              <a:lnSpc>
                <a:spcPct val="100000"/>
              </a:lnSpc>
              <a:defRPr b="0" cap="all" spc="319" sz="8000">
                <a:solidFill>
                  <a:srgbClr val="EBEBEB"/>
                </a:solidFill>
                <a:effectLst>
                  <a:outerShdw sx="100000" sy="100000" kx="0" ky="0" algn="b" rotWithShape="0" blurRad="25400" dist="25400" dir="16200000">
                    <a:srgbClr val="000000">
                      <a:alpha val="50000"/>
                    </a:srgbClr>
                  </a:outerShdw>
                </a:effectLst>
                <a:latin typeface="Cochin"/>
                <a:ea typeface="Cochin"/>
                <a:cs typeface="Cochin"/>
                <a:sym typeface="Cochin"/>
              </a:defRPr>
            </a:lvl1pPr>
          </a:lstStyle>
          <a:p>
            <a:pPr/>
            <a:r>
              <a:t>Texto del título</a:t>
            </a:r>
          </a:p>
        </p:txBody>
      </p:sp>
      <p:sp>
        <p:nvSpPr>
          <p:cNvPr id="150" name="Nivel de texto 1…"/>
          <p:cNvSpPr txBox="1"/>
          <p:nvPr>
            <p:ph type="body" sz="quarter" idx="1"/>
          </p:nvPr>
        </p:nvSpPr>
        <p:spPr>
          <a:xfrm>
            <a:off x="2019300" y="7518400"/>
            <a:ext cx="20955000" cy="1968500"/>
          </a:xfrm>
          <a:prstGeom prst="rect">
            <a:avLst/>
          </a:prstGeom>
        </p:spPr>
        <p:txBody>
          <a:bodyPr/>
          <a:lstStyle>
            <a:lvl1pPr marL="0" indent="0" algn="ctr" defTabSz="825500">
              <a:lnSpc>
                <a:spcPct val="100000"/>
              </a:lnSpc>
              <a:spcBef>
                <a:spcPts val="0"/>
              </a:spcBef>
              <a:buSzTx/>
              <a:buNone/>
              <a:defRPr spc="200" sz="5000">
                <a:effectLst>
                  <a:outerShdw sx="100000" sy="100000" kx="0" ky="0" algn="b" rotWithShape="0" blurRad="25400" dist="27326" dir="16200000">
                    <a:srgbClr val="000000">
                      <a:alpha val="50000"/>
                    </a:srgbClr>
                  </a:outerShdw>
                </a:effectLst>
                <a:latin typeface="Cochin"/>
                <a:ea typeface="Cochin"/>
                <a:cs typeface="Cochin"/>
                <a:sym typeface="Cochin"/>
              </a:defRPr>
            </a:lvl1pPr>
            <a:lvl2pPr marL="0" indent="0" algn="ctr" defTabSz="825500">
              <a:lnSpc>
                <a:spcPct val="100000"/>
              </a:lnSpc>
              <a:spcBef>
                <a:spcPts val="0"/>
              </a:spcBef>
              <a:buSzTx/>
              <a:buNone/>
              <a:defRPr spc="200" sz="5000">
                <a:effectLst>
                  <a:outerShdw sx="100000" sy="100000" kx="0" ky="0" algn="b" rotWithShape="0" blurRad="25400" dist="27326" dir="16200000">
                    <a:srgbClr val="000000">
                      <a:alpha val="50000"/>
                    </a:srgbClr>
                  </a:outerShdw>
                </a:effectLst>
                <a:latin typeface="Cochin"/>
                <a:ea typeface="Cochin"/>
                <a:cs typeface="Cochin"/>
                <a:sym typeface="Cochin"/>
              </a:defRPr>
            </a:lvl2pPr>
            <a:lvl3pPr marL="0" indent="0" algn="ctr" defTabSz="825500">
              <a:lnSpc>
                <a:spcPct val="100000"/>
              </a:lnSpc>
              <a:spcBef>
                <a:spcPts val="0"/>
              </a:spcBef>
              <a:buSzTx/>
              <a:buNone/>
              <a:defRPr spc="200" sz="5000">
                <a:effectLst>
                  <a:outerShdw sx="100000" sy="100000" kx="0" ky="0" algn="b" rotWithShape="0" blurRad="25400" dist="27326" dir="16200000">
                    <a:srgbClr val="000000">
                      <a:alpha val="50000"/>
                    </a:srgbClr>
                  </a:outerShdw>
                </a:effectLst>
                <a:latin typeface="Cochin"/>
                <a:ea typeface="Cochin"/>
                <a:cs typeface="Cochin"/>
                <a:sym typeface="Cochin"/>
              </a:defRPr>
            </a:lvl3pPr>
            <a:lvl4pPr marL="0" indent="0" algn="ctr" defTabSz="825500">
              <a:lnSpc>
                <a:spcPct val="100000"/>
              </a:lnSpc>
              <a:spcBef>
                <a:spcPts val="0"/>
              </a:spcBef>
              <a:buSzTx/>
              <a:buNone/>
              <a:defRPr spc="200" sz="5000">
                <a:effectLst>
                  <a:outerShdw sx="100000" sy="100000" kx="0" ky="0" algn="b" rotWithShape="0" blurRad="25400" dist="27326" dir="16200000">
                    <a:srgbClr val="000000">
                      <a:alpha val="50000"/>
                    </a:srgbClr>
                  </a:outerShdw>
                </a:effectLst>
                <a:latin typeface="Cochin"/>
                <a:ea typeface="Cochin"/>
                <a:cs typeface="Cochin"/>
                <a:sym typeface="Cochin"/>
              </a:defRPr>
            </a:lvl4pPr>
            <a:lvl5pPr marL="0" indent="0" algn="ctr" defTabSz="825500">
              <a:lnSpc>
                <a:spcPct val="100000"/>
              </a:lnSpc>
              <a:spcBef>
                <a:spcPts val="0"/>
              </a:spcBef>
              <a:buSzTx/>
              <a:buNone/>
              <a:defRPr spc="200" sz="5000">
                <a:effectLst>
                  <a:outerShdw sx="100000" sy="100000" kx="0" ky="0" algn="b" rotWithShape="0" blurRad="25400" dist="27326" dir="16200000">
                    <a:srgbClr val="000000">
                      <a:alpha val="50000"/>
                    </a:srgbClr>
                  </a:outerShdw>
                </a:effectLst>
                <a:latin typeface="Cochin"/>
                <a:ea typeface="Cochin"/>
                <a:cs typeface="Cochin"/>
                <a:sym typeface="Cochin"/>
              </a:defRPr>
            </a:lvl5pPr>
          </a:lstStyle>
          <a:p>
            <a:pPr/>
            <a:r>
              <a:t>Nivel de texto 1</a:t>
            </a:r>
          </a:p>
          <a:p>
            <a:pPr lvl="1"/>
            <a:r>
              <a:t>Nivel de texto 2</a:t>
            </a:r>
          </a:p>
          <a:p>
            <a:pPr lvl="2"/>
            <a:r>
              <a:t>Nivel de texto 3</a:t>
            </a:r>
          </a:p>
          <a:p>
            <a:pPr lvl="3"/>
            <a:r>
              <a:t>Nivel de texto 4</a:t>
            </a:r>
          </a:p>
          <a:p>
            <a:pPr lvl="4"/>
            <a:r>
              <a:t>Nivel de texto 5</a:t>
            </a:r>
          </a:p>
        </p:txBody>
      </p:sp>
      <p:sp>
        <p:nvSpPr>
          <p:cNvPr id="151" name="Número de diapositiva"/>
          <p:cNvSpPr txBox="1"/>
          <p:nvPr>
            <p:ph type="sldNum" sz="quarter" idx="2"/>
          </p:nvPr>
        </p:nvSpPr>
        <p:spPr>
          <a:xfrm>
            <a:off x="11976100" y="12846050"/>
            <a:ext cx="419100" cy="457200"/>
          </a:xfrm>
          <a:prstGeom prst="rect">
            <a:avLst/>
          </a:prstGeom>
        </p:spPr>
        <p:txBody>
          <a:bodyPr anchor="ctr"/>
          <a:lstStyle>
            <a:lvl1pPr defTabSz="825500">
              <a:defRPr sz="2400">
                <a:solidFill>
                  <a:srgbClr val="8C8C8C"/>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solidFill>
          <a:srgbClr val="C2463A"/>
        </a:solidFill>
      </p:bgPr>
    </p:bg>
    <p:spTree>
      <p:nvGrpSpPr>
        <p:cNvPr id="1" name=""/>
        <p:cNvGrpSpPr/>
        <p:nvPr/>
      </p:nvGrpSpPr>
      <p:grpSpPr>
        <a:xfrm>
          <a:off x="0" y="0"/>
          <a:ext cx="0" cy="0"/>
          <a:chOff x="0" y="0"/>
          <a:chExt cx="0" cy="0"/>
        </a:xfrm>
      </p:grpSpPr>
      <p:sp>
        <p:nvSpPr>
          <p:cNvPr id="158" name="Texto del título"/>
          <p:cNvSpPr txBox="1"/>
          <p:nvPr>
            <p:ph type="title"/>
          </p:nvPr>
        </p:nvSpPr>
        <p:spPr>
          <a:xfrm>
            <a:off x="3096369" y="3994150"/>
            <a:ext cx="19621501" cy="3213100"/>
          </a:xfrm>
          <a:prstGeom prst="rect">
            <a:avLst/>
          </a:prstGeom>
        </p:spPr>
        <p:txBody>
          <a:bodyPr anchor="b"/>
          <a:lstStyle>
            <a:lvl1pPr algn="ctr" defTabSz="825500">
              <a:lnSpc>
                <a:spcPct val="100000"/>
              </a:lnSpc>
              <a:defRPr b="0" i="1" spc="0" sz="9400">
                <a:solidFill>
                  <a:srgbClr val="292929"/>
                </a:solidFill>
                <a:latin typeface="Georgia"/>
                <a:ea typeface="Georgia"/>
                <a:cs typeface="Georgia"/>
                <a:sym typeface="Georgia"/>
              </a:defRPr>
            </a:lvl1pPr>
          </a:lstStyle>
          <a:p>
            <a:pPr/>
            <a:r>
              <a:t>Texto del título</a:t>
            </a:r>
          </a:p>
        </p:txBody>
      </p:sp>
      <p:sp>
        <p:nvSpPr>
          <p:cNvPr id="159" name="Nivel de texto 1…"/>
          <p:cNvSpPr txBox="1"/>
          <p:nvPr>
            <p:ph type="body" sz="quarter" idx="1"/>
          </p:nvPr>
        </p:nvSpPr>
        <p:spPr>
          <a:xfrm>
            <a:off x="2387600" y="7200900"/>
            <a:ext cx="19621500" cy="1841500"/>
          </a:xfrm>
          <a:prstGeom prst="rect">
            <a:avLst/>
          </a:prstGeom>
        </p:spPr>
        <p:txBody>
          <a:bodyPr/>
          <a:lstStyle>
            <a:lvl1pPr marL="0" indent="0" algn="ctr" defTabSz="825500">
              <a:lnSpc>
                <a:spcPct val="100000"/>
              </a:lnSpc>
              <a:spcBef>
                <a:spcPts val="0"/>
              </a:spcBef>
              <a:buSzTx/>
              <a:buNone/>
              <a:defRPr i="1" sz="5200">
                <a:solidFill>
                  <a:srgbClr val="C2463A"/>
                </a:solidFill>
                <a:latin typeface="Georgia"/>
                <a:ea typeface="Georgia"/>
                <a:cs typeface="Georgia"/>
                <a:sym typeface="Georgia"/>
              </a:defRPr>
            </a:lvl1pPr>
            <a:lvl2pPr marL="0" indent="0" algn="ctr" defTabSz="825500">
              <a:lnSpc>
                <a:spcPct val="100000"/>
              </a:lnSpc>
              <a:spcBef>
                <a:spcPts val="0"/>
              </a:spcBef>
              <a:buSzTx/>
              <a:buNone/>
              <a:defRPr i="1" sz="5200">
                <a:solidFill>
                  <a:srgbClr val="C2463A"/>
                </a:solidFill>
                <a:latin typeface="Georgia"/>
                <a:ea typeface="Georgia"/>
                <a:cs typeface="Georgia"/>
                <a:sym typeface="Georgia"/>
              </a:defRPr>
            </a:lvl2pPr>
            <a:lvl3pPr marL="0" indent="0" algn="ctr" defTabSz="825500">
              <a:lnSpc>
                <a:spcPct val="100000"/>
              </a:lnSpc>
              <a:spcBef>
                <a:spcPts val="0"/>
              </a:spcBef>
              <a:buSzTx/>
              <a:buNone/>
              <a:defRPr i="1" sz="5200">
                <a:solidFill>
                  <a:srgbClr val="C2463A"/>
                </a:solidFill>
                <a:latin typeface="Georgia"/>
                <a:ea typeface="Georgia"/>
                <a:cs typeface="Georgia"/>
                <a:sym typeface="Georgia"/>
              </a:defRPr>
            </a:lvl3pPr>
            <a:lvl4pPr marL="0" indent="0" algn="ctr" defTabSz="825500">
              <a:lnSpc>
                <a:spcPct val="100000"/>
              </a:lnSpc>
              <a:spcBef>
                <a:spcPts val="0"/>
              </a:spcBef>
              <a:buSzTx/>
              <a:buNone/>
              <a:defRPr i="1" sz="5200">
                <a:solidFill>
                  <a:srgbClr val="C2463A"/>
                </a:solidFill>
                <a:latin typeface="Georgia"/>
                <a:ea typeface="Georgia"/>
                <a:cs typeface="Georgia"/>
                <a:sym typeface="Georgia"/>
              </a:defRPr>
            </a:lvl4pPr>
            <a:lvl5pPr marL="0" indent="0" algn="ctr" defTabSz="825500">
              <a:lnSpc>
                <a:spcPct val="100000"/>
              </a:lnSpc>
              <a:spcBef>
                <a:spcPts val="0"/>
              </a:spcBef>
              <a:buSzTx/>
              <a:buNone/>
              <a:defRPr i="1" sz="5200">
                <a:solidFill>
                  <a:srgbClr val="C2463A"/>
                </a:solidFill>
                <a:latin typeface="Georgia"/>
                <a:ea typeface="Georgia"/>
                <a:cs typeface="Georgia"/>
                <a:sym typeface="Georgia"/>
              </a:defRPr>
            </a:lvl5pPr>
          </a:lstStyle>
          <a:p>
            <a:pPr/>
            <a:r>
              <a:t>Nivel de texto 1</a:t>
            </a:r>
          </a:p>
          <a:p>
            <a:pPr lvl="1"/>
            <a:r>
              <a:t>Nivel de texto 2</a:t>
            </a:r>
          </a:p>
          <a:p>
            <a:pPr lvl="2"/>
            <a:r>
              <a:t>Nivel de texto 3</a:t>
            </a:r>
          </a:p>
          <a:p>
            <a:pPr lvl="3"/>
            <a:r>
              <a:t>Nivel de texto 4</a:t>
            </a:r>
          </a:p>
          <a:p>
            <a:pPr lvl="4"/>
            <a:r>
              <a:t>Nivel de texto 5</a:t>
            </a:r>
          </a:p>
        </p:txBody>
      </p:sp>
      <p:sp>
        <p:nvSpPr>
          <p:cNvPr id="160" name="Número de diapositiva"/>
          <p:cNvSpPr txBox="1"/>
          <p:nvPr>
            <p:ph type="sldNum" sz="quarter" idx="2"/>
          </p:nvPr>
        </p:nvSpPr>
        <p:spPr>
          <a:xfrm>
            <a:off x="11918476" y="13068300"/>
            <a:ext cx="548641" cy="520700"/>
          </a:xfrm>
          <a:prstGeom prst="rect">
            <a:avLst/>
          </a:prstGeom>
        </p:spPr>
        <p:txBody>
          <a:bodyPr anchor="t"/>
          <a:lstStyle>
            <a:lvl1pPr defTabSz="825500">
              <a:defRPr sz="3000">
                <a:solidFill>
                  <a:srgbClr val="006288"/>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Imagen"/>
          <p:cNvSpPr/>
          <p:nvPr>
            <p:ph type="pic" idx="21"/>
          </p:nvPr>
        </p:nvSpPr>
        <p:spPr>
          <a:xfrm>
            <a:off x="2752725" y="-2489200"/>
            <a:ext cx="18840450" cy="12560300"/>
          </a:xfrm>
          <a:prstGeom prst="rect">
            <a:avLst/>
          </a:prstGeom>
        </p:spPr>
        <p:txBody>
          <a:bodyPr lIns="91439" tIns="45719" rIns="91439" bIns="45719">
            <a:noAutofit/>
          </a:bodyPr>
          <a:lstStyle/>
          <a:p>
            <a:pPr/>
          </a:p>
        </p:txBody>
      </p:sp>
      <p:sp>
        <p:nvSpPr>
          <p:cNvPr id="168" name="Texto del título"/>
          <p:cNvSpPr txBox="1"/>
          <p:nvPr>
            <p:ph type="title"/>
          </p:nvPr>
        </p:nvSpPr>
        <p:spPr>
          <a:xfrm>
            <a:off x="2387600" y="9448800"/>
            <a:ext cx="19621500" cy="2006600"/>
          </a:xfrm>
          <a:prstGeom prst="rect">
            <a:avLst/>
          </a:prstGeom>
        </p:spPr>
        <p:txBody>
          <a:bodyPr lIns="45719" tIns="45719" rIns="45719" bIns="45719" anchor="b"/>
          <a:lstStyle>
            <a:lvl1pPr defTabSz="914400">
              <a:lnSpc>
                <a:spcPct val="100000"/>
              </a:lnSpc>
              <a:defRPr b="0" cap="all" spc="0" sz="6400">
                <a:solidFill>
                  <a:srgbClr val="A9E023"/>
                </a:solidFill>
                <a:effectLst>
                  <a:outerShdw sx="100000" sy="100000" kx="0" ky="0" algn="b" rotWithShape="0" blurRad="25400" dist="38100" dir="14040000">
                    <a:srgbClr val="000000">
                      <a:alpha val="25000"/>
                    </a:srgbClr>
                  </a:outerShdw>
                </a:effectLst>
                <a:latin typeface="Arial"/>
                <a:ea typeface="Arial"/>
                <a:cs typeface="Arial"/>
                <a:sym typeface="Arial"/>
              </a:defRPr>
            </a:lvl1pPr>
          </a:lstStyle>
          <a:p>
            <a:pPr/>
            <a:r>
              <a:t>Texto del título</a:t>
            </a:r>
          </a:p>
        </p:txBody>
      </p:sp>
      <p:sp>
        <p:nvSpPr>
          <p:cNvPr id="169" name="Nivel de texto 1…"/>
          <p:cNvSpPr txBox="1"/>
          <p:nvPr>
            <p:ph type="body" sz="quarter" idx="1"/>
          </p:nvPr>
        </p:nvSpPr>
        <p:spPr>
          <a:xfrm>
            <a:off x="2387600" y="11518900"/>
            <a:ext cx="19621500" cy="1714500"/>
          </a:xfrm>
          <a:prstGeom prst="rect">
            <a:avLst/>
          </a:prstGeom>
        </p:spPr>
        <p:txBody>
          <a:bodyPr lIns="45719" tIns="45719" rIns="45719" bIns="45719"/>
          <a:lstStyle>
            <a:lvl1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1pPr>
            <a:lvl2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2pPr>
            <a:lvl3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3pPr>
            <a:lvl4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4pPr>
            <a:lvl5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5pPr>
          </a:lstStyle>
          <a:p>
            <a:pPr/>
            <a:r>
              <a:t>Nivel de texto 1</a:t>
            </a:r>
          </a:p>
          <a:p>
            <a:pPr lvl="1"/>
            <a:r>
              <a:t>Nivel de texto 2</a:t>
            </a:r>
          </a:p>
          <a:p>
            <a:pPr lvl="2"/>
            <a:r>
              <a:t>Nivel de texto 3</a:t>
            </a:r>
          </a:p>
          <a:p>
            <a:pPr lvl="3"/>
            <a:r>
              <a:t>Nivel de texto 4</a:t>
            </a:r>
          </a:p>
          <a:p>
            <a:pPr lvl="4"/>
            <a:r>
              <a:t>Nivel de texto 5</a:t>
            </a:r>
          </a:p>
        </p:txBody>
      </p:sp>
      <p:sp>
        <p:nvSpPr>
          <p:cNvPr id="170" name="Número de diapositiva"/>
          <p:cNvSpPr txBox="1"/>
          <p:nvPr>
            <p:ph type="sldNum" sz="quarter" idx="2"/>
          </p:nvPr>
        </p:nvSpPr>
        <p:spPr>
          <a:xfrm>
            <a:off x="21797619" y="11766550"/>
            <a:ext cx="332741" cy="348430"/>
          </a:xfrm>
          <a:prstGeom prst="rect">
            <a:avLst/>
          </a:prstGeom>
        </p:spPr>
        <p:txBody>
          <a:bodyPr lIns="45719" tIns="45719" rIns="45719" bIns="45719" anchor="t"/>
          <a:lstStyle>
            <a:lvl1pPr algn="r" defTabSz="457200">
              <a:defRPr b="1">
                <a:solidFill>
                  <a:srgbClr val="BFBFBF"/>
                </a:solidFill>
                <a:effectLst>
                  <a:outerShdw sx="100000" sy="100000" kx="0" ky="0" algn="b" rotWithShape="0" blurRad="50800" dist="38100" dir="2700000">
                    <a:srgbClr val="000000">
                      <a:alpha val="43000"/>
                    </a:srgbClr>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7" name="Texto del título"/>
          <p:cNvSpPr txBox="1"/>
          <p:nvPr>
            <p:ph type="title"/>
          </p:nvPr>
        </p:nvSpPr>
        <p:spPr>
          <a:xfrm>
            <a:off x="1930400" y="7378700"/>
            <a:ext cx="20510500" cy="3695700"/>
          </a:xfrm>
          <a:prstGeom prst="rect">
            <a:avLst/>
          </a:prstGeom>
        </p:spPr>
        <p:txBody>
          <a:bodyPr anchor="b"/>
          <a:lstStyle>
            <a:lvl1pPr defTabSz="825500">
              <a:lnSpc>
                <a:spcPct val="90000"/>
              </a:lnSpc>
              <a:defRPr b="0" cap="all" spc="0" sz="10000">
                <a:solidFill>
                  <a:srgbClr val="DEDEDE"/>
                </a:solidFill>
                <a:latin typeface="Helvetica Neue Bold Condensed"/>
                <a:ea typeface="Helvetica Neue Bold Condensed"/>
                <a:cs typeface="Helvetica Neue Bold Condensed"/>
                <a:sym typeface="Helvetica Neue Bold Condensed"/>
              </a:defRPr>
            </a:lvl1pPr>
          </a:lstStyle>
          <a:p>
            <a:pPr/>
            <a:r>
              <a:t>Texto del título</a:t>
            </a:r>
          </a:p>
        </p:txBody>
      </p:sp>
      <p:sp>
        <p:nvSpPr>
          <p:cNvPr id="178" name="Nivel de texto 1…"/>
          <p:cNvSpPr txBox="1"/>
          <p:nvPr>
            <p:ph type="body" sz="quarter" idx="1"/>
          </p:nvPr>
        </p:nvSpPr>
        <p:spPr>
          <a:xfrm>
            <a:off x="1930400" y="11049000"/>
            <a:ext cx="20510500" cy="1778000"/>
          </a:xfrm>
          <a:prstGeom prst="rect">
            <a:avLst/>
          </a:prstGeom>
        </p:spPr>
        <p:txBody>
          <a:bodyPr/>
          <a:lstStyle>
            <a:lvl1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1pPr>
            <a:lvl2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2pPr>
            <a:lvl3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3pPr>
            <a:lvl4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4pPr>
            <a:lvl5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5pPr>
          </a:lstStyle>
          <a:p>
            <a:pPr/>
            <a:r>
              <a:t>Nivel de texto 1</a:t>
            </a:r>
          </a:p>
          <a:p>
            <a:pPr lvl="1"/>
            <a:r>
              <a:t>Nivel de texto 2</a:t>
            </a:r>
          </a:p>
          <a:p>
            <a:pPr lvl="2"/>
            <a:r>
              <a:t>Nivel de texto 3</a:t>
            </a:r>
          </a:p>
          <a:p>
            <a:pPr lvl="3"/>
            <a:r>
              <a:t>Nivel de texto 4</a:t>
            </a:r>
          </a:p>
          <a:p>
            <a:pPr lvl="4"/>
            <a:r>
              <a:t>Nivel de texto 5</a:t>
            </a:r>
          </a:p>
        </p:txBody>
      </p:sp>
      <p:sp>
        <p:nvSpPr>
          <p:cNvPr id="179" name="Número de diapositiva"/>
          <p:cNvSpPr txBox="1"/>
          <p:nvPr>
            <p:ph type="sldNum" sz="quarter" idx="2"/>
          </p:nvPr>
        </p:nvSpPr>
        <p:spPr>
          <a:xfrm>
            <a:off x="12020860" y="13322300"/>
            <a:ext cx="368504" cy="374600"/>
          </a:xfrm>
          <a:prstGeom prst="rect">
            <a:avLst/>
          </a:prstGeom>
        </p:spPr>
        <p:txBody>
          <a:bodyPr anchor="t"/>
          <a:lstStyle>
            <a:lvl1pPr defTabSz="825500">
              <a:defRPr>
                <a:solidFill>
                  <a:srgbClr val="5C88A5"/>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Imagen"/>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Título de presentación"/>
          <p:cNvSpPr txBox="1"/>
          <p:nvPr>
            <p:ph type="title" hasCustomPrompt="1"/>
          </p:nvPr>
        </p:nvSpPr>
        <p:spPr>
          <a:xfrm>
            <a:off x="1206500" y="7124700"/>
            <a:ext cx="21971000" cy="4648200"/>
          </a:xfrm>
          <a:prstGeom prst="rect">
            <a:avLst/>
          </a:prstGeom>
        </p:spPr>
        <p:txBody>
          <a:bodyPr anchor="b"/>
          <a:lstStyle>
            <a:lvl1pPr>
              <a:defRPr spc="-232" sz="11600"/>
            </a:lvl1pPr>
          </a:lstStyle>
          <a:p>
            <a:pPr/>
            <a:r>
              <a:t>Título de presentación</a:t>
            </a:r>
          </a:p>
        </p:txBody>
      </p:sp>
      <p:sp>
        <p:nvSpPr>
          <p:cNvPr id="23" name="Autor y fech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24" name="Nivel de texto 1…"/>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 </a:t>
            </a:r>
          </a:p>
          <a:p>
            <a:pPr lvl="1"/>
            <a:r>
              <a:t/>
            </a:r>
          </a:p>
          <a:p>
            <a:pPr lvl="2"/>
            <a:r>
              <a:t/>
            </a:r>
          </a:p>
          <a:p>
            <a:pPr lvl="3"/>
            <a:r>
              <a:t/>
            </a:r>
          </a:p>
          <a:p>
            <a:pPr lvl="4"/>
            <a:r>
              <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Título de diapositiva"/>
          <p:cNvSpPr txBox="1"/>
          <p:nvPr>
            <p:ph type="title" hasCustomPrompt="1"/>
          </p:nvPr>
        </p:nvSpPr>
        <p:spPr>
          <a:xfrm>
            <a:off x="1206500" y="1270000"/>
            <a:ext cx="9779000" cy="5882273"/>
          </a:xfrm>
          <a:prstGeom prst="rect">
            <a:avLst/>
          </a:prstGeom>
        </p:spPr>
        <p:txBody>
          <a:bodyPr anchor="b"/>
          <a:lstStyle/>
          <a:p>
            <a:pPr/>
            <a:r>
              <a:t>Título de diapositiva</a:t>
            </a:r>
          </a:p>
        </p:txBody>
      </p:sp>
      <p:sp>
        <p:nvSpPr>
          <p:cNvPr id="33" name="Nivel de texto 1…"/>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diapositiva</a:t>
            </a:r>
          </a:p>
          <a:p>
            <a:pPr lvl="1"/>
            <a:r>
              <a:t/>
            </a:r>
          </a:p>
          <a:p>
            <a:pPr lvl="2"/>
            <a:r>
              <a:t/>
            </a:r>
          </a:p>
          <a:p>
            <a:pPr lvl="3"/>
            <a:r>
              <a:t/>
            </a:r>
          </a:p>
          <a:p>
            <a:pPr lvl="4"/>
            <a:r>
              <a:t/>
            </a:r>
          </a:p>
        </p:txBody>
      </p:sp>
      <p:sp>
        <p:nvSpPr>
          <p:cNvPr id="34" name="92709243_1322x1323.jpeg"/>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prstGeom prst="rect">
            <a:avLst/>
          </a:prstGeom>
        </p:spPr>
        <p:txBody>
          <a:bodyPr/>
          <a:lstStyle/>
          <a:p>
            <a:pPr/>
            <a:r>
              <a:t>Título de diapositiva</a:t>
            </a:r>
          </a:p>
        </p:txBody>
      </p:sp>
      <p:sp>
        <p:nvSpPr>
          <p:cNvPr id="43" name="Subtítulo de diapositiv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44"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numCol="2" spcCol="1098550"/>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Título de diapositiva"/>
          <p:cNvSpPr txBox="1"/>
          <p:nvPr>
            <p:ph type="title" hasCustomPrompt="1"/>
          </p:nvPr>
        </p:nvSpPr>
        <p:spPr>
          <a:xfrm>
            <a:off x="1206500" y="952500"/>
            <a:ext cx="9779000" cy="1435100"/>
          </a:xfrm>
          <a:prstGeom prst="rect">
            <a:avLst/>
          </a:prstGeom>
        </p:spPr>
        <p:txBody>
          <a:bodyPr/>
          <a:lstStyle/>
          <a:p>
            <a:pPr/>
            <a:r>
              <a:t>Título de diapositiva</a:t>
            </a:r>
          </a:p>
        </p:txBody>
      </p:sp>
      <p:sp>
        <p:nvSpPr>
          <p:cNvPr id="61" name="Subtítulo de diapositiva"/>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62" name="Nivel de texto 1…"/>
          <p:cNvSpPr txBox="1"/>
          <p:nvPr>
            <p:ph type="body" sz="half" idx="1" hasCustomPrompt="1"/>
          </p:nvPr>
        </p:nvSpPr>
        <p:spPr>
          <a:xfrm>
            <a:off x="1206500" y="4248504"/>
            <a:ext cx="9779000" cy="8256012"/>
          </a:xfrm>
          <a:prstGeom prst="rect">
            <a:avLst/>
          </a:prstGeom>
        </p:spPr>
        <p:txBody>
          <a:bodyPr/>
          <a:lstStyle/>
          <a:p>
            <a:pPr/>
            <a:r>
              <a:t>Texto en viñeta de diapositiva</a:t>
            </a:r>
          </a:p>
          <a:p>
            <a:pPr lvl="1"/>
            <a:r>
              <a:t/>
            </a:r>
          </a:p>
          <a:p>
            <a:pPr lvl="2"/>
            <a:r>
              <a:t/>
            </a:r>
          </a:p>
          <a:p>
            <a:pPr lvl="3"/>
            <a:r>
              <a:t/>
            </a:r>
          </a:p>
          <a:p>
            <a:pPr lvl="4"/>
            <a:r>
              <a:t/>
            </a:r>
          </a:p>
        </p:txBody>
      </p:sp>
      <p:sp>
        <p:nvSpPr>
          <p:cNvPr id="63" name="824910546_2681x1332.jpg"/>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71" name="Título de secció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Título de sección</a:t>
            </a:r>
          </a:p>
        </p:txBody>
      </p:sp>
      <p:sp>
        <p:nvSpPr>
          <p:cNvPr id="72"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79" name="Título de diapositiva"/>
          <p:cNvSpPr txBox="1"/>
          <p:nvPr>
            <p:ph type="title" hasCustomPrompt="1"/>
          </p:nvPr>
        </p:nvSpPr>
        <p:spPr>
          <a:xfrm>
            <a:off x="1206500" y="952500"/>
            <a:ext cx="21971000" cy="1434949"/>
          </a:xfrm>
          <a:prstGeom prst="rect">
            <a:avLst/>
          </a:prstGeom>
        </p:spPr>
        <p:txBody>
          <a:bodyPr/>
          <a:lstStyle/>
          <a:p>
            <a:pPr/>
            <a:r>
              <a:t>Título de diapositiva</a:t>
            </a:r>
          </a:p>
        </p:txBody>
      </p:sp>
      <p:sp>
        <p:nvSpPr>
          <p:cNvPr id="80" name="Subtítulo de diapositiv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8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Título de agenda"/>
          <p:cNvSpPr txBox="1"/>
          <p:nvPr>
            <p:ph type="title" hasCustomPrompt="1"/>
          </p:nvPr>
        </p:nvSpPr>
        <p:spPr>
          <a:xfrm>
            <a:off x="1206500" y="952500"/>
            <a:ext cx="21971000" cy="1435100"/>
          </a:xfrm>
          <a:prstGeom prst="rect">
            <a:avLst/>
          </a:prstGeom>
        </p:spPr>
        <p:txBody>
          <a:bodyPr/>
          <a:lstStyle/>
          <a:p>
            <a:pPr/>
            <a:r>
              <a:t>Título de agenda</a:t>
            </a:r>
          </a:p>
        </p:txBody>
      </p:sp>
      <p:sp>
        <p:nvSpPr>
          <p:cNvPr id="89" name="Subtítulo de agend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agenda</a:t>
            </a:r>
          </a:p>
        </p:txBody>
      </p:sp>
      <p:sp>
        <p:nvSpPr>
          <p:cNvPr id="90" name="Nivel de texto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Temas de agenda</a:t>
            </a:r>
          </a:p>
          <a:p>
            <a:pPr lvl="1"/>
            <a:r>
              <a:t/>
            </a:r>
          </a:p>
          <a:p>
            <a:pPr lvl="2"/>
            <a:r>
              <a:t/>
            </a:r>
          </a:p>
          <a:p>
            <a:pPr lvl="3"/>
            <a:r>
              <a:t/>
            </a:r>
          </a:p>
          <a:p>
            <a:pPr lvl="4"/>
            <a:r>
              <a:t/>
            </a:r>
          </a:p>
        </p:txBody>
      </p:sp>
      <p:sp>
        <p:nvSpPr>
          <p:cNvPr id="9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ítulo de diapositiva"/>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Título de diapositiva</a:t>
            </a:r>
          </a:p>
        </p:txBody>
      </p:sp>
      <p:sp>
        <p:nvSpPr>
          <p:cNvPr id="3" name="Nivel de texto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en viñeta de diapositiva</a:t>
            </a:r>
          </a:p>
          <a:p>
            <a:pPr lvl="1"/>
            <a:r>
              <a:t/>
            </a:r>
          </a:p>
          <a:p>
            <a:pPr lvl="2"/>
            <a:r>
              <a:t/>
            </a:r>
          </a:p>
          <a:p>
            <a:pPr lvl="3"/>
            <a:r>
              <a:t/>
            </a:r>
          </a:p>
          <a:p>
            <a:pPr lvl="4"/>
            <a:r>
              <a:t/>
            </a:r>
          </a:p>
        </p:txBody>
      </p:sp>
      <p:sp>
        <p:nvSpPr>
          <p:cNvPr id="4" name="Número de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2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2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2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3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4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1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4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1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 Id="rId3" Type="http://schemas.openxmlformats.org/officeDocument/2006/relationships/image" Target="../media/image5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5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16.png"/><Relationship Id="rId4" Type="http://schemas.openxmlformats.org/officeDocument/2006/relationships/image" Target="../media/image1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1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Editar: doble clic"/>
          <p:cNvSpPr txBox="1"/>
          <p:nvPr>
            <p:ph type="title"/>
          </p:nvPr>
        </p:nvSpPr>
        <p:spPr>
          <a:xfrm>
            <a:off x="1936750" y="7385050"/>
            <a:ext cx="20510500" cy="3695700"/>
          </a:xfrm>
          <a:prstGeom prst="rect">
            <a:avLst/>
          </a:prstGeom>
        </p:spPr>
        <p:txBody>
          <a:bodyPr/>
          <a:lstStyle/>
          <a:p>
            <a:pPr/>
          </a:p>
        </p:txBody>
      </p:sp>
      <p:sp>
        <p:nvSpPr>
          <p:cNvPr id="189" name="Editar: doble clic"/>
          <p:cNvSpPr txBox="1"/>
          <p:nvPr>
            <p:ph type="body" sz="quarter" idx="1"/>
          </p:nvPr>
        </p:nvSpPr>
        <p:spPr>
          <a:prstGeom prst="rect">
            <a:avLst/>
          </a:prstGeom>
        </p:spPr>
        <p:txBody>
          <a:bodyPr/>
          <a:lstStyle/>
          <a:p>
            <a:pPr/>
          </a:p>
        </p:txBody>
      </p:sp>
      <p:pic>
        <p:nvPicPr>
          <p:cNvPr id="190" name="Portada_SeminarioCMP.jpg" descr="Portada_SeminarioCMP.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lumOff val="13543"/>
              </a:schemeClr>
            </a:gs>
            <a:gs pos="100000">
              <a:srgbClr val="00426E"/>
            </a:gs>
          </a:gsLst>
          <a:lin ang="15533503" scaled="0"/>
        </a:gradFill>
      </p:bgPr>
    </p:bg>
    <p:spTree>
      <p:nvGrpSpPr>
        <p:cNvPr id="1" name=""/>
        <p:cNvGrpSpPr/>
        <p:nvPr/>
      </p:nvGrpSpPr>
      <p:grpSpPr>
        <a:xfrm>
          <a:off x="0" y="0"/>
          <a:ext cx="0" cy="0"/>
          <a:chOff x="0" y="0"/>
          <a:chExt cx="0" cy="0"/>
        </a:xfrm>
      </p:grpSpPr>
      <p:pic>
        <p:nvPicPr>
          <p:cNvPr id="249" name="Imagen" descr="Imagen"/>
          <p:cNvPicPr>
            <a:picLocks noChangeAspect="1"/>
          </p:cNvPicPr>
          <p:nvPr/>
        </p:nvPicPr>
        <p:blipFill>
          <a:blip r:embed="rId2">
            <a:extLst/>
          </a:blip>
          <a:stretch>
            <a:fillRect/>
          </a:stretch>
        </p:blipFill>
        <p:spPr>
          <a:xfrm>
            <a:off x="8537797" y="247971"/>
            <a:ext cx="13220058" cy="13220058"/>
          </a:xfrm>
          <a:prstGeom prst="rect">
            <a:avLst/>
          </a:prstGeom>
          <a:ln w="12700">
            <a:miter lim="400000"/>
          </a:ln>
        </p:spPr>
      </p:pic>
      <p:pic>
        <p:nvPicPr>
          <p:cNvPr id="250" name="Imagen" descr="Imagen"/>
          <p:cNvPicPr>
            <a:picLocks noChangeAspect="1"/>
          </p:cNvPicPr>
          <p:nvPr/>
        </p:nvPicPr>
        <p:blipFill>
          <a:blip r:embed="rId3">
            <a:extLst/>
          </a:blip>
          <a:stretch>
            <a:fillRect/>
          </a:stretch>
        </p:blipFill>
        <p:spPr>
          <a:xfrm>
            <a:off x="-987956" y="2410453"/>
            <a:ext cx="9951511" cy="10817425"/>
          </a:xfrm>
          <a:prstGeom prst="rect">
            <a:avLst/>
          </a:prstGeom>
          <a:ln w="12700">
            <a:miter lim="400000"/>
          </a:ln>
        </p:spPr>
      </p:pic>
      <p:sp>
        <p:nvSpPr>
          <p:cNvPr id="251" name="Podía soportar la prueba de la tempestad, el calor y la presión.…"/>
          <p:cNvSpPr txBox="1"/>
          <p:nvPr/>
        </p:nvSpPr>
        <p:spPr>
          <a:xfrm>
            <a:off x="10067627" y="2169350"/>
            <a:ext cx="10160398" cy="9775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106169" indent="-1106169" algn="l" defTabSz="2194505">
              <a:lnSpc>
                <a:spcPts val="6500"/>
              </a:lnSpc>
              <a:spcBef>
                <a:spcPts val="4800"/>
              </a:spcBef>
              <a:buSzPct val="80000"/>
              <a:buBlip>
                <a:blip r:embed="rId4"/>
              </a:buBlip>
              <a:defRPr sz="4860">
                <a:effectLst>
                  <a:outerShdw sx="100000" sy="100000" kx="0" ky="0" algn="b" rotWithShape="0" blurRad="22860" dist="57150" dir="18900000">
                    <a:srgbClr val="000000"/>
                  </a:outerShdw>
                </a:effectLst>
              </a:defRPr>
            </a:pPr>
            <a:r>
              <a:rPr sz="7019">
                <a:latin typeface="Helvetica Neue Black Condensed"/>
                <a:ea typeface="Helvetica Neue Black Condensed"/>
                <a:cs typeface="Helvetica Neue Black Condensed"/>
                <a:sym typeface="Helvetica Neue Black Condensed"/>
              </a:rPr>
              <a:t>Podía soportar la prueba</a:t>
            </a:r>
            <a:r>
              <a:t> de la tempestad, el calor y la presión.</a:t>
            </a:r>
          </a:p>
          <a:p>
            <a:pPr marL="1106169" indent="-1106169" algn="l" defTabSz="2194505">
              <a:lnSpc>
                <a:spcPts val="6500"/>
              </a:lnSpc>
              <a:spcBef>
                <a:spcPts val="4800"/>
              </a:spcBef>
              <a:buSzPct val="80000"/>
              <a:buBlip>
                <a:blip r:embed="rId4"/>
              </a:buBlip>
              <a:defRPr sz="4860">
                <a:effectLst>
                  <a:outerShdw sx="100000" sy="100000" kx="0" ky="0" algn="b" rotWithShape="0" blurRad="22860" dist="57150" dir="18900000">
                    <a:srgbClr val="000000"/>
                  </a:outerShdw>
                </a:effectLst>
              </a:defRPr>
            </a:pPr>
            <a:r>
              <a:rPr sz="7019">
                <a:latin typeface="Helvetica Neue Black Condensed"/>
                <a:ea typeface="Helvetica Neue Black Condensed"/>
                <a:cs typeface="Helvetica Neue Black Condensed"/>
                <a:sym typeface="Helvetica Neue Black Condensed"/>
              </a:rPr>
              <a:t>Dios no mira </a:t>
            </a:r>
            <a:r>
              <a:t>desde el mismo punto de vista que el hombre.</a:t>
            </a:r>
          </a:p>
          <a:p>
            <a:pPr marL="1106169" indent="-1106169" algn="l" defTabSz="2194505">
              <a:lnSpc>
                <a:spcPts val="6500"/>
              </a:lnSpc>
              <a:spcBef>
                <a:spcPts val="4800"/>
              </a:spcBef>
              <a:buSzPct val="80000"/>
              <a:buBlip>
                <a:blip r:embed="rId4"/>
              </a:buBlip>
              <a:defRPr sz="4860">
                <a:effectLst>
                  <a:outerShdw sx="100000" sy="100000" kx="0" ky="0" algn="b" rotWithShape="0" blurRad="22860" dist="57150" dir="18900000">
                    <a:srgbClr val="000000"/>
                  </a:outerShdw>
                </a:effectLst>
              </a:defRPr>
            </a:pPr>
            <a:r>
              <a:rPr sz="7019">
                <a:latin typeface="Helvetica Neue Black Condensed"/>
                <a:ea typeface="Helvetica Neue Black Condensed"/>
                <a:cs typeface="Helvetica Neue Black Condensed"/>
                <a:sym typeface="Helvetica Neue Black Condensed"/>
              </a:rPr>
              <a:t>No juzga </a:t>
            </a:r>
            <a:r>
              <a:t>por las </a:t>
            </a:r>
            <a:r>
              <a:rPr sz="7019">
                <a:latin typeface="Helvetica Neue Black Condensed"/>
                <a:ea typeface="Helvetica Neue Black Condensed"/>
                <a:cs typeface="Helvetica Neue Black Condensed"/>
                <a:sym typeface="Helvetica Neue Black Condensed"/>
              </a:rPr>
              <a:t>apariencias</a:t>
            </a:r>
            <a:r>
              <a:t>, sino que </a:t>
            </a:r>
            <a:r>
              <a:rPr sz="7019">
                <a:latin typeface="Helvetica Neue Black Condensed"/>
                <a:ea typeface="Helvetica Neue Black Condensed"/>
                <a:cs typeface="Helvetica Neue Black Condensed"/>
                <a:sym typeface="Helvetica Neue Black Condensed"/>
              </a:rPr>
              <a:t>escudriña </a:t>
            </a:r>
            <a:r>
              <a:t>el corazón y </a:t>
            </a:r>
            <a:r>
              <a:rPr sz="7019">
                <a:latin typeface="Helvetica Neue Black Condensed"/>
                <a:ea typeface="Helvetica Neue Black Condensed"/>
                <a:cs typeface="Helvetica Neue Black Condensed"/>
                <a:sym typeface="Helvetica Neue Black Condensed"/>
              </a:rPr>
              <a:t>juzga rectamente</a:t>
            </a:r>
            <a:r>
              <a:t>.</a:t>
            </a:r>
          </a:p>
        </p:txBody>
      </p:sp>
      <p:pic>
        <p:nvPicPr>
          <p:cNvPr id="252" name="Imagen" descr="Imagen"/>
          <p:cNvPicPr>
            <a:picLocks noChangeAspect="1"/>
          </p:cNvPicPr>
          <p:nvPr/>
        </p:nvPicPr>
        <p:blipFill>
          <a:blip r:embed="rId5">
            <a:extLst/>
          </a:blip>
          <a:stretch>
            <a:fillRect/>
          </a:stretch>
        </p:blipFill>
        <p:spPr>
          <a:xfrm>
            <a:off x="3182721" y="2502468"/>
            <a:ext cx="4869079" cy="11293794"/>
          </a:xfrm>
          <a:prstGeom prst="rect">
            <a:avLst/>
          </a:prstGeom>
          <a:ln w="12700">
            <a:miter lim="400000"/>
          </a:ln>
        </p:spPr>
      </p:pic>
      <p:sp>
        <p:nvSpPr>
          <p:cNvPr id="253" name="—Obreros Evangélicos, 128, 129 (1915)."/>
          <p:cNvSpPr txBox="1"/>
          <p:nvPr>
            <p:ph type="body" idx="21"/>
          </p:nvPr>
        </p:nvSpPr>
        <p:spPr>
          <a:xfrm>
            <a:off x="12473184" y="12023943"/>
            <a:ext cx="9535916"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68" sz="3400">
                <a:latin typeface="Helvetica Neue Thin"/>
                <a:ea typeface="Helvetica Neue Thin"/>
                <a:cs typeface="Helvetica Neue Thin"/>
                <a:sym typeface="Helvetica Neue Thin"/>
              </a:defRPr>
            </a:lvl1pPr>
          </a:lstStyle>
          <a:p>
            <a:pPr/>
            <a:r>
              <a:t>—Obreros Evangélicos, 128, 129 (1915).</a:t>
            </a:r>
          </a:p>
        </p:txBody>
      </p:sp>
      <p:pic>
        <p:nvPicPr>
          <p:cNvPr id="254" name="Imagen" descr="Imagen"/>
          <p:cNvPicPr>
            <a:picLocks noChangeAspect="1"/>
          </p:cNvPicPr>
          <p:nvPr/>
        </p:nvPicPr>
        <p:blipFill>
          <a:blip r:embed="rId6">
            <a:alphaModFix amt="16392"/>
            <a:extLst/>
          </a:blip>
          <a:srcRect l="17455" t="13867" r="19278" b="13867"/>
          <a:stretch>
            <a:fillRect/>
          </a:stretch>
        </p:blipFill>
        <p:spPr>
          <a:xfrm>
            <a:off x="8231628" y="-65683"/>
            <a:ext cx="13741214" cy="13390216"/>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lumOff val="13543"/>
              </a:schemeClr>
            </a:gs>
            <a:gs pos="100000">
              <a:srgbClr val="002F4E"/>
            </a:gs>
          </a:gsLst>
          <a:lin ang="15646965" scaled="0"/>
        </a:gradFill>
      </p:bgPr>
    </p:bg>
    <p:spTree>
      <p:nvGrpSpPr>
        <p:cNvPr id="1" name=""/>
        <p:cNvGrpSpPr/>
        <p:nvPr/>
      </p:nvGrpSpPr>
      <p:grpSpPr>
        <a:xfrm>
          <a:off x="0" y="0"/>
          <a:ext cx="0" cy="0"/>
          <a:chOff x="0" y="0"/>
          <a:chExt cx="0" cy="0"/>
        </a:xfrm>
      </p:grpSpPr>
      <p:pic>
        <p:nvPicPr>
          <p:cNvPr id="256" name="Imagen" descr="Imagen"/>
          <p:cNvPicPr>
            <a:picLocks noChangeAspect="1"/>
          </p:cNvPicPr>
          <p:nvPr/>
        </p:nvPicPr>
        <p:blipFill>
          <a:blip r:embed="rId2">
            <a:extLst/>
          </a:blip>
          <a:stretch>
            <a:fillRect/>
          </a:stretch>
        </p:blipFill>
        <p:spPr>
          <a:xfrm>
            <a:off x="288551" y="2467391"/>
            <a:ext cx="5896128" cy="11363949"/>
          </a:xfrm>
          <a:prstGeom prst="rect">
            <a:avLst/>
          </a:prstGeom>
          <a:ln w="12700">
            <a:miter lim="400000"/>
          </a:ln>
        </p:spPr>
      </p:pic>
      <p:sp>
        <p:nvSpPr>
          <p:cNvPr id="257" name="—Counsels on Health, 410 (1879)."/>
          <p:cNvSpPr txBox="1"/>
          <p:nvPr>
            <p:ph type="body" idx="21"/>
          </p:nvPr>
        </p:nvSpPr>
        <p:spPr>
          <a:xfrm>
            <a:off x="16217898" y="11588596"/>
            <a:ext cx="7119245" cy="1137884"/>
          </a:xfrm>
          <a:prstGeom prst="rect">
            <a:avLst/>
          </a:prstGeom>
          <a:extLst>
            <a:ext uri="{C572A759-6A51-4108-AA02-DFA0A04FC94B}">
              <ma14:wrappingTextBoxFlag xmlns:ma14="http://schemas.microsoft.com/office/mac/drawingml/2011/main" val="1"/>
            </a:ext>
          </a:extLst>
        </p:spPr>
        <p:txBody>
          <a:bodyPr/>
          <a:lstStyle>
            <a:lvl1pPr marL="638923" indent="-469900" defTabSz="2438338">
              <a:lnSpc>
                <a:spcPct val="90000"/>
              </a:lnSpc>
              <a:defRPr b="0" spc="-70" sz="3500">
                <a:latin typeface="Helvetica Neue Thin"/>
                <a:ea typeface="Helvetica Neue Thin"/>
                <a:cs typeface="Helvetica Neue Thin"/>
                <a:sym typeface="Helvetica Neue Thin"/>
              </a:defRPr>
            </a:lvl1pPr>
          </a:lstStyle>
          <a:p>
            <a:pPr/>
            <a:r>
              <a:t>—Counsels on Health, 410 (1879). </a:t>
            </a:r>
          </a:p>
        </p:txBody>
      </p:sp>
      <p:sp>
        <p:nvSpPr>
          <p:cNvPr id="258" name="La rectitud genera respeto propio"/>
          <p:cNvSpPr txBox="1"/>
          <p:nvPr>
            <p:ph type="ctrTitle"/>
          </p:nvPr>
        </p:nvSpPr>
        <p:spPr>
          <a:xfrm>
            <a:off x="7723834" y="856058"/>
            <a:ext cx="8936332" cy="2472931"/>
          </a:xfrm>
          <a:prstGeom prst="rect">
            <a:avLst/>
          </a:prstGeom>
        </p:spPr>
        <p:txBody>
          <a:bodyPr/>
          <a:lstStyle>
            <a:lvl1pPr algn="ctr" defTabSz="1804370">
              <a:defRPr b="0" spc="-171" sz="8584">
                <a:effectLst>
                  <a:outerShdw sx="100000" sy="100000" kx="0" ky="0" algn="b" rotWithShape="0" blurRad="18796" dist="46990" dir="19020000">
                    <a:srgbClr val="434343"/>
                  </a:outerShdw>
                </a:effectLst>
                <a:latin typeface="Helvetica Neue Black Condensed"/>
                <a:ea typeface="Helvetica Neue Black Condensed"/>
                <a:cs typeface="Helvetica Neue Black Condensed"/>
                <a:sym typeface="Helvetica Neue Black Condensed"/>
              </a:defRPr>
            </a:lvl1pPr>
          </a:lstStyle>
          <a:p>
            <a:pPr/>
            <a:r>
              <a:t>La rectitud genera respeto propio</a:t>
            </a:r>
          </a:p>
        </p:txBody>
      </p:sp>
      <p:sp>
        <p:nvSpPr>
          <p:cNvPr id="259" name="Los hombres de principios no necesitan la restricción de cerraduras y candados; no necesitan ser vigilados y observados.…"/>
          <p:cNvSpPr txBox="1"/>
          <p:nvPr>
            <p:ph type="subTitle" sz="half" idx="1"/>
          </p:nvPr>
        </p:nvSpPr>
        <p:spPr>
          <a:xfrm>
            <a:off x="5882282" y="3944650"/>
            <a:ext cx="16457316" cy="7901431"/>
          </a:xfrm>
          <a:prstGeom prst="rect">
            <a:avLst/>
          </a:prstGeom>
        </p:spPr>
        <p:txBody>
          <a:bodyPr/>
          <a:lstStyle/>
          <a:p>
            <a:pPr marL="477520" indent="-477520" defTabSz="1950671">
              <a:lnSpc>
                <a:spcPct val="90000"/>
              </a:lnSpc>
              <a:spcBef>
                <a:spcPts val="3600"/>
              </a:spcBef>
              <a:buSzPct val="80000"/>
              <a:buBlip>
                <a:blip r:embed="rId3"/>
              </a:buBlip>
              <a:defRPr b="0" sz="3840"/>
            </a:pPr>
            <a:r>
              <a:t>Los </a:t>
            </a:r>
            <a:r>
              <a:rPr sz="5360">
                <a:latin typeface="Helvetica Neue Black Condensed"/>
                <a:ea typeface="Helvetica Neue Black Condensed"/>
                <a:cs typeface="Helvetica Neue Black Condensed"/>
                <a:sym typeface="Helvetica Neue Black Condensed"/>
              </a:rPr>
              <a:t>hombres de principios no necesitan </a:t>
            </a:r>
            <a:r>
              <a:t>la </a:t>
            </a:r>
            <a:r>
              <a:rPr sz="5360">
                <a:latin typeface="Helvetica Neue Black Condensed"/>
                <a:ea typeface="Helvetica Neue Black Condensed"/>
                <a:cs typeface="Helvetica Neue Black Condensed"/>
                <a:sym typeface="Helvetica Neue Black Condensed"/>
              </a:rPr>
              <a:t>restricción </a:t>
            </a:r>
            <a:r>
              <a:t>de cerraduras y candados; no necesitan ser vigilados y observados.</a:t>
            </a:r>
          </a:p>
          <a:p>
            <a:pPr marL="666538" indent="-666538" defTabSz="1950671">
              <a:lnSpc>
                <a:spcPct val="90000"/>
              </a:lnSpc>
              <a:spcBef>
                <a:spcPts val="3600"/>
              </a:spcBef>
              <a:buSzPct val="80000"/>
              <a:buBlip>
                <a:blip r:embed="rId3"/>
              </a:buBlip>
              <a:defRPr b="0" sz="3840"/>
            </a:pPr>
            <a:r>
              <a:rPr sz="5360">
                <a:latin typeface="Helvetica Neue Black Condensed"/>
                <a:ea typeface="Helvetica Neue Black Condensed"/>
                <a:cs typeface="Helvetica Neue Black Condensed"/>
                <a:sym typeface="Helvetica Neue Black Condensed"/>
              </a:rPr>
              <a:t>Tratarán con honestidad</a:t>
            </a:r>
            <a:r>
              <a:t> y honorabilidad en todo tiempo, cuando están solos y nadie los observa, como cuando están en público.</a:t>
            </a:r>
          </a:p>
          <a:p>
            <a:pPr marL="666538" indent="-666538" defTabSz="1950671">
              <a:lnSpc>
                <a:spcPct val="90000"/>
              </a:lnSpc>
              <a:spcBef>
                <a:spcPts val="3600"/>
              </a:spcBef>
              <a:buSzPct val="80000"/>
              <a:buBlip>
                <a:blip r:embed="rId3"/>
              </a:buBlip>
              <a:defRPr b="0" sz="3840"/>
            </a:pPr>
            <a:r>
              <a:rPr sz="5360">
                <a:latin typeface="Helvetica Neue Black Condensed"/>
                <a:ea typeface="Helvetica Neue Black Condensed"/>
                <a:cs typeface="Helvetica Neue Black Condensed"/>
                <a:sym typeface="Helvetica Neue Black Condensed"/>
              </a:rPr>
              <a:t>No mancharán sus almas</a:t>
            </a:r>
            <a:r>
              <a:t> por ganancias o ventajas egoístas.</a:t>
            </a:r>
          </a:p>
          <a:p>
            <a:pPr marL="666538" indent="-666538" defTabSz="1950671">
              <a:lnSpc>
                <a:spcPct val="90000"/>
              </a:lnSpc>
              <a:spcBef>
                <a:spcPts val="3600"/>
              </a:spcBef>
              <a:buSzPct val="80000"/>
              <a:buBlip>
                <a:blip r:embed="rId3"/>
              </a:buBlip>
              <a:defRPr b="0" sz="3840"/>
            </a:pPr>
            <a:r>
              <a:rPr sz="5360">
                <a:latin typeface="Helvetica Neue Black Condensed"/>
                <a:ea typeface="Helvetica Neue Black Condensed"/>
                <a:cs typeface="Helvetica Neue Black Condensed"/>
                <a:sym typeface="Helvetica Neue Black Condensed"/>
              </a:rPr>
              <a:t>Desprecian un acto vil</a:t>
            </a:r>
            <a:r>
              <a:t>. Aunque nadie lo llegara a saber, ellos mismos lo sabrían, y eso destruiría su respeto propio.</a:t>
            </a:r>
          </a:p>
          <a:p>
            <a:pPr marL="477520" indent="-477520" defTabSz="1950671">
              <a:lnSpc>
                <a:spcPct val="90000"/>
              </a:lnSpc>
              <a:spcBef>
                <a:spcPts val="3600"/>
              </a:spcBef>
              <a:buSzPct val="80000"/>
              <a:buBlip>
                <a:blip r:embed="rId3"/>
              </a:buBlip>
              <a:defRPr b="0" sz="3840"/>
            </a:pPr>
            <a:r>
              <a:t>Los que no son rectos y fieles en las cosas pequeñas no se reformarán aunque haya leyes y restricciones y castigos en cuanto a ellas.</a:t>
            </a:r>
          </a:p>
        </p:txBody>
      </p:sp>
      <p:pic>
        <p:nvPicPr>
          <p:cNvPr id="260" name="Imagen" descr="Imagen"/>
          <p:cNvPicPr>
            <a:picLocks noChangeAspect="1"/>
          </p:cNvPicPr>
          <p:nvPr/>
        </p:nvPicPr>
        <p:blipFill>
          <a:blip r:embed="rId4">
            <a:extLst/>
          </a:blip>
          <a:stretch>
            <a:fillRect/>
          </a:stretch>
        </p:blipFill>
        <p:spPr>
          <a:xfrm>
            <a:off x="15506368" y="1996587"/>
            <a:ext cx="1338530" cy="884023"/>
          </a:xfrm>
          <a:prstGeom prst="rect">
            <a:avLst/>
          </a:prstGeom>
          <a:ln w="12700">
            <a:miter lim="400000"/>
          </a:ln>
        </p:spPr>
      </p:pic>
      <p:pic>
        <p:nvPicPr>
          <p:cNvPr id="261" name="Imagen" descr="Imagen"/>
          <p:cNvPicPr>
            <a:picLocks noChangeAspect="1"/>
          </p:cNvPicPr>
          <p:nvPr/>
        </p:nvPicPr>
        <p:blipFill>
          <a:blip r:embed="rId5">
            <a:extLst/>
          </a:blip>
          <a:stretch>
            <a:fillRect/>
          </a:stretch>
        </p:blipFill>
        <p:spPr>
          <a:xfrm>
            <a:off x="7230675" y="1987075"/>
            <a:ext cx="1714679" cy="1430097"/>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Imagen" descr="Imagen"/>
          <p:cNvPicPr>
            <a:picLocks noChangeAspect="1"/>
          </p:cNvPicPr>
          <p:nvPr/>
        </p:nvPicPr>
        <p:blipFill>
          <a:blip r:embed="rId2">
            <a:extLst/>
          </a:blip>
          <a:stretch>
            <a:fillRect/>
          </a:stretch>
        </p:blipFill>
        <p:spPr>
          <a:xfrm>
            <a:off x="-259598" y="4085784"/>
            <a:ext cx="5242405" cy="8736763"/>
          </a:xfrm>
          <a:prstGeom prst="rect">
            <a:avLst/>
          </a:prstGeom>
          <a:ln w="12700">
            <a:miter lim="400000"/>
          </a:ln>
        </p:spPr>
      </p:pic>
      <p:pic>
        <p:nvPicPr>
          <p:cNvPr id="264" name="Imagen" descr="Imagen"/>
          <p:cNvPicPr>
            <a:picLocks noChangeAspect="1"/>
          </p:cNvPicPr>
          <p:nvPr/>
        </p:nvPicPr>
        <p:blipFill>
          <a:blip r:embed="rId2">
            <a:extLst/>
          </a:blip>
          <a:stretch>
            <a:fillRect/>
          </a:stretch>
        </p:blipFill>
        <p:spPr>
          <a:xfrm>
            <a:off x="4261602" y="4898584"/>
            <a:ext cx="5242405" cy="8736763"/>
          </a:xfrm>
          <a:prstGeom prst="rect">
            <a:avLst/>
          </a:prstGeom>
          <a:ln w="12700">
            <a:miter lim="400000"/>
          </a:ln>
        </p:spPr>
      </p:pic>
      <p:pic>
        <p:nvPicPr>
          <p:cNvPr id="265" name="Imagen" descr="Imagen"/>
          <p:cNvPicPr>
            <a:picLocks noChangeAspect="1"/>
          </p:cNvPicPr>
          <p:nvPr/>
        </p:nvPicPr>
        <p:blipFill>
          <a:blip r:embed="rId3">
            <a:extLst/>
          </a:blip>
          <a:stretch>
            <a:fillRect/>
          </a:stretch>
        </p:blipFill>
        <p:spPr>
          <a:xfrm>
            <a:off x="725805" y="652779"/>
            <a:ext cx="6591898" cy="13057734"/>
          </a:xfrm>
          <a:prstGeom prst="rect">
            <a:avLst/>
          </a:prstGeom>
          <a:ln w="12700">
            <a:miter lim="400000"/>
          </a:ln>
        </p:spPr>
      </p:pic>
      <p:sp>
        <p:nvSpPr>
          <p:cNvPr id="266" name="—Counsels on Health, 295 (1885)."/>
          <p:cNvSpPr txBox="1"/>
          <p:nvPr>
            <p:ph type="body" idx="21"/>
          </p:nvPr>
        </p:nvSpPr>
        <p:spPr>
          <a:xfrm>
            <a:off x="14490698" y="11385396"/>
            <a:ext cx="7720511"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—Counsels on Health, 295 (1885). </a:t>
            </a:r>
          </a:p>
        </p:txBody>
      </p:sp>
      <p:sp>
        <p:nvSpPr>
          <p:cNvPr id="267" name="El respeto propio debe ser firmemente apreciado"/>
          <p:cNvSpPr txBox="1"/>
          <p:nvPr>
            <p:ph type="ctrTitle"/>
          </p:nvPr>
        </p:nvSpPr>
        <p:spPr>
          <a:xfrm>
            <a:off x="8939508" y="238690"/>
            <a:ext cx="11991384" cy="3437866"/>
          </a:xfrm>
          <a:prstGeom prst="rect">
            <a:avLst/>
          </a:prstGeom>
        </p:spPr>
        <p:txBody>
          <a:bodyPr/>
          <a:lstStyle>
            <a:lvl1pPr algn="ctr" defTabSz="1901904">
              <a:defRPr b="0" spc="-180" sz="9048">
                <a:effectLst>
                  <a:outerShdw sx="100000" sy="100000" kx="0" ky="0" algn="b" rotWithShape="0" blurRad="19812" dist="49530" dir="18900000">
                    <a:srgbClr val="6C6C6C"/>
                  </a:outerShdw>
                </a:effectLst>
                <a:latin typeface="Helvetica Neue Black Condensed"/>
                <a:ea typeface="Helvetica Neue Black Condensed"/>
                <a:cs typeface="Helvetica Neue Black Condensed"/>
                <a:sym typeface="Helvetica Neue Black Condensed"/>
              </a:defRPr>
            </a:lvl1pPr>
          </a:lstStyle>
          <a:p>
            <a:pPr/>
            <a:r>
              <a:t>El respeto propio debe ser firmemente apreciado</a:t>
            </a:r>
          </a:p>
        </p:txBody>
      </p:sp>
      <p:sp>
        <p:nvSpPr>
          <p:cNvPr id="268" name="Permanentemente hemos de anhelar ser partícipes de la pureza moral, el respeto propio y un fuerte poder de resistencia. No debería haber ni una sola desviación del recato. Un acto de familiaridad, una sola indiscreción pueden poner en peligro el alma al "/>
          <p:cNvSpPr txBox="1"/>
          <p:nvPr>
            <p:ph type="subTitle" sz="half" idx="1"/>
          </p:nvPr>
        </p:nvSpPr>
        <p:spPr>
          <a:xfrm>
            <a:off x="8788548" y="5014427"/>
            <a:ext cx="12761715" cy="6879477"/>
          </a:xfrm>
          <a:prstGeom prst="rect">
            <a:avLst/>
          </a:prstGeom>
        </p:spPr>
        <p:txBody>
          <a:bodyPr/>
          <a:lstStyle/>
          <a:p>
            <a:pPr algn="ctr" defTabSz="2438338">
              <a:lnSpc>
                <a:spcPct val="90000"/>
              </a:lnSpc>
              <a:spcBef>
                <a:spcPts val="4500"/>
              </a:spcBef>
              <a:defRPr b="0" sz="4800"/>
            </a:pPr>
            <a:r>
              <a:t>Permanentemente </a:t>
            </a:r>
            <a:r>
              <a:rPr sz="61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hemos de anhelar ser partícipes</a:t>
            </a:r>
            <a:r>
              <a:t> de la </a:t>
            </a:r>
            <a:r>
              <a:rPr sz="61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pureza moral</a:t>
            </a:r>
            <a:r>
              <a:t>, el </a:t>
            </a:r>
            <a:r>
              <a:rPr sz="61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respeto propio</a:t>
            </a:r>
            <a:r>
              <a:t> y un </a:t>
            </a:r>
            <a:r>
              <a:rPr sz="61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fuerte poder de resistencia</a:t>
            </a:r>
            <a:r>
              <a:t>. No debería haber ni una sola desviación del recato. </a:t>
            </a:r>
            <a:r>
              <a:rPr sz="61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Un acto de familiaridad</a:t>
            </a:r>
            <a:r>
              <a:t>, una sola indiscreción pueden poner en peligro el alma al abrir la puerta a la tentación, debilitando así el poder de resistencia.</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Imagen" descr="Imagen"/>
          <p:cNvPicPr>
            <a:picLocks noChangeAspect="1"/>
          </p:cNvPicPr>
          <p:nvPr/>
        </p:nvPicPr>
        <p:blipFill>
          <a:blip r:embed="rId2">
            <a:extLst/>
          </a:blip>
          <a:stretch>
            <a:fillRect/>
          </a:stretch>
        </p:blipFill>
        <p:spPr>
          <a:xfrm>
            <a:off x="519599" y="3523654"/>
            <a:ext cx="13685658" cy="9778034"/>
          </a:xfrm>
          <a:prstGeom prst="rect">
            <a:avLst/>
          </a:prstGeom>
          <a:ln w="12700">
            <a:miter lim="400000"/>
          </a:ln>
          <a:effectLst>
            <a:outerShdw sx="100000" sy="100000" kx="0" ky="0" algn="b" rotWithShape="0" blurRad="190500" dist="139700" dir="5400000">
              <a:srgbClr val="6C6C6C"/>
            </a:outerShdw>
          </a:effectLst>
        </p:spPr>
      </p:pic>
      <p:sp>
        <p:nvSpPr>
          <p:cNvPr id="271" name="Mediante la complacencia del pecado se destruye el respeto propio; y cuando este se pierde, se disminuye el respeto por los demás; pensamos que los otros son tan perversos como nosotros mismos."/>
          <p:cNvSpPr txBox="1"/>
          <p:nvPr>
            <p:ph type="subTitle" sz="half" idx="1"/>
          </p:nvPr>
        </p:nvSpPr>
        <p:spPr>
          <a:xfrm>
            <a:off x="1090319" y="5888693"/>
            <a:ext cx="11731419" cy="6292201"/>
          </a:xfrm>
          <a:prstGeom prst="rect">
            <a:avLst/>
          </a:prstGeom>
        </p:spPr>
        <p:txBody>
          <a:bodyPr/>
          <a:lstStyle>
            <a:lvl1pPr algn="ctr" defTabSz="2438338">
              <a:lnSpc>
                <a:spcPct val="90000"/>
              </a:lnSpc>
              <a:spcBef>
                <a:spcPts val="4500"/>
              </a:spcBef>
              <a:defRPr b="0" sz="6000">
                <a:solidFill>
                  <a:srgbClr val="000000"/>
                </a:solidFill>
              </a:defRPr>
            </a:lvl1pPr>
          </a:lstStyle>
          <a:p>
            <a:pPr/>
            <a:r>
              <a:t>Mediante la complacencia del pecado se destruye el respeto propio; y cuando este se pierde, se disminuye el respeto por los demás; pensamos que los otros son tan perversos como nosotros mismos.</a:t>
            </a:r>
          </a:p>
        </p:txBody>
      </p:sp>
      <p:pic>
        <p:nvPicPr>
          <p:cNvPr id="272" name="Imagen" descr="Imagen"/>
          <p:cNvPicPr>
            <a:picLocks noChangeAspect="1"/>
          </p:cNvPicPr>
          <p:nvPr/>
        </p:nvPicPr>
        <p:blipFill>
          <a:blip r:embed="rId3">
            <a:extLst/>
          </a:blip>
          <a:stretch>
            <a:fillRect/>
          </a:stretch>
        </p:blipFill>
        <p:spPr>
          <a:xfrm>
            <a:off x="14000712" y="807464"/>
            <a:ext cx="10273201" cy="12761472"/>
          </a:xfrm>
          <a:prstGeom prst="rect">
            <a:avLst/>
          </a:prstGeom>
          <a:ln w="12700">
            <a:miter lim="400000"/>
          </a:ln>
        </p:spPr>
      </p:pic>
      <p:sp>
        <p:nvSpPr>
          <p:cNvPr id="273" name="El respeto propio es la medida…"/>
          <p:cNvSpPr txBox="1"/>
          <p:nvPr>
            <p:ph type="ctrTitle"/>
          </p:nvPr>
        </p:nvSpPr>
        <p:spPr>
          <a:xfrm>
            <a:off x="5561267" y="1206489"/>
            <a:ext cx="13261466" cy="1910753"/>
          </a:xfrm>
          <a:prstGeom prst="rect">
            <a:avLst/>
          </a:prstGeom>
        </p:spPr>
        <p:txBody>
          <a:bodyPr/>
          <a:lstStyle/>
          <a:p>
            <a:pPr algn="ctr" defTabSz="1487386">
              <a:lnSpc>
                <a:spcPts val="6900"/>
              </a:lnSpc>
              <a:defRPr b="0" spc="-141" sz="7076">
                <a:effectLst>
                  <a:outerShdw sx="100000" sy="100000" kx="0" ky="0" algn="b" rotWithShape="0" blurRad="15494" dist="38735" dir="18900000">
                    <a:srgbClr val="6C6C6C"/>
                  </a:outerShdw>
                </a:effectLst>
                <a:latin typeface="Helvetica Neue Black Condensed"/>
                <a:ea typeface="Helvetica Neue Black Condensed"/>
                <a:cs typeface="Helvetica Neue Black Condensed"/>
                <a:sym typeface="Helvetica Neue Black Condensed"/>
              </a:defRPr>
            </a:pPr>
            <a:r>
              <a:t>El respeto propio es la medida</a:t>
            </a:r>
          </a:p>
          <a:p>
            <a:pPr algn="ctr" defTabSz="1487386">
              <a:lnSpc>
                <a:spcPts val="6900"/>
              </a:lnSpc>
              <a:defRPr b="0" spc="-141" sz="7076">
                <a:effectLst>
                  <a:outerShdw sx="100000" sy="100000" kx="0" ky="0" algn="b" rotWithShape="0" blurRad="15494" dist="38735" dir="18900000">
                    <a:srgbClr val="6C6C6C"/>
                  </a:outerShdw>
                </a:effectLst>
                <a:latin typeface="Helvetica Neue Black Condensed"/>
                <a:ea typeface="Helvetica Neue Black Condensed"/>
                <a:cs typeface="Helvetica Neue Black Condensed"/>
                <a:sym typeface="Helvetica Neue Black Condensed"/>
              </a:defRPr>
            </a:pPr>
            <a:r>
              <a:t>del respeto por los demás</a:t>
            </a:r>
          </a:p>
        </p:txBody>
      </p:sp>
      <p:sp>
        <p:nvSpPr>
          <p:cNvPr id="274" name="—Testimonies for the Church 6:53 (1900)."/>
          <p:cNvSpPr txBox="1"/>
          <p:nvPr>
            <p:ph type="body" idx="21"/>
          </p:nvPr>
        </p:nvSpPr>
        <p:spPr>
          <a:xfrm>
            <a:off x="-6819902" y="12049343"/>
            <a:ext cx="21971002"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—Testimonies for the Church 6:53 (1900).</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Rectángulo redondeado"/>
          <p:cNvSpPr/>
          <p:nvPr/>
        </p:nvSpPr>
        <p:spPr>
          <a:xfrm>
            <a:off x="1847155" y="3643139"/>
            <a:ext cx="11406585" cy="9012453"/>
          </a:xfrm>
          <a:prstGeom prst="roundRect">
            <a:avLst>
              <a:gd name="adj" fmla="val 2243"/>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77" name="—Palabras de Vida del Gran Maestro, 80, 81 (1900)."/>
          <p:cNvSpPr txBox="1"/>
          <p:nvPr>
            <p:ph type="body" idx="21"/>
          </p:nvPr>
        </p:nvSpPr>
        <p:spPr>
          <a:xfrm>
            <a:off x="13101635" y="11846143"/>
            <a:ext cx="10152065"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—Palabras de Vida del Gran Maestro, 80, 81 (1900).</a:t>
            </a:r>
          </a:p>
        </p:txBody>
      </p:sp>
      <p:sp>
        <p:nvSpPr>
          <p:cNvPr id="278" name="Los hábitos erróneos socavan la autoestima"/>
          <p:cNvSpPr txBox="1"/>
          <p:nvPr>
            <p:ph type="ctrTitle"/>
          </p:nvPr>
        </p:nvSpPr>
        <p:spPr>
          <a:xfrm>
            <a:off x="3038127" y="1437827"/>
            <a:ext cx="18307746" cy="1322761"/>
          </a:xfrm>
          <a:prstGeom prst="rect">
            <a:avLst/>
          </a:prstGeom>
        </p:spPr>
        <p:txBody>
          <a:bodyPr/>
          <a:lstStyle>
            <a:lvl1pPr algn="ctr" defTabSz="1682453">
              <a:defRPr b="0" spc="-160" sz="8004">
                <a:effectLst>
                  <a:outerShdw sx="100000" sy="100000" kx="0" ky="0" algn="b" rotWithShape="0" blurRad="17526" dist="43815" dir="18900000">
                    <a:srgbClr val="6C6C6C"/>
                  </a:outerShdw>
                </a:effectLst>
                <a:latin typeface="Helvetica Neue Black Condensed"/>
                <a:ea typeface="Helvetica Neue Black Condensed"/>
                <a:cs typeface="Helvetica Neue Black Condensed"/>
                <a:sym typeface="Helvetica Neue Black Condensed"/>
              </a:defRPr>
            </a:lvl1pPr>
          </a:lstStyle>
          <a:p>
            <a:pPr/>
            <a:r>
              <a:t>Los hábitos erróneos socavan la autoestima</a:t>
            </a:r>
          </a:p>
        </p:txBody>
      </p:sp>
      <p:sp>
        <p:nvSpPr>
          <p:cNvPr id="279" name="Destruyen la autoestima,…"/>
          <p:cNvSpPr txBox="1"/>
          <p:nvPr>
            <p:ph type="subTitle" sz="half" idx="1"/>
          </p:nvPr>
        </p:nvSpPr>
        <p:spPr>
          <a:xfrm>
            <a:off x="2725983" y="4332186"/>
            <a:ext cx="10152065" cy="7634359"/>
          </a:xfrm>
          <a:prstGeom prst="rect">
            <a:avLst/>
          </a:prstGeom>
        </p:spPr>
        <p:txBody>
          <a:bodyPr/>
          <a:lstStyle/>
          <a:p>
            <a:pPr marL="582676" indent="-582676" defTabSz="1511770">
              <a:lnSpc>
                <a:spcPts val="6200"/>
              </a:lnSpc>
              <a:spcBef>
                <a:spcPts val="2100"/>
              </a:spcBef>
              <a:buSzPct val="80000"/>
              <a:buBlip>
                <a:blip r:embed="rId3"/>
              </a:buBlip>
              <a:defRPr b="0" sz="5146">
                <a:effectLst>
                  <a:outerShdw sx="100000" sy="100000" kx="0" ky="0" algn="b" rotWithShape="0" blurRad="15748" dist="39370" dir="18900000">
                    <a:srgbClr val="6C6C6C"/>
                  </a:outerShdw>
                </a:effectLst>
              </a:defRPr>
            </a:pPr>
            <a:r>
              <a:t>Destruyen la autoestima,</a:t>
            </a:r>
          </a:p>
          <a:p>
            <a:pPr marL="582676" indent="-582676" defTabSz="1511770">
              <a:lnSpc>
                <a:spcPts val="6200"/>
              </a:lnSpc>
              <a:spcBef>
                <a:spcPts val="2100"/>
              </a:spcBef>
              <a:buSzPct val="80000"/>
              <a:buBlip>
                <a:blip r:embed="rId3"/>
              </a:buBlip>
              <a:defRPr b="0" sz="5146">
                <a:effectLst>
                  <a:outerShdw sx="100000" sy="100000" kx="0" ky="0" algn="b" rotWithShape="0" blurRad="15748" dist="39370" dir="18900000">
                    <a:srgbClr val="6C6C6C"/>
                  </a:outerShdw>
                </a:effectLst>
              </a:defRPr>
            </a:pPr>
            <a:r>
              <a:t>Eliminan el dominio propio.</a:t>
            </a:r>
          </a:p>
          <a:p>
            <a:pPr marL="582676" indent="-582676" defTabSz="1511770">
              <a:lnSpc>
                <a:spcPts val="6200"/>
              </a:lnSpc>
              <a:spcBef>
                <a:spcPts val="2100"/>
              </a:spcBef>
              <a:buSzPct val="80000"/>
              <a:buBlip>
                <a:blip r:embed="rId3"/>
              </a:buBlip>
              <a:defRPr b="0" sz="5146">
                <a:effectLst>
                  <a:outerShdw sx="100000" sy="100000" kx="0" ky="0" algn="b" rotWithShape="0" blurRad="15748" dist="39370" dir="18900000">
                    <a:srgbClr val="6C6C6C"/>
                  </a:outerShdw>
                </a:effectLst>
              </a:defRPr>
            </a:pPr>
            <a:r>
              <a:t>Es descuidado e irracional en la forma de tratar su mente y su cuerpo.</a:t>
            </a:r>
          </a:p>
          <a:p>
            <a:pPr marL="582676" indent="-582676" defTabSz="1511770">
              <a:lnSpc>
                <a:spcPts val="6200"/>
              </a:lnSpc>
              <a:spcBef>
                <a:spcPts val="2100"/>
              </a:spcBef>
              <a:buSzPct val="80000"/>
              <a:buBlip>
                <a:blip r:embed="rId3"/>
              </a:buBlip>
              <a:defRPr b="0" sz="5146">
                <a:effectLst>
                  <a:outerShdw sx="100000" sy="100000" kx="0" ky="0" algn="b" rotWithShape="0" blurRad="15748" dist="39370" dir="18900000">
                    <a:srgbClr val="6C6C6C"/>
                  </a:outerShdw>
                </a:effectLst>
              </a:defRPr>
            </a:pPr>
            <a:r>
              <a:t>Por la práctica de estos hábitos, se arruina.</a:t>
            </a:r>
          </a:p>
          <a:p>
            <a:pPr marL="582676" indent="-582676" defTabSz="1511770">
              <a:lnSpc>
                <a:spcPts val="6200"/>
              </a:lnSpc>
              <a:spcBef>
                <a:spcPts val="2100"/>
              </a:spcBef>
              <a:buSzPct val="80000"/>
              <a:buBlip>
                <a:blip r:embed="rId3"/>
              </a:buBlip>
              <a:defRPr b="0" sz="5146">
                <a:effectLst>
                  <a:outerShdw sx="100000" sy="100000" kx="0" ky="0" algn="b" rotWithShape="0" blurRad="15748" dist="39370" dir="18900000">
                    <a:srgbClr val="6C6C6C"/>
                  </a:outerShdw>
                </a:effectLst>
              </a:defRPr>
            </a:pPr>
            <a:r>
              <a:t>No puede obtener la felicidad</a:t>
            </a:r>
          </a:p>
        </p:txBody>
      </p:sp>
      <p:sp>
        <p:nvSpPr>
          <p:cNvPr id="280" name="Alguien así no puede razonar correctamente sobre los asuntos que más íntimanente le conciernen."/>
          <p:cNvSpPr txBox="1"/>
          <p:nvPr/>
        </p:nvSpPr>
        <p:spPr>
          <a:xfrm>
            <a:off x="15009062" y="5888165"/>
            <a:ext cx="7454814" cy="28304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498093" indent="-498093" algn="l" defTabSz="1292319">
              <a:lnSpc>
                <a:spcPts val="5300"/>
              </a:lnSpc>
              <a:spcBef>
                <a:spcPts val="1800"/>
              </a:spcBef>
              <a:buSzPct val="80000"/>
              <a:buBlip>
                <a:blip r:embed="rId3"/>
              </a:buBlip>
              <a:defRPr sz="4399">
                <a:effectLst>
                  <a:outerShdw sx="100000" sy="100000" kx="0" ky="0" algn="b" rotWithShape="0" blurRad="13461" dist="33655" dir="18900000">
                    <a:srgbClr val="6C6C6C"/>
                  </a:outerShdw>
                </a:effectLst>
              </a:defRPr>
            </a:lvl1pPr>
          </a:lstStyle>
          <a:p>
            <a:pPr/>
            <a:r>
              <a:t>Alguien así no puede razonar correctamente sobre los asuntos que más íntimanente le conciernen.</a:t>
            </a:r>
          </a:p>
        </p:txBody>
      </p:sp>
      <p:pic>
        <p:nvPicPr>
          <p:cNvPr id="281" name="Imagen" descr="Imagen"/>
          <p:cNvPicPr>
            <a:picLocks noChangeAspect="1"/>
          </p:cNvPicPr>
          <p:nvPr/>
        </p:nvPicPr>
        <p:blipFill>
          <a:blip r:embed="rId4">
            <a:extLst/>
          </a:blip>
          <a:stretch>
            <a:fillRect/>
          </a:stretch>
        </p:blipFill>
        <p:spPr>
          <a:xfrm>
            <a:off x="12573000" y="4519711"/>
            <a:ext cx="3200400" cy="5130801"/>
          </a:xfrm>
          <a:prstGeom prst="rect">
            <a:avLst/>
          </a:prstGeom>
          <a:ln w="12700">
            <a:miter lim="400000"/>
          </a:ln>
          <a:effectLst>
            <a:outerShdw sx="100000" sy="100000" kx="0" ky="0" algn="b" rotWithShape="0" blurRad="190500" dist="101600" dir="5400000">
              <a:srgbClr val="09273B">
                <a:alpha val="95859"/>
              </a:srgbClr>
            </a:outerShdw>
          </a:effectLst>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Rectángulo redondeado"/>
          <p:cNvSpPr/>
          <p:nvPr/>
        </p:nvSpPr>
        <p:spPr>
          <a:xfrm>
            <a:off x="12601970" y="3983222"/>
            <a:ext cx="9806287" cy="7726854"/>
          </a:xfrm>
          <a:prstGeom prst="roundRect">
            <a:avLst>
              <a:gd name="adj" fmla="val 2405"/>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84" name="Rectángulo redondeado"/>
          <p:cNvSpPr/>
          <p:nvPr/>
        </p:nvSpPr>
        <p:spPr>
          <a:xfrm>
            <a:off x="1110555" y="3643139"/>
            <a:ext cx="10736860" cy="8407020"/>
          </a:xfrm>
          <a:prstGeom prst="roundRect">
            <a:avLst>
              <a:gd name="adj" fmla="val 2405"/>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85" name="—Palabras de Vida del Gran Maestro, 80, 81 (1900)."/>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68" sz="3400">
                <a:latin typeface="Helvetica Neue Thin"/>
                <a:ea typeface="Helvetica Neue Thin"/>
                <a:cs typeface="Helvetica Neue Thin"/>
                <a:sym typeface="Helvetica Neue Thin"/>
              </a:defRPr>
            </a:lvl1pPr>
          </a:lstStyle>
          <a:p>
            <a:pPr/>
            <a:r>
              <a:t>—Palabras de Vida del Gran Maestro, 80, 81 (1900).</a:t>
            </a:r>
          </a:p>
        </p:txBody>
      </p:sp>
      <p:sp>
        <p:nvSpPr>
          <p:cNvPr id="286" name="Los hábitos erróneos socavan la autoestima"/>
          <p:cNvSpPr txBox="1"/>
          <p:nvPr>
            <p:ph type="ctrTitle"/>
          </p:nvPr>
        </p:nvSpPr>
        <p:spPr>
          <a:xfrm>
            <a:off x="3038127" y="1437827"/>
            <a:ext cx="18307746" cy="1322761"/>
          </a:xfrm>
          <a:prstGeom prst="rect">
            <a:avLst/>
          </a:prstGeom>
        </p:spPr>
        <p:txBody>
          <a:bodyPr/>
          <a:lstStyle>
            <a:lvl1pPr algn="ctr" defTabSz="1682453">
              <a:defRPr b="0" spc="-160" sz="8004">
                <a:effectLst>
                  <a:outerShdw sx="100000" sy="100000" kx="0" ky="0" algn="b" rotWithShape="0" blurRad="17526" dist="43815" dir="18900000">
                    <a:srgbClr val="6C6C6C"/>
                  </a:outerShdw>
                </a:effectLst>
                <a:latin typeface="Helvetica Neue Black Condensed"/>
                <a:ea typeface="Helvetica Neue Black Condensed"/>
                <a:cs typeface="Helvetica Neue Black Condensed"/>
                <a:sym typeface="Helvetica Neue Black Condensed"/>
              </a:defRPr>
            </a:lvl1pPr>
          </a:lstStyle>
          <a:p>
            <a:pPr/>
            <a:r>
              <a:t>Los hábitos erróneos socavan la autoestima</a:t>
            </a:r>
          </a:p>
        </p:txBody>
      </p:sp>
      <p:sp>
        <p:nvSpPr>
          <p:cNvPr id="287" name="Sus años de estudio se pierden…"/>
          <p:cNvSpPr txBox="1"/>
          <p:nvPr>
            <p:ph type="subTitle" sz="half" idx="1"/>
          </p:nvPr>
        </p:nvSpPr>
        <p:spPr>
          <a:xfrm>
            <a:off x="1764748" y="4582632"/>
            <a:ext cx="10375020" cy="7133467"/>
          </a:xfrm>
          <a:prstGeom prst="rect">
            <a:avLst/>
          </a:prstGeom>
        </p:spPr>
        <p:txBody>
          <a:bodyPr/>
          <a:lstStyle/>
          <a:p>
            <a:pPr marL="472439" indent="-472439" defTabSz="1511770">
              <a:lnSpc>
                <a:spcPts val="6200"/>
              </a:lnSpc>
              <a:spcBef>
                <a:spcPts val="2600"/>
              </a:spcBef>
              <a:buSzPct val="80000"/>
              <a:buBlip>
                <a:blip r:embed="rId4"/>
              </a:buBlip>
              <a:defRPr b="0" sz="6138"/>
            </a:pPr>
            <a:r>
              <a:t>Sus años</a:t>
            </a:r>
            <a:r>
              <a:rPr sz="4774">
                <a:latin typeface="Helvetica Neue Thin"/>
                <a:ea typeface="Helvetica Neue Thin"/>
                <a:cs typeface="Helvetica Neue Thin"/>
                <a:sym typeface="Helvetica Neue Thin"/>
              </a:rPr>
              <a:t> de </a:t>
            </a:r>
            <a:r>
              <a:t>estudio se pierden</a:t>
            </a:r>
          </a:p>
          <a:p>
            <a:pPr marL="472439" indent="-472439" defTabSz="1511770">
              <a:lnSpc>
                <a:spcPts val="6200"/>
              </a:lnSpc>
              <a:spcBef>
                <a:spcPts val="2600"/>
              </a:spcBef>
              <a:buSzPct val="80000"/>
              <a:buBlip>
                <a:blip r:embed="rId4"/>
              </a:buBlip>
              <a:defRPr b="0" sz="6138"/>
            </a:pPr>
            <a:r>
              <a:t>Ha empleado mal sus facultades físicas y mentales</a:t>
            </a:r>
          </a:p>
          <a:p>
            <a:pPr marL="472439" indent="-472439" defTabSz="1511770">
              <a:lnSpc>
                <a:spcPts val="6200"/>
              </a:lnSpc>
              <a:spcBef>
                <a:spcPts val="2600"/>
              </a:spcBef>
              <a:buSzPct val="80000"/>
              <a:buBlip>
                <a:blip r:embed="rId4"/>
              </a:buBlip>
              <a:defRPr b="0" sz="6138"/>
            </a:pPr>
            <a:r>
              <a:t>El templo</a:t>
            </a:r>
            <a:r>
              <a:rPr sz="4774">
                <a:latin typeface="Helvetica Neue Thin"/>
                <a:ea typeface="Helvetica Neue Thin"/>
                <a:cs typeface="Helvetica Neue Thin"/>
                <a:sym typeface="Helvetica Neue Thin"/>
              </a:rPr>
              <a:t> de su </a:t>
            </a:r>
            <a:r>
              <a:t>cuerpo se encuentra arruinado</a:t>
            </a:r>
            <a:r>
              <a:rPr sz="5146">
                <a:latin typeface="Helvetica Neue Thin"/>
                <a:ea typeface="Helvetica Neue Thin"/>
                <a:cs typeface="Helvetica Neue Thin"/>
                <a:sym typeface="Helvetica Neue Thin"/>
              </a:rPr>
              <a:t>: Para esta vida y para la venidera.</a:t>
            </a:r>
          </a:p>
        </p:txBody>
      </p:sp>
      <p:sp>
        <p:nvSpPr>
          <p:cNvPr id="288" name="Pensó obtener un tesoro adquiriendo conocimiento y sabiduría terrenales;…"/>
          <p:cNvSpPr txBox="1"/>
          <p:nvPr/>
        </p:nvSpPr>
        <p:spPr>
          <a:xfrm>
            <a:off x="13120448" y="4668040"/>
            <a:ext cx="8769331" cy="5981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49579" indent="-449579" algn="l" defTabSz="1438619">
              <a:lnSpc>
                <a:spcPts val="5900"/>
              </a:lnSpc>
              <a:spcBef>
                <a:spcPts val="2500"/>
              </a:spcBef>
              <a:buSzPct val="80000"/>
              <a:buBlip>
                <a:blip r:embed="rId4"/>
              </a:buBlip>
              <a:defRPr sz="5840"/>
            </a:pPr>
            <a:r>
              <a:t>Pensó obtener un tesoro adquiriendo conocimiento y sabiduría terrenales;</a:t>
            </a:r>
          </a:p>
          <a:p>
            <a:pPr marL="449579" indent="-449579" algn="l" defTabSz="1438619">
              <a:lnSpc>
                <a:spcPts val="5900"/>
              </a:lnSpc>
              <a:spcBef>
                <a:spcPts val="2500"/>
              </a:spcBef>
              <a:buSzPct val="80000"/>
              <a:buBlip>
                <a:blip r:embed="rId4"/>
              </a:buBlip>
              <a:defRPr sz="5840"/>
            </a:pPr>
            <a:r>
              <a:t>Por dejar a un lado</a:t>
            </a:r>
            <a:r>
              <a:rPr sz="4542">
                <a:latin typeface="Helvetica Neue Thin"/>
                <a:ea typeface="Helvetica Neue Thin"/>
                <a:cs typeface="Helvetica Neue Thin"/>
                <a:sym typeface="Helvetica Neue Thin"/>
              </a:rPr>
              <a:t> la </a:t>
            </a:r>
            <a:r>
              <a:t>Biblia sacrificó un tesoro que vale más que todo.</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n" descr="Imagen"/>
          <p:cNvPicPr>
            <a:picLocks noChangeAspect="1"/>
          </p:cNvPicPr>
          <p:nvPr/>
        </p:nvPicPr>
        <p:blipFill>
          <a:blip r:embed="rId2">
            <a:extLst/>
          </a:blip>
          <a:stretch>
            <a:fillRect/>
          </a:stretch>
        </p:blipFill>
        <p:spPr>
          <a:xfrm>
            <a:off x="6961442" y="2652992"/>
            <a:ext cx="14674795" cy="10484747"/>
          </a:xfrm>
          <a:prstGeom prst="rect">
            <a:avLst/>
          </a:prstGeom>
          <a:ln w="12700">
            <a:miter lim="400000"/>
          </a:ln>
          <a:effectLst>
            <a:outerShdw sx="100000" sy="100000" kx="0" ky="0" algn="b" rotWithShape="0" blurRad="190500" dist="139700" dir="5400000">
              <a:srgbClr val="6C6C6C"/>
            </a:outerShdw>
          </a:effectLst>
        </p:spPr>
      </p:pic>
      <p:sp>
        <p:nvSpPr>
          <p:cNvPr id="291" name="Las palabras impacientes afectan la autoestima"/>
          <p:cNvSpPr txBox="1"/>
          <p:nvPr>
            <p:ph type="ctrTitle"/>
          </p:nvPr>
        </p:nvSpPr>
        <p:spPr>
          <a:xfrm>
            <a:off x="2958992" y="543110"/>
            <a:ext cx="18466016" cy="1334196"/>
          </a:xfrm>
          <a:prstGeom prst="rect">
            <a:avLst/>
          </a:prstGeom>
        </p:spPr>
        <p:txBody>
          <a:bodyPr/>
          <a:lstStyle>
            <a:lvl1pPr algn="ctr" defTabSz="1584920">
              <a:lnSpc>
                <a:spcPts val="7400"/>
              </a:lnSpc>
              <a:defRPr b="0" spc="-150" sz="7539">
                <a:effectLst>
                  <a:outerShdw sx="100000" sy="100000" kx="0" ky="0" algn="b" rotWithShape="0" blurRad="16510" dist="41275" dir="18900000">
                    <a:srgbClr val="A9A9A9"/>
                  </a:outerShdw>
                </a:effectLst>
                <a:latin typeface="Helvetica Neue Black Condensed"/>
                <a:ea typeface="Helvetica Neue Black Condensed"/>
                <a:cs typeface="Helvetica Neue Black Condensed"/>
                <a:sym typeface="Helvetica Neue Black Condensed"/>
              </a:defRPr>
            </a:lvl1pPr>
          </a:lstStyle>
          <a:p>
            <a:pPr/>
            <a:r>
              <a:t>Las palabras impacientes afectan la autoestima</a:t>
            </a:r>
          </a:p>
        </p:txBody>
      </p:sp>
      <p:sp>
        <p:nvSpPr>
          <p:cNvPr id="292" name="Experimentarán vergüenza…"/>
          <p:cNvSpPr txBox="1"/>
          <p:nvPr>
            <p:ph type="subTitle" sz="quarter" idx="1"/>
          </p:nvPr>
        </p:nvSpPr>
        <p:spPr>
          <a:xfrm>
            <a:off x="8313950" y="5396488"/>
            <a:ext cx="11137334" cy="5505755"/>
          </a:xfrm>
          <a:prstGeom prst="rect">
            <a:avLst/>
          </a:prstGeom>
        </p:spPr>
        <p:txBody>
          <a:bodyPr/>
          <a:lstStyle/>
          <a:p>
            <a:pPr marL="744092" indent="-744092" defTabSz="2267655">
              <a:lnSpc>
                <a:spcPts val="5600"/>
              </a:lnSpc>
              <a:spcBef>
                <a:spcPts val="4100"/>
              </a:spcBef>
              <a:buSzPct val="80000"/>
              <a:buBlip>
                <a:blip r:embed="rId3"/>
              </a:buBlip>
              <a:defRPr b="0" sz="5673">
                <a:solidFill>
                  <a:srgbClr val="434343"/>
                </a:solidFill>
                <a:latin typeface="Helvetica Neue Bold Condensed"/>
                <a:ea typeface="Helvetica Neue Bold Condensed"/>
                <a:cs typeface="Helvetica Neue Bold Condensed"/>
                <a:sym typeface="Helvetica Neue Bold Condensed"/>
              </a:defRPr>
            </a:pPr>
            <a:r>
              <a:t>Experimentarán vergüenza</a:t>
            </a:r>
          </a:p>
          <a:p>
            <a:pPr marL="744092" indent="-744092" defTabSz="2267655">
              <a:lnSpc>
                <a:spcPts val="5600"/>
              </a:lnSpc>
              <a:spcBef>
                <a:spcPts val="4100"/>
              </a:spcBef>
              <a:buSzPct val="80000"/>
              <a:buBlip>
                <a:blip r:embed="rId3"/>
              </a:buBlip>
              <a:defRPr b="0" sz="5673">
                <a:solidFill>
                  <a:srgbClr val="434343"/>
                </a:solidFill>
                <a:latin typeface="Helvetica Neue Bold Condensed"/>
                <a:ea typeface="Helvetica Neue Bold Condensed"/>
                <a:cs typeface="Helvetica Neue Bold Condensed"/>
                <a:sym typeface="Helvetica Neue Bold Condensed"/>
              </a:defRPr>
            </a:pPr>
            <a:r>
              <a:t>Pérdida del respeto propio y de la confianza en sí mismos, </a:t>
            </a:r>
          </a:p>
          <a:p>
            <a:pPr marL="744092" indent="-744092" defTabSz="2267655">
              <a:lnSpc>
                <a:spcPts val="5600"/>
              </a:lnSpc>
              <a:spcBef>
                <a:spcPts val="4100"/>
              </a:spcBef>
              <a:buSzPct val="80000"/>
              <a:buBlip>
                <a:blip r:embed="rId3"/>
              </a:buBlip>
              <a:defRPr b="0" sz="5673">
                <a:solidFill>
                  <a:srgbClr val="434343"/>
                </a:solidFill>
                <a:latin typeface="Helvetica Neue Bold Condensed"/>
                <a:ea typeface="Helvetica Neue Bold Condensed"/>
                <a:cs typeface="Helvetica Neue Bold Condensed"/>
                <a:sym typeface="Helvetica Neue Bold Condensed"/>
              </a:defRPr>
            </a:pPr>
            <a:r>
              <a:t>Tendrán amargo remordimiento y pena por haber perdido el dominio propio y hablado de ese modo.</a:t>
            </a:r>
          </a:p>
        </p:txBody>
      </p:sp>
      <p:sp>
        <p:nvSpPr>
          <p:cNvPr id="293" name="Los que emplean un lenguaje tal:"/>
          <p:cNvSpPr txBox="1"/>
          <p:nvPr/>
        </p:nvSpPr>
        <p:spPr>
          <a:xfrm>
            <a:off x="1345536" y="3985726"/>
            <a:ext cx="5313103" cy="28215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90000"/>
              </a:lnSpc>
              <a:spcBef>
                <a:spcPts val="4500"/>
              </a:spcBef>
              <a:defRPr i="1" sz="5500">
                <a:latin typeface="Times New Roman"/>
                <a:ea typeface="Times New Roman"/>
                <a:cs typeface="Times New Roman"/>
                <a:sym typeface="Times New Roman"/>
              </a:defRPr>
            </a:lvl1pPr>
          </a:lstStyle>
          <a:p>
            <a:pPr/>
            <a:r>
              <a:t>Los que emplean un lenguaje tal:</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Imagen" descr="Imagen"/>
          <p:cNvPicPr>
            <a:picLocks noChangeAspect="1"/>
          </p:cNvPicPr>
          <p:nvPr/>
        </p:nvPicPr>
        <p:blipFill>
          <a:blip r:embed="rId2">
            <a:extLst/>
          </a:blip>
          <a:stretch>
            <a:fillRect/>
          </a:stretch>
        </p:blipFill>
        <p:spPr>
          <a:xfrm>
            <a:off x="206962" y="555099"/>
            <a:ext cx="6494876" cy="5493802"/>
          </a:xfrm>
          <a:prstGeom prst="rect">
            <a:avLst/>
          </a:prstGeom>
          <a:ln w="12700">
            <a:miter lim="400000"/>
          </a:ln>
        </p:spPr>
      </p:pic>
      <p:sp>
        <p:nvSpPr>
          <p:cNvPr id="296" name="—The Review and Herald, 27 de febrero de 1913; Mensajes para los Jóvenes, 325."/>
          <p:cNvSpPr txBox="1"/>
          <p:nvPr>
            <p:ph type="body" idx="21"/>
          </p:nvPr>
        </p:nvSpPr>
        <p:spPr>
          <a:xfrm>
            <a:off x="6040336" y="11236543"/>
            <a:ext cx="16298964"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—The Review and Herald, 27 de febrero de 1913; Mensajes para los Jóvenes, 325.</a:t>
            </a:r>
          </a:p>
        </p:txBody>
      </p:sp>
      <p:sp>
        <p:nvSpPr>
          <p:cNvPr id="297" name="¡Cuánto mejor sería no pronunciar jamás palabras semejantes!"/>
          <p:cNvSpPr txBox="1"/>
          <p:nvPr/>
        </p:nvSpPr>
        <p:spPr>
          <a:xfrm>
            <a:off x="3494423" y="666361"/>
            <a:ext cx="16735849" cy="30976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90000"/>
              </a:lnSpc>
              <a:spcBef>
                <a:spcPts val="4500"/>
              </a:spcBef>
              <a:defRPr i="1" sz="8000">
                <a:latin typeface="Times New Roman"/>
                <a:ea typeface="Times New Roman"/>
                <a:cs typeface="Times New Roman"/>
                <a:sym typeface="Times New Roman"/>
              </a:defRPr>
            </a:lvl1pPr>
          </a:lstStyle>
          <a:p>
            <a:pPr/>
            <a:r>
              <a:t>¡Cuánto mejor sería no pronunciar jamás palabras semejantes!</a:t>
            </a:r>
          </a:p>
        </p:txBody>
      </p:sp>
      <p:pic>
        <p:nvPicPr>
          <p:cNvPr id="298" name="Imagen" descr="Imagen"/>
          <p:cNvPicPr>
            <a:picLocks noChangeAspect="1"/>
          </p:cNvPicPr>
          <p:nvPr/>
        </p:nvPicPr>
        <p:blipFill>
          <a:blip r:embed="rId3">
            <a:extLst/>
          </a:blip>
          <a:srcRect l="0" t="0" r="23468" b="8522"/>
          <a:stretch>
            <a:fillRect/>
          </a:stretch>
        </p:blipFill>
        <p:spPr>
          <a:xfrm>
            <a:off x="15963419" y="4740846"/>
            <a:ext cx="8378986" cy="8985215"/>
          </a:xfrm>
          <a:prstGeom prst="rect">
            <a:avLst/>
          </a:prstGeom>
          <a:ln w="12700">
            <a:miter lim="400000"/>
          </a:ln>
        </p:spPr>
      </p:pic>
      <p:sp>
        <p:nvSpPr>
          <p:cNvPr id="299" name="¡Cuánto mejor sería tener el aceite de la gracia en el corazón, ser capaces de resistir toda provocación y soportar todas las cosas con mansedumbre y tolerancia cristianas!"/>
          <p:cNvSpPr txBox="1"/>
          <p:nvPr/>
        </p:nvSpPr>
        <p:spPr>
          <a:xfrm>
            <a:off x="3938802" y="4900121"/>
            <a:ext cx="15017740" cy="69048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90000"/>
              </a:lnSpc>
              <a:spcBef>
                <a:spcPts val="4500"/>
              </a:spcBef>
              <a:defRPr i="1" sz="8000">
                <a:latin typeface="Times New Roman"/>
                <a:ea typeface="Times New Roman"/>
                <a:cs typeface="Times New Roman"/>
                <a:sym typeface="Times New Roman"/>
              </a:defRPr>
            </a:lvl1pPr>
          </a:lstStyle>
          <a:p>
            <a:pPr/>
            <a:r>
              <a:t>¡Cuánto mejor sería tener el aceite de la gracia en el corazón, ser capaces de resistir toda provocación y soportar todas las cosas con mansedumbre y tolerancia cristianas!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Imagen" descr="Imagen"/>
          <p:cNvPicPr>
            <a:picLocks noChangeAspect="1"/>
          </p:cNvPicPr>
          <p:nvPr/>
        </p:nvPicPr>
        <p:blipFill>
          <a:blip r:embed="rId2">
            <a:extLst/>
          </a:blip>
          <a:stretch>
            <a:fillRect/>
          </a:stretch>
        </p:blipFill>
        <p:spPr>
          <a:xfrm>
            <a:off x="5481828" y="3474636"/>
            <a:ext cx="17484344" cy="10373528"/>
          </a:xfrm>
          <a:prstGeom prst="rect">
            <a:avLst/>
          </a:prstGeom>
          <a:ln w="12700">
            <a:miter lim="400000"/>
          </a:ln>
        </p:spPr>
      </p:pic>
      <p:pic>
        <p:nvPicPr>
          <p:cNvPr id="302" name="Imagen" descr="Imagen"/>
          <p:cNvPicPr>
            <a:picLocks noChangeAspect="1"/>
          </p:cNvPicPr>
          <p:nvPr/>
        </p:nvPicPr>
        <p:blipFill>
          <a:blip r:embed="rId3">
            <a:extLst/>
          </a:blip>
          <a:stretch>
            <a:fillRect/>
          </a:stretch>
        </p:blipFill>
        <p:spPr>
          <a:xfrm>
            <a:off x="303450" y="3606770"/>
            <a:ext cx="8283100" cy="10109260"/>
          </a:xfrm>
          <a:prstGeom prst="rect">
            <a:avLst/>
          </a:prstGeom>
          <a:ln w="12700">
            <a:miter lim="400000"/>
          </a:ln>
        </p:spPr>
      </p:pic>
      <p:sp>
        <p:nvSpPr>
          <p:cNvPr id="303" name="—Conducción del Niño, 204 (1890)."/>
          <p:cNvSpPr txBox="1"/>
          <p:nvPr>
            <p:ph type="body" idx="21"/>
          </p:nvPr>
        </p:nvSpPr>
        <p:spPr>
          <a:xfrm>
            <a:off x="14761764" y="12176343"/>
            <a:ext cx="7450536"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solidFill>
                  <a:srgbClr val="000000"/>
                </a:solidFill>
                <a:latin typeface="Helvetica Neue Thin"/>
                <a:ea typeface="Helvetica Neue Thin"/>
                <a:cs typeface="Helvetica Neue Thin"/>
                <a:sym typeface="Helvetica Neue Thin"/>
              </a:defRPr>
            </a:lvl1pPr>
          </a:lstStyle>
          <a:p>
            <a:pPr/>
            <a:r>
              <a:t>—Conducción del Niño, 204 (1890).</a:t>
            </a:r>
          </a:p>
        </p:txBody>
      </p:sp>
      <p:sp>
        <p:nvSpPr>
          <p:cNvPr id="304" name="Los padres nunca han de perder el respeto propio…"/>
          <p:cNvSpPr txBox="1"/>
          <p:nvPr>
            <p:ph type="ctrTitle"/>
          </p:nvPr>
        </p:nvSpPr>
        <p:spPr>
          <a:xfrm>
            <a:off x="3362949" y="992968"/>
            <a:ext cx="17658102" cy="2076054"/>
          </a:xfrm>
          <a:prstGeom prst="rect">
            <a:avLst/>
          </a:prstGeom>
        </p:spPr>
        <p:txBody>
          <a:bodyPr/>
          <a:lstStyle/>
          <a:p>
            <a:pPr algn="ctr" defTabSz="1658070">
              <a:defRPr b="0" spc="0" sz="6664">
                <a:effectLst>
                  <a:outerShdw sx="100000" sy="100000" kx="0" ky="0" algn="b" rotWithShape="0" blurRad="8636" dist="43180" dir="18900000">
                    <a:srgbClr val="000000"/>
                  </a:outerShdw>
                </a:effectLst>
                <a:latin typeface="Helvetica Neue Black Condensed"/>
                <a:ea typeface="Helvetica Neue Black Condensed"/>
                <a:cs typeface="Helvetica Neue Black Condensed"/>
                <a:sym typeface="Helvetica Neue Black Condensed"/>
              </a:defRPr>
            </a:pPr>
            <a:r>
              <a:t>Los padres nunca han de perder el respeto propio</a:t>
            </a:r>
          </a:p>
          <a:p>
            <a:pPr algn="ctr" defTabSz="1658070">
              <a:defRPr b="0" spc="0" sz="6664">
                <a:effectLst>
                  <a:outerShdw sx="100000" sy="100000" kx="0" ky="0" algn="b" rotWithShape="0" blurRad="8636" dist="43180" dir="18900000">
                    <a:srgbClr val="000000"/>
                  </a:outerShdw>
                </a:effectLst>
                <a:latin typeface="Helvetica Neue Black Condensed"/>
                <a:ea typeface="Helvetica Neue Black Condensed"/>
                <a:cs typeface="Helvetica Neue Black Condensed"/>
                <a:sym typeface="Helvetica Neue Black Condensed"/>
              </a:defRPr>
            </a:pPr>
            <a:r>
              <a:t>por palabras descuidadas</a:t>
            </a:r>
          </a:p>
        </p:txBody>
      </p:sp>
      <p:sp>
        <p:nvSpPr>
          <p:cNvPr id="305" name="No salga de sus labios una palabra de enojo, dureza o mal genio.…"/>
          <p:cNvSpPr txBox="1"/>
          <p:nvPr>
            <p:ph type="subTitle" sz="half" idx="1"/>
          </p:nvPr>
        </p:nvSpPr>
        <p:spPr>
          <a:xfrm>
            <a:off x="8653183" y="6212509"/>
            <a:ext cx="12076293" cy="6320182"/>
          </a:xfrm>
          <a:prstGeom prst="rect">
            <a:avLst/>
          </a:prstGeom>
        </p:spPr>
        <p:txBody>
          <a:bodyPr/>
          <a:lstStyle/>
          <a:p>
            <a:pPr marL="654960" indent="-654960" defTabSz="2365188">
              <a:lnSpc>
                <a:spcPct val="90000"/>
              </a:lnSpc>
              <a:spcBef>
                <a:spcPts val="4300"/>
              </a:spcBef>
              <a:buSzPct val="126000"/>
              <a:buBlip>
                <a:blip r:embed="rId4"/>
              </a:buBlip>
              <a:defRPr b="0" sz="4656">
                <a:solidFill>
                  <a:srgbClr val="531B0D"/>
                </a:solidFill>
                <a:effectLst>
                  <a:outerShdw sx="100000" sy="100000" kx="0" ky="0" algn="b" rotWithShape="0" blurRad="24638" dist="61595" dir="18900000">
                    <a:srgbClr val="A9A9A9"/>
                  </a:outerShdw>
                </a:effectLst>
                <a:latin typeface="Helvetica Neue Thin"/>
                <a:ea typeface="Helvetica Neue Thin"/>
                <a:cs typeface="Helvetica Neue Thin"/>
                <a:sym typeface="Helvetica Neue Thin"/>
              </a:defRPr>
            </a:pPr>
            <a:r>
              <a:rPr sz="5626">
                <a:latin typeface="Helvetica Neue Bold Condensed"/>
                <a:ea typeface="Helvetica Neue Bold Condensed"/>
                <a:cs typeface="Helvetica Neue Bold Condensed"/>
                <a:sym typeface="Helvetica Neue Bold Condensed"/>
              </a:rPr>
              <a:t>No salga </a:t>
            </a:r>
            <a:r>
              <a:t>de sus labios una </a:t>
            </a:r>
            <a:r>
              <a:rPr sz="5626">
                <a:latin typeface="Helvetica Neue Bold Condensed"/>
                <a:ea typeface="Helvetica Neue Bold Condensed"/>
                <a:cs typeface="Helvetica Neue Bold Condensed"/>
                <a:sym typeface="Helvetica Neue Bold Condensed"/>
              </a:rPr>
              <a:t>palabra de enojo</a:t>
            </a:r>
            <a:r>
              <a:t>, </a:t>
            </a:r>
            <a:r>
              <a:rPr sz="5626">
                <a:latin typeface="Helvetica Neue Bold Condensed"/>
                <a:ea typeface="Helvetica Neue Bold Condensed"/>
                <a:cs typeface="Helvetica Neue Bold Condensed"/>
                <a:sym typeface="Helvetica Neue Bold Condensed"/>
              </a:rPr>
              <a:t>dureza</a:t>
            </a:r>
            <a:r>
              <a:t> o mal genio.</a:t>
            </a:r>
          </a:p>
          <a:p>
            <a:pPr marL="542036" indent="-542036" defTabSz="2365188">
              <a:lnSpc>
                <a:spcPct val="90000"/>
              </a:lnSpc>
              <a:spcBef>
                <a:spcPts val="4300"/>
              </a:spcBef>
              <a:buSzPct val="126000"/>
              <a:buBlip>
                <a:blip r:embed="rId4"/>
              </a:buBlip>
              <a:defRPr b="0" sz="4656">
                <a:solidFill>
                  <a:srgbClr val="531B0D"/>
                </a:solidFill>
                <a:effectLst>
                  <a:outerShdw sx="100000" sy="100000" kx="0" ky="0" algn="b" rotWithShape="0" blurRad="24638" dist="61595" dir="18900000">
                    <a:srgbClr val="A9A9A9"/>
                  </a:outerShdw>
                </a:effectLst>
                <a:latin typeface="Helvetica Neue Thin"/>
                <a:ea typeface="Helvetica Neue Thin"/>
                <a:cs typeface="Helvetica Neue Thin"/>
                <a:sym typeface="Helvetica Neue Thin"/>
              </a:defRPr>
            </a:pPr>
            <a:r>
              <a:t>La </a:t>
            </a:r>
            <a:r>
              <a:rPr sz="5626">
                <a:latin typeface="Helvetica Neue Bold Condensed"/>
                <a:ea typeface="Helvetica Neue Bold Condensed"/>
                <a:cs typeface="Helvetica Neue Bold Condensed"/>
                <a:sym typeface="Helvetica Neue Bold Condensed"/>
              </a:rPr>
              <a:t>gracia</a:t>
            </a:r>
            <a:r>
              <a:t> de </a:t>
            </a:r>
            <a:r>
              <a:rPr sz="5626">
                <a:latin typeface="Helvetica Neue Bold Condensed"/>
                <a:ea typeface="Helvetica Neue Bold Condensed"/>
                <a:cs typeface="Helvetica Neue Bold Condensed"/>
                <a:sym typeface="Helvetica Neue Bold Condensed"/>
              </a:rPr>
              <a:t>Cristo está </a:t>
            </a:r>
            <a:r>
              <a:t>a su </a:t>
            </a:r>
            <a:r>
              <a:rPr sz="5626">
                <a:latin typeface="Helvetica Neue Bold Condensed"/>
                <a:ea typeface="Helvetica Neue Bold Condensed"/>
                <a:cs typeface="Helvetica Neue Bold Condensed"/>
                <a:sym typeface="Helvetica Neue Bold Condensed"/>
              </a:rPr>
              <a:t>disposición</a:t>
            </a:r>
            <a:r>
              <a:t>.</a:t>
            </a:r>
          </a:p>
          <a:p>
            <a:pPr marL="542036" indent="-542036" defTabSz="2365188">
              <a:lnSpc>
                <a:spcPct val="90000"/>
              </a:lnSpc>
              <a:spcBef>
                <a:spcPts val="4300"/>
              </a:spcBef>
              <a:buSzPct val="126000"/>
              <a:buBlip>
                <a:blip r:embed="rId4"/>
              </a:buBlip>
              <a:defRPr b="0" sz="4656">
                <a:solidFill>
                  <a:srgbClr val="531B0D"/>
                </a:solidFill>
                <a:effectLst>
                  <a:outerShdw sx="100000" sy="100000" kx="0" ky="0" algn="b" rotWithShape="0" blurRad="24638" dist="61595" dir="18900000">
                    <a:srgbClr val="A9A9A9"/>
                  </a:outerShdw>
                </a:effectLst>
                <a:latin typeface="Helvetica Neue Thin"/>
                <a:ea typeface="Helvetica Neue Thin"/>
                <a:cs typeface="Helvetica Neue Thin"/>
                <a:sym typeface="Helvetica Neue Thin"/>
              </a:defRPr>
            </a:pPr>
            <a:r>
              <a:t>Su Espíritu </a:t>
            </a:r>
            <a:r>
              <a:rPr sz="5626">
                <a:latin typeface="Helvetica Neue Bold Condensed"/>
                <a:ea typeface="Helvetica Neue Bold Condensed"/>
                <a:cs typeface="Helvetica Neue Bold Condensed"/>
                <a:sym typeface="Helvetica Neue Bold Condensed"/>
              </a:rPr>
              <a:t>dominará</a:t>
            </a:r>
            <a:r>
              <a:t> el </a:t>
            </a:r>
            <a:r>
              <a:rPr sz="5626">
                <a:latin typeface="Helvetica Neue Bold Condensed"/>
                <a:ea typeface="Helvetica Neue Bold Condensed"/>
                <a:cs typeface="Helvetica Neue Bold Condensed"/>
                <a:sym typeface="Helvetica Neue Bold Condensed"/>
              </a:rPr>
              <a:t>corazón</a:t>
            </a:r>
            <a:r>
              <a:t> y la </a:t>
            </a:r>
            <a:r>
              <a:rPr sz="5626">
                <a:latin typeface="Helvetica Neue Bold Condensed"/>
                <a:ea typeface="Helvetica Neue Bold Condensed"/>
                <a:cs typeface="Helvetica Neue Bold Condensed"/>
                <a:sym typeface="Helvetica Neue Bold Condensed"/>
              </a:rPr>
              <a:t>conciencia</a:t>
            </a:r>
            <a:r>
              <a:t>, presidiendo sus palabras y actos.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Conducción del Niño, 204 (1890)."/>
          <p:cNvSpPr txBox="1"/>
          <p:nvPr>
            <p:ph type="body" idx="21"/>
          </p:nvPr>
        </p:nvSpPr>
        <p:spPr>
          <a:xfrm>
            <a:off x="15726964" y="11338143"/>
            <a:ext cx="7450536"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—Conducción del Niño, 204 (1890).</a:t>
            </a:r>
          </a:p>
        </p:txBody>
      </p:sp>
      <p:sp>
        <p:nvSpPr>
          <p:cNvPr id="308" name="Los padres nunca han de perder el respeto propio…"/>
          <p:cNvSpPr txBox="1"/>
          <p:nvPr>
            <p:ph type="ctrTitle"/>
          </p:nvPr>
        </p:nvSpPr>
        <p:spPr>
          <a:xfrm>
            <a:off x="3362949" y="865968"/>
            <a:ext cx="17658102" cy="2076054"/>
          </a:xfrm>
          <a:prstGeom prst="rect">
            <a:avLst/>
          </a:prstGeom>
        </p:spPr>
        <p:txBody>
          <a:bodyPr/>
          <a:lstStyle/>
          <a:p>
            <a:pPr algn="ctr" defTabSz="1658070">
              <a:defRPr b="0" spc="0" sz="6664">
                <a:effectLst>
                  <a:outerShdw sx="100000" sy="100000" kx="0" ky="0" algn="b" rotWithShape="0" blurRad="8636" dist="43180" dir="18900000">
                    <a:srgbClr val="000000"/>
                  </a:outerShdw>
                </a:effectLst>
                <a:latin typeface="Helvetica Neue Black Condensed"/>
                <a:ea typeface="Helvetica Neue Black Condensed"/>
                <a:cs typeface="Helvetica Neue Black Condensed"/>
                <a:sym typeface="Helvetica Neue Black Condensed"/>
              </a:defRPr>
            </a:pPr>
            <a:r>
              <a:t>Los padres nunca han de perder el respeto propio</a:t>
            </a:r>
          </a:p>
          <a:p>
            <a:pPr algn="ctr" defTabSz="1658070">
              <a:defRPr b="0" spc="0" sz="6664">
                <a:effectLst>
                  <a:outerShdw sx="100000" sy="100000" kx="0" ky="0" algn="b" rotWithShape="0" blurRad="8636" dist="43180" dir="18900000">
                    <a:srgbClr val="000000"/>
                  </a:outerShdw>
                </a:effectLst>
                <a:latin typeface="Helvetica Neue Black Condensed"/>
                <a:ea typeface="Helvetica Neue Black Condensed"/>
                <a:cs typeface="Helvetica Neue Black Condensed"/>
                <a:sym typeface="Helvetica Neue Black Condensed"/>
              </a:defRPr>
            </a:pPr>
            <a:r>
              <a:t>por palabras descuidadas</a:t>
            </a:r>
          </a:p>
        </p:txBody>
      </p:sp>
      <p:sp>
        <p:nvSpPr>
          <p:cNvPr id="309" name="No renuncien nunca a su respeto propio mediante palabras dichas con apresuramiento y sin pensarlas.…"/>
          <p:cNvSpPr txBox="1"/>
          <p:nvPr/>
        </p:nvSpPr>
        <p:spPr>
          <a:xfrm>
            <a:off x="8500467" y="4387728"/>
            <a:ext cx="12437521" cy="67185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675216" indent="-675216" algn="l">
              <a:lnSpc>
                <a:spcPts val="6000"/>
              </a:lnSpc>
              <a:spcBef>
                <a:spcPts val="3200"/>
              </a:spcBef>
              <a:buSzPct val="126000"/>
              <a:buBlip>
                <a:blip r:embed="rId2"/>
              </a:buBlip>
              <a:defRPr sz="4800">
                <a:latin typeface="Helvetica Neue Thin"/>
                <a:ea typeface="Helvetica Neue Thin"/>
                <a:cs typeface="Helvetica Neue Thin"/>
                <a:sym typeface="Helvetica Neue Thin"/>
              </a:defRPr>
            </a:pPr>
            <a:r>
              <a:rPr sz="5800">
                <a:latin typeface="Helvetica Neue Bold Condensed"/>
                <a:ea typeface="Helvetica Neue Bold Condensed"/>
                <a:cs typeface="Helvetica Neue Bold Condensed"/>
                <a:sym typeface="Helvetica Neue Bold Condensed"/>
              </a:rPr>
              <a:t>No renuncien nunca</a:t>
            </a:r>
            <a:r>
              <a:t> a su </a:t>
            </a:r>
            <a:r>
              <a:rPr sz="5800">
                <a:latin typeface="Helvetica Neue Bold Condensed"/>
                <a:ea typeface="Helvetica Neue Bold Condensed"/>
                <a:cs typeface="Helvetica Neue Bold Condensed"/>
                <a:sym typeface="Helvetica Neue Bold Condensed"/>
              </a:rPr>
              <a:t>respeto propio</a:t>
            </a:r>
            <a:r>
              <a:t> mediante palabras dichas con apresuramiento y sin pensarlas.</a:t>
            </a:r>
          </a:p>
          <a:p>
            <a:pPr marL="558800" indent="-558800" algn="l">
              <a:lnSpc>
                <a:spcPts val="6000"/>
              </a:lnSpc>
              <a:spcBef>
                <a:spcPts val="3200"/>
              </a:spcBef>
              <a:buSzPct val="126000"/>
              <a:buBlip>
                <a:blip r:embed="rId2"/>
              </a:buBlip>
              <a:defRPr sz="4800">
                <a:latin typeface="Helvetica Neue Thin"/>
                <a:ea typeface="Helvetica Neue Thin"/>
                <a:cs typeface="Helvetica Neue Thin"/>
                <a:sym typeface="Helvetica Neue Thin"/>
              </a:defRPr>
            </a:pPr>
            <a:r>
              <a:t>Procuren que </a:t>
            </a:r>
            <a:r>
              <a:rPr sz="5800">
                <a:latin typeface="Helvetica Neue Bold Condensed"/>
                <a:ea typeface="Helvetica Neue Bold Condensed"/>
                <a:cs typeface="Helvetica Neue Bold Condensed"/>
                <a:sym typeface="Helvetica Neue Bold Condensed"/>
              </a:rPr>
              <a:t>sus palabras sean puras</a:t>
            </a:r>
            <a:r>
              <a:t>, su </a:t>
            </a:r>
            <a:r>
              <a:rPr sz="5800">
                <a:latin typeface="Helvetica Neue Bold Condensed"/>
                <a:ea typeface="Helvetica Neue Bold Condensed"/>
                <a:cs typeface="Helvetica Neue Bold Condensed"/>
                <a:sym typeface="Helvetica Neue Bold Condensed"/>
              </a:rPr>
              <a:t>conversación santa</a:t>
            </a:r>
            <a:r>
              <a:t>.</a:t>
            </a:r>
          </a:p>
        </p:txBody>
      </p:sp>
      <p:pic>
        <p:nvPicPr>
          <p:cNvPr id="310" name="Imagen" descr="Imagen"/>
          <p:cNvPicPr>
            <a:picLocks noChangeAspect="1"/>
          </p:cNvPicPr>
          <p:nvPr/>
        </p:nvPicPr>
        <p:blipFill>
          <a:blip r:embed="rId3">
            <a:extLst/>
          </a:blip>
          <a:stretch>
            <a:fillRect/>
          </a:stretch>
        </p:blipFill>
        <p:spPr>
          <a:xfrm>
            <a:off x="1126132" y="3318475"/>
            <a:ext cx="7450536" cy="6302165"/>
          </a:xfrm>
          <a:prstGeom prst="rect">
            <a:avLst/>
          </a:prstGeom>
          <a:ln w="12700">
            <a:miter lim="400000"/>
          </a:ln>
        </p:spPr>
      </p:pic>
      <p:sp>
        <p:nvSpPr>
          <p:cNvPr id="311" name="Den a sus hijos un ejemplo de lo que desean que sean ellos […].…"/>
          <p:cNvSpPr txBox="1"/>
          <p:nvPr/>
        </p:nvSpPr>
        <p:spPr>
          <a:xfrm>
            <a:off x="2176343" y="9997093"/>
            <a:ext cx="20031314" cy="22944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675216" indent="-675216" algn="l">
              <a:lnSpc>
                <a:spcPts val="2700"/>
              </a:lnSpc>
              <a:spcBef>
                <a:spcPts val="3400"/>
              </a:spcBef>
              <a:buSzPct val="126000"/>
              <a:buBlip>
                <a:blip r:embed="rId2"/>
              </a:buBlip>
              <a:defRPr sz="4800">
                <a:latin typeface="Helvetica Neue Thin"/>
                <a:ea typeface="Helvetica Neue Thin"/>
                <a:cs typeface="Helvetica Neue Thin"/>
                <a:sym typeface="Helvetica Neue Thin"/>
              </a:defRPr>
            </a:pPr>
            <a:r>
              <a:rPr sz="5800">
                <a:latin typeface="Helvetica Neue Bold Condensed"/>
                <a:ea typeface="Helvetica Neue Bold Condensed"/>
                <a:cs typeface="Helvetica Neue Bold Condensed"/>
                <a:sym typeface="Helvetica Neue Bold Condensed"/>
              </a:rPr>
              <a:t>Den</a:t>
            </a:r>
            <a:r>
              <a:t> a sus hijos</a:t>
            </a:r>
            <a:r>
              <a:rPr sz="5800">
                <a:latin typeface="Helvetica Neue Bold Condensed"/>
                <a:ea typeface="Helvetica Neue Bold Condensed"/>
                <a:cs typeface="Helvetica Neue Bold Condensed"/>
                <a:sym typeface="Helvetica Neue Bold Condensed"/>
              </a:rPr>
              <a:t> un ejemplo</a:t>
            </a:r>
            <a:r>
              <a:t> de lo que desean que sean ellos</a:t>
            </a:r>
            <a:r>
              <a:rPr sz="3400"/>
              <a:t> […].</a:t>
            </a:r>
            <a:endParaRPr sz="3400"/>
          </a:p>
          <a:p>
            <a:pPr marL="675216" indent="-675216" algn="l">
              <a:lnSpc>
                <a:spcPts val="2700"/>
              </a:lnSpc>
              <a:spcBef>
                <a:spcPts val="3400"/>
              </a:spcBef>
              <a:buSzPct val="126000"/>
              <a:buBlip>
                <a:blip r:embed="rId2"/>
              </a:buBlip>
              <a:defRPr sz="4800">
                <a:latin typeface="Helvetica Neue Thin"/>
                <a:ea typeface="Helvetica Neue Thin"/>
                <a:cs typeface="Helvetica Neue Thin"/>
                <a:sym typeface="Helvetica Neue Thin"/>
              </a:defRPr>
            </a:pPr>
            <a:r>
              <a:rPr sz="5800">
                <a:latin typeface="Helvetica Neue Bold Condensed"/>
                <a:ea typeface="Helvetica Neue Bold Condensed"/>
                <a:cs typeface="Helvetica Neue Bold Condensed"/>
                <a:sym typeface="Helvetica Neue Bold Condensed"/>
              </a:rPr>
              <a:t>Haya paz</a:t>
            </a:r>
            <a:r>
              <a:t>, palabras amables y semblantes alegres.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PortadA MENTEcaracterPer.png" descr="PortadA MENTEcaracterPer.png"/>
          <p:cNvPicPr>
            <a:picLocks noChangeAspect="1"/>
          </p:cNvPicPr>
          <p:nvPr/>
        </p:nvPicPr>
        <p:blipFill>
          <a:blip r:embed="rId2">
            <a:extLst/>
          </a:blip>
          <a:srcRect l="0" t="963" r="0" b="0"/>
          <a:stretch>
            <a:fillRect/>
          </a:stretch>
        </p:blipFill>
        <p:spPr>
          <a:xfrm>
            <a:off x="2640419" y="614846"/>
            <a:ext cx="8064798" cy="12864606"/>
          </a:xfrm>
          <a:prstGeom prst="rect">
            <a:avLst/>
          </a:prstGeom>
          <a:ln w="12700">
            <a:miter lim="400000"/>
          </a:ln>
        </p:spPr>
      </p:pic>
      <p:grpSp>
        <p:nvGrpSpPr>
          <p:cNvPr id="195" name="Grupo"/>
          <p:cNvGrpSpPr/>
          <p:nvPr/>
        </p:nvGrpSpPr>
        <p:grpSpPr>
          <a:xfrm>
            <a:off x="14263340" y="1913228"/>
            <a:ext cx="8164515" cy="5158919"/>
            <a:chOff x="0" y="0"/>
            <a:chExt cx="8164514" cy="5158917"/>
          </a:xfrm>
        </p:grpSpPr>
        <p:pic>
          <p:nvPicPr>
            <p:cNvPr id="193" name="Imagen" descr="Imagen"/>
            <p:cNvPicPr>
              <a:picLocks noChangeAspect="1"/>
            </p:cNvPicPr>
            <p:nvPr/>
          </p:nvPicPr>
          <p:blipFill>
            <a:blip r:embed="rId3">
              <a:extLst/>
            </a:blip>
            <a:stretch>
              <a:fillRect/>
            </a:stretch>
          </p:blipFill>
          <p:spPr>
            <a:xfrm>
              <a:off x="0" y="1352194"/>
              <a:ext cx="8164515" cy="3806724"/>
            </a:xfrm>
            <a:prstGeom prst="rect">
              <a:avLst/>
            </a:prstGeom>
            <a:ln w="12700" cap="flat">
              <a:noFill/>
              <a:miter lim="400000"/>
            </a:ln>
            <a:effectLst/>
          </p:spPr>
        </p:pic>
        <p:pic>
          <p:nvPicPr>
            <p:cNvPr id="194" name="LOGO MINMUJER.png" descr="LOGO MINMUJER.png"/>
            <p:cNvPicPr>
              <a:picLocks noChangeAspect="1"/>
            </p:cNvPicPr>
            <p:nvPr/>
          </p:nvPicPr>
          <p:blipFill>
            <a:blip r:embed="rId4">
              <a:extLst/>
            </a:blip>
            <a:srcRect l="632" t="0" r="632" b="0"/>
            <a:stretch>
              <a:fillRect/>
            </a:stretch>
          </p:blipFill>
          <p:spPr>
            <a:xfrm>
              <a:off x="1767163" y="0"/>
              <a:ext cx="4630435" cy="2140474"/>
            </a:xfrm>
            <a:prstGeom prst="rect">
              <a:avLst/>
            </a:prstGeom>
            <a:ln w="12700" cap="flat">
              <a:noFill/>
              <a:miter lim="400000"/>
            </a:ln>
            <a:effectLst>
              <a:outerShdw sx="100000" sy="100000" kx="0" ky="0" algn="b" rotWithShape="0" blurRad="254000" dist="127000" dir="5400000">
                <a:srgbClr val="000000">
                  <a:alpha val="70000"/>
                </a:srgbClr>
              </a:outerShdw>
            </a:effectLst>
          </p:spPr>
        </p:pic>
      </p:grpSp>
      <p:sp>
        <p:nvSpPr>
          <p:cNvPr id="196" name="Seminario  basado en el libro Mente, Carácter y Personalidad…"/>
          <p:cNvSpPr txBox="1"/>
          <p:nvPr/>
        </p:nvSpPr>
        <p:spPr>
          <a:xfrm>
            <a:off x="15020439" y="41984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indent="0"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sp>
        <p:nvSpPr>
          <p:cNvPr id="197" name="Seminario  basado en el libro Mente, Carácter y Personalidad…"/>
          <p:cNvSpPr txBox="1"/>
          <p:nvPr/>
        </p:nvSpPr>
        <p:spPr>
          <a:xfrm>
            <a:off x="41131641" y="27760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indent="0"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pic>
        <p:nvPicPr>
          <p:cNvPr id="198" name="Imagen" descr="Imagen"/>
          <p:cNvPicPr>
            <a:picLocks noChangeAspect="1"/>
          </p:cNvPicPr>
          <p:nvPr/>
        </p:nvPicPr>
        <p:blipFill>
          <a:blip r:embed="rId5">
            <a:extLst/>
          </a:blip>
          <a:srcRect l="0" t="0" r="0" b="13698"/>
          <a:stretch>
            <a:fillRect/>
          </a:stretch>
        </p:blipFill>
        <p:spPr>
          <a:xfrm>
            <a:off x="9744002" y="7069499"/>
            <a:ext cx="12611330" cy="6655313"/>
          </a:xfrm>
          <a:prstGeom prst="rect">
            <a:avLst/>
          </a:prstGeom>
          <a:ln w="12700">
            <a:miter lim="400000"/>
          </a:ln>
          <a:effectLst>
            <a:outerShdw sx="100000" sy="100000" kx="0" ky="0" algn="b" rotWithShape="0" blurRad="190500" dist="8455" dir="5400000">
              <a:schemeClr val="accent1">
                <a:hueOff val="381599"/>
                <a:lumOff val="-17182"/>
              </a:schemeClr>
            </a:outerShdw>
          </a:effectLst>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3" name="Rectángulo"/>
          <p:cNvSpPr/>
          <p:nvPr/>
        </p:nvSpPr>
        <p:spPr>
          <a:xfrm>
            <a:off x="3479800" y="5740400"/>
            <a:ext cx="17961385" cy="4753617"/>
          </a:xfrm>
          <a:prstGeom prst="rect">
            <a:avLst/>
          </a:prstGeom>
          <a:solidFill>
            <a:srgbClr val="21282F">
              <a:alpha val="74467"/>
            </a:srgbClr>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14" name="—Testimonies for the Church 2:392 (1870)."/>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Light"/>
                <a:ea typeface="Helvetica Neue Light"/>
                <a:cs typeface="Helvetica Neue Light"/>
                <a:sym typeface="Helvetica Neue Light"/>
              </a:defRPr>
            </a:lvl1pPr>
          </a:lstStyle>
          <a:p>
            <a:pPr/>
            <a:r>
              <a:t>—Testimonies for the Church 2:392 (1870).</a:t>
            </a:r>
          </a:p>
        </p:txBody>
      </p:sp>
      <p:sp>
        <p:nvSpPr>
          <p:cNvPr id="315" name="La masturbación destruye el respeto propio"/>
          <p:cNvSpPr txBox="1"/>
          <p:nvPr>
            <p:ph type="ctrTitle"/>
          </p:nvPr>
        </p:nvSpPr>
        <p:spPr>
          <a:xfrm>
            <a:off x="3165964" y="608864"/>
            <a:ext cx="18052071" cy="1304288"/>
          </a:xfrm>
          <a:prstGeom prst="rect">
            <a:avLst/>
          </a:prstGeom>
        </p:spPr>
        <p:txBody>
          <a:bodyPr/>
          <a:lstStyle>
            <a:lvl1pPr algn="ctr" defTabSz="1658070">
              <a:defRPr b="0" spc="-157" sz="7887">
                <a:effectLst>
                  <a:outerShdw sx="100000" sy="100000" kx="0" ky="0" algn="b" rotWithShape="0" blurRad="17272" dist="43180" dir="18900000">
                    <a:srgbClr val="6C6C6C"/>
                  </a:outerShdw>
                </a:effectLst>
                <a:latin typeface="Helvetica Neue Black Condensed"/>
                <a:ea typeface="Helvetica Neue Black Condensed"/>
                <a:cs typeface="Helvetica Neue Black Condensed"/>
                <a:sym typeface="Helvetica Neue Black Condensed"/>
              </a:defRPr>
            </a:lvl1pPr>
          </a:lstStyle>
          <a:p>
            <a:pPr/>
            <a:r>
              <a:t>La masturbación destruye el respeto propio</a:t>
            </a:r>
          </a:p>
        </p:txBody>
      </p:sp>
      <p:sp>
        <p:nvSpPr>
          <p:cNvPr id="316" name="El efecto de hábitos tan degradantes no es el mismo sobre las diversas mentes. Hay algunos niños que tienen sus facultades morales bien desarrolladas, quienes, por su asociación con niños que practican la masturbación, se inician en ese vicio."/>
          <p:cNvSpPr txBox="1"/>
          <p:nvPr>
            <p:ph type="subTitle" sz="half" idx="1"/>
          </p:nvPr>
        </p:nvSpPr>
        <p:spPr>
          <a:xfrm>
            <a:off x="3834513" y="5872614"/>
            <a:ext cx="17251959" cy="5438236"/>
          </a:xfrm>
          <a:prstGeom prst="rect">
            <a:avLst/>
          </a:prstGeom>
        </p:spPr>
        <p:txBody>
          <a:bodyPr/>
          <a:lstStyle>
            <a:lvl1pPr algn="ctr" defTabSz="2438338">
              <a:lnSpc>
                <a:spcPct val="90000"/>
              </a:lnSpc>
              <a:spcBef>
                <a:spcPts val="4500"/>
              </a:spcBef>
              <a:defRPr b="0" sz="5900">
                <a:effectLst>
                  <a:outerShdw sx="100000" sy="100000" kx="0" ky="0" algn="b" rotWithShape="0" blurRad="12700" dist="63500" dir="18900000">
                    <a:srgbClr val="6C6C6C"/>
                  </a:outerShdw>
                </a:effectLst>
                <a:latin typeface="Helvetica Neue Thin"/>
                <a:ea typeface="Helvetica Neue Thin"/>
                <a:cs typeface="Helvetica Neue Thin"/>
                <a:sym typeface="Helvetica Neue Thin"/>
              </a:defRPr>
            </a:lvl1pPr>
          </a:lstStyle>
          <a:p>
            <a:pPr/>
            <a:r>
              <a:t>El efecto de hábitos tan degradantes no es el mismo sobre las diversas mentes. Hay algunos niños que tienen sus facultades morales bien desarrolladas, quienes, por su asociación con niños que practican la masturbación, se inician en ese vicio.</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Testimonies for the Church 2:392 (1870)."/>
          <p:cNvSpPr txBox="1"/>
          <p:nvPr>
            <p:ph type="body" idx="21"/>
          </p:nvPr>
        </p:nvSpPr>
        <p:spPr>
          <a:xfrm>
            <a:off x="1206499" y="11998543"/>
            <a:ext cx="21971002"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Light"/>
                <a:ea typeface="Helvetica Neue Light"/>
                <a:cs typeface="Helvetica Neue Light"/>
                <a:sym typeface="Helvetica Neue Light"/>
              </a:defRPr>
            </a:lvl1pPr>
          </a:lstStyle>
          <a:p>
            <a:pPr/>
            <a:r>
              <a:t>—Testimonies for the Church 2:392 (1870).</a:t>
            </a:r>
          </a:p>
        </p:txBody>
      </p:sp>
      <p:sp>
        <p:nvSpPr>
          <p:cNvPr id="319" name="Los vuelve melancólicos…"/>
          <p:cNvSpPr txBox="1"/>
          <p:nvPr>
            <p:ph type="subTitle" sz="half" idx="1"/>
          </p:nvPr>
        </p:nvSpPr>
        <p:spPr>
          <a:xfrm>
            <a:off x="9541867" y="3253046"/>
            <a:ext cx="13718311" cy="5423839"/>
          </a:xfrm>
          <a:prstGeom prst="rect">
            <a:avLst/>
          </a:prstGeom>
        </p:spPr>
        <p:txBody>
          <a:bodyPr/>
          <a:lstStyle/>
          <a:p>
            <a:pPr marL="740663" indent="-740663" defTabSz="1975054">
              <a:lnSpc>
                <a:spcPts val="5800"/>
              </a:lnSpc>
              <a:spcBef>
                <a:spcPts val="2100"/>
              </a:spcBef>
              <a:buSzPct val="80000"/>
              <a:buBlip>
                <a:blip r:embed="rId2"/>
              </a:buBlip>
              <a:defRPr b="0" sz="5994"/>
            </a:pPr>
            <a:r>
              <a:t>Los </a:t>
            </a:r>
            <a:r>
              <a:rPr sz="6885">
                <a:effectLst>
                  <a:outerShdw sx="100000" sy="100000" kx="0" ky="0" algn="b" rotWithShape="0" blurRad="20574" dist="51435" dir="18900000">
                    <a:srgbClr val="A9A9A9"/>
                  </a:outerShdw>
                </a:effectLst>
                <a:latin typeface="Helvetica Neue Black Condensed"/>
                <a:ea typeface="Helvetica Neue Black Condensed"/>
                <a:cs typeface="Helvetica Neue Black Condensed"/>
                <a:sym typeface="Helvetica Neue Black Condensed"/>
              </a:rPr>
              <a:t>vuelve melancólicos</a:t>
            </a:r>
            <a:endParaRPr sz="6885">
              <a:effectLst>
                <a:outerShdw sx="100000" sy="100000" kx="0" ky="0" algn="b" rotWithShape="0" blurRad="20574" dist="51435" dir="18900000">
                  <a:srgbClr val="A9A9A9"/>
                </a:outerShdw>
              </a:effectLst>
              <a:latin typeface="Helvetica Neue Black Condensed"/>
              <a:ea typeface="Helvetica Neue Black Condensed"/>
              <a:cs typeface="Helvetica Neue Black Condensed"/>
              <a:sym typeface="Helvetica Neue Black Condensed"/>
            </a:endParaRPr>
          </a:p>
          <a:p>
            <a:pPr marL="850762" indent="-850762" defTabSz="1975054">
              <a:lnSpc>
                <a:spcPts val="5800"/>
              </a:lnSpc>
              <a:spcBef>
                <a:spcPts val="2100"/>
              </a:spcBef>
              <a:buSzPct val="80000"/>
              <a:buBlip>
                <a:blip r:embed="rId2"/>
              </a:buBlip>
              <a:defRPr b="0" sz="5994"/>
            </a:pPr>
            <a:r>
              <a:rPr sz="6885">
                <a:effectLst>
                  <a:outerShdw sx="100000" sy="100000" kx="0" ky="0" algn="b" rotWithShape="0" blurRad="20574" dist="51435" dir="18900000">
                    <a:srgbClr val="A9A9A9"/>
                  </a:outerShdw>
                </a:effectLst>
                <a:latin typeface="Helvetica Neue Black Condensed"/>
                <a:ea typeface="Helvetica Neue Black Condensed"/>
                <a:cs typeface="Helvetica Neue Black Condensed"/>
                <a:sym typeface="Helvetica Neue Black Condensed"/>
              </a:rPr>
              <a:t>Irritables</a:t>
            </a:r>
            <a:r>
              <a:t> y celosos;</a:t>
            </a:r>
          </a:p>
          <a:p>
            <a:pPr marL="740663" indent="-740663" defTabSz="1975054">
              <a:lnSpc>
                <a:spcPts val="5800"/>
              </a:lnSpc>
              <a:spcBef>
                <a:spcPts val="2100"/>
              </a:spcBef>
              <a:buSzPct val="80000"/>
              <a:buBlip>
                <a:blip r:embed="rId2"/>
              </a:buBlip>
              <a:defRPr b="0" sz="5994"/>
            </a:pPr>
            <a:r>
              <a:t>Pueden </a:t>
            </a:r>
            <a:r>
              <a:rPr sz="6885">
                <a:effectLst>
                  <a:outerShdw sx="100000" sy="100000" kx="0" ky="0" algn="b" rotWithShape="0" blurRad="20574" dist="51435" dir="18900000">
                    <a:srgbClr val="A9A9A9"/>
                  </a:outerShdw>
                </a:effectLst>
                <a:latin typeface="Helvetica Neue Black Condensed"/>
                <a:ea typeface="Helvetica Neue Black Condensed"/>
                <a:cs typeface="Helvetica Neue Black Condensed"/>
                <a:sym typeface="Helvetica Neue Black Condensed"/>
              </a:rPr>
              <a:t>no perder </a:t>
            </a:r>
            <a:r>
              <a:t>el </a:t>
            </a:r>
            <a:r>
              <a:rPr sz="6885">
                <a:effectLst>
                  <a:outerShdw sx="100000" sy="100000" kx="0" ky="0" algn="b" rotWithShape="0" blurRad="20574" dist="51435" dir="18900000">
                    <a:srgbClr val="A9A9A9"/>
                  </a:outerShdw>
                </a:effectLst>
                <a:latin typeface="Helvetica Neue Black Condensed"/>
                <a:ea typeface="Helvetica Neue Black Condensed"/>
                <a:cs typeface="Helvetica Neue Black Condensed"/>
                <a:sym typeface="Helvetica Neue Black Condensed"/>
              </a:rPr>
              <a:t>respeto</a:t>
            </a:r>
            <a:r>
              <a:t> por la adoración religiosa.</a:t>
            </a:r>
          </a:p>
          <a:p>
            <a:pPr marL="850762" indent="-850762" defTabSz="1975054">
              <a:lnSpc>
                <a:spcPts val="5800"/>
              </a:lnSpc>
              <a:spcBef>
                <a:spcPts val="2100"/>
              </a:spcBef>
              <a:buSzPct val="80000"/>
              <a:buBlip>
                <a:blip r:embed="rId2"/>
              </a:buBlip>
              <a:defRPr b="0" sz="5994"/>
            </a:pPr>
            <a:r>
              <a:rPr sz="6885">
                <a:effectLst>
                  <a:outerShdw sx="100000" sy="100000" kx="0" ky="0" algn="b" rotWithShape="0" blurRad="20574" dist="51435" dir="18900000">
                    <a:srgbClr val="A9A9A9"/>
                  </a:outerShdw>
                </a:effectLst>
                <a:latin typeface="Helvetica Neue Black Condensed"/>
                <a:ea typeface="Helvetica Neue Black Condensed"/>
                <a:cs typeface="Helvetica Neue Black Condensed"/>
                <a:sym typeface="Helvetica Neue Black Condensed"/>
              </a:rPr>
              <a:t>No mostrar incredulidad</a:t>
            </a:r>
            <a:r>
              <a:t> especial a las cosas religiosas.</a:t>
            </a:r>
          </a:p>
        </p:txBody>
      </p:sp>
      <p:sp>
        <p:nvSpPr>
          <p:cNvPr id="320" name="Efectos de la masturbación:"/>
          <p:cNvSpPr txBox="1"/>
          <p:nvPr/>
        </p:nvSpPr>
        <p:spPr>
          <a:xfrm>
            <a:off x="9738816" y="1737675"/>
            <a:ext cx="8673042" cy="13000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2340805">
              <a:lnSpc>
                <a:spcPct val="90000"/>
              </a:lnSpc>
              <a:spcBef>
                <a:spcPts val="4300"/>
              </a:spcBef>
              <a:defRPr sz="5376"/>
            </a:lvl1pPr>
          </a:lstStyle>
          <a:p>
            <a:pPr/>
            <a:r>
              <a:t>Efectos de la masturbación:</a:t>
            </a:r>
          </a:p>
        </p:txBody>
      </p:sp>
      <p:sp>
        <p:nvSpPr>
          <p:cNvPr id="321" name="A veces sufrirán agudamente sentimientos de remordimiento y…"/>
          <p:cNvSpPr txBox="1"/>
          <p:nvPr/>
        </p:nvSpPr>
        <p:spPr>
          <a:xfrm>
            <a:off x="1747883" y="9374813"/>
            <a:ext cx="21562844" cy="33446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731520" indent="-731520" algn="l" defTabSz="1950671">
              <a:lnSpc>
                <a:spcPts val="5700"/>
              </a:lnSpc>
              <a:spcBef>
                <a:spcPts val="2100"/>
              </a:spcBef>
              <a:buSzPct val="80000"/>
              <a:buBlip>
                <a:blip r:embed="rId2"/>
              </a:buBlip>
              <a:defRPr sz="5920"/>
            </a:pPr>
            <a:r>
              <a:t>A veces </a:t>
            </a:r>
            <a:r>
              <a:rPr sz="6800">
                <a:effectLst>
                  <a:outerShdw sx="100000" sy="100000" kx="0" ky="0" algn="b" rotWithShape="0" blurRad="20320" dist="50800" dir="18900000">
                    <a:srgbClr val="A9A9A9"/>
                  </a:outerShdw>
                </a:effectLst>
                <a:latin typeface="Helvetica Neue Black Condensed"/>
                <a:ea typeface="Helvetica Neue Black Condensed"/>
                <a:cs typeface="Helvetica Neue Black Condensed"/>
                <a:sym typeface="Helvetica Neue Black Condensed"/>
              </a:rPr>
              <a:t>sufrirán agudamente sentimientos</a:t>
            </a:r>
            <a:r>
              <a:t> de </a:t>
            </a:r>
            <a:r>
              <a:rPr sz="6800">
                <a:effectLst>
                  <a:outerShdw sx="100000" sy="100000" kx="0" ky="0" algn="b" rotWithShape="0" blurRad="20320" dist="50800" dir="18900000">
                    <a:srgbClr val="A9A9A9"/>
                  </a:outerShdw>
                </a:effectLst>
                <a:latin typeface="Helvetica Neue Black Condensed"/>
                <a:ea typeface="Helvetica Neue Black Condensed"/>
                <a:cs typeface="Helvetica Neue Black Condensed"/>
                <a:sym typeface="Helvetica Neue Black Condensed"/>
              </a:rPr>
              <a:t>remordimiento</a:t>
            </a:r>
            <a:r>
              <a:t> y </a:t>
            </a:r>
          </a:p>
          <a:p>
            <a:pPr marL="840259" indent="-840259" algn="l" defTabSz="1950671">
              <a:lnSpc>
                <a:spcPts val="5700"/>
              </a:lnSpc>
              <a:spcBef>
                <a:spcPts val="2100"/>
              </a:spcBef>
              <a:buSzPct val="80000"/>
              <a:buBlip>
                <a:blip r:embed="rId2"/>
              </a:buBlip>
              <a:defRPr sz="5920"/>
            </a:pPr>
            <a:r>
              <a:rPr sz="6800">
                <a:effectLst>
                  <a:outerShdw sx="100000" sy="100000" kx="0" ky="0" algn="b" rotWithShape="0" blurRad="20320" dist="50800" dir="18900000">
                    <a:srgbClr val="A9A9A9"/>
                  </a:outerShdw>
                </a:effectLst>
                <a:latin typeface="Helvetica Neue Black Condensed"/>
                <a:ea typeface="Helvetica Neue Black Condensed"/>
                <a:cs typeface="Helvetica Neue Black Condensed"/>
                <a:sym typeface="Helvetica Neue Black Condensed"/>
              </a:rPr>
              <a:t>Se sentirán degradados </a:t>
            </a:r>
            <a:r>
              <a:t>ante sus propios ojos y perderán su respeto propio.</a:t>
            </a:r>
          </a:p>
        </p:txBody>
      </p:sp>
      <p:pic>
        <p:nvPicPr>
          <p:cNvPr id="322" name="Imagen" descr="Imagen"/>
          <p:cNvPicPr>
            <a:picLocks noChangeAspect="1"/>
          </p:cNvPicPr>
          <p:nvPr/>
        </p:nvPicPr>
        <p:blipFill>
          <a:blip r:embed="rId3">
            <a:extLst/>
          </a:blip>
          <a:srcRect l="0" t="0" r="0" b="32954"/>
          <a:stretch>
            <a:fillRect/>
          </a:stretch>
        </p:blipFill>
        <p:spPr>
          <a:xfrm>
            <a:off x="457851" y="294177"/>
            <a:ext cx="8837898" cy="10402200"/>
          </a:xfrm>
          <a:prstGeom prst="rect">
            <a:avLst/>
          </a:prstGeom>
          <a:ln w="12700">
            <a:miter lim="400000"/>
          </a:ln>
          <a:effectLst>
            <a:outerShdw sx="100000" sy="100000" kx="0" ky="0" algn="b" rotWithShape="0" blurRad="190500" dist="101600" dir="5400000">
              <a:srgbClr val="A9A9A9"/>
            </a:outerShdw>
          </a:effectLst>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Rectángulo redondeado"/>
          <p:cNvSpPr/>
          <p:nvPr/>
        </p:nvSpPr>
        <p:spPr>
          <a:xfrm>
            <a:off x="12576570" y="3907022"/>
            <a:ext cx="9806287" cy="7726854"/>
          </a:xfrm>
          <a:prstGeom prst="roundRect">
            <a:avLst>
              <a:gd name="adj" fmla="val 2405"/>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25" name="Rectángulo redondeado"/>
          <p:cNvSpPr/>
          <p:nvPr/>
        </p:nvSpPr>
        <p:spPr>
          <a:xfrm>
            <a:off x="1491555" y="3744739"/>
            <a:ext cx="9679803" cy="7370302"/>
          </a:xfrm>
          <a:prstGeom prst="roundRect">
            <a:avLst>
              <a:gd name="adj" fmla="val 2473"/>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26" name="—El Ministerio de Curación, 125 (1905)."/>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—El Ministerio de Curación, 125 (1905). </a:t>
            </a:r>
          </a:p>
        </p:txBody>
      </p:sp>
      <p:sp>
        <p:nvSpPr>
          <p:cNvPr id="327" name="No destruya la autoestima ajena"/>
          <p:cNvSpPr txBox="1"/>
          <p:nvPr>
            <p:ph type="ctrTitle"/>
          </p:nvPr>
        </p:nvSpPr>
        <p:spPr>
          <a:xfrm>
            <a:off x="1206498" y="1305490"/>
            <a:ext cx="21971004"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No destruya la autoestima ajena</a:t>
            </a:r>
          </a:p>
        </p:txBody>
      </p:sp>
      <p:sp>
        <p:nvSpPr>
          <p:cNvPr id="328" name="Cuando el que ha cometido una falta se da cuenta de su error…"/>
          <p:cNvSpPr txBox="1"/>
          <p:nvPr>
            <p:ph type="subTitle" sz="half" idx="1"/>
          </p:nvPr>
        </p:nvSpPr>
        <p:spPr>
          <a:xfrm>
            <a:off x="1864816" y="3990151"/>
            <a:ext cx="8404196" cy="9285683"/>
          </a:xfrm>
          <a:prstGeom prst="rect">
            <a:avLst/>
          </a:prstGeom>
        </p:spPr>
        <p:txBody>
          <a:bodyPr/>
          <a:lstStyle/>
          <a:p>
            <a:pPr marL="800100" indent="-800100" defTabSz="2438338">
              <a:lnSpc>
                <a:spcPct val="90000"/>
              </a:lnSpc>
              <a:spcBef>
                <a:spcPts val="4500"/>
              </a:spcBef>
              <a:buSzPct val="80000"/>
              <a:buBlip>
                <a:blip r:embed="rId4"/>
              </a:buBlip>
              <a:defRPr b="0" sz="4800"/>
            </a:pPr>
            <a:r>
              <a:t>Cuando el que ha cometido una falta se da cuenta de su error</a:t>
            </a:r>
          </a:p>
          <a:p>
            <a:pPr marL="800100" indent="-800100" defTabSz="2438338">
              <a:lnSpc>
                <a:spcPct val="90000"/>
              </a:lnSpc>
              <a:spcBef>
                <a:spcPts val="4500"/>
              </a:spcBef>
              <a:buSzPct val="80000"/>
              <a:buBlip>
                <a:blip r:embed="rId4"/>
              </a:buBlip>
              <a:defRPr b="0" sz="4800"/>
            </a:pPr>
            <a:r>
              <a:t>Traten de no destruir su autoestima.</a:t>
            </a:r>
          </a:p>
          <a:p>
            <a:pPr marL="800100" indent="-800100" defTabSz="2438338">
              <a:lnSpc>
                <a:spcPct val="90000"/>
              </a:lnSpc>
              <a:spcBef>
                <a:spcPts val="4500"/>
              </a:spcBef>
              <a:buSzPct val="80000"/>
              <a:buBlip>
                <a:blip r:embed="rId4"/>
              </a:buBlip>
              <a:defRPr b="0" sz="4800"/>
            </a:pPr>
            <a:r>
              <a:t>No lo desalienten con la indiferencia o desconfianza.</a:t>
            </a:r>
          </a:p>
        </p:txBody>
      </p:sp>
      <p:sp>
        <p:nvSpPr>
          <p:cNvPr id="329" name="No digan: “Antes de depositar en él mi confianza, voy a esperar para ver si permanece firme”.…"/>
          <p:cNvSpPr txBox="1"/>
          <p:nvPr/>
        </p:nvSpPr>
        <p:spPr>
          <a:xfrm>
            <a:off x="13010652" y="4330710"/>
            <a:ext cx="8938122" cy="68794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800100" indent="-800100" algn="l">
              <a:lnSpc>
                <a:spcPct val="90000"/>
              </a:lnSpc>
              <a:spcBef>
                <a:spcPts val="4500"/>
              </a:spcBef>
              <a:buSzPct val="80000"/>
              <a:buBlip>
                <a:blip r:embed="rId4"/>
              </a:buBlip>
              <a:defRPr sz="4800"/>
            </a:pPr>
            <a:r>
              <a:t>No digan: “Antes de depositar en él mi confianza, voy a esperar para ver si permanece firme”. </a:t>
            </a:r>
          </a:p>
          <a:p>
            <a:pPr marL="800100" indent="-800100" algn="l">
              <a:lnSpc>
                <a:spcPct val="90000"/>
              </a:lnSpc>
              <a:spcBef>
                <a:spcPts val="4500"/>
              </a:spcBef>
              <a:buSzPct val="80000"/>
              <a:buBlip>
                <a:blip r:embed="rId4"/>
              </a:buBlip>
              <a:defRPr sz="4800"/>
            </a:pPr>
            <a:r>
              <a:t>Muchas veces es precisamente esta desconfianza la que hace tropezar al tentado.</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Rectángulo redondeado"/>
          <p:cNvSpPr/>
          <p:nvPr/>
        </p:nvSpPr>
        <p:spPr>
          <a:xfrm>
            <a:off x="497304" y="3628786"/>
            <a:ext cx="14797941" cy="9041159"/>
          </a:xfrm>
          <a:prstGeom prst="roundRect">
            <a:avLst>
              <a:gd name="adj" fmla="val 2236"/>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32" name="El sostenerse a sí mismo en lo económico aumenta el respeto propio"/>
          <p:cNvSpPr txBox="1"/>
          <p:nvPr>
            <p:ph type="ctrTitle"/>
          </p:nvPr>
        </p:nvSpPr>
        <p:spPr>
          <a:xfrm>
            <a:off x="3753031" y="945157"/>
            <a:ext cx="17233537" cy="2201770"/>
          </a:xfrm>
          <a:prstGeom prst="rect">
            <a:avLst/>
          </a:prstGeom>
        </p:spPr>
        <p:txBody>
          <a:bodyPr/>
          <a:lstStyle/>
          <a:p>
            <a:pPr algn="ctr" defTabSz="1706837">
              <a:defRPr b="0" spc="-162" sz="8119">
                <a:effectLst>
                  <a:outerShdw sx="100000" sy="100000" kx="0" ky="0" algn="b" rotWithShape="0" blurRad="17780" dist="44450" dir="18900000">
                    <a:srgbClr val="6C6C6C"/>
                  </a:outerShdw>
                </a:effectLst>
                <a:latin typeface="Helvetica Neue Black Condensed"/>
                <a:ea typeface="Helvetica Neue Black Condensed"/>
                <a:cs typeface="Helvetica Neue Black Condensed"/>
                <a:sym typeface="Helvetica Neue Black Condensed"/>
              </a:defRPr>
            </a:pPr>
            <a:r>
              <a:t>El sostenerse a sí mismo en lo económico </a:t>
            </a:r>
            <a:r>
              <a:rPr spc="-135" sz="6790"/>
              <a:t>aumenta el respeto propio</a:t>
            </a:r>
          </a:p>
        </p:txBody>
      </p:sp>
      <p:sp>
        <p:nvSpPr>
          <p:cNvPr id="333" name="A los que se esfuerzan por reformarse se les debe mantener ocupados.…"/>
          <p:cNvSpPr txBox="1"/>
          <p:nvPr>
            <p:ph type="subTitle" sz="half" idx="1"/>
          </p:nvPr>
        </p:nvSpPr>
        <p:spPr>
          <a:xfrm>
            <a:off x="878863" y="4056690"/>
            <a:ext cx="14034823" cy="8556090"/>
          </a:xfrm>
          <a:prstGeom prst="rect">
            <a:avLst/>
          </a:prstGeom>
        </p:spPr>
        <p:txBody>
          <a:bodyPr/>
          <a:lstStyle/>
          <a:p>
            <a:pPr marL="800100" indent="-800100" defTabSz="2438338">
              <a:lnSpc>
                <a:spcPts val="7100"/>
              </a:lnSpc>
              <a:spcBef>
                <a:spcPts val="2700"/>
              </a:spcBef>
              <a:buSzPct val="80000"/>
              <a:buBlip>
                <a:blip r:embed="rId3"/>
              </a:buBlip>
              <a:defRPr b="0" sz="4800">
                <a:effectLst>
                  <a:outerShdw sx="100000" sy="100000" kx="0" ky="0" algn="b" rotWithShape="0" blurRad="25400" dist="63500" dir="18900000">
                    <a:srgbClr val="A9A9A9"/>
                  </a:outerShdw>
                </a:effectLst>
              </a:defRPr>
            </a:pPr>
            <a:r>
              <a:t>A los que </a:t>
            </a:r>
            <a:r>
              <a:rPr sz="6900">
                <a:latin typeface="Helvetica Neue Black Condensed"/>
                <a:ea typeface="Helvetica Neue Black Condensed"/>
                <a:cs typeface="Helvetica Neue Black Condensed"/>
                <a:sym typeface="Helvetica Neue Black Condensed"/>
              </a:rPr>
              <a:t>se esfuerzan por reformarse</a:t>
            </a:r>
            <a:r>
              <a:t> se les debe mantener ocupados.</a:t>
            </a:r>
          </a:p>
          <a:p>
            <a:pPr marL="800100" indent="-800100" defTabSz="2438338">
              <a:lnSpc>
                <a:spcPts val="7100"/>
              </a:lnSpc>
              <a:spcBef>
                <a:spcPts val="2700"/>
              </a:spcBef>
              <a:buSzPct val="80000"/>
              <a:buBlip>
                <a:blip r:embed="rId3"/>
              </a:buBlip>
              <a:defRPr b="0" sz="4800">
                <a:effectLst>
                  <a:outerShdw sx="100000" sy="100000" kx="0" ky="0" algn="b" rotWithShape="0" blurRad="25400" dist="63500" dir="18900000">
                    <a:srgbClr val="A9A9A9"/>
                  </a:outerShdw>
                </a:effectLst>
              </a:defRPr>
            </a:pPr>
            <a:r>
              <a:t>A nadie capaz de trabajar </a:t>
            </a:r>
            <a:r>
              <a:rPr sz="6900">
                <a:latin typeface="Helvetica Neue Black Condensed"/>
                <a:ea typeface="Helvetica Neue Black Condensed"/>
                <a:cs typeface="Helvetica Neue Black Condensed"/>
                <a:sym typeface="Helvetica Neue Black Condensed"/>
              </a:rPr>
              <a:t>se le debe enseñar a esperar</a:t>
            </a:r>
            <a:r>
              <a:t> que recibirá comida, ropa y vivienda </a:t>
            </a:r>
            <a:r>
              <a:rPr sz="6900">
                <a:latin typeface="Helvetica Neue Black Condensed"/>
                <a:ea typeface="Helvetica Neue Black Condensed"/>
                <a:cs typeface="Helvetica Neue Black Condensed"/>
                <a:sym typeface="Helvetica Neue Black Condensed"/>
              </a:rPr>
              <a:t>de balde</a:t>
            </a:r>
            <a:r>
              <a:t>. </a:t>
            </a:r>
          </a:p>
          <a:p>
            <a:pPr marL="800100" indent="-800100" defTabSz="2438338">
              <a:lnSpc>
                <a:spcPts val="7100"/>
              </a:lnSpc>
              <a:spcBef>
                <a:spcPts val="2700"/>
              </a:spcBef>
              <a:buSzPct val="80000"/>
              <a:buBlip>
                <a:blip r:embed="rId3"/>
              </a:buBlip>
              <a:defRPr b="0" sz="4800">
                <a:effectLst>
                  <a:outerShdw sx="100000" sy="100000" kx="0" ky="0" algn="b" rotWithShape="0" blurRad="25400" dist="63500" dir="18900000">
                    <a:srgbClr val="A9A9A9"/>
                  </a:outerShdw>
                </a:effectLst>
              </a:defRPr>
            </a:pPr>
            <a:r>
              <a:t>Por su propio bien, hay que </a:t>
            </a:r>
            <a:r>
              <a:rPr sz="6900">
                <a:latin typeface="Helvetica Neue Black Condensed"/>
                <a:ea typeface="Helvetica Neue Black Condensed"/>
                <a:cs typeface="Helvetica Neue Black Condensed"/>
                <a:sym typeface="Helvetica Neue Black Condensed"/>
              </a:rPr>
              <a:t>idear algún medio</a:t>
            </a:r>
            <a:r>
              <a:t> que le </a:t>
            </a:r>
            <a:r>
              <a:rPr sz="6900">
                <a:latin typeface="Helvetica Neue Black Condensed"/>
                <a:ea typeface="Helvetica Neue Black Condensed"/>
                <a:cs typeface="Helvetica Neue Black Condensed"/>
                <a:sym typeface="Helvetica Neue Black Condensed"/>
              </a:rPr>
              <a:t>permita devolver</a:t>
            </a:r>
            <a:r>
              <a:t> el equivalente de lo que recibe.</a:t>
            </a:r>
          </a:p>
        </p:txBody>
      </p:sp>
      <p:pic>
        <p:nvPicPr>
          <p:cNvPr id="334" name="Imagen" descr="Imagen"/>
          <p:cNvPicPr>
            <a:picLocks noChangeAspect="1"/>
          </p:cNvPicPr>
          <p:nvPr/>
        </p:nvPicPr>
        <p:blipFill>
          <a:blip r:embed="rId4">
            <a:extLst/>
          </a:blip>
          <a:stretch>
            <a:fillRect/>
          </a:stretch>
        </p:blipFill>
        <p:spPr>
          <a:xfrm>
            <a:off x="14016803" y="2589105"/>
            <a:ext cx="10574394" cy="11491260"/>
          </a:xfrm>
          <a:prstGeom prst="rect">
            <a:avLst/>
          </a:prstGeom>
          <a:ln w="12700">
            <a:miter lim="400000"/>
          </a:ln>
        </p:spPr>
      </p:pic>
      <p:sp>
        <p:nvSpPr>
          <p:cNvPr id="335" name="—El Ministerio de Curación, 132 (1905)."/>
          <p:cNvSpPr txBox="1"/>
          <p:nvPr>
            <p:ph type="body" idx="21"/>
          </p:nvPr>
        </p:nvSpPr>
        <p:spPr>
          <a:xfrm>
            <a:off x="1384298" y="11846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—El Ministerio de Curación, 132 (1905).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7" name="Galería de imágenes" descr="Galería de imágenes"/>
          <p:cNvPicPr>
            <a:picLocks noChangeAspect="1"/>
          </p:cNvPicPr>
          <p:nvPr/>
        </p:nvPicPr>
        <p:blipFill>
          <a:blip r:embed="rId2">
            <a:extLst/>
          </a:blip>
          <a:srcRect l="0" t="10413" r="0" b="0"/>
          <a:stretch>
            <a:fillRect/>
          </a:stretch>
        </p:blipFill>
        <p:spPr>
          <a:xfrm>
            <a:off x="262606" y="1184341"/>
            <a:ext cx="8293101" cy="7429501"/>
          </a:xfrm>
          <a:prstGeom prst="rect">
            <a:avLst/>
          </a:prstGeom>
          <a:ln w="12700">
            <a:miter lim="400000"/>
          </a:ln>
        </p:spPr>
      </p:pic>
      <p:sp>
        <p:nvSpPr>
          <p:cNvPr id="338" name="Rectángulo redondeado"/>
          <p:cNvSpPr/>
          <p:nvPr/>
        </p:nvSpPr>
        <p:spPr>
          <a:xfrm>
            <a:off x="1067880" y="8415737"/>
            <a:ext cx="22248240" cy="4803837"/>
          </a:xfrm>
          <a:prstGeom prst="roundRect">
            <a:avLst>
              <a:gd name="adj" fmla="val 3795"/>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39" name="—El Ministerio de Curación, 132 (1905)."/>
          <p:cNvSpPr txBox="1"/>
          <p:nvPr>
            <p:ph type="body" idx="21"/>
          </p:nvPr>
        </p:nvSpPr>
        <p:spPr>
          <a:xfrm>
            <a:off x="15009712" y="12430343"/>
            <a:ext cx="8142389" cy="821376"/>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—El Ministerio de Curación, 132 (1905). </a:t>
            </a:r>
          </a:p>
        </p:txBody>
      </p:sp>
      <p:sp>
        <p:nvSpPr>
          <p:cNvPr id="340" name="Aliéntese todo esfuerzo hacia el sostenimiento propio, que fortalecerá el sentimiento de la dignidad personal y una noble independencia."/>
          <p:cNvSpPr txBox="1"/>
          <p:nvPr/>
        </p:nvSpPr>
        <p:spPr>
          <a:xfrm>
            <a:off x="7485396" y="3016559"/>
            <a:ext cx="14159732" cy="42142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2218888">
              <a:lnSpc>
                <a:spcPts val="7800"/>
              </a:lnSpc>
              <a:spcBef>
                <a:spcPts val="1100"/>
              </a:spcBef>
              <a:defRPr i="1" sz="6916">
                <a:effectLst>
                  <a:outerShdw sx="100000" sy="100000" kx="0" ky="0" algn="b" rotWithShape="0" blurRad="23114" dist="57785" dir="18900000">
                    <a:srgbClr val="6C6C6C"/>
                  </a:outerShdw>
                </a:effectLst>
                <a:latin typeface="Times New Roman"/>
                <a:ea typeface="Times New Roman"/>
                <a:cs typeface="Times New Roman"/>
                <a:sym typeface="Times New Roman"/>
              </a:defRPr>
            </a:pPr>
            <a:r>
              <a:rPr b="1" sz="9100">
                <a:effectLst>
                  <a:outerShdw sx="100000" sy="100000" kx="0" ky="0" algn="b" rotWithShape="0" blurRad="23114" dist="57785" dir="18900000">
                    <a:srgbClr val="A9A9A9"/>
                  </a:outerShdw>
                </a:effectLst>
              </a:rPr>
              <a:t>Aliéntese todo esfuerzo</a:t>
            </a:r>
            <a:r>
              <a:t> hacia el sostenimiento propio, que fortalecerá el sentimiento de la dignidad personal y una noble independencia.</a:t>
            </a:r>
          </a:p>
        </p:txBody>
      </p:sp>
      <p:sp>
        <p:nvSpPr>
          <p:cNvPr id="341" name="Además, la ocupación de la mente y el cuerpo en algún trabajo útil es una salvaguardia esencial contra la tentación."/>
          <p:cNvSpPr txBox="1"/>
          <p:nvPr/>
        </p:nvSpPr>
        <p:spPr>
          <a:xfrm>
            <a:off x="2323716" y="9003658"/>
            <a:ext cx="20089688" cy="3627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nSpc>
                <a:spcPts val="8100"/>
              </a:lnSpc>
              <a:spcBef>
                <a:spcPts val="3900"/>
              </a:spcBef>
              <a:defRPr i="1" sz="7600">
                <a:effectLst>
                  <a:outerShdw sx="100000" sy="100000" kx="0" ky="0" algn="b" rotWithShape="0" blurRad="25400" dist="63500" dir="18900000">
                    <a:srgbClr val="6C6C6C"/>
                  </a:outerShdw>
                </a:effectLst>
                <a:latin typeface="Times New Roman"/>
                <a:ea typeface="Times New Roman"/>
                <a:cs typeface="Times New Roman"/>
                <a:sym typeface="Times New Roman"/>
              </a:defRPr>
            </a:pPr>
            <a:r>
              <a:t>Además,</a:t>
            </a:r>
            <a:r>
              <a:rPr sz="7400">
                <a:effectLst>
                  <a:outerShdw sx="100000" sy="100000" kx="0" ky="0" algn="b" rotWithShape="0" blurRad="25400" dist="63500" dir="18900000">
                    <a:srgbClr val="A9A9A9"/>
                  </a:outerShdw>
                </a:effectLst>
              </a:rPr>
              <a:t> la </a:t>
            </a:r>
            <a:r>
              <a:rPr b="1" sz="10000">
                <a:effectLst>
                  <a:outerShdw sx="100000" sy="100000" kx="0" ky="0" algn="b" rotWithShape="0" blurRad="25400" dist="63500" dir="18900000">
                    <a:srgbClr val="A9A9A9"/>
                  </a:outerShdw>
                </a:effectLst>
              </a:rPr>
              <a:t>ocupación</a:t>
            </a:r>
            <a:r>
              <a:rPr b="1" sz="7400">
                <a:effectLst>
                  <a:outerShdw sx="100000" sy="100000" kx="0" ky="0" algn="b" rotWithShape="0" blurRad="25400" dist="63500" dir="18900000">
                    <a:srgbClr val="A9A9A9"/>
                  </a:outerShdw>
                </a:effectLst>
              </a:rPr>
              <a:t> de la </a:t>
            </a:r>
            <a:r>
              <a:rPr b="1" sz="10000">
                <a:effectLst>
                  <a:outerShdw sx="100000" sy="100000" kx="0" ky="0" algn="b" rotWithShape="0" blurRad="25400" dist="63500" dir="18900000">
                    <a:srgbClr val="A9A9A9"/>
                  </a:outerShdw>
                </a:effectLst>
              </a:rPr>
              <a:t>mente </a:t>
            </a:r>
            <a:r>
              <a:t>y el </a:t>
            </a:r>
            <a:r>
              <a:rPr b="1" sz="10000">
                <a:effectLst>
                  <a:outerShdw sx="100000" sy="100000" kx="0" ky="0" algn="b" rotWithShape="0" blurRad="25400" dist="63500" dir="18900000">
                    <a:srgbClr val="A9A9A9"/>
                  </a:outerShdw>
                </a:effectLst>
              </a:rPr>
              <a:t>cuerpo</a:t>
            </a:r>
            <a:r>
              <a:t> en algún trabajo útil es una salvaguardia esencial contra la tentación.</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Imagen" descr="Imagen"/>
          <p:cNvPicPr>
            <a:picLocks noChangeAspect="1"/>
          </p:cNvPicPr>
          <p:nvPr/>
        </p:nvPicPr>
        <p:blipFill>
          <a:blip r:embed="rId2">
            <a:extLst/>
          </a:blip>
          <a:srcRect l="13760" t="0" r="0" b="1391"/>
          <a:stretch>
            <a:fillRect/>
          </a:stretch>
        </p:blipFill>
        <p:spPr>
          <a:xfrm>
            <a:off x="-59395" y="1428984"/>
            <a:ext cx="13785479" cy="12378684"/>
          </a:xfrm>
          <a:prstGeom prst="rect">
            <a:avLst/>
          </a:prstGeom>
          <a:ln w="12700">
            <a:miter lim="400000"/>
          </a:ln>
        </p:spPr>
      </p:pic>
      <p:sp>
        <p:nvSpPr>
          <p:cNvPr id="344" name="—El hogar adventista, 338 (1894)."/>
          <p:cNvSpPr txBox="1"/>
          <p:nvPr>
            <p:ph type="body" idx="21"/>
          </p:nvPr>
        </p:nvSpPr>
        <p:spPr>
          <a:xfrm>
            <a:off x="11909028" y="11588596"/>
            <a:ext cx="8449074"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—El hogar adventista, 338 (1894). </a:t>
            </a:r>
          </a:p>
        </p:txBody>
      </p:sp>
      <p:sp>
        <p:nvSpPr>
          <p:cNvPr id="345" name="Ser propietarios ayuda a mejorar la autoestima"/>
          <p:cNvSpPr txBox="1"/>
          <p:nvPr>
            <p:ph type="ctrTitle"/>
          </p:nvPr>
        </p:nvSpPr>
        <p:spPr>
          <a:xfrm>
            <a:off x="5346946" y="695890"/>
            <a:ext cx="13690108" cy="3377342"/>
          </a:xfrm>
          <a:prstGeom prst="rect">
            <a:avLst/>
          </a:prstGeom>
        </p:spPr>
        <p:txBody>
          <a:bodyPr/>
          <a:lstStyle>
            <a:lvl1pPr algn="ctr" defTabSz="1706837">
              <a:defRPr b="0" spc="-162" sz="8119">
                <a:effectLst>
                  <a:outerShdw sx="100000" sy="100000" kx="0" ky="0" algn="b" rotWithShape="0" blurRad="17780" dist="44450" dir="18900000">
                    <a:srgbClr val="6C6C6C"/>
                  </a:outerShdw>
                </a:effectLst>
                <a:latin typeface="Helvetica Neue Black Condensed"/>
                <a:ea typeface="Helvetica Neue Black Condensed"/>
                <a:cs typeface="Helvetica Neue Black Condensed"/>
                <a:sym typeface="Helvetica Neue Black Condensed"/>
              </a:defRPr>
            </a:lvl1pPr>
          </a:lstStyle>
          <a:p>
            <a:pPr/>
            <a:r>
              <a:t>Ser propietarios ayuda a mejorar la autoestima</a:t>
            </a:r>
          </a:p>
        </p:txBody>
      </p:sp>
      <p:sp>
        <p:nvSpPr>
          <p:cNvPr id="346" name="Rectángulo redondeado"/>
          <p:cNvSpPr/>
          <p:nvPr/>
        </p:nvSpPr>
        <p:spPr>
          <a:xfrm>
            <a:off x="7812504" y="3501786"/>
            <a:ext cx="15057200" cy="8407803"/>
          </a:xfrm>
          <a:prstGeom prst="roundRect">
            <a:avLst>
              <a:gd name="adj" fmla="val 2405"/>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47" name="El saberse propietarios de sus propias casas les inspiraría un fuerte deseo de mejoría.…"/>
          <p:cNvSpPr txBox="1"/>
          <p:nvPr>
            <p:ph type="subTitle" sz="half" idx="1"/>
          </p:nvPr>
        </p:nvSpPr>
        <p:spPr>
          <a:xfrm>
            <a:off x="8161399" y="4222855"/>
            <a:ext cx="14359410" cy="6965666"/>
          </a:xfrm>
          <a:prstGeom prst="rect">
            <a:avLst/>
          </a:prstGeom>
        </p:spPr>
        <p:txBody>
          <a:bodyPr/>
          <a:lstStyle/>
          <a:p>
            <a:pPr marL="681037" indent="-681037" defTabSz="1341086">
              <a:lnSpc>
                <a:spcPts val="5000"/>
              </a:lnSpc>
              <a:spcBef>
                <a:spcPts val="4400"/>
              </a:spcBef>
              <a:buSzPct val="80000"/>
              <a:buBlip>
                <a:blip r:embed="rId4"/>
              </a:buBlip>
              <a:defRPr b="0" sz="2640">
                <a:latin typeface="Helvetica Neue Thin"/>
                <a:ea typeface="Helvetica Neue Thin"/>
                <a:cs typeface="Helvetica Neue Thin"/>
                <a:sym typeface="Helvetica Neue Thin"/>
              </a:defRPr>
            </a:pPr>
            <a:r>
              <a:rPr sz="4950"/>
              <a:t>El </a:t>
            </a:r>
            <a:r>
              <a:rPr b="1" i="1" sz="5500">
                <a:effectLst>
                  <a:outerShdw sx="100000" sy="100000" kx="0" ky="0" algn="b" rotWithShape="0" blurRad="13970" dist="34925" dir="18900000">
                    <a:srgbClr val="A9A9A9"/>
                  </a:outerShdw>
                </a:effectLst>
                <a:latin typeface="Times New Roman"/>
                <a:ea typeface="Times New Roman"/>
                <a:cs typeface="Times New Roman"/>
                <a:sym typeface="Times New Roman"/>
              </a:rPr>
              <a:t>saberse propietarios</a:t>
            </a:r>
            <a:r>
              <a:t> </a:t>
            </a:r>
            <a:r>
              <a:rPr sz="3685"/>
              <a:t>de sus propias casas </a:t>
            </a:r>
            <a:r>
              <a:rPr b="1" i="1" sz="5500">
                <a:effectLst>
                  <a:outerShdw sx="100000" sy="100000" kx="0" ky="0" algn="b" rotWithShape="0" blurRad="13970" dist="34925" dir="18900000">
                    <a:srgbClr val="A9A9A9"/>
                  </a:outerShdw>
                </a:effectLst>
                <a:latin typeface="Times New Roman"/>
                <a:ea typeface="Times New Roman"/>
                <a:cs typeface="Times New Roman"/>
                <a:sym typeface="Times New Roman"/>
              </a:rPr>
              <a:t>les inspiraría</a:t>
            </a:r>
            <a:r>
              <a:t> </a:t>
            </a:r>
            <a:r>
              <a:rPr sz="3685"/>
              <a:t>un fuerte deseo de mejoría.</a:t>
            </a:r>
            <a:endParaRPr sz="3685"/>
          </a:p>
          <a:p>
            <a:pPr marL="756708" indent="-756708" defTabSz="1341086">
              <a:lnSpc>
                <a:spcPts val="5000"/>
              </a:lnSpc>
              <a:spcBef>
                <a:spcPts val="4400"/>
              </a:spcBef>
              <a:buSzPct val="80000"/>
              <a:buBlip>
                <a:blip r:embed="rId4"/>
              </a:buBlip>
              <a:defRPr b="0" sz="2640">
                <a:latin typeface="Helvetica Neue Thin"/>
                <a:ea typeface="Helvetica Neue Thin"/>
                <a:cs typeface="Helvetica Neue Thin"/>
                <a:sym typeface="Helvetica Neue Thin"/>
              </a:defRPr>
            </a:pPr>
            <a:r>
              <a:rPr b="1" i="1" sz="5500">
                <a:effectLst>
                  <a:outerShdw sx="100000" sy="100000" kx="0" ky="0" algn="b" rotWithShape="0" blurRad="13970" dist="34925" dir="18900000">
                    <a:srgbClr val="A9A9A9"/>
                  </a:outerShdw>
                </a:effectLst>
                <a:latin typeface="Times New Roman"/>
                <a:ea typeface="Times New Roman"/>
                <a:cs typeface="Times New Roman"/>
                <a:sym typeface="Times New Roman"/>
              </a:rPr>
              <a:t>No tardarían en adquirir capacidad</a:t>
            </a:r>
            <a:r>
              <a:rPr sz="3685"/>
              <a:t> para hacer planes por su cuenta.</a:t>
            </a:r>
            <a:endParaRPr sz="3685"/>
          </a:p>
          <a:p>
            <a:pPr marL="756708" indent="-756708" defTabSz="1341086">
              <a:lnSpc>
                <a:spcPts val="5000"/>
              </a:lnSpc>
              <a:spcBef>
                <a:spcPts val="4400"/>
              </a:spcBef>
              <a:buSzPct val="80000"/>
              <a:buBlip>
                <a:blip r:embed="rId4"/>
              </a:buBlip>
              <a:defRPr b="0" sz="2640">
                <a:latin typeface="Helvetica Neue Thin"/>
                <a:ea typeface="Helvetica Neue Thin"/>
                <a:cs typeface="Helvetica Neue Thin"/>
                <a:sym typeface="Helvetica Neue Thin"/>
              </a:defRPr>
            </a:pPr>
            <a:r>
              <a:rPr b="1" i="1" sz="5500">
                <a:effectLst>
                  <a:outerShdw sx="100000" sy="100000" kx="0" ky="0" algn="b" rotWithShape="0" blurRad="13970" dist="34925" dir="18900000">
                    <a:srgbClr val="A9A9A9"/>
                  </a:outerShdw>
                </a:effectLst>
                <a:latin typeface="Times New Roman"/>
                <a:ea typeface="Times New Roman"/>
                <a:cs typeface="Times New Roman"/>
                <a:sym typeface="Times New Roman"/>
              </a:rPr>
              <a:t>Inculcarían a sus hijos hábitos de laboriosidad y economía </a:t>
            </a:r>
            <a:r>
              <a:rPr sz="3685"/>
              <a:t>y sus intelectos serían fortalecidos.</a:t>
            </a:r>
            <a:endParaRPr sz="3685"/>
          </a:p>
          <a:p>
            <a:pPr marL="363220" indent="-363220" defTabSz="1341086">
              <a:lnSpc>
                <a:spcPts val="5000"/>
              </a:lnSpc>
              <a:spcBef>
                <a:spcPts val="4400"/>
              </a:spcBef>
              <a:buSzPct val="80000"/>
              <a:buBlip>
                <a:blip r:embed="rId4"/>
              </a:buBlip>
              <a:defRPr b="0" sz="2640">
                <a:latin typeface="Helvetica Neue Thin"/>
                <a:ea typeface="Helvetica Neue Thin"/>
                <a:cs typeface="Helvetica Neue Thin"/>
                <a:sym typeface="Helvetica Neue Thin"/>
              </a:defRPr>
            </a:pPr>
            <a:r>
              <a:t>Se </a:t>
            </a:r>
            <a:r>
              <a:rPr b="1" i="1" sz="5500">
                <a:effectLst>
                  <a:outerShdw sx="100000" sy="100000" kx="0" ky="0" algn="b" rotWithShape="0" blurRad="13970" dist="34925" dir="18900000">
                    <a:srgbClr val="A9A9A9"/>
                  </a:outerShdw>
                </a:effectLst>
                <a:latin typeface="Times New Roman"/>
                <a:ea typeface="Times New Roman"/>
                <a:cs typeface="Times New Roman"/>
                <a:sym typeface="Times New Roman"/>
              </a:rPr>
              <a:t>sentirían hombres,</a:t>
            </a:r>
            <a:r>
              <a:rPr sz="4235"/>
              <a:t> no esclavos, y podrían recuperar el respeto propio y la independencia moral.</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 name="Imagen" descr="Imagen"/>
          <p:cNvPicPr>
            <a:picLocks noChangeAspect="1"/>
          </p:cNvPicPr>
          <p:nvPr/>
        </p:nvPicPr>
        <p:blipFill>
          <a:blip r:embed="rId2">
            <a:extLst/>
          </a:blip>
          <a:srcRect l="1684" t="1136" r="0" b="16532"/>
          <a:stretch>
            <a:fillRect/>
          </a:stretch>
        </p:blipFill>
        <p:spPr>
          <a:xfrm>
            <a:off x="184253" y="1475581"/>
            <a:ext cx="9461762" cy="12288938"/>
          </a:xfrm>
          <a:prstGeom prst="rect">
            <a:avLst/>
          </a:prstGeom>
          <a:ln w="12700">
            <a:miter lim="400000"/>
          </a:ln>
        </p:spPr>
      </p:pic>
      <p:sp>
        <p:nvSpPr>
          <p:cNvPr id="350" name="—Testimonies for the Church 2:500, 501 (1870)."/>
          <p:cNvSpPr txBox="1"/>
          <p:nvPr>
            <p:ph type="body" idx="21"/>
          </p:nvPr>
        </p:nvSpPr>
        <p:spPr>
          <a:xfrm>
            <a:off x="12450264" y="11338143"/>
            <a:ext cx="10727236"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Light"/>
                <a:ea typeface="Helvetica Neue Light"/>
                <a:cs typeface="Helvetica Neue Light"/>
                <a:sym typeface="Helvetica Neue Light"/>
              </a:defRPr>
            </a:lvl1pPr>
          </a:lstStyle>
          <a:p>
            <a:pPr/>
            <a:r>
              <a:t>—Testimonies for the Church 2:500, 501 (1870).</a:t>
            </a:r>
          </a:p>
        </p:txBody>
      </p:sp>
      <p:sp>
        <p:nvSpPr>
          <p:cNvPr id="351" name="El cultivo de sí mismo y de la dignidad"/>
          <p:cNvSpPr txBox="1"/>
          <p:nvPr>
            <p:ph type="ctrTitle"/>
          </p:nvPr>
        </p:nvSpPr>
        <p:spPr>
          <a:xfrm>
            <a:off x="3872595" y="976687"/>
            <a:ext cx="18416810" cy="1330641"/>
          </a:xfrm>
          <a:prstGeom prst="rect">
            <a:avLst/>
          </a:prstGeom>
        </p:spPr>
        <p:txBody>
          <a:bodyPr/>
          <a:lstStyle>
            <a:lvl1pPr algn="ctr" defTabSz="1706837">
              <a:defRPr b="0" spc="-162" sz="8119">
                <a:effectLst>
                  <a:outerShdw sx="100000" sy="100000" kx="0" ky="0" algn="b" rotWithShape="0" blurRad="17780" dist="44450" dir="18900000">
                    <a:srgbClr val="6C6C6C"/>
                  </a:outerShdw>
                </a:effectLst>
                <a:latin typeface="Helvetica Neue Black Condensed"/>
                <a:ea typeface="Helvetica Neue Black Condensed"/>
                <a:cs typeface="Helvetica Neue Black Condensed"/>
                <a:sym typeface="Helvetica Neue Black Condensed"/>
              </a:defRPr>
            </a:lvl1pPr>
          </a:lstStyle>
          <a:p>
            <a:pPr/>
            <a:r>
              <a:t>El cultivo de sí mismo y de la dignidad</a:t>
            </a:r>
          </a:p>
        </p:txBody>
      </p:sp>
      <p:sp>
        <p:nvSpPr>
          <p:cNvPr id="352" name="Es importante que los ministros de Cristo vean la necesidad de educarse a sí mismos a fin de adornar su profesión y mantener una dignidad apropiada. Sin la capacitación de la mente ciertamente fracasarán en todo lo que emprendan."/>
          <p:cNvSpPr txBox="1"/>
          <p:nvPr>
            <p:ph type="subTitle" sz="half" idx="1"/>
          </p:nvPr>
        </p:nvSpPr>
        <p:spPr>
          <a:xfrm>
            <a:off x="7784195" y="3743902"/>
            <a:ext cx="14117165" cy="7752196"/>
          </a:xfrm>
          <a:prstGeom prst="rect">
            <a:avLst/>
          </a:prstGeom>
        </p:spPr>
        <p:txBody>
          <a:bodyPr/>
          <a:lstStyle>
            <a:lvl1pPr algn="ctr" defTabSz="2170121">
              <a:lnSpc>
                <a:spcPct val="90000"/>
              </a:lnSpc>
              <a:spcBef>
                <a:spcPts val="4000"/>
              </a:spcBef>
              <a:defRPr b="0" i="1" sz="7297">
                <a:latin typeface="Times New Roman"/>
                <a:ea typeface="Times New Roman"/>
                <a:cs typeface="Times New Roman"/>
                <a:sym typeface="Times New Roman"/>
              </a:defRPr>
            </a:lvl1pPr>
          </a:lstStyle>
          <a:p>
            <a:pPr/>
            <a:r>
              <a:t>Es importante que los ministros de Cristo vean la necesidad de educarse a sí mismos a fin de adornar su profesión y mantener una dignidad apropiada. Sin la capacitación de la mente ciertamente fracasarán en todo lo que emprendan.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Rectángulo redondeado"/>
          <p:cNvSpPr/>
          <p:nvPr/>
        </p:nvSpPr>
        <p:spPr>
          <a:xfrm>
            <a:off x="13251755" y="3439939"/>
            <a:ext cx="9998891" cy="8444742"/>
          </a:xfrm>
          <a:prstGeom prst="roundRect">
            <a:avLst>
              <a:gd name="adj" fmla="val 2230"/>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55" name="Rectángulo redondeado"/>
          <p:cNvSpPr/>
          <p:nvPr/>
        </p:nvSpPr>
        <p:spPr>
          <a:xfrm>
            <a:off x="1491555" y="3744739"/>
            <a:ext cx="9998891" cy="8444742"/>
          </a:xfrm>
          <a:prstGeom prst="roundRect">
            <a:avLst>
              <a:gd name="adj" fmla="val 2230"/>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56" name="—El Ministerio de Curación, 378 (1905)."/>
          <p:cNvSpPr txBox="1"/>
          <p:nvPr>
            <p:ph type="body" idx="21"/>
          </p:nvPr>
        </p:nvSpPr>
        <p:spPr>
          <a:xfrm>
            <a:off x="8252469" y="12020396"/>
            <a:ext cx="7879062"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Light"/>
                <a:ea typeface="Helvetica Neue Light"/>
                <a:cs typeface="Helvetica Neue Light"/>
                <a:sym typeface="Helvetica Neue Light"/>
              </a:defRPr>
            </a:lvl1pPr>
          </a:lstStyle>
          <a:p>
            <a:pPr/>
            <a:r>
              <a:t>—El Ministerio de Curación, 378 (1905).</a:t>
            </a:r>
          </a:p>
        </p:txBody>
      </p:sp>
      <p:sp>
        <p:nvSpPr>
          <p:cNvPr id="357" name="Cuidado con la compasión propia"/>
          <p:cNvSpPr txBox="1"/>
          <p:nvPr>
            <p:ph type="ctrTitle"/>
          </p:nvPr>
        </p:nvSpPr>
        <p:spPr>
          <a:xfrm>
            <a:off x="1206498" y="1305490"/>
            <a:ext cx="21971004"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Cuidado con la compasión propia</a:t>
            </a:r>
          </a:p>
        </p:txBody>
      </p:sp>
      <p:sp>
        <p:nvSpPr>
          <p:cNvPr id="358" name="Necesitamos desconfiar de la compasión propia.…"/>
          <p:cNvSpPr txBox="1"/>
          <p:nvPr>
            <p:ph type="subTitle" sz="half" idx="1"/>
          </p:nvPr>
        </p:nvSpPr>
        <p:spPr>
          <a:xfrm>
            <a:off x="846842" y="4365635"/>
            <a:ext cx="10175479" cy="7567460"/>
          </a:xfrm>
          <a:prstGeom prst="rect">
            <a:avLst/>
          </a:prstGeom>
        </p:spPr>
        <p:txBody>
          <a:bodyPr/>
          <a:lstStyle/>
          <a:p>
            <a:pPr marL="1055687" indent="-1055687" defTabSz="2438338">
              <a:lnSpc>
                <a:spcPts val="6000"/>
              </a:lnSpc>
              <a:spcBef>
                <a:spcPts val="4500"/>
              </a:spcBef>
              <a:buSzPct val="80000"/>
              <a:buBlip>
                <a:blip r:embed="rId4"/>
              </a:buBlip>
              <a:defRPr b="0" sz="4800"/>
            </a:pPr>
            <a:r>
              <a:rPr sz="5700">
                <a:effectLst>
                  <a:outerShdw sx="100000" sy="100000" kx="0" ky="0" algn="b" rotWithShape="0" blurRad="38100" dist="63500" dir="18900000">
                    <a:srgbClr val="A9A9A9"/>
                  </a:outerShdw>
                </a:effectLst>
                <a:latin typeface="Helvetica Neue Black Condensed"/>
                <a:ea typeface="Helvetica Neue Black Condensed"/>
                <a:cs typeface="Helvetica Neue Black Condensed"/>
                <a:sym typeface="Helvetica Neue Black Condensed"/>
              </a:rPr>
              <a:t>Necesitamos desconfiar </a:t>
            </a:r>
            <a:r>
              <a:t>de la compasión propia.</a:t>
            </a:r>
          </a:p>
          <a:p>
            <a:pPr marL="1055687" indent="-1055687" defTabSz="2438338">
              <a:lnSpc>
                <a:spcPts val="6000"/>
              </a:lnSpc>
              <a:spcBef>
                <a:spcPts val="4500"/>
              </a:spcBef>
              <a:buSzPct val="80000"/>
              <a:buBlip>
                <a:blip r:embed="rId4"/>
              </a:buBlip>
              <a:defRPr b="0" sz="4800"/>
            </a:pPr>
            <a:r>
              <a:rPr sz="5700">
                <a:effectLst>
                  <a:outerShdw sx="100000" sy="100000" kx="0" ky="0" algn="b" rotWithShape="0" blurRad="38100" dist="63500" dir="18900000">
                    <a:srgbClr val="A9A9A9"/>
                  </a:outerShdw>
                </a:effectLst>
                <a:latin typeface="Helvetica Neue Black Condensed"/>
                <a:ea typeface="Helvetica Neue Black Condensed"/>
                <a:cs typeface="Helvetica Neue Black Condensed"/>
                <a:sym typeface="Helvetica Neue Black Condensed"/>
              </a:rPr>
              <a:t>Jamás</a:t>
            </a:r>
            <a:r>
              <a:t> permitan </a:t>
            </a:r>
            <a:r>
              <a:rPr sz="5700">
                <a:effectLst>
                  <a:outerShdw sx="100000" sy="100000" kx="0" ky="0" algn="b" rotWithShape="0" blurRad="38100" dist="63500" dir="18900000">
                    <a:srgbClr val="A9A9A9"/>
                  </a:outerShdw>
                </a:effectLst>
                <a:latin typeface="Helvetica Neue Black Condensed"/>
                <a:ea typeface="Helvetica Neue Black Condensed"/>
                <a:cs typeface="Helvetica Neue Black Condensed"/>
                <a:sym typeface="Helvetica Neue Black Condensed"/>
              </a:rPr>
              <a:t>sentir que no se nos aprecia </a:t>
            </a:r>
            <a:r>
              <a:t>debidamente ni se tienen en cuenta los esfuerzos</a:t>
            </a:r>
          </a:p>
          <a:p>
            <a:pPr marL="889000" indent="-889000" defTabSz="2438338">
              <a:lnSpc>
                <a:spcPts val="6000"/>
              </a:lnSpc>
              <a:spcBef>
                <a:spcPts val="4500"/>
              </a:spcBef>
              <a:buSzPct val="80000"/>
              <a:buBlip>
                <a:blip r:embed="rId4"/>
              </a:buBlip>
              <a:defRPr b="0" sz="4800"/>
            </a:pPr>
            <a:r>
              <a:t> Que el trabajo es demasiado difícil.</a:t>
            </a:r>
          </a:p>
        </p:txBody>
      </p:sp>
      <p:sp>
        <p:nvSpPr>
          <p:cNvPr id="359" name="Toda murmuración sea acallada por el recuerdo de lo que Cristo sufrió por nosotros.…"/>
          <p:cNvSpPr txBox="1"/>
          <p:nvPr/>
        </p:nvSpPr>
        <p:spPr>
          <a:xfrm>
            <a:off x="12814300" y="4642108"/>
            <a:ext cx="10285413" cy="70145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65200" indent="-965200" algn="l">
              <a:lnSpc>
                <a:spcPts val="6000"/>
              </a:lnSpc>
              <a:spcBef>
                <a:spcPts val="4500"/>
              </a:spcBef>
              <a:buSzPct val="80000"/>
              <a:buBlip>
                <a:blip r:embed="rId4"/>
              </a:buBlip>
              <a:defRPr sz="4800"/>
            </a:pPr>
            <a:r>
              <a:rPr sz="5700">
                <a:effectLst>
                  <a:outerShdw sx="100000" sy="100000" kx="0" ky="0" algn="b" rotWithShape="0" blurRad="38100" dist="63500" dir="18900000">
                    <a:srgbClr val="A9A9A9"/>
                  </a:outerShdw>
                </a:effectLst>
                <a:latin typeface="Helvetica Neue Black Condensed"/>
                <a:ea typeface="Helvetica Neue Black Condensed"/>
                <a:cs typeface="Helvetica Neue Black Condensed"/>
                <a:sym typeface="Helvetica Neue Black Condensed"/>
              </a:rPr>
              <a:t>Toda murmuración sea acallada </a:t>
            </a:r>
            <a:r>
              <a:t>por el recuerdo de lo que Cristo sufrió por nosotros.</a:t>
            </a:r>
          </a:p>
          <a:p>
            <a:pPr marL="965200" indent="-965200" algn="l">
              <a:lnSpc>
                <a:spcPts val="4900"/>
              </a:lnSpc>
              <a:spcBef>
                <a:spcPts val="4500"/>
              </a:spcBef>
              <a:buSzPct val="80000"/>
              <a:buBlip>
                <a:blip r:embed="rId4"/>
              </a:buBlip>
              <a:defRPr sz="4800"/>
            </a:pPr>
            <a:r>
              <a:rPr sz="5700">
                <a:effectLst>
                  <a:outerShdw sx="100000" sy="100000" kx="0" ky="0" algn="b" rotWithShape="0" blurRad="38100" dist="63500" dir="18900000">
                    <a:srgbClr val="A9A9A9"/>
                  </a:outerShdw>
                </a:effectLst>
                <a:latin typeface="Helvetica Neue Black Condensed"/>
                <a:ea typeface="Helvetica Neue Black Condensed"/>
                <a:cs typeface="Helvetica Neue Black Condensed"/>
                <a:sym typeface="Helvetica Neue Black Condensed"/>
              </a:rPr>
              <a:t>Recibimos mejor trato que el que recibió nuestro Señor.</a:t>
            </a:r>
            <a:r>
              <a:t> “¿Y tú buscas para ti grandezas? ¡No las busques!” </a:t>
            </a:r>
            <a:r>
              <a:rPr sz="4100">
                <a:latin typeface="Helvetica Neue Thin"/>
                <a:ea typeface="Helvetica Neue Thin"/>
                <a:cs typeface="Helvetica Neue Thin"/>
                <a:sym typeface="Helvetica Neue Thin"/>
              </a:rPr>
              <a:t>Jeremías 45:5.</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Rectángulo redondeado"/>
          <p:cNvSpPr/>
          <p:nvPr/>
        </p:nvSpPr>
        <p:spPr>
          <a:xfrm>
            <a:off x="1389955" y="5217939"/>
            <a:ext cx="9679803" cy="7370302"/>
          </a:xfrm>
          <a:prstGeom prst="roundRect">
            <a:avLst>
              <a:gd name="adj" fmla="val 2473"/>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62" name="Rectángulo redondeado"/>
          <p:cNvSpPr/>
          <p:nvPr/>
        </p:nvSpPr>
        <p:spPr>
          <a:xfrm>
            <a:off x="11422955" y="5217939"/>
            <a:ext cx="10530385" cy="7370302"/>
          </a:xfrm>
          <a:prstGeom prst="roundRect">
            <a:avLst>
              <a:gd name="adj" fmla="val 2473"/>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63" name="—Carta 2, 1914; Testimonios para los Ministros, 519, 520."/>
          <p:cNvSpPr txBox="1"/>
          <p:nvPr>
            <p:ph type="body" idx="21"/>
          </p:nvPr>
        </p:nvSpPr>
        <p:spPr>
          <a:xfrm>
            <a:off x="3730028" y="12201743"/>
            <a:ext cx="12106872"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68" sz="3400">
                <a:latin typeface="Helvetica Neue Thin"/>
                <a:ea typeface="Helvetica Neue Thin"/>
                <a:cs typeface="Helvetica Neue Thin"/>
                <a:sym typeface="Helvetica Neue Thin"/>
              </a:defRPr>
            </a:lvl1pPr>
          </a:lstStyle>
          <a:p>
            <a:pPr/>
            <a:r>
              <a:t>—Carta 2, 1914; Testimonios para los Ministros, 519, 520.</a:t>
            </a:r>
          </a:p>
        </p:txBody>
      </p:sp>
      <p:sp>
        <p:nvSpPr>
          <p:cNvPr id="364" name="Cristo restaura la autoestima"/>
          <p:cNvSpPr txBox="1"/>
          <p:nvPr>
            <p:ph type="ctrTitle"/>
          </p:nvPr>
        </p:nvSpPr>
        <p:spPr>
          <a:xfrm>
            <a:off x="6381103" y="873690"/>
            <a:ext cx="11621794" cy="1587437"/>
          </a:xfrm>
          <a:prstGeom prst="rect">
            <a:avLst/>
          </a:prstGeom>
        </p:spPr>
        <p:txBody>
          <a:bodyPr/>
          <a:lstStyle>
            <a:lvl1pPr algn="ctr" defTabSz="1633687">
              <a:defRPr b="0" spc="-155" sz="7772">
                <a:effectLst>
                  <a:outerShdw sx="100000" sy="100000" kx="0" ky="0" algn="b" rotWithShape="0" blurRad="17018" dist="42545" dir="18900000">
                    <a:srgbClr val="6C6C6C"/>
                  </a:outerShdw>
                </a:effectLst>
                <a:latin typeface="Helvetica Neue Black Condensed"/>
                <a:ea typeface="Helvetica Neue Black Condensed"/>
                <a:cs typeface="Helvetica Neue Black Condensed"/>
                <a:sym typeface="Helvetica Neue Black Condensed"/>
              </a:defRPr>
            </a:lvl1pPr>
          </a:lstStyle>
          <a:p>
            <a:pPr/>
            <a:r>
              <a:t>Cristo restaura la autoestima</a:t>
            </a:r>
          </a:p>
        </p:txBody>
      </p:sp>
      <p:sp>
        <p:nvSpPr>
          <p:cNvPr id="365" name="No debe ser difícil recordar que el Señor desea que deposites tus problemas y perplejidades a sus pies, y que los dejes allí. Ve a él, diciendo:"/>
          <p:cNvSpPr txBox="1"/>
          <p:nvPr>
            <p:ph type="subTitle" sz="quarter" idx="1"/>
          </p:nvPr>
        </p:nvSpPr>
        <p:spPr>
          <a:xfrm>
            <a:off x="1347539" y="3041541"/>
            <a:ext cx="21688922" cy="2009920"/>
          </a:xfrm>
          <a:prstGeom prst="rect">
            <a:avLst/>
          </a:prstGeom>
        </p:spPr>
        <p:txBody>
          <a:bodyPr/>
          <a:lstStyle>
            <a:lvl1pPr algn="ctr" defTabSz="2438338">
              <a:lnSpc>
                <a:spcPct val="90000"/>
              </a:lnSpc>
              <a:spcBef>
                <a:spcPts val="4500"/>
              </a:spcBef>
              <a:defRPr b="0" sz="4800"/>
            </a:lvl1pPr>
          </a:lstStyle>
          <a:p>
            <a:pPr/>
            <a:r>
              <a:t>No debe ser difícil recordar que el Señor desea que deposites tus problemas y perplejidades a sus pies, y que los dejes allí. Ve a él, diciendo:</a:t>
            </a:r>
          </a:p>
        </p:txBody>
      </p:sp>
      <p:sp>
        <p:nvSpPr>
          <p:cNvPr id="366" name="“Señor, mis cargas son demasiado pesadas. ¿Quieres llevarlas en mi lugar?” Y el contestará: “Yo las llevaré.…"/>
          <p:cNvSpPr txBox="1"/>
          <p:nvPr/>
        </p:nvSpPr>
        <p:spPr>
          <a:xfrm>
            <a:off x="2500799" y="5794242"/>
            <a:ext cx="7458115" cy="60449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2413955">
              <a:lnSpc>
                <a:spcPct val="90000"/>
              </a:lnSpc>
              <a:spcBef>
                <a:spcPts val="4400"/>
              </a:spcBef>
              <a:defRPr i="1" sz="5544">
                <a:latin typeface="Times New Roman"/>
                <a:ea typeface="Times New Roman"/>
                <a:cs typeface="Times New Roman"/>
                <a:sym typeface="Times New Roman"/>
              </a:defRPr>
            </a:pPr>
            <a:r>
              <a:t>“Señor, mis cargas son demasiado pesadas. ¿Quieres llevarlas en mi lugar?” Y el contestará: “Yo las llevaré.</a:t>
            </a:r>
          </a:p>
          <a:p>
            <a:pPr defTabSz="2413955">
              <a:lnSpc>
                <a:spcPct val="90000"/>
              </a:lnSpc>
              <a:spcBef>
                <a:spcPts val="4400"/>
              </a:spcBef>
              <a:defRPr i="1" sz="5544">
                <a:latin typeface="Times New Roman"/>
                <a:ea typeface="Times New Roman"/>
                <a:cs typeface="Times New Roman"/>
                <a:sym typeface="Times New Roman"/>
              </a:defRPr>
            </a:pPr>
            <a:r>
              <a:t>“Con misericordia eterna tendré compasión de ti”.</a:t>
            </a:r>
          </a:p>
        </p:txBody>
      </p:sp>
      <p:sp>
        <p:nvSpPr>
          <p:cNvPr id="367" name="Llevaré tus pecados y te daré paz. No sigas menospreciándote, porque te he comprado con mi propia sangre.…"/>
          <p:cNvSpPr txBox="1"/>
          <p:nvPr/>
        </p:nvSpPr>
        <p:spPr>
          <a:xfrm>
            <a:off x="11811198" y="5631874"/>
            <a:ext cx="9753899" cy="65424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nSpc>
                <a:spcPct val="90000"/>
              </a:lnSpc>
              <a:spcBef>
                <a:spcPts val="4500"/>
              </a:spcBef>
              <a:defRPr i="1" sz="5600">
                <a:latin typeface="Times New Roman"/>
                <a:ea typeface="Times New Roman"/>
                <a:cs typeface="Times New Roman"/>
                <a:sym typeface="Times New Roman"/>
              </a:defRPr>
            </a:pPr>
            <a:r>
              <a:t>Llevaré tus pecados y te daré paz. No sigas menospreciándote, porque te he comprado con mi propia sangre.</a:t>
            </a:r>
          </a:p>
          <a:p>
            <a:pPr>
              <a:lnSpc>
                <a:spcPct val="90000"/>
              </a:lnSpc>
              <a:spcBef>
                <a:spcPts val="4500"/>
              </a:spcBef>
              <a:defRPr i="1" sz="5600">
                <a:latin typeface="Times New Roman"/>
                <a:ea typeface="Times New Roman"/>
                <a:cs typeface="Times New Roman"/>
                <a:sym typeface="Times New Roman"/>
              </a:defRPr>
            </a:pPr>
            <a:r>
              <a:t>Eres mío. Fortaleceré tu voluntad debilitada. Yo quitaré tu remordimiento por el pecado”.</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Medical Ministry, 43 (1903)."/>
          <p:cNvSpPr txBox="1"/>
          <p:nvPr>
            <p:ph type="body" idx="21"/>
          </p:nvPr>
        </p:nvSpPr>
        <p:spPr>
          <a:xfrm>
            <a:off x="13481445" y="11588596"/>
            <a:ext cx="6216255"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—Medical Ministry, 43 (1903).</a:t>
            </a:r>
          </a:p>
        </p:txBody>
      </p:sp>
      <p:sp>
        <p:nvSpPr>
          <p:cNvPr id="370" name="Consejo"/>
          <p:cNvSpPr txBox="1"/>
          <p:nvPr>
            <p:ph type="ctrTitle"/>
          </p:nvPr>
        </p:nvSpPr>
        <p:spPr>
          <a:xfrm>
            <a:off x="7899610" y="1307579"/>
            <a:ext cx="8584780" cy="1278457"/>
          </a:xfrm>
          <a:prstGeom prst="rect">
            <a:avLst/>
          </a:prstGeom>
        </p:spPr>
        <p:txBody>
          <a:bodyPr/>
          <a:lstStyle>
            <a:lvl1pPr algn="ctr" defTabSz="1609303">
              <a:defRPr b="0" spc="-153" sz="7656">
                <a:effectLst>
                  <a:outerShdw sx="100000" sy="100000" kx="0" ky="0" algn="b" rotWithShape="0" blurRad="16764" dist="41910" dir="18900000">
                    <a:srgbClr val="6C6C6C"/>
                  </a:outerShdw>
                </a:effectLst>
                <a:latin typeface="Helvetica Neue Black Condensed"/>
                <a:ea typeface="Helvetica Neue Black Condensed"/>
                <a:cs typeface="Helvetica Neue Black Condensed"/>
                <a:sym typeface="Helvetica Neue Black Condensed"/>
              </a:defRPr>
            </a:lvl1pPr>
          </a:lstStyle>
          <a:p>
            <a:pPr/>
            <a:r>
              <a:t>Consejo</a:t>
            </a:r>
          </a:p>
        </p:txBody>
      </p:sp>
      <p:sp>
        <p:nvSpPr>
          <p:cNvPr id="371" name="Su gran corazón de infinita ternura suspira por usted.…"/>
          <p:cNvSpPr txBox="1"/>
          <p:nvPr>
            <p:ph type="subTitle" sz="half" idx="1"/>
          </p:nvPr>
        </p:nvSpPr>
        <p:spPr>
          <a:xfrm>
            <a:off x="1950392" y="4451270"/>
            <a:ext cx="14022785" cy="6802384"/>
          </a:xfrm>
          <a:prstGeom prst="rect">
            <a:avLst/>
          </a:prstGeom>
        </p:spPr>
        <p:txBody>
          <a:bodyPr/>
          <a:lstStyle/>
          <a:p>
            <a:pPr marL="741806" indent="-741806" defTabSz="2413955">
              <a:lnSpc>
                <a:spcPts val="5100"/>
              </a:lnSpc>
              <a:spcBef>
                <a:spcPts val="1900"/>
              </a:spcBef>
              <a:buSzPct val="80000"/>
              <a:buBlip>
                <a:blip r:embed="rId2"/>
              </a:buBlip>
              <a:defRPr b="0" sz="4752"/>
            </a:pPr>
            <a:r>
              <a:t>Su gran corazón de </a:t>
            </a:r>
            <a:r>
              <a:rPr sz="6237">
                <a:effectLst>
                  <a:outerShdw sx="100000" sy="100000" kx="0" ky="0" algn="b" rotWithShape="0" blurRad="37719" dist="62864" dir="18900000">
                    <a:srgbClr val="A9A9A9"/>
                  </a:outerShdw>
                </a:effectLst>
                <a:latin typeface="Helvetica Neue Black Condensed"/>
                <a:ea typeface="Helvetica Neue Black Condensed"/>
                <a:cs typeface="Helvetica Neue Black Condensed"/>
                <a:sym typeface="Helvetica Neue Black Condensed"/>
              </a:rPr>
              <a:t>infinita ternura suspira</a:t>
            </a:r>
            <a:r>
              <a:t> por usted.</a:t>
            </a:r>
          </a:p>
          <a:p>
            <a:pPr marL="741806" indent="-741806" defTabSz="2413955">
              <a:lnSpc>
                <a:spcPts val="5100"/>
              </a:lnSpc>
              <a:spcBef>
                <a:spcPts val="1900"/>
              </a:spcBef>
              <a:buSzPct val="80000"/>
              <a:buBlip>
                <a:blip r:embed="rId2"/>
              </a:buBlip>
              <a:defRPr b="0" sz="4752"/>
            </a:pPr>
            <a:r>
              <a:t>Puede </a:t>
            </a:r>
            <a:r>
              <a:rPr sz="6237">
                <a:effectLst>
                  <a:outerShdw sx="100000" sy="100000" kx="0" ky="0" algn="b" rotWithShape="0" blurRad="37719" dist="62864" dir="18900000">
                    <a:srgbClr val="A9A9A9"/>
                  </a:outerShdw>
                </a:effectLst>
                <a:latin typeface="Helvetica Neue Black Condensed"/>
                <a:ea typeface="Helvetica Neue Black Condensed"/>
                <a:cs typeface="Helvetica Neue Black Condensed"/>
                <a:sym typeface="Helvetica Neue Black Condensed"/>
              </a:rPr>
              <a:t>recuperarse</a:t>
            </a:r>
            <a:r>
              <a:t> de la trampa del enemigo.</a:t>
            </a:r>
          </a:p>
          <a:p>
            <a:pPr marL="741806" indent="-741806" defTabSz="2413955">
              <a:lnSpc>
                <a:spcPts val="5100"/>
              </a:lnSpc>
              <a:spcBef>
                <a:spcPts val="1900"/>
              </a:spcBef>
              <a:buSzPct val="80000"/>
              <a:buBlip>
                <a:blip r:embed="rId2"/>
              </a:buBlip>
              <a:defRPr b="0" sz="4752"/>
            </a:pPr>
            <a:r>
              <a:t>Puede </a:t>
            </a:r>
            <a:r>
              <a:rPr sz="6237">
                <a:effectLst>
                  <a:outerShdw sx="100000" sy="100000" kx="0" ky="0" algn="b" rotWithShape="0" blurRad="37719" dist="62864" dir="18900000">
                    <a:srgbClr val="A9A9A9"/>
                  </a:outerShdw>
                </a:effectLst>
                <a:latin typeface="Helvetica Neue Black Condensed"/>
                <a:ea typeface="Helvetica Neue Black Condensed"/>
                <a:cs typeface="Helvetica Neue Black Condensed"/>
                <a:sym typeface="Helvetica Neue Black Condensed"/>
              </a:rPr>
              <a:t>recobrar</a:t>
            </a:r>
            <a:r>
              <a:t> su respeto propio.</a:t>
            </a:r>
          </a:p>
          <a:p>
            <a:pPr marL="741806" indent="-741806" defTabSz="2413955">
              <a:lnSpc>
                <a:spcPts val="5100"/>
              </a:lnSpc>
              <a:spcBef>
                <a:spcPts val="1900"/>
              </a:spcBef>
              <a:buSzPct val="80000"/>
              <a:buBlip>
                <a:blip r:embed="rId2"/>
              </a:buBlip>
              <a:defRPr b="0" sz="4752"/>
            </a:pPr>
            <a:r>
              <a:t>Llegar al punto de considerarse no como un fracasado sino como un vencedor por medio de la influencia elevadora del Espíritu de Dios.</a:t>
            </a:r>
          </a:p>
          <a:p>
            <a:pPr marL="741806" indent="-741806" defTabSz="2413955">
              <a:lnSpc>
                <a:spcPts val="5100"/>
              </a:lnSpc>
              <a:spcBef>
                <a:spcPts val="1900"/>
              </a:spcBef>
              <a:buSzPct val="80000"/>
              <a:buBlip>
                <a:blip r:embed="rId2"/>
              </a:buBlip>
              <a:defRPr b="0" sz="4752"/>
            </a:pPr>
            <a:r>
              <a:t>Aférrese de la mano de Cristo y no la suelte.</a:t>
            </a:r>
          </a:p>
        </p:txBody>
      </p:sp>
      <p:pic>
        <p:nvPicPr>
          <p:cNvPr id="372" name="Imagen" descr="Imagen"/>
          <p:cNvPicPr>
            <a:picLocks noChangeAspect="1"/>
          </p:cNvPicPr>
          <p:nvPr/>
        </p:nvPicPr>
        <p:blipFill>
          <a:blip r:embed="rId3">
            <a:extLst/>
          </a:blip>
          <a:stretch>
            <a:fillRect/>
          </a:stretch>
        </p:blipFill>
        <p:spPr>
          <a:xfrm>
            <a:off x="15279948" y="650052"/>
            <a:ext cx="8584781" cy="13142397"/>
          </a:xfrm>
          <a:prstGeom prst="rect">
            <a:avLst/>
          </a:prstGeom>
          <a:ln w="12700">
            <a:miter lim="400000"/>
          </a:ln>
        </p:spPr>
      </p:pic>
      <p:sp>
        <p:nvSpPr>
          <p:cNvPr id="373" name="A uno que perdió la autoestima"/>
          <p:cNvSpPr txBox="1"/>
          <p:nvPr/>
        </p:nvSpPr>
        <p:spPr>
          <a:xfrm>
            <a:off x="6756087" y="2443591"/>
            <a:ext cx="10871826" cy="11647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438619">
              <a:lnSpc>
                <a:spcPct val="80000"/>
              </a:lnSpc>
              <a:defRPr spc="-136" sz="6843">
                <a:effectLst>
                  <a:outerShdw sx="100000" sy="100000" kx="0" ky="0" algn="b" rotWithShape="0" blurRad="14985" dist="37464" dir="18900000">
                    <a:srgbClr val="6C6C6C"/>
                  </a:outerShdw>
                </a:effectLst>
                <a:latin typeface="Helvetica Neue Black Condensed"/>
                <a:ea typeface="Helvetica Neue Black Condensed"/>
                <a:cs typeface="Helvetica Neue Black Condensed"/>
                <a:sym typeface="Helvetica Neue Black Condensed"/>
              </a:defRPr>
            </a:lvl1pPr>
          </a:lstStyle>
          <a:p>
            <a:pPr/>
            <a:r>
              <a:t>A uno que perdió la autoestima</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5E7385"/>
            </a:gs>
            <a:gs pos="100000">
              <a:srgbClr val="3E5075"/>
            </a:gs>
          </a:gsLst>
          <a:lin ang="7015973" scaled="0"/>
        </a:gradFill>
      </p:bgPr>
    </p:bg>
    <p:spTree>
      <p:nvGrpSpPr>
        <p:cNvPr id="1" name=""/>
        <p:cNvGrpSpPr/>
        <p:nvPr/>
      </p:nvGrpSpPr>
      <p:grpSpPr>
        <a:xfrm>
          <a:off x="0" y="0"/>
          <a:ext cx="0" cy="0"/>
          <a:chOff x="0" y="0"/>
          <a:chExt cx="0" cy="0"/>
        </a:xfrm>
      </p:grpSpPr>
      <p:pic>
        <p:nvPicPr>
          <p:cNvPr id="200" name="Imagen" descr="Imagen"/>
          <p:cNvPicPr>
            <a:picLocks noChangeAspect="1"/>
          </p:cNvPicPr>
          <p:nvPr/>
        </p:nvPicPr>
        <p:blipFill>
          <a:blip r:embed="rId2">
            <a:extLst/>
          </a:blip>
          <a:stretch>
            <a:fillRect/>
          </a:stretch>
        </p:blipFill>
        <p:spPr>
          <a:xfrm>
            <a:off x="11284364" y="-77170"/>
            <a:ext cx="13245271" cy="14397787"/>
          </a:xfrm>
          <a:prstGeom prst="rect">
            <a:avLst/>
          </a:prstGeom>
          <a:ln w="12700">
            <a:miter lim="400000"/>
          </a:ln>
        </p:spPr>
      </p:pic>
      <p:pic>
        <p:nvPicPr>
          <p:cNvPr id="201" name="Imagen" descr="Imagen"/>
          <p:cNvPicPr>
            <a:picLocks noChangeAspect="1"/>
          </p:cNvPicPr>
          <p:nvPr/>
        </p:nvPicPr>
        <p:blipFill>
          <a:blip r:embed="rId3">
            <a:extLst/>
          </a:blip>
          <a:stretch>
            <a:fillRect/>
          </a:stretch>
        </p:blipFill>
        <p:spPr>
          <a:xfrm>
            <a:off x="-92438" y="1324138"/>
            <a:ext cx="10897411" cy="6663648"/>
          </a:xfrm>
          <a:prstGeom prst="rect">
            <a:avLst/>
          </a:prstGeom>
          <a:ln w="12700">
            <a:miter lim="400000"/>
          </a:ln>
          <a:effectLst>
            <a:outerShdw sx="100000" sy="100000" kx="0" ky="0" algn="b" rotWithShape="0" blurRad="190500" dist="8455" dir="5400000">
              <a:schemeClr val="accent1">
                <a:hueOff val="381599"/>
                <a:lumOff val="-17182"/>
              </a:schemeClr>
            </a:outerShdw>
          </a:effectLst>
        </p:spPr>
      </p:pic>
      <p:pic>
        <p:nvPicPr>
          <p:cNvPr id="202" name="Imagen" descr="Imagen"/>
          <p:cNvPicPr>
            <a:picLocks noChangeAspect="1"/>
          </p:cNvPicPr>
          <p:nvPr/>
        </p:nvPicPr>
        <p:blipFill>
          <a:blip r:embed="rId4">
            <a:extLst/>
          </a:blip>
          <a:stretch>
            <a:fillRect/>
          </a:stretch>
        </p:blipFill>
        <p:spPr>
          <a:xfrm>
            <a:off x="1123950" y="6918523"/>
            <a:ext cx="22136100" cy="3657601"/>
          </a:xfrm>
          <a:prstGeom prst="rect">
            <a:avLst/>
          </a:prstGeom>
          <a:ln w="12700">
            <a:miter lim="400000"/>
          </a:ln>
        </p:spPr>
      </p:pic>
      <p:sp>
        <p:nvSpPr>
          <p:cNvPr id="203" name="El egoismo y el respeto propio"/>
          <p:cNvSpPr txBox="1"/>
          <p:nvPr>
            <p:ph type="title"/>
          </p:nvPr>
        </p:nvSpPr>
        <p:spPr>
          <a:xfrm>
            <a:off x="9759571" y="1638861"/>
            <a:ext cx="12207836" cy="2939822"/>
          </a:xfrm>
          <a:prstGeom prst="rect">
            <a:avLst/>
          </a:prstGeom>
          <a:effectLst>
            <a:outerShdw sx="100000" sy="100000" kx="0" ky="0" algn="b" rotWithShape="0" blurRad="190500" dist="8455" dir="5400000">
              <a:srgbClr val="000000"/>
            </a:outerShdw>
          </a:effectLst>
        </p:spPr>
        <p:txBody>
          <a:bodyPr anchor="t"/>
          <a:lstStyle/>
          <a:p>
            <a:pPr>
              <a:lnSpc>
                <a:spcPts val="10000"/>
              </a:lnSpc>
              <a:defRPr i="0" sz="11200">
                <a:solidFill>
                  <a:srgbClr val="FFFFFF"/>
                </a:solidFill>
                <a:effectLst>
                  <a:outerShdw sx="100000" sy="100000" kx="0" ky="0" algn="b" rotWithShape="0" blurRad="25400" dist="38100" dir="18900000">
                    <a:srgbClr val="FFD583"/>
                  </a:outerShdw>
                </a:effectLst>
                <a:latin typeface="Roboto Bold Condensed"/>
                <a:ea typeface="Roboto Bold Condensed"/>
                <a:cs typeface="Roboto Bold Condensed"/>
                <a:sym typeface="Roboto Bold Condensed"/>
              </a:defRPr>
            </a:pPr>
            <a:r>
              <a:rPr sz="6700">
                <a:latin typeface="Roboto Light"/>
                <a:ea typeface="Roboto Light"/>
                <a:cs typeface="Roboto Light"/>
                <a:sym typeface="Roboto Light"/>
              </a:rPr>
              <a:t>El </a:t>
            </a:r>
            <a:r>
              <a:rPr b="1">
                <a:latin typeface="+mn-lt"/>
                <a:ea typeface="+mn-ea"/>
                <a:cs typeface="+mn-cs"/>
                <a:sym typeface="Helvetica Neue"/>
              </a:rPr>
              <a:t>egoismo </a:t>
            </a:r>
            <a:r>
              <a:rPr sz="6700">
                <a:latin typeface="Roboto Light"/>
                <a:ea typeface="Roboto Light"/>
                <a:cs typeface="Roboto Light"/>
                <a:sym typeface="Roboto Light"/>
              </a:rPr>
              <a:t>y el </a:t>
            </a:r>
            <a:r>
              <a:rPr b="1">
                <a:latin typeface="+mn-lt"/>
                <a:ea typeface="+mn-ea"/>
                <a:cs typeface="+mn-cs"/>
                <a:sym typeface="Helvetica Neue"/>
              </a:rPr>
              <a:t>respeto propio</a:t>
            </a:r>
          </a:p>
        </p:txBody>
      </p:sp>
      <p:sp>
        <p:nvSpPr>
          <p:cNvPr id="204" name="Comprensión"/>
          <p:cNvSpPr txBox="1"/>
          <p:nvPr/>
        </p:nvSpPr>
        <p:spPr>
          <a:xfrm>
            <a:off x="3656641" y="8404423"/>
            <a:ext cx="4626599" cy="685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825500">
              <a:lnSpc>
                <a:spcPct val="800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La </a:t>
            </a:r>
            <a:r>
              <a:t>autoestima</a:t>
            </a:r>
          </a:p>
        </p:txBody>
      </p:sp>
      <p:sp>
        <p:nvSpPr>
          <p:cNvPr id="205" name="Comprensión"/>
          <p:cNvSpPr txBox="1"/>
          <p:nvPr/>
        </p:nvSpPr>
        <p:spPr>
          <a:xfrm>
            <a:off x="10628407" y="8020883"/>
            <a:ext cx="4480671" cy="14528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825500">
              <a:lnSpc>
                <a:spcPct val="800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defRPr sz="3800"/>
            </a:pPr>
            <a:r>
              <a:rPr sz="4700"/>
              <a:t>Dependencia e independencia</a:t>
            </a:r>
          </a:p>
        </p:txBody>
      </p:sp>
      <p:sp>
        <p:nvSpPr>
          <p:cNvPr id="206" name="Comprensión"/>
          <p:cNvSpPr txBox="1"/>
          <p:nvPr/>
        </p:nvSpPr>
        <p:spPr>
          <a:xfrm>
            <a:off x="18711291" y="7913915"/>
            <a:ext cx="4626599" cy="106317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ts val="41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defRPr sz="3800"/>
            </a:pPr>
            <a:r>
              <a:rPr sz="4700"/>
              <a:t>Egoísmo y egocentrismo</a:t>
            </a:r>
          </a:p>
        </p:txBody>
      </p:sp>
      <p:sp>
        <p:nvSpPr>
          <p:cNvPr id="207" name="Contenido:"/>
          <p:cNvSpPr txBox="1"/>
          <p:nvPr/>
        </p:nvSpPr>
        <p:spPr>
          <a:xfrm>
            <a:off x="202406" y="6336525"/>
            <a:ext cx="4893668" cy="1042950"/>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lnSpc>
                <a:spcPts val="5000"/>
              </a:lnSpc>
              <a:defRPr sz="4300">
                <a:effectLst>
                  <a:outerShdw sx="100000" sy="100000" kx="0" ky="0" algn="b" rotWithShape="0" blurRad="25400" dist="38100" dir="18900000">
                    <a:srgbClr val="FFD583"/>
                  </a:outerShdw>
                </a:effectLst>
                <a:latin typeface="Roboto Light"/>
                <a:ea typeface="Roboto Light"/>
                <a:cs typeface="Roboto Light"/>
                <a:sym typeface="Roboto Light"/>
              </a:defRPr>
            </a:lvl1pPr>
          </a:lstStyle>
          <a:p>
            <a:pPr>
              <a:defRPr>
                <a:latin typeface="Roboto Bold Condensed"/>
                <a:ea typeface="Roboto Bold Condensed"/>
                <a:cs typeface="Roboto Bold Condensed"/>
                <a:sym typeface="Roboto Bold Condensed"/>
              </a:defRPr>
            </a:pPr>
            <a:r>
              <a:rPr>
                <a:latin typeface="Roboto Light"/>
                <a:ea typeface="Roboto Light"/>
                <a:cs typeface="Roboto Light"/>
                <a:sym typeface="Roboto Light"/>
              </a:rPr>
              <a:t>Contenido:</a:t>
            </a:r>
          </a:p>
        </p:txBody>
      </p:sp>
      <p:sp>
        <p:nvSpPr>
          <p:cNvPr id="208" name="10"/>
          <p:cNvSpPr txBox="1"/>
          <p:nvPr/>
        </p:nvSpPr>
        <p:spPr>
          <a:xfrm>
            <a:off x="8857254" y="8173640"/>
            <a:ext cx="1489773" cy="1147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29</a:t>
            </a:r>
          </a:p>
        </p:txBody>
      </p:sp>
      <p:sp>
        <p:nvSpPr>
          <p:cNvPr id="209" name="10"/>
          <p:cNvSpPr txBox="1"/>
          <p:nvPr/>
        </p:nvSpPr>
        <p:spPr>
          <a:xfrm>
            <a:off x="1592854" y="8173640"/>
            <a:ext cx="1489773" cy="1147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28</a:t>
            </a:r>
          </a:p>
        </p:txBody>
      </p:sp>
      <p:sp>
        <p:nvSpPr>
          <p:cNvPr id="210" name="10"/>
          <p:cNvSpPr txBox="1"/>
          <p:nvPr/>
        </p:nvSpPr>
        <p:spPr>
          <a:xfrm>
            <a:off x="16807454" y="8173640"/>
            <a:ext cx="1489773" cy="1147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30</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5" name="Imagen" descr="Imagen"/>
          <p:cNvPicPr>
            <a:picLocks noChangeAspect="1"/>
          </p:cNvPicPr>
          <p:nvPr/>
        </p:nvPicPr>
        <p:blipFill>
          <a:blip r:embed="rId2">
            <a:extLst/>
          </a:blip>
          <a:srcRect l="12837" t="0" r="0" b="6887"/>
          <a:stretch>
            <a:fillRect/>
          </a:stretch>
        </p:blipFill>
        <p:spPr>
          <a:xfrm>
            <a:off x="7340" y="2235729"/>
            <a:ext cx="11259348" cy="11448456"/>
          </a:xfrm>
          <a:prstGeom prst="rect">
            <a:avLst/>
          </a:prstGeom>
          <a:ln w="12700">
            <a:miter lim="400000"/>
          </a:ln>
        </p:spPr>
      </p:pic>
      <p:sp>
        <p:nvSpPr>
          <p:cNvPr id="376" name="Cultive la autoestima"/>
          <p:cNvSpPr txBox="1"/>
          <p:nvPr>
            <p:ph type="ctrTitle"/>
          </p:nvPr>
        </p:nvSpPr>
        <p:spPr>
          <a:xfrm>
            <a:off x="6460280" y="289490"/>
            <a:ext cx="11869840" cy="1587437"/>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Cultive la autoestima</a:t>
            </a:r>
          </a:p>
        </p:txBody>
      </p:sp>
      <p:sp>
        <p:nvSpPr>
          <p:cNvPr id="377" name="Rectángulo redondeado"/>
          <p:cNvSpPr/>
          <p:nvPr/>
        </p:nvSpPr>
        <p:spPr>
          <a:xfrm>
            <a:off x="10987504" y="3344264"/>
            <a:ext cx="12917690" cy="9711637"/>
          </a:xfrm>
          <a:prstGeom prst="roundRect">
            <a:avLst>
              <a:gd name="adj" fmla="val 2118"/>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78" name="Que continuamente estén bajo tribulación y tinieblas.…"/>
          <p:cNvSpPr txBox="1"/>
          <p:nvPr>
            <p:ph type="subTitle" sz="half" idx="1"/>
          </p:nvPr>
        </p:nvSpPr>
        <p:spPr>
          <a:xfrm>
            <a:off x="10143256" y="3825309"/>
            <a:ext cx="13285386" cy="9438397"/>
          </a:xfrm>
          <a:prstGeom prst="rect">
            <a:avLst/>
          </a:prstGeom>
        </p:spPr>
        <p:txBody>
          <a:bodyPr/>
          <a:lstStyle/>
          <a:p>
            <a:pPr marL="1146175" indent="-1146175" defTabSz="2316421">
              <a:lnSpc>
                <a:spcPts val="7100"/>
              </a:lnSpc>
              <a:spcBef>
                <a:spcPts val="1300"/>
              </a:spcBef>
              <a:buSzPct val="80000"/>
              <a:buBlip>
                <a:blip r:embed="rId4"/>
              </a:buBlip>
              <a:defRPr b="0" sz="6175">
                <a:latin typeface="Helvetica Neue Thin"/>
                <a:ea typeface="Helvetica Neue Thin"/>
                <a:cs typeface="Helvetica Neue Thin"/>
                <a:sym typeface="Helvetica Neue Thin"/>
              </a:defRPr>
            </a:pPr>
            <a:r>
              <a:t>Que </a:t>
            </a:r>
            <a:r>
              <a:rPr sz="5035"/>
              <a:t>continuamente</a:t>
            </a:r>
            <a:r>
              <a:t> estén bajo tribulación </a:t>
            </a:r>
            <a:r>
              <a:rPr sz="5035"/>
              <a:t>y </a:t>
            </a:r>
            <a:r>
              <a:t>tinieblas.</a:t>
            </a:r>
          </a:p>
          <a:p>
            <a:pPr marL="1146175" indent="-1146175" defTabSz="2316421">
              <a:lnSpc>
                <a:spcPts val="7100"/>
              </a:lnSpc>
              <a:spcBef>
                <a:spcPts val="1300"/>
              </a:spcBef>
              <a:buSzPct val="80000"/>
              <a:buBlip>
                <a:blip r:embed="rId4"/>
              </a:buBlip>
              <a:defRPr b="0" sz="6175">
                <a:latin typeface="Helvetica Neue Thin"/>
                <a:ea typeface="Helvetica Neue Thin"/>
                <a:cs typeface="Helvetica Neue Thin"/>
                <a:sym typeface="Helvetica Neue Thin"/>
              </a:defRPr>
            </a:pPr>
            <a:r>
              <a:t>Debieran cultivar la autoestima, viviendo </a:t>
            </a:r>
            <a:r>
              <a:rPr sz="5035"/>
              <a:t>de tal modo que sean </a:t>
            </a:r>
            <a:r>
              <a:t>aprobados por su propia conciencia</a:t>
            </a:r>
            <a:r>
              <a:rPr sz="5035"/>
              <a:t>, y delante de los </a:t>
            </a:r>
            <a:r>
              <a:t>hombres </a:t>
            </a:r>
            <a:r>
              <a:rPr sz="5035"/>
              <a:t>y los </a:t>
            </a:r>
            <a:r>
              <a:t>ángeles.</a:t>
            </a:r>
          </a:p>
          <a:p>
            <a:pPr marL="1146175" indent="-1146175" defTabSz="2316421">
              <a:lnSpc>
                <a:spcPts val="7100"/>
              </a:lnSpc>
              <a:spcBef>
                <a:spcPts val="1300"/>
              </a:spcBef>
              <a:buSzPct val="80000"/>
              <a:buBlip>
                <a:blip r:embed="rId4"/>
              </a:buBlip>
              <a:defRPr b="0" sz="6175">
                <a:latin typeface="Helvetica Neue Thin"/>
                <a:ea typeface="Helvetica Neue Thin"/>
                <a:cs typeface="Helvetica Neue Thin"/>
                <a:sym typeface="Helvetica Neue Thin"/>
              </a:defRPr>
            </a:pPr>
            <a:r>
              <a:t>Tienen el privilegio de ir a Jesús</a:t>
            </a:r>
            <a:r>
              <a:rPr sz="5035"/>
              <a:t> y de </a:t>
            </a:r>
            <a:r>
              <a:t>ser limpiados</a:t>
            </a:r>
            <a:r>
              <a:rPr sz="4655"/>
              <a:t>, y de </a:t>
            </a:r>
            <a:r>
              <a:t>estar delante </a:t>
            </a:r>
            <a:r>
              <a:rPr sz="4655"/>
              <a:t>de la </a:t>
            </a:r>
            <a:r>
              <a:t>ley sin vergüenza</a:t>
            </a:r>
            <a:r>
              <a:rPr sz="4655"/>
              <a:t> y </a:t>
            </a:r>
            <a:r>
              <a:t>remordimiento.</a:t>
            </a:r>
          </a:p>
        </p:txBody>
      </p:sp>
      <p:sp>
        <p:nvSpPr>
          <p:cNvPr id="379" name="Rectángulo"/>
          <p:cNvSpPr/>
          <p:nvPr/>
        </p:nvSpPr>
        <p:spPr>
          <a:xfrm>
            <a:off x="4470399" y="2336799"/>
            <a:ext cx="7551838" cy="1587437"/>
          </a:xfrm>
          <a:prstGeom prst="rect">
            <a:avLst/>
          </a:prstGeom>
          <a:solidFill>
            <a:srgbClr val="BD2E2E"/>
          </a:solidFill>
          <a:ln w="12700">
            <a:miter lim="400000"/>
          </a:ln>
          <a:effectLst>
            <a:outerShdw sx="100000" sy="100000" kx="0" ky="0" algn="b" rotWithShape="0" blurRad="190500" dist="63500" dir="5400000">
              <a:srgbClr val="6C6C6C">
                <a:alpha val="94727"/>
              </a:srgbClr>
            </a:outerShdw>
          </a:effectLst>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80" name="No es la voluntad del Padre celestial"/>
          <p:cNvSpPr txBox="1"/>
          <p:nvPr/>
        </p:nvSpPr>
        <p:spPr>
          <a:xfrm>
            <a:off x="4931617" y="2304331"/>
            <a:ext cx="6629403" cy="16523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2267655">
              <a:lnSpc>
                <a:spcPts val="5900"/>
              </a:lnSpc>
              <a:spcBef>
                <a:spcPts val="700"/>
              </a:spcBef>
              <a:defRPr sz="6045">
                <a:latin typeface="Helvetica Neue Black Condensed"/>
                <a:ea typeface="Helvetica Neue Black Condensed"/>
                <a:cs typeface="Helvetica Neue Black Condensed"/>
                <a:sym typeface="Helvetica Neue Black Condensed"/>
              </a:defRPr>
            </a:pPr>
            <a:r>
              <a:t>No es la voluntad </a:t>
            </a:r>
            <a:r>
              <a:rPr sz="4557">
                <a:latin typeface="Helvetica Neue Thin"/>
                <a:ea typeface="Helvetica Neue Thin"/>
                <a:cs typeface="Helvetica Neue Thin"/>
                <a:sym typeface="Helvetica Neue Thin"/>
              </a:rPr>
              <a:t>del </a:t>
            </a:r>
            <a:r>
              <a:t>Padre celestial</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2" name="—The RH 27 de marzo de 1888; NEV, 145."/>
          <p:cNvSpPr txBox="1"/>
          <p:nvPr>
            <p:ph type="body" idx="21"/>
          </p:nvPr>
        </p:nvSpPr>
        <p:spPr>
          <a:xfrm>
            <a:off x="947041" y="9179143"/>
            <a:ext cx="8209660"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—The RH 27 de marzo de 1888; NEV, 145. </a:t>
            </a:r>
          </a:p>
        </p:txBody>
      </p:sp>
      <p:sp>
        <p:nvSpPr>
          <p:cNvPr id="383" name="“Ahora, pues, ninguna condenación hay para los que están en Cristo Jesús, los que no andan conforme a la carne, sino conforme al espíritu”. Romanos 8:1."/>
          <p:cNvSpPr txBox="1"/>
          <p:nvPr>
            <p:ph type="subTitle" sz="quarter" idx="1"/>
          </p:nvPr>
        </p:nvSpPr>
        <p:spPr>
          <a:xfrm>
            <a:off x="1944439" y="1120963"/>
            <a:ext cx="19885522" cy="2921642"/>
          </a:xfrm>
          <a:prstGeom prst="rect">
            <a:avLst/>
          </a:prstGeom>
        </p:spPr>
        <p:txBody>
          <a:bodyPr/>
          <a:lstStyle/>
          <a:p>
            <a:pPr algn="ctr" defTabSz="2438338">
              <a:lnSpc>
                <a:spcPct val="90000"/>
              </a:lnSpc>
              <a:spcBef>
                <a:spcPts val="4500"/>
              </a:spcBef>
              <a:defRPr b="0" i="1">
                <a:latin typeface="Times New Roman"/>
                <a:ea typeface="Times New Roman"/>
                <a:cs typeface="Times New Roman"/>
                <a:sym typeface="Times New Roman"/>
              </a:defRPr>
            </a:pPr>
            <a:r>
              <a:t>“Ahora, pues, ninguna condenación hay para los que están en Cristo Jesús, los que no andan conforme a la carne, sino conforme al espíritu”. </a:t>
            </a:r>
            <a:r>
              <a:rPr i="0" sz="3500">
                <a:latin typeface="Helvetica Neue Thin"/>
                <a:ea typeface="Helvetica Neue Thin"/>
                <a:cs typeface="Helvetica Neue Thin"/>
                <a:sym typeface="Helvetica Neue Thin"/>
              </a:rPr>
              <a:t>Romanos 8:1.</a:t>
            </a:r>
          </a:p>
        </p:txBody>
      </p:sp>
      <p:sp>
        <p:nvSpPr>
          <p:cNvPr id="384" name="Aunque no debemos pensar en nosotros mismos más de lo debido, la Palabra de Dios no condena un debido respeto propio. Como hijos e hijas de Dios, debiéramos tener una consciente dignidad de carácter, en la cual el orgullo y la importancia de sí mismos no"/>
          <p:cNvSpPr txBox="1"/>
          <p:nvPr/>
        </p:nvSpPr>
        <p:spPr>
          <a:xfrm>
            <a:off x="2898179" y="5260952"/>
            <a:ext cx="17978042" cy="31940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2413955">
              <a:lnSpc>
                <a:spcPct val="90000"/>
              </a:lnSpc>
              <a:spcBef>
                <a:spcPts val="4400"/>
              </a:spcBef>
              <a:defRPr sz="4752">
                <a:latin typeface="Helvetica Neue Thin"/>
                <a:ea typeface="Helvetica Neue Thin"/>
                <a:cs typeface="Helvetica Neue Thin"/>
                <a:sym typeface="Helvetica Neue Thin"/>
              </a:defRPr>
            </a:lvl1pPr>
          </a:lstStyle>
          <a:p>
            <a:pPr/>
            <a:r>
              <a:t>Aunque no debemos pensar en nosotros mismos más de lo debido, la Palabra de Dios no condena un debido respeto propio. Como hijos e hijas de Dios, debiéramos tener una consciente dignidad de carácter, en la cual el orgullo y la importancia de sí mismos no tienen parte.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8D7B"/>
            </a:gs>
            <a:gs pos="100000">
              <a:srgbClr val="0091EC"/>
            </a:gs>
          </a:gsLst>
          <a:lin ang="6573694" scaled="0"/>
        </a:gradFill>
      </p:bgPr>
    </p:bg>
    <p:spTree>
      <p:nvGrpSpPr>
        <p:cNvPr id="1" name=""/>
        <p:cNvGrpSpPr/>
        <p:nvPr/>
      </p:nvGrpSpPr>
      <p:grpSpPr>
        <a:xfrm>
          <a:off x="0" y="0"/>
          <a:ext cx="0" cy="0"/>
          <a:chOff x="0" y="0"/>
          <a:chExt cx="0" cy="0"/>
        </a:xfrm>
      </p:grpSpPr>
      <p:pic>
        <p:nvPicPr>
          <p:cNvPr id="212" name="Imagen" descr="Imagen"/>
          <p:cNvPicPr>
            <a:picLocks noChangeAspect="1"/>
          </p:cNvPicPr>
          <p:nvPr/>
        </p:nvPicPr>
        <p:blipFill>
          <a:blip r:embed="rId2">
            <a:extLst/>
          </a:blip>
          <a:stretch>
            <a:fillRect/>
          </a:stretch>
        </p:blipFill>
        <p:spPr>
          <a:xfrm>
            <a:off x="8084" y="3822496"/>
            <a:ext cx="24367832" cy="6670758"/>
          </a:xfrm>
          <a:prstGeom prst="rect">
            <a:avLst/>
          </a:prstGeom>
          <a:ln w="12700">
            <a:miter lim="400000"/>
          </a:ln>
        </p:spPr>
      </p:pic>
      <p:pic>
        <p:nvPicPr>
          <p:cNvPr id="213" name="Imagen" descr="Imagen"/>
          <p:cNvPicPr>
            <a:picLocks noChangeAspect="1"/>
          </p:cNvPicPr>
          <p:nvPr/>
        </p:nvPicPr>
        <p:blipFill>
          <a:blip r:embed="rId3">
            <a:extLst/>
          </a:blip>
          <a:stretch>
            <a:fillRect/>
          </a:stretch>
        </p:blipFill>
        <p:spPr>
          <a:xfrm>
            <a:off x="7603754" y="1201092"/>
            <a:ext cx="6585691" cy="12380616"/>
          </a:xfrm>
          <a:prstGeom prst="rect">
            <a:avLst/>
          </a:prstGeom>
          <a:ln w="12700">
            <a:miter lim="400000"/>
          </a:ln>
        </p:spPr>
      </p:pic>
      <p:pic>
        <p:nvPicPr>
          <p:cNvPr id="214" name="Imagen" descr="Imagen"/>
          <p:cNvPicPr>
            <a:picLocks noChangeAspect="1"/>
          </p:cNvPicPr>
          <p:nvPr/>
        </p:nvPicPr>
        <p:blipFill>
          <a:blip r:embed="rId4">
            <a:extLst/>
          </a:blip>
          <a:stretch>
            <a:fillRect/>
          </a:stretch>
        </p:blipFill>
        <p:spPr>
          <a:xfrm>
            <a:off x="7815512" y="898329"/>
            <a:ext cx="6873377" cy="12986142"/>
          </a:xfrm>
          <a:prstGeom prst="rect">
            <a:avLst/>
          </a:prstGeom>
          <a:ln w="12700">
            <a:miter lim="400000"/>
          </a:ln>
        </p:spPr>
      </p:pic>
      <p:pic>
        <p:nvPicPr>
          <p:cNvPr id="215" name="Imagen" descr="Imagen"/>
          <p:cNvPicPr>
            <a:picLocks noChangeAspect="1"/>
          </p:cNvPicPr>
          <p:nvPr/>
        </p:nvPicPr>
        <p:blipFill>
          <a:blip r:embed="rId5">
            <a:extLst/>
          </a:blip>
          <a:srcRect l="0" t="0" r="5108" b="0"/>
          <a:stretch>
            <a:fillRect/>
          </a:stretch>
        </p:blipFill>
        <p:spPr>
          <a:xfrm>
            <a:off x="25598" y="10203083"/>
            <a:ext cx="24332773" cy="1832591"/>
          </a:xfrm>
          <a:prstGeom prst="rect">
            <a:avLst/>
          </a:prstGeom>
          <a:ln w="12700">
            <a:miter lim="400000"/>
          </a:ln>
          <a:effectLst>
            <a:outerShdw sx="100000" sy="100000" kx="0" ky="0" algn="b" rotWithShape="0" blurRad="190500" dist="0" dir="5400000">
              <a:schemeClr val="accent5">
                <a:satOff val="7111"/>
                <a:lumOff val="-23755"/>
              </a:schemeClr>
            </a:outerShdw>
          </a:effectLst>
        </p:spPr>
      </p:pic>
      <p:sp>
        <p:nvSpPr>
          <p:cNvPr id="216" name="Capítulo 28"/>
          <p:cNvSpPr txBox="1"/>
          <p:nvPr>
            <p:ph type="ctrTitle"/>
          </p:nvPr>
        </p:nvSpPr>
        <p:spPr>
          <a:xfrm>
            <a:off x="876298" y="3013937"/>
            <a:ext cx="7196340" cy="1891866"/>
          </a:xfrm>
          <a:prstGeom prst="rect">
            <a:avLst/>
          </a:prstGeom>
        </p:spPr>
        <p:txBody>
          <a:bodyPr anchor="t"/>
          <a:lstStyle>
            <a:lvl1pPr algn="ctr">
              <a:defRPr b="0" spc="0" sz="11200">
                <a:effectLst>
                  <a:outerShdw sx="100000" sy="100000" kx="0" ky="0" algn="b" rotWithShape="0" blurRad="25400" dist="63500" dir="4500000">
                    <a:srgbClr val="633414"/>
                  </a:outerShdw>
                </a:effectLst>
                <a:latin typeface="Helvetica Neue Black Condensed"/>
                <a:ea typeface="Helvetica Neue Black Condensed"/>
                <a:cs typeface="Helvetica Neue Black Condensed"/>
                <a:sym typeface="Helvetica Neue Black Condensed"/>
              </a:defRPr>
            </a:lvl1pPr>
          </a:lstStyle>
          <a:p>
            <a:pPr>
              <a:defRPr b="1" spc="-232" sz="11600">
                <a:effectLst/>
                <a:latin typeface="+mn-lt"/>
                <a:ea typeface="+mn-ea"/>
                <a:cs typeface="+mn-cs"/>
                <a:sym typeface="Helvetica Neue"/>
              </a:defRPr>
            </a:pPr>
            <a:r>
              <a:rPr b="0" spc="0" sz="11200">
                <a:effectLst>
                  <a:outerShdw sx="100000" sy="100000" kx="0" ky="0" algn="b" rotWithShape="0" blurRad="25400" dist="63500" dir="4500000">
                    <a:srgbClr val="633414"/>
                  </a:outerShdw>
                </a:effectLst>
                <a:latin typeface="Helvetica Neue Black Condensed"/>
                <a:ea typeface="Helvetica Neue Black Condensed"/>
                <a:cs typeface="Helvetica Neue Black Condensed"/>
                <a:sym typeface="Helvetica Neue Black Condensed"/>
              </a:rPr>
              <a:t>Capítulo 28</a:t>
            </a:r>
          </a:p>
        </p:txBody>
      </p:sp>
      <p:sp>
        <p:nvSpPr>
          <p:cNvPr id="217" name="La autoestima"/>
          <p:cNvSpPr txBox="1"/>
          <p:nvPr/>
        </p:nvSpPr>
        <p:spPr>
          <a:xfrm>
            <a:off x="6442245" y="10674705"/>
            <a:ext cx="11499510" cy="21528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lnSpc>
                <a:spcPts val="8700"/>
              </a:lnSpc>
              <a:defRPr sz="15200">
                <a:effectLst>
                  <a:outerShdw sx="100000" sy="100000" kx="0" ky="0" algn="b" rotWithShape="0" blurRad="38100" dist="88900" dir="15660000">
                    <a:srgbClr val="6C6C6C"/>
                  </a:outerShdw>
                </a:effectLst>
                <a:latin typeface="Helvetica Neue Black Condensed"/>
                <a:ea typeface="Helvetica Neue Black Condensed"/>
                <a:cs typeface="Helvetica Neue Black Condensed"/>
                <a:sym typeface="Helvetica Neue Black Condensed"/>
              </a:defRPr>
            </a:lvl1pPr>
          </a:lstStyle>
          <a:p>
            <a:pPr>
              <a:defRPr spc="1520"/>
            </a:pPr>
            <a:r>
              <a:rPr spc="0"/>
              <a:t>La autoestima</a:t>
            </a:r>
          </a:p>
        </p:txBody>
      </p:sp>
      <p:pic>
        <p:nvPicPr>
          <p:cNvPr id="218" name="Imagen" descr="Imagen"/>
          <p:cNvPicPr>
            <a:picLocks noChangeAspect="1"/>
          </p:cNvPicPr>
          <p:nvPr/>
        </p:nvPicPr>
        <p:blipFill>
          <a:blip r:embed="rId6">
            <a:extLst/>
          </a:blip>
          <a:stretch>
            <a:fillRect/>
          </a:stretch>
        </p:blipFill>
        <p:spPr>
          <a:xfrm>
            <a:off x="6956778" y="1325467"/>
            <a:ext cx="9075183" cy="6354077"/>
          </a:xfrm>
          <a:prstGeom prst="rect">
            <a:avLst/>
          </a:prstGeom>
          <a:ln w="12700">
            <a:miter lim="400000"/>
          </a:ln>
        </p:spPr>
      </p:pic>
      <p:pic>
        <p:nvPicPr>
          <p:cNvPr id="219" name="Imagen" descr="Imagen"/>
          <p:cNvPicPr>
            <a:picLocks noChangeAspect="1"/>
          </p:cNvPicPr>
          <p:nvPr/>
        </p:nvPicPr>
        <p:blipFill>
          <a:blip r:embed="rId7">
            <a:extLst/>
          </a:blip>
          <a:stretch>
            <a:fillRect/>
          </a:stretch>
        </p:blipFill>
        <p:spPr>
          <a:xfrm>
            <a:off x="19798603" y="4238762"/>
            <a:ext cx="4543345" cy="949421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lumOff val="13543"/>
              </a:schemeClr>
            </a:gs>
            <a:gs pos="100000">
              <a:schemeClr val="accent1">
                <a:hueOff val="117695"/>
                <a:lumOff val="-11358"/>
              </a:schemeClr>
            </a:gs>
          </a:gsLst>
          <a:lin ang="8529731" scaled="0"/>
        </a:gradFill>
      </p:bgPr>
    </p:bg>
    <p:spTree>
      <p:nvGrpSpPr>
        <p:cNvPr id="1" name=""/>
        <p:cNvGrpSpPr/>
        <p:nvPr/>
      </p:nvGrpSpPr>
      <p:grpSpPr>
        <a:xfrm>
          <a:off x="0" y="0"/>
          <a:ext cx="0" cy="0"/>
          <a:chOff x="0" y="0"/>
          <a:chExt cx="0" cy="0"/>
        </a:xfrm>
      </p:grpSpPr>
      <p:pic>
        <p:nvPicPr>
          <p:cNvPr id="221" name="Imagen" descr="Imagen"/>
          <p:cNvPicPr>
            <a:picLocks noChangeAspect="1"/>
          </p:cNvPicPr>
          <p:nvPr/>
        </p:nvPicPr>
        <p:blipFill>
          <a:blip r:embed="rId2">
            <a:extLst/>
          </a:blip>
          <a:stretch>
            <a:fillRect/>
          </a:stretch>
        </p:blipFill>
        <p:spPr>
          <a:xfrm>
            <a:off x="663213" y="1170548"/>
            <a:ext cx="6444094" cy="7863487"/>
          </a:xfrm>
          <a:prstGeom prst="rect">
            <a:avLst/>
          </a:prstGeom>
          <a:ln w="12700">
            <a:miter lim="400000"/>
          </a:ln>
        </p:spPr>
      </p:pic>
      <p:sp>
        <p:nvSpPr>
          <p:cNvPr id="222" name="—Fundamentals of Christian Education, 281 (1893)."/>
          <p:cNvSpPr txBox="1"/>
          <p:nvPr>
            <p:ph type="body" idx="21"/>
          </p:nvPr>
        </p:nvSpPr>
        <p:spPr>
          <a:xfrm>
            <a:off x="13289159" y="11998543"/>
            <a:ext cx="10091541" cy="982507"/>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—Fundamentals of Christian Education, 281 (1893).</a:t>
            </a:r>
          </a:p>
        </p:txBody>
      </p:sp>
      <p:sp>
        <p:nvSpPr>
          <p:cNvPr id="223" name="Desarrollar la autoestima"/>
          <p:cNvSpPr txBox="1"/>
          <p:nvPr>
            <p:ph type="ctrTitle"/>
          </p:nvPr>
        </p:nvSpPr>
        <p:spPr>
          <a:xfrm>
            <a:off x="5703340" y="1153090"/>
            <a:ext cx="14174593" cy="1587437"/>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Desarrollar la autoestima</a:t>
            </a:r>
          </a:p>
        </p:txBody>
      </p:sp>
      <p:sp>
        <p:nvSpPr>
          <p:cNvPr id="224" name="Si deseamos hacer el bien a las almas, nuestro éxito con ellas dependerá de que ellas crean que nosotros creemos en ellas y las apreciamos."/>
          <p:cNvSpPr txBox="1"/>
          <p:nvPr>
            <p:ph type="subTitle" sz="quarter" idx="1"/>
          </p:nvPr>
        </p:nvSpPr>
        <p:spPr>
          <a:xfrm>
            <a:off x="8319641" y="3632855"/>
            <a:ext cx="11962408" cy="4666899"/>
          </a:xfrm>
          <a:prstGeom prst="rect">
            <a:avLst/>
          </a:prstGeom>
        </p:spPr>
        <p:txBody>
          <a:bodyPr/>
          <a:lstStyle/>
          <a:p>
            <a:pPr algn="ctr" defTabSz="2438338">
              <a:lnSpc>
                <a:spcPct val="90000"/>
              </a:lnSpc>
              <a:spcBef>
                <a:spcPts val="4500"/>
              </a:spcBef>
              <a:defRPr b="0" sz="4800"/>
            </a:pPr>
            <a:r>
              <a:rPr i="1" sz="8000">
                <a:effectLst>
                  <a:outerShdw sx="100000" sy="100000" kx="0" ky="0" algn="b" rotWithShape="0" blurRad="25400" dist="63500" dir="18900000">
                    <a:srgbClr val="6C6C6C"/>
                  </a:outerShdw>
                </a:effectLst>
                <a:latin typeface="Times New Roman"/>
                <a:ea typeface="Times New Roman"/>
                <a:cs typeface="Times New Roman"/>
                <a:sym typeface="Times New Roman"/>
              </a:rPr>
              <a:t>Si deseamos hacer el bien a las almas</a:t>
            </a:r>
            <a:r>
              <a:t>, nuestro </a:t>
            </a:r>
            <a:r>
              <a:rPr sz="5400">
                <a:effectLst>
                  <a:outerShdw sx="100000" sy="100000" kx="0" ky="0" algn="b" rotWithShape="0" blurRad="25400" dist="50800" dir="18900000">
                    <a:srgbClr val="6C6C6C"/>
                  </a:outerShdw>
                </a:effectLst>
                <a:latin typeface="Helvetica Neue Black Condensed"/>
                <a:ea typeface="Helvetica Neue Black Condensed"/>
                <a:cs typeface="Helvetica Neue Black Condensed"/>
                <a:sym typeface="Helvetica Neue Black Condensed"/>
              </a:rPr>
              <a:t>éxito</a:t>
            </a:r>
            <a:r>
              <a:t> con ellas </a:t>
            </a:r>
            <a:r>
              <a:rPr sz="5400">
                <a:effectLst>
                  <a:outerShdw sx="100000" sy="100000" kx="0" ky="0" algn="b" rotWithShape="0" blurRad="25400" dist="50800" dir="18900000">
                    <a:srgbClr val="6C6C6C"/>
                  </a:outerShdw>
                </a:effectLst>
                <a:latin typeface="Helvetica Neue Black Condensed"/>
                <a:ea typeface="Helvetica Neue Black Condensed"/>
                <a:cs typeface="Helvetica Neue Black Condensed"/>
                <a:sym typeface="Helvetica Neue Black Condensed"/>
              </a:rPr>
              <a:t>dependerá </a:t>
            </a:r>
            <a:r>
              <a:t>de </a:t>
            </a:r>
            <a:r>
              <a:rPr sz="5400">
                <a:effectLst>
                  <a:outerShdw sx="100000" sy="100000" kx="0" ky="0" algn="b" rotWithShape="0" blurRad="25400" dist="50800" dir="18900000">
                    <a:srgbClr val="6C6C6C"/>
                  </a:outerShdw>
                </a:effectLst>
                <a:latin typeface="Helvetica Neue Black Condensed"/>
                <a:ea typeface="Helvetica Neue Black Condensed"/>
                <a:cs typeface="Helvetica Neue Black Condensed"/>
                <a:sym typeface="Helvetica Neue Black Condensed"/>
              </a:rPr>
              <a:t>que</a:t>
            </a:r>
            <a:r>
              <a:t> ellas </a:t>
            </a:r>
            <a:r>
              <a:rPr sz="5400">
                <a:effectLst>
                  <a:outerShdw sx="100000" sy="100000" kx="0" ky="0" algn="b" rotWithShape="0" blurRad="25400" dist="50800" dir="18900000">
                    <a:srgbClr val="6C6C6C"/>
                  </a:outerShdw>
                </a:effectLst>
                <a:latin typeface="Helvetica Neue Black Condensed"/>
                <a:ea typeface="Helvetica Neue Black Condensed"/>
                <a:cs typeface="Helvetica Neue Black Condensed"/>
                <a:sym typeface="Helvetica Neue Black Condensed"/>
              </a:rPr>
              <a:t>crean que nosotros creemos en ellas y las apreciamos</a:t>
            </a:r>
            <a:r>
              <a:t>.</a:t>
            </a:r>
          </a:p>
        </p:txBody>
      </p:sp>
      <p:sp>
        <p:nvSpPr>
          <p:cNvPr id="225" name="El respeto que se muestra por el alma humana que lucha es el medio seguro, mediante Jesucristo, para restaurar el respeto propio que el hombre ha perdido. Nuestras ideas sobre lo que pueden llegar a ser, son una ayuda que nosotros mismos no podemos aprec"/>
          <p:cNvSpPr txBox="1"/>
          <p:nvPr/>
        </p:nvSpPr>
        <p:spPr>
          <a:xfrm>
            <a:off x="1283841" y="8707796"/>
            <a:ext cx="23013591" cy="41141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nSpc>
                <a:spcPct val="90000"/>
              </a:lnSpc>
              <a:spcBef>
                <a:spcPts val="4500"/>
              </a:spcBef>
              <a:defRPr sz="4800"/>
            </a:pPr>
            <a:r>
              <a:t>El respeto que se muestra por el alma humana que lucha es el medio seguro, mediante Jesucristo, para restaurar el respeto propio que el hombre ha perdido. </a:t>
            </a:r>
            <a:r>
              <a:rPr sz="5400">
                <a:effectLst>
                  <a:outerShdw sx="100000" sy="100000" kx="0" ky="0" algn="b" rotWithShape="0" blurRad="25400" dist="50800" dir="18900000">
                    <a:srgbClr val="6C6C6C"/>
                  </a:outerShdw>
                </a:effectLst>
                <a:latin typeface="Helvetica Neue Black Condensed"/>
                <a:ea typeface="Helvetica Neue Black Condensed"/>
                <a:cs typeface="Helvetica Neue Black Condensed"/>
                <a:sym typeface="Helvetica Neue Black Condensed"/>
              </a:rPr>
              <a:t>Nuestras ideas sobre lo que pueden llegar a ser</a:t>
            </a:r>
            <a:r>
              <a:t>, son una ayuda que nosotros mismos no podemos apreciar plenamente.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Imagen" descr="Imagen"/>
          <p:cNvPicPr>
            <a:picLocks noChangeAspect="1"/>
          </p:cNvPicPr>
          <p:nvPr/>
        </p:nvPicPr>
        <p:blipFill>
          <a:blip r:embed="rId2">
            <a:extLst/>
          </a:blip>
          <a:stretch>
            <a:fillRect/>
          </a:stretch>
        </p:blipFill>
        <p:spPr>
          <a:xfrm>
            <a:off x="1424242" y="1636816"/>
            <a:ext cx="16549972" cy="11824510"/>
          </a:xfrm>
          <a:prstGeom prst="rect">
            <a:avLst/>
          </a:prstGeom>
          <a:ln w="12700">
            <a:miter lim="400000"/>
          </a:ln>
        </p:spPr>
      </p:pic>
      <p:sp>
        <p:nvSpPr>
          <p:cNvPr id="228" name="Respeto por la dignidad del ser humano"/>
          <p:cNvSpPr txBox="1"/>
          <p:nvPr>
            <p:ph type="ctrTitle"/>
          </p:nvPr>
        </p:nvSpPr>
        <p:spPr>
          <a:xfrm>
            <a:off x="3183779" y="238690"/>
            <a:ext cx="19164205" cy="3038709"/>
          </a:xfrm>
          <a:prstGeom prst="rect">
            <a:avLst/>
          </a:prstGeom>
        </p:spPr>
        <p:txBody>
          <a:bodyPr/>
          <a:lstStyle>
            <a:lvl1pPr defTabSz="1975054">
              <a:defRPr b="0" spc="-187" sz="9396">
                <a:effectLst>
                  <a:outerShdw sx="100000" sy="100000" kx="0" ky="0" algn="b" rotWithShape="0" blurRad="20574" dist="51435" dir="18900000">
                    <a:srgbClr val="6C6C6C"/>
                  </a:outerShdw>
                </a:effectLst>
                <a:latin typeface="Helvetica Neue Black Condensed"/>
                <a:ea typeface="Helvetica Neue Black Condensed"/>
                <a:cs typeface="Helvetica Neue Black Condensed"/>
                <a:sym typeface="Helvetica Neue Black Condensed"/>
              </a:defRPr>
            </a:lvl1pPr>
          </a:lstStyle>
          <a:p>
            <a:pPr/>
            <a:r>
              <a:t>Respeto por la dignidad del ser humano</a:t>
            </a:r>
          </a:p>
        </p:txBody>
      </p:sp>
      <p:sp>
        <p:nvSpPr>
          <p:cNvPr id="229" name="Dondequiera que no haya que transigir con los principios, la consideración hacia los demás inducirá a adaptarse a costumbres aceptadas; pero la verdadera cortesía no requiere el sacrificio de los principios en aras de los convencionalismos sociales."/>
          <p:cNvSpPr/>
          <p:nvPr>
            <p:ph type="subTitle" sz="half" idx="1"/>
          </p:nvPr>
        </p:nvSpPr>
        <p:spPr>
          <a:xfrm>
            <a:off x="3393511" y="4538443"/>
            <a:ext cx="12622646" cy="7221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3679" y="0"/>
                </a:lnTo>
                <a:lnTo>
                  <a:pt x="21600" y="17536"/>
                </a:lnTo>
                <a:lnTo>
                  <a:pt x="0" y="21600"/>
                </a:lnTo>
                <a:lnTo>
                  <a:pt x="0" y="0"/>
                </a:lnTo>
                <a:close/>
              </a:path>
            </a:pathLst>
          </a:custGeom>
        </p:spPr>
        <p:txBody>
          <a:bodyPr/>
          <a:lstStyle/>
          <a:p>
            <a:pPr algn="ctr" defTabSz="2096971">
              <a:lnSpc>
                <a:spcPts val="6100"/>
              </a:lnSpc>
              <a:spcBef>
                <a:spcPts val="2000"/>
              </a:spcBef>
              <a:defRPr b="0" sz="5160">
                <a:solidFill>
                  <a:srgbClr val="000000"/>
                </a:solidFill>
                <a:latin typeface="Helvetica Neue Thin"/>
                <a:ea typeface="Helvetica Neue Thin"/>
                <a:cs typeface="Helvetica Neue Thin"/>
                <a:sym typeface="Helvetica Neue Thin"/>
              </a:defRPr>
            </a:pPr>
            <a:r>
              <a:t>Dondequiera que no haya que transigir con los principios, </a:t>
            </a:r>
            <a:r>
              <a:rPr sz="6450">
                <a:effectLst>
                  <a:outerShdw sx="100000" sy="100000" kx="0" ky="0" algn="b" rotWithShape="0" blurRad="21844" dist="43688" dir="18900000">
                    <a:srgbClr val="A9A9A9"/>
                  </a:outerShdw>
                </a:effectLst>
                <a:latin typeface="Helvetica Neue Black Condensed"/>
                <a:ea typeface="Helvetica Neue Black Condensed"/>
                <a:cs typeface="Helvetica Neue Black Condensed"/>
                <a:sym typeface="Helvetica Neue Black Condensed"/>
              </a:rPr>
              <a:t>la consideración hacia los demás inducirá a adaptarse a costumbres aceptadas</a:t>
            </a:r>
            <a:r>
              <a:t>; pero </a:t>
            </a:r>
            <a:r>
              <a:rPr sz="4644">
                <a:effectLst>
                  <a:outerShdw sx="100000" sy="100000" kx="0" ky="0" algn="b" rotWithShape="0" blurRad="21844" dist="43688" dir="18900000">
                    <a:srgbClr val="A9A9A9"/>
                  </a:outerShdw>
                </a:effectLst>
                <a:latin typeface="Helvetica Neue Black Condensed"/>
                <a:ea typeface="Helvetica Neue Black Condensed"/>
                <a:cs typeface="Helvetica Neue Black Condensed"/>
                <a:sym typeface="Helvetica Neue Black Condensed"/>
              </a:rPr>
              <a:t>la verdadera cortesía no requiere el sacrificio de los principios </a:t>
            </a:r>
            <a:r>
              <a:t>en aras de los convencionalismos sociales.</a:t>
            </a:r>
          </a:p>
        </p:txBody>
      </p:sp>
      <p:pic>
        <p:nvPicPr>
          <p:cNvPr id="230" name="Imagen" descr="Imagen"/>
          <p:cNvPicPr>
            <a:picLocks noChangeAspect="1"/>
          </p:cNvPicPr>
          <p:nvPr/>
        </p:nvPicPr>
        <p:blipFill>
          <a:blip r:embed="rId3">
            <a:extLst/>
          </a:blip>
          <a:stretch>
            <a:fillRect/>
          </a:stretch>
        </p:blipFill>
        <p:spPr>
          <a:xfrm>
            <a:off x="15089435" y="2693127"/>
            <a:ext cx="8784730" cy="1091247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Imagen" descr="Imagen"/>
          <p:cNvPicPr>
            <a:picLocks noChangeAspect="1"/>
          </p:cNvPicPr>
          <p:nvPr/>
        </p:nvPicPr>
        <p:blipFill>
          <a:blip r:embed="rId2">
            <a:extLst/>
          </a:blip>
          <a:stretch>
            <a:fillRect/>
          </a:stretch>
        </p:blipFill>
        <p:spPr>
          <a:xfrm>
            <a:off x="1424242" y="1636816"/>
            <a:ext cx="16549972" cy="11824510"/>
          </a:xfrm>
          <a:prstGeom prst="rect">
            <a:avLst/>
          </a:prstGeom>
          <a:ln w="12700">
            <a:miter lim="400000"/>
          </a:ln>
          <a:effectLst>
            <a:outerShdw sx="100000" sy="100000" kx="0" ky="0" algn="b" rotWithShape="0" blurRad="190500" dist="139700" dir="5400000">
              <a:srgbClr val="6C6C6C"/>
            </a:outerShdw>
          </a:effectLst>
        </p:spPr>
      </p:pic>
      <p:sp>
        <p:nvSpPr>
          <p:cNvPr id="233" name="—La Educación, 240 (1903)."/>
          <p:cNvSpPr txBox="1"/>
          <p:nvPr>
            <p:ph type="body" idx="21"/>
          </p:nvPr>
        </p:nvSpPr>
        <p:spPr>
          <a:xfrm>
            <a:off x="5427761" y="11588596"/>
            <a:ext cx="6444558" cy="1137884"/>
          </a:xfrm>
          <a:prstGeom prst="rect">
            <a:avLst/>
          </a:prstGeom>
          <a:extLst>
            <a:ext uri="{C572A759-6A51-4108-AA02-DFA0A04FC94B}">
              <ma14:wrappingTextBoxFlag xmlns:ma14="http://schemas.microsoft.com/office/mac/drawingml/2011/main" val="1"/>
            </a:ext>
          </a:extLst>
        </p:spPr>
        <p:txBody>
          <a:bodyPr/>
          <a:lstStyle>
            <a:lvl1pPr marL="638923" indent="-469900" algn="ctr" defTabSz="2438338">
              <a:lnSpc>
                <a:spcPct val="90000"/>
              </a:lnSpc>
              <a:defRPr b="0" spc="-70" sz="3500">
                <a:solidFill>
                  <a:srgbClr val="6C6C6C"/>
                </a:solidFill>
                <a:latin typeface="Helvetica Neue Thin"/>
                <a:ea typeface="Helvetica Neue Thin"/>
                <a:cs typeface="Helvetica Neue Thin"/>
                <a:sym typeface="Helvetica Neue Thin"/>
              </a:defRPr>
            </a:lvl1pPr>
          </a:lstStyle>
          <a:p>
            <a:pPr/>
            <a:r>
              <a:t>—La Educación, 240 (1903).</a:t>
            </a:r>
          </a:p>
        </p:txBody>
      </p:sp>
      <p:pic>
        <p:nvPicPr>
          <p:cNvPr id="234" name="Imagen" descr="Imagen"/>
          <p:cNvPicPr>
            <a:picLocks noChangeAspect="1"/>
          </p:cNvPicPr>
          <p:nvPr/>
        </p:nvPicPr>
        <p:blipFill>
          <a:blip r:embed="rId3">
            <a:extLst/>
          </a:blip>
          <a:stretch>
            <a:fillRect/>
          </a:stretch>
        </p:blipFill>
        <p:spPr>
          <a:xfrm>
            <a:off x="15089435" y="2693127"/>
            <a:ext cx="8784730" cy="10912477"/>
          </a:xfrm>
          <a:prstGeom prst="rect">
            <a:avLst/>
          </a:prstGeom>
          <a:ln w="12700">
            <a:miter lim="400000"/>
          </a:ln>
        </p:spPr>
      </p:pic>
      <p:sp>
        <p:nvSpPr>
          <p:cNvPr id="235" name="La verdadera cortesía…"/>
          <p:cNvSpPr txBox="1"/>
          <p:nvPr/>
        </p:nvSpPr>
        <p:spPr>
          <a:xfrm>
            <a:off x="2783316" y="4496077"/>
            <a:ext cx="10920648" cy="66120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2218888">
              <a:lnSpc>
                <a:spcPct val="90000"/>
              </a:lnSpc>
              <a:spcBef>
                <a:spcPts val="4000"/>
              </a:spcBef>
              <a:defRPr sz="6006">
                <a:solidFill>
                  <a:srgbClr val="000000"/>
                </a:solidFill>
                <a:latin typeface="Helvetica Neue Thin"/>
                <a:ea typeface="Helvetica Neue Thin"/>
                <a:cs typeface="Helvetica Neue Thin"/>
                <a:sym typeface="Helvetica Neue Thin"/>
              </a:defRPr>
            </a:pPr>
            <a:r>
              <a:rPr sz="6097">
                <a:effectLst>
                  <a:outerShdw sx="100000" sy="100000" kx="0" ky="0" algn="b" rotWithShape="0" blurRad="23114" dist="46228" dir="18900000">
                    <a:srgbClr val="A9A9A9"/>
                  </a:outerShdw>
                </a:effectLst>
                <a:latin typeface="Helvetica Neue Black Condensed"/>
                <a:ea typeface="Helvetica Neue Black Condensed"/>
                <a:cs typeface="Helvetica Neue Black Condensed"/>
                <a:sym typeface="Helvetica Neue Black Condensed"/>
              </a:rPr>
              <a:t>La verdadera cortesía</a:t>
            </a:r>
            <a:endParaRPr sz="4914">
              <a:effectLst>
                <a:outerShdw sx="100000" sy="100000" kx="0" ky="0" algn="b" rotWithShape="0" blurRad="23114" dist="46228" dir="18900000">
                  <a:srgbClr val="A9A9A9"/>
                </a:outerShdw>
              </a:effectLst>
              <a:latin typeface="Helvetica Neue Black Condensed"/>
              <a:ea typeface="Helvetica Neue Black Condensed"/>
              <a:cs typeface="Helvetica Neue Black Condensed"/>
              <a:sym typeface="Helvetica Neue Black Condensed"/>
            </a:endParaRPr>
          </a:p>
          <a:p>
            <a:pPr defTabSz="2218888">
              <a:lnSpc>
                <a:spcPct val="90000"/>
              </a:lnSpc>
              <a:spcBef>
                <a:spcPts val="4000"/>
              </a:spcBef>
              <a:defRPr sz="6006">
                <a:solidFill>
                  <a:srgbClr val="000000"/>
                </a:solidFill>
                <a:latin typeface="Helvetica Neue Thin"/>
                <a:ea typeface="Helvetica Neue Thin"/>
                <a:cs typeface="Helvetica Neue Thin"/>
                <a:sym typeface="Helvetica Neue Thin"/>
              </a:defRPr>
            </a:pPr>
            <a:r>
              <a:t>No sabe de castas. </a:t>
            </a:r>
            <a:r>
              <a:rPr>
                <a:effectLst>
                  <a:outerShdw sx="100000" sy="100000" kx="0" ky="0" algn="b" rotWithShape="0" blurRad="23114" dist="46228" dir="18900000">
                    <a:srgbClr val="A9A9A9"/>
                  </a:outerShdw>
                </a:effectLst>
              </a:rPr>
              <a:t>Enseña el respeto propio</a:t>
            </a:r>
            <a:r>
              <a:t>, el respeto a la dignidad del ser humano en su calidad de tal, y la consideración hacia todo miembro de la gran confraternidad humana.</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lumOff val="13543"/>
              </a:schemeClr>
            </a:gs>
            <a:gs pos="100000">
              <a:srgbClr val="00426E"/>
            </a:gs>
          </a:gsLst>
          <a:lin ang="15533503" scaled="0"/>
        </a:gradFill>
      </p:bgPr>
    </p:bg>
    <p:spTree>
      <p:nvGrpSpPr>
        <p:cNvPr id="1" name=""/>
        <p:cNvGrpSpPr/>
        <p:nvPr/>
      </p:nvGrpSpPr>
      <p:grpSpPr>
        <a:xfrm>
          <a:off x="0" y="0"/>
          <a:ext cx="0" cy="0"/>
          <a:chOff x="0" y="0"/>
          <a:chExt cx="0" cy="0"/>
        </a:xfrm>
      </p:grpSpPr>
      <p:pic>
        <p:nvPicPr>
          <p:cNvPr id="237" name="Imagen" descr="Imagen"/>
          <p:cNvPicPr>
            <a:picLocks noChangeAspect="1"/>
          </p:cNvPicPr>
          <p:nvPr/>
        </p:nvPicPr>
        <p:blipFill>
          <a:blip r:embed="rId2">
            <a:extLst/>
          </a:blip>
          <a:stretch>
            <a:fillRect/>
          </a:stretch>
        </p:blipFill>
        <p:spPr>
          <a:xfrm>
            <a:off x="9266286" y="2898314"/>
            <a:ext cx="9661428" cy="10502102"/>
          </a:xfrm>
          <a:prstGeom prst="rect">
            <a:avLst/>
          </a:prstGeom>
          <a:ln w="12700">
            <a:miter lim="400000"/>
          </a:ln>
        </p:spPr>
      </p:pic>
      <p:pic>
        <p:nvPicPr>
          <p:cNvPr id="238" name="Imagen" descr="Imagen"/>
          <p:cNvPicPr>
            <a:picLocks noChangeAspect="1"/>
          </p:cNvPicPr>
          <p:nvPr/>
        </p:nvPicPr>
        <p:blipFill>
          <a:blip r:embed="rId3">
            <a:extLst/>
          </a:blip>
          <a:stretch>
            <a:fillRect/>
          </a:stretch>
        </p:blipFill>
        <p:spPr>
          <a:xfrm>
            <a:off x="12845470" y="2933282"/>
            <a:ext cx="9564260" cy="10432167"/>
          </a:xfrm>
          <a:prstGeom prst="rect">
            <a:avLst/>
          </a:prstGeom>
          <a:ln w="12700">
            <a:miter lim="400000"/>
          </a:ln>
        </p:spPr>
      </p:pic>
      <p:sp>
        <p:nvSpPr>
          <p:cNvPr id="239" name="—Obreros Evangélicos, 128, 129 (1915)."/>
          <p:cNvSpPr txBox="1"/>
          <p:nvPr>
            <p:ph type="body" idx="21"/>
          </p:nvPr>
        </p:nvSpPr>
        <p:spPr>
          <a:xfrm>
            <a:off x="13516072" y="11338143"/>
            <a:ext cx="9661428" cy="148961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—Obreros Evangélicos, 128, 129 (1915).</a:t>
            </a:r>
          </a:p>
        </p:txBody>
      </p:sp>
      <p:sp>
        <p:nvSpPr>
          <p:cNvPr id="240" name="Mantener la autoestima"/>
          <p:cNvSpPr txBox="1"/>
          <p:nvPr>
            <p:ph type="ctrTitle"/>
          </p:nvPr>
        </p:nvSpPr>
        <p:spPr>
          <a:xfrm>
            <a:off x="5368746" y="1162987"/>
            <a:ext cx="13646508" cy="1905978"/>
          </a:xfrm>
          <a:prstGeom prst="rect">
            <a:avLst/>
          </a:prstGeom>
        </p:spPr>
        <p:txBody>
          <a:bodyPr/>
          <a:lstStyle>
            <a:lvl1pPr algn="ctr" defTabSz="2365188">
              <a:defRPr b="0" spc="-225" sz="11252">
                <a:effectLst>
                  <a:outerShdw sx="100000" sy="100000" kx="0" ky="0" algn="b" rotWithShape="0" blurRad="24638" dist="61595" dir="18900000">
                    <a:srgbClr val="6C6C6C"/>
                  </a:outerShdw>
                </a:effectLst>
                <a:latin typeface="Helvetica Neue Black Condensed"/>
                <a:ea typeface="Helvetica Neue Black Condensed"/>
                <a:cs typeface="Helvetica Neue Black Condensed"/>
                <a:sym typeface="Helvetica Neue Black Condensed"/>
              </a:defRPr>
            </a:lvl1pPr>
          </a:lstStyle>
          <a:p>
            <a:pPr/>
            <a:r>
              <a:t>Mantener la autoestima</a:t>
            </a:r>
          </a:p>
        </p:txBody>
      </p:sp>
      <p:sp>
        <p:nvSpPr>
          <p:cNvPr id="241" name="Algunos son rudos y descorteses, pero no sean menos corteses por causa de ello.…"/>
          <p:cNvSpPr txBox="1"/>
          <p:nvPr>
            <p:ph type="subTitle" sz="half" idx="1"/>
          </p:nvPr>
        </p:nvSpPr>
        <p:spPr>
          <a:xfrm>
            <a:off x="2444849" y="3687615"/>
            <a:ext cx="10003830" cy="9607993"/>
          </a:xfrm>
          <a:prstGeom prst="rect">
            <a:avLst/>
          </a:prstGeom>
        </p:spPr>
        <p:txBody>
          <a:bodyPr/>
          <a:lstStyle/>
          <a:p>
            <a:pPr marL="696087" indent="-696087" defTabSz="2121354">
              <a:lnSpc>
                <a:spcPct val="90000"/>
              </a:lnSpc>
              <a:spcBef>
                <a:spcPts val="3900"/>
              </a:spcBef>
              <a:buSzPct val="80000"/>
              <a:buBlip>
                <a:blip r:embed="rId4"/>
              </a:buBlip>
              <a:defRPr b="0" sz="4176"/>
            </a:pPr>
            <a:r>
              <a:t>Algunos </a:t>
            </a:r>
            <a:r>
              <a:rPr sz="5481">
                <a:latin typeface="Helvetica Neue Black Condensed"/>
                <a:ea typeface="Helvetica Neue Black Condensed"/>
                <a:cs typeface="Helvetica Neue Black Condensed"/>
                <a:sym typeface="Helvetica Neue Black Condensed"/>
              </a:rPr>
              <a:t>son rudos</a:t>
            </a:r>
            <a:r>
              <a:t> y </a:t>
            </a:r>
            <a:r>
              <a:rPr sz="5481">
                <a:latin typeface="Helvetica Neue Black Condensed"/>
                <a:ea typeface="Helvetica Neue Black Condensed"/>
                <a:cs typeface="Helvetica Neue Black Condensed"/>
                <a:sym typeface="Helvetica Neue Black Condensed"/>
              </a:rPr>
              <a:t>descorteses</a:t>
            </a:r>
            <a:r>
              <a:t>, pero no sean menos corteses por causa de ello. </a:t>
            </a:r>
          </a:p>
          <a:p>
            <a:pPr marL="913614" indent="-913614" defTabSz="2121354">
              <a:lnSpc>
                <a:spcPct val="90000"/>
              </a:lnSpc>
              <a:spcBef>
                <a:spcPts val="3900"/>
              </a:spcBef>
              <a:buSzPct val="80000"/>
              <a:buBlip>
                <a:blip r:embed="rId4"/>
              </a:buBlip>
              <a:defRPr b="0" sz="4176"/>
            </a:pPr>
            <a:r>
              <a:rPr sz="5481">
                <a:latin typeface="Helvetica Neue Black Condensed"/>
                <a:ea typeface="Helvetica Neue Black Condensed"/>
                <a:cs typeface="Helvetica Neue Black Condensed"/>
                <a:sym typeface="Helvetica Neue Black Condensed"/>
              </a:rPr>
              <a:t>Tener cuidado</a:t>
            </a:r>
            <a:r>
              <a:t> de no herir innecesariamente </a:t>
            </a:r>
          </a:p>
          <a:p>
            <a:pPr marL="696087" indent="-696087" defTabSz="2121354">
              <a:lnSpc>
                <a:spcPct val="90000"/>
              </a:lnSpc>
              <a:spcBef>
                <a:spcPts val="3900"/>
              </a:spcBef>
              <a:buSzPct val="80000"/>
              <a:buBlip>
                <a:blip r:embed="rId4"/>
              </a:buBlip>
              <a:defRPr b="0" sz="4176"/>
            </a:pPr>
            <a:r>
              <a:t>Esta regla </a:t>
            </a:r>
            <a:r>
              <a:rPr sz="5481">
                <a:latin typeface="Helvetica Neue Black Condensed"/>
                <a:ea typeface="Helvetica Neue Black Condensed"/>
                <a:cs typeface="Helvetica Neue Black Condensed"/>
                <a:sym typeface="Helvetica Neue Black Condensed"/>
              </a:rPr>
              <a:t>debe obedecerse </a:t>
            </a:r>
            <a:r>
              <a:t>religiosamente con los que son más lentos para aprender, así como con los que yerran continuamente.</a:t>
            </a:r>
          </a:p>
          <a:p>
            <a:pPr marL="696087" indent="-696087" defTabSz="2121354">
              <a:lnSpc>
                <a:spcPct val="90000"/>
              </a:lnSpc>
              <a:spcBef>
                <a:spcPts val="3900"/>
              </a:spcBef>
              <a:buSzPct val="80000"/>
              <a:buBlip>
                <a:blip r:embed="rId4"/>
              </a:buBlip>
              <a:defRPr b="0" sz="4176"/>
            </a:pPr>
            <a:r>
              <a:t>No sabéis lo que </a:t>
            </a:r>
            <a:r>
              <a:rPr sz="5481">
                <a:latin typeface="Helvetica Neue Black Condensed"/>
                <a:ea typeface="Helvetica Neue Black Condensed"/>
                <a:cs typeface="Helvetica Neue Black Condensed"/>
                <a:sym typeface="Helvetica Neue Black Condensed"/>
              </a:rPr>
              <a:t>Dios se propone hacer </a:t>
            </a:r>
            <a:r>
              <a:t>con los que aparentemente prometen poco.</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lumOff val="13543"/>
              </a:schemeClr>
            </a:gs>
            <a:gs pos="100000">
              <a:srgbClr val="00426E"/>
            </a:gs>
          </a:gsLst>
          <a:lin ang="15533503" scaled="0"/>
        </a:gradFill>
      </p:bgPr>
    </p:bg>
    <p:spTree>
      <p:nvGrpSpPr>
        <p:cNvPr id="1" name=""/>
        <p:cNvGrpSpPr/>
        <p:nvPr/>
      </p:nvGrpSpPr>
      <p:grpSpPr>
        <a:xfrm>
          <a:off x="0" y="0"/>
          <a:ext cx="0" cy="0"/>
          <a:chOff x="0" y="0"/>
          <a:chExt cx="0" cy="0"/>
        </a:xfrm>
      </p:grpSpPr>
      <p:pic>
        <p:nvPicPr>
          <p:cNvPr id="243" name="Imagen" descr="Imagen"/>
          <p:cNvPicPr>
            <a:picLocks noChangeAspect="1"/>
          </p:cNvPicPr>
          <p:nvPr/>
        </p:nvPicPr>
        <p:blipFill>
          <a:blip r:embed="rId2">
            <a:extLst/>
          </a:blip>
          <a:stretch>
            <a:fillRect/>
          </a:stretch>
        </p:blipFill>
        <p:spPr>
          <a:xfrm>
            <a:off x="13769445" y="2740653"/>
            <a:ext cx="9951510" cy="10817425"/>
          </a:xfrm>
          <a:prstGeom prst="rect">
            <a:avLst/>
          </a:prstGeom>
          <a:ln w="12700">
            <a:miter lim="400000"/>
          </a:ln>
        </p:spPr>
      </p:pic>
      <p:sp>
        <p:nvSpPr>
          <p:cNvPr id="244" name="En el pasado él llamó a personas que no eran más promisorias ni atrayentes que ellos para que hiciesen una gran obra para él. Su Espíritu,"/>
          <p:cNvSpPr txBox="1"/>
          <p:nvPr>
            <p:ph type="subTitle" sz="quarter" idx="1"/>
          </p:nvPr>
        </p:nvSpPr>
        <p:spPr>
          <a:xfrm>
            <a:off x="3029346" y="798953"/>
            <a:ext cx="18833308" cy="2447772"/>
          </a:xfrm>
          <a:prstGeom prst="rect">
            <a:avLst/>
          </a:prstGeom>
        </p:spPr>
        <p:txBody>
          <a:bodyPr/>
          <a:lstStyle>
            <a:lvl1pPr algn="ctr" defTabSz="2438338">
              <a:lnSpc>
                <a:spcPct val="90000"/>
              </a:lnSpc>
              <a:spcBef>
                <a:spcPts val="4500"/>
              </a:spcBef>
              <a:defRPr b="0" sz="4800">
                <a:latin typeface="Helvetica Neue Thin"/>
                <a:ea typeface="Helvetica Neue Thin"/>
                <a:cs typeface="Helvetica Neue Thin"/>
                <a:sym typeface="Helvetica Neue Thin"/>
              </a:defRPr>
            </a:lvl1pPr>
          </a:lstStyle>
          <a:p>
            <a:pPr/>
            <a:r>
              <a:t>En el pasado él llamó a personas que no eran más promisorias ni atrayentes que ellos para que hiciesen una gran obra para él. Su Espíritu,</a:t>
            </a:r>
          </a:p>
        </p:txBody>
      </p:sp>
      <p:sp>
        <p:nvSpPr>
          <p:cNvPr id="245" name="Obrando en el corazón,…"/>
          <p:cNvSpPr txBox="1"/>
          <p:nvPr/>
        </p:nvSpPr>
        <p:spPr>
          <a:xfrm>
            <a:off x="2152451" y="5249695"/>
            <a:ext cx="14691123" cy="74653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370894" indent="-1370894" algn="l">
              <a:lnSpc>
                <a:spcPts val="8100"/>
              </a:lnSpc>
              <a:spcBef>
                <a:spcPts val="2000"/>
              </a:spcBef>
              <a:buSzPct val="80000"/>
              <a:buBlip>
                <a:blip r:embed="rId3"/>
              </a:buBlip>
              <a:defRPr sz="5400">
                <a:effectLst>
                  <a:outerShdw sx="100000" sy="100000" kx="0" ky="0" algn="b" rotWithShape="0" blurRad="25400" dist="63500" dir="18900000">
                    <a:srgbClr val="000000"/>
                  </a:outerShdw>
                </a:effectLst>
              </a:defRPr>
            </a:pPr>
            <a:r>
              <a:rPr sz="8700">
                <a:latin typeface="Helvetica Neue Black Condensed"/>
                <a:ea typeface="Helvetica Neue Black Condensed"/>
                <a:cs typeface="Helvetica Neue Black Condensed"/>
                <a:sym typeface="Helvetica Neue Black Condensed"/>
              </a:rPr>
              <a:t>Obrando</a:t>
            </a:r>
            <a:r>
              <a:t> en el corazón,</a:t>
            </a:r>
          </a:p>
          <a:p>
            <a:pPr marL="1370894" indent="-1370894" algn="l">
              <a:lnSpc>
                <a:spcPts val="8100"/>
              </a:lnSpc>
              <a:spcBef>
                <a:spcPts val="2000"/>
              </a:spcBef>
              <a:buSzPct val="80000"/>
              <a:buBlip>
                <a:blip r:embed="rId3"/>
              </a:buBlip>
              <a:defRPr sz="5400">
                <a:effectLst>
                  <a:outerShdw sx="100000" sy="100000" kx="0" ky="0" algn="b" rotWithShape="0" blurRad="25400" dist="63500" dir="18900000">
                    <a:srgbClr val="000000"/>
                  </a:outerShdw>
                </a:effectLst>
              </a:defRPr>
            </a:pPr>
            <a:r>
              <a:rPr sz="8700">
                <a:latin typeface="Helvetica Neue Black Condensed"/>
                <a:ea typeface="Helvetica Neue Black Condensed"/>
                <a:cs typeface="Helvetica Neue Black Condensed"/>
                <a:sym typeface="Helvetica Neue Black Condensed"/>
              </a:rPr>
              <a:t>Despertó toda facultad</a:t>
            </a:r>
            <a:r>
              <a:t> y la hizo obrar poderosamente.</a:t>
            </a:r>
          </a:p>
          <a:p>
            <a:pPr marL="850900" indent="-850900" algn="l">
              <a:lnSpc>
                <a:spcPts val="8100"/>
              </a:lnSpc>
              <a:spcBef>
                <a:spcPts val="2000"/>
              </a:spcBef>
              <a:buSzPct val="80000"/>
              <a:buBlip>
                <a:blip r:embed="rId3"/>
              </a:buBlip>
              <a:defRPr sz="5400">
                <a:effectLst>
                  <a:outerShdw sx="100000" sy="100000" kx="0" ky="0" algn="b" rotWithShape="0" blurRad="25400" dist="63500" dir="18900000">
                    <a:srgbClr val="000000"/>
                  </a:outerShdw>
                </a:effectLst>
              </a:defRPr>
            </a:pPr>
            <a:r>
              <a:t>El Señor </a:t>
            </a:r>
            <a:r>
              <a:rPr sz="8700">
                <a:latin typeface="Helvetica Neue Black Condensed"/>
                <a:ea typeface="Helvetica Neue Black Condensed"/>
                <a:cs typeface="Helvetica Neue Black Condensed"/>
                <a:sym typeface="Helvetica Neue Black Condensed"/>
              </a:rPr>
              <a:t>vio en estas piedras toscas</a:t>
            </a:r>
            <a:r>
              <a:t> y sin tallar </a:t>
            </a:r>
            <a:r>
              <a:rPr sz="8700">
                <a:latin typeface="Helvetica Neue Black Condensed"/>
                <a:ea typeface="Helvetica Neue Black Condensed"/>
                <a:cs typeface="Helvetica Neue Black Condensed"/>
                <a:sym typeface="Helvetica Neue Black Condensed"/>
              </a:rPr>
              <a:t>material precioso</a:t>
            </a:r>
            <a:r>
              <a:t>.</a:t>
            </a:r>
          </a:p>
        </p:txBody>
      </p:sp>
      <p:pic>
        <p:nvPicPr>
          <p:cNvPr id="246" name="Imagen" descr="Imagen"/>
          <p:cNvPicPr>
            <a:picLocks noChangeAspect="1"/>
          </p:cNvPicPr>
          <p:nvPr/>
        </p:nvPicPr>
        <p:blipFill>
          <a:blip r:embed="rId4">
            <a:extLst/>
          </a:blip>
          <a:stretch>
            <a:fillRect/>
          </a:stretch>
        </p:blipFill>
        <p:spPr>
          <a:xfrm>
            <a:off x="18349047" y="2510489"/>
            <a:ext cx="6583109" cy="11277753"/>
          </a:xfrm>
          <a:prstGeom prst="rect">
            <a:avLst/>
          </a:prstGeom>
          <a:ln w="12700">
            <a:miter lim="400000"/>
          </a:ln>
        </p:spPr>
      </p:pic>
      <p:sp>
        <p:nvSpPr>
          <p:cNvPr id="247" name="—Obreros Evangélicos, 128, 129 (1915)."/>
          <p:cNvSpPr txBox="1"/>
          <p:nvPr>
            <p:ph type="body" idx="21"/>
          </p:nvPr>
        </p:nvSpPr>
        <p:spPr>
          <a:xfrm>
            <a:off x="12473184" y="12023943"/>
            <a:ext cx="9535916"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68" sz="3400">
                <a:latin typeface="Helvetica Neue Thin"/>
                <a:ea typeface="Helvetica Neue Thin"/>
                <a:cs typeface="Helvetica Neue Thin"/>
                <a:sym typeface="Helvetica Neue Thin"/>
              </a:defRPr>
            </a:lvl1pPr>
          </a:lstStyle>
          <a:p>
            <a:pPr/>
            <a:r>
              <a:t>—Obreros Evangélicos, 128, 129 (1915).</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