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mp4" ContentType="video/mp4"/>
  <Default Extension="tiff" ContentType="image/tiff"/>
  <Default Extension="rels" ContentType="application/vnd.openxmlformats-package.relationships+xml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7"/>
  </p:notesMasterIdLst>
  <p:sldIdLst>
    <p:sldId id="301" r:id="rId2"/>
    <p:sldId id="260" r:id="rId3"/>
    <p:sldId id="264" r:id="rId4"/>
    <p:sldId id="272" r:id="rId5"/>
    <p:sldId id="257" r:id="rId6"/>
    <p:sldId id="262" r:id="rId7"/>
    <p:sldId id="263" r:id="rId8"/>
    <p:sldId id="261" r:id="rId9"/>
    <p:sldId id="259" r:id="rId10"/>
    <p:sldId id="267" r:id="rId11"/>
    <p:sldId id="268" r:id="rId12"/>
    <p:sldId id="269" r:id="rId13"/>
    <p:sldId id="270" r:id="rId14"/>
    <p:sldId id="290" r:id="rId15"/>
    <p:sldId id="294" r:id="rId16"/>
    <p:sldId id="293" r:id="rId17"/>
    <p:sldId id="292" r:id="rId18"/>
    <p:sldId id="295" r:id="rId19"/>
    <p:sldId id="289" r:id="rId20"/>
    <p:sldId id="286" r:id="rId21"/>
    <p:sldId id="287" r:id="rId22"/>
    <p:sldId id="288" r:id="rId23"/>
    <p:sldId id="275" r:id="rId24"/>
    <p:sldId id="276" r:id="rId25"/>
    <p:sldId id="277" r:id="rId26"/>
    <p:sldId id="303" r:id="rId27"/>
    <p:sldId id="278" r:id="rId28"/>
    <p:sldId id="279" r:id="rId29"/>
    <p:sldId id="283" r:id="rId30"/>
    <p:sldId id="280" r:id="rId31"/>
    <p:sldId id="281" r:id="rId32"/>
    <p:sldId id="282" r:id="rId33"/>
    <p:sldId id="302" r:id="rId34"/>
    <p:sldId id="299" r:id="rId35"/>
    <p:sldId id="300" r:id="rId3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2136"/>
    <p:restoredTop sz="50000"/>
  </p:normalViewPr>
  <p:slideViewPr>
    <p:cSldViewPr snapToGrid="0" snapToObjects="1">
      <p:cViewPr>
        <p:scale>
          <a:sx n="85" d="100"/>
          <a:sy n="85" d="100"/>
        </p:scale>
        <p:origin x="280" y="14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notesMaster" Target="notesMasters/notesMaster1.xml"/><Relationship Id="rId38" Type="http://schemas.openxmlformats.org/officeDocument/2006/relationships/presProps" Target="presProps.xml"/><Relationship Id="rId39" Type="http://schemas.openxmlformats.org/officeDocument/2006/relationships/viewProps" Target="viewProps.xml"/><Relationship Id="rId40" Type="http://schemas.openxmlformats.org/officeDocument/2006/relationships/theme" Target="theme/theme1.xml"/><Relationship Id="rId41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017739-F9DB-5F4E-BDEA-64853C97EE4D}" type="datetimeFigureOut">
              <a:rPr lang="es-ES" smtClean="0"/>
              <a:t>18/2/17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4DE89F-B293-E24E-A033-4FA7E876DB8F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839325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00600" y="4624668"/>
            <a:ext cx="4038600" cy="933450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s-ES_tradnl" smtClean="0"/>
              <a:t>Clic para editar título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800600" y="5562599"/>
            <a:ext cx="4038600" cy="748553"/>
          </a:xfrm>
        </p:spPr>
        <p:txBody>
          <a:bodyPr>
            <a:normAutofit/>
          </a:bodyPr>
          <a:lstStyle>
            <a:lvl1pPr marL="0" indent="0" algn="l">
              <a:spcBef>
                <a:spcPts val="300"/>
              </a:spcBef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 smtClean="0"/>
              <a:t>Haga clic para modificar el estilo de subtítulo del patrón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800600" y="6425640"/>
            <a:ext cx="1232647" cy="365125"/>
          </a:xfrm>
        </p:spPr>
        <p:txBody>
          <a:bodyPr/>
          <a:lstStyle>
            <a:lvl1pPr algn="l">
              <a:defRPr/>
            </a:lvl1pPr>
          </a:lstStyle>
          <a:p>
            <a:fld id="{D728701E-CAF4-4159-9B3E-41C86DFFA30D}" type="datetimeFigureOut">
              <a:rPr lang="en-US" smtClean="0"/>
              <a:t>2/18/17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311153" y="6425640"/>
            <a:ext cx="2617694" cy="365125"/>
          </a:xfrm>
        </p:spPr>
        <p:txBody>
          <a:bodyPr/>
          <a:lstStyle>
            <a:lvl1pPr algn="r">
              <a:defRPr/>
            </a:lvl1pPr>
          </a:lstStyle>
          <a:p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82575" y="228600"/>
            <a:ext cx="4235450" cy="4187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" name="Rectangle 7"/>
          <p:cNvSpPr/>
          <p:nvPr/>
        </p:nvSpPr>
        <p:spPr>
          <a:xfrm>
            <a:off x="6802438" y="228600"/>
            <a:ext cx="2057400" cy="203911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" name="Rectangle 9"/>
          <p:cNvSpPr/>
          <p:nvPr/>
        </p:nvSpPr>
        <p:spPr>
          <a:xfrm>
            <a:off x="4624388" y="2377440"/>
            <a:ext cx="2057400" cy="203911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24891" y="174812"/>
            <a:ext cx="413309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54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624388" y="228600"/>
            <a:ext cx="2057400" cy="203911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2" name="Rectangle 11"/>
          <p:cNvSpPr/>
          <p:nvPr/>
        </p:nvSpPr>
        <p:spPr>
          <a:xfrm>
            <a:off x="6802438" y="2377440"/>
            <a:ext cx="2057400" cy="203911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166847" y="282574"/>
            <a:ext cx="6858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" name="TextBox 9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8701E-CAF4-4159-9B3E-41C86DFFA30D}" type="datetimeFigureOut">
              <a:rPr lang="en-US" smtClean="0"/>
              <a:t>2/18/17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t>‹Nr.›</a:t>
            </a:fld>
            <a:endParaRPr lang="en-US"/>
          </a:p>
        </p:txBody>
      </p:sp>
      <p:sp>
        <p:nvSpPr>
          <p:cNvPr id="12" name="Content Placeholder 2"/>
          <p:cNvSpPr>
            <a:spLocks noGrp="1"/>
          </p:cNvSpPr>
          <p:nvPr>
            <p:ph sz="half" idx="17"/>
          </p:nvPr>
        </p:nvSpPr>
        <p:spPr>
          <a:xfrm>
            <a:off x="502920" y="1985963"/>
            <a:ext cx="3657413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dirty="0"/>
          </a:p>
        </p:txBody>
      </p:sp>
      <p:sp>
        <p:nvSpPr>
          <p:cNvPr id="14" name="Content Placeholder 2"/>
          <p:cNvSpPr>
            <a:spLocks noGrp="1"/>
          </p:cNvSpPr>
          <p:nvPr>
            <p:ph sz="half" idx="18"/>
          </p:nvPr>
        </p:nvSpPr>
        <p:spPr>
          <a:xfrm>
            <a:off x="502920" y="4164965"/>
            <a:ext cx="3657413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dirty="0"/>
          </a:p>
        </p:txBody>
      </p:sp>
      <p:sp>
        <p:nvSpPr>
          <p:cNvPr id="15" name="Content Placeholder 2"/>
          <p:cNvSpPr>
            <a:spLocks noGrp="1"/>
          </p:cNvSpPr>
          <p:nvPr>
            <p:ph sz="half" idx="1"/>
          </p:nvPr>
        </p:nvSpPr>
        <p:spPr>
          <a:xfrm>
            <a:off x="4410075" y="1985963"/>
            <a:ext cx="3657600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dirty="0"/>
          </a:p>
        </p:txBody>
      </p:sp>
      <p:sp>
        <p:nvSpPr>
          <p:cNvPr id="16" name="Content Placeholder 2"/>
          <p:cNvSpPr>
            <a:spLocks noGrp="1"/>
          </p:cNvSpPr>
          <p:nvPr>
            <p:ph sz="half" idx="16"/>
          </p:nvPr>
        </p:nvSpPr>
        <p:spPr>
          <a:xfrm>
            <a:off x="4410075" y="4169664"/>
            <a:ext cx="3657600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8166847" y="282574"/>
            <a:ext cx="6858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" name="TextBox 7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8701E-CAF4-4159-9B3E-41C86DFFA30D}" type="datetimeFigureOut">
              <a:rPr lang="en-US" smtClean="0"/>
              <a:t>2/18/17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8166847" y="282573"/>
            <a:ext cx="685800" cy="30221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8701E-CAF4-4159-9B3E-41C86DFFA30D}" type="datetimeFigureOut">
              <a:rPr lang="en-US" smtClean="0"/>
              <a:t>2/18/17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82575" y="228600"/>
            <a:ext cx="3451225" cy="63452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0555" y="2571750"/>
            <a:ext cx="3255264" cy="1162050"/>
          </a:xfrm>
        </p:spPr>
        <p:txBody>
          <a:bodyPr anchor="b">
            <a:normAutofit/>
          </a:bodyPr>
          <a:lstStyle>
            <a:lvl1pPr algn="l">
              <a:defRPr sz="2600" b="0">
                <a:solidFill>
                  <a:schemeClr val="bg1"/>
                </a:solidFill>
              </a:defRPr>
            </a:lvl1pPr>
          </a:lstStyle>
          <a:p>
            <a:r>
              <a:rPr lang="es-ES_tradnl" smtClean="0"/>
              <a:t>Clic para editar título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68775" y="273050"/>
            <a:ext cx="4597399" cy="585311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1093" y="3733800"/>
            <a:ext cx="3255264" cy="2392363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391399" y="6423585"/>
            <a:ext cx="1537447" cy="365125"/>
          </a:xfrm>
        </p:spPr>
        <p:txBody>
          <a:bodyPr/>
          <a:lstStyle/>
          <a:p>
            <a:fld id="{D728701E-CAF4-4159-9B3E-41C86DFFA30D}" type="datetimeFigureOut">
              <a:rPr lang="en-US" smtClean="0"/>
              <a:t>2/18/17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859305" y="6423585"/>
            <a:ext cx="3316941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24891" y="174812"/>
            <a:ext cx="413309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54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166847" y="282573"/>
            <a:ext cx="685800" cy="30221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69404" y="3124200"/>
            <a:ext cx="3898272" cy="871538"/>
          </a:xfrm>
        </p:spPr>
        <p:txBody>
          <a:bodyPr anchor="b">
            <a:normAutofit/>
          </a:bodyPr>
          <a:lstStyle>
            <a:lvl1pPr algn="l">
              <a:defRPr sz="2600" b="0"/>
            </a:lvl1pPr>
          </a:lstStyle>
          <a:p>
            <a:r>
              <a:rPr lang="es-ES_tradnl" smtClean="0"/>
              <a:t>Clic para editar título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77906" y="228600"/>
            <a:ext cx="3460658" cy="634523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_tradnl" smtClean="0"/>
              <a:t>Arrastre la imagen al marcador de posición o haga clic en el icono para agregar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169404" y="3995737"/>
            <a:ext cx="3898272" cy="2147888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391399" y="6423585"/>
            <a:ext cx="1537447" cy="365125"/>
          </a:xfrm>
        </p:spPr>
        <p:txBody>
          <a:bodyPr/>
          <a:lstStyle/>
          <a:p>
            <a:fld id="{D728701E-CAF4-4159-9B3E-41C86DFFA30D}" type="datetimeFigureOut">
              <a:rPr lang="en-US" smtClean="0"/>
              <a:t>2/18/17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91000" y="6423585"/>
            <a:ext cx="3005138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t>‹Nr.›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3990110" y="3370730"/>
            <a:ext cx="220568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2400" b="1" baseline="0">
                <a:solidFill>
                  <a:schemeClr val="accent1">
                    <a:lumMod val="60000"/>
                    <a:lumOff val="40000"/>
                  </a:schemeClr>
                </a:solidFill>
              </a:rPr>
              <a:t>+ 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encima d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6505" y="4424082"/>
            <a:ext cx="6191157" cy="833718"/>
          </a:xfrm>
        </p:spPr>
        <p:txBody>
          <a:bodyPr anchor="b">
            <a:normAutofit/>
          </a:bodyPr>
          <a:lstStyle>
            <a:lvl1pPr algn="l">
              <a:defRPr sz="2600" b="0"/>
            </a:lvl1pPr>
          </a:lstStyle>
          <a:p>
            <a:r>
              <a:rPr lang="es-ES_tradnl" smtClean="0"/>
              <a:t>Clic para editar título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77905" y="228600"/>
            <a:ext cx="6378389" cy="418795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_tradnl" smtClean="0"/>
              <a:t>Arrastre la imagen al marcador de posición o haga clic en el icono para agregar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6505" y="5257799"/>
            <a:ext cx="6191157" cy="885825"/>
          </a:xfrm>
        </p:spPr>
        <p:txBody>
          <a:bodyPr/>
          <a:lstStyle>
            <a:lvl1pPr marL="0" indent="0">
              <a:spcBef>
                <a:spcPts val="300"/>
              </a:spcBef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8701E-CAF4-4159-9B3E-41C86DFFA30D}" type="datetimeFigureOut">
              <a:rPr lang="en-US" smtClean="0"/>
              <a:t>2/18/17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t>‹Nr.›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6802438" y="228600"/>
            <a:ext cx="2057400" cy="203911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9" name="Rectangle 8"/>
          <p:cNvSpPr/>
          <p:nvPr/>
        </p:nvSpPr>
        <p:spPr>
          <a:xfrm>
            <a:off x="6802438" y="2377440"/>
            <a:ext cx="2057400" cy="20391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" name="TextBox 9"/>
          <p:cNvSpPr txBox="1"/>
          <p:nvPr/>
        </p:nvSpPr>
        <p:spPr>
          <a:xfrm>
            <a:off x="327212" y="4632792"/>
            <a:ext cx="220568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2400" b="1" baseline="0">
                <a:solidFill>
                  <a:schemeClr val="accent1">
                    <a:lumMod val="60000"/>
                    <a:lumOff val="40000"/>
                  </a:schemeClr>
                </a:solidFill>
              </a:rPr>
              <a:t>+ </a:t>
            </a: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imágenes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82574" y="228600"/>
            <a:ext cx="6387167" cy="63452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0554" y="2571750"/>
            <a:ext cx="6181611" cy="1162050"/>
          </a:xfrm>
        </p:spPr>
        <p:txBody>
          <a:bodyPr anchor="b">
            <a:normAutofit/>
          </a:bodyPr>
          <a:lstStyle>
            <a:lvl1pPr algn="l">
              <a:defRPr sz="2600" b="0">
                <a:solidFill>
                  <a:schemeClr val="bg1"/>
                </a:solidFill>
              </a:defRPr>
            </a:lvl1pPr>
          </a:lstStyle>
          <a:p>
            <a:r>
              <a:rPr lang="es-ES_tradnl" smtClean="0"/>
              <a:t>Clic para editar título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1094" y="3733800"/>
            <a:ext cx="6179566" cy="2392363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212262" y="6235607"/>
            <a:ext cx="134839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728701E-CAF4-4159-9B3E-41C86DFFA30D}" type="datetimeFigureOut">
              <a:rPr lang="en-US" smtClean="0"/>
              <a:t>2/18/17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81095" y="6235607"/>
            <a:ext cx="4648105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t>‹Nr.›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24891" y="174812"/>
            <a:ext cx="413309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54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10" name="Rectangle 9"/>
          <p:cNvSpPr/>
          <p:nvPr/>
        </p:nvSpPr>
        <p:spPr>
          <a:xfrm>
            <a:off x="6802438" y="228600"/>
            <a:ext cx="2057400" cy="203911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2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6802438" y="2374940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s-ES_tradnl" smtClean="0"/>
              <a:t>Arrastre la imagen al marcador de posición o haga clic en el icono para agregar</a:t>
            </a:r>
            <a:endParaRPr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6802438" y="4535424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s-ES_tradnl" smtClean="0"/>
              <a:t>Arrastre la imagen al marcador de posición o haga clic en el icono para agregar</a:t>
            </a:r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imágenes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82575" y="228600"/>
            <a:ext cx="4235450" cy="63452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0554" y="2571750"/>
            <a:ext cx="4016633" cy="1162050"/>
          </a:xfrm>
        </p:spPr>
        <p:txBody>
          <a:bodyPr anchor="b">
            <a:normAutofit/>
          </a:bodyPr>
          <a:lstStyle>
            <a:lvl1pPr algn="l">
              <a:defRPr sz="2600" b="0">
                <a:solidFill>
                  <a:schemeClr val="bg1"/>
                </a:solidFill>
              </a:defRPr>
            </a:lvl1pPr>
          </a:lstStyle>
          <a:p>
            <a:r>
              <a:rPr lang="es-ES_tradnl" smtClean="0"/>
              <a:t>Clic para editar título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1094" y="3733800"/>
            <a:ext cx="4015304" cy="2392363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0" y="6235607"/>
            <a:ext cx="134839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728701E-CAF4-4159-9B3E-41C86DFFA30D}" type="datetimeFigureOut">
              <a:rPr lang="en-US" smtClean="0"/>
              <a:t>2/18/17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81095" y="6235607"/>
            <a:ext cx="2590705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t>‹Nr.›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24891" y="174812"/>
            <a:ext cx="413309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54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10" name="Rectangle 9"/>
          <p:cNvSpPr/>
          <p:nvPr/>
        </p:nvSpPr>
        <p:spPr>
          <a:xfrm>
            <a:off x="6802438" y="228600"/>
            <a:ext cx="2057400" cy="203911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1" name="Rectangle 10"/>
          <p:cNvSpPr/>
          <p:nvPr/>
        </p:nvSpPr>
        <p:spPr>
          <a:xfrm>
            <a:off x="4624388" y="4534726"/>
            <a:ext cx="2057400" cy="203911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2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4624388" y="228600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s-ES_tradnl" smtClean="0"/>
              <a:t>Arrastre la imagen al marcador de posición o haga clic en el icono para agregar</a:t>
            </a:r>
            <a:endParaRPr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4624388" y="2381663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s-ES_tradnl" smtClean="0"/>
              <a:t>Arrastre la imagen al marcador de posición o haga clic en el icono para agregar</a:t>
            </a:r>
            <a:endParaRPr/>
          </a:p>
        </p:txBody>
      </p:sp>
      <p:sp>
        <p:nvSpPr>
          <p:cNvPr id="14" name="Picture Placeholder 12"/>
          <p:cNvSpPr>
            <a:spLocks noGrp="1"/>
          </p:cNvSpPr>
          <p:nvPr>
            <p:ph type="pic" sz="quarter" idx="15"/>
          </p:nvPr>
        </p:nvSpPr>
        <p:spPr>
          <a:xfrm>
            <a:off x="6803136" y="2381662"/>
            <a:ext cx="2057400" cy="418795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s-ES_tradnl" smtClean="0"/>
              <a:t>Arrastre la imagen al marcador de posición o haga clic en el icono para agregar</a:t>
            </a:r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imágenes con título, alternativ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166847" y="282573"/>
            <a:ext cx="685800" cy="30221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0" y="3124200"/>
            <a:ext cx="3108960" cy="871538"/>
          </a:xfrm>
        </p:spPr>
        <p:txBody>
          <a:bodyPr anchor="b">
            <a:normAutofit/>
          </a:bodyPr>
          <a:lstStyle>
            <a:lvl1pPr algn="l">
              <a:defRPr sz="2600" b="0"/>
            </a:lvl1pPr>
          </a:lstStyle>
          <a:p>
            <a:r>
              <a:rPr lang="es-ES_tradnl" smtClean="0"/>
              <a:t>Clic para editar título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77905" y="2365248"/>
            <a:ext cx="4240119" cy="418795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_tradnl" smtClean="0"/>
              <a:t>Arrastre la imagen al marcador de posición o haga clic en el icono para agregar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0" y="3995737"/>
            <a:ext cx="3108960" cy="2147888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391399" y="6423585"/>
            <a:ext cx="1537447" cy="365125"/>
          </a:xfrm>
        </p:spPr>
        <p:txBody>
          <a:bodyPr/>
          <a:lstStyle/>
          <a:p>
            <a:fld id="{D728701E-CAF4-4159-9B3E-41C86DFFA30D}" type="datetimeFigureOut">
              <a:rPr lang="en-US" smtClean="0"/>
              <a:t>2/18/17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91000" y="6423585"/>
            <a:ext cx="3005138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t>‹Nr.›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4750361" y="3370730"/>
            <a:ext cx="220568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2400" b="1" baseline="0">
                <a:solidFill>
                  <a:schemeClr val="accent1">
                    <a:lumMod val="60000"/>
                    <a:lumOff val="40000"/>
                  </a:schemeClr>
                </a:solidFill>
              </a:rPr>
              <a:t>+ </a:t>
            </a:r>
          </a:p>
        </p:txBody>
      </p:sp>
      <p:sp>
        <p:nvSpPr>
          <p:cNvPr id="14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277905" y="228600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s-ES_tradnl" smtClean="0"/>
              <a:t>Arrastre la imagen al marcador de posición o haga clic en el icono para agregar</a:t>
            </a:r>
            <a:endParaRPr/>
          </a:p>
        </p:txBody>
      </p:sp>
      <p:sp>
        <p:nvSpPr>
          <p:cNvPr id="15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2460625" y="228600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s-ES_tradnl" smtClean="0"/>
              <a:t>Arrastre la imagen al marcador de posición o haga clic en el icono para agregar</a:t>
            </a:r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8166847" y="282574"/>
            <a:ext cx="6858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9" name="TextBox 8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8701E-CAF4-4159-9B3E-41C86DFFA30D}" type="datetimeFigureOut">
              <a:rPr lang="en-US" smtClean="0"/>
              <a:t>2/18/17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8210550" y="282574"/>
            <a:ext cx="642097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8701E-CAF4-4159-9B3E-41C86DFFA30D}" type="datetimeFigureOut">
              <a:rPr lang="en-US" smtClean="0"/>
              <a:t>2/18/17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t>‹Nr.›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10" name="Rectangle 9"/>
          <p:cNvSpPr/>
          <p:nvPr/>
        </p:nvSpPr>
        <p:spPr>
          <a:xfrm>
            <a:off x="8068235" y="282574"/>
            <a:ext cx="91440" cy="16002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8166847" y="282573"/>
            <a:ext cx="685800" cy="30221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95772" y="954742"/>
            <a:ext cx="681318" cy="5171422"/>
          </a:xfrm>
        </p:spPr>
        <p:txBody>
          <a:bodyPr vert="eaVert" anchor="t" anchorCtr="0"/>
          <a:lstStyle/>
          <a:p>
            <a:r>
              <a:rPr lang="es-ES_tradnl" smtClean="0"/>
              <a:t>Clic para editar título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58756"/>
            <a:ext cx="6858000" cy="5184869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8701E-CAF4-4159-9B3E-41C86DFFA30D}" type="datetimeFigureOut">
              <a:rPr lang="en-US" smtClean="0"/>
              <a:t>2/18/17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t>‹Nr.›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 rot="16200000">
            <a:off x="8593111" y="561668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CO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CO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0BDE33-6622-C946-BE19-5480E148E250}" type="slidenum">
              <a:rPr lang="es-ES"/>
              <a:pPr>
                <a:defRPr/>
              </a:pPr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93892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objetos, alternativ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8166847" y="282574"/>
            <a:ext cx="6858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8474" y="134471"/>
            <a:ext cx="7556313" cy="995082"/>
          </a:xfrm>
        </p:spPr>
        <p:txBody>
          <a:bodyPr anchor="b" anchorCtr="0"/>
          <a:lstStyle/>
          <a:p>
            <a:r>
              <a:rPr lang="es-ES_tradnl" smtClean="0"/>
              <a:t>Clic para editar título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8701E-CAF4-4159-9B3E-41C86DFFA30D}" type="datetimeFigureOut">
              <a:rPr lang="en-US" smtClean="0"/>
              <a:t>2/18/17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t>‹Nr.›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498518" y="1129553"/>
            <a:ext cx="7558960" cy="774700"/>
          </a:xfrm>
        </p:spPr>
        <p:txBody>
          <a:bodyPr vert="horz" lIns="91440" tIns="45720" rIns="91440" bIns="45720" rtlCol="0" anchor="t" anchorCtr="0">
            <a:noAutofit/>
          </a:bodyPr>
          <a:lstStyle>
            <a:lvl1pPr marL="0" indent="0">
              <a:buNone/>
              <a:defRPr kumimoji="0" sz="2400" b="0" i="0" u="none" strike="noStrike" kern="1200" cap="none" spc="0" normalizeH="0" baseline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mtClean="0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apositiva de título con 2 imáge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00600" y="4624668"/>
            <a:ext cx="4038600" cy="933450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s-ES_tradnl" smtClean="0"/>
              <a:t>Clic para editar título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800600" y="5562599"/>
            <a:ext cx="4038600" cy="748553"/>
          </a:xfrm>
        </p:spPr>
        <p:txBody>
          <a:bodyPr>
            <a:normAutofit/>
          </a:bodyPr>
          <a:lstStyle>
            <a:lvl1pPr marL="0" indent="0" algn="l">
              <a:spcBef>
                <a:spcPts val="300"/>
              </a:spcBef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 smtClean="0"/>
              <a:t>Haga clic para modificar el estilo de subtítulo del patrón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800600" y="6425640"/>
            <a:ext cx="1232647" cy="365125"/>
          </a:xfrm>
        </p:spPr>
        <p:txBody>
          <a:bodyPr/>
          <a:lstStyle>
            <a:lvl1pPr algn="l">
              <a:defRPr/>
            </a:lvl1pPr>
          </a:lstStyle>
          <a:p>
            <a:fld id="{D728701E-CAF4-4159-9B3E-41C86DFFA30D}" type="datetimeFigureOut">
              <a:rPr lang="en-US" smtClean="0"/>
              <a:t>2/18/17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311153" y="6425640"/>
            <a:ext cx="2617694" cy="365125"/>
          </a:xfrm>
        </p:spPr>
        <p:txBody>
          <a:bodyPr/>
          <a:lstStyle>
            <a:lvl1pPr algn="r">
              <a:defRPr/>
            </a:lvl1pPr>
          </a:lstStyle>
          <a:p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82575" y="228600"/>
            <a:ext cx="4235450" cy="4187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" name="Rectangle 7"/>
          <p:cNvSpPr/>
          <p:nvPr/>
        </p:nvSpPr>
        <p:spPr>
          <a:xfrm>
            <a:off x="6802438" y="228600"/>
            <a:ext cx="2057400" cy="203911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" name="Rectangle 9"/>
          <p:cNvSpPr/>
          <p:nvPr/>
        </p:nvSpPr>
        <p:spPr>
          <a:xfrm>
            <a:off x="4624388" y="2377440"/>
            <a:ext cx="2057400" cy="203911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2"/>
          </p:nvPr>
        </p:nvSpPr>
        <p:spPr>
          <a:xfrm>
            <a:off x="4624388" y="228600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s-ES_tradnl" smtClean="0"/>
              <a:t>Arrastre la imagen al marcador de posición o haga clic en el icono para agregar</a:t>
            </a:r>
            <a:endParaRPr/>
          </a:p>
        </p:txBody>
      </p:sp>
      <p:sp>
        <p:nvSpPr>
          <p:cNvPr id="14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6802438" y="2377440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s-ES_tradnl" smtClean="0"/>
              <a:t>Arrastre la imagen al marcador de posición o haga clic en el icono para agregar</a:t>
            </a:r>
            <a:endParaRPr/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2"/>
          </p:nvPr>
        </p:nvSpPr>
        <p:spPr>
          <a:xfrm>
            <a:off x="857250" y="1779494"/>
            <a:ext cx="3086100" cy="2040905"/>
          </a:xfrm>
        </p:spPr>
        <p:txBody>
          <a:bodyPr lIns="45720" tIns="45720" rIns="45720" anchor="t">
            <a:noAutofit/>
          </a:bodyPr>
          <a:lstStyle>
            <a:lvl1pPr marL="0" indent="0" algn="ctr">
              <a:spcBef>
                <a:spcPts val="600"/>
              </a:spcBef>
              <a:buNone/>
              <a:defRPr sz="4600">
                <a:solidFill>
                  <a:schemeClr val="bg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s-ES_tradnl" smtClean="0"/>
              <a:t>Haga clic para modificar el estilo de texto del patrón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24891" y="174812"/>
            <a:ext cx="413309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54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58907" y="228600"/>
            <a:ext cx="8200930" cy="63452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0" y="3124200"/>
            <a:ext cx="5638800" cy="1362075"/>
          </a:xfrm>
        </p:spPr>
        <p:txBody>
          <a:bodyPr anchor="b" anchorCtr="0">
            <a:normAutofit/>
          </a:bodyPr>
          <a:lstStyle>
            <a:lvl1pPr algn="l">
              <a:defRPr sz="3200" b="0" cap="none" baseline="0">
                <a:solidFill>
                  <a:schemeClr val="bg1"/>
                </a:solidFill>
              </a:defRPr>
            </a:lvl1pPr>
          </a:lstStyle>
          <a:p>
            <a:r>
              <a:rPr lang="es-ES_tradnl" smtClean="0"/>
              <a:t>Clic para editar título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0" y="4495800"/>
            <a:ext cx="5638800" cy="1500187"/>
          </a:xfrm>
        </p:spPr>
        <p:txBody>
          <a:bodyPr anchor="t" anchorCtr="0">
            <a:normAutofit/>
          </a:bodyPr>
          <a:lstStyle>
            <a:lvl1pPr marL="0" indent="0">
              <a:spcBef>
                <a:spcPts val="300"/>
              </a:spcBef>
              <a:buNone/>
              <a:defRPr sz="1400" cap="none" baseline="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8906" y="6248774"/>
            <a:ext cx="1474694" cy="365125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fld id="{D728701E-CAF4-4159-9B3E-41C86DFFA30D}" type="datetimeFigureOut">
              <a:rPr lang="en-US" smtClean="0"/>
              <a:t>2/18/17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286000" y="6248774"/>
            <a:ext cx="56388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05800" y="6248774"/>
            <a:ext cx="554038" cy="365125"/>
          </a:xfrm>
        </p:spPr>
        <p:txBody>
          <a:bodyPr/>
          <a:lstStyle/>
          <a:p>
            <a:fld id="{162F1D00-BD13-4404-86B0-79703945A0A7}" type="slidenum">
              <a:rPr lang="en-US" smtClean="0"/>
              <a:t>‹Nr.›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003612" y="3110754"/>
            <a:ext cx="260909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40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9" name="Rectangle 8"/>
          <p:cNvSpPr/>
          <p:nvPr/>
        </p:nvSpPr>
        <p:spPr>
          <a:xfrm>
            <a:off x="285750" y="228600"/>
            <a:ext cx="212725" cy="634523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210550" y="282574"/>
            <a:ext cx="642097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2" name="Rectangle 11"/>
          <p:cNvSpPr/>
          <p:nvPr/>
        </p:nvSpPr>
        <p:spPr>
          <a:xfrm>
            <a:off x="8068235" y="282574"/>
            <a:ext cx="91440" cy="16002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" name="TextBox 9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8518" y="1985963"/>
            <a:ext cx="3657600" cy="4140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99878" y="1985963"/>
            <a:ext cx="3657600" cy="4140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8701E-CAF4-4159-9B3E-41C86DFFA30D}" type="datetimeFigureOut">
              <a:rPr lang="en-US" smtClean="0"/>
              <a:t>2/18/17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8166847" y="282574"/>
            <a:ext cx="6858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2" name="TextBox 11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_tradnl" smtClean="0"/>
              <a:t>Clic para editar título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7541" y="2447365"/>
            <a:ext cx="3657600" cy="3678797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399878" y="2447365"/>
            <a:ext cx="3657600" cy="3678797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8701E-CAF4-4159-9B3E-41C86DFFA30D}" type="datetimeFigureOut">
              <a:rPr lang="en-US" smtClean="0"/>
              <a:t>2/18/17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t>‹Nr.›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7541" y="2070847"/>
            <a:ext cx="3657600" cy="322729"/>
          </a:xfrm>
          <a:prstGeom prst="rect">
            <a:avLst/>
          </a:prstGeom>
          <a:solidFill>
            <a:schemeClr val="accent3"/>
          </a:solidFill>
        </p:spPr>
        <p:txBody>
          <a:bodyPr tIns="0" bIns="0" anchor="ctr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18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99878" y="2070847"/>
            <a:ext cx="3657600" cy="32272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tIns="0" bIns="0" anchor="ctr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18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objetos, superior e inferi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8517" y="1985963"/>
            <a:ext cx="7569157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8701E-CAF4-4159-9B3E-41C86DFFA30D}" type="datetimeFigureOut">
              <a:rPr lang="en-US" smtClean="0"/>
              <a:t>2/18/17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Content Placeholder 2"/>
          <p:cNvSpPr>
            <a:spLocks noGrp="1"/>
          </p:cNvSpPr>
          <p:nvPr>
            <p:ph sz="half" idx="14"/>
          </p:nvPr>
        </p:nvSpPr>
        <p:spPr>
          <a:xfrm>
            <a:off x="498517" y="4164965"/>
            <a:ext cx="7569157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dirty="0"/>
          </a:p>
        </p:txBody>
      </p:sp>
      <p:sp>
        <p:nvSpPr>
          <p:cNvPr id="14" name="Rectangle 13"/>
          <p:cNvSpPr/>
          <p:nvPr/>
        </p:nvSpPr>
        <p:spPr>
          <a:xfrm>
            <a:off x="8166847" y="282574"/>
            <a:ext cx="6858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5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305800" y="242234"/>
            <a:ext cx="554038" cy="365125"/>
          </a:xfrm>
        </p:spPr>
        <p:txBody>
          <a:bodyPr/>
          <a:lstStyle/>
          <a:p>
            <a:fld id="{162F1D00-BD13-4404-86B0-79703945A0A7}" type="slidenum">
              <a:rPr lang="en-US" smtClean="0"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166847" y="282574"/>
            <a:ext cx="6858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" name="TextBox 9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410075" y="1985963"/>
            <a:ext cx="3657600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8701E-CAF4-4159-9B3E-41C86DFFA30D}" type="datetimeFigureOut">
              <a:rPr lang="en-US" smtClean="0"/>
              <a:t>2/18/17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t>‹Nr.›</a:t>
            </a:fld>
            <a:endParaRPr lang="en-US"/>
          </a:p>
        </p:txBody>
      </p:sp>
      <p:sp>
        <p:nvSpPr>
          <p:cNvPr id="11" name="Content Placeholder 2"/>
          <p:cNvSpPr>
            <a:spLocks noGrp="1"/>
          </p:cNvSpPr>
          <p:nvPr>
            <p:ph sz="half" idx="15"/>
          </p:nvPr>
        </p:nvSpPr>
        <p:spPr>
          <a:xfrm>
            <a:off x="498518" y="1985963"/>
            <a:ext cx="3657600" cy="4140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dirty="0"/>
          </a:p>
        </p:txBody>
      </p:sp>
      <p:sp>
        <p:nvSpPr>
          <p:cNvPr id="13" name="Content Placeholder 2"/>
          <p:cNvSpPr>
            <a:spLocks noGrp="1"/>
          </p:cNvSpPr>
          <p:nvPr>
            <p:ph sz="half" idx="16"/>
          </p:nvPr>
        </p:nvSpPr>
        <p:spPr>
          <a:xfrm>
            <a:off x="4410075" y="4169664"/>
            <a:ext cx="3657600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20" Type="http://schemas.openxmlformats.org/officeDocument/2006/relationships/slideLayout" Target="../slideLayouts/slideLayout20.xml"/><Relationship Id="rId21" Type="http://schemas.openxmlformats.org/officeDocument/2006/relationships/slideLayout" Target="../slideLayouts/slideLayout21.xml"/><Relationship Id="rId22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98474" y="484094"/>
            <a:ext cx="7556313" cy="111610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s-ES_tradnl" smtClean="0"/>
              <a:t>Clic para editar título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8474" y="1981200"/>
            <a:ext cx="7556313" cy="4144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795247" y="642358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D728701E-CAF4-4159-9B3E-41C86DFFA30D}" type="datetimeFigureOut">
              <a:rPr lang="en-US" smtClean="0"/>
              <a:t>2/18/17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1706" y="6423585"/>
            <a:ext cx="612289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05800" y="242234"/>
            <a:ext cx="5540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fld id="{162F1D00-BD13-4404-86B0-79703945A0A7}" type="slidenum">
              <a:rPr lang="en-US" smtClean="0"/>
              <a:t>‹Nr.›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</p:sldLayoutIdLst>
  <p:txStyles>
    <p:titleStyle>
      <a:lvl1pPr algn="l" defTabSz="914400" rtl="0" eaLnBrk="1" latinLnBrk="0" hangingPunct="1">
        <a:spcBef>
          <a:spcPct val="0"/>
        </a:spcBef>
        <a:buNone/>
        <a:defRPr sz="3600" b="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spcBef>
          <a:spcPts val="2000"/>
        </a:spcBef>
        <a:buClr>
          <a:schemeClr val="accent1"/>
        </a:buClr>
        <a:buSzPct val="75000"/>
        <a:buFont typeface="Wingdings" pitchFamily="2" charset="2"/>
        <a:buChar char="n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75000"/>
        <a:buFont typeface="Wingdings" pitchFamily="2" charset="2"/>
        <a:buChar char="n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spcBef>
          <a:spcPts val="600"/>
        </a:spcBef>
        <a:buClr>
          <a:schemeClr val="accent1"/>
        </a:buClr>
        <a:buSzPct val="75000"/>
        <a:buFont typeface="Wingdings" pitchFamily="2" charset="2"/>
        <a:buChar char="n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75000"/>
        <a:buFont typeface="Wingdings" pitchFamily="2" charset="2"/>
        <a:buChar char="n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spcBef>
          <a:spcPts val="600"/>
        </a:spcBef>
        <a:buClr>
          <a:schemeClr val="accent1"/>
        </a:buClr>
        <a:buSzPct val="75000"/>
        <a:buFont typeface="Wingdings" pitchFamily="2" charset="2"/>
        <a:buChar char="n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1377950" indent="-228600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75000"/>
        <a:buFont typeface="Wingdings" pitchFamily="2" charset="2"/>
        <a:buChar char="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1603375" indent="-228600" algn="l" defTabSz="914400" rtl="0" eaLnBrk="1" latinLnBrk="0" hangingPunct="1">
        <a:spcBef>
          <a:spcPct val="20000"/>
        </a:spcBef>
        <a:buClr>
          <a:schemeClr val="accent1"/>
        </a:buClr>
        <a:buSzPct val="75000"/>
        <a:buFont typeface="Wingdings" pitchFamily="2" charset="2"/>
        <a:buChar char=""/>
        <a:defRPr lang="en-US" sz="1800" kern="1200" baseline="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1830388" indent="-228600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75000"/>
        <a:buFont typeface="Wingdings" pitchFamily="2" charset="2"/>
        <a:buChar char=""/>
        <a:defRPr lang="en-US" sz="1800" kern="1200" baseline="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2057400" indent="-228600" algn="l" defTabSz="914400" rtl="0" eaLnBrk="1" latinLnBrk="0" hangingPunct="1">
        <a:spcBef>
          <a:spcPct val="20000"/>
        </a:spcBef>
        <a:buClr>
          <a:schemeClr val="accent1"/>
        </a:buClr>
        <a:buSzPct val="75000"/>
        <a:buFont typeface="Wingdings" pitchFamily="2" charset="2"/>
        <a:buChar char=""/>
        <a:defRPr lang="en-US" sz="1800" kern="1200" baseline="0" dirty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4" Type="http://schemas.openxmlformats.org/officeDocument/2006/relationships/image" Target="../media/image3.tiff"/><Relationship Id="rId5" Type="http://schemas.openxmlformats.org/officeDocument/2006/relationships/image" Target="../media/image4.tiff"/><Relationship Id="rId6" Type="http://schemas.openxmlformats.org/officeDocument/2006/relationships/image" Target="../media/image5.tiff"/><Relationship Id="rId7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tif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Relationship Id="rId3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Relationship Id="rId3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Relationship Id="rId3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Relationship Id="rId3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Relationship Id="rId3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1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2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33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34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35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36.png"/><Relationship Id="rId3" Type="http://schemas.openxmlformats.org/officeDocument/2006/relationships/image" Target="../media/image37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38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39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40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41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43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029" y="4669494"/>
            <a:ext cx="1825121" cy="1822264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7427" y="4799884"/>
            <a:ext cx="1871757" cy="1691874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68444" y="4806097"/>
            <a:ext cx="1955442" cy="1786563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23764" y="2863202"/>
            <a:ext cx="2037589" cy="1989925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6323" y="239846"/>
            <a:ext cx="2161838" cy="1205225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34612" y="242345"/>
            <a:ext cx="2161838" cy="1205225"/>
          </a:xfrm>
          <a:prstGeom prst="rect">
            <a:avLst/>
          </a:prstGeom>
        </p:spPr>
      </p:pic>
      <p:sp>
        <p:nvSpPr>
          <p:cNvPr id="17" name="Rectángulo 16"/>
          <p:cNvSpPr/>
          <p:nvPr/>
        </p:nvSpPr>
        <p:spPr>
          <a:xfrm>
            <a:off x="818294" y="1021553"/>
            <a:ext cx="7595670" cy="2100575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s-ES_tradnl" sz="6600" b="1" dirty="0" smtClean="0">
                <a:ln/>
                <a:solidFill>
                  <a:srgbClr val="FFFF00"/>
                </a:solidFill>
                <a:latin typeface="Bauhaus 93" charset="0"/>
                <a:ea typeface="Bauhaus 93" charset="0"/>
                <a:cs typeface="Bauhaus 93" charset="0"/>
              </a:rPr>
              <a:t>MINISTERIO JUVENIL </a:t>
            </a:r>
          </a:p>
          <a:p>
            <a:pPr algn="ctr"/>
            <a:r>
              <a:rPr lang="es-ES_tradnl" sz="6600" b="1" dirty="0" smtClean="0">
                <a:ln/>
                <a:solidFill>
                  <a:srgbClr val="FFFF00"/>
                </a:solidFill>
                <a:latin typeface="Bauhaus 93" charset="0"/>
                <a:ea typeface="Bauhaus 93" charset="0"/>
                <a:cs typeface="Bauhaus 93" charset="0"/>
              </a:rPr>
              <a:t>ASORIENTE </a:t>
            </a:r>
            <a:endParaRPr lang="es-ES_tradnl" sz="6600" b="1" dirty="0">
              <a:ln/>
              <a:solidFill>
                <a:srgbClr val="FFFF00"/>
              </a:solidFill>
              <a:latin typeface="Bauhaus 93" charset="0"/>
              <a:ea typeface="Bauhaus 93" charset="0"/>
              <a:cs typeface="Bauhaus 93" charset="0"/>
            </a:endParaRP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406"/>
          <a:stretch/>
        </p:blipFill>
        <p:spPr>
          <a:xfrm>
            <a:off x="4500207" y="4853127"/>
            <a:ext cx="2148490" cy="1967395"/>
          </a:xfrm>
          <a:prstGeom prst="rect">
            <a:avLst/>
          </a:prstGeom>
        </p:spPr>
      </p:pic>
      <p:sp>
        <p:nvSpPr>
          <p:cNvPr id="2" name="CuadroTexto 1"/>
          <p:cNvSpPr txBox="1"/>
          <p:nvPr/>
        </p:nvSpPr>
        <p:spPr>
          <a:xfrm>
            <a:off x="6235907" y="6401818"/>
            <a:ext cx="2833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PR. DORLAY TARAZONA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67368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41995"/>
            <a:ext cx="9144000" cy="2811683"/>
          </a:xfrm>
          <a:prstGeom prst="rect">
            <a:avLst/>
          </a:prstGeom>
        </p:spPr>
      </p:pic>
      <p:sp>
        <p:nvSpPr>
          <p:cNvPr id="8" name="Título 2"/>
          <p:cNvSpPr txBox="1">
            <a:spLocks/>
          </p:cNvSpPr>
          <p:nvPr/>
        </p:nvSpPr>
        <p:spPr>
          <a:xfrm>
            <a:off x="115962" y="400112"/>
            <a:ext cx="8229600" cy="69605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" b="1" dirty="0" smtClean="0">
                <a:solidFill>
                  <a:schemeClr val="bg1"/>
                </a:solidFill>
              </a:rPr>
              <a:t>Proceso en la Práctica</a:t>
            </a:r>
            <a:endParaRPr lang="es-ES" b="1" dirty="0">
              <a:solidFill>
                <a:schemeClr val="bg1"/>
              </a:solidFill>
            </a:endParaRPr>
          </a:p>
        </p:txBody>
      </p:sp>
      <p:sp>
        <p:nvSpPr>
          <p:cNvPr id="10" name="Marcador de contenido 9"/>
          <p:cNvSpPr>
            <a:spLocks noGrp="1"/>
          </p:cNvSpPr>
          <p:nvPr>
            <p:ph idx="1"/>
          </p:nvPr>
        </p:nvSpPr>
        <p:spPr>
          <a:xfrm>
            <a:off x="98616" y="2379986"/>
            <a:ext cx="9000561" cy="1310485"/>
          </a:xfrm>
        </p:spPr>
        <p:txBody>
          <a:bodyPr>
            <a:noAutofit/>
          </a:bodyPr>
          <a:lstStyle/>
          <a:p>
            <a:pPr marL="514350" indent="-514350">
              <a:buAutoNum type="arabicPeriod"/>
            </a:pPr>
            <a:r>
              <a:rPr lang="es-CO" sz="3200" b="1" dirty="0" smtClean="0"/>
              <a:t>JESÚS</a:t>
            </a:r>
            <a:r>
              <a:rPr lang="es-CO" sz="3200" b="1" dirty="0"/>
              <a:t>, EL EJEMPLO VIVO  </a:t>
            </a:r>
            <a:r>
              <a:rPr lang="es-CO" sz="3200" b="1" dirty="0" smtClean="0"/>
              <a:t>- YO </a:t>
            </a:r>
            <a:r>
              <a:rPr lang="es-CO" sz="3200" b="1" dirty="0"/>
              <a:t>HAGO Y TÚ MIRAS.</a:t>
            </a:r>
          </a:p>
          <a:p>
            <a:endParaRPr lang="es-ES" sz="3200" b="1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707" y="3436470"/>
            <a:ext cx="6096001" cy="3154082"/>
          </a:xfrm>
          <a:prstGeom prst="rect">
            <a:avLst/>
          </a:prstGeom>
        </p:spPr>
      </p:pic>
      <p:sp>
        <p:nvSpPr>
          <p:cNvPr id="2" name="Rectángulo 1"/>
          <p:cNvSpPr/>
          <p:nvPr/>
        </p:nvSpPr>
        <p:spPr>
          <a:xfrm>
            <a:off x="6424708" y="3449478"/>
            <a:ext cx="2719292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2800" b="1" dirty="0"/>
              <a:t>Marcos 1: 21-28. Un hombre que tenia un espíritu inmundo.</a:t>
            </a:r>
          </a:p>
        </p:txBody>
      </p:sp>
    </p:spTree>
    <p:extLst>
      <p:ext uri="{BB962C8B-B14F-4D97-AF65-F5344CB8AC3E}">
        <p14:creationId xmlns:p14="http://schemas.microsoft.com/office/powerpoint/2010/main" val="3459341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41995"/>
            <a:ext cx="9144000" cy="2811683"/>
          </a:xfrm>
          <a:prstGeom prst="rect">
            <a:avLst/>
          </a:prstGeom>
        </p:spPr>
      </p:pic>
      <p:sp>
        <p:nvSpPr>
          <p:cNvPr id="8" name="Título 2"/>
          <p:cNvSpPr txBox="1">
            <a:spLocks/>
          </p:cNvSpPr>
          <p:nvPr/>
        </p:nvSpPr>
        <p:spPr>
          <a:xfrm>
            <a:off x="115962" y="400112"/>
            <a:ext cx="8229600" cy="69605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" b="1" dirty="0" smtClean="0">
                <a:solidFill>
                  <a:schemeClr val="bg1"/>
                </a:solidFill>
              </a:rPr>
              <a:t>Proceso en la Práctica</a:t>
            </a:r>
            <a:endParaRPr lang="es-ES" b="1" dirty="0">
              <a:solidFill>
                <a:schemeClr val="bg1"/>
              </a:solidFill>
            </a:endParaRPr>
          </a:p>
        </p:txBody>
      </p:sp>
      <p:sp>
        <p:nvSpPr>
          <p:cNvPr id="10" name="Marcador de contenido 9"/>
          <p:cNvSpPr>
            <a:spLocks noGrp="1"/>
          </p:cNvSpPr>
          <p:nvPr>
            <p:ph idx="1"/>
          </p:nvPr>
        </p:nvSpPr>
        <p:spPr>
          <a:xfrm>
            <a:off x="457200" y="2305282"/>
            <a:ext cx="8229600" cy="117601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s-CO" sz="2800" b="1" dirty="0" smtClean="0"/>
              <a:t>2. </a:t>
            </a:r>
            <a:r>
              <a:rPr lang="es-CO" sz="2800" b="1" dirty="0"/>
              <a:t>JESÚS, EL MAESTRO </a:t>
            </a:r>
            <a:r>
              <a:rPr lang="es-CO" sz="2800" b="1" dirty="0" smtClean="0"/>
              <a:t>PROVOCADOR -</a:t>
            </a:r>
            <a:r>
              <a:rPr lang="es-CO" sz="2800" b="1" dirty="0"/>
              <a:t>	</a:t>
            </a:r>
            <a:r>
              <a:rPr lang="es-CO" sz="2800" b="1" dirty="0" smtClean="0"/>
              <a:t> </a:t>
            </a:r>
            <a:r>
              <a:rPr lang="es-CO" sz="2800" b="1" dirty="0"/>
              <a:t>YO HAGO Y TÚ ME AYUDAS</a:t>
            </a:r>
          </a:p>
          <a:p>
            <a:pPr marL="0" indent="0">
              <a:buNone/>
            </a:pPr>
            <a:endParaRPr lang="es-ES" sz="2800" b="1" dirty="0"/>
          </a:p>
        </p:txBody>
      </p:sp>
      <p:sp>
        <p:nvSpPr>
          <p:cNvPr id="2" name="Rectángulo 1"/>
          <p:cNvSpPr/>
          <p:nvPr/>
        </p:nvSpPr>
        <p:spPr>
          <a:xfrm>
            <a:off x="254000" y="6034305"/>
            <a:ext cx="830729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2400" b="1" dirty="0"/>
              <a:t> Reacciones, preguntas. </a:t>
            </a:r>
            <a:endParaRPr lang="es-CO" sz="2400" b="1" dirty="0" smtClean="0"/>
          </a:p>
          <a:p>
            <a:r>
              <a:rPr lang="es-CO" sz="2400" b="1" dirty="0" smtClean="0"/>
              <a:t>Marcos </a:t>
            </a:r>
            <a:r>
              <a:rPr lang="es-CO" sz="2400" b="1" dirty="0"/>
              <a:t>10: Joven rico. Marcos 7: 17. </a:t>
            </a: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7100" y="3277347"/>
            <a:ext cx="7245724" cy="2756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821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41995"/>
            <a:ext cx="9144000" cy="2811683"/>
          </a:xfrm>
          <a:prstGeom prst="rect">
            <a:avLst/>
          </a:prstGeom>
        </p:spPr>
      </p:pic>
      <p:sp>
        <p:nvSpPr>
          <p:cNvPr id="8" name="Título 2"/>
          <p:cNvSpPr txBox="1">
            <a:spLocks/>
          </p:cNvSpPr>
          <p:nvPr/>
        </p:nvSpPr>
        <p:spPr>
          <a:xfrm>
            <a:off x="115962" y="400112"/>
            <a:ext cx="8229600" cy="69605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" b="1" dirty="0" smtClean="0">
                <a:solidFill>
                  <a:schemeClr val="bg1"/>
                </a:solidFill>
              </a:rPr>
              <a:t>Proceso en la Práctica</a:t>
            </a:r>
            <a:endParaRPr lang="es-ES" b="1" dirty="0">
              <a:solidFill>
                <a:schemeClr val="bg1"/>
              </a:solidFill>
            </a:endParaRPr>
          </a:p>
        </p:txBody>
      </p:sp>
      <p:sp>
        <p:nvSpPr>
          <p:cNvPr id="10" name="Marcador de contenido 9"/>
          <p:cNvSpPr>
            <a:spLocks noGrp="1"/>
          </p:cNvSpPr>
          <p:nvPr>
            <p:ph idx="1"/>
          </p:nvPr>
        </p:nvSpPr>
        <p:spPr>
          <a:xfrm>
            <a:off x="149413" y="2230577"/>
            <a:ext cx="8904938" cy="114613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s-CO" sz="2800" b="1" dirty="0" smtClean="0"/>
              <a:t>3. </a:t>
            </a:r>
            <a:r>
              <a:rPr lang="es-CO" sz="2800" b="1" dirty="0"/>
              <a:t>JESÚS, EL MAESTRO </a:t>
            </a:r>
            <a:r>
              <a:rPr lang="es-CO" sz="2800" b="1" dirty="0" smtClean="0"/>
              <a:t>ALENTADOR - TÚ </a:t>
            </a:r>
            <a:r>
              <a:rPr lang="es-CO" sz="2800" b="1" dirty="0"/>
              <a:t>HACES Y YO TE AYUDO</a:t>
            </a:r>
          </a:p>
          <a:p>
            <a:pPr marL="0" indent="0">
              <a:buNone/>
            </a:pPr>
            <a:endParaRPr lang="es-ES" sz="2800" b="1" dirty="0"/>
          </a:p>
        </p:txBody>
      </p:sp>
      <p:sp>
        <p:nvSpPr>
          <p:cNvPr id="2" name="Rectángulo 1"/>
          <p:cNvSpPr/>
          <p:nvPr/>
        </p:nvSpPr>
        <p:spPr>
          <a:xfrm>
            <a:off x="582706" y="6128903"/>
            <a:ext cx="847164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b="1" u="sng" dirty="0"/>
              <a:t>Instrucciones claras</a:t>
            </a:r>
            <a:r>
              <a:rPr lang="es-CO" b="1" dirty="0"/>
              <a:t>. Mateo 10: 5-15</a:t>
            </a:r>
          </a:p>
          <a:p>
            <a:r>
              <a:rPr lang="es-CO" b="1" u="sng" dirty="0"/>
              <a:t>Autoridad clara</a:t>
            </a:r>
            <a:r>
              <a:rPr lang="es-CO" b="1" dirty="0"/>
              <a:t>. Les confirmo autoridad. Mateo 10: 1. Mateo 17: 15-21.</a:t>
            </a: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6161" y="3195985"/>
            <a:ext cx="6996898" cy="2932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1861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41995"/>
            <a:ext cx="9144000" cy="2811683"/>
          </a:xfrm>
          <a:prstGeom prst="rect">
            <a:avLst/>
          </a:prstGeom>
        </p:spPr>
      </p:pic>
      <p:sp>
        <p:nvSpPr>
          <p:cNvPr id="8" name="Título 2"/>
          <p:cNvSpPr txBox="1">
            <a:spLocks/>
          </p:cNvSpPr>
          <p:nvPr/>
        </p:nvSpPr>
        <p:spPr>
          <a:xfrm>
            <a:off x="115962" y="400112"/>
            <a:ext cx="8229600" cy="69605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" b="1" dirty="0" smtClean="0">
                <a:solidFill>
                  <a:schemeClr val="bg1"/>
                </a:solidFill>
              </a:rPr>
              <a:t>Proceso en la Práctica</a:t>
            </a:r>
            <a:endParaRPr lang="es-ES" b="1" dirty="0">
              <a:solidFill>
                <a:schemeClr val="bg1"/>
              </a:solidFill>
            </a:endParaRPr>
          </a:p>
        </p:txBody>
      </p:sp>
      <p:sp>
        <p:nvSpPr>
          <p:cNvPr id="10" name="Marcador de contenido 9"/>
          <p:cNvSpPr>
            <a:spLocks noGrp="1"/>
          </p:cNvSpPr>
          <p:nvPr>
            <p:ph idx="1"/>
          </p:nvPr>
        </p:nvSpPr>
        <p:spPr>
          <a:xfrm>
            <a:off x="457200" y="2454691"/>
            <a:ext cx="8229600" cy="116107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s-CO" sz="2800" b="1" dirty="0" smtClean="0"/>
              <a:t>4. JESÚS</a:t>
            </a:r>
            <a:r>
              <a:rPr lang="es-CO" sz="2800" b="1" dirty="0"/>
              <a:t>, EL MAESTRO QUE </a:t>
            </a:r>
            <a:r>
              <a:rPr lang="es-CO" sz="2800" b="1" dirty="0" smtClean="0"/>
              <a:t>DELEGA - TÚ </a:t>
            </a:r>
            <a:r>
              <a:rPr lang="es-CO" sz="2800" b="1" dirty="0"/>
              <a:t>HACES Y YO MIRO</a:t>
            </a:r>
          </a:p>
          <a:p>
            <a:pPr marL="0" indent="0">
              <a:buNone/>
            </a:pPr>
            <a:endParaRPr lang="es-ES" sz="2800" b="1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3361765"/>
            <a:ext cx="8014447" cy="2491354"/>
          </a:xfrm>
          <a:prstGeom prst="rect">
            <a:avLst/>
          </a:prstGeom>
        </p:spPr>
      </p:pic>
      <p:sp>
        <p:nvSpPr>
          <p:cNvPr id="2" name="Rectángulo 1"/>
          <p:cNvSpPr/>
          <p:nvPr/>
        </p:nvSpPr>
        <p:spPr>
          <a:xfrm>
            <a:off x="672352" y="6064186"/>
            <a:ext cx="767320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2400" b="1" dirty="0"/>
              <a:t>Expe</a:t>
            </a:r>
            <a:r>
              <a:rPr lang="es-CO" sz="2400" b="1" u="sng" dirty="0"/>
              <a:t>ctativas claras</a:t>
            </a:r>
            <a:r>
              <a:rPr lang="es-CO" sz="2400" b="1" dirty="0"/>
              <a:t>. Mateo 10: 16-42, Juan 13, Mateo 28:18-20</a:t>
            </a:r>
          </a:p>
        </p:txBody>
      </p:sp>
    </p:spTree>
    <p:extLst>
      <p:ext uri="{BB962C8B-B14F-4D97-AF65-F5344CB8AC3E}">
        <p14:creationId xmlns:p14="http://schemas.microsoft.com/office/powerpoint/2010/main" val="2480292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6000" b="1" dirty="0" smtClean="0"/>
              <a:t>PROPOSITO J.A.</a:t>
            </a:r>
            <a:endParaRPr lang="es-ES" sz="6000" b="1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51433" y="4558519"/>
            <a:ext cx="8229600" cy="116391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s-ES" sz="6000" b="1" i="1" dirty="0" smtClean="0">
                <a:solidFill>
                  <a:srgbClr val="FF0000"/>
                </a:solidFill>
              </a:rPr>
              <a:t>Salvar del pecado y guiar en el servicio</a:t>
            </a:r>
            <a:endParaRPr lang="es-ES" sz="6000" b="1" i="1" dirty="0">
              <a:solidFill>
                <a:srgbClr val="FF0000"/>
              </a:solidFill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3409" y="1531605"/>
            <a:ext cx="3897820" cy="3024708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0471" y="1851279"/>
            <a:ext cx="3019611" cy="2436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9283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/>
          <a:srcRect t="1253" b="1253"/>
          <a:stretch>
            <a:fillRect/>
          </a:stretch>
        </p:blipFill>
        <p:spPr>
          <a:xfrm>
            <a:off x="224118" y="179294"/>
            <a:ext cx="8725647" cy="6469530"/>
          </a:xfrm>
        </p:spPr>
      </p:pic>
    </p:spTree>
    <p:extLst>
      <p:ext uri="{BB962C8B-B14F-4D97-AF65-F5344CB8AC3E}">
        <p14:creationId xmlns:p14="http://schemas.microsoft.com/office/powerpoint/2010/main" val="2024748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98474" y="140451"/>
            <a:ext cx="7556313" cy="1116106"/>
          </a:xfrm>
        </p:spPr>
        <p:txBody>
          <a:bodyPr/>
          <a:lstStyle/>
          <a:p>
            <a:r>
              <a:rPr lang="es-ES" dirty="0" smtClean="0"/>
              <a:t>Revista para el culto joven </a:t>
            </a:r>
            <a:endParaRPr lang="es-ES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9647" y="956236"/>
            <a:ext cx="6454587" cy="5841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4754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98474" y="-68723"/>
            <a:ext cx="7556313" cy="1116106"/>
          </a:xfrm>
        </p:spPr>
        <p:txBody>
          <a:bodyPr/>
          <a:lstStyle/>
          <a:p>
            <a:r>
              <a:rPr lang="es-ES" sz="6000" dirty="0" smtClean="0"/>
              <a:t>Renovando la visión del Culto joven </a:t>
            </a:r>
            <a:endParaRPr lang="es-ES" sz="6000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0019" y="1837778"/>
            <a:ext cx="7214767" cy="3720353"/>
          </a:xfrm>
          <a:prstGeom prst="rect">
            <a:avLst/>
          </a:prstGeom>
        </p:spPr>
      </p:pic>
      <p:sp>
        <p:nvSpPr>
          <p:cNvPr id="7" name="Marcador de contenido 2"/>
          <p:cNvSpPr>
            <a:spLocks noGrp="1"/>
          </p:cNvSpPr>
          <p:nvPr>
            <p:ph idx="1"/>
          </p:nvPr>
        </p:nvSpPr>
        <p:spPr>
          <a:xfrm>
            <a:off x="735432" y="5558131"/>
            <a:ext cx="7781040" cy="99209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s-ES" sz="2400" b="1" dirty="0" smtClean="0"/>
              <a:t>Generador de liderazgo - Centrado en la palabra </a:t>
            </a:r>
          </a:p>
          <a:p>
            <a:pPr marL="0" indent="0">
              <a:buNone/>
            </a:pPr>
            <a:r>
              <a:rPr lang="fr-FR" sz="2400" b="1" dirty="0" smtClean="0"/>
              <a:t>En</a:t>
            </a:r>
            <a:r>
              <a:rPr lang="es-ES" sz="2400" b="1" dirty="0" smtClean="0"/>
              <a:t> constante innovación -   Con sentido de misión. </a:t>
            </a:r>
          </a:p>
        </p:txBody>
      </p:sp>
    </p:spTree>
    <p:extLst>
      <p:ext uri="{BB962C8B-B14F-4D97-AF65-F5344CB8AC3E}">
        <p14:creationId xmlns:p14="http://schemas.microsoft.com/office/powerpoint/2010/main" val="446640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Dinamismo juvenil</a:t>
            </a:r>
            <a:endParaRPr lang="es-ES" dirty="0"/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949" y="1674986"/>
            <a:ext cx="7826403" cy="5073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5001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98474" y="215156"/>
            <a:ext cx="7556313" cy="1116106"/>
          </a:xfrm>
        </p:spPr>
        <p:txBody>
          <a:bodyPr>
            <a:noAutofit/>
          </a:bodyPr>
          <a:lstStyle/>
          <a:p>
            <a:r>
              <a:rPr lang="es-ES" b="1" dirty="0" smtClean="0"/>
              <a:t>LOS JOVENES PUEDEN SER DISCIPULOS </a:t>
            </a:r>
            <a:endParaRPr lang="es-ES" b="1" dirty="0"/>
          </a:p>
        </p:txBody>
      </p:sp>
      <p:sp>
        <p:nvSpPr>
          <p:cNvPr id="4" name="Rectangle 3"/>
          <p:cNvSpPr txBox="1">
            <a:spLocks noGrp="1" noChangeArrowheads="1"/>
          </p:cNvSpPr>
          <p:nvPr>
            <p:ph idx="1"/>
          </p:nvPr>
        </p:nvSpPr>
        <p:spPr bwMode="auto">
          <a:xfrm>
            <a:off x="74709" y="4418068"/>
            <a:ext cx="9069292" cy="238016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noAutofit/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+mn-ea"/>
                <a:cs typeface="ＭＳ Ｐゴシック" charset="0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2860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7432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2004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6576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eaLnBrk="1" hangingPunct="1">
              <a:lnSpc>
                <a:spcPct val="90000"/>
              </a:lnSpc>
              <a:defRPr/>
            </a:pPr>
            <a:r>
              <a:rPr lang="ja-JP" altLang="es-ES" sz="3000" b="1" i="1" dirty="0" smtClean="0">
                <a:latin typeface="Arial"/>
                <a:cs typeface="+mn-cs"/>
              </a:rPr>
              <a:t>“</a:t>
            </a:r>
            <a:r>
              <a:rPr lang="es-ES" sz="3000" b="1" i="1" dirty="0" smtClean="0">
                <a:cs typeface="+mn-cs"/>
              </a:rPr>
              <a:t>Los jóvenes bajo una sabia dirección, quedarán preparados para ocupar puestos de confianza, y tanto por el precepto como por el ejemplo ayudarán  constantemente a otros a hacer el bien</a:t>
            </a:r>
            <a:r>
              <a:rPr lang="es-ES_tradnl" sz="3000" b="1" i="1" dirty="0" smtClean="0">
                <a:latin typeface="Arial"/>
                <a:cs typeface="+mn-cs"/>
              </a:rPr>
              <a:t>”. </a:t>
            </a:r>
            <a:r>
              <a:rPr lang="es-ES" sz="3000" b="1" i="1" dirty="0" smtClean="0">
                <a:cs typeface="+mn-cs"/>
              </a:rPr>
              <a:t>(JT. 3 Pág. 175</a:t>
            </a:r>
            <a:r>
              <a:rPr lang="en-US" sz="3000" b="1" i="1" dirty="0" smtClean="0">
                <a:cs typeface="+mn-cs"/>
              </a:rPr>
              <a:t>)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0783" y="1547599"/>
            <a:ext cx="5558247" cy="2482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2618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"/>
          </a:p>
        </p:txBody>
      </p:sp>
      <p:grpSp>
        <p:nvGrpSpPr>
          <p:cNvPr id="4" name="Grupo 12"/>
          <p:cNvGrpSpPr/>
          <p:nvPr/>
        </p:nvGrpSpPr>
        <p:grpSpPr>
          <a:xfrm>
            <a:off x="0" y="-249132"/>
            <a:ext cx="9144007" cy="7105015"/>
            <a:chOff x="0" y="0"/>
            <a:chExt cx="4783515" cy="7105135"/>
          </a:xfrm>
        </p:grpSpPr>
        <p:sp>
          <p:nvSpPr>
            <p:cNvPr id="5" name="Rectángulo 4"/>
            <p:cNvSpPr/>
            <p:nvPr/>
          </p:nvSpPr>
          <p:spPr>
            <a:xfrm>
              <a:off x="0" y="0"/>
              <a:ext cx="4783515" cy="7105135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s-ES"/>
            </a:p>
          </p:txBody>
        </p:sp>
        <p:pic>
          <p:nvPicPr>
            <p:cNvPr id="7" name="Picture 2" descr="http://es1.downloads.adventistas.org/2014/06/audiolibros-950x535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4696980" cy="5095876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CuadroTexto 9"/>
            <p:cNvSpPr txBox="1"/>
            <p:nvPr/>
          </p:nvSpPr>
          <p:spPr>
            <a:xfrm>
              <a:off x="322797" y="5020199"/>
              <a:ext cx="4173478" cy="1257321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es-CO" sz="3600" kern="1200" dirty="0" smtClean="0">
                  <a:solidFill>
                    <a:srgbClr val="000000"/>
                  </a:solidFill>
                  <a:effectLst/>
                  <a:latin typeface="Aparajita"/>
                  <a:ea typeface="ＭＳ 明朝"/>
                  <a:cs typeface="Aparajita"/>
                </a:rPr>
                <a:t>SEÑOR TRANSFÓRMAME</a:t>
              </a:r>
            </a:p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es-CO" sz="3200" kern="1200" dirty="0" smtClean="0">
                  <a:solidFill>
                    <a:srgbClr val="000000"/>
                  </a:solidFill>
                  <a:effectLst/>
                  <a:latin typeface="Aparajita"/>
                  <a:ea typeface="ＭＳ 明朝"/>
                  <a:cs typeface="Aparajita"/>
                </a:rPr>
                <a:t>“</a:t>
              </a:r>
              <a:r>
                <a:rPr lang="es-CO" sz="3200" kern="1200" dirty="0">
                  <a:solidFill>
                    <a:srgbClr val="000000"/>
                  </a:solidFill>
                  <a:effectLst/>
                  <a:latin typeface="Aparajita"/>
                  <a:ea typeface="ＭＳ 明朝"/>
                  <a:cs typeface="Aparajita"/>
                </a:rPr>
                <a:t>Transformados por su gracia,</a:t>
              </a:r>
              <a:endParaRPr lang="es-CO" sz="3200" dirty="0">
                <a:effectLst/>
                <a:latin typeface="Times New Roman"/>
                <a:ea typeface="ＭＳ 明朝"/>
              </a:endParaRPr>
            </a:p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es-CO" sz="3200" kern="1200" dirty="0">
                  <a:solidFill>
                    <a:srgbClr val="000000"/>
                  </a:solidFill>
                  <a:effectLst/>
                  <a:latin typeface="Aparajita"/>
                  <a:ea typeface="ＭＳ 明朝"/>
                  <a:cs typeface="Aparajita"/>
                </a:rPr>
                <a:t>Discipulamos con fervor”</a:t>
              </a:r>
              <a:endParaRPr lang="es-CO" sz="3200" dirty="0">
                <a:effectLst/>
                <a:latin typeface="Times New Roman"/>
                <a:ea typeface="ＭＳ 明朝"/>
              </a:endParaRPr>
            </a:p>
          </p:txBody>
        </p:sp>
      </p:grpSp>
      <p:sp>
        <p:nvSpPr>
          <p:cNvPr id="11" name="CuadroTexto 10"/>
          <p:cNvSpPr txBox="1"/>
          <p:nvPr/>
        </p:nvSpPr>
        <p:spPr>
          <a:xfrm>
            <a:off x="1104245" y="6323119"/>
            <a:ext cx="6807218" cy="62736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s-CO" sz="1800" b="1" kern="1200" dirty="0">
                <a:solidFill>
                  <a:srgbClr val="000000"/>
                </a:solidFill>
                <a:effectLst/>
                <a:latin typeface="Calibri"/>
                <a:ea typeface="ＭＳ 明朝"/>
                <a:cs typeface="Times New Roman"/>
              </a:rPr>
              <a:t>ASOCIACION DEL ORIENTE COLOMBIANO</a:t>
            </a:r>
            <a:endParaRPr lang="es-CO" sz="1200" dirty="0">
              <a:effectLst/>
              <a:latin typeface="Times New Roman"/>
              <a:ea typeface="ＭＳ 明朝"/>
            </a:endParaRPr>
          </a:p>
        </p:txBody>
      </p:sp>
    </p:spTree>
    <p:extLst>
      <p:ext uri="{BB962C8B-B14F-4D97-AF65-F5344CB8AC3E}">
        <p14:creationId xmlns:p14="http://schemas.microsoft.com/office/powerpoint/2010/main" val="2505320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199933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s-ES" b="1" dirty="0" smtClean="0"/>
              <a:t>LOS NIÑOS Y JOVENES NECESITAN SER DISCIPULADOS A TRAVÉS DE: </a:t>
            </a:r>
            <a:endParaRPr lang="es-ES" b="1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0353" y="1238346"/>
            <a:ext cx="6708587" cy="3886479"/>
          </a:xfrm>
          <a:prstGeom prst="rect">
            <a:avLst/>
          </a:prstGeom>
        </p:spPr>
      </p:pic>
      <p:sp>
        <p:nvSpPr>
          <p:cNvPr id="6" name="Marcador de contenido 2"/>
          <p:cNvSpPr>
            <a:spLocks noGrp="1"/>
          </p:cNvSpPr>
          <p:nvPr>
            <p:ph idx="1"/>
          </p:nvPr>
        </p:nvSpPr>
        <p:spPr>
          <a:xfrm>
            <a:off x="442258" y="5474650"/>
            <a:ext cx="8522449" cy="130864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ES" sz="2800" b="1" dirty="0" smtClean="0">
                <a:solidFill>
                  <a:schemeClr val="tx1"/>
                </a:solidFill>
              </a:rPr>
              <a:t>EJEMPLO, DISCIPULADO, CLUBES, CLASES DE NIÑOS, SERVICIO</a:t>
            </a:r>
            <a:r>
              <a:rPr lang="is-IS" sz="2800" b="1" dirty="0" smtClean="0">
                <a:solidFill>
                  <a:schemeClr val="tx1"/>
                </a:solidFill>
              </a:rPr>
              <a:t>… TODO INTENSIONADO</a:t>
            </a:r>
            <a:endParaRPr lang="es-ES" sz="2800" b="1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0315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98474" y="-53782"/>
            <a:ext cx="7556313" cy="1116106"/>
          </a:xfrm>
        </p:spPr>
        <p:txBody>
          <a:bodyPr/>
          <a:lstStyle/>
          <a:p>
            <a:r>
              <a:rPr lang="es-ES" sz="2800" b="1" dirty="0"/>
              <a:t>HAY QUE PREPARA A LOS NIÑOS Y JOVENES PARA EL SERVICIO A DIOS Y AL PROJIMO. </a:t>
            </a:r>
            <a:br>
              <a:rPr lang="es-ES" sz="2800" b="1" dirty="0"/>
            </a:br>
            <a:endParaRPr lang="es-ES" sz="2800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58588" y="4521201"/>
            <a:ext cx="8157883" cy="1500094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es-ES" sz="2800" b="1" dirty="0" smtClean="0"/>
              <a:t>Mediante </a:t>
            </a:r>
            <a:r>
              <a:rPr lang="es-ES" sz="2800" b="1" dirty="0"/>
              <a:t>una vida de servicio en favor de otros, el hombre se pone en Última relación con Cristo. La ley del servicio viene a ser el eslabón que nos une a Dios y a nuestros semejantes. ." (Palabras de Vida del Gran Maestro, p. 262.)</a:t>
            </a:r>
            <a:r>
              <a:rPr lang="es-ES" sz="2800" dirty="0"/>
              <a:t> </a:t>
            </a:r>
          </a:p>
          <a:p>
            <a:endParaRPr lang="es-ES" sz="2800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7176" y="1294209"/>
            <a:ext cx="7425227" cy="3243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1225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A-01-08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37892" name="Text Box 4"/>
          <p:cNvSpPr txBox="1">
            <a:spLocks noChangeArrowheads="1"/>
          </p:cNvSpPr>
          <p:nvPr/>
        </p:nvSpPr>
        <p:spPr bwMode="auto">
          <a:xfrm>
            <a:off x="179388" y="4822825"/>
            <a:ext cx="8856662" cy="2062163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s-ES_tradnl" dirty="0" smtClean="0">
                <a:solidFill>
                  <a:schemeClr val="bg1"/>
                </a:solidFill>
                <a:latin typeface="Humanst521 BT" charset="0"/>
                <a:cs typeface="+mn-cs"/>
              </a:rPr>
              <a:t>“los niños han de ser preparados para llegar a ser misioneros:  Debe ayudárseles a comprender distintamente lo que tienen que hacer para ser salvos. </a:t>
            </a:r>
            <a:r>
              <a:rPr lang="es-ES_tradnl" sz="1800" dirty="0" smtClean="0">
                <a:solidFill>
                  <a:schemeClr val="bg1"/>
                </a:solidFill>
                <a:latin typeface="Humanst521 BT" charset="0"/>
                <a:cs typeface="+mn-cs"/>
              </a:rPr>
              <a:t>Consejos para los maestros 160</a:t>
            </a:r>
            <a:endParaRPr lang="es-CO" sz="1800" dirty="0" smtClean="0">
              <a:solidFill>
                <a:schemeClr val="bg1"/>
              </a:solidFill>
              <a:latin typeface="Humanst521 BT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6815735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3789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3789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789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378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78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378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78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9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Título 1"/>
          <p:cNvSpPr>
            <a:spLocks noGrp="1"/>
          </p:cNvSpPr>
          <p:nvPr>
            <p:ph type="ctrTitle"/>
          </p:nvPr>
        </p:nvSpPr>
        <p:spPr>
          <a:xfrm>
            <a:off x="179388" y="115889"/>
            <a:ext cx="8856662" cy="1557524"/>
          </a:xfrm>
          <a:solidFill>
            <a:srgbClr val="FFFF00"/>
          </a:solidFill>
        </p:spPr>
        <p:txBody>
          <a:bodyPr>
            <a:normAutofit/>
          </a:bodyPr>
          <a:lstStyle/>
          <a:p>
            <a:pPr algn="ctr">
              <a:defRPr/>
            </a:pPr>
            <a:r>
              <a:rPr lang="es-CO" sz="4000" b="1">
                <a:latin typeface="Arial" charset="0"/>
                <a:cs typeface="+mj-cs"/>
              </a:rPr>
              <a:t>CADA CLUB DEBE TENER OBJETIVOS CLAROS</a:t>
            </a:r>
          </a:p>
        </p:txBody>
      </p:sp>
      <p:pic>
        <p:nvPicPr>
          <p:cNvPr id="4" name="Marcador de contenido 5"/>
          <p:cNvPicPr>
            <a:picLocks noChangeAspect="1"/>
          </p:cNvPicPr>
          <p:nvPr/>
        </p:nvPicPr>
        <p:blipFill>
          <a:blip r:embed="rId2"/>
          <a:srcRect l="9583" r="9583"/>
          <a:stretch>
            <a:fillRect/>
          </a:stretch>
        </p:blipFill>
        <p:spPr>
          <a:xfrm>
            <a:off x="1" y="1661931"/>
            <a:ext cx="9144000" cy="5196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114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ítulo 1"/>
          <p:cNvSpPr>
            <a:spLocks noGrp="1"/>
          </p:cNvSpPr>
          <p:nvPr>
            <p:ph type="title"/>
          </p:nvPr>
        </p:nvSpPr>
        <p:spPr>
          <a:xfrm>
            <a:off x="112429" y="74430"/>
            <a:ext cx="8804193" cy="1143000"/>
          </a:xfrm>
        </p:spPr>
        <p:txBody>
          <a:bodyPr/>
          <a:lstStyle/>
          <a:p>
            <a:pPr>
              <a:defRPr/>
            </a:pPr>
            <a:r>
              <a:rPr lang="es-CO" dirty="0">
                <a:latin typeface="Arial" charset="0"/>
                <a:cs typeface="+mj-cs"/>
              </a:rPr>
              <a:t>1. RETENER A LOS NIÑOS Y </a:t>
            </a:r>
            <a:r>
              <a:rPr lang="es-CO" dirty="0" smtClean="0">
                <a:latin typeface="Arial" charset="0"/>
                <a:cs typeface="+mj-cs"/>
              </a:rPr>
              <a:t>JOVENES: Enamorarlos de Dios y su iglesia </a:t>
            </a:r>
            <a:endParaRPr lang="es-CO" dirty="0">
              <a:latin typeface="Arial" charset="0"/>
              <a:cs typeface="+mj-cs"/>
            </a:endParaRPr>
          </a:p>
        </p:txBody>
      </p:sp>
      <p:pic>
        <p:nvPicPr>
          <p:cNvPr id="35842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400" y="1217431"/>
            <a:ext cx="8744234" cy="55469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76303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ítulo 1"/>
          <p:cNvSpPr>
            <a:spLocks noGrp="1"/>
          </p:cNvSpPr>
          <p:nvPr>
            <p:ph type="title"/>
          </p:nvPr>
        </p:nvSpPr>
        <p:spPr>
          <a:xfrm>
            <a:off x="0" y="-8959"/>
            <a:ext cx="9129055" cy="1116106"/>
          </a:xfrm>
          <a:solidFill>
            <a:srgbClr val="3366FF"/>
          </a:solidFill>
        </p:spPr>
        <p:txBody>
          <a:bodyPr/>
          <a:lstStyle/>
          <a:p>
            <a:pPr>
              <a:defRPr/>
            </a:pPr>
            <a:r>
              <a:rPr lang="es-CO" b="1" dirty="0">
                <a:solidFill>
                  <a:srgbClr val="FFFFFF"/>
                </a:solidFill>
                <a:latin typeface="Arial" charset="0"/>
                <a:cs typeface="+mj-cs"/>
              </a:rPr>
              <a:t>2. GERERAR LIDERAZGO 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45882"/>
            <a:ext cx="9129055" cy="58121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03863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b="1" dirty="0" smtClean="0"/>
              <a:t>PROGRAMA REGULAR </a:t>
            </a:r>
            <a:br>
              <a:rPr lang="es-ES" b="1" dirty="0" smtClean="0"/>
            </a:br>
            <a:endParaRPr lang="es-ES" b="1" dirty="0"/>
          </a:p>
        </p:txBody>
      </p:sp>
      <p:sp>
        <p:nvSpPr>
          <p:cNvPr id="3" name="Título 1"/>
          <p:cNvSpPr txBox="1">
            <a:spLocks/>
          </p:cNvSpPr>
          <p:nvPr/>
        </p:nvSpPr>
        <p:spPr>
          <a:xfrm>
            <a:off x="650874" y="1925648"/>
            <a:ext cx="7863539" cy="111610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71500" indent="-571500">
              <a:buFont typeface="Arial" charset="0"/>
              <a:buChar char="•"/>
            </a:pPr>
            <a:r>
              <a:rPr lang="es-ES" b="1" dirty="0" smtClean="0"/>
              <a:t>Investiduras:  Tarjetas, reuniones sábado y domingo </a:t>
            </a:r>
          </a:p>
          <a:p>
            <a:pPr marL="571500" indent="-571500">
              <a:buFont typeface="Arial" charset="0"/>
              <a:buChar char="•"/>
            </a:pPr>
            <a:r>
              <a:rPr lang="es-ES" b="1" dirty="0" smtClean="0"/>
              <a:t>Formación de L</a:t>
            </a:r>
            <a:r>
              <a:rPr lang="es-ES_tradnl" b="1" dirty="0" err="1" smtClean="0"/>
              <a:t>íderes</a:t>
            </a:r>
            <a:r>
              <a:rPr lang="es-ES_tradnl" b="1" dirty="0" smtClean="0"/>
              <a:t>: Intencional, responsabilidades </a:t>
            </a:r>
            <a:r>
              <a:rPr lang="es-ES_tradnl" b="1" dirty="0"/>
              <a:t>p</a:t>
            </a:r>
            <a:r>
              <a:rPr lang="es-ES_tradnl" b="1" dirty="0" smtClean="0"/>
              <a:t>rogresivas</a:t>
            </a:r>
            <a:r>
              <a:rPr lang="es-ES_tradnl" b="1" dirty="0"/>
              <a:t>.</a:t>
            </a:r>
            <a:endParaRPr lang="es-ES" b="1" dirty="0"/>
          </a:p>
        </p:txBody>
      </p:sp>
    </p:spTree>
    <p:extLst>
      <p:ext uri="{BB962C8B-B14F-4D97-AF65-F5344CB8AC3E}">
        <p14:creationId xmlns:p14="http://schemas.microsoft.com/office/powerpoint/2010/main" val="36002230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ítulo 1"/>
          <p:cNvSpPr>
            <a:spLocks noGrp="1"/>
          </p:cNvSpPr>
          <p:nvPr>
            <p:ph type="title"/>
          </p:nvPr>
        </p:nvSpPr>
        <p:spPr>
          <a:xfrm>
            <a:off x="498474" y="80687"/>
            <a:ext cx="7556313" cy="1658172"/>
          </a:xfrm>
          <a:solidFill>
            <a:schemeClr val="accent5">
              <a:lumMod val="20000"/>
              <a:lumOff val="80000"/>
            </a:schemeClr>
          </a:solidFill>
        </p:spPr>
        <p:txBody>
          <a:bodyPr/>
          <a:lstStyle/>
          <a:p>
            <a:pPr>
              <a:defRPr/>
            </a:pPr>
            <a:r>
              <a:rPr lang="es-CO" b="1" dirty="0">
                <a:latin typeface="Arial" charset="0"/>
                <a:cs typeface="+mj-cs"/>
              </a:rPr>
              <a:t>3. INVOLUCRAR EN EL </a:t>
            </a:r>
            <a:r>
              <a:rPr lang="es-CO" b="1" dirty="0" smtClean="0">
                <a:latin typeface="Arial" charset="0"/>
                <a:cs typeface="+mj-cs"/>
              </a:rPr>
              <a:t>SERVICIO</a:t>
            </a:r>
            <a:br>
              <a:rPr lang="es-CO" b="1" dirty="0" smtClean="0">
                <a:latin typeface="Arial" charset="0"/>
                <a:cs typeface="+mj-cs"/>
              </a:rPr>
            </a:br>
            <a:r>
              <a:rPr lang="es-CO" b="1" dirty="0" smtClean="0">
                <a:latin typeface="Arial" charset="0"/>
              </a:rPr>
              <a:t>caravana y requisitos investiduras y campamentos </a:t>
            </a:r>
            <a:endParaRPr lang="es-CO" b="1" dirty="0">
              <a:latin typeface="Arial" charset="0"/>
              <a:cs typeface="+mj-cs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0087" y="1738858"/>
            <a:ext cx="7826375" cy="4611141"/>
          </a:xfrm>
          <a:prstGeom prst="rect">
            <a:avLst/>
          </a:prstGeom>
        </p:spPr>
      </p:pic>
      <p:sp>
        <p:nvSpPr>
          <p:cNvPr id="4" name="Título 1"/>
          <p:cNvSpPr txBox="1">
            <a:spLocks/>
          </p:cNvSpPr>
          <p:nvPr/>
        </p:nvSpPr>
        <p:spPr>
          <a:xfrm>
            <a:off x="498474" y="29980"/>
            <a:ext cx="7556313" cy="165817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s-CO" b="1" smtClean="0">
                <a:latin typeface="Arial" charset="0"/>
              </a:rPr>
              <a:t>3. INVOLUCRAR EN EL SERVICIO</a:t>
            </a:r>
            <a:br>
              <a:rPr lang="es-CO" b="1" smtClean="0">
                <a:latin typeface="Arial" charset="0"/>
              </a:rPr>
            </a:br>
            <a:r>
              <a:rPr lang="es-CO" b="1" smtClean="0">
                <a:latin typeface="Arial" charset="0"/>
              </a:rPr>
              <a:t>caravana y requisitos investiduras y campamentos </a:t>
            </a:r>
            <a:endParaRPr lang="es-CO" b="1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2436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46941"/>
            <a:ext cx="9144000" cy="4811058"/>
          </a:xfrm>
          <a:prstGeom prst="rect">
            <a:avLst/>
          </a:prstGeom>
        </p:spPr>
      </p:pic>
      <p:sp>
        <p:nvSpPr>
          <p:cNvPr id="2" name="Rectángulo 1"/>
          <p:cNvSpPr/>
          <p:nvPr/>
        </p:nvSpPr>
        <p:spPr>
          <a:xfrm>
            <a:off x="0" y="0"/>
            <a:ext cx="9247769" cy="1015663"/>
          </a:xfrm>
          <a:prstGeom prst="rect">
            <a:avLst/>
          </a:prstGeom>
          <a:solidFill>
            <a:srgbClr val="CCFFCC"/>
          </a:solidFill>
        </p:spPr>
        <p:txBody>
          <a:bodyPr wrap="none">
            <a:spAutoFit/>
          </a:bodyPr>
          <a:lstStyle/>
          <a:p>
            <a:r>
              <a:rPr lang="es-CO" sz="6000" b="1" dirty="0">
                <a:latin typeface="Arial" charset="0"/>
              </a:rPr>
              <a:t>4. ACERCARLOS A DIOS </a:t>
            </a:r>
            <a:endParaRPr lang="es-ES" sz="6000" b="1" dirty="0"/>
          </a:p>
        </p:txBody>
      </p:sp>
      <p:pic>
        <p:nvPicPr>
          <p:cNvPr id="7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1015663"/>
            <a:ext cx="9144001" cy="594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ítulo 1"/>
          <p:cNvSpPr txBox="1">
            <a:spLocks/>
          </p:cNvSpPr>
          <p:nvPr/>
        </p:nvSpPr>
        <p:spPr>
          <a:xfrm>
            <a:off x="-43046" y="5666276"/>
            <a:ext cx="9180513" cy="125917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s-CO" b="1" dirty="0" smtClean="0">
                <a:latin typeface="Arial" charset="0"/>
              </a:rPr>
              <a:t>El mayor objetivo de nuestros eventos, en mi caso campamentos es ese  </a:t>
            </a:r>
            <a:endParaRPr lang="es-CO" b="1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3680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3" name="Picture 2" descr="https://encrypted-tbn1.gstatic.com/images?q=tbn:ANd9GcT-uRMIwmbyoESbq2hObqBnUU4z5R0i_mqmzqHNo3mHIzr_Os2rK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698" y="1511398"/>
            <a:ext cx="8079694" cy="5084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ítulo 1"/>
          <p:cNvSpPr>
            <a:spLocks noGrp="1"/>
          </p:cNvSpPr>
          <p:nvPr>
            <p:ph type="title"/>
          </p:nvPr>
        </p:nvSpPr>
        <p:spPr>
          <a:xfrm>
            <a:off x="457200" y="129149"/>
            <a:ext cx="8229600" cy="1143000"/>
          </a:xfrm>
          <a:solidFill>
            <a:schemeClr val="accent1"/>
          </a:solidFill>
        </p:spPr>
        <p:txBody>
          <a:bodyPr/>
          <a:lstStyle/>
          <a:p>
            <a:pPr>
              <a:defRPr/>
            </a:pPr>
            <a:r>
              <a:rPr lang="es-CO" dirty="0" smtClean="0">
                <a:solidFill>
                  <a:schemeClr val="bg1"/>
                </a:solidFill>
                <a:latin typeface="Arial" charset="0"/>
              </a:rPr>
              <a:t>5. </a:t>
            </a:r>
            <a:r>
              <a:rPr lang="es-CO" dirty="0" smtClean="0">
                <a:solidFill>
                  <a:schemeClr val="bg1"/>
                </a:solidFill>
                <a:latin typeface="Arial" charset="0"/>
                <a:cs typeface="+mj-cs"/>
              </a:rPr>
              <a:t>COMPROMETERLOS EN EL CUMPLIMIENTO DE LA MISION </a:t>
            </a:r>
            <a:endParaRPr lang="es-CO" dirty="0">
              <a:solidFill>
                <a:schemeClr val="bg1"/>
              </a:solidFill>
              <a:latin typeface="Arial" charset="0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478752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98474" y="-68723"/>
            <a:ext cx="7556313" cy="1116106"/>
          </a:xfrm>
        </p:spPr>
        <p:txBody>
          <a:bodyPr>
            <a:noAutofit/>
          </a:bodyPr>
          <a:lstStyle/>
          <a:p>
            <a:r>
              <a:rPr lang="es-ES" sz="5400" b="1" dirty="0" smtClean="0"/>
              <a:t>DISCIPULADO JUVENIL </a:t>
            </a:r>
            <a:endParaRPr lang="es-ES" sz="5400" b="1" dirty="0"/>
          </a:p>
        </p:txBody>
      </p:sp>
      <p:sp>
        <p:nvSpPr>
          <p:cNvPr id="5" name="Marcador de contenido 2"/>
          <p:cNvSpPr>
            <a:spLocks noGrp="1"/>
          </p:cNvSpPr>
          <p:nvPr>
            <p:ph idx="1"/>
          </p:nvPr>
        </p:nvSpPr>
        <p:spPr>
          <a:xfrm>
            <a:off x="164351" y="5626838"/>
            <a:ext cx="8979649" cy="13208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ES_tradnl" sz="2400" b="1" dirty="0">
                <a:solidFill>
                  <a:schemeClr val="bg1"/>
                </a:solidFill>
              </a:rPr>
              <a:t>Estudios recientes confirman que los discípulos eran menores de 20 años, con excepción de </a:t>
            </a:r>
            <a:r>
              <a:rPr lang="es-ES_tradnl" sz="2400" b="1" dirty="0" smtClean="0">
                <a:solidFill>
                  <a:schemeClr val="bg1"/>
                </a:solidFill>
              </a:rPr>
              <a:t>Pedro, y el mas joven que era Juan podría tener 13 años. </a:t>
            </a:r>
            <a:endParaRPr lang="es-ES" sz="2400" b="1" dirty="0">
              <a:solidFill>
                <a:schemeClr val="bg1"/>
              </a:solidFill>
            </a:endParaRPr>
          </a:p>
        </p:txBody>
      </p:sp>
      <p:pic>
        <p:nvPicPr>
          <p:cNvPr id="7" name="Picture 2" descr="C:\Users\Mario\Pictures\Jesús-y-sus-discípulo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295" y="1927411"/>
            <a:ext cx="8800353" cy="485588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15084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s-CO" dirty="0" smtClean="0">
                <a:latin typeface="Arial" charset="0"/>
              </a:rPr>
              <a:t>6</a:t>
            </a:r>
            <a:r>
              <a:rPr lang="es-CO" dirty="0" smtClean="0">
                <a:latin typeface="Arial" charset="0"/>
                <a:cs typeface="+mj-cs"/>
              </a:rPr>
              <a:t>. </a:t>
            </a:r>
            <a:r>
              <a:rPr lang="es-CO" dirty="0">
                <a:latin typeface="Arial" charset="0"/>
                <a:cs typeface="+mj-cs"/>
              </a:rPr>
              <a:t>PROYECTAR BUENOS HOGARES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4366" y="1957477"/>
            <a:ext cx="6985416" cy="3854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6971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1 Título"/>
          <p:cNvSpPr>
            <a:spLocks noGrp="1"/>
          </p:cNvSpPr>
          <p:nvPr>
            <p:ph type="title"/>
          </p:nvPr>
        </p:nvSpPr>
        <p:spPr>
          <a:xfrm>
            <a:off x="457200" y="341313"/>
            <a:ext cx="8229600" cy="1143000"/>
          </a:xfrm>
        </p:spPr>
        <p:txBody>
          <a:bodyPr/>
          <a:lstStyle/>
          <a:p>
            <a:pPr>
              <a:defRPr/>
            </a:pPr>
            <a:r>
              <a:rPr lang="es-ES" dirty="0" smtClean="0">
                <a:latin typeface="Arial" charset="0"/>
              </a:rPr>
              <a:t>7</a:t>
            </a:r>
            <a:r>
              <a:rPr lang="es-ES" dirty="0" smtClean="0">
                <a:latin typeface="Arial" charset="0"/>
                <a:cs typeface="+mj-cs"/>
              </a:rPr>
              <a:t>. </a:t>
            </a:r>
            <a:r>
              <a:rPr lang="es-ES" dirty="0">
                <a:latin typeface="Arial" charset="0"/>
                <a:cs typeface="+mj-cs"/>
              </a:rPr>
              <a:t>QUE DISFRUTEN DE SU VIDA CRISTIANA 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7370" y="2120498"/>
            <a:ext cx="6471805" cy="4579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234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ítulo 1"/>
          <p:cNvSpPr>
            <a:spLocks noGrp="1"/>
          </p:cNvSpPr>
          <p:nvPr>
            <p:ph type="title"/>
          </p:nvPr>
        </p:nvSpPr>
        <p:spPr>
          <a:xfrm>
            <a:off x="573179" y="304802"/>
            <a:ext cx="7556313" cy="1116106"/>
          </a:xfrm>
        </p:spPr>
        <p:txBody>
          <a:bodyPr/>
          <a:lstStyle/>
          <a:p>
            <a:pPr>
              <a:defRPr/>
            </a:pPr>
            <a:r>
              <a:rPr lang="es-CO" dirty="0">
                <a:latin typeface="Arial" charset="0"/>
                <a:cs typeface="+mj-cs"/>
              </a:rPr>
              <a:t>LOS CLUBES DEBEN IR MAS ALLA DE LAS MEDALLAS</a:t>
            </a:r>
          </a:p>
        </p:txBody>
      </p:sp>
      <p:pic>
        <p:nvPicPr>
          <p:cNvPr id="41986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1484313"/>
            <a:ext cx="7164387" cy="5373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02688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3074" y="-1"/>
            <a:ext cx="4827645" cy="6761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803498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08533" y="484094"/>
            <a:ext cx="8285763" cy="1116106"/>
          </a:xfrm>
        </p:spPr>
        <p:txBody>
          <a:bodyPr/>
          <a:lstStyle/>
          <a:p>
            <a:r>
              <a:rPr lang="es-ES" dirty="0" smtClean="0"/>
              <a:t>Congreso mundial de J</a:t>
            </a:r>
            <a:r>
              <a:rPr lang="es-ES_tradnl" dirty="0" err="1" smtClean="0"/>
              <a:t>ó</a:t>
            </a:r>
            <a:r>
              <a:rPr lang="es-ES" dirty="0" err="1" smtClean="0"/>
              <a:t>venes</a:t>
            </a:r>
            <a:r>
              <a:rPr lang="es-ES" dirty="0" smtClean="0"/>
              <a:t> </a:t>
            </a:r>
            <a:br>
              <a:rPr lang="es-ES" dirty="0" smtClean="0"/>
            </a:br>
            <a:r>
              <a:rPr lang="es-ES" sz="3200" dirty="0" smtClean="0"/>
              <a:t>Julio 30 – Agosto 4 de 2018 – Alemania  </a:t>
            </a:r>
            <a:endParaRPr lang="es-ES" sz="3200" dirty="0"/>
          </a:p>
        </p:txBody>
      </p:sp>
      <p:pic>
        <p:nvPicPr>
          <p:cNvPr id="4" name="ALEMANIA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92138" y="1981200"/>
            <a:ext cx="7369175" cy="4144963"/>
          </a:xfrm>
        </p:spPr>
      </p:pic>
    </p:spTree>
    <p:extLst>
      <p:ext uri="{BB962C8B-B14F-4D97-AF65-F5344CB8AC3E}">
        <p14:creationId xmlns:p14="http://schemas.microsoft.com/office/powerpoint/2010/main" val="763148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28356" y="35864"/>
            <a:ext cx="7556313" cy="1116106"/>
          </a:xfrm>
        </p:spPr>
        <p:txBody>
          <a:bodyPr/>
          <a:lstStyle/>
          <a:p>
            <a:r>
              <a:rPr lang="es-ES" sz="4800" dirty="0" smtClean="0"/>
              <a:t>Un gran ejercito </a:t>
            </a:r>
            <a:endParaRPr lang="es-ES" sz="4800" dirty="0"/>
          </a:p>
        </p:txBody>
      </p:sp>
      <p:sp>
        <p:nvSpPr>
          <p:cNvPr id="8" name="Marcador de contenido 3"/>
          <p:cNvSpPr>
            <a:spLocks noGrp="1"/>
          </p:cNvSpPr>
          <p:nvPr>
            <p:ph idx="1"/>
          </p:nvPr>
        </p:nvSpPr>
        <p:spPr>
          <a:xfrm>
            <a:off x="2" y="5253316"/>
            <a:ext cx="9143998" cy="1380568"/>
          </a:xfrm>
          <a:solidFill>
            <a:srgbClr val="FF6600"/>
          </a:solidFill>
        </p:spPr>
        <p:txBody>
          <a:bodyPr/>
          <a:lstStyle/>
          <a:p>
            <a:pPr marL="0" indent="0">
              <a:spcBef>
                <a:spcPct val="20000"/>
              </a:spcBef>
              <a:buNone/>
            </a:pPr>
            <a:r>
              <a:rPr lang="es-ES" b="1" dirty="0" smtClean="0">
                <a:solidFill>
                  <a:schemeClr val="bg1"/>
                </a:solidFill>
              </a:rPr>
              <a:t>"</a:t>
            </a:r>
            <a:r>
              <a:rPr lang="es-ES" b="1" dirty="0">
                <a:solidFill>
                  <a:schemeClr val="bg1"/>
                </a:solidFill>
              </a:rPr>
              <a:t>Con semejante ejército de obreros como el de nuestros jóvenes, bien preparados, podrían proveer, ¡Cuán pronto se proveería a todo el mundo el mensaje de un Salvador crucificado, resucitado y próximo a venir</a:t>
            </a:r>
            <a:r>
              <a:rPr lang="es-ES" b="1" dirty="0" smtClean="0">
                <a:solidFill>
                  <a:schemeClr val="bg1"/>
                </a:solidFill>
              </a:rPr>
              <a:t>! (</a:t>
            </a:r>
            <a:r>
              <a:rPr lang="es-ES" b="1" dirty="0">
                <a:solidFill>
                  <a:schemeClr val="bg1"/>
                </a:solidFill>
              </a:rPr>
              <a:t>Consejos para los Maestros, p. 540.)</a:t>
            </a:r>
          </a:p>
          <a:p>
            <a:endParaRPr lang="es-ES" dirty="0">
              <a:solidFill>
                <a:schemeClr val="bg1"/>
              </a:solidFill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343" y="1392525"/>
            <a:ext cx="7830382" cy="3418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226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28356" y="35864"/>
            <a:ext cx="7556313" cy="1116106"/>
          </a:xfrm>
        </p:spPr>
        <p:txBody>
          <a:bodyPr/>
          <a:lstStyle/>
          <a:p>
            <a:r>
              <a:rPr lang="es-ES" sz="4800" dirty="0" smtClean="0"/>
              <a:t>Un gran ejercito </a:t>
            </a:r>
            <a:endParaRPr lang="es-ES" sz="4800" dirty="0"/>
          </a:p>
        </p:txBody>
      </p:sp>
      <p:pic>
        <p:nvPicPr>
          <p:cNvPr id="6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866588"/>
            <a:ext cx="9143998" cy="5991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Marcador de contenido 3"/>
          <p:cNvSpPr>
            <a:spLocks noGrp="1"/>
          </p:cNvSpPr>
          <p:nvPr>
            <p:ph idx="1"/>
          </p:nvPr>
        </p:nvSpPr>
        <p:spPr>
          <a:xfrm>
            <a:off x="2" y="860610"/>
            <a:ext cx="9143998" cy="1380568"/>
          </a:xfrm>
          <a:solidFill>
            <a:srgbClr val="FF6600"/>
          </a:solidFill>
        </p:spPr>
        <p:txBody>
          <a:bodyPr/>
          <a:lstStyle/>
          <a:p>
            <a:pPr marL="0" indent="0">
              <a:spcBef>
                <a:spcPct val="20000"/>
              </a:spcBef>
              <a:buNone/>
            </a:pPr>
            <a:r>
              <a:rPr lang="es-ES" b="1" dirty="0" smtClean="0">
                <a:solidFill>
                  <a:schemeClr val="bg1"/>
                </a:solidFill>
              </a:rPr>
              <a:t>"</a:t>
            </a:r>
            <a:r>
              <a:rPr lang="es-ES" b="1" dirty="0">
                <a:solidFill>
                  <a:schemeClr val="bg1"/>
                </a:solidFill>
              </a:rPr>
              <a:t>Con semejante ejército de obreros como el de nuestros jóvenes, bien preparados, podrían proveer, ¡Cuán pronto se proveería a todo el mundo el mensaje de un Salvador crucificado, resucitado y próximo a venir</a:t>
            </a:r>
            <a:r>
              <a:rPr lang="es-ES" b="1" dirty="0" smtClean="0">
                <a:solidFill>
                  <a:schemeClr val="bg1"/>
                </a:solidFill>
              </a:rPr>
              <a:t>! (</a:t>
            </a:r>
            <a:r>
              <a:rPr lang="es-ES" b="1" dirty="0">
                <a:solidFill>
                  <a:schemeClr val="bg1"/>
                </a:solidFill>
              </a:rPr>
              <a:t>Consejos para los Maestros, p. 540.)</a:t>
            </a:r>
          </a:p>
          <a:p>
            <a:endParaRPr lang="es-E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308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98474" y="55822"/>
            <a:ext cx="7556313" cy="1116106"/>
          </a:xfrm>
        </p:spPr>
        <p:txBody>
          <a:bodyPr/>
          <a:lstStyle/>
          <a:p>
            <a:pPr algn="ctr"/>
            <a:r>
              <a:rPr lang="es-CO" sz="4800" b="1" dirty="0" smtClean="0">
                <a:solidFill>
                  <a:srgbClr val="0070C0"/>
                </a:solidFill>
              </a:rPr>
              <a:t>DISCIPULADO JUVENIL</a:t>
            </a:r>
            <a:endParaRPr lang="es-CO" sz="4800" b="1" dirty="0">
              <a:solidFill>
                <a:srgbClr val="0070C0"/>
              </a:solidFill>
            </a:endParaRPr>
          </a:p>
        </p:txBody>
      </p:sp>
      <p:sp>
        <p:nvSpPr>
          <p:cNvPr id="5" name="Marcador de contenido 2"/>
          <p:cNvSpPr>
            <a:spLocks noGrp="1"/>
          </p:cNvSpPr>
          <p:nvPr>
            <p:ph sz="half" idx="1"/>
          </p:nvPr>
        </p:nvSpPr>
        <p:spPr>
          <a:xfrm>
            <a:off x="215390" y="1114958"/>
            <a:ext cx="4625551" cy="2562679"/>
          </a:xfrm>
        </p:spPr>
        <p:txBody>
          <a:bodyPr>
            <a:noAutofit/>
          </a:bodyPr>
          <a:lstStyle/>
          <a:p>
            <a:pPr marL="0" lvl="0" indent="0">
              <a:buNone/>
            </a:pPr>
            <a:r>
              <a:rPr lang="es-CO" sz="3000" dirty="0" smtClean="0">
                <a:solidFill>
                  <a:srgbClr val="FF0000"/>
                </a:solidFill>
              </a:rPr>
              <a:t>FORMACION DE MINISTERIOS JUVENILES E INFANTILES</a:t>
            </a:r>
          </a:p>
        </p:txBody>
      </p:sp>
      <p:graphicFrame>
        <p:nvGraphicFramePr>
          <p:cNvPr id="10" name="Marcador de contenido 9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117678026"/>
              </p:ext>
            </p:extLst>
          </p:nvPr>
        </p:nvGraphicFramePr>
        <p:xfrm>
          <a:off x="3853992" y="2090137"/>
          <a:ext cx="5164994" cy="466388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164994"/>
              </a:tblGrid>
              <a:tr h="4558675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Char char="•"/>
                        <a:tabLst/>
                        <a:defRPr/>
                      </a:pPr>
                      <a:r>
                        <a:rPr lang="es-CO" sz="2600" dirty="0" smtClean="0"/>
                        <a:t>Los niños y los jóvenes deben ser entrenados para amar a Dios y servirle con todas las energías y talentos.</a:t>
                      </a: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Char char="•"/>
                        <a:tabLst/>
                        <a:defRPr/>
                      </a:pPr>
                      <a:r>
                        <a:rPr lang="es-CO" sz="2600" dirty="0" smtClean="0"/>
                        <a:t> Por medio del culto joven, los clubes, las clases de escuela sabática para niños, según la edad la iglesia tiene un programa definido para retenerlos y discipularlos.</a:t>
                      </a:r>
                    </a:p>
                    <a:p>
                      <a:pPr marL="0" lvl="0" indent="0" algn="l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endParaRPr lang="es-CO" sz="2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41" y="2584824"/>
            <a:ext cx="3853991" cy="4265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4751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6703" y="-476540"/>
            <a:ext cx="6350000" cy="2578634"/>
          </a:xfrm>
          <a:prstGeom prst="rect">
            <a:avLst/>
          </a:prstGeom>
        </p:spPr>
      </p:pic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327613" y="1286509"/>
            <a:ext cx="8229600" cy="696057"/>
          </a:xfrm>
        </p:spPr>
        <p:txBody>
          <a:bodyPr>
            <a:normAutofit/>
          </a:bodyPr>
          <a:lstStyle/>
          <a:p>
            <a:pPr algn="l"/>
            <a:r>
              <a:rPr lang="es-ES" sz="3200" b="1" dirty="0" smtClean="0"/>
              <a:t>La misión</a:t>
            </a:r>
            <a:endParaRPr lang="es-ES" sz="3200" b="1" dirty="0"/>
          </a:p>
        </p:txBody>
      </p:sp>
      <p:sp>
        <p:nvSpPr>
          <p:cNvPr id="4" name="Marcador de contenido 3"/>
          <p:cNvSpPr>
            <a:spLocks noGrp="1"/>
          </p:cNvSpPr>
          <p:nvPr>
            <p:ph idx="1"/>
          </p:nvPr>
        </p:nvSpPr>
        <p:spPr>
          <a:xfrm>
            <a:off x="236901" y="3831444"/>
            <a:ext cx="8742745" cy="210020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s-ES" sz="2400" b="1" i="1" dirty="0" smtClean="0"/>
              <a:t>P</a:t>
            </a:r>
            <a:r>
              <a:rPr lang="pt-BR" sz="2400" b="1" i="1" dirty="0" err="1" smtClean="0"/>
              <a:t>or</a:t>
            </a:r>
            <a:r>
              <a:rPr lang="pt-BR" sz="2400" b="1" i="1" dirty="0" smtClean="0"/>
              <a:t> tanto, id, </a:t>
            </a:r>
            <a:r>
              <a:rPr lang="pt-BR" sz="2400" b="1" i="1" dirty="0" err="1" smtClean="0"/>
              <a:t>y</a:t>
            </a:r>
            <a:r>
              <a:rPr lang="pt-BR" sz="2400" b="1" i="1" dirty="0" smtClean="0"/>
              <a:t> </a:t>
            </a:r>
            <a:r>
              <a:rPr lang="pt-BR" sz="2400" b="1" i="1" dirty="0" err="1" smtClean="0"/>
              <a:t>haced</a:t>
            </a:r>
            <a:r>
              <a:rPr lang="pt-BR" sz="2400" b="1" i="1" dirty="0" smtClean="0"/>
              <a:t> </a:t>
            </a:r>
            <a:r>
              <a:rPr lang="pt-BR" sz="2400" b="1" i="1" dirty="0" err="1" smtClean="0"/>
              <a:t>discipulos</a:t>
            </a:r>
            <a:r>
              <a:rPr lang="pt-BR" sz="2400" b="1" i="1" dirty="0" smtClean="0"/>
              <a:t> a todas </a:t>
            </a:r>
            <a:r>
              <a:rPr lang="pt-BR" sz="2400" b="1" i="1" dirty="0" err="1" smtClean="0"/>
              <a:t>las</a:t>
            </a:r>
            <a:r>
              <a:rPr lang="pt-BR" sz="2400" b="1" i="1" dirty="0" smtClean="0"/>
              <a:t> </a:t>
            </a:r>
            <a:r>
              <a:rPr lang="pt-BR" sz="2400" b="1" i="1" dirty="0" err="1" smtClean="0"/>
              <a:t>naciones</a:t>
            </a:r>
            <a:r>
              <a:rPr lang="pt-BR" sz="2400" b="1" i="1" dirty="0" smtClean="0"/>
              <a:t>, </a:t>
            </a:r>
            <a:r>
              <a:rPr lang="pt-BR" sz="2400" b="1" i="1" dirty="0" err="1" smtClean="0"/>
              <a:t>bautizándolos</a:t>
            </a:r>
            <a:r>
              <a:rPr lang="pt-BR" sz="2400" b="1" i="1" dirty="0" smtClean="0"/>
              <a:t> </a:t>
            </a:r>
            <a:r>
              <a:rPr lang="pt-BR" sz="2400" b="1" i="1" dirty="0" err="1" smtClean="0"/>
              <a:t>en</a:t>
            </a:r>
            <a:r>
              <a:rPr lang="pt-BR" sz="2400" b="1" i="1" dirty="0" smtClean="0"/>
              <a:t> </a:t>
            </a:r>
            <a:r>
              <a:rPr lang="pt-BR" sz="2400" b="1" i="1" dirty="0" err="1" smtClean="0"/>
              <a:t>el</a:t>
            </a:r>
            <a:r>
              <a:rPr lang="pt-BR" sz="2400" b="1" i="1" dirty="0" smtClean="0"/>
              <a:t> </a:t>
            </a:r>
            <a:r>
              <a:rPr lang="pt-BR" sz="2400" b="1" i="1" dirty="0" err="1" smtClean="0"/>
              <a:t>nombre</a:t>
            </a:r>
            <a:r>
              <a:rPr lang="pt-BR" sz="2400" b="1" i="1" dirty="0" smtClean="0"/>
              <a:t> </a:t>
            </a:r>
            <a:r>
              <a:rPr lang="pt-BR" sz="2400" b="1" i="1" dirty="0" err="1" smtClean="0"/>
              <a:t>del</a:t>
            </a:r>
            <a:r>
              <a:rPr lang="pt-BR" sz="2400" b="1" i="1" dirty="0" smtClean="0"/>
              <a:t> Padre, </a:t>
            </a:r>
            <a:r>
              <a:rPr lang="pt-BR" sz="2400" b="1" i="1" dirty="0" err="1" smtClean="0"/>
              <a:t>y</a:t>
            </a:r>
            <a:r>
              <a:rPr lang="pt-BR" sz="2400" b="1" i="1" dirty="0" smtClean="0"/>
              <a:t> </a:t>
            </a:r>
            <a:r>
              <a:rPr lang="pt-BR" sz="2400" b="1" i="1" dirty="0" err="1" smtClean="0"/>
              <a:t>del</a:t>
            </a:r>
            <a:r>
              <a:rPr lang="pt-BR" sz="2400" b="1" i="1" dirty="0" smtClean="0"/>
              <a:t> </a:t>
            </a:r>
            <a:r>
              <a:rPr lang="pt-BR" sz="2400" b="1" i="1" dirty="0" err="1" smtClean="0"/>
              <a:t>Hijo</a:t>
            </a:r>
            <a:r>
              <a:rPr lang="pt-BR" sz="2400" b="1" i="1" dirty="0" smtClean="0"/>
              <a:t>, </a:t>
            </a:r>
            <a:r>
              <a:rPr lang="pt-BR" sz="2400" b="1" i="1" dirty="0" err="1" smtClean="0"/>
              <a:t>y</a:t>
            </a:r>
            <a:r>
              <a:rPr lang="pt-BR" sz="2400" b="1" i="1" dirty="0" smtClean="0"/>
              <a:t> </a:t>
            </a:r>
            <a:r>
              <a:rPr lang="pt-BR" sz="2400" b="1" i="1" dirty="0" err="1" smtClean="0"/>
              <a:t>del</a:t>
            </a:r>
            <a:r>
              <a:rPr lang="pt-BR" sz="2400" b="1" i="1" dirty="0" smtClean="0"/>
              <a:t> </a:t>
            </a:r>
            <a:r>
              <a:rPr lang="pt-BR" sz="2400" b="1" i="1" dirty="0" err="1" smtClean="0"/>
              <a:t>Espíritu</a:t>
            </a:r>
            <a:r>
              <a:rPr lang="pt-BR" sz="2400" b="1" i="1" dirty="0" smtClean="0"/>
              <a:t> Santo; </a:t>
            </a:r>
            <a:r>
              <a:rPr lang="pt-BR" sz="2400" b="1" i="1" dirty="0" err="1" smtClean="0"/>
              <a:t>enseñándoles</a:t>
            </a:r>
            <a:r>
              <a:rPr lang="pt-BR" sz="2400" b="1" i="1" dirty="0" smtClean="0"/>
              <a:t> que </a:t>
            </a:r>
            <a:r>
              <a:rPr lang="pt-BR" sz="2400" b="1" i="1" dirty="0" err="1" smtClean="0"/>
              <a:t>guarden</a:t>
            </a:r>
            <a:r>
              <a:rPr lang="pt-BR" sz="2400" b="1" i="1" dirty="0" smtClean="0"/>
              <a:t> todas </a:t>
            </a:r>
            <a:r>
              <a:rPr lang="pt-BR" sz="2400" b="1" i="1" dirty="0" err="1" smtClean="0"/>
              <a:t>las</a:t>
            </a:r>
            <a:r>
              <a:rPr lang="pt-BR" sz="2400" b="1" i="1" dirty="0" smtClean="0"/>
              <a:t> cosas que os </a:t>
            </a:r>
            <a:r>
              <a:rPr lang="pt-BR" sz="2400" b="1" i="1" dirty="0" err="1" smtClean="0"/>
              <a:t>he</a:t>
            </a:r>
            <a:r>
              <a:rPr lang="pt-BR" sz="2400" b="1" i="1" dirty="0" smtClean="0"/>
              <a:t> mandado; </a:t>
            </a:r>
            <a:r>
              <a:rPr lang="pt-BR" sz="2400" b="1" i="1" dirty="0" err="1" smtClean="0"/>
              <a:t>y</a:t>
            </a:r>
            <a:r>
              <a:rPr lang="pt-BR" sz="2400" b="1" i="1" dirty="0" smtClean="0"/>
              <a:t> </a:t>
            </a:r>
            <a:r>
              <a:rPr lang="pt-BR" sz="2400" b="1" i="1" dirty="0" err="1" smtClean="0"/>
              <a:t>he</a:t>
            </a:r>
            <a:r>
              <a:rPr lang="pt-BR" sz="2400" b="1" i="1" dirty="0" smtClean="0"/>
              <a:t> aqui </a:t>
            </a:r>
            <a:r>
              <a:rPr lang="pt-BR" sz="2400" b="1" i="1" dirty="0" err="1" smtClean="0"/>
              <a:t>yo</a:t>
            </a:r>
            <a:r>
              <a:rPr lang="pt-BR" sz="2400" b="1" i="1" dirty="0" smtClean="0"/>
              <a:t> </a:t>
            </a:r>
            <a:r>
              <a:rPr lang="pt-BR" sz="2400" b="1" i="1" dirty="0" err="1" smtClean="0"/>
              <a:t>estoy</a:t>
            </a:r>
            <a:r>
              <a:rPr lang="pt-BR" sz="2400" b="1" i="1" dirty="0" smtClean="0"/>
              <a:t> </a:t>
            </a:r>
            <a:r>
              <a:rPr lang="pt-BR" sz="2400" b="1" i="1" dirty="0" err="1" smtClean="0"/>
              <a:t>con</a:t>
            </a:r>
            <a:r>
              <a:rPr lang="pt-BR" sz="2400" b="1" i="1" dirty="0" smtClean="0"/>
              <a:t> </a:t>
            </a:r>
            <a:r>
              <a:rPr lang="pt-BR" sz="2400" b="1" i="1" dirty="0" err="1" smtClean="0"/>
              <a:t>vosotros</a:t>
            </a:r>
            <a:r>
              <a:rPr lang="pt-BR" sz="2400" b="1" i="1" dirty="0" smtClean="0"/>
              <a:t> todos </a:t>
            </a:r>
            <a:r>
              <a:rPr lang="pt-BR" sz="2400" b="1" i="1" dirty="0" err="1" smtClean="0"/>
              <a:t>los</a:t>
            </a:r>
            <a:r>
              <a:rPr lang="pt-BR" sz="2400" b="1" i="1" dirty="0" smtClean="0"/>
              <a:t> </a:t>
            </a:r>
            <a:r>
              <a:rPr lang="pt-BR" sz="2400" b="1" i="1" dirty="0" err="1" smtClean="0"/>
              <a:t>días</a:t>
            </a:r>
            <a:r>
              <a:rPr lang="pt-BR" sz="2400" b="1" i="1" dirty="0" smtClean="0"/>
              <a:t>, hasta </a:t>
            </a:r>
            <a:r>
              <a:rPr lang="pt-BR" sz="2400" b="1" i="1" dirty="0" err="1" smtClean="0"/>
              <a:t>el</a:t>
            </a:r>
            <a:r>
              <a:rPr lang="pt-BR" sz="2400" b="1" i="1" dirty="0" smtClean="0"/>
              <a:t> </a:t>
            </a:r>
            <a:r>
              <a:rPr lang="pt-BR" sz="2400" b="1" i="1" dirty="0" err="1" smtClean="0"/>
              <a:t>fin</a:t>
            </a:r>
            <a:r>
              <a:rPr lang="pt-BR" sz="2400" b="1" i="1" dirty="0" smtClean="0"/>
              <a:t> </a:t>
            </a:r>
            <a:r>
              <a:rPr lang="pt-BR" sz="2400" b="1" i="1" dirty="0" err="1" smtClean="0"/>
              <a:t>del</a:t>
            </a:r>
            <a:r>
              <a:rPr lang="pt-BR" sz="2400" b="1" i="1" dirty="0" smtClean="0"/>
              <a:t> mundo. </a:t>
            </a:r>
            <a:r>
              <a:rPr lang="es-ES" sz="2400" b="1" i="1" dirty="0" smtClean="0"/>
              <a:t>A</a:t>
            </a:r>
            <a:r>
              <a:rPr lang="pt-BR" sz="2400" b="1" i="1" dirty="0" err="1" smtClean="0"/>
              <a:t>mén</a:t>
            </a:r>
            <a:r>
              <a:rPr lang="pt-BR" sz="2400" b="1" i="1" dirty="0" smtClean="0"/>
              <a:t>.   </a:t>
            </a:r>
            <a:r>
              <a:rPr lang="pt-BR" sz="2400" b="1" i="1" dirty="0" err="1" smtClean="0"/>
              <a:t>Mateo</a:t>
            </a:r>
            <a:r>
              <a:rPr lang="pt-BR" sz="2400" b="1" i="1" dirty="0" smtClean="0"/>
              <a:t> </a:t>
            </a:r>
            <a:r>
              <a:rPr lang="pt-BR" sz="2400" b="1" i="1" dirty="0"/>
              <a:t>28: 19-20  </a:t>
            </a:r>
            <a:endParaRPr lang="pt-BR" sz="2400" b="1" i="1" dirty="0" smtClean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4104" y="1301450"/>
            <a:ext cx="5434249" cy="2544933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327613" y="5955569"/>
            <a:ext cx="8229600" cy="830997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pt-BR" sz="2400" b="1" dirty="0" err="1"/>
              <a:t>En</a:t>
            </a:r>
            <a:r>
              <a:rPr lang="pt-BR" sz="2400" b="1" dirty="0"/>
              <a:t> esta </a:t>
            </a:r>
            <a:r>
              <a:rPr lang="pt-BR" sz="2400" b="1" dirty="0" err="1"/>
              <a:t>orden</a:t>
            </a:r>
            <a:r>
              <a:rPr lang="pt-BR" sz="2400" b="1" dirty="0"/>
              <a:t> encontramos </a:t>
            </a:r>
            <a:r>
              <a:rPr lang="pt-BR" sz="2400" b="1" dirty="0" err="1"/>
              <a:t>cuatro</a:t>
            </a:r>
            <a:r>
              <a:rPr lang="pt-BR" sz="2400" b="1" dirty="0"/>
              <a:t> verbos, que </a:t>
            </a:r>
            <a:r>
              <a:rPr lang="pt-BR" sz="2400" b="1" dirty="0" err="1"/>
              <a:t>son</a:t>
            </a:r>
            <a:r>
              <a:rPr lang="pt-BR" sz="2400" b="1" dirty="0"/>
              <a:t>: ir, </a:t>
            </a:r>
            <a:r>
              <a:rPr lang="pt-BR" sz="2400" b="1" dirty="0" err="1"/>
              <a:t>discípular</a:t>
            </a:r>
            <a:r>
              <a:rPr lang="pt-BR" sz="2400" b="1" dirty="0"/>
              <a:t>, </a:t>
            </a:r>
            <a:r>
              <a:rPr lang="pt-BR" sz="2400" b="1" dirty="0" err="1"/>
              <a:t>bautizar</a:t>
            </a:r>
            <a:r>
              <a:rPr lang="pt-BR" sz="2400" b="1" dirty="0"/>
              <a:t>, </a:t>
            </a:r>
            <a:r>
              <a:rPr lang="pt-BR" sz="2400" b="1" dirty="0" err="1"/>
              <a:t>y</a:t>
            </a:r>
            <a:r>
              <a:rPr lang="pt-BR" sz="2400" b="1" dirty="0"/>
              <a:t> </a:t>
            </a:r>
            <a:r>
              <a:rPr lang="pt-BR" sz="2400" b="1" dirty="0" err="1"/>
              <a:t>enseñar</a:t>
            </a:r>
            <a:r>
              <a:rPr lang="pt-BR" sz="2400" b="1" dirty="0"/>
              <a:t>.</a:t>
            </a:r>
            <a:endParaRPr lang="es-ES" sz="2400" b="1" dirty="0"/>
          </a:p>
        </p:txBody>
      </p:sp>
    </p:spTree>
    <p:extLst>
      <p:ext uri="{BB962C8B-B14F-4D97-AF65-F5344CB8AC3E}">
        <p14:creationId xmlns:p14="http://schemas.microsoft.com/office/powerpoint/2010/main" val="1253494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6703" y="-596068"/>
            <a:ext cx="6350000" cy="2578634"/>
          </a:xfrm>
          <a:prstGeom prst="rect">
            <a:avLst/>
          </a:prstGeom>
        </p:spPr>
      </p:pic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327613" y="1286509"/>
            <a:ext cx="8229600" cy="696057"/>
          </a:xfrm>
        </p:spPr>
        <p:txBody>
          <a:bodyPr>
            <a:normAutofit/>
          </a:bodyPr>
          <a:lstStyle/>
          <a:p>
            <a:pPr algn="l"/>
            <a:r>
              <a:rPr lang="es-ES" sz="3200" b="1" dirty="0" smtClean="0"/>
              <a:t>La misión</a:t>
            </a:r>
            <a:endParaRPr lang="es-ES" sz="3200" b="1" dirty="0"/>
          </a:p>
        </p:txBody>
      </p:sp>
      <p:sp>
        <p:nvSpPr>
          <p:cNvPr id="4" name="Marcador de contenido 3"/>
          <p:cNvSpPr>
            <a:spLocks noGrp="1"/>
          </p:cNvSpPr>
          <p:nvPr>
            <p:ph idx="1"/>
          </p:nvPr>
        </p:nvSpPr>
        <p:spPr>
          <a:xfrm>
            <a:off x="236902" y="2202853"/>
            <a:ext cx="8229600" cy="4428670"/>
          </a:xfrm>
        </p:spPr>
        <p:txBody>
          <a:bodyPr/>
          <a:lstStyle/>
          <a:p>
            <a:pPr lvl="0"/>
            <a:r>
              <a:rPr lang="es-DO" b="1" dirty="0"/>
              <a:t>Ir</a:t>
            </a:r>
            <a:r>
              <a:rPr lang="es-DO" dirty="0"/>
              <a:t>                   </a:t>
            </a:r>
            <a:r>
              <a:rPr lang="el-GR" i="1" dirty="0"/>
              <a:t>πορευθέ</a:t>
            </a:r>
            <a:r>
              <a:rPr lang="el-GR" i="1" u="sng" dirty="0"/>
              <a:t>ντες</a:t>
            </a:r>
            <a:r>
              <a:rPr lang="el-GR" u="sng" dirty="0"/>
              <a:t> </a:t>
            </a:r>
            <a:r>
              <a:rPr lang="es-ES" dirty="0"/>
              <a:t>		</a:t>
            </a:r>
            <a:r>
              <a:rPr lang="es-DO" i="1" dirty="0" smtClean="0"/>
              <a:t>Poreuthentes</a:t>
            </a:r>
          </a:p>
          <a:p>
            <a:pPr lvl="0"/>
            <a:endParaRPr lang="es-CO" dirty="0"/>
          </a:p>
          <a:p>
            <a:pPr lvl="0"/>
            <a:r>
              <a:rPr lang="es-DO" b="1" dirty="0"/>
              <a:t>Discipular</a:t>
            </a:r>
            <a:r>
              <a:rPr lang="es-DO" dirty="0"/>
              <a:t>    </a:t>
            </a:r>
            <a:r>
              <a:rPr lang="el-GR" i="1" dirty="0"/>
              <a:t>μαθητεύσατε</a:t>
            </a:r>
            <a:r>
              <a:rPr lang="el-GR" dirty="0"/>
              <a:t> </a:t>
            </a:r>
            <a:r>
              <a:rPr lang="es-DO" dirty="0"/>
              <a:t>     	</a:t>
            </a:r>
            <a:r>
              <a:rPr lang="es-DO" dirty="0" smtClean="0"/>
              <a:t>	</a:t>
            </a:r>
            <a:r>
              <a:rPr lang="es-ES" i="1" dirty="0" err="1" smtClean="0"/>
              <a:t>Matheteusate</a:t>
            </a:r>
            <a:endParaRPr lang="es-ES" i="1" dirty="0" smtClean="0"/>
          </a:p>
          <a:p>
            <a:pPr lvl="0"/>
            <a:endParaRPr lang="es-CO" dirty="0"/>
          </a:p>
          <a:p>
            <a:pPr lvl="0"/>
            <a:r>
              <a:rPr lang="es-DO" b="1" dirty="0"/>
              <a:t>Bautizar</a:t>
            </a:r>
            <a:r>
              <a:rPr lang="es-DO" dirty="0"/>
              <a:t>      </a:t>
            </a:r>
            <a:r>
              <a:rPr lang="el-GR" i="1" dirty="0"/>
              <a:t>βαπτίζο</a:t>
            </a:r>
            <a:r>
              <a:rPr lang="el-GR" i="1" u="sng" dirty="0"/>
              <a:t>ντες</a:t>
            </a:r>
            <a:r>
              <a:rPr lang="el-GR" i="1" dirty="0"/>
              <a:t> </a:t>
            </a:r>
            <a:r>
              <a:rPr lang="es-DO" dirty="0"/>
              <a:t>         	</a:t>
            </a:r>
            <a:r>
              <a:rPr lang="es-DO" dirty="0" smtClean="0"/>
              <a:t>	</a:t>
            </a:r>
            <a:r>
              <a:rPr lang="es-ES" i="1" dirty="0" err="1" smtClean="0"/>
              <a:t>Baptizantes</a:t>
            </a:r>
            <a:endParaRPr lang="es-ES" i="1" dirty="0" smtClean="0"/>
          </a:p>
          <a:p>
            <a:pPr lvl="0"/>
            <a:endParaRPr lang="es-CO" dirty="0"/>
          </a:p>
          <a:p>
            <a:pPr lvl="0"/>
            <a:r>
              <a:rPr lang="es-ES" b="1" dirty="0"/>
              <a:t>Enseñar</a:t>
            </a:r>
            <a:r>
              <a:rPr lang="es-ES" dirty="0"/>
              <a:t>      </a:t>
            </a:r>
            <a:r>
              <a:rPr lang="el-GR" i="1" dirty="0"/>
              <a:t>διδάσκο</a:t>
            </a:r>
            <a:r>
              <a:rPr lang="el-GR" i="1" u="sng" dirty="0"/>
              <a:t>ντες</a:t>
            </a:r>
            <a:r>
              <a:rPr lang="es-ES" dirty="0"/>
              <a:t>         	</a:t>
            </a:r>
            <a:r>
              <a:rPr lang="es-ES" i="1" dirty="0" err="1"/>
              <a:t>Disdaskontes</a:t>
            </a:r>
            <a:endParaRPr lang="es-CO" dirty="0"/>
          </a:p>
          <a:p>
            <a:pPr marL="0" indent="0">
              <a:buNone/>
            </a:pP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732614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98474" y="125510"/>
            <a:ext cx="7556313" cy="1116106"/>
          </a:xfrm>
        </p:spPr>
        <p:txBody>
          <a:bodyPr/>
          <a:lstStyle/>
          <a:p>
            <a:pPr algn="ctr"/>
            <a:r>
              <a:rPr lang="es-CO" b="1" dirty="0" smtClean="0">
                <a:solidFill>
                  <a:srgbClr val="0070C0"/>
                </a:solidFill>
              </a:rPr>
              <a:t>LA MISION DE LA IGLESIA</a:t>
            </a:r>
            <a:endParaRPr lang="es-CO" b="1" dirty="0">
              <a:solidFill>
                <a:srgbClr val="0070C0"/>
              </a:solidFill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0" y="3663390"/>
            <a:ext cx="9144000" cy="316472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s-CO" sz="3200" b="1" dirty="0" smtClean="0">
                <a:solidFill>
                  <a:srgbClr val="FF0000"/>
                </a:solidFill>
              </a:rPr>
              <a:t>Glorificar</a:t>
            </a:r>
            <a:r>
              <a:rPr lang="es-CO" sz="3200" b="1" dirty="0" smtClean="0"/>
              <a:t> </a:t>
            </a:r>
            <a:r>
              <a:rPr lang="es-CO" sz="3200" b="1" dirty="0"/>
              <a:t>a Dios y bajo la </a:t>
            </a:r>
            <a:r>
              <a:rPr lang="es-CO" sz="3200" b="1" dirty="0">
                <a:solidFill>
                  <a:schemeClr val="accent1">
                    <a:lumMod val="75000"/>
                  </a:schemeClr>
                </a:solidFill>
              </a:rPr>
              <a:t>unción</a:t>
            </a:r>
            <a:r>
              <a:rPr lang="es-CO" sz="3200" b="1" dirty="0"/>
              <a:t> del Espíritu Santo, guiar a </a:t>
            </a:r>
            <a:r>
              <a:rPr lang="es-CO" sz="3200" b="1" u="sng" dirty="0">
                <a:solidFill>
                  <a:srgbClr val="FFC000"/>
                </a:solidFill>
              </a:rPr>
              <a:t>cada creyente</a:t>
            </a:r>
            <a:r>
              <a:rPr lang="es-CO" sz="3200" b="1" dirty="0"/>
              <a:t> a una </a:t>
            </a:r>
            <a:r>
              <a:rPr lang="es-CO" sz="3200" b="1" dirty="0" smtClean="0"/>
              <a:t>experiencia de</a:t>
            </a:r>
            <a:r>
              <a:rPr lang="es-CO" sz="3200" b="1" dirty="0"/>
              <a:t> </a:t>
            </a:r>
            <a:r>
              <a:rPr lang="es-CO" sz="3200" b="1" u="sng" dirty="0">
                <a:solidFill>
                  <a:schemeClr val="accent6"/>
                </a:solidFill>
              </a:rPr>
              <a:t>relación personal</a:t>
            </a:r>
            <a:r>
              <a:rPr lang="es-CO" sz="3200" b="1" dirty="0">
                <a:solidFill>
                  <a:schemeClr val="accent6"/>
                </a:solidFill>
              </a:rPr>
              <a:t> </a:t>
            </a:r>
            <a:r>
              <a:rPr lang="es-CO" sz="3200" b="1" dirty="0"/>
              <a:t>y transformadora con Cristo que </a:t>
            </a:r>
            <a:r>
              <a:rPr lang="es-CO" sz="3200" b="1" u="sng" dirty="0">
                <a:solidFill>
                  <a:schemeClr val="accent1"/>
                </a:solidFill>
              </a:rPr>
              <a:t>lo capacite como discípulo</a:t>
            </a:r>
            <a:r>
              <a:rPr lang="es-CO" sz="3200" b="1" u="sng" dirty="0"/>
              <a:t>,</a:t>
            </a:r>
            <a:r>
              <a:rPr lang="es-CO" sz="3200" b="1" dirty="0"/>
              <a:t> para </a:t>
            </a:r>
            <a:r>
              <a:rPr lang="es-CO" sz="3200" b="1" u="sng" dirty="0">
                <a:solidFill>
                  <a:srgbClr val="FF0000"/>
                </a:solidFill>
              </a:rPr>
              <a:t>compartir</a:t>
            </a:r>
            <a:r>
              <a:rPr lang="es-CO" sz="3200" b="1" dirty="0"/>
              <a:t> el evangelio con toda persona.</a:t>
            </a:r>
            <a:endParaRPr lang="es-CO" sz="3200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5773" y="675349"/>
            <a:ext cx="6844309" cy="2988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3768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5"/>
          <p:cNvGrpSpPr/>
          <p:nvPr/>
        </p:nvGrpSpPr>
        <p:grpSpPr>
          <a:xfrm>
            <a:off x="97974" y="92810"/>
            <a:ext cx="8937170" cy="6765190"/>
            <a:chOff x="-144380" y="-16042"/>
            <a:chExt cx="9288380" cy="6874042"/>
          </a:xfrm>
        </p:grpSpPr>
        <p:pic>
          <p:nvPicPr>
            <p:cNvPr id="3" name="Picture 8" descr="http://intlimg.demandmedia.com/DM-Resize/photos.demandstudios.com/181/136/fotolia_160855_XS.jpg?w=346&amp;h=200&amp;keep_ratio=1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65" b="23159"/>
            <a:stretch/>
          </p:blipFill>
          <p:spPr bwMode="auto">
            <a:xfrm>
              <a:off x="-144380" y="-16042"/>
              <a:ext cx="9288379" cy="6874042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Imagen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76400" y="4286250"/>
              <a:ext cx="7467600" cy="2571750"/>
            </a:xfrm>
            <a:prstGeom prst="rect">
              <a:avLst/>
            </a:prstGeom>
          </p:spPr>
        </p:pic>
      </p:grpSp>
      <p:pic>
        <p:nvPicPr>
          <p:cNvPr id="8" name="Picture 2" descr="http://www.colmagra.edu.co/web/images/mision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8353" y="355289"/>
            <a:ext cx="4540245" cy="296165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759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Ventaja">
  <a:themeElements>
    <a:clrScheme name="Advantage">
      <a:dk1>
        <a:sysClr val="windowText" lastClr="000000"/>
      </a:dk1>
      <a:lt1>
        <a:sysClr val="window" lastClr="FFFFFF"/>
      </a:lt1>
      <a:dk2>
        <a:srgbClr val="2B142D"/>
      </a:dk2>
      <a:lt2>
        <a:srgbClr val="C3AFCC"/>
      </a:lt2>
      <a:accent1>
        <a:srgbClr val="663366"/>
      </a:accent1>
      <a:accent2>
        <a:srgbClr val="330F42"/>
      </a:accent2>
      <a:accent3>
        <a:srgbClr val="666699"/>
      </a:accent3>
      <a:accent4>
        <a:srgbClr val="999966"/>
      </a:accent4>
      <a:accent5>
        <a:srgbClr val="F7901E"/>
      </a:accent5>
      <a:accent6>
        <a:srgbClr val="A3A101"/>
      </a:accent6>
      <a:hlink>
        <a:srgbClr val="BC5FBC"/>
      </a:hlink>
      <a:folHlink>
        <a:srgbClr val="9775A7"/>
      </a:folHlink>
    </a:clrScheme>
    <a:fontScheme name="Advantage">
      <a:majorFont>
        <a:latin typeface="Rockwell"/>
        <a:ea typeface=""/>
        <a:cs typeface=""/>
        <a:font script="Jpan" typeface="ＭＳ ゴシック"/>
      </a:majorFont>
      <a:minorFont>
        <a:latin typeface="Rockwell"/>
        <a:ea typeface=""/>
        <a:cs typeface=""/>
        <a:font script="Jpan" typeface="ＭＳ ゴシック"/>
      </a:minorFont>
    </a:fontScheme>
    <a:fmtScheme name="Advantage">
      <a: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40000"/>
                <a:alpha val="100000"/>
                <a:satMod val="150000"/>
                <a:lumMod val="100000"/>
              </a:schemeClr>
            </a:gs>
            <a:gs pos="100000">
              <a:schemeClr val="phClr">
                <a:tint val="70000"/>
                <a:shade val="100000"/>
                <a:alpha val="100000"/>
                <a:satMod val="200000"/>
                <a:lumMod val="100000"/>
              </a:schemeClr>
            </a:gs>
          </a:gsLst>
          <a:lin ang="6000000" scaled="1"/>
        </a:gradFill>
        <a:gradFill rotWithShape="1">
          <a:gsLst>
            <a:gs pos="0">
              <a:schemeClr val="phClr">
                <a:shade val="40000"/>
                <a:alpha val="100000"/>
                <a:satMod val="150000"/>
                <a:lumMod val="100000"/>
              </a:schemeClr>
            </a:gs>
            <a:gs pos="100000">
              <a:schemeClr val="phClr">
                <a:tint val="70000"/>
                <a:shade val="100000"/>
                <a:alpha val="100000"/>
                <a:satMod val="200000"/>
                <a:lumMod val="100000"/>
              </a:schemeClr>
            </a:gs>
          </a:gsLst>
          <a:lin ang="5400000" scaled="1"/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3500000">
              <a:srgbClr val="FFFFFF">
                <a:alpha val="75000"/>
              </a:srgbClr>
            </a:innerShdw>
            <a:outerShdw blurRad="63500" dist="25400" dir="5400000" rotWithShape="0">
              <a:srgbClr val="808080">
                <a:alpha val="75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twoPt" dir="tl">
              <a:rot lat="0" lon="0" rev="4500000"/>
            </a:lightRig>
          </a:scene3d>
          <a:sp3d>
            <a:bevelT w="635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1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Ventaja.thmx</Template>
  <TotalTime>912</TotalTime>
  <Words>785</Words>
  <Application>Microsoft Macintosh PowerPoint</Application>
  <PresentationFormat>Presentación en pantalla (4:3)</PresentationFormat>
  <Paragraphs>73</Paragraphs>
  <Slides>35</Slides>
  <Notes>0</Notes>
  <HiddenSlides>0</HiddenSlides>
  <MMClips>1</MMClips>
  <ScaleCrop>false</ScaleCrop>
  <HeadingPairs>
    <vt:vector size="6" baseType="variant">
      <vt:variant>
        <vt:lpstr>Fuentes usadas</vt:lpstr>
      </vt:variant>
      <vt:variant>
        <vt:i4>11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35</vt:i4>
      </vt:variant>
    </vt:vector>
  </HeadingPairs>
  <TitlesOfParts>
    <vt:vector size="47" baseType="lpstr">
      <vt:lpstr>Aparajita</vt:lpstr>
      <vt:lpstr>Bauhaus 93</vt:lpstr>
      <vt:lpstr>Calibri</vt:lpstr>
      <vt:lpstr>Humanst521 BT</vt:lpstr>
      <vt:lpstr>ＭＳ Ｐゴシック</vt:lpstr>
      <vt:lpstr>ＭＳ ゴシック</vt:lpstr>
      <vt:lpstr>ＭＳ 明朝</vt:lpstr>
      <vt:lpstr>Rockwell</vt:lpstr>
      <vt:lpstr>Times New Roman</vt:lpstr>
      <vt:lpstr>Wingdings</vt:lpstr>
      <vt:lpstr>Arial</vt:lpstr>
      <vt:lpstr>Ventaja</vt:lpstr>
      <vt:lpstr>Presentación de PowerPoint</vt:lpstr>
      <vt:lpstr>Presentación de PowerPoint</vt:lpstr>
      <vt:lpstr>DISCIPULADO JUVENIL </vt:lpstr>
      <vt:lpstr>Un gran ejercito </vt:lpstr>
      <vt:lpstr>DISCIPULADO JUVENIL</vt:lpstr>
      <vt:lpstr>La misión</vt:lpstr>
      <vt:lpstr>La misión</vt:lpstr>
      <vt:lpstr>LA MISION DE LA IGLESIA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PROPOSITO J.A.</vt:lpstr>
      <vt:lpstr>Presentación de PowerPoint</vt:lpstr>
      <vt:lpstr>Revista para el culto joven </vt:lpstr>
      <vt:lpstr>Renovando la visión del Culto joven </vt:lpstr>
      <vt:lpstr>Dinamismo juvenil</vt:lpstr>
      <vt:lpstr>LOS JOVENES PUEDEN SER DISCIPULOS </vt:lpstr>
      <vt:lpstr>LOS NIÑOS Y JOVENES NECESITAN SER DISCIPULADOS A TRAVÉS DE: </vt:lpstr>
      <vt:lpstr>HAY QUE PREPARA A LOS NIÑOS Y JOVENES PARA EL SERVICIO A DIOS Y AL PROJIMO.  </vt:lpstr>
      <vt:lpstr>Presentación de PowerPoint</vt:lpstr>
      <vt:lpstr>CADA CLUB DEBE TENER OBJETIVOS CLAROS</vt:lpstr>
      <vt:lpstr>1. RETENER A LOS NIÑOS Y JOVENES: Enamorarlos de Dios y su iglesia </vt:lpstr>
      <vt:lpstr>2. GERERAR LIDERAZGO </vt:lpstr>
      <vt:lpstr>PROGRAMA REGULAR  </vt:lpstr>
      <vt:lpstr>3. INVOLUCRAR EN EL SERVICIO caravana y requisitos investiduras y campamentos </vt:lpstr>
      <vt:lpstr>Presentación de PowerPoint</vt:lpstr>
      <vt:lpstr>5. COMPROMETERLOS EN EL CUMPLIMIENTO DE LA MISION </vt:lpstr>
      <vt:lpstr>6. PROYECTAR BUENOS HOGARES</vt:lpstr>
      <vt:lpstr>7. QUE DISFRUTEN DE SU VIDA CRISTIANA </vt:lpstr>
      <vt:lpstr>LOS CLUBES DEBEN IR MAS ALLA DE LAS MEDALLAS</vt:lpstr>
      <vt:lpstr>Presentación de PowerPoint</vt:lpstr>
      <vt:lpstr>Congreso mundial de Jóvenes  Julio 30 – Agosto 4 de 2018 – Alemania  </vt:lpstr>
      <vt:lpstr>Un gran ejercito 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DISCIPULADO JUVENIL </dc:title>
  <dc:creator>Dorlay Tarazona</dc:creator>
  <cp:lastModifiedBy>Usuario de Microsoft Office</cp:lastModifiedBy>
  <cp:revision>45</cp:revision>
  <dcterms:created xsi:type="dcterms:W3CDTF">2016-02-27T11:30:59Z</dcterms:created>
  <dcterms:modified xsi:type="dcterms:W3CDTF">2017-02-18T15:32:19Z</dcterms:modified>
</cp:coreProperties>
</file>