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53" r:id="rId1"/>
  </p:sldMasterIdLst>
  <p:sldIdLst>
    <p:sldId id="256" r:id="rId2"/>
    <p:sldId id="257" r:id="rId3"/>
    <p:sldId id="265" r:id="rId4"/>
    <p:sldId id="258" r:id="rId5"/>
    <p:sldId id="259" r:id="rId6"/>
    <p:sldId id="260" r:id="rId7"/>
    <p:sldId id="263" r:id="rId8"/>
    <p:sldId id="261" r:id="rId9"/>
    <p:sldId id="264" r:id="rId10"/>
    <p:sldId id="262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9" d="100"/>
          <a:sy n="69" d="100"/>
        </p:scale>
        <p:origin x="56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PanelTitle-GrommetsCombine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692398" y="1871131"/>
            <a:ext cx="6815669" cy="1515533"/>
          </a:xfrm>
        </p:spPr>
        <p:txBody>
          <a:bodyPr anchor="b">
            <a:noAutofit/>
          </a:bodyPr>
          <a:lstStyle>
            <a:lvl1pPr algn="ctr">
              <a:defRPr sz="5400">
                <a:effectLst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2398" y="3657597"/>
            <a:ext cx="6815669" cy="1320802"/>
          </a:xfrm>
        </p:spPr>
        <p:txBody>
          <a:bodyPr anchor="t">
            <a:normAutofit/>
          </a:bodyPr>
          <a:lstStyle>
            <a:lvl1pPr marL="0" indent="0" algn="ctr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983232" y="5037663"/>
            <a:ext cx="897467" cy="279400"/>
          </a:xfrm>
        </p:spPr>
        <p:txBody>
          <a:bodyPr/>
          <a:lstStyle/>
          <a:p>
            <a:fld id="{48A87A34-81AB-432B-8DAE-1953F412C126}" type="datetimeFigureOut">
              <a:rPr lang="en-US" smtClean="0"/>
              <a:t>2/2/2018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92397" y="5037663"/>
            <a:ext cx="5214635" cy="2794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956900" y="5037663"/>
            <a:ext cx="551167" cy="279400"/>
          </a:xfrm>
        </p:spPr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692399" y="3522131"/>
            <a:ext cx="6815668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625827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1" y="4815415"/>
            <a:ext cx="9609666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041427" y="1041399"/>
            <a:ext cx="10105972" cy="3335869"/>
          </a:xfrm>
          <a:prstGeom prst="roundRect">
            <a:avLst>
              <a:gd name="adj" fmla="val 0"/>
            </a:avLst>
          </a:prstGeom>
          <a:ln w="57150" cmpd="thickThin">
            <a:solidFill>
              <a:schemeClr val="tx1">
                <a:lumMod val="50000"/>
                <a:lumOff val="50000"/>
              </a:schemeClr>
            </a:solidFill>
            <a:miter lim="800000"/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95401" y="5382153"/>
            <a:ext cx="9609666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2/2/2018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28968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03868" y="982132"/>
            <a:ext cx="9592732" cy="2954868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03868" y="4343399"/>
            <a:ext cx="9592732" cy="1532467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2/2/2018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‹Nº›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396169" y="4140199"/>
            <a:ext cx="940729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2161085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3" y="982132"/>
            <a:ext cx="9296398" cy="2370668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674812" y="3352800"/>
            <a:ext cx="8839202" cy="584200"/>
          </a:xfrm>
        </p:spPr>
        <p:txBody>
          <a:bodyPr anchor="ctr">
            <a:normAutofit/>
          </a:bodyPr>
          <a:lstStyle>
            <a:lvl1pPr marL="0" indent="0" algn="r">
              <a:buFontTx/>
              <a:buNone/>
              <a:defRPr sz="20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1" y="4343399"/>
            <a:ext cx="9609666" cy="1532467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2/2/2018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‹Nº›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862013" y="87996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600267" y="282787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1396169" y="4140199"/>
            <a:ext cx="940729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1915707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2" y="3308581"/>
            <a:ext cx="9609668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1" y="4777381"/>
            <a:ext cx="960966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2/2/2018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680046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3" y="982132"/>
            <a:ext cx="9296398" cy="2243668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4" name="Text Placeholder 2"/>
          <p:cNvSpPr>
            <a:spLocks noGrp="1"/>
          </p:cNvSpPr>
          <p:nvPr>
            <p:ph type="body" idx="13"/>
          </p:nvPr>
        </p:nvSpPr>
        <p:spPr>
          <a:xfrm>
            <a:off x="1295401" y="3639312"/>
            <a:ext cx="9609668" cy="886968"/>
          </a:xfrm>
        </p:spPr>
        <p:txBody>
          <a:bodyPr anchor="b">
            <a:normAutofit/>
          </a:bodyPr>
          <a:lstStyle>
            <a:lvl1pPr marL="0" indent="0" algn="l">
              <a:spcBef>
                <a:spcPts val="0"/>
              </a:spcBef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1" y="4529667"/>
            <a:ext cx="9609668" cy="13462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2/2/2018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‹Nº›</a:t>
            </a:fld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862013" y="87996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0600267" y="259926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cxnSp>
        <p:nvCxnSpPr>
          <p:cNvPr id="26" name="Straight Connector 25"/>
          <p:cNvCxnSpPr/>
          <p:nvPr/>
        </p:nvCxnSpPr>
        <p:spPr>
          <a:xfrm>
            <a:off x="1396169" y="3429000"/>
            <a:ext cx="940729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5674207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1" y="982132"/>
            <a:ext cx="9609666" cy="2243668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1" name="Text Placeholder 2"/>
          <p:cNvSpPr>
            <a:spLocks noGrp="1"/>
          </p:cNvSpPr>
          <p:nvPr>
            <p:ph type="body" idx="13"/>
          </p:nvPr>
        </p:nvSpPr>
        <p:spPr>
          <a:xfrm>
            <a:off x="1295401" y="3630168"/>
            <a:ext cx="9609668" cy="841248"/>
          </a:xfrm>
        </p:spPr>
        <p:txBody>
          <a:bodyPr anchor="b">
            <a:normAutofit/>
          </a:bodyPr>
          <a:lstStyle>
            <a:lvl1pPr marL="0" indent="0" algn="l">
              <a:spcBef>
                <a:spcPts val="0"/>
              </a:spcBef>
              <a:buNone/>
              <a:defRPr sz="2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4470399"/>
            <a:ext cx="9609670" cy="14054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2/2/2018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‹Nº›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396169" y="3429000"/>
            <a:ext cx="940729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4944098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2/2/2018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  <p:cxnSp>
        <p:nvCxnSpPr>
          <p:cNvPr id="14" name="Straight Connector 13"/>
          <p:cNvCxnSpPr/>
          <p:nvPr/>
        </p:nvCxnSpPr>
        <p:spPr>
          <a:xfrm>
            <a:off x="1396169" y="2421466"/>
            <a:ext cx="940729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4689698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9356" y="982131"/>
            <a:ext cx="1890895" cy="489373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95398" y="982132"/>
            <a:ext cx="7433025" cy="4893734"/>
          </a:xfrm>
        </p:spPr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2/2/2018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  <p:cxnSp>
        <p:nvCxnSpPr>
          <p:cNvPr id="14" name="Straight Connector 13"/>
          <p:cNvCxnSpPr/>
          <p:nvPr/>
        </p:nvCxnSpPr>
        <p:spPr>
          <a:xfrm>
            <a:off x="8863890" y="990600"/>
            <a:ext cx="0" cy="487680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802028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/>
        </p:nvCxnSpPr>
        <p:spPr>
          <a:xfrm>
            <a:off x="1396169" y="2421466"/>
            <a:ext cx="9407298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2/2/2018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17729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15069" y="1752606"/>
            <a:ext cx="8158688" cy="1822514"/>
          </a:xfrm>
        </p:spPr>
        <p:txBody>
          <a:bodyPr anchor="b">
            <a:normAutofit/>
          </a:bodyPr>
          <a:lstStyle>
            <a:lvl1pPr algn="ctr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15067" y="3846051"/>
            <a:ext cx="8158690" cy="954547"/>
          </a:xfrm>
        </p:spPr>
        <p:txBody>
          <a:bodyPr anchor="t">
            <a:normAutofit/>
          </a:bodyPr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2/2/2018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  <p:cxnSp>
        <p:nvCxnSpPr>
          <p:cNvPr id="16" name="Straight Connector 15"/>
          <p:cNvCxnSpPr/>
          <p:nvPr/>
        </p:nvCxnSpPr>
        <p:spPr>
          <a:xfrm>
            <a:off x="2012723" y="3710585"/>
            <a:ext cx="8163380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470733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/>
          <p:cNvCxnSpPr/>
          <p:nvPr/>
        </p:nvCxnSpPr>
        <p:spPr>
          <a:xfrm>
            <a:off x="1396169" y="2421466"/>
            <a:ext cx="940729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98448" y="2560320"/>
            <a:ext cx="4718304" cy="3310128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1344" y="2560320"/>
            <a:ext cx="4718304" cy="3310128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2/2/2018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27206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2658533"/>
            <a:ext cx="471830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95400" y="3243262"/>
            <a:ext cx="4718304" cy="2632605"/>
          </a:xfrm>
        </p:spPr>
        <p:txBody>
          <a:bodyPr anchor="t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80671" y="2658533"/>
            <a:ext cx="471830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80671" y="3243262"/>
            <a:ext cx="4718304" cy="2632605"/>
          </a:xfrm>
        </p:spPr>
        <p:txBody>
          <a:bodyPr anchor="t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2/2/2018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  <p:cxnSp>
        <p:nvCxnSpPr>
          <p:cNvPr id="18" name="Straight Connector 17"/>
          <p:cNvCxnSpPr/>
          <p:nvPr/>
        </p:nvCxnSpPr>
        <p:spPr>
          <a:xfrm>
            <a:off x="1396169" y="2421466"/>
            <a:ext cx="940729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124483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2/2/2018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  <p:cxnSp>
        <p:nvCxnSpPr>
          <p:cNvPr id="14" name="Straight Connector 13"/>
          <p:cNvCxnSpPr/>
          <p:nvPr/>
        </p:nvCxnSpPr>
        <p:spPr>
          <a:xfrm>
            <a:off x="1396169" y="2421466"/>
            <a:ext cx="940729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593119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2/2/2018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59434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3811" y="1388534"/>
            <a:ext cx="3718455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18668" y="982131"/>
            <a:ext cx="5469466" cy="4893735"/>
          </a:xfrm>
        </p:spPr>
        <p:txBody>
          <a:bodyPr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93811" y="3031065"/>
            <a:ext cx="3718455" cy="2438404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2/2/2018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  <p:cxnSp>
        <p:nvCxnSpPr>
          <p:cNvPr id="16" name="Straight Connector 15"/>
          <p:cNvCxnSpPr/>
          <p:nvPr/>
        </p:nvCxnSpPr>
        <p:spPr>
          <a:xfrm>
            <a:off x="1396169" y="2912533"/>
            <a:ext cx="351449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686504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399" y="1883832"/>
            <a:ext cx="6241816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094831" y="1041400"/>
            <a:ext cx="3063347" cy="4775200"/>
          </a:xfrm>
          <a:prstGeom prst="roundRect">
            <a:avLst>
              <a:gd name="adj" fmla="val 0"/>
            </a:avLst>
          </a:prstGeom>
          <a:ln w="57150" cmpd="thickThin">
            <a:solidFill>
              <a:schemeClr val="tx1">
                <a:lumMod val="50000"/>
                <a:lumOff val="50000"/>
              </a:schemeClr>
            </a:solidFill>
            <a:miter lim="800000"/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95399" y="3255432"/>
            <a:ext cx="6241816" cy="1828800"/>
          </a:xfrm>
        </p:spPr>
        <p:txBody>
          <a:bodyPr anchor="t"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2/2/2018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59530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3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PanelContent-GrommetsCombined.pn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95402" y="982132"/>
            <a:ext cx="9601196" cy="13038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1" y="2556932"/>
            <a:ext cx="9601196" cy="3318936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677501" y="5969000"/>
            <a:ext cx="1600200" cy="279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48A87A34-81AB-432B-8DAE-1953F412C126}" type="datetimeFigureOut">
              <a:rPr lang="en-US" smtClean="0"/>
              <a:pPr/>
              <a:t>2/2/2018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295401" y="5969000"/>
            <a:ext cx="7305900" cy="279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53901" y="5969000"/>
            <a:ext cx="542697" cy="279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6D22F896-40B5-4ADD-8801-0D06FADFA09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48393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4" r:id="rId1"/>
    <p:sldLayoutId id="2147483755" r:id="rId2"/>
    <p:sldLayoutId id="2147483756" r:id="rId3"/>
    <p:sldLayoutId id="2147483757" r:id="rId4"/>
    <p:sldLayoutId id="2147483758" r:id="rId5"/>
    <p:sldLayoutId id="2147483759" r:id="rId6"/>
    <p:sldLayoutId id="2147483760" r:id="rId7"/>
    <p:sldLayoutId id="2147483761" r:id="rId8"/>
    <p:sldLayoutId id="2147483762" r:id="rId9"/>
    <p:sldLayoutId id="2147483763" r:id="rId10"/>
    <p:sldLayoutId id="2147483764" r:id="rId11"/>
    <p:sldLayoutId id="2147483765" r:id="rId12"/>
    <p:sldLayoutId id="2147483766" r:id="rId13"/>
    <p:sldLayoutId id="2147483767" r:id="rId14"/>
    <p:sldLayoutId id="2147483768" r:id="rId15"/>
    <p:sldLayoutId id="2147483769" r:id="rId16"/>
    <p:sldLayoutId id="2147483770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 cap="none">
          <a:ln w="3175" cmpd="sng">
            <a:noFill/>
          </a:ln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2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20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8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6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1403797" y="2987899"/>
            <a:ext cx="949280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s-CO" dirty="0" smtClean="0"/>
          </a:p>
          <a:p>
            <a:endParaRPr lang="es-CO" dirty="0"/>
          </a:p>
        </p:txBody>
      </p:sp>
      <p:sp>
        <p:nvSpPr>
          <p:cNvPr id="6" name="Rectángulo 5"/>
          <p:cNvSpPr/>
          <p:nvPr/>
        </p:nvSpPr>
        <p:spPr>
          <a:xfrm>
            <a:off x="1295402" y="2403123"/>
            <a:ext cx="9601196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es-CO" sz="36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Felipe, más conocido como </a:t>
            </a:r>
            <a:r>
              <a:rPr lang="es-CO" sz="3600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el Diácono </a:t>
            </a:r>
            <a:r>
              <a:rPr lang="es-CO" sz="36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</a:t>
            </a:r>
            <a:r>
              <a:rPr lang="es-CO" sz="3600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vangelista (</a:t>
            </a:r>
            <a:r>
              <a:rPr lang="es-CO" sz="3600" dirty="0" err="1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Hech</a:t>
            </a:r>
            <a:r>
              <a:rPr lang="es-CO" sz="3600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21:8) </a:t>
            </a:r>
            <a:r>
              <a:rPr lang="es-CO" sz="36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y quien fue el hombre que llevó al eunuco etíope a los pies de Cristo, es un ejemplo claro de quien se deja </a:t>
            </a:r>
            <a:r>
              <a:rPr lang="es-CO" sz="3600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usar </a:t>
            </a:r>
            <a:r>
              <a:rPr lang="es-CO" sz="36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por Dios. </a:t>
            </a:r>
            <a:endParaRPr lang="es-CO" sz="3600" dirty="0" smtClean="0">
              <a:solidFill>
                <a:srgbClr val="000000"/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just">
              <a:spcAft>
                <a:spcPts val="0"/>
              </a:spcAft>
            </a:pPr>
            <a:endParaRPr lang="es-CO" sz="3600" dirty="0">
              <a:solidFill>
                <a:srgbClr val="000000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spcAft>
                <a:spcPts val="0"/>
              </a:spcAft>
            </a:pPr>
            <a:r>
              <a:rPr lang="es-CO" sz="3600" dirty="0" smtClean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Vea Hechos 8:26-40</a:t>
            </a:r>
            <a:endParaRPr lang="es-CO" sz="36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4" name="Título 3"/>
          <p:cNvSpPr>
            <a:spLocks noGrp="1"/>
          </p:cNvSpPr>
          <p:nvPr>
            <p:ph type="title"/>
          </p:nvPr>
        </p:nvSpPr>
        <p:spPr>
          <a:xfrm>
            <a:off x="1295402" y="806868"/>
            <a:ext cx="9601196" cy="1303867"/>
          </a:xfrm>
          <a:solidFill>
            <a:schemeClr val="accent3">
              <a:lumMod val="60000"/>
              <a:lumOff val="40000"/>
            </a:schemeClr>
          </a:solidFill>
        </p:spPr>
        <p:txBody>
          <a:bodyPr>
            <a:normAutofit fontScale="90000"/>
          </a:bodyPr>
          <a:lstStyle/>
          <a:p>
            <a:r>
              <a:rPr lang="es-CO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CO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CO" sz="3600" b="1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CO" sz="36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CO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br>
              <a:rPr lang="es-CO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CO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CINCO CARACTERÍSTICAS DE UN </a:t>
            </a:r>
            <a:r>
              <a:rPr lang="es-CO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LÍDER</a:t>
            </a:r>
            <a:br>
              <a:rPr lang="es-CO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CO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COMPROMETIDO CON LA MISIÓN</a:t>
            </a:r>
            <a:r>
              <a:rPr lang="es-CO" sz="36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CO" sz="36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CO" b="1" dirty="0"/>
              <a:t> </a:t>
            </a:r>
            <a:r>
              <a:rPr lang="es-CO" dirty="0"/>
              <a:t/>
            </a:r>
            <a:br>
              <a:rPr lang="es-CO" dirty="0"/>
            </a:b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19618681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1565887" y="969558"/>
            <a:ext cx="9607639" cy="55707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4000" b="1" dirty="0" smtClean="0">
                <a:latin typeface="AR BERKLEY" panose="02000000000000000000" pitchFamily="2" charset="0"/>
                <a:cs typeface="Arial" panose="020B0604020202020204" pitchFamily="34" charset="0"/>
              </a:rPr>
              <a:t>Conclusión</a:t>
            </a:r>
          </a:p>
          <a:p>
            <a:pPr algn="ctr"/>
            <a:r>
              <a:rPr lang="es-CO" sz="4000" b="1" dirty="0" smtClean="0">
                <a:latin typeface="AR BERKLEY" panose="02000000000000000000" pitchFamily="2" charset="0"/>
                <a:cs typeface="Arial" panose="020B0604020202020204" pitchFamily="34" charset="0"/>
              </a:rPr>
              <a:t>Características de un </a:t>
            </a:r>
            <a:r>
              <a:rPr lang="es-CO" sz="4000" b="1" dirty="0" smtClean="0">
                <a:latin typeface="AR BERKLEY" panose="02000000000000000000" pitchFamily="2" charset="0"/>
                <a:cs typeface="Arial" panose="020B0604020202020204" pitchFamily="34" charset="0"/>
              </a:rPr>
              <a:t>líder </a:t>
            </a:r>
          </a:p>
          <a:p>
            <a:pPr algn="ctr"/>
            <a:r>
              <a:rPr lang="es-CO" sz="4000" b="1" dirty="0" smtClean="0">
                <a:latin typeface="AR BERKLEY" panose="02000000000000000000" pitchFamily="2" charset="0"/>
                <a:cs typeface="Arial" panose="020B0604020202020204" pitchFamily="34" charset="0"/>
              </a:rPr>
              <a:t>comprometido con la misión</a:t>
            </a:r>
            <a:r>
              <a:rPr lang="es-CO" sz="4000" b="1" dirty="0" smtClean="0">
                <a:latin typeface="AR BERKLEY" panose="02000000000000000000" pitchFamily="2" charset="0"/>
                <a:cs typeface="Arial" panose="020B0604020202020204" pitchFamily="34" charset="0"/>
              </a:rPr>
              <a:t>.</a:t>
            </a:r>
            <a:endParaRPr lang="es-CO" sz="4000" dirty="0" smtClean="0"/>
          </a:p>
          <a:p>
            <a:pPr marL="342900" indent="-342900">
              <a:buAutoNum type="arabicPeriod"/>
            </a:pPr>
            <a:r>
              <a:rPr lang="es-CO" sz="4000" dirty="0" smtClean="0"/>
              <a:t>Una relación íntima y profunda con Dios</a:t>
            </a:r>
          </a:p>
          <a:p>
            <a:pPr marL="342900" indent="-342900">
              <a:buAutoNum type="arabicPeriod"/>
            </a:pPr>
            <a:r>
              <a:rPr lang="es-CO" sz="4000" dirty="0" smtClean="0"/>
              <a:t>Obediencia incondicional</a:t>
            </a:r>
          </a:p>
          <a:p>
            <a:pPr marL="342900" indent="-342900">
              <a:buAutoNum type="arabicPeriod"/>
            </a:pPr>
            <a:r>
              <a:rPr lang="es-CO" sz="4000" dirty="0" smtClean="0"/>
              <a:t>Está fundamentado en las Escrituras</a:t>
            </a:r>
          </a:p>
          <a:p>
            <a:pPr marL="342900" indent="-342900">
              <a:buAutoNum type="arabicPeriod"/>
            </a:pPr>
            <a:r>
              <a:rPr lang="es-CO" sz="4000" dirty="0" smtClean="0"/>
              <a:t>Persuade, no manipula</a:t>
            </a:r>
          </a:p>
          <a:p>
            <a:pPr marL="342900" indent="-342900">
              <a:buAutoNum type="arabicPeriod"/>
            </a:pPr>
            <a:r>
              <a:rPr lang="es-CO" sz="4000" dirty="0" smtClean="0"/>
              <a:t>Es Cristo céntrico.</a:t>
            </a:r>
          </a:p>
          <a:p>
            <a:pPr marL="342900" indent="-342900">
              <a:buAutoNum type="arabicPeriod"/>
            </a:pPr>
            <a:endParaRPr lang="es-CO" dirty="0" smtClean="0"/>
          </a:p>
          <a:p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9512705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title" idx="4294967295"/>
          </p:nvPr>
        </p:nvSpPr>
        <p:spPr>
          <a:xfrm>
            <a:off x="1068946" y="750888"/>
            <a:ext cx="9827652" cy="692150"/>
          </a:xfrm>
        </p:spPr>
        <p:txBody>
          <a:bodyPr>
            <a:normAutofit fontScale="90000"/>
          </a:bodyPr>
          <a:lstStyle/>
          <a:p>
            <a:r>
              <a:rPr lang="es-CO" b="1" dirty="0" smtClean="0">
                <a:latin typeface="Arial" panose="020B0604020202020204" pitchFamily="34" charset="0"/>
                <a:cs typeface="Arial" panose="020B0604020202020204" pitchFamily="34" charset="0"/>
              </a:rPr>
              <a:t>1. ÍNTIMA RELACIÓN CON DIOS</a:t>
            </a:r>
            <a:endParaRPr lang="es-CO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ctángulo 3"/>
          <p:cNvSpPr/>
          <p:nvPr/>
        </p:nvSpPr>
        <p:spPr>
          <a:xfrm>
            <a:off x="1068946" y="1442436"/>
            <a:ext cx="9827652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es-CO" sz="2400" b="1" u="sng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Felipe discernía la voz de los ángeles.</a:t>
            </a:r>
            <a:r>
              <a:rPr lang="es-CO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r>
              <a:rPr lang="es-CO" sz="2400" i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“Un ángel del Señor habló a Felipe, diciendo: Levántate y ve hacia el sur, por el camino que desciende de Jerusalén a Gaza, el cual es desierto”(Hechos 8:26</a:t>
            </a:r>
            <a:r>
              <a:rPr lang="es-CO" sz="2400" i="1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).</a:t>
            </a:r>
          </a:p>
          <a:p>
            <a:pPr marL="342900" indent="-342900" algn="just"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es-CO" sz="2400" b="1" i="1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Felipe discernía la voz del Espíritu. </a:t>
            </a:r>
            <a:r>
              <a:rPr lang="es-CO" sz="2400" i="1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“Y el Espíritu dijo a Felipe: Acércate y júntate a ese carro” (8:29)</a:t>
            </a:r>
            <a:endParaRPr lang="es-CO" sz="2400" i="1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indent="-342900" algn="just"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es-CO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¿Cómo pudo identificar la voz </a:t>
            </a:r>
            <a:r>
              <a:rPr lang="es-CO" sz="24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de Dios? </a:t>
            </a:r>
            <a:r>
              <a:rPr lang="es-CO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Por una razón sencilla: había aprendido a conocer Su voz en íntima relación con Él mediante la oración y la meditación en su Palabra</a:t>
            </a:r>
            <a:r>
              <a:rPr lang="es-CO" sz="24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 </a:t>
            </a:r>
            <a:r>
              <a:rPr lang="es-CO" sz="2400" b="1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Vea </a:t>
            </a:r>
            <a:r>
              <a:rPr lang="es-CO" sz="2400" b="1" dirty="0" err="1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Gén</a:t>
            </a:r>
            <a:r>
              <a:rPr lang="es-CO" sz="2400" b="1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22:1-2</a:t>
            </a:r>
            <a:endParaRPr lang="es-CO" sz="2400" b="1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spcAft>
                <a:spcPts val="0"/>
              </a:spcAft>
            </a:pPr>
            <a:endParaRPr lang="es-CO" sz="2400" dirty="0" smtClean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indent="-342900" algn="just"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es-CO" sz="24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Cuando somos guiados por Dios en el cumplimiento de la misión somos más eficaces. Vea Hechos 16:6-10.</a:t>
            </a:r>
          </a:p>
          <a:p>
            <a:pPr algn="just">
              <a:spcAft>
                <a:spcPts val="0"/>
              </a:spcAft>
            </a:pPr>
            <a:endParaRPr lang="es-CO" sz="2400" dirty="0" smtClean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indent="-342900" algn="just"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es-CO" sz="24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Algunos se mueven por emoción y no por revelación.</a:t>
            </a:r>
            <a:endParaRPr lang="es-CO" sz="24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782395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1108363" y="1175757"/>
            <a:ext cx="9836727" cy="49859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CO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“Un </a:t>
            </a:r>
            <a:r>
              <a:rPr lang="es-CO" sz="2800" b="1" dirty="0">
                <a:latin typeface="Arial" panose="020B0604020202020204" pitchFamily="34" charset="0"/>
                <a:cs typeface="Arial" panose="020B0604020202020204" pitchFamily="34" charset="0"/>
              </a:rPr>
              <a:t>ángel </a:t>
            </a:r>
            <a:r>
              <a:rPr lang="es-CO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guío </a:t>
            </a:r>
            <a:r>
              <a:rPr lang="es-CO" sz="2800" b="1" dirty="0">
                <a:latin typeface="Arial" panose="020B0604020202020204" pitchFamily="34" charset="0"/>
                <a:cs typeface="Arial" panose="020B0604020202020204" pitchFamily="34" charset="0"/>
              </a:rPr>
              <a:t>a Felipe a uno que anhelaba luz y estaba dispuesto a recibir el Evangelio. Hoy también los ángeles guiarán los pasos de aquellos obreros que consientan en que el Espíritu Santo santifique sus lenguas y refine y ennoblezca sus corazones. </a:t>
            </a:r>
            <a:endParaRPr lang="es-CO" sz="2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es-CO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s-CO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El </a:t>
            </a:r>
            <a:r>
              <a:rPr lang="es-CO" sz="2800" b="1" dirty="0">
                <a:latin typeface="Arial" panose="020B0604020202020204" pitchFamily="34" charset="0"/>
                <a:cs typeface="Arial" panose="020B0604020202020204" pitchFamily="34" charset="0"/>
              </a:rPr>
              <a:t>ángel enviado a Felipe podría haber efectuado por sí mismo la obra en favor del etíope; pero no es tal el modo que Dios tiene de obrar. Su plan es que los hombres trabajen en beneficio de sus </a:t>
            </a:r>
            <a:r>
              <a:rPr lang="es-CO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prójimos”.</a:t>
            </a:r>
            <a:r>
              <a:rPr lang="es-CO" sz="2800" b="1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endParaRPr lang="es-CO" sz="2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es-CO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/>
            <a:r>
              <a:rPr lang="es-CO" sz="2000" b="1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HAp</a:t>
            </a:r>
            <a:r>
              <a:rPr lang="es-CO" sz="20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, 89</a:t>
            </a:r>
            <a:endParaRPr lang="es-CO" sz="2000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834617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ángulo 4"/>
          <p:cNvSpPr/>
          <p:nvPr/>
        </p:nvSpPr>
        <p:spPr>
          <a:xfrm>
            <a:off x="875764" y="861263"/>
            <a:ext cx="10560676" cy="51398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es-CO" sz="4000" b="1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2. OBEDIENCIA A DIOS</a:t>
            </a:r>
            <a:endParaRPr lang="es-CO" sz="4000" dirty="0" smtClean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457200" indent="-457200" algn="just">
              <a:buFont typeface="Wingdings" panose="05000000000000000000" pitchFamily="2" charset="2"/>
              <a:buChar char="Ø"/>
            </a:pPr>
            <a:r>
              <a:rPr lang="es-CO" sz="3200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Las </a:t>
            </a:r>
            <a:r>
              <a:rPr lang="es-CO" sz="32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Escrituras nos indican que apenas recibió las instrucciones</a:t>
            </a:r>
            <a:r>
              <a:rPr lang="es-CO" sz="3200" b="1" i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 </a:t>
            </a:r>
            <a:r>
              <a:rPr lang="es-CO" sz="3200" b="1" i="1" dirty="0">
                <a:solidFill>
                  <a:srgbClr val="C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“Entonces él se levantó y fue…”(Hechos 8:27 a).</a:t>
            </a:r>
            <a:r>
              <a:rPr lang="es-CO" sz="32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 Felipe no discutió las órdenes ni las puso bajo la lupa del racionalismo. Obedeció. </a:t>
            </a:r>
            <a:endParaRPr lang="es-CO" sz="3200" dirty="0" smtClean="0">
              <a:solidFill>
                <a:srgbClr val="000000"/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just"/>
            <a:r>
              <a:rPr lang="es-CO" sz="3200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	Si Dios llama, ve.</a:t>
            </a:r>
          </a:p>
          <a:p>
            <a:pPr marL="457200" indent="-457200" algn="just">
              <a:buFont typeface="Wingdings" panose="05000000000000000000" pitchFamily="2" charset="2"/>
              <a:buChar char="Ø"/>
            </a:pPr>
            <a:r>
              <a:rPr lang="es-CO" sz="3200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Jonás desobedeció. Fue a </a:t>
            </a:r>
            <a:r>
              <a:rPr lang="es-CO" sz="3200" dirty="0" err="1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Tarsis</a:t>
            </a:r>
            <a:r>
              <a:rPr lang="es-CO" sz="32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s-CO" sz="3200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y descendió. Jon 1:1-3</a:t>
            </a:r>
            <a:endParaRPr lang="es-CO" sz="32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 algn="just">
              <a:buFont typeface="Wingdings" panose="05000000000000000000" pitchFamily="2" charset="2"/>
              <a:buChar char="Ø"/>
            </a:pPr>
            <a:r>
              <a:rPr lang="es-CO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Quien </a:t>
            </a:r>
            <a:r>
              <a:rPr lang="es-CO" sz="3200" dirty="0">
                <a:latin typeface="Arial" panose="020B0604020202020204" pitchFamily="34" charset="0"/>
                <a:cs typeface="Arial" panose="020B0604020202020204" pitchFamily="34" charset="0"/>
              </a:rPr>
              <a:t>desea ser un evangelizador eficaz debe moverse en la dimensión de la obediencia a Dios. </a:t>
            </a:r>
            <a:endParaRPr lang="es-CO" sz="32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361915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811369" y="634817"/>
            <a:ext cx="10702344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es-CO" sz="4000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3. </a:t>
            </a:r>
            <a:r>
              <a:rPr lang="es-CO" sz="4000" b="1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FUNDAMENTADO EN LAS ESCRITURAS</a:t>
            </a:r>
            <a:endParaRPr lang="es-CO" sz="4000" dirty="0" smtClean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just">
              <a:spcAft>
                <a:spcPts val="0"/>
              </a:spcAft>
            </a:pPr>
            <a:r>
              <a:rPr lang="es-CO" sz="2000" b="1" i="1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“</a:t>
            </a:r>
            <a:r>
              <a:rPr lang="es-CO" sz="2000" b="1" i="1" dirty="0" smtClean="0">
                <a:solidFill>
                  <a:srgbClr val="C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Respondiendo </a:t>
            </a:r>
            <a:r>
              <a:rPr lang="es-CO" sz="2000" b="1" i="1" dirty="0">
                <a:solidFill>
                  <a:srgbClr val="C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el eunuco, dijo a Felipe: Te ruego que me digas: ¿de quién dice el profeta esto: de si mismo, o de algún otro. Entonces Felipe, abriendo su boca, y comenzando desde esta escritura, le anunció el evangelio de Jesús”(Hechos 8: 34, 35).</a:t>
            </a:r>
            <a:endParaRPr lang="es-CO" sz="20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spcAft>
                <a:spcPts val="0"/>
              </a:spcAft>
            </a:pPr>
            <a:endParaRPr lang="es-CO" sz="2400" dirty="0">
              <a:solidFill>
                <a:srgbClr val="000000"/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285750" indent="-285750" algn="just"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es-CO" sz="2400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Hay que conocer las Escrituras para explicarlas con claridad y poder salvador.</a:t>
            </a:r>
          </a:p>
          <a:p>
            <a:pPr marL="285750" indent="-285750" algn="just">
              <a:spcAft>
                <a:spcPts val="0"/>
              </a:spcAft>
              <a:buFont typeface="Wingdings" panose="05000000000000000000" pitchFamily="2" charset="2"/>
              <a:buChar char="Ø"/>
            </a:pPr>
            <a:endParaRPr lang="es-CO" sz="2400" dirty="0">
              <a:solidFill>
                <a:srgbClr val="000000"/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285750" indent="-285750" algn="just"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es-CO" sz="2400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Conocer las Escrituras cognitiva, sistemática y </a:t>
            </a:r>
            <a:r>
              <a:rPr lang="es-CO" sz="2400" dirty="0" err="1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experiencialmente</a:t>
            </a:r>
            <a:r>
              <a:rPr lang="es-CO" sz="2400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</a:p>
          <a:p>
            <a:pPr algn="just">
              <a:spcAft>
                <a:spcPts val="0"/>
              </a:spcAft>
            </a:pPr>
            <a:endParaRPr lang="es-CO" sz="2400" dirty="0" smtClean="0">
              <a:solidFill>
                <a:srgbClr val="000000"/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285750" indent="-285750" algn="just"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es-CO" sz="2400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Pablo le encargó a Timoteo que predicara la PALABRA. (2 Tim 4:1-5)</a:t>
            </a:r>
          </a:p>
          <a:p>
            <a:pPr marL="285750" indent="-285750" algn="just">
              <a:spcAft>
                <a:spcPts val="0"/>
              </a:spcAft>
              <a:buFont typeface="Wingdings" panose="05000000000000000000" pitchFamily="2" charset="2"/>
              <a:buChar char="Ø"/>
            </a:pPr>
            <a:endParaRPr lang="es-CO" sz="2400" dirty="0">
              <a:solidFill>
                <a:srgbClr val="000000"/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285750" indent="-285750" algn="just"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es-CO" sz="2400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Memorice las Escrituras, salmo 119 o 117?. Un solo texto bíblico es más poderosos que mil argumentos humanos.</a:t>
            </a:r>
          </a:p>
          <a:p>
            <a:pPr algn="just">
              <a:spcAft>
                <a:spcPts val="0"/>
              </a:spcAft>
            </a:pPr>
            <a:endParaRPr lang="es-CO" sz="2400" dirty="0" smtClean="0">
              <a:solidFill>
                <a:srgbClr val="000000"/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425417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772732" y="723050"/>
            <a:ext cx="10869769" cy="51090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es-CO" sz="4000" b="1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4. PERSUADIR, NO MANIPULAR</a:t>
            </a:r>
            <a:endParaRPr lang="es-CO" sz="4000" dirty="0" smtClean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spcAft>
                <a:spcPts val="0"/>
              </a:spcAft>
            </a:pPr>
            <a:r>
              <a:rPr lang="es-CO" sz="2600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Es </a:t>
            </a:r>
            <a:r>
              <a:rPr lang="es-CO" sz="26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de suma importancia que comprendamos que si nos movemos bajo el poder del Espíritu Santo, usted y yo somos simplemente instrumentos. Él hace lo demás. </a:t>
            </a:r>
            <a:r>
              <a:rPr lang="es-CO" sz="2600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Manipular</a:t>
            </a:r>
            <a:r>
              <a:rPr lang="es-CO" sz="26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  despierta  aversión al Evangelio. </a:t>
            </a:r>
          </a:p>
          <a:p>
            <a:pPr algn="just">
              <a:spcAft>
                <a:spcPts val="0"/>
              </a:spcAft>
            </a:pPr>
            <a:endParaRPr lang="es-CO" sz="2600" b="1" i="1" dirty="0" smtClean="0">
              <a:solidFill>
                <a:srgbClr val="000000"/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just">
              <a:spcAft>
                <a:spcPts val="0"/>
              </a:spcAft>
            </a:pPr>
            <a:r>
              <a:rPr lang="es-CO" sz="2600" b="1" i="1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“</a:t>
            </a:r>
            <a:r>
              <a:rPr lang="es-CO" sz="2600" b="1" i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Y yendo por el camino, llegaron a cierta agua, y dijo el eunuco: Aquí hay agua; ¿qué impide que yo sea bautizado?” (Hechos 8:36</a:t>
            </a:r>
            <a:r>
              <a:rPr lang="es-CO" sz="2600" b="1" i="1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).</a:t>
            </a:r>
            <a:endParaRPr lang="es-CO" sz="2600" b="1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spcAft>
                <a:spcPts val="0"/>
              </a:spcAft>
            </a:pPr>
            <a:endParaRPr lang="es-CO" sz="2600" dirty="0" smtClean="0">
              <a:solidFill>
                <a:srgbClr val="000000"/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just">
              <a:spcAft>
                <a:spcPts val="0"/>
              </a:spcAft>
            </a:pPr>
            <a:r>
              <a:rPr lang="es-CO" sz="2600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Observe </a:t>
            </a:r>
            <a:r>
              <a:rPr lang="es-CO" sz="26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que Felipe no ejerció coacción sobre él. Simplemente le compartió la Palabra de vida, y el Señor se manifestó llevando al convencimiento del eunuco etíope</a:t>
            </a:r>
            <a:r>
              <a:rPr lang="es-CO" sz="2600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1212878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1159099" y="1164292"/>
            <a:ext cx="9787944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buNone/>
            </a:pPr>
            <a:r>
              <a:rPr lang="es-MX" sz="3200" dirty="0">
                <a:latin typeface="Arial" panose="020B0604020202020204" pitchFamily="34" charset="0"/>
                <a:cs typeface="Arial" panose="020B0604020202020204" pitchFamily="34" charset="0"/>
              </a:rPr>
              <a:t>“Es la obra del Espíritu Santo convencer a las almas de su necesidad de Cristo”  (</a:t>
            </a:r>
            <a:r>
              <a:rPr lang="es-MX" sz="3200" dirty="0" err="1">
                <a:latin typeface="Arial" panose="020B0604020202020204" pitchFamily="34" charset="0"/>
                <a:cs typeface="Arial" panose="020B0604020202020204" pitchFamily="34" charset="0"/>
              </a:rPr>
              <a:t>Ev</a:t>
            </a:r>
            <a:r>
              <a:rPr lang="es-MX" sz="3200" dirty="0">
                <a:latin typeface="Arial" panose="020B0604020202020204" pitchFamily="34" charset="0"/>
                <a:cs typeface="Arial" panose="020B0604020202020204" pitchFamily="34" charset="0"/>
              </a:rPr>
              <a:t>., p. 209</a:t>
            </a:r>
            <a:r>
              <a:rPr lang="es-MX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).</a:t>
            </a:r>
            <a:r>
              <a:rPr lang="es-MX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s-MX" sz="32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ctr">
              <a:buNone/>
            </a:pPr>
            <a:endParaRPr lang="es-MX" sz="32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just">
              <a:buNone/>
            </a:pPr>
            <a:r>
              <a:rPr lang="es-MX" sz="3200" b="1" dirty="0" smtClean="0">
                <a:latin typeface="Berlin Sans FB Demi" pitchFamily="34" charset="0"/>
              </a:rPr>
              <a:t>EL </a:t>
            </a:r>
            <a:r>
              <a:rPr lang="es-MX" sz="3200" b="1" dirty="0">
                <a:latin typeface="Berlin Sans FB Demi" pitchFamily="34" charset="0"/>
              </a:rPr>
              <a:t>INSTRUCTOR: </a:t>
            </a:r>
            <a:r>
              <a:rPr lang="es-MX" sz="3200" i="1" dirty="0">
                <a:latin typeface="Berlin Sans FB Demi" pitchFamily="34" charset="0"/>
              </a:rPr>
              <a:t>Enseña y hace el llamado</a:t>
            </a:r>
          </a:p>
          <a:p>
            <a:pPr lvl="0" algn="just">
              <a:buNone/>
            </a:pPr>
            <a:endParaRPr lang="es-MX" sz="3200" b="1" dirty="0" smtClean="0">
              <a:latin typeface="Berlin Sans FB Demi" pitchFamily="34" charset="0"/>
            </a:endParaRPr>
          </a:p>
          <a:p>
            <a:pPr lvl="0" algn="just">
              <a:buNone/>
            </a:pPr>
            <a:r>
              <a:rPr lang="es-MX" sz="3200" b="1" dirty="0" smtClean="0">
                <a:latin typeface="Berlin Sans FB Demi" pitchFamily="34" charset="0"/>
              </a:rPr>
              <a:t>EL </a:t>
            </a:r>
            <a:r>
              <a:rPr lang="es-MX" sz="3200" b="1" dirty="0">
                <a:latin typeface="Berlin Sans FB Demi" pitchFamily="34" charset="0"/>
              </a:rPr>
              <a:t>ESPÍRITU SANTO: </a:t>
            </a:r>
            <a:r>
              <a:rPr lang="es-MX" sz="3200" i="1" dirty="0">
                <a:latin typeface="Berlin Sans FB Demi" pitchFamily="34" charset="0"/>
              </a:rPr>
              <a:t>Convence y convierte</a:t>
            </a:r>
          </a:p>
          <a:p>
            <a:pPr lvl="0" algn="just">
              <a:buNone/>
            </a:pPr>
            <a:endParaRPr lang="es-MX" sz="3200" b="1" dirty="0" smtClean="0">
              <a:latin typeface="Berlin Sans FB Demi" pitchFamily="34" charset="0"/>
            </a:endParaRPr>
          </a:p>
          <a:p>
            <a:pPr lvl="0" algn="just">
              <a:buNone/>
            </a:pPr>
            <a:r>
              <a:rPr lang="es-MX" sz="3200" b="1" dirty="0" smtClean="0">
                <a:latin typeface="Berlin Sans FB Demi" pitchFamily="34" charset="0"/>
              </a:rPr>
              <a:t>EL </a:t>
            </a:r>
            <a:r>
              <a:rPr lang="es-MX" sz="3200" b="1" dirty="0">
                <a:latin typeface="Berlin Sans FB Demi" pitchFamily="34" charset="0"/>
              </a:rPr>
              <a:t>INTERESADO: </a:t>
            </a:r>
            <a:r>
              <a:rPr lang="es-MX" sz="3200" i="1" dirty="0">
                <a:latin typeface="Berlin Sans FB Demi" pitchFamily="34" charset="0"/>
              </a:rPr>
              <a:t>Decide e inicia una nueva vida</a:t>
            </a:r>
          </a:p>
          <a:p>
            <a:pPr algn="just">
              <a:buNone/>
            </a:pPr>
            <a:endParaRPr lang="es-MX" sz="3200" dirty="0"/>
          </a:p>
          <a:p>
            <a:pPr algn="just">
              <a:buNone/>
            </a:pPr>
            <a:endParaRPr lang="es-MX" sz="3200" dirty="0"/>
          </a:p>
        </p:txBody>
      </p:sp>
    </p:spTree>
    <p:extLst>
      <p:ext uri="{BB962C8B-B14F-4D97-AF65-F5344CB8AC3E}">
        <p14:creationId xmlns:p14="http://schemas.microsoft.com/office/powerpoint/2010/main" val="13164698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759853" y="599253"/>
            <a:ext cx="10805374" cy="56630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es-CO" sz="3200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5. </a:t>
            </a:r>
            <a:r>
              <a:rPr lang="es-CO" sz="3200" b="1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EL OBRERO BÍBLICO ES CRISTO-CENTRICO</a:t>
            </a:r>
            <a:endParaRPr lang="es-CO" sz="32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spcAft>
                <a:spcPts val="0"/>
              </a:spcAft>
            </a:pPr>
            <a:r>
              <a:rPr lang="es-CO" dirty="0">
                <a:solidFill>
                  <a:srgbClr val="000000"/>
                </a:solidFill>
                <a:latin typeface="Georgia" panose="02040502050405020303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endParaRPr lang="es-CO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es-CO" sz="2400" i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“Felipe dijo: Si crees de todo corazón, bien puedes. Y respondiendo, dijo: Creo que Jesucristo es Hijo de Dios. Y mandó parar el carro; y descendieron ambos al agua, Felipe y el eunuco, y le bautizó”(Hechos 8:37, 38).</a:t>
            </a:r>
            <a:endParaRPr lang="es-CO" sz="24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indent="-342900" algn="just"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es-CO" sz="2400" dirty="0">
                <a:latin typeface="Arial" panose="020B0604020202020204" pitchFamily="34" charset="0"/>
                <a:cs typeface="Arial" panose="020B0604020202020204" pitchFamily="34" charset="0"/>
              </a:rPr>
              <a:t>Podemos encontrarnos predicando, y legítimamente, sobre las preguntas qué, cuál, por qué, e incluso cómo. Pero si descuidamos el </a:t>
            </a:r>
            <a:r>
              <a:rPr lang="es-CO" sz="2400" b="1" u="sng" dirty="0">
                <a:latin typeface="Arial" panose="020B0604020202020204" pitchFamily="34" charset="0"/>
                <a:cs typeface="Arial" panose="020B0604020202020204" pitchFamily="34" charset="0"/>
              </a:rPr>
              <a:t>quién</a:t>
            </a:r>
            <a:r>
              <a:rPr lang="es-CO" sz="2400" dirty="0">
                <a:latin typeface="Arial" panose="020B0604020202020204" pitchFamily="34" charset="0"/>
                <a:cs typeface="Arial" panose="020B0604020202020204" pitchFamily="34" charset="0"/>
              </a:rPr>
              <a:t>, nuestro </a:t>
            </a:r>
            <a:r>
              <a:rPr lang="es-CO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ministerio </a:t>
            </a:r>
            <a:r>
              <a:rPr lang="es-CO" sz="2400" dirty="0">
                <a:latin typeface="Arial" panose="020B0604020202020204" pitchFamily="34" charset="0"/>
                <a:cs typeface="Arial" panose="020B0604020202020204" pitchFamily="34" charset="0"/>
              </a:rPr>
              <a:t>producirá </a:t>
            </a:r>
            <a:r>
              <a:rPr lang="es-CO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muy </a:t>
            </a:r>
            <a:r>
              <a:rPr lang="es-CO" sz="2400" dirty="0">
                <a:latin typeface="Arial" panose="020B0604020202020204" pitchFamily="34" charset="0"/>
                <a:cs typeface="Arial" panose="020B0604020202020204" pitchFamily="34" charset="0"/>
              </a:rPr>
              <a:t>poco fruto</a:t>
            </a:r>
            <a:r>
              <a:rPr lang="es-CO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s-CO" sz="2400" dirty="0"/>
              <a:t> </a:t>
            </a:r>
            <a:endParaRPr lang="es-CO" sz="2400" dirty="0" smtClean="0"/>
          </a:p>
          <a:p>
            <a:pPr algn="just">
              <a:spcAft>
                <a:spcPts val="0"/>
              </a:spcAft>
            </a:pPr>
            <a:endParaRPr lang="es-CO" sz="2400" dirty="0" smtClean="0"/>
          </a:p>
          <a:p>
            <a:pPr marL="342900" indent="-342900" algn="just"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es-CO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“Los </a:t>
            </a:r>
            <a:r>
              <a:rPr lang="es-CO" sz="2400" dirty="0">
                <a:latin typeface="Arial" panose="020B0604020202020204" pitchFamily="34" charset="0"/>
                <a:cs typeface="Arial" panose="020B0604020202020204" pitchFamily="34" charset="0"/>
              </a:rPr>
              <a:t>adventistas del séptimo día debieran destacarse entre todos los que profesan ser cristianos, en cuanto a levantar a Cristo ante el mundo. La proclamación del mensaje del tercer ángel exige la presentación de la verdad del sábado. Esta verdad, junto con las otras </a:t>
            </a:r>
            <a:r>
              <a:rPr lang="es-CO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incluidas </a:t>
            </a:r>
            <a:r>
              <a:rPr lang="es-CO" sz="2400" dirty="0">
                <a:latin typeface="Arial" panose="020B0604020202020204" pitchFamily="34" charset="0"/>
                <a:cs typeface="Arial" panose="020B0604020202020204" pitchFamily="34" charset="0"/>
              </a:rPr>
              <a:t>en el mensaje, ha de ser proclamada; pero el gran centro de atracción, Cristo Jesús, no debe ser dejado a un </a:t>
            </a:r>
            <a:r>
              <a:rPr lang="es-CO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lado”. (O. E 164)</a:t>
            </a:r>
            <a:endParaRPr lang="es-CO" sz="2400" dirty="0" smtClean="0">
              <a:solidFill>
                <a:srgbClr val="000000"/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8863102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1025236" y="522401"/>
            <a:ext cx="10123055" cy="63827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07000"/>
              </a:lnSpc>
              <a:spcAft>
                <a:spcPts val="0"/>
              </a:spcAft>
            </a:pPr>
            <a:r>
              <a:rPr lang="es-ES" sz="3600" b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¿A quién representa </a:t>
            </a:r>
            <a:r>
              <a:rPr lang="es-ES" sz="36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el etíope hoy</a:t>
            </a:r>
            <a:r>
              <a:rPr lang="es-ES" sz="3600" b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?</a:t>
            </a:r>
          </a:p>
          <a:p>
            <a:pPr lvl="0">
              <a:lnSpc>
                <a:spcPct val="107000"/>
              </a:lnSpc>
              <a:spcAft>
                <a:spcPts val="0"/>
              </a:spcAft>
            </a:pPr>
            <a:endParaRPr lang="es-CO" dirty="0" smtClean="0"/>
          </a:p>
          <a:p>
            <a:pPr lvl="0" algn="just">
              <a:lnSpc>
                <a:spcPct val="107000"/>
              </a:lnSpc>
              <a:spcAft>
                <a:spcPts val="0"/>
              </a:spcAft>
            </a:pPr>
            <a:r>
              <a:rPr lang="es-CO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“Este </a:t>
            </a:r>
            <a:r>
              <a:rPr lang="es-CO" sz="2200" dirty="0">
                <a:latin typeface="Arial" panose="020B0604020202020204" pitchFamily="34" charset="0"/>
                <a:cs typeface="Arial" panose="020B0604020202020204" pitchFamily="34" charset="0"/>
              </a:rPr>
              <a:t>etíope simboliza una numerosa clase de personas que necesita ser enseñada por misioneros como Felipe, esto es por hombres que escuchen la voz de Dios y vayan adonde él los envíe. Muchos leen las Escrituras sin comprender su verdadero sentido. En todo el mundo, hay hombres y mujeres que miran fijamente al cielo. Oraciones, lágrimas e interrogaciones brotan de las almas anhelosas de luz en súplica de gracia y de la recepción del Espíritu Santo. Muchos están en el umbral del reino esperando únicamente ser incorporados en </a:t>
            </a:r>
            <a:r>
              <a:rPr lang="es-CO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él”.</a:t>
            </a:r>
            <a:r>
              <a:rPr lang="es-CO" sz="2200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es-ES" sz="2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s-ES" sz="2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HAp</a:t>
            </a:r>
            <a:r>
              <a:rPr lang="es-ES" sz="2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, 89)</a:t>
            </a:r>
          </a:p>
          <a:p>
            <a:pPr lvl="0" algn="just">
              <a:lnSpc>
                <a:spcPct val="107000"/>
              </a:lnSpc>
              <a:spcAft>
                <a:spcPts val="0"/>
              </a:spcAft>
            </a:pPr>
            <a:endParaRPr lang="es-CO" sz="22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"/>
            </a:pPr>
            <a:r>
              <a:rPr lang="es-ES" sz="22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Hay </a:t>
            </a:r>
            <a:r>
              <a:rPr lang="es-ES" sz="2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almas que están esperando a un Felipe.</a:t>
            </a:r>
            <a:endParaRPr lang="es-CO" sz="2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"/>
            </a:pPr>
            <a:r>
              <a:rPr lang="es-ES" sz="2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Almas sinceras esperando a que se les revele el verdadero sentido de la </a:t>
            </a:r>
            <a:r>
              <a:rPr lang="es-ES" sz="22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Escritura</a:t>
            </a:r>
            <a:r>
              <a:rPr lang="es-ES" sz="2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s-CO" sz="2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"/>
            </a:pPr>
            <a:r>
              <a:rPr lang="es-ES" sz="2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Hay almas que lloran y oran sin cesar por luz, la luz de Cristo.</a:t>
            </a:r>
            <a:endParaRPr lang="es-CO" sz="2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es-ES" sz="2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Hay almas listas, preparadas </a:t>
            </a:r>
            <a:r>
              <a:rPr lang="es-ES" sz="22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esperando la invitación para recibir a Jesús.</a:t>
            </a:r>
          </a:p>
          <a:p>
            <a:pPr lvl="0" algn="just">
              <a:lnSpc>
                <a:spcPct val="107000"/>
              </a:lnSpc>
              <a:spcAft>
                <a:spcPts val="0"/>
              </a:spcAft>
            </a:pPr>
            <a:endParaRPr lang="es-CO" sz="2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143000" algn="just">
              <a:lnSpc>
                <a:spcPct val="107000"/>
              </a:lnSpc>
              <a:spcAft>
                <a:spcPts val="0"/>
              </a:spcAft>
            </a:pPr>
            <a:r>
              <a:rPr lang="es-ES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s-CO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6472241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gánico">
  <a:themeElements>
    <a:clrScheme name="Orgánico">
      <a:dk1>
        <a:sysClr val="windowText" lastClr="000000"/>
      </a:dk1>
      <a:lt1>
        <a:sysClr val="window" lastClr="FFFFFF"/>
      </a:lt1>
      <a:dk2>
        <a:srgbClr val="212121"/>
      </a:dk2>
      <a:lt2>
        <a:srgbClr val="DADADA"/>
      </a:lt2>
      <a:accent1>
        <a:srgbClr val="AB946B"/>
      </a:accent1>
      <a:accent2>
        <a:srgbClr val="C04F32"/>
      </a:accent2>
      <a:accent3>
        <a:srgbClr val="DD8C3C"/>
      </a:accent3>
      <a:accent4>
        <a:srgbClr val="8E684C"/>
      </a:accent4>
      <a:accent5>
        <a:srgbClr val="CBAF62"/>
      </a:accent5>
      <a:accent6>
        <a:srgbClr val="803348"/>
      </a:accent6>
      <a:hlink>
        <a:srgbClr val="86724D"/>
      </a:hlink>
      <a:folHlink>
        <a:srgbClr val="B99E84"/>
      </a:folHlink>
    </a:clrScheme>
    <a:fontScheme name="Orgánico">
      <a:majorFont>
        <a:latin typeface="Garamond" panose="02020404030301010803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aramond" panose="02020404030301010803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rgánico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10000"/>
              </a:schemeClr>
            </a:gs>
            <a:gs pos="100000">
              <a:schemeClr val="phClr">
                <a:tint val="82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74000"/>
                <a:satMod val="130000"/>
                <a:lumMod val="90000"/>
              </a:schemeClr>
              <a:schemeClr val="phClr">
                <a:tint val="94000"/>
                <a:satMod val="120000"/>
                <a:lumMod val="104000"/>
              </a:schemeClr>
            </a:duotone>
          </a:blip>
          <a:tile tx="0" ty="0" sx="100000" sy="100000" flip="none" algn="tl"/>
        </a:blip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38100" dist="254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88000"/>
                <a:lumMod val="98000"/>
              </a:schemeClr>
            </a:gs>
          </a:gsLst>
          <a:lin ang="5400000" scaled="0"/>
        </a:gradFill>
        <a:blipFill>
          <a:blip xmlns:r="http://schemas.openxmlformats.org/officeDocument/2006/relationships" r:embed="rId2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rganic" id="{28CDC826-8792-45C0-861B-85EB3ADEDA33}" vid="{A2BEDC8B-F191-493B-BA33-0F4F800A89D3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Organic</Template>
  <TotalTime>217</TotalTime>
  <Words>513</Words>
  <Application>Microsoft Office PowerPoint</Application>
  <PresentationFormat>Panorámica</PresentationFormat>
  <Paragraphs>69</Paragraphs>
  <Slides>10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8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9" baseType="lpstr">
      <vt:lpstr>AR BERKLEY</vt:lpstr>
      <vt:lpstr>Arial</vt:lpstr>
      <vt:lpstr>Berlin Sans FB Demi</vt:lpstr>
      <vt:lpstr>Calibri</vt:lpstr>
      <vt:lpstr>Garamond</vt:lpstr>
      <vt:lpstr>Georgia</vt:lpstr>
      <vt:lpstr>Times New Roman</vt:lpstr>
      <vt:lpstr>Wingdings</vt:lpstr>
      <vt:lpstr>Orgánico</vt:lpstr>
      <vt:lpstr>    CINCO CARACTERÍSTICAS DE UN LÍDER COMPROMETIDO CON LA MISIÓN   </vt:lpstr>
      <vt:lpstr>1. ÍNTIMA RELACIÓN CON DIOS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EVANGELISMO PERSONAL.  CINCO PRINCIPIOS QUE NOS ENSEÑA FELIPE.</dc:title>
  <dc:creator>William Barrero Sáenz</dc:creator>
  <cp:lastModifiedBy>Pr. William</cp:lastModifiedBy>
  <cp:revision>47</cp:revision>
  <dcterms:created xsi:type="dcterms:W3CDTF">2015-07-08T14:35:22Z</dcterms:created>
  <dcterms:modified xsi:type="dcterms:W3CDTF">2018-02-03T04:44:29Z</dcterms:modified>
</cp:coreProperties>
</file>