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57" r:id="rId4"/>
    <p:sldId id="258" r:id="rId5"/>
    <p:sldId id="267" r:id="rId6"/>
    <p:sldId id="259" r:id="rId7"/>
    <p:sldId id="260" r:id="rId8"/>
    <p:sldId id="261" r:id="rId9"/>
    <p:sldId id="268" r:id="rId10"/>
    <p:sldId id="269" r:id="rId11"/>
    <p:sldId id="262" r:id="rId12"/>
    <p:sldId id="263" r:id="rId13"/>
    <p:sldId id="264" r:id="rId14"/>
    <p:sldId id="265" r:id="rId15"/>
    <p:sldId id="270" r:id="rId16"/>
    <p:sldId id="278" r:id="rId17"/>
    <p:sldId id="271" r:id="rId18"/>
    <p:sldId id="272" r:id="rId19"/>
    <p:sldId id="273" r:id="rId20"/>
    <p:sldId id="292" r:id="rId21"/>
    <p:sldId id="274" r:id="rId22"/>
    <p:sldId id="275" r:id="rId23"/>
    <p:sldId id="276" r:id="rId24"/>
    <p:sldId id="277" r:id="rId25"/>
    <p:sldId id="279" r:id="rId26"/>
    <p:sldId id="290" r:id="rId27"/>
    <p:sldId id="280" r:id="rId28"/>
    <p:sldId id="281" r:id="rId29"/>
    <p:sldId id="282" r:id="rId30"/>
    <p:sldId id="293" r:id="rId31"/>
    <p:sldId id="283" r:id="rId32"/>
    <p:sldId id="284" r:id="rId33"/>
    <p:sldId id="285" r:id="rId34"/>
    <p:sldId id="286" r:id="rId35"/>
    <p:sldId id="294" r:id="rId36"/>
    <p:sldId id="287" r:id="rId37"/>
    <p:sldId id="288" r:id="rId38"/>
    <p:sldId id="289" r:id="rId39"/>
    <p:sldId id="295" r:id="rId40"/>
    <p:sldId id="291" r:id="rId4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000"/>
    <a:srgbClr val="571D71"/>
    <a:srgbClr val="862CAE"/>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9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248511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423479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352423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241620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105886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45677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280889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318545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348466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72897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52AC4AAE-CDED-C644-B81A-8D98EC9FAFA3}" type="datetimeFigureOut">
              <a:rPr lang="es-ES" smtClean="0"/>
              <a:t>28/01/18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56F39161-0D50-8545-BEDD-14318EF795B0}" type="slidenum">
              <a:rPr lang="es-ES" smtClean="0"/>
              <a:t>‹Nr.›</a:t>
            </a:fld>
            <a:endParaRPr lang="es-ES"/>
          </a:p>
        </p:txBody>
      </p:sp>
    </p:spTree>
    <p:extLst>
      <p:ext uri="{BB962C8B-B14F-4D97-AF65-F5344CB8AC3E}">
        <p14:creationId xmlns:p14="http://schemas.microsoft.com/office/powerpoint/2010/main" val="20558294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n 7"/>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 y="4547616"/>
            <a:ext cx="3465576" cy="2310384"/>
          </a:xfrm>
          <a:prstGeom prst="rect">
            <a:avLst/>
          </a:prstGeom>
        </p:spPr>
      </p:pic>
    </p:spTree>
    <p:extLst>
      <p:ext uri="{BB962C8B-B14F-4D97-AF65-F5344CB8AC3E}">
        <p14:creationId xmlns:p14="http://schemas.microsoft.com/office/powerpoint/2010/main" val="3225945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6315" t="24635" r="11158" b="22681"/>
          <a:stretch/>
        </p:blipFill>
        <p:spPr>
          <a:xfrm>
            <a:off x="-19251" y="3070459"/>
            <a:ext cx="7546207" cy="2723949"/>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81864" t="71366" b="11409"/>
          <a:stretch/>
        </p:blipFill>
        <p:spPr>
          <a:xfrm>
            <a:off x="7372952" y="5062892"/>
            <a:ext cx="1564104" cy="596766"/>
          </a:xfrm>
          <a:prstGeom prst="rect">
            <a:avLst/>
          </a:prstGeom>
        </p:spPr>
      </p:pic>
    </p:spTree>
    <p:extLst>
      <p:ext uri="{BB962C8B-B14F-4D97-AF65-F5344CB8AC3E}">
        <p14:creationId xmlns:p14="http://schemas.microsoft.com/office/powerpoint/2010/main" val="20259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1" y="0"/>
            <a:ext cx="9107958" cy="6858000"/>
          </a:xfrm>
          <a:prstGeom prst="rect">
            <a:avLst/>
          </a:prstGeom>
        </p:spPr>
      </p:pic>
      <p:sp>
        <p:nvSpPr>
          <p:cNvPr id="2" name="Título 1"/>
          <p:cNvSpPr>
            <a:spLocks noGrp="1"/>
          </p:cNvSpPr>
          <p:nvPr>
            <p:ph type="ctrTitle"/>
          </p:nvPr>
        </p:nvSpPr>
        <p:spPr>
          <a:xfrm>
            <a:off x="685800" y="2435225"/>
            <a:ext cx="7772400" cy="1470025"/>
          </a:xfrm>
          <a:effectLst>
            <a:outerShdw blurRad="50800" dist="38100" dir="2700000" algn="tl" rotWithShape="0">
              <a:prstClr val="black">
                <a:alpha val="40000"/>
              </a:prstClr>
            </a:outerShdw>
          </a:effectLst>
        </p:spPr>
        <p:txBody>
          <a:bodyPr/>
          <a:lstStyle/>
          <a:p>
            <a:r>
              <a:rPr lang="es-ES" sz="13800" b="1" dirty="0" smtClean="0">
                <a:ln w="2857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II.</a:t>
            </a:r>
            <a:r>
              <a:rPr lang="es-ES" sz="5400" b="1" dirty="0" smtClean="0">
                <a:ln w="2857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 </a:t>
            </a:r>
            <a:br>
              <a:rPr lang="es-ES" sz="5400" b="1" dirty="0" smtClean="0">
                <a:ln w="2857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br>
            <a:r>
              <a:rPr lang="es-ES" sz="5400" b="1" dirty="0" smtClean="0">
                <a:ln w="2857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Dios Quiere Sanar a Sus Pastores</a:t>
            </a:r>
            <a:endParaRPr lang="es-ES" sz="5400" b="1" dirty="0">
              <a:ln w="2857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4547616"/>
            <a:ext cx="3465576" cy="2310384"/>
          </a:xfrm>
          <a:prstGeom prst="rect">
            <a:avLst/>
          </a:prstGeom>
        </p:spPr>
      </p:pic>
    </p:spTree>
    <p:extLst>
      <p:ext uri="{BB962C8B-B14F-4D97-AF65-F5344CB8AC3E}">
        <p14:creationId xmlns:p14="http://schemas.microsoft.com/office/powerpoint/2010/main" val="28275425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28700"/>
            <a:ext cx="8229600" cy="1143000"/>
          </a:xfrm>
          <a:effectLst>
            <a:outerShdw blurRad="50800" dist="38100" dir="2700000" algn="tl" rotWithShape="0">
              <a:prstClr val="black">
                <a:alpha val="40000"/>
              </a:prstClr>
            </a:outerShdw>
          </a:effectLst>
        </p:spPr>
        <p:txBody>
          <a:bodyPr/>
          <a:lstStyle/>
          <a:p>
            <a:r>
              <a:rPr lang="es-ES" sz="7200"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Pablo</a:t>
            </a:r>
            <a:endParaRPr lang="es-ES" sz="7200"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2171700"/>
            <a:ext cx="8229600" cy="3954463"/>
          </a:xfrm>
          <a:effectLst>
            <a:outerShdw blurRad="50800" dist="38100" dir="2700000" algn="tl" rotWithShape="0">
              <a:prstClr val="black">
                <a:alpha val="40000"/>
              </a:prstClr>
            </a:outerShdw>
          </a:effectLst>
        </p:spPr>
        <p:txBody>
          <a:bodyPr>
            <a:normAutofit/>
          </a:bodyPr>
          <a:lstStyle/>
          <a:p>
            <a:pPr fontAlgn="base"/>
            <a:r>
              <a:rPr lang="es-ES_tradnl" sz="3600" dirty="0" smtClean="0">
                <a:solidFill>
                  <a:schemeClr val="bg1"/>
                </a:solidFill>
                <a:effectLst>
                  <a:outerShdw blurRad="38100" dist="38100" dir="2700000" algn="tl">
                    <a:srgbClr val="000000">
                      <a:alpha val="43137"/>
                    </a:srgbClr>
                  </a:outerShdw>
                </a:effectLst>
              </a:rPr>
              <a:t>Había </a:t>
            </a:r>
            <a:r>
              <a:rPr lang="es-ES_tradnl" sz="3600" dirty="0">
                <a:solidFill>
                  <a:schemeClr val="bg1"/>
                </a:solidFill>
                <a:effectLst>
                  <a:outerShdw blurRad="38100" dist="38100" dir="2700000" algn="tl">
                    <a:srgbClr val="000000">
                      <a:alpha val="43137"/>
                    </a:srgbClr>
                  </a:outerShdw>
                </a:effectLst>
              </a:rPr>
              <a:t>visto muchas revelaciones</a:t>
            </a:r>
          </a:p>
          <a:p>
            <a:pPr fontAlgn="base"/>
            <a:r>
              <a:rPr lang="es-ES_tradnl" sz="3600" dirty="0">
                <a:solidFill>
                  <a:schemeClr val="bg1"/>
                </a:solidFill>
                <a:effectLst>
                  <a:outerShdw blurRad="38100" dist="38100" dir="2700000" algn="tl">
                    <a:srgbClr val="000000">
                      <a:alpha val="43137"/>
                    </a:srgbClr>
                  </a:outerShdw>
                </a:effectLst>
              </a:rPr>
              <a:t>Estuvo en el cielo y regresó</a:t>
            </a:r>
          </a:p>
          <a:p>
            <a:pPr fontAlgn="base"/>
            <a:r>
              <a:rPr lang="es-ES_tradnl" sz="3600" dirty="0">
                <a:solidFill>
                  <a:schemeClr val="bg1"/>
                </a:solidFill>
                <a:effectLst>
                  <a:outerShdw blurRad="38100" dist="38100" dir="2700000" algn="tl">
                    <a:srgbClr val="000000">
                      <a:alpha val="43137"/>
                    </a:srgbClr>
                  </a:outerShdw>
                </a:effectLst>
              </a:rPr>
              <a:t>Testigo de cosas indecibles</a:t>
            </a:r>
          </a:p>
          <a:p>
            <a:pPr fontAlgn="base"/>
            <a:r>
              <a:rPr lang="es-ES_tradnl" sz="3600" dirty="0">
                <a:solidFill>
                  <a:schemeClr val="bg1"/>
                </a:solidFill>
                <a:effectLst>
                  <a:outerShdw blurRad="38100" dist="38100" dir="2700000" algn="tl">
                    <a:srgbClr val="000000">
                      <a:alpha val="43137"/>
                    </a:srgbClr>
                  </a:outerShdw>
                </a:effectLst>
              </a:rPr>
              <a:t>Apariciones privadas del Señor Jesucristo</a:t>
            </a:r>
          </a:p>
          <a:p>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65614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4608" y="1075944"/>
            <a:ext cx="7321296" cy="4525963"/>
          </a:xfrm>
          <a:effectLst>
            <a:outerShdw blurRad="50800" dist="38100" dir="2700000" algn="tl" rotWithShape="0">
              <a:prstClr val="black">
                <a:alpha val="40000"/>
              </a:prstClr>
            </a:outerShdw>
          </a:effectLst>
        </p:spPr>
        <p:txBody>
          <a:bodyPr/>
          <a:lstStyle/>
          <a:p>
            <a:pPr marL="0" indent="0" algn="ctr">
              <a:buNone/>
            </a:pPr>
            <a:r>
              <a:rPr lang="es-ES_tradnl" sz="3600" dirty="0" smtClean="0">
                <a:solidFill>
                  <a:schemeClr val="bg1"/>
                </a:solidFill>
                <a:effectLst>
                  <a:outerShdw blurRad="38100" dist="38100" dir="2700000" algn="tl">
                    <a:srgbClr val="000000">
                      <a:alpha val="43137"/>
                    </a:srgbClr>
                  </a:outerShdw>
                </a:effectLst>
              </a:rPr>
              <a:t> “ aun </a:t>
            </a:r>
            <a:r>
              <a:rPr lang="es-ES_tradnl" sz="3600" dirty="0">
                <a:solidFill>
                  <a:schemeClr val="bg1"/>
                </a:solidFill>
                <a:effectLst>
                  <a:outerShdw blurRad="38100" dist="38100" dir="2700000" algn="tl">
                    <a:srgbClr val="000000">
                      <a:alpha val="43137"/>
                    </a:srgbClr>
                  </a:outerShdw>
                </a:effectLst>
              </a:rPr>
              <a:t>cuando he recibido de Dios revelaciones tan maravillosas. Así que, para impedir que me volviera orgulloso, se me dio una espina en mi carne, un mensajero de Satanás para atormentarme e impedir que me volviera </a:t>
            </a:r>
            <a:r>
              <a:rPr lang="es-ES_tradnl" sz="3600" dirty="0" smtClean="0">
                <a:solidFill>
                  <a:schemeClr val="bg1"/>
                </a:solidFill>
                <a:effectLst>
                  <a:outerShdw blurRad="38100" dist="38100" dir="2700000" algn="tl">
                    <a:srgbClr val="000000">
                      <a:alpha val="43137"/>
                    </a:srgbClr>
                  </a:outerShdw>
                </a:effectLst>
              </a:rPr>
              <a:t>orgulloso”</a:t>
            </a:r>
          </a:p>
          <a:p>
            <a:pPr marL="0" indent="0" algn="ctr">
              <a:buNone/>
            </a:pPr>
            <a:r>
              <a:rPr lang="es-ES_tradnl" sz="3600" dirty="0" smtClean="0">
                <a:solidFill>
                  <a:schemeClr val="bg1"/>
                </a:solidFill>
                <a:effectLst>
                  <a:outerShdw blurRad="38100" dist="38100" dir="2700000" algn="tl">
                    <a:srgbClr val="000000">
                      <a:alpha val="43137"/>
                    </a:srgbClr>
                  </a:outerShdw>
                </a:effectLst>
              </a:rPr>
              <a:t>2 </a:t>
            </a:r>
            <a:r>
              <a:rPr lang="es-ES_tradnl" sz="3600" dirty="0">
                <a:solidFill>
                  <a:schemeClr val="bg1"/>
                </a:solidFill>
                <a:effectLst>
                  <a:outerShdw blurRad="38100" dist="38100" dir="2700000" algn="tl">
                    <a:srgbClr val="000000">
                      <a:alpha val="43137"/>
                    </a:srgbClr>
                  </a:outerShdw>
                </a:effectLst>
              </a:rPr>
              <a:t>Corintios 12:7 (NTV)</a:t>
            </a:r>
            <a:endParaRPr lang="es-ES_tradnl" sz="3600" b="1" dirty="0">
              <a:solidFill>
                <a:schemeClr val="bg1"/>
              </a:solidFill>
              <a:effectLst>
                <a:outerShdw blurRad="38100" dist="38100" dir="2700000" algn="tl">
                  <a:srgbClr val="000000">
                    <a:alpha val="43137"/>
                  </a:srgbClr>
                </a:outerShdw>
              </a:effectLst>
            </a:endParaRPr>
          </a:p>
          <a:p>
            <a:pPr algn="ctr"/>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48887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192"/>
            <a:ext cx="8229600" cy="1143000"/>
          </a:xfrm>
          <a:effectLst>
            <a:outerShdw blurRad="50800" dist="38100" dir="2700000" algn="tl" rotWithShape="0">
              <a:prstClr val="black">
                <a:alpha val="40000"/>
              </a:prstClr>
            </a:outerShdw>
          </a:effectLst>
        </p:spPr>
        <p:txBody>
          <a:bodyPr/>
          <a:lstStyle/>
          <a:p>
            <a:r>
              <a:rPr lang="es-ES" sz="4800" b="1" dirty="0" smtClean="0">
                <a:ln w="2540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Enseñados a la Perfección</a:t>
            </a:r>
            <a:endParaRPr lang="es-ES" sz="4800" b="1" dirty="0">
              <a:ln w="2540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54736" y="1588010"/>
            <a:ext cx="8229600" cy="4105656"/>
          </a:xfrm>
          <a:effectLst>
            <a:outerShdw blurRad="50800" dist="38100" dir="2700000" algn="tl" rotWithShape="0">
              <a:prstClr val="black">
                <a:alpha val="40000"/>
              </a:prstClr>
            </a:outerShdw>
          </a:effectLst>
        </p:spPr>
        <p:txBody>
          <a:bodyPr>
            <a:normAutofit/>
          </a:bodyPr>
          <a:lstStyle/>
          <a:p>
            <a:r>
              <a:rPr lang="es-ES_tradnl" sz="4400" dirty="0">
                <a:solidFill>
                  <a:schemeClr val="bg1"/>
                </a:solidFill>
                <a:effectLst>
                  <a:outerShdw blurRad="38100" dist="38100" dir="2700000" algn="tl">
                    <a:srgbClr val="000000">
                      <a:alpha val="43137"/>
                    </a:srgbClr>
                  </a:outerShdw>
                </a:effectLst>
              </a:rPr>
              <a:t>Dos años y medio en el seminario</a:t>
            </a:r>
          </a:p>
          <a:p>
            <a:r>
              <a:rPr lang="es-ES_tradnl" sz="4400" dirty="0">
                <a:solidFill>
                  <a:schemeClr val="bg1"/>
                </a:solidFill>
                <a:effectLst>
                  <a:outerShdw blurRad="38100" dist="38100" dir="2700000" algn="tl">
                    <a:srgbClr val="000000">
                      <a:alpha val="43137"/>
                    </a:srgbClr>
                  </a:outerShdw>
                </a:effectLst>
              </a:rPr>
              <a:t>24 horas al día</a:t>
            </a:r>
          </a:p>
          <a:p>
            <a:r>
              <a:rPr lang="es-ES_tradnl" sz="4400" dirty="0">
                <a:solidFill>
                  <a:schemeClr val="bg1"/>
                </a:solidFill>
                <a:effectLst>
                  <a:outerShdw blurRad="38100" dist="38100" dir="2700000" algn="tl">
                    <a:srgbClr val="000000">
                      <a:alpha val="43137"/>
                    </a:srgbClr>
                  </a:outerShdw>
                </a:effectLst>
              </a:rPr>
              <a:t>Siete días a la semana</a:t>
            </a:r>
          </a:p>
          <a:p>
            <a:r>
              <a:rPr lang="es-ES_tradnl" sz="4400" dirty="0">
                <a:solidFill>
                  <a:schemeClr val="bg1"/>
                </a:solidFill>
                <a:effectLst>
                  <a:outerShdw blurRad="38100" dist="38100" dir="2700000" algn="tl">
                    <a:srgbClr val="000000">
                      <a:alpha val="43137"/>
                    </a:srgbClr>
                  </a:outerShdw>
                </a:effectLst>
              </a:rPr>
              <a:t>Con el mejor maestro</a:t>
            </a:r>
            <a:r>
              <a:rPr lang="es-ES_tradnl" sz="4400" dirty="0" smtClean="0">
                <a:solidFill>
                  <a:schemeClr val="bg1"/>
                </a:solidFill>
                <a:effectLst>
                  <a:outerShdw blurRad="38100" dist="38100" dir="2700000" algn="tl">
                    <a:srgbClr val="000000">
                      <a:alpha val="43137"/>
                    </a:srgbClr>
                  </a:outerShdw>
                </a:effectLst>
              </a:rPr>
              <a:t> </a:t>
            </a:r>
            <a:endParaRPr lang="es-E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6614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ffectLst>
            <a:outerShdw blurRad="50800" dist="38100" dir="2700000" algn="tl" rotWithShape="0">
              <a:prstClr val="black">
                <a:alpha val="40000"/>
              </a:prstClr>
            </a:outerShdw>
          </a:effectLst>
        </p:spPr>
        <p:txBody>
          <a:bodyPr/>
          <a:lstStyle/>
          <a:p>
            <a:r>
              <a:rPr lang="es-ES" sz="6000" b="1" dirty="0" smtClean="0">
                <a:ln w="2540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Súper entrenados</a:t>
            </a:r>
            <a:endParaRPr lang="es-ES" sz="6000" b="1" dirty="0">
              <a:ln w="2540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effectLst>
            <a:outerShdw blurRad="50800" dist="38100" dir="2700000" algn="tl" rotWithShape="0">
              <a:prstClr val="black">
                <a:alpha val="40000"/>
              </a:prstClr>
            </a:outerShdw>
          </a:effectLst>
        </p:spPr>
        <p:txBody>
          <a:bodyPr>
            <a:normAutofit fontScale="92500"/>
          </a:bodyPr>
          <a:lstStyle/>
          <a:p>
            <a:r>
              <a:rPr lang="es-ES_tradnl" dirty="0">
                <a:solidFill>
                  <a:schemeClr val="bg1"/>
                </a:solidFill>
                <a:effectLst>
                  <a:outerShdw blurRad="38100" dist="38100" dir="2700000" algn="tl">
                    <a:srgbClr val="000000">
                      <a:alpha val="43137"/>
                    </a:srgbClr>
                  </a:outerShdw>
                </a:effectLst>
              </a:rPr>
              <a:t>Cuando salieron a hacer su practica de campo</a:t>
            </a:r>
          </a:p>
          <a:p>
            <a:r>
              <a:rPr lang="es-ES_tradnl" dirty="0">
                <a:solidFill>
                  <a:schemeClr val="bg1"/>
                </a:solidFill>
                <a:effectLst>
                  <a:outerShdw blurRad="38100" dist="38100" dir="2700000" algn="tl">
                    <a:srgbClr val="000000">
                      <a:alpha val="43137"/>
                    </a:srgbClr>
                  </a:outerShdw>
                </a:effectLst>
              </a:rPr>
              <a:t>Debían ir con autoridad al campo de trabajo</a:t>
            </a:r>
          </a:p>
          <a:p>
            <a:r>
              <a:rPr lang="es-ES_tradnl" dirty="0">
                <a:solidFill>
                  <a:schemeClr val="bg1"/>
                </a:solidFill>
                <a:effectLst>
                  <a:outerShdw blurRad="38100" dist="38100" dir="2700000" algn="tl">
                    <a:srgbClr val="000000">
                      <a:alpha val="43137"/>
                    </a:srgbClr>
                  </a:outerShdw>
                </a:effectLst>
              </a:rPr>
              <a:t>Podían bendecir</a:t>
            </a:r>
          </a:p>
          <a:p>
            <a:r>
              <a:rPr lang="es-ES_tradnl" dirty="0">
                <a:solidFill>
                  <a:schemeClr val="bg1"/>
                </a:solidFill>
                <a:effectLst>
                  <a:outerShdw blurRad="38100" dist="38100" dir="2700000" algn="tl">
                    <a:srgbClr val="000000">
                      <a:alpha val="43137"/>
                    </a:srgbClr>
                  </a:outerShdw>
                </a:effectLst>
              </a:rPr>
              <a:t>Podían maldecir cuando eran rechazados</a:t>
            </a:r>
          </a:p>
          <a:p>
            <a:r>
              <a:rPr lang="es-ES_tradnl" dirty="0">
                <a:solidFill>
                  <a:schemeClr val="bg1"/>
                </a:solidFill>
                <a:effectLst>
                  <a:outerShdw blurRad="38100" dist="38100" dir="2700000" algn="tl">
                    <a:srgbClr val="000000">
                      <a:alpha val="43137"/>
                    </a:srgbClr>
                  </a:outerShdw>
                </a:effectLst>
              </a:rPr>
              <a:t>Verdad, autoridad y poder divino suficiente</a:t>
            </a:r>
          </a:p>
          <a:p>
            <a:r>
              <a:rPr lang="es-ES_tradnl" dirty="0">
                <a:solidFill>
                  <a:schemeClr val="bg1"/>
                </a:solidFill>
                <a:effectLst>
                  <a:outerShdw blurRad="38100" dist="38100" dir="2700000" algn="tl">
                    <a:srgbClr val="000000">
                      <a:alpha val="43137"/>
                    </a:srgbClr>
                  </a:outerShdw>
                </a:effectLst>
              </a:rPr>
              <a:t>Sanaban</a:t>
            </a:r>
          </a:p>
          <a:p>
            <a:r>
              <a:rPr lang="es-ES_tradnl" dirty="0">
                <a:solidFill>
                  <a:schemeClr val="bg1"/>
                </a:solidFill>
                <a:effectLst>
                  <a:outerShdw blurRad="38100" dist="38100" dir="2700000" algn="tl">
                    <a:srgbClr val="000000">
                      <a:alpha val="43137"/>
                    </a:srgbClr>
                  </a:outerShdw>
                </a:effectLst>
              </a:rPr>
              <a:t>Echaban fuera demonios</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25502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75095"/>
            <a:ext cx="8229600" cy="1143000"/>
          </a:xfrm>
          <a:effectLst>
            <a:outerShdw blurRad="50800" dist="38100" dir="2700000" algn="tl" rotWithShape="0">
              <a:prstClr val="black">
                <a:alpha val="40000"/>
              </a:prstClr>
            </a:outerShdw>
          </a:effectLst>
        </p:spPr>
        <p:txBody>
          <a:bodyPr/>
          <a:lstStyle/>
          <a:p>
            <a:r>
              <a:rPr lang="es-ES_tradnl"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Curso Intensivo de Humildad. </a:t>
            </a:r>
            <a:endParaRPr lang="es-ES"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2023873"/>
            <a:ext cx="8229600" cy="3523488"/>
          </a:xfrm>
          <a:effectLst>
            <a:outerShdw blurRad="50800" dist="38100" dir="2700000" algn="tl" rotWithShape="0">
              <a:prstClr val="black">
                <a:alpha val="40000"/>
              </a:prstClr>
            </a:outerShdw>
          </a:effectLst>
        </p:spPr>
        <p:txBody>
          <a:bodyPr>
            <a:normAutofit/>
          </a:bodyPr>
          <a:lstStyle/>
          <a:p>
            <a:r>
              <a:rPr lang="es-ES_tradnl" sz="3600" dirty="0" smtClean="0">
                <a:solidFill>
                  <a:schemeClr val="bg1"/>
                </a:solidFill>
                <a:effectLst>
                  <a:outerShdw blurRad="38100" dist="38100" dir="2700000" algn="tl">
                    <a:srgbClr val="000000">
                      <a:alpha val="43137"/>
                    </a:srgbClr>
                  </a:outerShdw>
                </a:effectLst>
              </a:rPr>
              <a:t>Por </a:t>
            </a:r>
            <a:r>
              <a:rPr lang="es-ES_tradnl" sz="3600" dirty="0">
                <a:solidFill>
                  <a:schemeClr val="bg1"/>
                </a:solidFill>
                <a:effectLst>
                  <a:outerShdw blurRad="38100" dist="38100" dir="2700000" algn="tl">
                    <a:srgbClr val="000000">
                      <a:alpha val="43137"/>
                    </a:srgbClr>
                  </a:outerShdw>
                </a:effectLst>
              </a:rPr>
              <a:t>eso el maestro decidió darles una clase de Humildad un elemento esencial para el ministerio. Lucas 9 es una clase de humildad de alto nivel que todavía puede ser útil para quienes ministramos en este tiempo</a:t>
            </a:r>
          </a:p>
          <a:p>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39040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1" y="0"/>
            <a:ext cx="9107958" cy="6858000"/>
          </a:xfrm>
          <a:prstGeom prst="rect">
            <a:avLst/>
          </a:prstGeom>
        </p:spPr>
      </p:pic>
      <p:sp>
        <p:nvSpPr>
          <p:cNvPr id="2" name="Título 1"/>
          <p:cNvSpPr>
            <a:spLocks noGrp="1"/>
          </p:cNvSpPr>
          <p:nvPr>
            <p:ph type="ctrTitle"/>
          </p:nvPr>
        </p:nvSpPr>
        <p:spPr>
          <a:xfrm>
            <a:off x="588264" y="1538796"/>
            <a:ext cx="7772400" cy="1470025"/>
          </a:xfrm>
          <a:effectLst>
            <a:outerShdw blurRad="50800" dist="38100" dir="2700000" algn="tl" rotWithShape="0">
              <a:prstClr val="black">
                <a:alpha val="40000"/>
              </a:prstClr>
            </a:outerShdw>
          </a:effectLst>
        </p:spPr>
        <p:txBody>
          <a:bodyPr>
            <a:noAutofit/>
          </a:bodyPr>
          <a:lstStyle/>
          <a:p>
            <a:r>
              <a:rPr lang="es-ES_tradnl" sz="13800" b="1" dirty="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III. </a:t>
            </a:r>
            <a:r>
              <a:rPr lang="es-ES_tradnl" sz="5400" b="1" dirty="0" smtClean="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
            </a:r>
            <a:br>
              <a:rPr lang="es-ES_tradnl" sz="5400" b="1" dirty="0" smtClean="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br>
            <a:r>
              <a:rPr lang="es-ES_tradnl" sz="5400" b="1" dirty="0" smtClean="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EL </a:t>
            </a:r>
            <a:r>
              <a:rPr lang="es-ES_tradnl" sz="5400" b="1" dirty="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DETONANTE DE LA CRISIS</a:t>
            </a:r>
            <a:r>
              <a:rPr lang="es-ES_tradnl" sz="5400" dirty="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
            </a:r>
            <a:br>
              <a:rPr lang="es-ES_tradnl" sz="5400" dirty="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br>
            <a:endParaRPr lang="es-ES" sz="5400" dirty="0">
              <a:ln w="3175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4547616"/>
            <a:ext cx="3465576" cy="2310384"/>
          </a:xfrm>
          <a:prstGeom prst="rect">
            <a:avLst/>
          </a:prstGeom>
        </p:spPr>
      </p:pic>
    </p:spTree>
    <p:extLst>
      <p:ext uri="{BB962C8B-B14F-4D97-AF65-F5344CB8AC3E}">
        <p14:creationId xmlns:p14="http://schemas.microsoft.com/office/powerpoint/2010/main" val="21303950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5256"/>
            <a:ext cx="8229600" cy="1143000"/>
          </a:xfrm>
          <a:effectLst>
            <a:outerShdw blurRad="50800" dist="38100" dir="2700000" algn="tl" rotWithShape="0">
              <a:prstClr val="black">
                <a:alpha val="40000"/>
              </a:prstClr>
            </a:outerShdw>
          </a:effectLst>
        </p:spPr>
        <p:txBody>
          <a:bodyPr/>
          <a:lstStyle/>
          <a:p>
            <a:r>
              <a:rPr lang="es-ES" sz="5400"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Causa del problema</a:t>
            </a:r>
            <a:endParaRPr lang="es-ES" sz="5400"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481328" y="2048256"/>
            <a:ext cx="6443472" cy="3870643"/>
          </a:xfrm>
          <a:effectLst>
            <a:outerShdw blurRad="50800" dist="38100" dir="2700000" algn="tl" rotWithShape="0">
              <a:prstClr val="black">
                <a:alpha val="40000"/>
              </a:prstClr>
            </a:outerShdw>
          </a:effectLst>
        </p:spPr>
        <p:txBody>
          <a:bodyPr>
            <a:normAutofit/>
          </a:bodyPr>
          <a:lstStyle/>
          <a:p>
            <a:pPr marL="0" indent="0" algn="ctr">
              <a:buNone/>
            </a:pPr>
            <a:r>
              <a:rPr lang="es-ES_tradnl" sz="4800" dirty="0">
                <a:solidFill>
                  <a:schemeClr val="bg1"/>
                </a:solidFill>
                <a:effectLst>
                  <a:outerShdw blurRad="38100" dist="38100" dir="2700000" algn="tl">
                    <a:srgbClr val="000000">
                      <a:alpha val="43137"/>
                    </a:srgbClr>
                  </a:outerShdw>
                </a:effectLst>
              </a:rPr>
              <a:t>Lucas 9 inicia identificando la causa del problema </a:t>
            </a:r>
            <a:endParaRPr lang="es-ES_tradnl" sz="4800" dirty="0" smtClean="0">
              <a:solidFill>
                <a:schemeClr val="bg1"/>
              </a:solidFill>
              <a:effectLst>
                <a:outerShdw blurRad="38100" dist="38100" dir="2700000" algn="tl">
                  <a:srgbClr val="000000">
                    <a:alpha val="43137"/>
                  </a:srgbClr>
                </a:outerShdw>
              </a:effectLst>
            </a:endParaRPr>
          </a:p>
          <a:p>
            <a:pPr marL="0" indent="0" algn="ctr">
              <a:buNone/>
            </a:pPr>
            <a:r>
              <a:rPr lang="es-ES_tradnl" sz="4800" dirty="0" smtClean="0">
                <a:solidFill>
                  <a:schemeClr val="bg1"/>
                </a:solidFill>
                <a:effectLst>
                  <a:outerShdw blurRad="38100" dist="38100" dir="2700000" algn="tl">
                    <a:srgbClr val="000000">
                      <a:alpha val="43137"/>
                    </a:srgbClr>
                  </a:outerShdw>
                </a:effectLst>
              </a:rPr>
              <a:t>(</a:t>
            </a:r>
            <a:r>
              <a:rPr lang="es-ES_tradnl" sz="4800" dirty="0">
                <a:solidFill>
                  <a:schemeClr val="bg1"/>
                </a:solidFill>
                <a:effectLst>
                  <a:outerShdw blurRad="38100" dist="38100" dir="2700000" algn="tl">
                    <a:srgbClr val="000000">
                      <a:alpha val="43137"/>
                    </a:srgbClr>
                  </a:outerShdw>
                </a:effectLst>
              </a:rPr>
              <a:t>Versos 1-6). </a:t>
            </a:r>
            <a:endParaRPr lang="es-E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719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92798"/>
            <a:ext cx="8229600" cy="1143000"/>
          </a:xfrm>
          <a:effectLst>
            <a:outerShdw blurRad="50800" dist="38100" dir="2700000" algn="tl" rotWithShape="0">
              <a:prstClr val="black">
                <a:alpha val="40000"/>
              </a:prstClr>
            </a:outerShdw>
          </a:effectLst>
        </p:spPr>
        <p:txBody>
          <a:bodyPr/>
          <a:lstStyle/>
          <a:p>
            <a:r>
              <a:rPr lang="es-ES" sz="6000"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Tres en el monte</a:t>
            </a:r>
            <a:endParaRPr lang="es-ES" sz="6000"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39952" y="2072641"/>
            <a:ext cx="7174992" cy="3023616"/>
          </a:xfrm>
          <a:effectLst>
            <a:outerShdw blurRad="50800" dist="38100" dir="2700000" algn="tl" rotWithShape="0">
              <a:prstClr val="black">
                <a:alpha val="40000"/>
              </a:prstClr>
            </a:outerShdw>
          </a:effectLst>
        </p:spPr>
        <p:txBody>
          <a:bodyPr>
            <a:normAutofit/>
          </a:bodyPr>
          <a:lstStyle/>
          <a:p>
            <a:pPr fontAlgn="base"/>
            <a:r>
              <a:rPr lang="es-ES_tradnl" dirty="0" smtClean="0">
                <a:solidFill>
                  <a:schemeClr val="bg1"/>
                </a:solidFill>
                <a:effectLst>
                  <a:outerShdw blurRad="38100" dist="38100" dir="2700000" algn="tl">
                    <a:srgbClr val="000000">
                      <a:alpha val="43137"/>
                    </a:srgbClr>
                  </a:outerShdw>
                </a:effectLst>
              </a:rPr>
              <a:t> </a:t>
            </a:r>
            <a:r>
              <a:rPr lang="es-ES_tradnl" dirty="0">
                <a:solidFill>
                  <a:schemeClr val="bg1"/>
                </a:solidFill>
                <a:effectLst>
                  <a:outerShdw blurRad="38100" dist="38100" dir="2700000" algn="tl">
                    <a:srgbClr val="000000">
                      <a:alpha val="43137"/>
                    </a:srgbClr>
                  </a:outerShdw>
                </a:effectLst>
              </a:rPr>
              <a:t>Pedro, Juan y Jacobo (Versos 28,29).</a:t>
            </a:r>
          </a:p>
          <a:p>
            <a:pPr fontAlgn="base"/>
            <a:r>
              <a:rPr lang="es-ES_tradnl" dirty="0">
                <a:solidFill>
                  <a:schemeClr val="bg1"/>
                </a:solidFill>
                <a:effectLst>
                  <a:outerShdw blurRad="38100" dist="38100" dir="2700000" algn="tl">
                    <a:srgbClr val="000000">
                      <a:alpha val="43137"/>
                    </a:srgbClr>
                  </a:outerShdw>
                </a:effectLst>
              </a:rPr>
              <a:t>Allí vieron la gloria de Dios</a:t>
            </a:r>
          </a:p>
          <a:p>
            <a:pPr fontAlgn="base"/>
            <a:r>
              <a:rPr lang="es-ES_tradnl" dirty="0">
                <a:solidFill>
                  <a:schemeClr val="bg1"/>
                </a:solidFill>
                <a:effectLst>
                  <a:outerShdw blurRad="38100" dist="38100" dir="2700000" algn="tl">
                    <a:srgbClr val="000000">
                      <a:alpha val="43137"/>
                    </a:srgbClr>
                  </a:outerShdw>
                </a:effectLst>
              </a:rPr>
              <a:t>Conocieron a Moisés</a:t>
            </a:r>
          </a:p>
          <a:p>
            <a:pPr fontAlgn="base"/>
            <a:r>
              <a:rPr lang="es-ES_tradnl" dirty="0">
                <a:solidFill>
                  <a:schemeClr val="bg1"/>
                </a:solidFill>
                <a:effectLst>
                  <a:outerShdw blurRad="38100" dist="38100" dir="2700000" algn="tl">
                    <a:srgbClr val="000000">
                      <a:alpha val="43137"/>
                    </a:srgbClr>
                  </a:outerShdw>
                </a:effectLst>
              </a:rPr>
              <a:t>Conocieron a Elías</a:t>
            </a:r>
          </a:p>
          <a:p>
            <a:pPr fontAlgn="base"/>
            <a:r>
              <a:rPr lang="es-ES_tradnl" dirty="0">
                <a:solidFill>
                  <a:schemeClr val="bg1"/>
                </a:solidFill>
                <a:effectLst>
                  <a:outerShdw blurRad="38100" dist="38100" dir="2700000" algn="tl">
                    <a:srgbClr val="000000">
                      <a:alpha val="43137"/>
                    </a:srgbClr>
                  </a:outerShdw>
                </a:effectLst>
              </a:rPr>
              <a:t>Algo sorprendente, único y sin igual</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2136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69711"/>
            <a:ext cx="8229600" cy="1143000"/>
          </a:xfrm>
          <a:effectLst>
            <a:outerShdw blurRad="50800" dist="38100" dir="2700000" algn="tl" rotWithShape="0">
              <a:prstClr val="black">
                <a:alpha val="40000"/>
              </a:prstClr>
            </a:outerShdw>
          </a:effectLst>
        </p:spPr>
        <p:txBody>
          <a:bodyPr/>
          <a:lstStyle/>
          <a:p>
            <a:r>
              <a:rPr lang="es-ES" sz="5400"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Curiosidad</a:t>
            </a:r>
            <a:endParaRPr lang="es-ES" sz="5400"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944880" y="1612711"/>
            <a:ext cx="7516368" cy="3922458"/>
          </a:xfrm>
          <a:effectLst>
            <a:outerShdw blurRad="50800" dist="38100" dir="2700000" algn="tl" rotWithShape="0">
              <a:prstClr val="black">
                <a:alpha val="40000"/>
              </a:prstClr>
            </a:outerShdw>
          </a:effectLst>
        </p:spPr>
        <p:txBody>
          <a:bodyPr>
            <a:noAutofit/>
          </a:bodyPr>
          <a:lstStyle/>
          <a:p>
            <a:pPr marL="0">
              <a:spcBef>
                <a:spcPts val="0"/>
              </a:spcBef>
            </a:pPr>
            <a:r>
              <a:rPr lang="es-ES_tradnl" sz="2400" dirty="0">
                <a:solidFill>
                  <a:schemeClr val="bg1"/>
                </a:solidFill>
                <a:effectLst>
                  <a:outerShdw blurRad="38100" dist="38100" dir="2700000" algn="tl">
                    <a:srgbClr val="000000">
                      <a:alpha val="43137"/>
                    </a:srgbClr>
                  </a:outerShdw>
                </a:effectLst>
              </a:rPr>
              <a:t>Quizá ustedes deben haber notado un detalle en este relato. Normalmente a los discípulos se los menciona en: Mateo, Marcos, Lucas y Hechos. En esas listas siempre se mencionan tres grupos de cuatro discípulos. Los grupos son mencionados según el orden de intimidad descendente con Cristo. Siempre que se dan esas listas los discípulos permanecen  en sus grupos  y el primer nombre de cada grupo nunca cambia. Da la impresión que había líderes en cada grupo y que había cierta jerarquía.</a:t>
            </a:r>
          </a:p>
          <a:p>
            <a:pPr marL="0">
              <a:spcBef>
                <a:spcPts val="0"/>
              </a:spcBef>
            </a:pPr>
            <a:endParaRPr lang="es-E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544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S_tradnl" sz="5400" i="1" dirty="0">
                <a:solidFill>
                  <a:schemeClr val="bg1"/>
                </a:solidFill>
                <a:effectLst>
                  <a:outerShdw blurRad="38100" dist="38100" dir="2700000" algn="tl">
                    <a:srgbClr val="000000">
                      <a:alpha val="43137"/>
                    </a:srgbClr>
                  </a:outerShdw>
                </a:effectLst>
              </a:rPr>
              <a:t>“Sé como el bambú, cuanto más alto crece, más se arquea.”</a:t>
            </a:r>
            <a:r>
              <a:rPr lang="es-ES_tradnl" sz="5400" dirty="0">
                <a:solidFill>
                  <a:schemeClr val="bg1"/>
                </a:solidFill>
                <a:effectLst>
                  <a:outerShdw blurRad="38100" dist="38100" dir="2700000" algn="tl">
                    <a:srgbClr val="000000">
                      <a:alpha val="43137"/>
                    </a:srgbClr>
                  </a:outerShdw>
                </a:effectLst>
              </a:rPr>
              <a:t/>
            </a:r>
            <a:br>
              <a:rPr lang="es-ES_tradnl" sz="5400" dirty="0">
                <a:solidFill>
                  <a:schemeClr val="bg1"/>
                </a:solidFill>
                <a:effectLst>
                  <a:outerShdw blurRad="38100" dist="38100" dir="2700000" algn="tl">
                    <a:srgbClr val="000000">
                      <a:alpha val="43137"/>
                    </a:srgbClr>
                  </a:outerShdw>
                </a:effectLst>
              </a:rPr>
            </a:br>
            <a:r>
              <a:rPr lang="es-ES_tradnl" sz="5400" dirty="0">
                <a:solidFill>
                  <a:schemeClr val="bg1"/>
                </a:solidFill>
                <a:effectLst>
                  <a:outerShdw blurRad="38100" dist="38100" dir="2700000" algn="tl">
                    <a:srgbClr val="000000">
                      <a:alpha val="43137"/>
                    </a:srgbClr>
                  </a:outerShdw>
                </a:effectLst>
              </a:rPr>
              <a:t>Proverbio chino</a:t>
            </a:r>
            <a:r>
              <a:rPr lang="es-ES_tradnl" sz="5400" dirty="0" smtClean="0">
                <a:solidFill>
                  <a:schemeClr val="bg1"/>
                </a:solidFill>
                <a:effectLst>
                  <a:outerShdw blurRad="38100" dist="38100" dir="2700000" algn="tl">
                    <a:srgbClr val="000000">
                      <a:alpha val="43137"/>
                    </a:srgbClr>
                  </a:outerShdw>
                </a:effectLst>
              </a:rPr>
              <a:t> </a:t>
            </a:r>
            <a:endParaRPr lang="es-E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8053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85178"/>
            <a:ext cx="8229600" cy="1143000"/>
          </a:xfrm>
          <a:effectLst>
            <a:outerShdw blurRad="50800" dist="38100" dir="2700000" algn="tl" rotWithShape="0">
              <a:prstClr val="black">
                <a:alpha val="40000"/>
              </a:prstClr>
            </a:outerShdw>
          </a:effectLst>
        </p:spPr>
        <p:txBody>
          <a:bodyPr/>
          <a:lstStyle/>
          <a:p>
            <a:r>
              <a:rPr lang="es-ES" sz="8000" b="1" dirty="0" smtClean="0">
                <a:ln w="317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Grupos</a:t>
            </a:r>
            <a:endParaRPr lang="es-ES" sz="8000" b="1" dirty="0">
              <a:ln w="317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94944" y="2139698"/>
            <a:ext cx="7991856" cy="2935224"/>
          </a:xfrm>
          <a:effectLst>
            <a:outerShdw blurRad="50800" dist="38100" dir="2700000" algn="tl" rotWithShape="0">
              <a:prstClr val="black">
                <a:alpha val="40000"/>
              </a:prstClr>
            </a:outerShdw>
          </a:effectLst>
        </p:spPr>
        <p:txBody>
          <a:bodyPr>
            <a:noAutofit/>
          </a:bodyPr>
          <a:lstStyle/>
          <a:p>
            <a:r>
              <a:rPr lang="es-ES" sz="4000" dirty="0" smtClean="0">
                <a:solidFill>
                  <a:schemeClr val="bg1"/>
                </a:solidFill>
                <a:effectLst>
                  <a:outerShdw blurRad="38100" dist="38100" dir="2700000" algn="tl">
                    <a:srgbClr val="000000">
                      <a:alpha val="43137"/>
                    </a:srgbClr>
                  </a:outerShdw>
                </a:effectLst>
              </a:rPr>
              <a:t>G1: </a:t>
            </a:r>
            <a:r>
              <a:rPr lang="es-ES" sz="4000" b="1" i="1" u="sng" dirty="0" smtClean="0">
                <a:solidFill>
                  <a:schemeClr val="bg1"/>
                </a:solidFill>
                <a:effectLst>
                  <a:outerShdw blurRad="38100" dist="38100" dir="2700000" algn="tl">
                    <a:srgbClr val="000000">
                      <a:alpha val="43137"/>
                    </a:srgbClr>
                  </a:outerShdw>
                </a:effectLst>
              </a:rPr>
              <a:t>Pedro</a:t>
            </a:r>
            <a:r>
              <a:rPr lang="es-ES" sz="4000" dirty="0" smtClean="0">
                <a:solidFill>
                  <a:schemeClr val="bg1"/>
                </a:solidFill>
                <a:effectLst>
                  <a:outerShdw blurRad="38100" dist="38100" dir="2700000" algn="tl">
                    <a:srgbClr val="000000">
                      <a:alpha val="43137"/>
                    </a:srgbClr>
                  </a:outerShdw>
                </a:effectLst>
              </a:rPr>
              <a:t>, Andrés, Jacobo, Juan</a:t>
            </a:r>
          </a:p>
          <a:p>
            <a:r>
              <a:rPr lang="es-ES" sz="4000" dirty="0" smtClean="0">
                <a:solidFill>
                  <a:schemeClr val="bg1"/>
                </a:solidFill>
                <a:effectLst>
                  <a:outerShdw blurRad="38100" dist="38100" dir="2700000" algn="tl">
                    <a:srgbClr val="000000">
                      <a:alpha val="43137"/>
                    </a:srgbClr>
                  </a:outerShdw>
                </a:effectLst>
              </a:rPr>
              <a:t>G2: </a:t>
            </a:r>
            <a:r>
              <a:rPr lang="es-ES" sz="4000" b="1" i="1" u="sng" dirty="0" smtClean="0">
                <a:solidFill>
                  <a:schemeClr val="bg1"/>
                </a:solidFill>
                <a:effectLst>
                  <a:outerShdw blurRad="38100" dist="38100" dir="2700000" algn="tl">
                    <a:srgbClr val="000000">
                      <a:alpha val="43137"/>
                    </a:srgbClr>
                  </a:outerShdw>
                </a:effectLst>
              </a:rPr>
              <a:t>Felipe</a:t>
            </a:r>
            <a:r>
              <a:rPr lang="es-ES" sz="4000" dirty="0" smtClean="0">
                <a:solidFill>
                  <a:schemeClr val="bg1"/>
                </a:solidFill>
                <a:effectLst>
                  <a:outerShdw blurRad="38100" dist="38100" dir="2700000" algn="tl">
                    <a:srgbClr val="000000">
                      <a:alpha val="43137"/>
                    </a:srgbClr>
                  </a:outerShdw>
                </a:effectLst>
              </a:rPr>
              <a:t>, Bartolomé, Tomás, Mateo</a:t>
            </a:r>
          </a:p>
          <a:p>
            <a:r>
              <a:rPr lang="es-ES" sz="4000" dirty="0" smtClean="0">
                <a:solidFill>
                  <a:schemeClr val="bg1"/>
                </a:solidFill>
                <a:effectLst>
                  <a:outerShdw blurRad="38100" dist="38100" dir="2700000" algn="tl">
                    <a:srgbClr val="000000">
                      <a:alpha val="43137"/>
                    </a:srgbClr>
                  </a:outerShdw>
                </a:effectLst>
              </a:rPr>
              <a:t>G3: </a:t>
            </a:r>
            <a:r>
              <a:rPr lang="es-ES" sz="4000" b="1" i="1" u="sng" dirty="0" smtClean="0">
                <a:solidFill>
                  <a:schemeClr val="bg1"/>
                </a:solidFill>
                <a:effectLst>
                  <a:outerShdw blurRad="38100" dist="38100" dir="2700000" algn="tl">
                    <a:srgbClr val="000000">
                      <a:alpha val="43137"/>
                    </a:srgbClr>
                  </a:outerShdw>
                </a:effectLst>
              </a:rPr>
              <a:t>Jacobo</a:t>
            </a:r>
            <a:r>
              <a:rPr lang="es-ES" sz="4000" dirty="0" smtClean="0">
                <a:solidFill>
                  <a:schemeClr val="bg1"/>
                </a:solidFill>
                <a:effectLst>
                  <a:outerShdw blurRad="38100" dist="38100" dir="2700000" algn="tl">
                    <a:srgbClr val="000000">
                      <a:alpha val="43137"/>
                    </a:srgbClr>
                  </a:outerShdw>
                </a:effectLst>
              </a:rPr>
              <a:t>, Tadeo, Simón, Judas</a:t>
            </a:r>
            <a:endParaRPr lang="es-E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75994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59408" y="1271017"/>
            <a:ext cx="6845808" cy="4032504"/>
          </a:xfrm>
          <a:effectLst>
            <a:outerShdw blurRad="50800" dist="38100" dir="2700000" algn="tl" rotWithShape="0">
              <a:prstClr val="black">
                <a:alpha val="40000"/>
              </a:prstClr>
            </a:outerShdw>
          </a:effectLst>
        </p:spPr>
        <p:txBody>
          <a:bodyPr/>
          <a:lstStyle/>
          <a:p>
            <a:pPr fontAlgn="base"/>
            <a:r>
              <a:rPr lang="es-ES_tradnl" dirty="0">
                <a:solidFill>
                  <a:schemeClr val="bg1"/>
                </a:solidFill>
                <a:effectLst>
                  <a:outerShdw blurRad="38100" dist="38100" dir="2700000" algn="tl">
                    <a:srgbClr val="000000">
                      <a:alpha val="43137"/>
                    </a:srgbClr>
                  </a:outerShdw>
                </a:effectLst>
              </a:rPr>
              <a:t>Pedro</a:t>
            </a:r>
          </a:p>
          <a:p>
            <a:pPr fontAlgn="base"/>
            <a:r>
              <a:rPr lang="es-ES_tradnl" dirty="0">
                <a:solidFill>
                  <a:schemeClr val="bg1"/>
                </a:solidFill>
                <a:effectLst>
                  <a:outerShdw blurRad="38100" dist="38100" dir="2700000" algn="tl">
                    <a:srgbClr val="000000">
                      <a:alpha val="43137"/>
                    </a:srgbClr>
                  </a:outerShdw>
                </a:effectLst>
              </a:rPr>
              <a:t>Felipe</a:t>
            </a:r>
          </a:p>
          <a:p>
            <a:pPr fontAlgn="base"/>
            <a:r>
              <a:rPr lang="es-ES_tradnl" dirty="0">
                <a:solidFill>
                  <a:schemeClr val="bg1"/>
                </a:solidFill>
                <a:effectLst>
                  <a:outerShdw blurRad="38100" dist="38100" dir="2700000" algn="tl">
                    <a:srgbClr val="000000">
                      <a:alpha val="43137"/>
                    </a:srgbClr>
                  </a:outerShdw>
                </a:effectLst>
              </a:rPr>
              <a:t>Jacobo</a:t>
            </a:r>
          </a:p>
          <a:p>
            <a:pPr fontAlgn="base"/>
            <a:r>
              <a:rPr lang="es-ES_tradnl" dirty="0">
                <a:solidFill>
                  <a:schemeClr val="bg1"/>
                </a:solidFill>
                <a:effectLst>
                  <a:outerShdw blurRad="38100" dist="38100" dir="2700000" algn="tl">
                    <a:srgbClr val="000000">
                      <a:alpha val="43137"/>
                    </a:srgbClr>
                  </a:outerShdw>
                </a:effectLst>
              </a:rPr>
              <a:t>Con todo lo que habían vivido en la práctica pastoral y con ese evento impactante</a:t>
            </a:r>
          </a:p>
          <a:p>
            <a:pPr fontAlgn="base"/>
            <a:r>
              <a:rPr lang="es-ES_tradnl" dirty="0">
                <a:solidFill>
                  <a:schemeClr val="bg1"/>
                </a:solidFill>
                <a:effectLst>
                  <a:outerShdw blurRad="38100" dist="38100" dir="2700000" algn="tl">
                    <a:srgbClr val="000000">
                      <a:alpha val="43137"/>
                    </a:srgbClr>
                  </a:outerShdw>
                </a:effectLst>
              </a:rPr>
              <a:t>Era difícil mantenerse sumiso, humilde</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55599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819657"/>
            <a:ext cx="8229600" cy="2813304"/>
          </a:xfrm>
          <a:effectLst>
            <a:outerShdw blurRad="50800" dist="38100" dir="2700000" algn="tl" rotWithShape="0">
              <a:prstClr val="black">
                <a:alpha val="40000"/>
              </a:prstClr>
            </a:outerShdw>
          </a:effectLst>
        </p:spPr>
        <p:txBody>
          <a:bodyPr>
            <a:normAutofit/>
          </a:bodyPr>
          <a:lstStyle/>
          <a:p>
            <a:pPr marL="0" indent="0" algn="ctr" fontAlgn="base">
              <a:buNone/>
            </a:pPr>
            <a:r>
              <a:rPr lang="es-ES_tradnl" sz="4400" b="1" baseline="30000" dirty="0">
                <a:solidFill>
                  <a:schemeClr val="bg1"/>
                </a:solidFill>
                <a:effectLst>
                  <a:outerShdw blurRad="38100" dist="38100" dir="2700000" algn="tl">
                    <a:srgbClr val="000000">
                      <a:alpha val="43137"/>
                    </a:srgbClr>
                  </a:outerShdw>
                </a:effectLst>
              </a:rPr>
              <a:t> </a:t>
            </a:r>
            <a:r>
              <a:rPr lang="es-ES_tradnl" sz="4400" b="1" baseline="30000" dirty="0" smtClean="0">
                <a:solidFill>
                  <a:schemeClr val="bg1"/>
                </a:solidFill>
                <a:effectLst>
                  <a:outerShdw blurRad="38100" dist="38100" dir="2700000" algn="tl">
                    <a:srgbClr val="000000">
                      <a:alpha val="43137"/>
                    </a:srgbClr>
                  </a:outerShdw>
                </a:effectLst>
              </a:rPr>
              <a:t>46</a:t>
            </a:r>
            <a:r>
              <a:rPr lang="es-ES_tradnl" sz="4400" b="1" baseline="30000" dirty="0">
                <a:solidFill>
                  <a:schemeClr val="bg1"/>
                </a:solidFill>
                <a:effectLst>
                  <a:outerShdw blurRad="38100" dist="38100" dir="2700000" algn="tl">
                    <a:srgbClr val="000000">
                      <a:alpha val="43137"/>
                    </a:srgbClr>
                  </a:outerShdw>
                </a:effectLst>
              </a:rPr>
              <a:t> </a:t>
            </a:r>
            <a:r>
              <a:rPr lang="es-ES_tradnl" sz="4400" dirty="0">
                <a:solidFill>
                  <a:schemeClr val="bg1"/>
                </a:solidFill>
                <a:effectLst>
                  <a:outerShdw blurRad="38100" dist="38100" dir="2700000" algn="tl">
                    <a:srgbClr val="000000">
                      <a:alpha val="43137"/>
                    </a:srgbClr>
                  </a:outerShdw>
                </a:effectLst>
              </a:rPr>
              <a:t>Entonces los discípulos comenzaron a discutir entre ellos acerca de quién era el más importante</a:t>
            </a:r>
            <a:r>
              <a:rPr lang="es-ES_tradnl" sz="4400" dirty="0" smtClean="0">
                <a:solidFill>
                  <a:schemeClr val="bg1"/>
                </a:solidFill>
                <a:effectLst>
                  <a:outerShdw blurRad="38100" dist="38100" dir="2700000" algn="tl">
                    <a:srgbClr val="000000">
                      <a:alpha val="43137"/>
                    </a:srgbClr>
                  </a:outerShdw>
                </a:effectLst>
              </a:rPr>
              <a:t>.</a:t>
            </a:r>
            <a:endParaRPr lang="es-E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83844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2862"/>
            <a:ext cx="8229600" cy="1143000"/>
          </a:xfrm>
          <a:effectLst>
            <a:outerShdw blurRad="50800" dist="38100" dir="2700000" algn="tl" rotWithShape="0">
              <a:prstClr val="black">
                <a:alpha val="40000"/>
              </a:prstClr>
            </a:outerShdw>
          </a:effectLst>
        </p:spPr>
        <p:txBody>
          <a:bodyPr/>
          <a:lstStyle/>
          <a:p>
            <a:r>
              <a:rPr lang="es-ES" sz="6000" b="1" dirty="0" smtClean="0">
                <a:ln w="2540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Posibilidad</a:t>
            </a:r>
            <a:endParaRPr lang="es-ES" sz="6000" b="1" dirty="0">
              <a:ln w="2540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1783081"/>
            <a:ext cx="8229600" cy="3617976"/>
          </a:xfrm>
          <a:effectLst>
            <a:outerShdw blurRad="50800" dist="38100" dir="2700000" algn="tl" rotWithShape="0">
              <a:prstClr val="black">
                <a:alpha val="40000"/>
              </a:prstClr>
            </a:outerShdw>
          </a:effectLst>
        </p:spPr>
        <p:txBody>
          <a:bodyPr/>
          <a:lstStyle/>
          <a:p>
            <a:r>
              <a:rPr lang="es-ES_tradnl" dirty="0">
                <a:solidFill>
                  <a:schemeClr val="bg1"/>
                </a:solidFill>
                <a:effectLst>
                  <a:outerShdw blurRad="38100" dist="38100" dir="2700000" algn="tl">
                    <a:srgbClr val="000000">
                      <a:alpha val="43137"/>
                    </a:srgbClr>
                  </a:outerShdw>
                </a:effectLst>
              </a:rPr>
              <a:t>Posiblemente estaban discutiendo quien era el mayor comparando sus experiencias espirituales, su efectividad, las oportunidades de mostrar poder, los momentos íntimos con Jesús y pudiera ser que  el asombroso acontecimiento del monte hubiese entrado en esa discusión.</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48741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67246"/>
            <a:ext cx="8229600" cy="1143000"/>
          </a:xfrm>
          <a:effectLst>
            <a:outerShdw blurRad="50800" dist="38100" dir="2700000" algn="tl" rotWithShape="0">
              <a:prstClr val="black">
                <a:alpha val="40000"/>
              </a:prstClr>
            </a:outerShdw>
          </a:effectLst>
        </p:spPr>
        <p:txBody>
          <a:bodyPr/>
          <a:lstStyle/>
          <a:p>
            <a:r>
              <a:rPr lang="es-ES" sz="5400"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Ultimo Recurso</a:t>
            </a:r>
            <a:endParaRPr lang="es-ES" sz="5400"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1600201"/>
            <a:ext cx="8229600" cy="4117848"/>
          </a:xfrm>
          <a:effectLst>
            <a:outerShdw blurRad="50800" dist="38100" dir="2700000" algn="tl" rotWithShape="0">
              <a:prstClr val="black">
                <a:alpha val="40000"/>
              </a:prstClr>
            </a:outerShdw>
          </a:effectLst>
        </p:spPr>
        <p:txBody>
          <a:bodyPr>
            <a:normAutofit/>
          </a:bodyPr>
          <a:lstStyle/>
          <a:p>
            <a:r>
              <a:rPr lang="es-ES_tradnl" sz="3600" dirty="0">
                <a:solidFill>
                  <a:schemeClr val="bg1"/>
                </a:solidFill>
                <a:effectLst>
                  <a:outerShdw blurRad="38100" dist="38100" dir="2700000" algn="tl">
                    <a:srgbClr val="000000">
                      <a:alpha val="43137"/>
                    </a:srgbClr>
                  </a:outerShdw>
                </a:effectLst>
              </a:rPr>
              <a:t>Cuando todo se puso sobre la mesa dos de ellos decidieron usar un elemento interesante: los vínculos familiares. Jacobo y Juan le pidieron a su mamá que era muy amiga de María para que les asegurar la presidencia y la secretaría.</a:t>
            </a:r>
          </a:p>
          <a:p>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5883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0625"/>
            <a:ext cx="8229600" cy="1143000"/>
          </a:xfrm>
          <a:effectLst>
            <a:outerShdw blurRad="50800" dist="38100" dir="2700000" algn="tl" rotWithShape="0">
              <a:prstClr val="black">
                <a:alpha val="40000"/>
              </a:prstClr>
            </a:outerShdw>
          </a:effectLst>
        </p:spPr>
        <p:txBody>
          <a:bodyPr/>
          <a:lstStyle/>
          <a:p>
            <a:r>
              <a:rPr lang="es-ES" sz="6600"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Orgullo</a:t>
            </a:r>
            <a:endParaRPr lang="es-ES" sz="6600"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1600201"/>
            <a:ext cx="8229600" cy="3386328"/>
          </a:xfrm>
          <a:effectLst>
            <a:outerShdw blurRad="50800" dist="38100" dir="2700000" algn="tl" rotWithShape="0">
              <a:prstClr val="black">
                <a:alpha val="40000"/>
              </a:prstClr>
            </a:outerShdw>
          </a:effectLst>
        </p:spPr>
        <p:txBody>
          <a:bodyPr>
            <a:normAutofit/>
          </a:bodyPr>
          <a:lstStyle/>
          <a:p>
            <a:r>
              <a:rPr lang="es-ES_tradnl" sz="3600" dirty="0" smtClean="0">
                <a:solidFill>
                  <a:schemeClr val="bg1"/>
                </a:solidFill>
                <a:effectLst>
                  <a:outerShdw blurRad="38100" dist="38100" dir="2700000" algn="tl">
                    <a:srgbClr val="000000">
                      <a:alpha val="43137"/>
                    </a:srgbClr>
                  </a:outerShdw>
                </a:effectLst>
              </a:rPr>
              <a:t>Compañeros </a:t>
            </a:r>
            <a:r>
              <a:rPr lang="es-ES_tradnl" sz="3600" dirty="0">
                <a:solidFill>
                  <a:schemeClr val="bg1"/>
                </a:solidFill>
                <a:effectLst>
                  <a:outerShdw blurRad="38100" dist="38100" dir="2700000" algn="tl">
                    <a:srgbClr val="000000">
                      <a:alpha val="43137"/>
                    </a:srgbClr>
                  </a:outerShdw>
                </a:effectLst>
              </a:rPr>
              <a:t>el problema era serio: Orgullo puro y por eso Jesús decide darles una lección de humildad mostrándoles todo lo que el orgullo puede impactar a la iglesia, a una organización.</a:t>
            </a:r>
          </a:p>
          <a:p>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1862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1" y="0"/>
            <a:ext cx="9107958" cy="6858000"/>
          </a:xfrm>
          <a:prstGeom prst="rect">
            <a:avLst/>
          </a:prstGeom>
        </p:spPr>
      </p:pic>
      <p:sp>
        <p:nvSpPr>
          <p:cNvPr id="2" name="Título 1"/>
          <p:cNvSpPr>
            <a:spLocks noGrp="1"/>
          </p:cNvSpPr>
          <p:nvPr>
            <p:ph type="ctrTitle"/>
          </p:nvPr>
        </p:nvSpPr>
        <p:spPr>
          <a:xfrm>
            <a:off x="600456" y="1045337"/>
            <a:ext cx="7772400" cy="4550791"/>
          </a:xfrm>
          <a:effectLst>
            <a:outerShdw blurRad="50800" dist="38100" dir="2700000" algn="tl" rotWithShape="0">
              <a:prstClr val="black">
                <a:alpha val="40000"/>
              </a:prstClr>
            </a:outerShdw>
          </a:effectLst>
        </p:spPr>
        <p:txBody>
          <a:bodyPr>
            <a:noAutofit/>
          </a:bodyPr>
          <a:lstStyle/>
          <a:p>
            <a:r>
              <a:rPr lang="es-ES_tradnl" sz="13800" b="1" dirty="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IV. </a:t>
            </a:r>
            <a:r>
              <a:rPr lang="es-ES_tradnl" sz="5400" b="1" dirty="0" smtClean="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
            </a:r>
            <a:br>
              <a:rPr lang="es-ES_tradnl" sz="5400" b="1" dirty="0" smtClean="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br>
            <a:r>
              <a:rPr lang="es-ES_tradnl" sz="4800" b="1" dirty="0" smtClean="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LOS </a:t>
            </a:r>
            <a:r>
              <a:rPr lang="es-ES_tradnl" sz="4800" b="1" dirty="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DAÑOS QUE EL ORGULLO LE PRODUCE A LA OBRA</a:t>
            </a:r>
            <a:r>
              <a:rPr lang="es-ES_tradnl" sz="5400" dirty="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
            </a:r>
            <a:br>
              <a:rPr lang="es-ES_tradnl" sz="5400" dirty="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br>
            <a:endParaRPr lang="es-ES" sz="5400" dirty="0">
              <a:ln w="22225">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4547616"/>
            <a:ext cx="3465576" cy="2310384"/>
          </a:xfrm>
          <a:prstGeom prst="rect">
            <a:avLst/>
          </a:prstGeom>
        </p:spPr>
      </p:pic>
    </p:spTree>
    <p:extLst>
      <p:ext uri="{BB962C8B-B14F-4D97-AF65-F5344CB8AC3E}">
        <p14:creationId xmlns:p14="http://schemas.microsoft.com/office/powerpoint/2010/main" val="9712725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3849624"/>
          </a:xfrm>
          <a:effectLst>
            <a:outerShdw blurRad="50800" dist="38100" dir="2700000" algn="tl" rotWithShape="0">
              <a:prstClr val="black">
                <a:alpha val="40000"/>
              </a:prstClr>
            </a:outerShdw>
          </a:effectLst>
        </p:spPr>
        <p:txBody>
          <a:bodyPr>
            <a:normAutofit fontScale="77500" lnSpcReduction="20000"/>
          </a:bodyPr>
          <a:lstStyle/>
          <a:p>
            <a:r>
              <a:rPr lang="es-ES_tradnl" b="1" dirty="0">
                <a:solidFill>
                  <a:schemeClr val="bg1"/>
                </a:solidFill>
                <a:effectLst>
                  <a:outerShdw blurRad="38100" dist="38100" dir="2700000" algn="tl">
                    <a:srgbClr val="000000">
                      <a:alpha val="43137"/>
                    </a:srgbClr>
                  </a:outerShdw>
                </a:effectLst>
              </a:rPr>
              <a:t>A. El orgullo destruye la unidad (9:46): </a:t>
            </a:r>
            <a:endParaRPr lang="es-ES_tradnl" dirty="0">
              <a:solidFill>
                <a:schemeClr val="bg1"/>
              </a:solidFill>
              <a:effectLst>
                <a:outerShdw blurRad="38100" dist="38100" dir="2700000" algn="tl">
                  <a:srgbClr val="000000">
                    <a:alpha val="43137"/>
                  </a:srgbClr>
                </a:outerShdw>
              </a:effectLst>
            </a:endParaRPr>
          </a:p>
          <a:p>
            <a:r>
              <a:rPr lang="es-ES_tradnl" dirty="0">
                <a:solidFill>
                  <a:schemeClr val="bg1"/>
                </a:solidFill>
                <a:effectLst>
                  <a:outerShdw blurRad="38100" dist="38100" dir="2700000" algn="tl">
                    <a:srgbClr val="000000">
                      <a:alpha val="43137"/>
                    </a:srgbClr>
                  </a:outerShdw>
                </a:effectLst>
              </a:rPr>
              <a:t> </a:t>
            </a:r>
            <a:r>
              <a:rPr lang="es-ES_tradnl" b="1" baseline="30000" dirty="0">
                <a:solidFill>
                  <a:schemeClr val="bg1"/>
                </a:solidFill>
                <a:effectLst>
                  <a:outerShdw blurRad="38100" dist="38100" dir="2700000" algn="tl">
                    <a:srgbClr val="000000">
                      <a:alpha val="43137"/>
                    </a:srgbClr>
                  </a:outerShdw>
                </a:effectLst>
              </a:rPr>
              <a:t>46 </a:t>
            </a:r>
            <a:r>
              <a:rPr lang="es-ES_tradnl" i="1" u="sng" dirty="0">
                <a:solidFill>
                  <a:schemeClr val="bg1"/>
                </a:solidFill>
                <a:effectLst>
                  <a:outerShdw blurRad="38100" dist="38100" dir="2700000" algn="tl">
                    <a:srgbClr val="000000">
                      <a:alpha val="43137"/>
                    </a:srgbClr>
                  </a:outerShdw>
                </a:effectLst>
              </a:rPr>
              <a:t>Entonces los discípulos comenzaron a discutir entre ellos acerca de quién era el más importante</a:t>
            </a:r>
            <a:r>
              <a:rPr lang="es-ES_tradnl" dirty="0">
                <a:solidFill>
                  <a:schemeClr val="bg1"/>
                </a:solidFill>
                <a:effectLst>
                  <a:outerShdw blurRad="38100" dist="38100" dir="2700000" algn="tl">
                    <a:srgbClr val="000000">
                      <a:alpha val="43137"/>
                    </a:srgbClr>
                  </a:outerShdw>
                </a:effectLst>
              </a:rPr>
              <a:t>. </a:t>
            </a:r>
          </a:p>
          <a:p>
            <a:r>
              <a:rPr lang="es-ES_tradnl" dirty="0">
                <a:solidFill>
                  <a:schemeClr val="bg1"/>
                </a:solidFill>
                <a:effectLst>
                  <a:outerShdw blurRad="38100" dist="38100" dir="2700000" algn="tl">
                    <a:srgbClr val="000000">
                      <a:alpha val="43137"/>
                    </a:srgbClr>
                  </a:outerShdw>
                </a:effectLst>
              </a:rPr>
              <a:t>La palabra que se traduce como discusión, era una batalla verbal, usando palabras bruscas y fuertes. En medio de una misión crucial estaban fracturando su unidad. El orgullo acaba cualquier relación.</a:t>
            </a:r>
          </a:p>
          <a:p>
            <a:r>
              <a:rPr lang="es-ES_tradnl" dirty="0">
                <a:solidFill>
                  <a:schemeClr val="bg1"/>
                </a:solidFill>
                <a:effectLst>
                  <a:outerShdw blurRad="38100" dist="38100" dir="2700000" algn="tl">
                    <a:srgbClr val="000000">
                      <a:alpha val="43137"/>
                    </a:srgbClr>
                  </a:outerShdw>
                </a:effectLst>
              </a:rPr>
              <a:t>Usted se puede reventar predicando sobre la unidad pero mientras haya orgullo en la iglesia las relaciones se seguirán dañando. Filipenses 1:27 Pablo insta a estar unidos para que nuestra tarea sea efectiva.</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36443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66216"/>
            <a:ext cx="8229600" cy="4525963"/>
          </a:xfrm>
          <a:effectLst>
            <a:outerShdw blurRad="50800" dist="38100" dir="2700000" algn="tl" rotWithShape="0">
              <a:prstClr val="black">
                <a:alpha val="40000"/>
              </a:prstClr>
            </a:outerShdw>
          </a:effectLst>
        </p:spPr>
        <p:txBody>
          <a:bodyPr>
            <a:normAutofit fontScale="92500" lnSpcReduction="10000"/>
          </a:bodyPr>
          <a:lstStyle/>
          <a:p>
            <a:pPr marL="0" indent="0">
              <a:buNone/>
            </a:pPr>
            <a:r>
              <a:rPr lang="es-ES_tradnl" dirty="0">
                <a:solidFill>
                  <a:schemeClr val="bg1"/>
                </a:solidFill>
                <a:effectLst>
                  <a:outerShdw blurRad="38100" dist="38100" dir="2700000" algn="tl">
                    <a:srgbClr val="000000">
                      <a:alpha val="43137"/>
                    </a:srgbClr>
                  </a:outerShdw>
                </a:effectLst>
              </a:rPr>
              <a:t> </a:t>
            </a:r>
            <a:r>
              <a:rPr lang="es-ES_tradnl" b="1" dirty="0" smtClean="0">
                <a:solidFill>
                  <a:schemeClr val="bg1"/>
                </a:solidFill>
                <a:effectLst>
                  <a:outerShdw blurRad="38100" dist="38100" dir="2700000" algn="tl">
                    <a:srgbClr val="000000">
                      <a:alpha val="43137"/>
                    </a:srgbClr>
                  </a:outerShdw>
                </a:effectLst>
              </a:rPr>
              <a:t>B</a:t>
            </a:r>
            <a:r>
              <a:rPr lang="es-ES_tradnl" b="1" dirty="0">
                <a:solidFill>
                  <a:schemeClr val="bg1"/>
                </a:solidFill>
                <a:effectLst>
                  <a:outerShdw blurRad="38100" dist="38100" dir="2700000" algn="tl">
                    <a:srgbClr val="000000">
                      <a:alpha val="43137"/>
                    </a:srgbClr>
                  </a:outerShdw>
                </a:effectLst>
              </a:rPr>
              <a:t>. El orgullo promueve la comparabilidad</a:t>
            </a:r>
            <a:endParaRPr lang="es-ES_tradnl" dirty="0">
              <a:solidFill>
                <a:schemeClr val="bg1"/>
              </a:solidFill>
              <a:effectLst>
                <a:outerShdw blurRad="38100" dist="38100" dir="2700000" algn="tl">
                  <a:srgbClr val="000000">
                    <a:alpha val="43137"/>
                  </a:srgbClr>
                </a:outerShdw>
              </a:effectLst>
            </a:endParaRPr>
          </a:p>
          <a:p>
            <a:pPr fontAlgn="base"/>
            <a:r>
              <a:rPr lang="es-ES_tradnl" dirty="0">
                <a:solidFill>
                  <a:schemeClr val="bg1"/>
                </a:solidFill>
                <a:effectLst>
                  <a:outerShdw blurRad="38100" dist="38100" dir="2700000" algn="tl">
                    <a:srgbClr val="000000">
                      <a:alpha val="43137"/>
                    </a:srgbClr>
                  </a:outerShdw>
                </a:effectLst>
              </a:rPr>
              <a:t>La esencia de la discusión era determinar quien comparativamente es mayor. El orgullo desea superioridad sobre los demás, busca elevarse a sí mismo y se compara con los demás. Jesús definió la grandeza de otra manera:</a:t>
            </a:r>
          </a:p>
          <a:p>
            <a:pPr marL="0" indent="0" fontAlgn="base">
              <a:buNone/>
            </a:pPr>
            <a:r>
              <a:rPr lang="es-ES_tradnl" dirty="0">
                <a:solidFill>
                  <a:schemeClr val="bg1"/>
                </a:solidFill>
                <a:effectLst>
                  <a:outerShdw blurRad="38100" dist="38100" dir="2700000" algn="tl">
                    <a:srgbClr val="000000">
                      <a:alpha val="43137"/>
                    </a:srgbClr>
                  </a:outerShdw>
                </a:effectLst>
              </a:rPr>
              <a:t> </a:t>
            </a:r>
            <a:r>
              <a:rPr lang="es-ES_tradnl" b="1" baseline="30000" dirty="0" smtClean="0">
                <a:solidFill>
                  <a:schemeClr val="bg1"/>
                </a:solidFill>
                <a:effectLst>
                  <a:outerShdw blurRad="38100" dist="38100" dir="2700000" algn="tl">
                    <a:srgbClr val="000000">
                      <a:alpha val="43137"/>
                    </a:srgbClr>
                  </a:outerShdw>
                </a:effectLst>
              </a:rPr>
              <a:t>11</a:t>
            </a:r>
            <a:r>
              <a:rPr lang="es-ES_tradnl" b="1" baseline="30000" dirty="0">
                <a:solidFill>
                  <a:schemeClr val="bg1"/>
                </a:solidFill>
                <a:effectLst>
                  <a:outerShdw blurRad="38100" dist="38100" dir="2700000" algn="tl">
                    <a:srgbClr val="000000">
                      <a:alpha val="43137"/>
                    </a:srgbClr>
                  </a:outerShdw>
                </a:effectLst>
              </a:rPr>
              <a:t> </a:t>
            </a:r>
            <a:r>
              <a:rPr lang="es-ES_tradnl" dirty="0">
                <a:solidFill>
                  <a:schemeClr val="bg1"/>
                </a:solidFill>
                <a:effectLst>
                  <a:outerShdw blurRad="38100" dist="38100" dir="2700000" algn="tl">
                    <a:srgbClr val="000000">
                      <a:alpha val="43137"/>
                    </a:srgbClr>
                  </a:outerShdw>
                </a:effectLst>
              </a:rPr>
              <a:t>Todo el que a sí mismo se enaltece será humillado, y el que se humilla será enaltecido.</a:t>
            </a:r>
          </a:p>
          <a:p>
            <a:pPr marL="0" indent="0" algn="ctr">
              <a:buNone/>
            </a:pPr>
            <a:r>
              <a:rPr lang="es-ES_tradnl" dirty="0">
                <a:solidFill>
                  <a:schemeClr val="bg1"/>
                </a:solidFill>
                <a:effectLst>
                  <a:outerShdw blurRad="38100" dist="38100" dir="2700000" algn="tl">
                    <a:srgbClr val="000000">
                      <a:alpha val="43137"/>
                    </a:srgbClr>
                  </a:outerShdw>
                </a:effectLst>
              </a:rPr>
              <a:t>Lucas 14:10-12 (NVI)</a:t>
            </a:r>
            <a:endParaRPr lang="es-ES_tradnl" b="1" dirty="0">
              <a:solidFill>
                <a:schemeClr val="bg1"/>
              </a:solidFill>
              <a:effectLst>
                <a:outerShdw blurRad="38100" dist="38100" dir="2700000" algn="tl">
                  <a:srgbClr val="000000">
                    <a:alpha val="43137"/>
                  </a:srgbClr>
                </a:outerShdw>
              </a:effectLst>
            </a:endParaRPr>
          </a:p>
          <a:p>
            <a:pPr algn="ctr"/>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78443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7344" y="1258825"/>
            <a:ext cx="7626096" cy="4251960"/>
          </a:xfrm>
          <a:effectLst>
            <a:outerShdw blurRad="50800" dist="38100" dir="2700000" algn="tl" rotWithShape="0">
              <a:prstClr val="black">
                <a:alpha val="40000"/>
              </a:prstClr>
            </a:outerShdw>
          </a:effectLst>
        </p:spPr>
        <p:txBody>
          <a:bodyPr>
            <a:normAutofit fontScale="92500" lnSpcReduction="10000"/>
          </a:bodyPr>
          <a:lstStyle/>
          <a:p>
            <a:pPr marL="0" indent="0">
              <a:buNone/>
            </a:pPr>
            <a:r>
              <a:rPr lang="es-ES_tradnl" dirty="0">
                <a:solidFill>
                  <a:schemeClr val="bg1"/>
                </a:solidFill>
                <a:effectLst>
                  <a:outerShdw blurRad="38100" dist="38100" dir="2700000" algn="tl">
                    <a:srgbClr val="000000">
                      <a:alpha val="43137"/>
                    </a:srgbClr>
                  </a:outerShdw>
                </a:effectLst>
              </a:rPr>
              <a:t> </a:t>
            </a:r>
            <a:r>
              <a:rPr lang="es-ES_tradnl" b="1" dirty="0" smtClean="0">
                <a:solidFill>
                  <a:schemeClr val="bg1"/>
                </a:solidFill>
                <a:effectLst>
                  <a:outerShdw blurRad="38100" dist="38100" dir="2700000" algn="tl">
                    <a:srgbClr val="000000">
                      <a:alpha val="43137"/>
                    </a:srgbClr>
                  </a:outerShdw>
                </a:effectLst>
              </a:rPr>
              <a:t>C</a:t>
            </a:r>
            <a:r>
              <a:rPr lang="es-ES_tradnl" b="1" dirty="0">
                <a:solidFill>
                  <a:schemeClr val="bg1"/>
                </a:solidFill>
                <a:effectLst>
                  <a:outerShdw blurRad="38100" dist="38100" dir="2700000" algn="tl">
                    <a:srgbClr val="000000">
                      <a:alpha val="43137"/>
                    </a:srgbClr>
                  </a:outerShdw>
                </a:effectLst>
              </a:rPr>
              <a:t>. El orgullo revela la depravación (9:47): </a:t>
            </a:r>
            <a:endParaRPr lang="es-ES_tradnl" dirty="0">
              <a:solidFill>
                <a:schemeClr val="bg1"/>
              </a:solidFill>
              <a:effectLst>
                <a:outerShdw blurRad="38100" dist="38100" dir="2700000" algn="tl">
                  <a:srgbClr val="000000">
                    <a:alpha val="43137"/>
                  </a:srgbClr>
                </a:outerShdw>
              </a:effectLst>
            </a:endParaRPr>
          </a:p>
          <a:p>
            <a:pPr marL="0" indent="0">
              <a:buNone/>
            </a:pPr>
            <a:r>
              <a:rPr lang="es-ES_tradnl" b="1" dirty="0">
                <a:solidFill>
                  <a:schemeClr val="bg1"/>
                </a:solidFill>
                <a:effectLst>
                  <a:outerShdw blurRad="38100" dist="38100" dir="2700000" algn="tl">
                    <a:srgbClr val="000000">
                      <a:alpha val="43137"/>
                    </a:srgbClr>
                  </a:outerShdw>
                </a:effectLst>
              </a:rPr>
              <a:t> </a:t>
            </a:r>
            <a:r>
              <a:rPr lang="es-ES_tradnl" b="1" dirty="0" smtClean="0">
                <a:solidFill>
                  <a:schemeClr val="bg1"/>
                </a:solidFill>
                <a:effectLst>
                  <a:outerShdw blurRad="38100" dist="38100" dir="2700000" algn="tl">
                    <a:srgbClr val="000000">
                      <a:alpha val="43137"/>
                    </a:srgbClr>
                  </a:outerShdw>
                </a:effectLst>
              </a:rPr>
              <a:t>“</a:t>
            </a:r>
            <a:r>
              <a:rPr lang="es-ES_tradnl" b="1" dirty="0">
                <a:solidFill>
                  <a:schemeClr val="bg1"/>
                </a:solidFill>
                <a:effectLst>
                  <a:outerShdw blurRad="38100" dist="38100" dir="2700000" algn="tl">
                    <a:srgbClr val="000000">
                      <a:alpha val="43137"/>
                    </a:srgbClr>
                  </a:outerShdw>
                </a:effectLst>
              </a:rPr>
              <a:t>Pero Jesús conocía lo que ellos pensaban</a:t>
            </a:r>
            <a:r>
              <a:rPr lang="es-ES_tradnl" b="1" dirty="0" smtClean="0">
                <a:solidFill>
                  <a:schemeClr val="bg1"/>
                </a:solidFill>
                <a:effectLst>
                  <a:outerShdw blurRad="38100" dist="38100" dir="2700000" algn="tl">
                    <a:srgbClr val="000000">
                      <a:alpha val="43137"/>
                    </a:srgbClr>
                  </a:outerShdw>
                </a:effectLst>
              </a:rPr>
              <a:t>”</a:t>
            </a:r>
          </a:p>
          <a:p>
            <a:r>
              <a:rPr lang="es-ES_tradnl" dirty="0" smtClean="0">
                <a:solidFill>
                  <a:schemeClr val="bg1"/>
                </a:solidFill>
                <a:effectLst>
                  <a:outerShdw blurRad="38100" dist="38100" dir="2700000" algn="tl">
                    <a:srgbClr val="000000">
                      <a:alpha val="43137"/>
                    </a:srgbClr>
                  </a:outerShdw>
                </a:effectLst>
              </a:rPr>
              <a:t>El </a:t>
            </a:r>
            <a:r>
              <a:rPr lang="es-ES_tradnl" dirty="0">
                <a:solidFill>
                  <a:schemeClr val="bg1"/>
                </a:solidFill>
                <a:effectLst>
                  <a:outerShdw blurRad="38100" dist="38100" dir="2700000" algn="tl">
                    <a:srgbClr val="000000">
                      <a:alpha val="43137"/>
                    </a:srgbClr>
                  </a:outerShdw>
                </a:effectLst>
              </a:rPr>
              <a:t>pecado y la depravación humana sale a flote. Dios aunque sabe todos nuestros pensamientos sigue usando gente falible y débil. Su respuesta fue increíble:</a:t>
            </a:r>
          </a:p>
          <a:p>
            <a:r>
              <a:rPr lang="es-ES_tradnl" b="1" dirty="0">
                <a:solidFill>
                  <a:schemeClr val="bg1"/>
                </a:solidFill>
                <a:effectLst>
                  <a:outerShdw blurRad="38100" dist="38100" dir="2700000" algn="tl">
                    <a:srgbClr val="000000">
                      <a:alpha val="43137"/>
                    </a:srgbClr>
                  </a:outerShdw>
                </a:effectLst>
              </a:rPr>
              <a:t>“así que trajo a un niño y lo puso a su lado”</a:t>
            </a:r>
            <a:r>
              <a:rPr lang="es-ES_tradnl" b="1" dirty="0" smtClean="0">
                <a:solidFill>
                  <a:schemeClr val="bg1"/>
                </a:solidFill>
                <a:effectLst>
                  <a:outerShdw blurRad="38100" dist="38100" dir="2700000" algn="tl">
                    <a:srgbClr val="000000">
                      <a:alpha val="43137"/>
                    </a:srgbClr>
                  </a:outerShdw>
                </a:effectLst>
              </a:rPr>
              <a:t>.</a:t>
            </a:r>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61525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20497"/>
            <a:ext cx="8229600" cy="1143000"/>
          </a:xfrm>
          <a:effectLst>
            <a:outerShdw blurRad="50800" dist="38100" dir="2700000" algn="tl" rotWithShape="0">
              <a:prstClr val="black">
                <a:alpha val="40000"/>
              </a:prstClr>
            </a:outerShdw>
          </a:effectLst>
        </p:spPr>
        <p:txBody>
          <a:bodyPr/>
          <a:lstStyle/>
          <a:p>
            <a:r>
              <a:rPr lang="es-ES" sz="6000" b="1" dirty="0" smtClean="0">
                <a:ln w="190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Etimología</a:t>
            </a:r>
            <a:endParaRPr lang="es-ES" sz="6000" b="1" dirty="0">
              <a:ln w="190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2063497"/>
            <a:ext cx="8229600" cy="3581399"/>
          </a:xfrm>
          <a:effectLst>
            <a:outerShdw blurRad="50800" dist="38100" dir="2700000" algn="tl" rotWithShape="0">
              <a:prstClr val="black">
                <a:alpha val="40000"/>
              </a:prstClr>
            </a:outerShdw>
          </a:effectLst>
        </p:spPr>
        <p:txBody>
          <a:bodyPr/>
          <a:lstStyle/>
          <a:p>
            <a:r>
              <a:rPr lang="es-ES_tradnl" dirty="0">
                <a:solidFill>
                  <a:schemeClr val="bg1"/>
                </a:solidFill>
                <a:effectLst>
                  <a:outerShdw blurRad="38100" dist="38100" dir="2700000" algn="tl">
                    <a:srgbClr val="000000">
                      <a:alpha val="43137"/>
                    </a:srgbClr>
                  </a:outerShdw>
                </a:effectLst>
              </a:rPr>
              <a:t>La palabra humildad proviene en su etimología</a:t>
            </a:r>
            <a:r>
              <a:rPr lang="es-ES_tradnl" u="sng" dirty="0">
                <a:solidFill>
                  <a:schemeClr val="bg1"/>
                </a:solidFill>
                <a:effectLst>
                  <a:outerShdw blurRad="38100" dist="38100" dir="2700000" algn="tl">
                    <a:srgbClr val="000000">
                      <a:alpha val="43137"/>
                    </a:srgbClr>
                  </a:outerShdw>
                </a:effectLst>
              </a:rPr>
              <a:t> </a:t>
            </a:r>
            <a:r>
              <a:rPr lang="es-ES_tradnl" dirty="0">
                <a:solidFill>
                  <a:schemeClr val="bg1"/>
                </a:solidFill>
                <a:effectLst>
                  <a:outerShdw blurRad="38100" dist="38100" dir="2700000" algn="tl">
                    <a:srgbClr val="000000">
                      <a:alpha val="43137"/>
                    </a:srgbClr>
                  </a:outerShdw>
                </a:effectLst>
              </a:rPr>
              <a:t>del latín  “</a:t>
            </a:r>
            <a:r>
              <a:rPr lang="es-ES_tradnl" dirty="0" err="1">
                <a:solidFill>
                  <a:schemeClr val="bg1"/>
                </a:solidFill>
                <a:effectLst>
                  <a:outerShdw blurRad="38100" dist="38100" dir="2700000" algn="tl">
                    <a:srgbClr val="000000">
                      <a:alpha val="43137"/>
                    </a:srgbClr>
                  </a:outerShdw>
                </a:effectLst>
              </a:rPr>
              <a:t>humilitas</a:t>
            </a:r>
            <a:r>
              <a:rPr lang="es-ES_tradnl" dirty="0">
                <a:solidFill>
                  <a:schemeClr val="bg1"/>
                </a:solidFill>
                <a:effectLst>
                  <a:outerShdw blurRad="38100" dist="38100" dir="2700000" algn="tl">
                    <a:srgbClr val="000000">
                      <a:alpha val="43137"/>
                    </a:srgbClr>
                  </a:outerShdw>
                </a:effectLst>
              </a:rPr>
              <a:t>” que a su vez se deriva del verbo “</a:t>
            </a:r>
            <a:r>
              <a:rPr lang="es-ES_tradnl" dirty="0" err="1">
                <a:solidFill>
                  <a:schemeClr val="bg1"/>
                </a:solidFill>
                <a:effectLst>
                  <a:outerShdw blurRad="38100" dist="38100" dir="2700000" algn="tl">
                    <a:srgbClr val="000000">
                      <a:alpha val="43137"/>
                    </a:srgbClr>
                  </a:outerShdw>
                </a:effectLst>
              </a:rPr>
              <a:t>humiliare</a:t>
            </a:r>
            <a:r>
              <a:rPr lang="es-ES_tradnl" dirty="0">
                <a:solidFill>
                  <a:schemeClr val="bg1"/>
                </a:solidFill>
                <a:effectLst>
                  <a:outerShdw blurRad="38100" dist="38100" dir="2700000" algn="tl">
                    <a:srgbClr val="000000">
                      <a:alpha val="43137"/>
                    </a:srgbClr>
                  </a:outerShdw>
                </a:effectLst>
              </a:rPr>
              <a:t>”, el que proviene de “humus” = “tierra”. </a:t>
            </a:r>
            <a:endParaRPr lang="es-ES_tradnl" dirty="0" smtClean="0">
              <a:solidFill>
                <a:schemeClr val="bg1"/>
              </a:solidFill>
              <a:effectLst>
                <a:outerShdw blurRad="38100" dist="38100" dir="2700000" algn="tl">
                  <a:srgbClr val="000000">
                    <a:alpha val="43137"/>
                  </a:srgbClr>
                </a:outerShdw>
              </a:effectLst>
            </a:endParaRPr>
          </a:p>
          <a:p>
            <a:pPr marL="0" indent="0" algn="ctr">
              <a:buNone/>
            </a:pPr>
            <a:r>
              <a:rPr lang="es-ES_tradnl" sz="4400" b="1" dirty="0" smtClean="0">
                <a:solidFill>
                  <a:schemeClr val="bg1"/>
                </a:solidFill>
                <a:effectLst>
                  <a:outerShdw blurRad="38100" dist="38100" dir="2700000" algn="tl">
                    <a:srgbClr val="000000">
                      <a:alpha val="43137"/>
                    </a:srgbClr>
                  </a:outerShdw>
                </a:effectLst>
              </a:rPr>
              <a:t>“</a:t>
            </a:r>
            <a:r>
              <a:rPr lang="es-ES_tradnl" sz="4400" b="1" dirty="0">
                <a:solidFill>
                  <a:schemeClr val="bg1"/>
                </a:solidFill>
                <a:effectLst>
                  <a:outerShdw blurRad="38100" dist="38100" dir="2700000" algn="tl">
                    <a:srgbClr val="000000">
                      <a:alpha val="43137"/>
                    </a:srgbClr>
                  </a:outerShdw>
                </a:effectLst>
              </a:rPr>
              <a:t>rebajarse hasta ponerse al nivel de la tierra o suelo”.</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94206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2544" y="1124712"/>
            <a:ext cx="8229600" cy="4525963"/>
          </a:xfrm>
          <a:effectLst>
            <a:outerShdw blurRad="50800" dist="38100" dir="2700000" algn="tl" rotWithShape="0">
              <a:prstClr val="black">
                <a:alpha val="40000"/>
              </a:prstClr>
            </a:outerShdw>
          </a:effectLst>
        </p:spPr>
        <p:txBody>
          <a:bodyPr>
            <a:normAutofit fontScale="85000" lnSpcReduction="10000"/>
          </a:bodyPr>
          <a:lstStyle/>
          <a:p>
            <a:pPr marL="0" indent="0">
              <a:buNone/>
            </a:pPr>
            <a:r>
              <a:rPr lang="es-ES_tradnl" dirty="0">
                <a:solidFill>
                  <a:schemeClr val="bg1"/>
                </a:solidFill>
                <a:effectLst>
                  <a:outerShdw blurRad="38100" dist="38100" dir="2700000" algn="tl">
                    <a:srgbClr val="000000">
                      <a:alpha val="43137"/>
                    </a:srgbClr>
                  </a:outerShdw>
                </a:effectLst>
              </a:rPr>
              <a:t> </a:t>
            </a:r>
            <a:r>
              <a:rPr lang="es-ES_tradnl" dirty="0" smtClean="0">
                <a:solidFill>
                  <a:schemeClr val="bg1"/>
                </a:solidFill>
                <a:effectLst>
                  <a:outerShdw blurRad="38100" dist="38100" dir="2700000" algn="tl">
                    <a:srgbClr val="000000">
                      <a:alpha val="43137"/>
                    </a:srgbClr>
                  </a:outerShdw>
                </a:effectLst>
              </a:rPr>
              <a:t>Era </a:t>
            </a:r>
            <a:r>
              <a:rPr lang="es-ES_tradnl" dirty="0">
                <a:solidFill>
                  <a:schemeClr val="bg1"/>
                </a:solidFill>
                <a:effectLst>
                  <a:outerShdw blurRad="38100" dist="38100" dir="2700000" algn="tl">
                    <a:srgbClr val="000000">
                      <a:alpha val="43137"/>
                    </a:srgbClr>
                  </a:outerShdw>
                </a:effectLst>
              </a:rPr>
              <a:t>un niño lo suficientemente pequeño como para sostenerlo (Marcos 9:36), pero lo bastante crecido como para pararse delante de Jesús.</a:t>
            </a:r>
          </a:p>
          <a:p>
            <a:r>
              <a:rPr lang="es-ES_tradnl" dirty="0">
                <a:solidFill>
                  <a:schemeClr val="bg1"/>
                </a:solidFill>
                <a:effectLst>
                  <a:outerShdw blurRad="38100" dist="38100" dir="2700000" algn="tl">
                    <a:srgbClr val="000000">
                      <a:alpha val="43137"/>
                    </a:srgbClr>
                  </a:outerShdw>
                </a:effectLst>
              </a:rPr>
              <a:t>De esa manera ese niño representa a una persona que acude al Señor sin logros alcanzados, sin éxito y carente de autoestima.</a:t>
            </a:r>
          </a:p>
          <a:p>
            <a:r>
              <a:rPr lang="es-ES_tradnl" dirty="0">
                <a:solidFill>
                  <a:schemeClr val="bg1"/>
                </a:solidFill>
                <a:effectLst>
                  <a:outerShdw blurRad="38100" dist="38100" dir="2700000" algn="tl">
                    <a:srgbClr val="000000">
                      <a:alpha val="43137"/>
                    </a:srgbClr>
                  </a:outerShdw>
                </a:effectLst>
              </a:rPr>
              <a:t>A Dios no le importan nuestros </a:t>
            </a:r>
            <a:r>
              <a:rPr lang="es-ES_tradnl" dirty="0" smtClean="0">
                <a:solidFill>
                  <a:schemeClr val="bg1"/>
                </a:solidFill>
                <a:effectLst>
                  <a:outerShdw blurRad="38100" dist="38100" dir="2700000" algn="tl">
                    <a:srgbClr val="000000">
                      <a:alpha val="43137"/>
                    </a:srgbClr>
                  </a:outerShdw>
                </a:effectLst>
              </a:rPr>
              <a:t>títulos, </a:t>
            </a:r>
            <a:r>
              <a:rPr lang="es-ES_tradnl" dirty="0">
                <a:solidFill>
                  <a:schemeClr val="bg1"/>
                </a:solidFill>
                <a:effectLst>
                  <a:outerShdw blurRad="38100" dist="38100" dir="2700000" algn="tl">
                    <a:srgbClr val="000000">
                      <a:alpha val="43137"/>
                    </a:srgbClr>
                  </a:outerShdw>
                </a:effectLst>
              </a:rPr>
              <a:t>cuanto has leído, cuan ingenioso eres, cuan fuerte como líder, cuan diestro en </a:t>
            </a:r>
            <a:r>
              <a:rPr lang="es-ES_tradnl" dirty="0" smtClean="0">
                <a:solidFill>
                  <a:schemeClr val="bg1"/>
                </a:solidFill>
                <a:effectLst>
                  <a:outerShdw blurRad="38100" dist="38100" dir="2700000" algn="tl">
                    <a:srgbClr val="000000">
                      <a:alpha val="43137"/>
                    </a:srgbClr>
                  </a:outerShdw>
                </a:effectLst>
              </a:rPr>
              <a:t>la </a:t>
            </a:r>
            <a:r>
              <a:rPr lang="es-ES_tradnl" dirty="0">
                <a:solidFill>
                  <a:schemeClr val="bg1"/>
                </a:solidFill>
                <a:effectLst>
                  <a:outerShdw blurRad="38100" dist="38100" dir="2700000" algn="tl">
                    <a:srgbClr val="000000">
                      <a:alpha val="43137"/>
                    </a:srgbClr>
                  </a:outerShdw>
                </a:effectLst>
              </a:rPr>
              <a:t>comunicación. La única manera de que te reciba es si vienes como un niño manso y humilde.</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50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3504" y="1563625"/>
            <a:ext cx="8229600" cy="3666744"/>
          </a:xfrm>
          <a:effectLst>
            <a:outerShdw blurRad="50800" dist="38100" dir="2700000" algn="tl" rotWithShape="0">
              <a:prstClr val="black">
                <a:alpha val="40000"/>
              </a:prstClr>
            </a:outerShdw>
          </a:effectLst>
        </p:spPr>
        <p:txBody>
          <a:bodyPr>
            <a:normAutofit lnSpcReduction="10000"/>
          </a:bodyPr>
          <a:lstStyle/>
          <a:p>
            <a:r>
              <a:rPr lang="es-ES_tradnl" sz="2800" b="1" dirty="0">
                <a:solidFill>
                  <a:schemeClr val="bg1"/>
                </a:solidFill>
                <a:effectLst>
                  <a:outerShdw blurRad="38100" dist="38100" dir="2700000" algn="tl">
                    <a:srgbClr val="000000">
                      <a:alpha val="43137"/>
                    </a:srgbClr>
                  </a:outerShdw>
                </a:effectLst>
              </a:rPr>
              <a:t>D. El orgullo rechaza la Deidad (9:48):  </a:t>
            </a:r>
            <a:endParaRPr lang="es-ES_tradnl" sz="2800" dirty="0">
              <a:solidFill>
                <a:schemeClr val="bg1"/>
              </a:solidFill>
              <a:effectLst>
                <a:outerShdw blurRad="38100" dist="38100" dir="2700000" algn="tl">
                  <a:srgbClr val="000000">
                    <a:alpha val="43137"/>
                  </a:srgbClr>
                </a:outerShdw>
              </a:effectLst>
            </a:endParaRPr>
          </a:p>
          <a:p>
            <a:pPr marL="0" indent="0">
              <a:buNone/>
            </a:pPr>
            <a:r>
              <a:rPr lang="es-ES_tradnl" sz="2800" b="1" baseline="30000" dirty="0">
                <a:solidFill>
                  <a:schemeClr val="bg1"/>
                </a:solidFill>
                <a:effectLst>
                  <a:outerShdw blurRad="38100" dist="38100" dir="2700000" algn="tl">
                    <a:srgbClr val="000000">
                      <a:alpha val="43137"/>
                    </a:srgbClr>
                  </a:outerShdw>
                </a:effectLst>
              </a:rPr>
              <a:t> </a:t>
            </a:r>
            <a:r>
              <a:rPr lang="es-ES_tradnl" sz="2800" b="1" baseline="30000" dirty="0" smtClean="0">
                <a:solidFill>
                  <a:schemeClr val="bg1"/>
                </a:solidFill>
                <a:effectLst>
                  <a:outerShdw blurRad="38100" dist="38100" dir="2700000" algn="tl">
                    <a:srgbClr val="000000">
                      <a:alpha val="43137"/>
                    </a:srgbClr>
                  </a:outerShdw>
                </a:effectLst>
              </a:rPr>
              <a:t>48</a:t>
            </a:r>
            <a:r>
              <a:rPr lang="es-ES_tradnl" sz="2800" b="1" baseline="30000" dirty="0">
                <a:solidFill>
                  <a:schemeClr val="bg1"/>
                </a:solidFill>
                <a:effectLst>
                  <a:outerShdw blurRad="38100" dist="38100" dir="2700000" algn="tl">
                    <a:srgbClr val="000000">
                      <a:alpha val="43137"/>
                    </a:srgbClr>
                  </a:outerShdw>
                </a:effectLst>
              </a:rPr>
              <a:t> </a:t>
            </a:r>
            <a:r>
              <a:rPr lang="es-ES_tradnl" sz="2800" b="1" dirty="0">
                <a:solidFill>
                  <a:schemeClr val="bg1"/>
                </a:solidFill>
                <a:effectLst>
                  <a:outerShdw blurRad="38100" dist="38100" dir="2700000" algn="tl">
                    <a:srgbClr val="000000">
                      <a:alpha val="43137"/>
                    </a:srgbClr>
                  </a:outerShdw>
                </a:effectLst>
              </a:rPr>
              <a:t>Luego les dijo: «Todo el que recibe de </a:t>
            </a:r>
            <a:r>
              <a:rPr lang="es-ES_tradnl" sz="2800" b="1">
                <a:solidFill>
                  <a:schemeClr val="bg1"/>
                </a:solidFill>
                <a:effectLst>
                  <a:outerShdw blurRad="38100" dist="38100" dir="2700000" algn="tl">
                    <a:srgbClr val="000000">
                      <a:alpha val="43137"/>
                    </a:srgbClr>
                  </a:outerShdw>
                </a:effectLst>
              </a:rPr>
              <a:t>mi </a:t>
            </a:r>
            <a:r>
              <a:rPr lang="es-ES_tradnl" sz="2800" b="1" smtClean="0">
                <a:solidFill>
                  <a:schemeClr val="bg1"/>
                </a:solidFill>
                <a:effectLst>
                  <a:outerShdw blurRad="38100" dist="38100" dir="2700000" algn="tl">
                    <a:srgbClr val="000000">
                      <a:alpha val="43137"/>
                    </a:srgbClr>
                  </a:outerShdw>
                </a:effectLst>
              </a:rPr>
              <a:t>parte</a:t>
            </a:r>
            <a:r>
              <a:rPr lang="es-ES_tradnl" sz="2800" b="1" dirty="0">
                <a:solidFill>
                  <a:schemeClr val="bg1"/>
                </a:solidFill>
                <a:effectLst>
                  <a:outerShdw blurRad="38100" dist="38100" dir="2700000" algn="tl">
                    <a:srgbClr val="000000">
                      <a:alpha val="43137"/>
                    </a:srgbClr>
                  </a:outerShdw>
                </a:effectLst>
              </a:rPr>
              <a:t> a un niño pequeño como este, me recibe a mí; y todo el que me recibe a mí, también recibe al Padre, quien me envió ».</a:t>
            </a:r>
            <a:endParaRPr lang="es-ES_tradnl" sz="2800" dirty="0">
              <a:solidFill>
                <a:schemeClr val="bg1"/>
              </a:solidFill>
              <a:effectLst>
                <a:outerShdw blurRad="38100" dist="38100" dir="2700000" algn="tl">
                  <a:srgbClr val="000000">
                    <a:alpha val="43137"/>
                  </a:srgbClr>
                </a:outerShdw>
              </a:effectLst>
            </a:endParaRPr>
          </a:p>
          <a:p>
            <a:r>
              <a:rPr lang="es-ES_tradnl" sz="2800" dirty="0">
                <a:solidFill>
                  <a:schemeClr val="bg1"/>
                </a:solidFill>
                <a:effectLst>
                  <a:outerShdw blurRad="38100" dist="38100" dir="2700000" algn="tl">
                    <a:srgbClr val="000000">
                      <a:alpha val="43137"/>
                    </a:srgbClr>
                  </a:outerShdw>
                </a:effectLst>
              </a:rPr>
              <a:t>Cuando rechazas, menosprecias, ofendes o minimizas a otro rechazas a Cristo que mora en ellos.</a:t>
            </a:r>
          </a:p>
          <a:p>
            <a:endParaRPr lang="es-E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69470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6656" y="1027176"/>
            <a:ext cx="7784592" cy="4525963"/>
          </a:xfrm>
          <a:effectLst>
            <a:outerShdw blurRad="50800" dist="38100" dir="2700000" algn="tl" rotWithShape="0">
              <a:prstClr val="black">
                <a:alpha val="40000"/>
              </a:prstClr>
            </a:outerShdw>
          </a:effectLst>
        </p:spPr>
        <p:txBody>
          <a:bodyPr>
            <a:normAutofit fontScale="85000" lnSpcReduction="20000"/>
          </a:bodyPr>
          <a:lstStyle/>
          <a:p>
            <a:pPr marL="0" indent="0">
              <a:buNone/>
            </a:pPr>
            <a:r>
              <a:rPr lang="es-ES_tradnl" dirty="0">
                <a:solidFill>
                  <a:schemeClr val="bg1"/>
                </a:solidFill>
                <a:effectLst>
                  <a:outerShdw blurRad="38100" dist="38100" dir="2700000" algn="tl">
                    <a:srgbClr val="000000">
                      <a:alpha val="43137"/>
                    </a:srgbClr>
                  </a:outerShdw>
                </a:effectLst>
              </a:rPr>
              <a:t> </a:t>
            </a:r>
            <a:r>
              <a:rPr lang="es-ES_tradnl" b="1" dirty="0" smtClean="0">
                <a:solidFill>
                  <a:schemeClr val="bg1"/>
                </a:solidFill>
                <a:effectLst>
                  <a:outerShdw blurRad="38100" dist="38100" dir="2700000" algn="tl">
                    <a:srgbClr val="000000">
                      <a:alpha val="43137"/>
                    </a:srgbClr>
                  </a:outerShdw>
                </a:effectLst>
              </a:rPr>
              <a:t>E</a:t>
            </a:r>
            <a:r>
              <a:rPr lang="es-ES_tradnl" b="1" dirty="0">
                <a:solidFill>
                  <a:schemeClr val="bg1"/>
                </a:solidFill>
                <a:effectLst>
                  <a:outerShdw blurRad="38100" dist="38100" dir="2700000" algn="tl">
                    <a:srgbClr val="000000">
                      <a:alpha val="43137"/>
                    </a:srgbClr>
                  </a:outerShdw>
                </a:effectLst>
              </a:rPr>
              <a:t>. El orgullo revierte la realidad (9:48): </a:t>
            </a:r>
            <a:endParaRPr lang="es-ES_tradnl" dirty="0">
              <a:solidFill>
                <a:schemeClr val="bg1"/>
              </a:solidFill>
              <a:effectLst>
                <a:outerShdw blurRad="38100" dist="38100" dir="2700000" algn="tl">
                  <a:srgbClr val="000000">
                    <a:alpha val="43137"/>
                  </a:srgbClr>
                </a:outerShdw>
              </a:effectLst>
            </a:endParaRPr>
          </a:p>
          <a:p>
            <a:pPr marL="0" indent="0">
              <a:buNone/>
            </a:pPr>
            <a:r>
              <a:rPr lang="es-ES_tradnl" b="1" dirty="0">
                <a:solidFill>
                  <a:schemeClr val="bg1"/>
                </a:solidFill>
                <a:effectLst>
                  <a:outerShdw blurRad="38100" dist="38100" dir="2700000" algn="tl">
                    <a:srgbClr val="000000">
                      <a:alpha val="43137"/>
                    </a:srgbClr>
                  </a:outerShdw>
                </a:effectLst>
              </a:rPr>
              <a:t> </a:t>
            </a:r>
            <a:r>
              <a:rPr lang="es-ES_tradnl" b="1" dirty="0" smtClean="0">
                <a:solidFill>
                  <a:schemeClr val="bg1"/>
                </a:solidFill>
                <a:effectLst>
                  <a:outerShdw blurRad="38100" dist="38100" dir="2700000" algn="tl">
                    <a:srgbClr val="000000">
                      <a:alpha val="43137"/>
                    </a:srgbClr>
                  </a:outerShdw>
                </a:effectLst>
              </a:rPr>
              <a:t>“</a:t>
            </a:r>
            <a:r>
              <a:rPr lang="es-ES_tradnl" b="1" dirty="0">
                <a:solidFill>
                  <a:schemeClr val="bg1"/>
                </a:solidFill>
                <a:effectLst>
                  <a:outerShdw blurRad="38100" dist="38100" dir="2700000" algn="tl">
                    <a:srgbClr val="000000">
                      <a:alpha val="43137"/>
                    </a:srgbClr>
                  </a:outerShdw>
                </a:effectLst>
              </a:rPr>
              <a:t>El más insignificante entre ustedes es el más importante».</a:t>
            </a:r>
            <a:endParaRPr lang="es-ES_tradnl" dirty="0">
              <a:solidFill>
                <a:schemeClr val="bg1"/>
              </a:solidFill>
              <a:effectLst>
                <a:outerShdw blurRad="38100" dist="38100" dir="2700000" algn="tl">
                  <a:srgbClr val="000000">
                    <a:alpha val="43137"/>
                  </a:srgbClr>
                </a:outerShdw>
              </a:effectLst>
            </a:endParaRPr>
          </a:p>
          <a:p>
            <a:pPr marL="0" indent="0">
              <a:buNone/>
            </a:pPr>
            <a:r>
              <a:rPr lang="es-ES_tradnl" dirty="0">
                <a:solidFill>
                  <a:schemeClr val="bg1"/>
                </a:solidFill>
                <a:effectLst>
                  <a:outerShdw blurRad="38100" dist="38100" dir="2700000" algn="tl">
                    <a:srgbClr val="000000">
                      <a:alpha val="43137"/>
                    </a:srgbClr>
                  </a:outerShdw>
                </a:effectLst>
              </a:rPr>
              <a:t> </a:t>
            </a:r>
            <a:r>
              <a:rPr lang="es-ES_tradnl" dirty="0" smtClean="0">
                <a:solidFill>
                  <a:schemeClr val="bg1"/>
                </a:solidFill>
                <a:effectLst>
                  <a:outerShdw blurRad="38100" dist="38100" dir="2700000" algn="tl">
                    <a:srgbClr val="000000">
                      <a:alpha val="43137"/>
                    </a:srgbClr>
                  </a:outerShdw>
                </a:effectLst>
              </a:rPr>
              <a:t>Lo </a:t>
            </a:r>
            <a:r>
              <a:rPr lang="es-ES_tradnl" dirty="0">
                <a:solidFill>
                  <a:schemeClr val="bg1"/>
                </a:solidFill>
                <a:effectLst>
                  <a:outerShdw blurRad="38100" dist="38100" dir="2700000" algn="tl">
                    <a:srgbClr val="000000">
                      <a:alpha val="43137"/>
                    </a:srgbClr>
                  </a:outerShdw>
                </a:effectLst>
              </a:rPr>
              <a:t>que dice el mundo es que el mas grande es  el</a:t>
            </a:r>
          </a:p>
          <a:p>
            <a:r>
              <a:rPr lang="es-ES_tradnl" dirty="0">
                <a:solidFill>
                  <a:schemeClr val="bg1"/>
                </a:solidFill>
                <a:effectLst>
                  <a:outerShdw blurRad="38100" dist="38100" dir="2700000" algn="tl">
                    <a:srgbClr val="000000">
                      <a:alpha val="43137"/>
                    </a:srgbClr>
                  </a:outerShdw>
                </a:effectLst>
              </a:rPr>
              <a:t>Mas popular</a:t>
            </a:r>
          </a:p>
          <a:p>
            <a:r>
              <a:rPr lang="es-ES_tradnl" dirty="0">
                <a:solidFill>
                  <a:schemeClr val="bg1"/>
                </a:solidFill>
                <a:effectLst>
                  <a:outerShdw blurRad="38100" dist="38100" dir="2700000" algn="tl">
                    <a:srgbClr val="000000">
                      <a:alpha val="43137"/>
                    </a:srgbClr>
                  </a:outerShdw>
                </a:effectLst>
              </a:rPr>
              <a:t>Mas influyente</a:t>
            </a:r>
          </a:p>
          <a:p>
            <a:r>
              <a:rPr lang="es-ES_tradnl" dirty="0">
                <a:solidFill>
                  <a:schemeClr val="bg1"/>
                </a:solidFill>
                <a:effectLst>
                  <a:outerShdw blurRad="38100" dist="38100" dir="2700000" algn="tl">
                    <a:srgbClr val="000000">
                      <a:alpha val="43137"/>
                    </a:srgbClr>
                  </a:outerShdw>
                </a:effectLst>
              </a:rPr>
              <a:t>Mas poderoso</a:t>
            </a:r>
          </a:p>
          <a:p>
            <a:r>
              <a:rPr lang="es-ES_tradnl" dirty="0">
                <a:solidFill>
                  <a:schemeClr val="bg1"/>
                </a:solidFill>
                <a:effectLst>
                  <a:outerShdw blurRad="38100" dist="38100" dir="2700000" algn="tl">
                    <a:srgbClr val="000000">
                      <a:alpha val="43137"/>
                    </a:srgbClr>
                  </a:outerShdw>
                </a:effectLst>
              </a:rPr>
              <a:t>Mas conocido</a:t>
            </a:r>
          </a:p>
          <a:p>
            <a:r>
              <a:rPr lang="es-ES_tradnl" dirty="0">
                <a:solidFill>
                  <a:schemeClr val="bg1"/>
                </a:solidFill>
                <a:effectLst>
                  <a:outerShdw blurRad="38100" dist="38100" dir="2700000" algn="tl">
                    <a:srgbClr val="000000">
                      <a:alpha val="43137"/>
                    </a:srgbClr>
                  </a:outerShdw>
                </a:effectLst>
              </a:rPr>
              <a:t>Pero la realidad divina es otra:</a:t>
            </a:r>
          </a:p>
          <a:p>
            <a:r>
              <a:rPr lang="es-ES_tradnl" dirty="0">
                <a:solidFill>
                  <a:schemeClr val="bg1"/>
                </a:solidFill>
                <a:effectLst>
                  <a:outerShdw blurRad="38100" dist="38100" dir="2700000" algn="tl">
                    <a:srgbClr val="000000">
                      <a:alpha val="43137"/>
                    </a:srgbClr>
                  </a:outerShdw>
                </a:effectLst>
              </a:rPr>
              <a:t>El que mas sirve a los demás ese es el mas grande</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3134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5911"/>
            <a:ext cx="8229600" cy="1143000"/>
          </a:xfrm>
          <a:effectLst>
            <a:outerShdw blurRad="50800" dist="38100" dir="2700000" algn="tl" rotWithShape="0">
              <a:prstClr val="black">
                <a:alpha val="40000"/>
              </a:prstClr>
            </a:outerShdw>
          </a:effectLst>
        </p:spPr>
        <p:txBody>
          <a:bodyPr/>
          <a:lstStyle/>
          <a:p>
            <a:r>
              <a:rPr lang="es-ES"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Jactancia Cero</a:t>
            </a:r>
            <a:endParaRPr lang="es-ES"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1694689"/>
            <a:ext cx="8229600" cy="3755136"/>
          </a:xfrm>
          <a:effectLst>
            <a:outerShdw blurRad="50800" dist="38100" dir="2700000" algn="tl" rotWithShape="0">
              <a:prstClr val="black">
                <a:alpha val="40000"/>
              </a:prstClr>
            </a:outerShdw>
          </a:effectLst>
        </p:spPr>
        <p:txBody>
          <a:bodyPr>
            <a:normAutofit/>
          </a:bodyPr>
          <a:lstStyle/>
          <a:p>
            <a:pPr marL="0">
              <a:spcBef>
                <a:spcPts val="0"/>
              </a:spcBef>
            </a:pPr>
            <a:r>
              <a:rPr lang="es-ES_tradnl" sz="2400" dirty="0">
                <a:solidFill>
                  <a:schemeClr val="bg1"/>
                </a:solidFill>
                <a:effectLst>
                  <a:outerShdw blurRad="38100" dist="38100" dir="2700000" algn="tl">
                    <a:srgbClr val="000000">
                      <a:alpha val="43137"/>
                    </a:srgbClr>
                  </a:outerShdw>
                </a:effectLst>
              </a:rPr>
              <a:t>1 Corintios 1:26-29Nueva Versión Internacional (NVI)</a:t>
            </a:r>
            <a:endParaRPr lang="es-ES_tradnl" sz="2400" b="1" dirty="0">
              <a:solidFill>
                <a:schemeClr val="bg1"/>
              </a:solidFill>
              <a:effectLst>
                <a:outerShdw blurRad="38100" dist="38100" dir="2700000" algn="tl">
                  <a:srgbClr val="000000">
                    <a:alpha val="43137"/>
                  </a:srgbClr>
                </a:outerShdw>
              </a:effectLst>
            </a:endParaRPr>
          </a:p>
          <a:p>
            <a:pPr marL="0">
              <a:spcBef>
                <a:spcPts val="0"/>
              </a:spcBef>
            </a:pPr>
            <a:r>
              <a:rPr lang="es-ES_tradnl" sz="2400" b="1" baseline="30000" dirty="0">
                <a:solidFill>
                  <a:schemeClr val="bg1"/>
                </a:solidFill>
                <a:effectLst>
                  <a:outerShdw blurRad="38100" dist="38100" dir="2700000" algn="tl">
                    <a:srgbClr val="000000">
                      <a:alpha val="43137"/>
                    </a:srgbClr>
                  </a:outerShdw>
                </a:effectLst>
              </a:rPr>
              <a:t>26 </a:t>
            </a:r>
            <a:r>
              <a:rPr lang="es-ES_tradnl" sz="2400" dirty="0">
                <a:solidFill>
                  <a:schemeClr val="bg1"/>
                </a:solidFill>
                <a:effectLst>
                  <a:outerShdw blurRad="38100" dist="38100" dir="2700000" algn="tl">
                    <a:srgbClr val="000000">
                      <a:alpha val="43137"/>
                    </a:srgbClr>
                  </a:outerShdw>
                </a:effectLst>
              </a:rPr>
              <a:t>Hermanos, consideren su propio llamamiento: No muchos de ustedes son sabios, según criterios meramente humanos; ni son muchos los poderosos ni muchos los de noble cuna. </a:t>
            </a:r>
            <a:r>
              <a:rPr lang="es-ES_tradnl" sz="2400" b="1" baseline="30000" dirty="0">
                <a:solidFill>
                  <a:schemeClr val="bg1"/>
                </a:solidFill>
                <a:effectLst>
                  <a:outerShdw blurRad="38100" dist="38100" dir="2700000" algn="tl">
                    <a:srgbClr val="000000">
                      <a:alpha val="43137"/>
                    </a:srgbClr>
                  </a:outerShdw>
                </a:effectLst>
              </a:rPr>
              <a:t>27 </a:t>
            </a:r>
            <a:r>
              <a:rPr lang="es-ES_tradnl" sz="2400" dirty="0">
                <a:solidFill>
                  <a:schemeClr val="bg1"/>
                </a:solidFill>
                <a:effectLst>
                  <a:outerShdw blurRad="38100" dist="38100" dir="2700000" algn="tl">
                    <a:srgbClr val="000000">
                      <a:alpha val="43137"/>
                    </a:srgbClr>
                  </a:outerShdw>
                </a:effectLst>
              </a:rPr>
              <a:t>Pero Dios escogió lo insensato del mundo para avergonzar a los sabios, y escogió lo débil del mundo para avergonzar a los poderosos. </a:t>
            </a:r>
            <a:r>
              <a:rPr lang="es-ES_tradnl" sz="2400" b="1" baseline="30000" dirty="0">
                <a:solidFill>
                  <a:schemeClr val="bg1"/>
                </a:solidFill>
                <a:effectLst>
                  <a:outerShdw blurRad="38100" dist="38100" dir="2700000" algn="tl">
                    <a:srgbClr val="000000">
                      <a:alpha val="43137"/>
                    </a:srgbClr>
                  </a:outerShdw>
                </a:effectLst>
              </a:rPr>
              <a:t>28 </a:t>
            </a:r>
            <a:r>
              <a:rPr lang="es-ES_tradnl" sz="2400" dirty="0">
                <a:solidFill>
                  <a:schemeClr val="bg1"/>
                </a:solidFill>
                <a:effectLst>
                  <a:outerShdw blurRad="38100" dist="38100" dir="2700000" algn="tl">
                    <a:srgbClr val="000000">
                      <a:alpha val="43137"/>
                    </a:srgbClr>
                  </a:outerShdw>
                </a:effectLst>
              </a:rPr>
              <a:t>También escogió Dios lo más bajo y despreciado, y lo que no es nada, para anular lo que es, </a:t>
            </a:r>
            <a:r>
              <a:rPr lang="es-ES_tradnl" sz="2400" b="1" baseline="30000" dirty="0">
                <a:solidFill>
                  <a:schemeClr val="bg1"/>
                </a:solidFill>
                <a:effectLst>
                  <a:outerShdw blurRad="38100" dist="38100" dir="2700000" algn="tl">
                    <a:srgbClr val="000000">
                      <a:alpha val="43137"/>
                    </a:srgbClr>
                  </a:outerShdw>
                </a:effectLst>
              </a:rPr>
              <a:t>29 </a:t>
            </a:r>
            <a:r>
              <a:rPr lang="es-ES_tradnl" sz="2400" dirty="0">
                <a:solidFill>
                  <a:schemeClr val="bg1"/>
                </a:solidFill>
                <a:effectLst>
                  <a:outerShdw blurRad="38100" dist="38100" dir="2700000" algn="tl">
                    <a:srgbClr val="000000">
                      <a:alpha val="43137"/>
                    </a:srgbClr>
                  </a:outerShdw>
                </a:effectLst>
              </a:rPr>
              <a:t>a fin de que en su presencia nadie pueda jactarse.</a:t>
            </a:r>
          </a:p>
          <a:p>
            <a:pPr marL="0">
              <a:spcBef>
                <a:spcPts val="0"/>
              </a:spcBef>
            </a:pPr>
            <a:endParaRPr lang="es-E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83339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85673"/>
            <a:ext cx="8229600" cy="3922776"/>
          </a:xfrm>
          <a:effectLst>
            <a:outerShdw blurRad="50800" dist="38100" dir="2700000" algn="tl" rotWithShape="0">
              <a:prstClr val="black">
                <a:alpha val="40000"/>
              </a:prstClr>
            </a:outerShdw>
          </a:effectLst>
        </p:spPr>
        <p:txBody>
          <a:bodyPr>
            <a:normAutofit/>
          </a:bodyPr>
          <a:lstStyle/>
          <a:p>
            <a:r>
              <a:rPr lang="es-ES_tradnl" sz="2800" b="1" dirty="0">
                <a:solidFill>
                  <a:schemeClr val="bg1"/>
                </a:solidFill>
                <a:effectLst>
                  <a:outerShdw blurRad="38100" dist="38100" dir="2700000" algn="tl">
                    <a:srgbClr val="000000">
                      <a:alpha val="43137"/>
                    </a:srgbClr>
                  </a:outerShdw>
                </a:effectLst>
              </a:rPr>
              <a:t>F. El orgullo es exclusivista (9:49): </a:t>
            </a:r>
            <a:endParaRPr lang="es-ES_tradnl" sz="2800" dirty="0">
              <a:solidFill>
                <a:schemeClr val="bg1"/>
              </a:solidFill>
              <a:effectLst>
                <a:outerShdw blurRad="38100" dist="38100" dir="2700000" algn="tl">
                  <a:srgbClr val="000000">
                    <a:alpha val="43137"/>
                  </a:srgbClr>
                </a:outerShdw>
              </a:effectLst>
            </a:endParaRPr>
          </a:p>
          <a:p>
            <a:r>
              <a:rPr lang="es-ES_tradnl" sz="2800" b="1" baseline="30000" dirty="0">
                <a:solidFill>
                  <a:schemeClr val="bg1"/>
                </a:solidFill>
                <a:effectLst>
                  <a:outerShdw blurRad="38100" dist="38100" dir="2700000" algn="tl">
                    <a:srgbClr val="000000">
                      <a:alpha val="43137"/>
                    </a:srgbClr>
                  </a:outerShdw>
                </a:effectLst>
              </a:rPr>
              <a:t>49 </a:t>
            </a:r>
            <a:r>
              <a:rPr lang="es-ES_tradnl" sz="2800" dirty="0">
                <a:solidFill>
                  <a:schemeClr val="bg1"/>
                </a:solidFill>
                <a:effectLst>
                  <a:outerShdw blurRad="38100" dist="38100" dir="2700000" algn="tl">
                    <a:srgbClr val="000000">
                      <a:alpha val="43137"/>
                    </a:srgbClr>
                  </a:outerShdw>
                </a:effectLst>
              </a:rPr>
              <a:t>Juan le dijo a Jesús:</a:t>
            </a:r>
          </a:p>
          <a:p>
            <a:r>
              <a:rPr lang="es-ES_tradnl" sz="2800" dirty="0">
                <a:solidFill>
                  <a:schemeClr val="bg1"/>
                </a:solidFill>
                <a:effectLst>
                  <a:outerShdw blurRad="38100" dist="38100" dir="2700000" algn="tl">
                    <a:srgbClr val="000000">
                      <a:alpha val="43137"/>
                    </a:srgbClr>
                  </a:outerShdw>
                </a:effectLst>
              </a:rPr>
              <a:t>—Maestro, vimos a alguien usar tu nombre para expulsar demonios, pero le dijimos que no lo hiciera porque no pertenece a nuestro grupo.</a:t>
            </a:r>
          </a:p>
          <a:p>
            <a:r>
              <a:rPr lang="es-ES_tradnl" sz="2800" b="1" baseline="30000" dirty="0">
                <a:solidFill>
                  <a:schemeClr val="bg1"/>
                </a:solidFill>
                <a:effectLst>
                  <a:outerShdw blurRad="38100" dist="38100" dir="2700000" algn="tl">
                    <a:srgbClr val="000000">
                      <a:alpha val="43137"/>
                    </a:srgbClr>
                  </a:outerShdw>
                </a:effectLst>
              </a:rPr>
              <a:t>50 </a:t>
            </a:r>
            <a:r>
              <a:rPr lang="es-ES_tradnl" sz="2800" dirty="0">
                <a:solidFill>
                  <a:schemeClr val="bg1"/>
                </a:solidFill>
                <a:effectLst>
                  <a:outerShdw blurRad="38100" dist="38100" dir="2700000" algn="tl">
                    <a:srgbClr val="000000">
                      <a:alpha val="43137"/>
                    </a:srgbClr>
                  </a:outerShdw>
                </a:effectLst>
              </a:rPr>
              <a:t>Jesús le dijo:</a:t>
            </a:r>
          </a:p>
          <a:p>
            <a:r>
              <a:rPr lang="es-ES_tradnl" sz="2800" dirty="0">
                <a:solidFill>
                  <a:schemeClr val="bg1"/>
                </a:solidFill>
                <a:effectLst>
                  <a:outerShdw blurRad="38100" dist="38100" dir="2700000" algn="tl">
                    <a:srgbClr val="000000">
                      <a:alpha val="43137"/>
                    </a:srgbClr>
                  </a:outerShdw>
                </a:effectLst>
              </a:rPr>
              <a:t>—¡No lo detengan! Todo el que no está en contra de ustedes está a su favor</a:t>
            </a:r>
            <a:r>
              <a:rPr lang="es-ES_tradnl" sz="2800" dirty="0" smtClean="0">
                <a:solidFill>
                  <a:schemeClr val="bg1"/>
                </a:solidFill>
                <a:effectLst>
                  <a:outerShdw blurRad="38100" dist="38100" dir="2700000" algn="tl">
                    <a:srgbClr val="000000">
                      <a:alpha val="43137"/>
                    </a:srgbClr>
                  </a:outerShdw>
                </a:effectLst>
              </a:rPr>
              <a:t>.</a:t>
            </a:r>
            <a:endParaRPr lang="es-E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43631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1581"/>
            <a:ext cx="8229600" cy="1143000"/>
          </a:xfrm>
          <a:effectLst>
            <a:outerShdw blurRad="50800" dist="38100" dir="2700000" algn="tl" rotWithShape="0">
              <a:prstClr val="black">
                <a:alpha val="40000"/>
              </a:prstClr>
            </a:outerShdw>
          </a:effectLst>
        </p:spPr>
        <p:txBody>
          <a:bodyPr/>
          <a:lstStyle/>
          <a:p>
            <a:r>
              <a:rPr lang="es-ES" sz="6000" b="1" dirty="0" smtClean="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Sectarismo</a:t>
            </a:r>
            <a:endParaRPr lang="es-ES" sz="6000" b="1" dirty="0">
              <a:ln w="2857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1600201"/>
            <a:ext cx="8229600" cy="3934968"/>
          </a:xfrm>
          <a:effectLst>
            <a:outerShdw blurRad="50800" dist="38100" dir="2700000" algn="tl" rotWithShape="0">
              <a:prstClr val="black">
                <a:alpha val="40000"/>
              </a:prstClr>
            </a:outerShdw>
          </a:effectLst>
        </p:spPr>
        <p:txBody>
          <a:bodyPr>
            <a:normAutofit/>
          </a:bodyPr>
          <a:lstStyle/>
          <a:p>
            <a:pPr marL="0">
              <a:spcBef>
                <a:spcPts val="0"/>
              </a:spcBef>
            </a:pPr>
            <a:r>
              <a:rPr lang="es-ES_tradnl" sz="2400" dirty="0" smtClean="0">
                <a:solidFill>
                  <a:schemeClr val="bg1"/>
                </a:solidFill>
                <a:effectLst>
                  <a:outerShdw blurRad="38100" dist="38100" dir="2700000" algn="tl">
                    <a:srgbClr val="000000">
                      <a:alpha val="43137"/>
                    </a:srgbClr>
                  </a:outerShdw>
                </a:effectLst>
              </a:rPr>
              <a:t>El </a:t>
            </a:r>
            <a:r>
              <a:rPr lang="es-ES_tradnl" sz="2400" dirty="0">
                <a:solidFill>
                  <a:schemeClr val="bg1"/>
                </a:solidFill>
                <a:effectLst>
                  <a:outerShdw blurRad="38100" dist="38100" dir="2700000" algn="tl">
                    <a:srgbClr val="000000">
                      <a:alpha val="43137"/>
                    </a:srgbClr>
                  </a:outerShdw>
                </a:effectLst>
              </a:rPr>
              <a:t>orgullo es sectario y es estrecho. Era posiblemente uno de los 70, no era de los doce pero era un creyente y estaba trabajando en el nombre de Jesús.  El orgullo crea barreras raciales, regionales, laborales. </a:t>
            </a:r>
          </a:p>
          <a:p>
            <a:pPr marL="0">
              <a:spcBef>
                <a:spcPts val="0"/>
              </a:spcBef>
            </a:pPr>
            <a:r>
              <a:rPr lang="es-ES_tradnl" sz="2400" dirty="0">
                <a:solidFill>
                  <a:schemeClr val="bg1"/>
                </a:solidFill>
                <a:effectLst>
                  <a:outerShdw blurRad="38100" dist="38100" dir="2700000" algn="tl">
                    <a:srgbClr val="000000">
                      <a:alpha val="43137"/>
                    </a:srgbClr>
                  </a:outerShdw>
                </a:effectLst>
              </a:rPr>
              <a:t>La humildad busca la unidad exaltando a los demás. La humildad rechaza las comparaciones. La humildad desarraiga el egoísmo del corazón, La humildad reconoce a Dios en el prójimo, La humildad pertenece a aquellos que entienden que el camino hacia abajo es el que lleva hacia arriba.</a:t>
            </a:r>
          </a:p>
          <a:p>
            <a:pPr marL="0">
              <a:spcBef>
                <a:spcPts val="0"/>
              </a:spcBef>
            </a:pPr>
            <a:endParaRPr lang="es-ES" sz="2400" dirty="0">
              <a:solidFill>
                <a:schemeClr val="bg1"/>
              </a:solidFill>
              <a:effectLst>
                <a:outerShdw blurRad="38100" dist="38100" dir="2700000" algn="tl">
                  <a:srgbClr val="000000">
                    <a:alpha val="43137"/>
                  </a:srgbClr>
                </a:outerShdw>
              </a:effectLst>
            </a:endParaRPr>
          </a:p>
          <a:p>
            <a:pPr marL="0">
              <a:spcBef>
                <a:spcPts val="0"/>
              </a:spcBef>
            </a:pPr>
            <a:endParaRPr lang="es-E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58198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90600"/>
            <a:ext cx="8229600" cy="4525963"/>
          </a:xfrm>
          <a:effectLst>
            <a:outerShdw blurRad="50800" dist="38100" dir="2700000" algn="tl" rotWithShape="0">
              <a:prstClr val="black">
                <a:alpha val="40000"/>
              </a:prstClr>
            </a:outerShdw>
          </a:effectLst>
        </p:spPr>
        <p:txBody>
          <a:bodyPr>
            <a:normAutofit fontScale="85000" lnSpcReduction="10000"/>
          </a:bodyPr>
          <a:lstStyle/>
          <a:p>
            <a:r>
              <a:rPr lang="es-ES_tradnl" b="1" dirty="0">
                <a:solidFill>
                  <a:schemeClr val="bg1"/>
                </a:solidFill>
                <a:effectLst>
                  <a:outerShdw blurRad="38100" dist="38100" dir="2700000" algn="tl">
                    <a:srgbClr val="000000">
                      <a:alpha val="43137"/>
                    </a:srgbClr>
                  </a:outerShdw>
                </a:effectLst>
              </a:rPr>
              <a:t>G. El orgullo limita la misericordia (9:52-54): </a:t>
            </a:r>
            <a:endParaRPr lang="es-ES_tradnl" dirty="0">
              <a:solidFill>
                <a:schemeClr val="bg1"/>
              </a:solidFill>
              <a:effectLst>
                <a:outerShdw blurRad="38100" dist="38100" dir="2700000" algn="tl">
                  <a:srgbClr val="000000">
                    <a:alpha val="43137"/>
                  </a:srgbClr>
                </a:outerShdw>
              </a:effectLst>
            </a:endParaRPr>
          </a:p>
          <a:p>
            <a:r>
              <a:rPr lang="es-ES_tradnl" b="1" baseline="30000" dirty="0">
                <a:solidFill>
                  <a:schemeClr val="bg1"/>
                </a:solidFill>
                <a:effectLst>
                  <a:outerShdw blurRad="38100" dist="38100" dir="2700000" algn="tl">
                    <a:srgbClr val="000000">
                      <a:alpha val="43137"/>
                    </a:srgbClr>
                  </a:outerShdw>
                </a:effectLst>
              </a:rPr>
              <a:t>51 </a:t>
            </a:r>
            <a:r>
              <a:rPr lang="es-ES_tradnl" dirty="0">
                <a:solidFill>
                  <a:schemeClr val="bg1"/>
                </a:solidFill>
                <a:effectLst>
                  <a:outerShdw blurRad="38100" dist="38100" dir="2700000" algn="tl">
                    <a:srgbClr val="000000">
                      <a:alpha val="43137"/>
                    </a:srgbClr>
                  </a:outerShdw>
                </a:effectLst>
              </a:rPr>
              <a:t>Cuando se cumplió el tiempo en que él había de ser recibido arriba, afirmó su rostro para ir a Jerusalén. </a:t>
            </a:r>
            <a:r>
              <a:rPr lang="es-ES_tradnl" b="1" baseline="30000" dirty="0">
                <a:solidFill>
                  <a:schemeClr val="bg1"/>
                </a:solidFill>
                <a:effectLst>
                  <a:outerShdw blurRad="38100" dist="38100" dir="2700000" algn="tl">
                    <a:srgbClr val="000000">
                      <a:alpha val="43137"/>
                    </a:srgbClr>
                  </a:outerShdw>
                </a:effectLst>
              </a:rPr>
              <a:t>52 </a:t>
            </a:r>
            <a:r>
              <a:rPr lang="es-ES_tradnl" dirty="0">
                <a:solidFill>
                  <a:schemeClr val="bg1"/>
                </a:solidFill>
                <a:effectLst>
                  <a:outerShdw blurRad="38100" dist="38100" dir="2700000" algn="tl">
                    <a:srgbClr val="000000">
                      <a:alpha val="43137"/>
                    </a:srgbClr>
                  </a:outerShdw>
                </a:effectLst>
              </a:rPr>
              <a:t>Y envió mensajeros delante de él, los cuales fueron y entraron en una aldea de los samaritanos para hacerle preparativos. </a:t>
            </a:r>
            <a:r>
              <a:rPr lang="es-ES_tradnl" b="1" baseline="30000" dirty="0">
                <a:solidFill>
                  <a:schemeClr val="bg1"/>
                </a:solidFill>
                <a:effectLst>
                  <a:outerShdw blurRad="38100" dist="38100" dir="2700000" algn="tl">
                    <a:srgbClr val="000000">
                      <a:alpha val="43137"/>
                    </a:srgbClr>
                  </a:outerShdw>
                </a:effectLst>
              </a:rPr>
              <a:t>53 </a:t>
            </a:r>
            <a:r>
              <a:rPr lang="es-ES_tradnl" dirty="0">
                <a:solidFill>
                  <a:schemeClr val="bg1"/>
                </a:solidFill>
                <a:effectLst>
                  <a:outerShdw blurRad="38100" dist="38100" dir="2700000" algn="tl">
                    <a:srgbClr val="000000">
                      <a:alpha val="43137"/>
                    </a:srgbClr>
                  </a:outerShdw>
                </a:effectLst>
              </a:rPr>
              <a:t>Pero no lo recibieron, porque su intención era ir a Jerusalén. </a:t>
            </a:r>
            <a:r>
              <a:rPr lang="es-ES_tradnl" b="1" baseline="30000" dirty="0">
                <a:solidFill>
                  <a:schemeClr val="bg1"/>
                </a:solidFill>
                <a:effectLst>
                  <a:outerShdw blurRad="38100" dist="38100" dir="2700000" algn="tl">
                    <a:srgbClr val="000000">
                      <a:alpha val="43137"/>
                    </a:srgbClr>
                  </a:outerShdw>
                </a:effectLst>
              </a:rPr>
              <a:t>54 </a:t>
            </a:r>
            <a:r>
              <a:rPr lang="es-ES_tradnl" dirty="0">
                <a:solidFill>
                  <a:schemeClr val="bg1"/>
                </a:solidFill>
                <a:effectLst>
                  <a:outerShdw blurRad="38100" dist="38100" dir="2700000" algn="tl">
                    <a:srgbClr val="000000">
                      <a:alpha val="43137"/>
                    </a:srgbClr>
                  </a:outerShdw>
                </a:effectLst>
              </a:rPr>
              <a:t>Al ver esto, Jacobo y Juan, sus discípulos, le dijeron:</a:t>
            </a:r>
          </a:p>
          <a:p>
            <a:r>
              <a:rPr lang="es-ES_tradnl" dirty="0">
                <a:solidFill>
                  <a:schemeClr val="bg1"/>
                </a:solidFill>
                <a:effectLst>
                  <a:outerShdw blurRad="38100" dist="38100" dir="2700000" algn="tl">
                    <a:srgbClr val="000000">
                      <a:alpha val="43137"/>
                    </a:srgbClr>
                  </a:outerShdw>
                </a:effectLst>
              </a:rPr>
              <a:t>—Señor, ¿quieres que mandemos que descienda fuego del cielo, como hizo Elías, y los consuma?</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79900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37488" y="1417321"/>
            <a:ext cx="6967728" cy="3471672"/>
          </a:xfrm>
          <a:effectLst>
            <a:outerShdw blurRad="50800" dist="38100" dir="2700000" algn="tl" rotWithShape="0">
              <a:prstClr val="black">
                <a:alpha val="40000"/>
              </a:prstClr>
            </a:outerShdw>
          </a:effectLst>
        </p:spPr>
        <p:txBody>
          <a:bodyPr>
            <a:normAutofit/>
          </a:bodyPr>
          <a:lstStyle/>
          <a:p>
            <a:pPr marL="0" indent="0">
              <a:buNone/>
            </a:pPr>
            <a:r>
              <a:rPr lang="es-ES_tradnl" sz="3600" dirty="0" smtClean="0">
                <a:solidFill>
                  <a:schemeClr val="bg1"/>
                </a:solidFill>
                <a:effectLst>
                  <a:outerShdw blurRad="38100" dist="38100" dir="2700000" algn="tl">
                    <a:srgbClr val="000000">
                      <a:alpha val="43137"/>
                    </a:srgbClr>
                  </a:outerShdw>
                </a:effectLst>
              </a:rPr>
              <a:t>Ustedes </a:t>
            </a:r>
            <a:r>
              <a:rPr lang="es-ES_tradnl" sz="3600" dirty="0">
                <a:solidFill>
                  <a:schemeClr val="bg1"/>
                </a:solidFill>
                <a:effectLst>
                  <a:outerShdw blurRad="38100" dist="38100" dir="2700000" algn="tl">
                    <a:srgbClr val="000000">
                      <a:alpha val="43137"/>
                    </a:srgbClr>
                  </a:outerShdw>
                </a:effectLst>
              </a:rPr>
              <a:t>saben el problema entre judíos y samaritanos. Jesús trató de ganar a los samaritanos. Los discípulos se mostraron faltos de generosidad, de misericordia. Echémosle candela a esta gente.</a:t>
            </a:r>
          </a:p>
          <a:p>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76901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46633"/>
            <a:ext cx="8229600" cy="3703320"/>
          </a:xfrm>
          <a:effectLst>
            <a:outerShdw blurRad="50800" dist="38100" dir="2700000" algn="tl" rotWithShape="0">
              <a:prstClr val="black">
                <a:alpha val="40000"/>
              </a:prstClr>
            </a:outerShdw>
          </a:effectLst>
        </p:spPr>
        <p:txBody>
          <a:bodyPr/>
          <a:lstStyle/>
          <a:p>
            <a:r>
              <a:rPr lang="es-ES_tradnl" b="1" baseline="30000" dirty="0" smtClean="0">
                <a:solidFill>
                  <a:schemeClr val="bg1"/>
                </a:solidFill>
                <a:effectLst>
                  <a:outerShdw blurRad="38100" dist="38100" dir="2700000" algn="tl">
                    <a:srgbClr val="000000">
                      <a:alpha val="43137"/>
                    </a:srgbClr>
                  </a:outerShdw>
                </a:effectLst>
              </a:rPr>
              <a:t>55</a:t>
            </a:r>
            <a:r>
              <a:rPr lang="es-ES_tradnl" b="1" baseline="30000" dirty="0">
                <a:solidFill>
                  <a:schemeClr val="bg1"/>
                </a:solidFill>
                <a:effectLst>
                  <a:outerShdw blurRad="38100" dist="38100" dir="2700000" algn="tl">
                    <a:srgbClr val="000000">
                      <a:alpha val="43137"/>
                    </a:srgbClr>
                  </a:outerShdw>
                </a:effectLst>
              </a:rPr>
              <a:t> </a:t>
            </a:r>
            <a:r>
              <a:rPr lang="es-ES_tradnl" dirty="0">
                <a:solidFill>
                  <a:schemeClr val="bg1"/>
                </a:solidFill>
                <a:effectLst>
                  <a:outerShdw blurRad="38100" dist="38100" dir="2700000" algn="tl">
                    <a:srgbClr val="000000">
                      <a:alpha val="43137"/>
                    </a:srgbClr>
                  </a:outerShdw>
                </a:effectLst>
              </a:rPr>
              <a:t>Entonces, volviéndose él, los reprendió diciendo:</a:t>
            </a:r>
          </a:p>
          <a:p>
            <a:r>
              <a:rPr lang="es-ES_tradnl" dirty="0">
                <a:solidFill>
                  <a:schemeClr val="bg1"/>
                </a:solidFill>
                <a:effectLst>
                  <a:outerShdw blurRad="38100" dist="38100" dir="2700000" algn="tl">
                    <a:srgbClr val="000000">
                      <a:alpha val="43137"/>
                    </a:srgbClr>
                  </a:outerShdw>
                </a:effectLst>
              </a:rPr>
              <a:t>—Vosotros no sabéis de qué espíritu sois, </a:t>
            </a:r>
            <a:r>
              <a:rPr lang="es-ES_tradnl" b="1" baseline="30000" dirty="0">
                <a:solidFill>
                  <a:schemeClr val="bg1"/>
                </a:solidFill>
                <a:effectLst>
                  <a:outerShdw blurRad="38100" dist="38100" dir="2700000" algn="tl">
                    <a:srgbClr val="000000">
                      <a:alpha val="43137"/>
                    </a:srgbClr>
                  </a:outerShdw>
                </a:effectLst>
              </a:rPr>
              <a:t>56 </a:t>
            </a:r>
            <a:r>
              <a:rPr lang="es-ES_tradnl" dirty="0">
                <a:solidFill>
                  <a:schemeClr val="bg1"/>
                </a:solidFill>
                <a:effectLst>
                  <a:outerShdw blurRad="38100" dist="38100" dir="2700000" algn="tl">
                    <a:srgbClr val="000000">
                      <a:alpha val="43137"/>
                    </a:srgbClr>
                  </a:outerShdw>
                </a:effectLst>
              </a:rPr>
              <a:t>porque el Hijo del hombre no ha venido para perder las almas de los hombres, sino para salvarlas.</a:t>
            </a:r>
          </a:p>
          <a:p>
            <a:r>
              <a:rPr lang="es-ES_tradnl" dirty="0">
                <a:solidFill>
                  <a:schemeClr val="bg1"/>
                </a:solidFill>
                <a:effectLst>
                  <a:outerShdw blurRad="38100" dist="38100" dir="2700000" algn="tl">
                    <a:srgbClr val="000000">
                      <a:alpha val="43137"/>
                    </a:srgbClr>
                  </a:outerShdw>
                </a:effectLst>
              </a:rPr>
              <a:t>Y se fueron a otra aldea.</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68707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12521"/>
            <a:ext cx="8229600" cy="4251960"/>
          </a:xfrm>
          <a:effectLst>
            <a:outerShdw blurRad="50800" dist="38100" dir="2700000" algn="tl" rotWithShape="0">
              <a:prstClr val="black">
                <a:alpha val="40000"/>
              </a:prstClr>
            </a:outerShdw>
          </a:effectLst>
        </p:spPr>
        <p:txBody>
          <a:bodyPr>
            <a:normAutofit fontScale="92500" lnSpcReduction="20000"/>
          </a:bodyPr>
          <a:lstStyle/>
          <a:p>
            <a:pPr marL="0" indent="0">
              <a:buNone/>
            </a:pPr>
            <a:r>
              <a:rPr lang="es-ES_tradnl" dirty="0">
                <a:solidFill>
                  <a:schemeClr val="bg1"/>
                </a:solidFill>
                <a:effectLst>
                  <a:outerShdw blurRad="38100" dist="38100" dir="2700000" algn="tl">
                    <a:srgbClr val="000000">
                      <a:alpha val="43137"/>
                    </a:srgbClr>
                  </a:outerShdw>
                </a:effectLst>
              </a:rPr>
              <a:t> </a:t>
            </a:r>
            <a:r>
              <a:rPr lang="es-ES_tradnl" dirty="0" smtClean="0">
                <a:solidFill>
                  <a:schemeClr val="bg1"/>
                </a:solidFill>
                <a:effectLst>
                  <a:outerShdw blurRad="38100" dist="38100" dir="2700000" algn="tl">
                    <a:srgbClr val="000000">
                      <a:alpha val="43137"/>
                    </a:srgbClr>
                  </a:outerShdw>
                </a:effectLst>
              </a:rPr>
              <a:t>a</a:t>
            </a:r>
            <a:r>
              <a:rPr lang="es-ES_tradnl" dirty="0">
                <a:solidFill>
                  <a:schemeClr val="bg1"/>
                </a:solidFill>
                <a:effectLst>
                  <a:outerShdw blurRad="38100" dist="38100" dir="2700000" algn="tl">
                    <a:srgbClr val="000000">
                      <a:alpha val="43137"/>
                    </a:srgbClr>
                  </a:outerShdw>
                </a:effectLst>
              </a:rPr>
              <a:t>. El orgullo perdió a Satanás.</a:t>
            </a:r>
          </a:p>
          <a:p>
            <a:r>
              <a:rPr lang="es-ES_tradnl" dirty="0">
                <a:solidFill>
                  <a:schemeClr val="bg1"/>
                </a:solidFill>
                <a:effectLst>
                  <a:outerShdw blurRad="38100" dist="38100" dir="2700000" algn="tl">
                    <a:srgbClr val="000000">
                      <a:alpha val="43137"/>
                    </a:srgbClr>
                  </a:outerShdw>
                </a:effectLst>
              </a:rPr>
              <a:t>b. El orgullo perdió la tercera parte de los ángeles.</a:t>
            </a:r>
          </a:p>
          <a:p>
            <a:r>
              <a:rPr lang="es-ES_tradnl" dirty="0">
                <a:solidFill>
                  <a:schemeClr val="bg1"/>
                </a:solidFill>
                <a:effectLst>
                  <a:outerShdw blurRad="38100" dist="38100" dir="2700000" algn="tl">
                    <a:srgbClr val="000000">
                      <a:alpha val="43137"/>
                    </a:srgbClr>
                  </a:outerShdw>
                </a:effectLst>
              </a:rPr>
              <a:t>c. El orgullo perdió a nuestros padres.</a:t>
            </a:r>
          </a:p>
          <a:p>
            <a:r>
              <a:rPr lang="es-ES_tradnl" dirty="0">
                <a:solidFill>
                  <a:schemeClr val="bg1"/>
                </a:solidFill>
                <a:effectLst>
                  <a:outerShdw blurRad="38100" dist="38100" dir="2700000" algn="tl">
                    <a:srgbClr val="000000">
                      <a:alpha val="43137"/>
                    </a:srgbClr>
                  </a:outerShdw>
                </a:effectLst>
              </a:rPr>
              <a:t>d. El orgullo está perdiendo a medio mundo.</a:t>
            </a:r>
          </a:p>
          <a:p>
            <a:r>
              <a:rPr lang="es-ES_tradnl" dirty="0">
                <a:solidFill>
                  <a:schemeClr val="bg1"/>
                </a:solidFill>
                <a:effectLst>
                  <a:outerShdw blurRad="38100" dist="38100" dir="2700000" algn="tl">
                    <a:srgbClr val="000000">
                      <a:alpha val="43137"/>
                    </a:srgbClr>
                  </a:outerShdw>
                </a:effectLst>
              </a:rPr>
              <a:t>e. El orgullo está perdiendo a media iglesia.</a:t>
            </a:r>
          </a:p>
          <a:p>
            <a:r>
              <a:rPr lang="es-ES_tradnl" dirty="0">
                <a:solidFill>
                  <a:schemeClr val="bg1"/>
                </a:solidFill>
                <a:effectLst>
                  <a:outerShdw blurRad="38100" dist="38100" dir="2700000" algn="tl">
                    <a:srgbClr val="000000">
                      <a:alpha val="43137"/>
                    </a:srgbClr>
                  </a:outerShdw>
                </a:effectLst>
              </a:rPr>
              <a:t>Dios aborrece el orgullo y el corazón orgulloso. Dios ha dado el remedio para el orgullo: amor, justificación y su Espíritu. 1ª  Pedro 5:3-8</a:t>
            </a:r>
            <a:r>
              <a:rPr lang="es-ES_tradnl" dirty="0" smtClean="0">
                <a:solidFill>
                  <a:schemeClr val="bg1"/>
                </a:solidFill>
                <a:effectLst>
                  <a:outerShdw blurRad="38100" dist="38100" dir="2700000" algn="tl">
                    <a:srgbClr val="000000">
                      <a:alpha val="43137"/>
                    </a:srgbClr>
                  </a:outerShdw>
                </a:effectLst>
              </a:rPr>
              <a:t>.</a:t>
            </a:r>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2442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63614"/>
            <a:ext cx="8229600" cy="1143000"/>
          </a:xfrm>
          <a:effectLst>
            <a:outerShdw blurRad="50800" dist="38100" dir="2700000" algn="tl" rotWithShape="0">
              <a:prstClr val="black">
                <a:alpha val="40000"/>
              </a:prstClr>
            </a:outerShdw>
          </a:effectLst>
        </p:spPr>
        <p:txBody>
          <a:bodyPr/>
          <a:lstStyle/>
          <a:p>
            <a:r>
              <a:rPr lang="es-ES" sz="6000" b="1" dirty="0" smtClean="0">
                <a:ln w="190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Orgullo en cero</a:t>
            </a:r>
            <a:endParaRPr lang="es-ES" sz="6000" b="1" dirty="0">
              <a:ln w="190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effectLst>
            <a:outerShdw blurRad="50800" dist="38100" dir="2700000" algn="tl" rotWithShape="0">
              <a:prstClr val="black">
                <a:alpha val="40000"/>
              </a:prstClr>
            </a:outerShdw>
          </a:effectLst>
        </p:spPr>
        <p:txBody>
          <a:bodyPr>
            <a:normAutofit/>
          </a:bodyPr>
          <a:lstStyle/>
          <a:p>
            <a:pPr marL="0" indent="0" algn="ctr">
              <a:buNone/>
            </a:pPr>
            <a:r>
              <a:rPr lang="es-ES_tradnl" sz="6000" b="1" dirty="0" smtClean="0">
                <a:solidFill>
                  <a:schemeClr val="bg1"/>
                </a:solidFill>
                <a:effectLst>
                  <a:outerShdw blurRad="38100" dist="38100" dir="2700000" algn="tl">
                    <a:srgbClr val="000000">
                      <a:alpha val="43137"/>
                    </a:srgbClr>
                  </a:outerShdw>
                </a:effectLst>
              </a:rPr>
              <a:t> </a:t>
            </a:r>
            <a:r>
              <a:rPr lang="es-ES_tradnl" sz="6000" b="1" dirty="0">
                <a:solidFill>
                  <a:schemeClr val="bg1"/>
                </a:solidFill>
                <a:effectLst>
                  <a:outerShdw blurRad="38100" dist="38100" dir="2700000" algn="tl">
                    <a:srgbClr val="000000">
                      <a:alpha val="43137"/>
                    </a:srgbClr>
                  </a:outerShdw>
                </a:effectLst>
              </a:rPr>
              <a:t>Alguien dijo que humildad es la ausencia total de orgullo. </a:t>
            </a:r>
          </a:p>
          <a:p>
            <a:pPr algn="ctr"/>
            <a:endParaRPr lang="es-E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63782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966216"/>
            <a:ext cx="8229600" cy="4525963"/>
          </a:xfrm>
          <a:effectLst>
            <a:outerShdw blurRad="50800" dist="38100" dir="2700000" algn="tl" rotWithShape="0">
              <a:prstClr val="black">
                <a:alpha val="40000"/>
              </a:prstClr>
            </a:outerShdw>
          </a:effectLst>
        </p:spPr>
        <p:txBody>
          <a:bodyPr>
            <a:normAutofit/>
          </a:bodyPr>
          <a:lstStyle/>
          <a:p>
            <a:pPr marL="0" indent="0" algn="ctr">
              <a:buNone/>
            </a:pPr>
            <a:r>
              <a:rPr lang="es-ES_tradnl" sz="3600" dirty="0">
                <a:solidFill>
                  <a:schemeClr val="bg1"/>
                </a:solidFill>
                <a:effectLst>
                  <a:outerShdw blurRad="38100" dist="38100" dir="2700000" algn="tl">
                    <a:srgbClr val="000000">
                      <a:alpha val="43137"/>
                    </a:srgbClr>
                  </a:outerShdw>
                </a:effectLst>
              </a:rPr>
              <a:t>  </a:t>
            </a:r>
            <a:r>
              <a:rPr lang="es-ES_tradnl" sz="3600" b="1" dirty="0" smtClean="0">
                <a:solidFill>
                  <a:schemeClr val="bg1"/>
                </a:solidFill>
                <a:effectLst>
                  <a:outerShdw blurRad="38100" dist="38100" dir="2700000" algn="tl">
                    <a:srgbClr val="000000">
                      <a:alpha val="43137"/>
                    </a:srgbClr>
                  </a:outerShdw>
                </a:effectLst>
              </a:rPr>
              <a:t>"</a:t>
            </a:r>
            <a:r>
              <a:rPr lang="es-ES_tradnl" sz="3600" b="1" dirty="0">
                <a:solidFill>
                  <a:schemeClr val="bg1"/>
                </a:solidFill>
                <a:effectLst>
                  <a:outerShdw blurRad="38100" dist="38100" dir="2700000" algn="tl">
                    <a:srgbClr val="000000">
                      <a:alpha val="43137"/>
                    </a:srgbClr>
                  </a:outerShdw>
                </a:effectLst>
              </a:rPr>
              <a:t>Debemos evitar todo lo que estimule el orgullo y la suficiencia propia, por lo tanto, debemos estar apercibidos para no dar ni recibir lisonjas o alabanzas. La adulación es obra de Satanás" (PVGM, 126).</a:t>
            </a:r>
          </a:p>
          <a:p>
            <a:pPr marL="0" indent="0" algn="ctr">
              <a:buNone/>
            </a:pPr>
            <a:r>
              <a:rPr lang="es-ES_tradnl" sz="3600" dirty="0">
                <a:solidFill>
                  <a:schemeClr val="bg1"/>
                </a:solidFill>
                <a:effectLst>
                  <a:outerShdw blurRad="38100" dist="38100" dir="2700000" algn="tl">
                    <a:srgbClr val="000000">
                      <a:alpha val="43137"/>
                    </a:srgbClr>
                  </a:outerShdw>
                </a:effectLst>
              </a:rPr>
              <a:t>Que Dios cure nuestros corazones.</a:t>
            </a:r>
          </a:p>
          <a:p>
            <a:pPr marL="0" indent="0" algn="ctr">
              <a:buNone/>
            </a:pPr>
            <a:endParaRPr lang="es-E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33205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1" y="0"/>
            <a:ext cx="9107958" cy="6858000"/>
          </a:xfrm>
          <a:prstGeom prst="rect">
            <a:avLst/>
          </a:prstGeom>
        </p:spPr>
      </p:pic>
      <p:sp>
        <p:nvSpPr>
          <p:cNvPr id="2" name="Título 1"/>
          <p:cNvSpPr>
            <a:spLocks noGrp="1"/>
          </p:cNvSpPr>
          <p:nvPr>
            <p:ph type="ctrTitle"/>
          </p:nvPr>
        </p:nvSpPr>
        <p:spPr>
          <a:xfrm>
            <a:off x="685800" y="2557145"/>
            <a:ext cx="7772400" cy="1470025"/>
          </a:xfrm>
          <a:effectLst>
            <a:outerShdw blurRad="50800" dist="38100" dir="2700000" algn="tl" rotWithShape="0">
              <a:prstClr val="black">
                <a:alpha val="40000"/>
              </a:prstClr>
            </a:outerShdw>
          </a:effectLst>
        </p:spPr>
        <p:txBody>
          <a:bodyPr/>
          <a:lstStyle/>
          <a:p>
            <a:r>
              <a:rPr lang="es-ES" sz="13800" b="1" dirty="0" smtClean="0">
                <a:ln w="2540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I.</a:t>
            </a:r>
            <a:r>
              <a:rPr lang="es-ES" sz="4800" b="1" dirty="0" smtClean="0">
                <a:ln w="2540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
            </a:r>
            <a:br>
              <a:rPr lang="es-ES" sz="4800" b="1" dirty="0" smtClean="0">
                <a:ln w="2540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br>
            <a:r>
              <a:rPr lang="es-ES" sz="4800" b="1" dirty="0" smtClean="0">
                <a:ln w="2540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 </a:t>
            </a:r>
            <a:r>
              <a:rPr lang="es-ES" sz="5400" b="1" dirty="0" smtClean="0">
                <a:ln w="2540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rPr>
              <a:t>Los Peligros del Orgullo</a:t>
            </a:r>
            <a:endParaRPr lang="es-ES" sz="5400" b="1" dirty="0">
              <a:ln w="25400">
                <a:solidFill>
                  <a:schemeClr val="bg1"/>
                </a:solidFill>
              </a:ln>
              <a:gradFill>
                <a:gsLst>
                  <a:gs pos="6522">
                    <a:srgbClr val="C00000"/>
                  </a:gs>
                  <a:gs pos="100000">
                    <a:srgbClr val="5C0000"/>
                  </a:gs>
                </a:gsLst>
                <a:lin ang="5400000" scaled="1"/>
              </a:gra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4547616"/>
            <a:ext cx="3465576" cy="2310384"/>
          </a:xfrm>
          <a:prstGeom prst="rect">
            <a:avLst/>
          </a:prstGeom>
        </p:spPr>
      </p:pic>
    </p:spTree>
    <p:extLst>
      <p:ext uri="{BB962C8B-B14F-4D97-AF65-F5344CB8AC3E}">
        <p14:creationId xmlns:p14="http://schemas.microsoft.com/office/powerpoint/2010/main" val="6809658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81052"/>
            <a:ext cx="8229600" cy="1143000"/>
          </a:xfrm>
          <a:effectLst>
            <a:outerShdw blurRad="50800" dist="38100" dir="2700000" algn="tl" rotWithShape="0">
              <a:prstClr val="black">
                <a:alpha val="40000"/>
              </a:prstClr>
            </a:outerShdw>
          </a:effectLst>
        </p:spPr>
        <p:txBody>
          <a:bodyPr/>
          <a:lstStyle/>
          <a:p>
            <a:r>
              <a:rPr lang="es-ES" sz="6000" b="1" dirty="0" smtClean="0">
                <a:ln w="190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a. Feo Pecado</a:t>
            </a:r>
            <a:endParaRPr lang="es-ES" sz="6000" b="1" dirty="0">
              <a:ln w="19050">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lnSpcReduction="10000"/>
          </a:bodyPr>
          <a:lstStyle/>
          <a:p>
            <a:pPr fontAlgn="base"/>
            <a:r>
              <a:rPr lang="es-ES_tradnl" dirty="0">
                <a:solidFill>
                  <a:schemeClr val="bg1"/>
                </a:solidFill>
                <a:effectLst>
                  <a:outerShdw blurRad="38100" dist="38100" dir="2700000" algn="tl">
                    <a:srgbClr val="000000">
                      <a:alpha val="43137"/>
                    </a:srgbClr>
                  </a:outerShdw>
                </a:effectLst>
              </a:rPr>
              <a:t>Los hijos de Dios están llamados a ser humildes ya que la escritura presenta el orgullo como un feo pecado:</a:t>
            </a:r>
          </a:p>
          <a:p>
            <a:pPr fontAlgn="base"/>
            <a:r>
              <a:rPr lang="es-ES_tradnl" dirty="0">
                <a:solidFill>
                  <a:schemeClr val="bg1"/>
                </a:solidFill>
                <a:effectLst>
                  <a:outerShdw blurRad="38100" dist="38100" dir="2700000" algn="tl">
                    <a:srgbClr val="000000">
                      <a:alpha val="43137"/>
                    </a:srgbClr>
                  </a:outerShdw>
                </a:effectLst>
              </a:rPr>
              <a:t> Que el diablo cometió cuando se rebeló en el cielo</a:t>
            </a:r>
          </a:p>
          <a:p>
            <a:pPr fontAlgn="base"/>
            <a:r>
              <a:rPr lang="es-ES_tradnl" dirty="0">
                <a:solidFill>
                  <a:schemeClr val="bg1"/>
                </a:solidFill>
                <a:effectLst>
                  <a:outerShdw blurRad="38100" dist="38100" dir="2700000" algn="tl">
                    <a:srgbClr val="000000">
                      <a:alpha val="43137"/>
                    </a:srgbClr>
                  </a:outerShdw>
                </a:effectLst>
              </a:rPr>
              <a:t>Que  ocasionó la expulsión del Edén de Adán y E</a:t>
            </a:r>
            <a:r>
              <a:rPr lang="es-ES_tradnl" dirty="0" smtClean="0">
                <a:solidFill>
                  <a:schemeClr val="bg1"/>
                </a:solidFill>
                <a:effectLst>
                  <a:outerShdw blurRad="38100" dist="38100" dir="2700000" algn="tl">
                    <a:srgbClr val="000000">
                      <a:alpha val="43137"/>
                    </a:srgbClr>
                  </a:outerShdw>
                </a:effectLst>
              </a:rPr>
              <a:t>va</a:t>
            </a:r>
            <a:endParaRPr lang="es-ES_tradnl" dirty="0">
              <a:solidFill>
                <a:schemeClr val="bg1"/>
              </a:solidFill>
              <a:effectLst>
                <a:outerShdw blurRad="38100" dist="38100" dir="2700000" algn="tl">
                  <a:srgbClr val="000000">
                    <a:alpha val="43137"/>
                  </a:srgbClr>
                </a:outerShdw>
              </a:effectLst>
            </a:endParaRPr>
          </a:p>
          <a:p>
            <a:pPr fontAlgn="base"/>
            <a:r>
              <a:rPr lang="es-ES_tradnl" dirty="0">
                <a:solidFill>
                  <a:schemeClr val="bg1"/>
                </a:solidFill>
                <a:effectLst>
                  <a:outerShdw blurRad="38100" dist="38100" dir="2700000" algn="tl">
                    <a:srgbClr val="000000">
                      <a:alpha val="43137"/>
                    </a:srgbClr>
                  </a:outerShdw>
                </a:effectLst>
              </a:rPr>
              <a:t>Que pretendió destronar a Dios, atacar su soberanía absoluta y perfecta, y reemplazarlo con el yo.</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73050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ffectLst>
            <a:outerShdw blurRad="50800" dist="38100" dir="2700000" algn="tl" rotWithShape="0">
              <a:prstClr val="black">
                <a:alpha val="40000"/>
              </a:prstClr>
            </a:outerShdw>
          </a:effectLst>
        </p:spPr>
        <p:txBody>
          <a:bodyPr/>
          <a:lstStyle/>
          <a:p>
            <a:r>
              <a:rPr lang="es-ES" sz="4800" b="1" dirty="0" smtClean="0">
                <a:ln w="2222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b. Dificulta llegar a Cristo</a:t>
            </a:r>
            <a:endParaRPr lang="es-ES" sz="4800" b="1" dirty="0">
              <a:ln w="2222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effectLst>
            <a:outerShdw blurRad="50800" dist="38100" dir="2700000" algn="tl" rotWithShape="0">
              <a:prstClr val="black">
                <a:alpha val="40000"/>
              </a:prstClr>
            </a:outerShdw>
          </a:effectLst>
        </p:spPr>
        <p:txBody>
          <a:bodyPr/>
          <a:lstStyle/>
          <a:p>
            <a:pPr fontAlgn="base"/>
            <a:r>
              <a:rPr lang="es-ES_tradnl" dirty="0">
                <a:solidFill>
                  <a:schemeClr val="bg1"/>
                </a:solidFill>
                <a:effectLst>
                  <a:outerShdw blurRad="38100" dist="38100" dir="2700000" algn="tl">
                    <a:srgbClr val="000000">
                      <a:alpha val="43137"/>
                    </a:srgbClr>
                  </a:outerShdw>
                </a:effectLst>
              </a:rPr>
              <a:t>El orgullo dificulta llegar a Cristo ya que Jesús pidió que sus seguidores se negaran a si mismos.</a:t>
            </a:r>
          </a:p>
          <a:p>
            <a:pPr fontAlgn="base"/>
            <a:r>
              <a:rPr lang="es-ES_tradnl" dirty="0">
                <a:solidFill>
                  <a:schemeClr val="bg1"/>
                </a:solidFill>
                <a:effectLst>
                  <a:outerShdw blurRad="38100" dist="38100" dir="2700000" algn="tl">
                    <a:srgbClr val="000000">
                      <a:alpha val="43137"/>
                    </a:srgbClr>
                  </a:outerShdw>
                </a:effectLst>
              </a:rPr>
              <a:t>Es muy difícil poner a un lado las ambiciones propias, los deseos, los sueños, las metas personales para acudir a Cristo quebrantado, contrito y humillado y con las manos vacías.</a:t>
            </a:r>
          </a:p>
          <a:p>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59516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16014"/>
            <a:ext cx="8229600" cy="1143000"/>
          </a:xfrm>
        </p:spPr>
        <p:txBody>
          <a:bodyPr/>
          <a:lstStyle/>
          <a:p>
            <a:r>
              <a:rPr lang="es-ES" sz="6000" b="1" dirty="0" smtClean="0">
                <a:ln w="2222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Es una enfermedad</a:t>
            </a:r>
            <a:endParaRPr lang="es-ES" sz="6000" b="1" dirty="0">
              <a:ln w="2222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57200" y="2002537"/>
            <a:ext cx="8229600" cy="3739896"/>
          </a:xfrm>
          <a:effectLst>
            <a:outerShdw blurRad="50800" dist="38100" dir="2700000" algn="tl" rotWithShape="0">
              <a:prstClr val="black">
                <a:alpha val="40000"/>
              </a:prstClr>
            </a:outerShdw>
          </a:effectLst>
        </p:spPr>
        <p:txBody>
          <a:bodyPr>
            <a:normAutofit lnSpcReduction="10000"/>
          </a:bodyPr>
          <a:lstStyle/>
          <a:p>
            <a:pPr fontAlgn="base"/>
            <a:r>
              <a:rPr lang="es-ES_tradnl" sz="2800" dirty="0">
                <a:solidFill>
                  <a:schemeClr val="bg1"/>
                </a:solidFill>
                <a:effectLst>
                  <a:outerShdw blurRad="38100" dist="38100" dir="2700000" algn="tl">
                    <a:srgbClr val="000000">
                      <a:alpha val="43137"/>
                    </a:srgbClr>
                  </a:outerShdw>
                </a:effectLst>
              </a:rPr>
              <a:t>El orgullo toca muy a menudo a los pastores y cuando esto ocurre Dios se propone curarlos de la enfermedad del orgullo</a:t>
            </a:r>
          </a:p>
          <a:p>
            <a:pPr marL="0" indent="0" algn="ctr">
              <a:buNone/>
            </a:pPr>
            <a:r>
              <a:rPr lang="es-ES_tradnl" sz="3600" dirty="0" smtClean="0">
                <a:solidFill>
                  <a:schemeClr val="bg1"/>
                </a:solidFill>
                <a:effectLst>
                  <a:outerShdw blurRad="38100" dist="38100" dir="2700000" algn="tl">
                    <a:srgbClr val="000000">
                      <a:alpha val="43137"/>
                    </a:srgbClr>
                  </a:outerShdw>
                </a:effectLst>
              </a:rPr>
              <a:t>"</a:t>
            </a:r>
            <a:r>
              <a:rPr lang="es-ES_tradnl" sz="3600" dirty="0">
                <a:solidFill>
                  <a:schemeClr val="bg1"/>
                </a:solidFill>
                <a:effectLst>
                  <a:outerShdw blurRad="38100" dist="38100" dir="2700000" algn="tl">
                    <a:srgbClr val="000000">
                      <a:alpha val="43137"/>
                    </a:srgbClr>
                  </a:outerShdw>
                </a:effectLst>
              </a:rPr>
              <a:t>Abominación es a Jehová todo altivo de corazón, ciertamente no quedará impune".  </a:t>
            </a:r>
            <a:endParaRPr lang="es-ES_tradnl" sz="3600" dirty="0" smtClean="0">
              <a:solidFill>
                <a:schemeClr val="bg1"/>
              </a:solidFill>
              <a:effectLst>
                <a:outerShdw blurRad="38100" dist="38100" dir="2700000" algn="tl">
                  <a:srgbClr val="000000">
                    <a:alpha val="43137"/>
                  </a:srgbClr>
                </a:outerShdw>
              </a:effectLst>
            </a:endParaRPr>
          </a:p>
          <a:p>
            <a:pPr marL="0" indent="0" algn="ctr">
              <a:buNone/>
            </a:pPr>
            <a:r>
              <a:rPr lang="es-ES_tradnl" sz="3600" dirty="0">
                <a:solidFill>
                  <a:schemeClr val="bg1"/>
                </a:solidFill>
                <a:effectLst>
                  <a:outerShdw blurRad="38100" dist="38100" dir="2700000" algn="tl">
                    <a:srgbClr val="000000">
                      <a:alpha val="43137"/>
                    </a:srgbClr>
                  </a:outerShdw>
                </a:effectLst>
              </a:rPr>
              <a:t>Proverbios 16: 5 </a:t>
            </a:r>
          </a:p>
          <a:p>
            <a:endParaRPr lang="es-E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43290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effectLst>
            <a:outerShdw blurRad="50800" dist="38100" dir="2700000" algn="tl" rotWithShape="0">
              <a:prstClr val="black">
                <a:alpha val="40000"/>
              </a:prstClr>
            </a:outerShdw>
          </a:effectLst>
        </p:spPr>
        <p:txBody>
          <a:bodyPr/>
          <a:lstStyle/>
          <a:p>
            <a:r>
              <a:rPr lang="es-ES" sz="6000" b="1" dirty="0" smtClean="0">
                <a:ln w="2222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rPr>
              <a:t>Es una enfermedad</a:t>
            </a:r>
            <a:endParaRPr lang="es-ES" sz="6000" b="1" dirty="0">
              <a:ln w="22225">
                <a:solidFill>
                  <a:schemeClr val="bg1"/>
                </a:solidFill>
              </a:ln>
              <a:gradFill>
                <a:gsLst>
                  <a:gs pos="6522">
                    <a:srgbClr val="862CAE"/>
                  </a:gs>
                  <a:gs pos="100000">
                    <a:srgbClr val="571D71"/>
                  </a:gs>
                </a:gsLst>
                <a:lin ang="5400000" scaled="1"/>
              </a:gra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effectLst>
            <a:outerShdw blurRad="50800" dist="38100" dir="2700000" algn="tl" rotWithShape="0">
              <a:prstClr val="black">
                <a:alpha val="40000"/>
              </a:prstClr>
            </a:outerShdw>
          </a:effectLst>
        </p:spPr>
        <p:txBody>
          <a:bodyPr>
            <a:normAutofit/>
          </a:bodyPr>
          <a:lstStyle/>
          <a:p>
            <a:pPr marL="0" indent="0" algn="ctr">
              <a:buNone/>
            </a:pPr>
            <a:r>
              <a:rPr lang="es-ES_tradnl" dirty="0" smtClean="0">
                <a:solidFill>
                  <a:schemeClr val="bg1"/>
                </a:solidFill>
                <a:effectLst>
                  <a:outerShdw blurRad="38100" dist="38100" dir="2700000" algn="tl">
                    <a:srgbClr val="000000">
                      <a:alpha val="43137"/>
                    </a:srgbClr>
                  </a:outerShdw>
                </a:effectLst>
              </a:rPr>
              <a:t>“</a:t>
            </a:r>
            <a:r>
              <a:rPr lang="es-ES_tradnl" dirty="0">
                <a:solidFill>
                  <a:schemeClr val="bg1"/>
                </a:solidFill>
                <a:effectLst>
                  <a:outerShdw blurRad="38100" dist="38100" dir="2700000" algn="tl">
                    <a:srgbClr val="000000">
                      <a:alpha val="43137"/>
                    </a:srgbClr>
                  </a:outerShdw>
                </a:effectLst>
              </a:rPr>
              <a:t>No hay nada que ofenda tanto a Dios o que sea tan peligroso para el alma humana, como el orgullo y la suficiencia </a:t>
            </a:r>
            <a:r>
              <a:rPr lang="es-ES_tradnl" dirty="0" smtClean="0">
                <a:solidFill>
                  <a:schemeClr val="bg1"/>
                </a:solidFill>
                <a:effectLst>
                  <a:outerShdw blurRad="38100" dist="38100" dir="2700000" algn="tl">
                    <a:srgbClr val="000000">
                      <a:alpha val="43137"/>
                    </a:srgbClr>
                  </a:outerShdw>
                </a:effectLst>
              </a:rPr>
              <a:t>propia. </a:t>
            </a:r>
            <a:r>
              <a:rPr lang="es-ES_tradnl" dirty="0">
                <a:solidFill>
                  <a:schemeClr val="bg1"/>
                </a:solidFill>
                <a:effectLst>
                  <a:outerShdw blurRad="38100" dist="38100" dir="2700000" algn="tl">
                    <a:srgbClr val="000000">
                      <a:alpha val="43137"/>
                    </a:srgbClr>
                  </a:outerShdw>
                </a:effectLst>
              </a:rPr>
              <a:t>De todos los pecados es el más desesperado, el mas </a:t>
            </a:r>
            <a:r>
              <a:rPr lang="es-ES_tradnl" dirty="0" smtClean="0">
                <a:solidFill>
                  <a:schemeClr val="bg1"/>
                </a:solidFill>
                <a:effectLst>
                  <a:outerShdw blurRad="38100" dist="38100" dir="2700000" algn="tl">
                    <a:srgbClr val="000000">
                      <a:alpha val="43137"/>
                    </a:srgbClr>
                  </a:outerShdw>
                </a:effectLst>
              </a:rPr>
              <a:t>incurable”</a:t>
            </a:r>
          </a:p>
          <a:p>
            <a:pPr marL="0" indent="0" algn="ctr">
              <a:buNone/>
            </a:pPr>
            <a:r>
              <a:rPr lang="es-ES_tradnl" dirty="0" smtClean="0">
                <a:solidFill>
                  <a:schemeClr val="bg1"/>
                </a:solidFill>
                <a:effectLst>
                  <a:outerShdw blurRad="38100" dist="38100" dir="2700000" algn="tl">
                    <a:srgbClr val="000000">
                      <a:alpha val="43137"/>
                    </a:srgbClr>
                  </a:outerShdw>
                </a:effectLst>
              </a:rPr>
              <a:t>PVGM 119</a:t>
            </a:r>
          </a:p>
          <a:p>
            <a:r>
              <a:rPr lang="es-ES_tradnl" dirty="0" smtClean="0">
                <a:solidFill>
                  <a:schemeClr val="bg1"/>
                </a:solidFill>
                <a:effectLst>
                  <a:outerShdw blurRad="38100" dist="38100" dir="2700000" algn="tl">
                    <a:srgbClr val="000000">
                      <a:alpha val="43137"/>
                    </a:srgbClr>
                  </a:outerShdw>
                </a:effectLst>
              </a:rPr>
              <a:t> </a:t>
            </a:r>
            <a:r>
              <a:rPr lang="es-ES_tradnl" dirty="0">
                <a:solidFill>
                  <a:schemeClr val="bg1"/>
                </a:solidFill>
                <a:effectLst>
                  <a:outerShdw blurRad="38100" dist="38100" dir="2700000" algn="tl">
                    <a:srgbClr val="000000">
                      <a:alpha val="43137"/>
                    </a:srgbClr>
                  </a:outerShdw>
                </a:effectLst>
              </a:rPr>
              <a:t>La enfermedad más difícil de curar es el orgullo.</a:t>
            </a:r>
          </a:p>
          <a:p>
            <a:pPr marL="0" indent="0">
              <a:buNone/>
            </a:pPr>
            <a:endParaRPr lang="es-E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35153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TotalTime>
  <Words>1007</Words>
  <Application>Microsoft Macintosh PowerPoint</Application>
  <PresentationFormat>Presentación en pantalla (4:3)</PresentationFormat>
  <Paragraphs>128</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Presentación de PowerPoint</vt:lpstr>
      <vt:lpstr>Presentación de PowerPoint</vt:lpstr>
      <vt:lpstr>Etimología</vt:lpstr>
      <vt:lpstr>Orgullo en cero</vt:lpstr>
      <vt:lpstr>I.  Los Peligros del Orgullo</vt:lpstr>
      <vt:lpstr>a. Feo Pecado</vt:lpstr>
      <vt:lpstr>b. Dificulta llegar a Cristo</vt:lpstr>
      <vt:lpstr>Es una enfermedad</vt:lpstr>
      <vt:lpstr>Es una enfermedad</vt:lpstr>
      <vt:lpstr>II.  Dios Quiere Sanar a Sus Pastores</vt:lpstr>
      <vt:lpstr>Pablo</vt:lpstr>
      <vt:lpstr>Presentación de PowerPoint</vt:lpstr>
      <vt:lpstr>Enseñados a la Perfección</vt:lpstr>
      <vt:lpstr>Súper entrenados</vt:lpstr>
      <vt:lpstr>Curso Intensivo de Humildad. </vt:lpstr>
      <vt:lpstr>III.  EL DETONANTE DE LA CRISIS </vt:lpstr>
      <vt:lpstr>Causa del problema</vt:lpstr>
      <vt:lpstr>Tres en el monte</vt:lpstr>
      <vt:lpstr>Curiosidad</vt:lpstr>
      <vt:lpstr>Grupos</vt:lpstr>
      <vt:lpstr>Presentación de PowerPoint</vt:lpstr>
      <vt:lpstr>Presentación de PowerPoint</vt:lpstr>
      <vt:lpstr>Posibilidad</vt:lpstr>
      <vt:lpstr>Ultimo Recurso</vt:lpstr>
      <vt:lpstr>Orgullo</vt:lpstr>
      <vt:lpstr>IV.  LOS DAÑOS QUE EL ORGULLO LE PRODUCE A LA OBRA </vt:lpstr>
      <vt:lpstr>Presentación de PowerPoint</vt:lpstr>
      <vt:lpstr>Presentación de PowerPoint</vt:lpstr>
      <vt:lpstr>Presentación de PowerPoint</vt:lpstr>
      <vt:lpstr>Presentación de PowerPoint</vt:lpstr>
      <vt:lpstr>Presentación de PowerPoint</vt:lpstr>
      <vt:lpstr>Presentación de PowerPoint</vt:lpstr>
      <vt:lpstr>Jactancia Cero</vt:lpstr>
      <vt:lpstr>Presentación de PowerPoint</vt:lpstr>
      <vt:lpstr>Sectarismo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 Esencial Para el Ministerio</dc:title>
  <dc:creator>Redondo</dc:creator>
  <cp:lastModifiedBy>Redondo</cp:lastModifiedBy>
  <cp:revision>17</cp:revision>
  <dcterms:created xsi:type="dcterms:W3CDTF">2018-01-12T01:24:35Z</dcterms:created>
  <dcterms:modified xsi:type="dcterms:W3CDTF">2018-01-28T12:27:37Z</dcterms:modified>
</cp:coreProperties>
</file>