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DCCFF"/>
    <a:srgbClr val="CEB1FF"/>
    <a:srgbClr val="A03587"/>
    <a:srgbClr val="470FA2"/>
    <a:srgbClr val="3EEAF0"/>
    <a:srgbClr val="FE6318"/>
    <a:srgbClr val="1F7AB6"/>
    <a:srgbClr val="2072AF"/>
    <a:srgbClr val="298BD2"/>
    <a:srgbClr val="1494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51"/>
    <p:restoredTop sz="94682"/>
  </p:normalViewPr>
  <p:slideViewPr>
    <p:cSldViewPr snapToGrid="0" snapToObjects="1">
      <p:cViewPr varScale="1">
        <p:scale>
          <a:sx n="68" d="100"/>
          <a:sy n="68" d="100"/>
        </p:scale>
        <p:origin x="69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DC56FD-AF7C-7548-95C7-B37CDCFD1728}" type="datetimeFigureOut">
              <a:rPr lang="es-ES_tradnl" smtClean="0"/>
              <a:t>26/02/2020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Haga clic para modificar los estilos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07CC90-67CA-514B-A601-0ED0DAEC904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629761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7CC90-67CA-514B-A601-0ED0DAEC9043}" type="slidenum">
              <a:rPr lang="es-ES_tradnl" smtClean="0"/>
              <a:t>10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125760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7CC90-67CA-514B-A601-0ED0DAEC9043}" type="slidenum">
              <a:rPr lang="es-ES_tradnl" smtClean="0"/>
              <a:t>23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393899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87EC9F-6AE7-F44D-B420-1720371AEC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4242582-4938-C647-ADDC-3625238ADB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2B08C2B-6BF7-DA48-80F1-821AFC973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FF64C-2BBD-9C4E-AF8E-AFDF942DB96B}" type="datetimeFigureOut">
              <a:rPr lang="es-MX" smtClean="0"/>
              <a:t>26/02/2020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1473B93-7F11-264E-A17F-8FDA0B748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F84545B-B413-D546-A45F-CAC8B17ED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E09F5-D2E4-3747-B074-A7CB6D8D874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80323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A48358-8421-014E-AE18-A270F9BFD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A221226-291F-0A48-89A6-7AFC7BD9A2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F53786C-D5AB-0C48-A71D-70E46CDD9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FF64C-2BBD-9C4E-AF8E-AFDF942DB96B}" type="datetimeFigureOut">
              <a:rPr lang="es-MX" smtClean="0"/>
              <a:t>26/02/2020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002C2B2-9FEE-7941-96BB-FD4862C80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371F9C1-FF44-454C-B41F-B937D06C4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E09F5-D2E4-3747-B074-A7CB6D8D874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30740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BE32D33-4393-0E47-8055-EA86946665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FBCB2CC-9C17-A242-82B0-E10A358DB7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1E4CA8D-339D-D642-B736-760D8291D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FF64C-2BBD-9C4E-AF8E-AFDF942DB96B}" type="datetimeFigureOut">
              <a:rPr lang="es-MX" smtClean="0"/>
              <a:t>26/02/2020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4E76AD4-8A61-8D46-ADA4-37B990DD0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BB6DAD6-58AA-6946-86C9-DBD3C5DC7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E09F5-D2E4-3747-B074-A7CB6D8D874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380016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52F363-F7E0-C94C-801B-C4BC2EDE3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E5319F4-2B66-7244-B545-32D86DFD5E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F1EDFA8-DB84-8442-820C-686757209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FF64C-2BBD-9C4E-AF8E-AFDF942DB96B}" type="datetimeFigureOut">
              <a:rPr lang="es-MX" smtClean="0"/>
              <a:t>26/02/2020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5F1471D-BD6A-0248-9305-609DFA008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FF98DA1-3DD4-C34E-8CB7-AA2501E60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E09F5-D2E4-3747-B074-A7CB6D8D874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37470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AE3164-35C4-9845-AF94-5F7156486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95DFCF9-6390-EA40-9B4D-1DDCB8CC81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20198F9-2272-5445-B935-D64D42607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FF64C-2BBD-9C4E-AF8E-AFDF942DB96B}" type="datetimeFigureOut">
              <a:rPr lang="es-MX" smtClean="0"/>
              <a:t>26/02/2020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242B721-3811-6049-9C04-905CBF20D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B7A4AA8-DE36-3641-9C12-033ED449C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E09F5-D2E4-3747-B074-A7CB6D8D874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671173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CC001B-F10D-E346-96D0-C7A50370D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39887FC-8926-C34A-8520-C2AD209A27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8B52332-12EF-A84C-AA0A-1AC6A2B605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F17E968-D4B3-A14F-B84B-3D95CDFE3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FF64C-2BBD-9C4E-AF8E-AFDF942DB96B}" type="datetimeFigureOut">
              <a:rPr lang="es-MX" smtClean="0"/>
              <a:t>26/02/2020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8A29928-7098-0342-ADCF-029142444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7F72CD4-E6E5-234C-A01E-B122388F8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E09F5-D2E4-3747-B074-A7CB6D8D874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20981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B5F8D5-94B2-4143-85B6-C080830CE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BC757E6-CBA3-E540-9222-FE87A42800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BABE213-D1B4-4A44-8961-020454FE9B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9708887-9224-6447-A559-7AD21986F0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MX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9547711-D690-A44B-B02E-1AFEB42962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MX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7679C1DF-F0A2-2B4C-8953-D96B930C6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FF64C-2BBD-9C4E-AF8E-AFDF942DB96B}" type="datetimeFigureOut">
              <a:rPr lang="es-MX" smtClean="0"/>
              <a:t>26/02/2020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ED995EF-ADA3-724A-8A11-9D7A5DD44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BE770572-71D0-2647-81A6-D842CC295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E09F5-D2E4-3747-B074-A7CB6D8D874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402809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FBB8C2-FD82-D44C-9265-477B5C186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C552BBB-F6F1-F043-B2C8-2F3FABE2B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FF64C-2BBD-9C4E-AF8E-AFDF942DB96B}" type="datetimeFigureOut">
              <a:rPr lang="es-MX" smtClean="0"/>
              <a:t>26/02/2020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2E90C41-9DA4-DE4E-819C-31E442CC3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6717E8B-B4AF-E945-92BA-A1C00338E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E09F5-D2E4-3747-B074-A7CB6D8D874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521579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C3B4B93-CF5C-0042-95BB-F4D46F3B0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FF64C-2BBD-9C4E-AF8E-AFDF942DB96B}" type="datetimeFigureOut">
              <a:rPr lang="es-MX" smtClean="0"/>
              <a:t>26/02/2020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230B954-DDA5-EF41-B65E-7CF3D9E85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57DB6CE-A4EF-AD4F-BFFF-20B665E61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E09F5-D2E4-3747-B074-A7CB6D8D874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14319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F7D838-95BB-5041-85CE-F361B232D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082FEC7-8063-7C49-B4B4-97D6C5B0BF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63410FC-214B-9645-9DDD-3BAAF41703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7640463-C174-4046-93A2-FF296EC08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FF64C-2BBD-9C4E-AF8E-AFDF942DB96B}" type="datetimeFigureOut">
              <a:rPr lang="es-MX" smtClean="0"/>
              <a:t>26/02/2020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1506022-E968-344F-B8DE-6571A879D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A951824-CB5A-E146-8746-33334C626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E09F5-D2E4-3747-B074-A7CB6D8D874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44998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3BC45C-EEDB-C142-AC80-96F07BFE1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AE69CBB-C42A-F540-81F2-083C86D0D8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AD99AC0-CE94-4E4A-BE38-BFB17E3E80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60EADC5-3B10-0B42-AE79-56547C0B9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FF64C-2BBD-9C4E-AF8E-AFDF942DB96B}" type="datetimeFigureOut">
              <a:rPr lang="es-MX" smtClean="0"/>
              <a:t>26/02/2020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F07219A-534B-C441-939C-43787B75F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DF79E4D-AFA1-2147-A362-66C51BA78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E09F5-D2E4-3747-B074-A7CB6D8D874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476899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4DDF355-E175-3B4D-BABD-69C6D3589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A421A71-F0BB-EA41-8C08-A315386788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s-ES"/>
              <a:t>Editar los estilos de texto del patrón
Segundo nivel
Tercer nivel
Cuarto nivel
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3471B75-9030-5140-99B7-77FF6078F2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1FF64C-2BBD-9C4E-AF8E-AFDF942DB96B}" type="datetimeFigureOut">
              <a:rPr lang="es-MX" smtClean="0"/>
              <a:t>26/02/2020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D11C052-30AA-784B-A601-FA2F660BFD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FB1E1D1-46D7-8E41-A24C-F1ACB2E554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9E09F5-D2E4-3747-B074-A7CB6D8D874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09058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tiff"/><Relationship Id="rId4" Type="http://schemas.openxmlformats.org/officeDocument/2006/relationships/image" Target="../media/image14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">
              <a:srgbClr val="0070C0"/>
            </a:gs>
            <a:gs pos="95000">
              <a:srgbClr val="1739C0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328" y="432816"/>
            <a:ext cx="6138672" cy="642518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120" y="563880"/>
            <a:ext cx="5614416" cy="404164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100" y="4279392"/>
            <a:ext cx="4075176" cy="774192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3726180" y="5281686"/>
            <a:ext cx="45847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800" dirty="0">
                <a:solidFill>
                  <a:schemeClr val="bg1"/>
                </a:solidFill>
              </a:rPr>
              <a:t>Laura Minelly  Ruiz González</a:t>
            </a:r>
          </a:p>
        </p:txBody>
      </p:sp>
    </p:spTree>
    <p:extLst>
      <p:ext uri="{BB962C8B-B14F-4D97-AF65-F5344CB8AC3E}">
        <p14:creationId xmlns:p14="http://schemas.microsoft.com/office/powerpoint/2010/main" val="2900754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3"/>
          <a:srcRect l="-19591" t="37263" r="19090" b="8152"/>
          <a:stretch/>
        </p:blipFill>
        <p:spPr>
          <a:xfrm>
            <a:off x="2535055" y="703935"/>
            <a:ext cx="11657219" cy="6154065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FC6C1A4-B021-A844-89BF-AF4878745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236" y="0"/>
            <a:ext cx="12455236" cy="1953491"/>
          </a:xfrm>
        </p:spPr>
        <p:txBody>
          <a:bodyPr>
            <a:normAutofit/>
          </a:bodyPr>
          <a:lstStyle/>
          <a:p>
            <a:r>
              <a:rPr lang="es-ES" sz="4800" b="1" dirty="0">
                <a:ea typeface="Beautiful Fascination" charset="0"/>
                <a:cs typeface="Beautiful Fascination" charset="0"/>
              </a:rPr>
              <a:t>CONCEPTOS DE BELLEZA EN EL </a:t>
            </a:r>
            <a:r>
              <a:rPr lang="es-ES" sz="6600" b="1" dirty="0">
                <a:solidFill>
                  <a:srgbClr val="FE8907"/>
                </a:solidFill>
                <a:ea typeface="Beautiful Fascination" charset="0"/>
                <a:cs typeface="Beautiful Fascination" charset="0"/>
              </a:rPr>
              <a:t>M</a:t>
            </a:r>
            <a:r>
              <a:rPr lang="es-ES" sz="6600" b="1" dirty="0">
                <a:solidFill>
                  <a:srgbClr val="00B0F0"/>
                </a:solidFill>
                <a:ea typeface="Beautiful Fascination" charset="0"/>
                <a:cs typeface="Beautiful Fascination" charset="0"/>
              </a:rPr>
              <a:t>U</a:t>
            </a:r>
            <a:r>
              <a:rPr lang="es-ES" sz="6600" b="1" dirty="0">
                <a:solidFill>
                  <a:srgbClr val="A445ED"/>
                </a:solidFill>
                <a:ea typeface="Beautiful Fascination" charset="0"/>
                <a:cs typeface="Beautiful Fascination" charset="0"/>
              </a:rPr>
              <a:t>N</a:t>
            </a:r>
            <a:r>
              <a:rPr lang="es-ES" sz="6600" b="1" dirty="0">
                <a:solidFill>
                  <a:srgbClr val="FF0000"/>
                </a:solidFill>
                <a:ea typeface="Beautiful Fascination" charset="0"/>
                <a:cs typeface="Beautiful Fascination" charset="0"/>
              </a:rPr>
              <a:t>D</a:t>
            </a:r>
            <a:r>
              <a:rPr lang="es-ES" sz="6600" b="1" dirty="0">
                <a:solidFill>
                  <a:srgbClr val="00B050"/>
                </a:solidFill>
                <a:ea typeface="Beautiful Fascination" charset="0"/>
                <a:cs typeface="Beautiful Fascination" charset="0"/>
              </a:rPr>
              <a:t>O</a:t>
            </a:r>
            <a:endParaRPr lang="es-MX" sz="6600" dirty="0">
              <a:solidFill>
                <a:srgbClr val="00B050"/>
              </a:solidFill>
              <a:ea typeface="Beautiful Fascination" charset="0"/>
              <a:cs typeface="Beautiful Fascination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39A7A66-5800-044A-913F-92ADBAAE5D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1339" y="1529917"/>
            <a:ext cx="10515600" cy="4351338"/>
          </a:xfrm>
        </p:spPr>
        <p:txBody>
          <a:bodyPr>
            <a:normAutofit/>
          </a:bodyPr>
          <a:lstStyle/>
          <a:p>
            <a:r>
              <a:rPr lang="es-ES" sz="4000" b="1" dirty="0">
                <a:solidFill>
                  <a:srgbClr val="00B0F0"/>
                </a:solidFill>
              </a:rPr>
              <a:t>PAÍSES DE AMÉRICA</a:t>
            </a:r>
            <a:endParaRPr lang="es-MX" sz="4000" dirty="0">
              <a:solidFill>
                <a:srgbClr val="00B0F0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692" y="2582863"/>
            <a:ext cx="6993057" cy="329839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7739" y="2582863"/>
            <a:ext cx="4951543" cy="329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9994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-19591" t="37263" r="19090" b="8152"/>
          <a:stretch/>
        </p:blipFill>
        <p:spPr>
          <a:xfrm>
            <a:off x="-401578" y="0"/>
            <a:ext cx="13029996" cy="687878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7179903-9153-0B4E-98A5-E23D30AF5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618" y="441218"/>
            <a:ext cx="10515600" cy="1325563"/>
          </a:xfrm>
        </p:spPr>
        <p:txBody>
          <a:bodyPr>
            <a:normAutofit/>
          </a:bodyPr>
          <a:lstStyle/>
          <a:p>
            <a:r>
              <a:rPr lang="es-ES" sz="7200" dirty="0">
                <a:solidFill>
                  <a:srgbClr val="FF0000"/>
                </a:solidFill>
                <a:latin typeface="+mn-lt"/>
                <a:ea typeface="Cinzel Decorative" charset="0"/>
                <a:cs typeface="Cinzel Decorative" charset="0"/>
              </a:rPr>
              <a:t>ASIA</a:t>
            </a:r>
            <a:endParaRPr lang="es-MX" sz="7200" dirty="0">
              <a:solidFill>
                <a:srgbClr val="FF0000"/>
              </a:solidFill>
              <a:latin typeface="+mn-lt"/>
              <a:ea typeface="Cinzel Decorative" charset="0"/>
              <a:cs typeface="Cinzel Decorative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t="-4" b="25461"/>
          <a:stretch/>
        </p:blipFill>
        <p:spPr>
          <a:xfrm>
            <a:off x="0" y="1884024"/>
            <a:ext cx="4576874" cy="5112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4287" y="1933034"/>
            <a:ext cx="5293518" cy="382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3920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-19591" t="37263" r="19090" b="8152"/>
          <a:stretch/>
        </p:blipFill>
        <p:spPr>
          <a:xfrm>
            <a:off x="-401578" y="0"/>
            <a:ext cx="13029996" cy="687878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659F398-922B-2040-B150-2EE2DFEDB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219" y="314361"/>
            <a:ext cx="10515600" cy="1325563"/>
          </a:xfrm>
        </p:spPr>
        <p:txBody>
          <a:bodyPr>
            <a:normAutofit/>
          </a:bodyPr>
          <a:lstStyle/>
          <a:p>
            <a:r>
              <a:rPr lang="es-MX" sz="7200" b="1" dirty="0">
                <a:solidFill>
                  <a:srgbClr val="FE6318"/>
                </a:solidFill>
              </a:rPr>
              <a:t>AFRICA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54284"/>
            <a:ext cx="6109855" cy="457649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3409" y="1954284"/>
            <a:ext cx="5553364" cy="3697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3467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-19589" t="37269" r="2962" b="13027"/>
          <a:stretch/>
        </p:blipFill>
        <p:spPr>
          <a:xfrm>
            <a:off x="-2928000" y="571500"/>
            <a:ext cx="15120000" cy="6264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8BA125B-69B7-FA43-8619-4C7D9EA5D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4600" y="644236"/>
            <a:ext cx="10515600" cy="1325563"/>
          </a:xfrm>
        </p:spPr>
        <p:txBody>
          <a:bodyPr>
            <a:normAutofit/>
          </a:bodyPr>
          <a:lstStyle/>
          <a:p>
            <a:r>
              <a:rPr lang="es-MX" sz="7200" b="1" dirty="0">
                <a:solidFill>
                  <a:srgbClr val="470FA2"/>
                </a:solidFill>
              </a:rPr>
              <a:t>OCEANÍA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654" y="5300"/>
            <a:ext cx="4634345" cy="699817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926" y="4661482"/>
            <a:ext cx="2077074" cy="2174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2554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-19591" t="37270" r="22406" b="13882"/>
          <a:stretch/>
        </p:blipFill>
        <p:spPr>
          <a:xfrm>
            <a:off x="-418998" y="727363"/>
            <a:ext cx="12600000" cy="6156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95253F9-4CE7-7F47-9C1A-879F259A8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196" y="146770"/>
            <a:ext cx="10515600" cy="1325563"/>
          </a:xfrm>
        </p:spPr>
        <p:txBody>
          <a:bodyPr>
            <a:normAutofit/>
          </a:bodyPr>
          <a:lstStyle/>
          <a:p>
            <a:r>
              <a:rPr lang="es-MX" sz="7200" b="1" dirty="0">
                <a:solidFill>
                  <a:srgbClr val="149435"/>
                </a:solidFill>
              </a:rPr>
              <a:t>EUROPA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369A976-7386-E041-B4BA-28A767178F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78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3461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89000"/>
              </a:schemeClr>
            </a:gs>
            <a:gs pos="23000">
              <a:schemeClr val="accent1">
                <a:lumMod val="89000"/>
              </a:schemeClr>
            </a:gs>
            <a:gs pos="97000">
              <a:srgbClr val="2072A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ube 3"/>
          <p:cNvSpPr/>
          <p:nvPr/>
        </p:nvSpPr>
        <p:spPr>
          <a:xfrm rot="403637">
            <a:off x="324637" y="279864"/>
            <a:ext cx="9042526" cy="6074035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708" y="1300278"/>
            <a:ext cx="9885218" cy="5557722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CAA6AD6-EBA1-354B-996D-7307CCD404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4295" y="1334604"/>
            <a:ext cx="6878782" cy="4351338"/>
          </a:xfrm>
        </p:spPr>
        <p:txBody>
          <a:bodyPr/>
          <a:lstStyle/>
          <a:p>
            <a:pPr marL="0" indent="0">
              <a:buNone/>
            </a:pPr>
            <a:r>
              <a:rPr lang="es-MX" dirty="0">
                <a:solidFill>
                  <a:schemeClr val="bg2">
                    <a:lumMod val="25000"/>
                  </a:schemeClr>
                </a:solidFill>
              </a:rPr>
              <a:t>Según la psicóloga británica Susie Orbach, “Hay una violencia real hacia la mujer para que no acepte su cuerpo, y está promovida únicamente por los intereses comerciales”. Vivimos en una realidad manipulada en la que todo es posible gracias a la cirugía estética y a programas de retoque de fotografías como Photoshop y otros. “Así, las mujeres construyen en sus mentes una imagen de un cuerpo y una cara que no son reales”.</a:t>
            </a: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7855828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890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18370"/>
          <a:stretch/>
        </p:blipFill>
        <p:spPr>
          <a:xfrm>
            <a:off x="-5931207" y="-3681727"/>
            <a:ext cx="18108000" cy="12472436"/>
          </a:xfrm>
          <a:prstGeom prst="rect">
            <a:avLst/>
          </a:prstGeom>
        </p:spPr>
      </p:pic>
      <p:sp>
        <p:nvSpPr>
          <p:cNvPr id="8" name="Rectángulo redondeado 7"/>
          <p:cNvSpPr/>
          <p:nvPr/>
        </p:nvSpPr>
        <p:spPr>
          <a:xfrm>
            <a:off x="838200" y="743128"/>
            <a:ext cx="5708073" cy="5678454"/>
          </a:xfrm>
          <a:prstGeom prst="roundRect">
            <a:avLst/>
          </a:prstGeom>
          <a:solidFill>
            <a:srgbClr val="FFC000"/>
          </a:solidFill>
          <a:ln w="666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C3DA020-A14D-7741-ACCE-75C65437E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9091" y="743128"/>
            <a:ext cx="5327072" cy="5678454"/>
          </a:xfrm>
        </p:spPr>
        <p:txBody>
          <a:bodyPr>
            <a:normAutofit/>
          </a:bodyPr>
          <a:lstStyle/>
          <a:p>
            <a:r>
              <a:rPr lang="es-MX" sz="4000" dirty="0">
                <a:solidFill>
                  <a:schemeClr val="bg1"/>
                </a:solidFill>
              </a:rPr>
              <a:t>Cada uno valemos mucho como individuos. Somos una gran obra de arte con una misión que cumplir. Usa tus talentos, tus dones y tus habilidades como ser humano para cumplirla.</a:t>
            </a:r>
            <a:endParaRPr lang="es-ES_tradnl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20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D25C82-FE8B-9643-91B8-1478C23A5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>
                <a:solidFill>
                  <a:schemeClr val="accent1"/>
                </a:solidFill>
              </a:rPr>
              <a:t>Susan</a:t>
            </a:r>
            <a:r>
              <a:rPr lang="es-ES" dirty="0">
                <a:solidFill>
                  <a:schemeClr val="accent1"/>
                </a:solidFill>
              </a:rPr>
              <a:t> </a:t>
            </a:r>
            <a:r>
              <a:rPr lang="es-ES" dirty="0" err="1">
                <a:solidFill>
                  <a:schemeClr val="accent1"/>
                </a:solidFill>
              </a:rPr>
              <a:t>Boyle</a:t>
            </a:r>
            <a:endParaRPr lang="es-MX" dirty="0">
              <a:solidFill>
                <a:schemeClr val="accent1"/>
              </a:solidFill>
            </a:endParaRPr>
          </a:p>
        </p:txBody>
      </p:sp>
      <p:pic>
        <p:nvPicPr>
          <p:cNvPr id="7" name="videoplayback (23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68137" y="1537798"/>
            <a:ext cx="8601652" cy="4587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393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207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72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8406" y="1351973"/>
            <a:ext cx="6503593" cy="4134427"/>
          </a:xfrm>
          <a:prstGeom prst="rect">
            <a:avLst/>
          </a:prstGeom>
        </p:spPr>
      </p:pic>
      <p:sp>
        <p:nvSpPr>
          <p:cNvPr id="5" name="Rectángulo redondeado 4"/>
          <p:cNvSpPr/>
          <p:nvPr/>
        </p:nvSpPr>
        <p:spPr>
          <a:xfrm>
            <a:off x="581891" y="748465"/>
            <a:ext cx="5413661" cy="5678454"/>
          </a:xfrm>
          <a:prstGeom prst="roundRect">
            <a:avLst/>
          </a:prstGeom>
          <a:solidFill>
            <a:srgbClr val="FFC000"/>
          </a:solidFill>
          <a:ln w="920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5166386-C3F7-E040-8826-7349412B1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335" y="1564292"/>
            <a:ext cx="4156363" cy="4545562"/>
          </a:xfrm>
        </p:spPr>
        <p:txBody>
          <a:bodyPr>
            <a:normAutofit fontScale="90000"/>
          </a:bodyPr>
          <a:lstStyle/>
          <a:p>
            <a:r>
              <a:rPr lang="es-MX" dirty="0">
                <a:solidFill>
                  <a:schemeClr val="bg1"/>
                </a:solidFill>
              </a:rPr>
              <a:t>No podemos juzgar a las personas por el envase, debemos tratar de conocer su belleza interior, que es lo más importante para el cielo.</a:t>
            </a:r>
            <a:endParaRPr lang="es-ES_trad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2082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2111" y="-606019"/>
            <a:ext cx="14865276" cy="8357638"/>
          </a:xfrm>
          <a:prstGeom prst="rect">
            <a:avLst/>
          </a:prstGeom>
        </p:spPr>
      </p:pic>
      <p:sp>
        <p:nvSpPr>
          <p:cNvPr id="3" name="Elipse 2"/>
          <p:cNvSpPr/>
          <p:nvPr/>
        </p:nvSpPr>
        <p:spPr>
          <a:xfrm>
            <a:off x="2576022" y="67426"/>
            <a:ext cx="6734232" cy="6734232"/>
          </a:xfrm>
          <a:prstGeom prst="ellipse">
            <a:avLst/>
          </a:prstGeom>
          <a:noFill/>
          <a:ln w="16192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4817081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2411"/>
            <a:ext cx="12196148" cy="7287942"/>
          </a:xfrm>
          <a:prstGeom prst="rect">
            <a:avLst/>
          </a:prstGeom>
        </p:spPr>
      </p:pic>
      <p:sp>
        <p:nvSpPr>
          <p:cNvPr id="9" name="Corazón 8"/>
          <p:cNvSpPr/>
          <p:nvPr/>
        </p:nvSpPr>
        <p:spPr>
          <a:xfrm>
            <a:off x="2150723" y="2894581"/>
            <a:ext cx="1354427" cy="1234648"/>
          </a:xfrm>
          <a:prstGeom prst="heart">
            <a:avLst/>
          </a:prstGeom>
          <a:solidFill>
            <a:schemeClr val="bg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0" name="Corazón 9"/>
          <p:cNvSpPr/>
          <p:nvPr/>
        </p:nvSpPr>
        <p:spPr>
          <a:xfrm>
            <a:off x="8928592" y="2695649"/>
            <a:ext cx="1790890" cy="1632512"/>
          </a:xfrm>
          <a:prstGeom prst="heart">
            <a:avLst/>
          </a:prstGeom>
          <a:solidFill>
            <a:srgbClr val="7030A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1" name="Corazón 10"/>
          <p:cNvSpPr/>
          <p:nvPr/>
        </p:nvSpPr>
        <p:spPr>
          <a:xfrm>
            <a:off x="2150723" y="862714"/>
            <a:ext cx="427800" cy="389968"/>
          </a:xfrm>
          <a:prstGeom prst="heart">
            <a:avLst/>
          </a:prstGeom>
          <a:solidFill>
            <a:srgbClr val="FFC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3" name="Rectángulo 12"/>
          <p:cNvSpPr/>
          <p:nvPr/>
        </p:nvSpPr>
        <p:spPr>
          <a:xfrm>
            <a:off x="1885550" y="568909"/>
            <a:ext cx="9066468" cy="2805098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37000"/>
                </a:schemeClr>
              </a:gs>
            </a:gsLst>
            <a:lin ang="54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95919E8-C99C-4B42-9F73-5C6C17517B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783" y="674086"/>
            <a:ext cx="10520680" cy="3352801"/>
          </a:xfrm>
          <a:effectLst>
            <a:outerShdw sx="1000" sy="1000" algn="ctr" rotWithShape="0">
              <a:srgbClr val="000000">
                <a:alpha val="92000"/>
              </a:srgbClr>
            </a:outerShdw>
            <a:softEdge rad="673100"/>
          </a:effectLst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5400" dirty="0">
                <a:solidFill>
                  <a:srgbClr val="FE8907"/>
                </a:solidFill>
                <a:latin typeface="Arial" charset="0"/>
                <a:ea typeface="Arial" charset="0"/>
                <a:cs typeface="Arial" charset="0"/>
              </a:rPr>
              <a:t>           Nuestra </a:t>
            </a:r>
            <a:r>
              <a:rPr lang="es-ES" sz="5400" b="1" i="1" dirty="0">
                <a:solidFill>
                  <a:srgbClr val="FE8907"/>
                </a:solidFill>
                <a:latin typeface="Arial" charset="0"/>
                <a:ea typeface="Arial" charset="0"/>
                <a:cs typeface="Arial" charset="0"/>
              </a:rPr>
              <a:t>estima propia </a:t>
            </a:r>
          </a:p>
          <a:p>
            <a:pPr marL="0" indent="0" algn="ctr">
              <a:buNone/>
            </a:pPr>
            <a:r>
              <a:rPr lang="es-ES" sz="5400" dirty="0">
                <a:solidFill>
                  <a:srgbClr val="FE8907"/>
                </a:solidFill>
                <a:latin typeface="Arial" charset="0"/>
                <a:ea typeface="Arial" charset="0"/>
                <a:cs typeface="Arial" charset="0"/>
              </a:rPr>
              <a:t>      establece nuestra identidad </a:t>
            </a:r>
          </a:p>
          <a:p>
            <a:pPr marL="0" indent="0" algn="ctr">
              <a:buNone/>
            </a:pPr>
            <a:r>
              <a:rPr lang="es-ES" sz="5400" dirty="0">
                <a:solidFill>
                  <a:srgbClr val="FE8907"/>
                </a:solidFill>
                <a:latin typeface="Arial" charset="0"/>
                <a:ea typeface="Arial" charset="0"/>
                <a:cs typeface="Arial" charset="0"/>
              </a:rPr>
              <a:t>y le da valor.</a:t>
            </a:r>
            <a:endParaRPr lang="es-MX" sz="5400" dirty="0">
              <a:solidFill>
                <a:srgbClr val="FE8907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926" y="6626335"/>
            <a:ext cx="2077074" cy="2174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1468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" grpI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DDD43C-FE8B-774C-BF1C-860CD7BE4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196397"/>
            <a:ext cx="10515600" cy="3292475"/>
          </a:xfrm>
        </p:spPr>
        <p:txBody>
          <a:bodyPr/>
          <a:lstStyle/>
          <a:p>
            <a:r>
              <a:rPr lang="es-MX" sz="5400" dirty="0">
                <a:latin typeface="+mn-lt"/>
                <a:ea typeface="Beirut" charset="-78"/>
                <a:cs typeface="Beirut" charset="-78"/>
              </a:rPr>
              <a:t>ALTA O BAJA </a:t>
            </a:r>
            <a:br>
              <a:rPr lang="es-MX" dirty="0">
                <a:latin typeface="Beirut" charset="-78"/>
                <a:ea typeface="Beirut" charset="-78"/>
                <a:cs typeface="Beirut" charset="-78"/>
              </a:rPr>
            </a:br>
            <a:endParaRPr lang="es-MX" dirty="0">
              <a:solidFill>
                <a:srgbClr val="FF0000"/>
              </a:solidFill>
              <a:latin typeface="Boulodrome" charset="0"/>
              <a:ea typeface="Boulodrome" charset="0"/>
              <a:cs typeface="Boulodrome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72" y="-991611"/>
            <a:ext cx="15783413" cy="8873837"/>
          </a:xfrm>
          <a:prstGeom prst="rect">
            <a:avLst/>
          </a:prstGeom>
        </p:spPr>
      </p:pic>
      <p:sp>
        <p:nvSpPr>
          <p:cNvPr id="5" name="Arco 4"/>
          <p:cNvSpPr/>
          <p:nvPr/>
        </p:nvSpPr>
        <p:spPr>
          <a:xfrm>
            <a:off x="-2071254" y="3470741"/>
            <a:ext cx="6276107" cy="810491"/>
          </a:xfrm>
          <a:prstGeom prst="arc">
            <a:avLst>
              <a:gd name="adj1" fmla="val 16200000"/>
              <a:gd name="adj2" fmla="val 21534528"/>
            </a:avLst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769" y="2638556"/>
            <a:ext cx="3965448" cy="119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3618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748472" cy="687423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FF52A4E-93B1-1E41-9D33-466F48C62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4455" y="1445779"/>
            <a:ext cx="10515600" cy="1325563"/>
          </a:xfrm>
        </p:spPr>
        <p:txBody>
          <a:bodyPr>
            <a:normAutofit/>
          </a:bodyPr>
          <a:lstStyle/>
          <a:p>
            <a:r>
              <a:rPr lang="es-MX" sz="6600" dirty="0">
                <a:solidFill>
                  <a:schemeClr val="bg1"/>
                </a:solidFill>
                <a:latin typeface="Beautiful Fascination" charset="0"/>
                <a:ea typeface="Beautiful Fascination" charset="0"/>
                <a:cs typeface="Beautiful Fascination" charset="0"/>
              </a:rPr>
              <a:t>Saúl</a:t>
            </a:r>
          </a:p>
        </p:txBody>
      </p:sp>
      <p:sp>
        <p:nvSpPr>
          <p:cNvPr id="5" name="Arco 4"/>
          <p:cNvSpPr/>
          <p:nvPr/>
        </p:nvSpPr>
        <p:spPr>
          <a:xfrm>
            <a:off x="332512" y="2466975"/>
            <a:ext cx="2743200" cy="283585"/>
          </a:xfrm>
          <a:prstGeom prst="arc">
            <a:avLst>
              <a:gd name="adj1" fmla="val 16200000"/>
              <a:gd name="adj2" fmla="val 21534528"/>
            </a:avLst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5581322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" t="6126" r="-98" b="32755"/>
          <a:stretch/>
        </p:blipFill>
        <p:spPr>
          <a:xfrm>
            <a:off x="0" y="-612000"/>
            <a:ext cx="12204000" cy="7452000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9FF52A4E-93B1-1E41-9D33-466F48C62403}"/>
              </a:ext>
            </a:extLst>
          </p:cNvPr>
          <p:cNvSpPr txBox="1">
            <a:spLocks/>
          </p:cNvSpPr>
          <p:nvPr/>
        </p:nvSpPr>
        <p:spPr>
          <a:xfrm>
            <a:off x="1004455" y="144577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6600" dirty="0">
                <a:solidFill>
                  <a:schemeClr val="bg1"/>
                </a:solidFill>
                <a:latin typeface="Beautiful Fascination" charset="0"/>
                <a:ea typeface="Beautiful Fascination" charset="0"/>
                <a:cs typeface="Beautiful Fascination" charset="0"/>
              </a:rPr>
              <a:t>David</a:t>
            </a:r>
          </a:p>
        </p:txBody>
      </p:sp>
      <p:sp>
        <p:nvSpPr>
          <p:cNvPr id="8" name="Arco 7"/>
          <p:cNvSpPr/>
          <p:nvPr/>
        </p:nvSpPr>
        <p:spPr>
          <a:xfrm>
            <a:off x="332512" y="2466975"/>
            <a:ext cx="2743200" cy="283585"/>
          </a:xfrm>
          <a:prstGeom prst="arc">
            <a:avLst>
              <a:gd name="adj1" fmla="val 16200000"/>
              <a:gd name="adj2" fmla="val 21534528"/>
            </a:avLst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67436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3"/>
          <a:srcRect l="2992" r="20818"/>
          <a:stretch/>
        </p:blipFill>
        <p:spPr>
          <a:xfrm>
            <a:off x="0" y="498763"/>
            <a:ext cx="12167999" cy="5985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605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ube 5"/>
          <p:cNvSpPr/>
          <p:nvPr/>
        </p:nvSpPr>
        <p:spPr>
          <a:xfrm rot="403637">
            <a:off x="412421" y="164438"/>
            <a:ext cx="6990835" cy="4695876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1A15D16-F2B4-964C-A673-577BF32D3B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9255" y="1252577"/>
            <a:ext cx="5133109" cy="4351338"/>
          </a:xfrm>
        </p:spPr>
        <p:txBody>
          <a:bodyPr>
            <a:normAutofit/>
          </a:bodyPr>
          <a:lstStyle/>
          <a:p>
            <a:r>
              <a:rPr lang="es-ES" sz="3600" dirty="0">
                <a:solidFill>
                  <a:srgbClr val="1F7AB6"/>
                </a:solidFill>
              </a:rPr>
              <a:t>¡Somos valiosos para Dios! ¡Somos sus hijos, su precioso tesoro y posesión! Somos la niña de sus ojos (Salmo 17: 8).</a:t>
            </a:r>
            <a:endParaRPr lang="es-MX" sz="3600" dirty="0">
              <a:solidFill>
                <a:srgbClr val="1F7AB6"/>
              </a:solidFill>
            </a:endParaRPr>
          </a:p>
          <a:p>
            <a:pPr marL="0" indent="0">
              <a:buNone/>
            </a:pPr>
            <a:endParaRPr lang="es-MX" sz="3600" dirty="0">
              <a:solidFill>
                <a:srgbClr val="0070C0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2747"/>
                    </a14:imgEffect>
                    <a14:imgEffect>
                      <a14:saturation sat="3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199" y="2063068"/>
            <a:ext cx="7162801" cy="4794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0829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razón 7"/>
          <p:cNvSpPr/>
          <p:nvPr/>
        </p:nvSpPr>
        <p:spPr>
          <a:xfrm>
            <a:off x="665018" y="303304"/>
            <a:ext cx="7187045" cy="6160848"/>
          </a:xfrm>
          <a:prstGeom prst="heart">
            <a:avLst/>
          </a:prstGeom>
          <a:solidFill>
            <a:srgbClr val="FFC000"/>
          </a:solidFill>
          <a:ln w="317500">
            <a:solidFill>
              <a:srgbClr val="FE8907">
                <a:alpha val="84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CDAEBE7-EAFB-A740-B950-F680F6868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4891" y="2112814"/>
            <a:ext cx="5257798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s-ES" sz="3600" dirty="0">
                <a:solidFill>
                  <a:schemeClr val="bg1"/>
                </a:solidFill>
              </a:rPr>
              <a:t>Tu valor no depende de lo que otros piensan de ti, ni siquiera de lo que tú piensas de ti mismo (a). La manera como Dios te ve determina tu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s-ES" sz="3600" dirty="0">
                <a:solidFill>
                  <a:schemeClr val="bg1"/>
                </a:solidFill>
              </a:rPr>
              <a:t>valor.</a:t>
            </a:r>
            <a:endParaRPr lang="es-MX" sz="36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es-MX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0" r="32210"/>
          <a:stretch/>
        </p:blipFill>
        <p:spPr>
          <a:xfrm>
            <a:off x="3946256" y="-1143000"/>
            <a:ext cx="8172000" cy="8263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435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288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88" b="12318"/>
          <a:stretch/>
        </p:blipFill>
        <p:spPr>
          <a:xfrm>
            <a:off x="0" y="0"/>
            <a:ext cx="12192000" cy="6876000"/>
          </a:xfrm>
          <a:prstGeom prst="rect">
            <a:avLst/>
          </a:prstGeom>
        </p:spPr>
      </p:pic>
      <p:sp>
        <p:nvSpPr>
          <p:cNvPr id="5" name="Rectángulo redondeado 4"/>
          <p:cNvSpPr/>
          <p:nvPr/>
        </p:nvSpPr>
        <p:spPr>
          <a:xfrm>
            <a:off x="1059873" y="976745"/>
            <a:ext cx="6733309" cy="4384964"/>
          </a:xfrm>
          <a:prstGeom prst="roundRect">
            <a:avLst/>
          </a:prstGeom>
          <a:solidFill>
            <a:srgbClr val="A03587"/>
          </a:solidFill>
          <a:ln w="95250">
            <a:solidFill>
              <a:srgbClr val="AD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B0A9545-8A4F-9E48-A997-F6177111A0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4335" y="1262928"/>
            <a:ext cx="5964383" cy="5595072"/>
          </a:xfrm>
          <a:effectLst>
            <a:outerShdw blurRad="63500" dist="177800" dir="5400000" sx="115000" sy="115000" algn="ctr" rotWithShape="0">
              <a:srgbClr val="000000">
                <a:alpha val="98000"/>
              </a:srgbClr>
            </a:outerShdw>
          </a:effectLst>
        </p:spPr>
        <p:txBody>
          <a:bodyPr/>
          <a:lstStyle/>
          <a:p>
            <a:pPr marL="0" indent="0">
              <a:buNone/>
            </a:pPr>
            <a:r>
              <a:rPr lang="es-MX" sz="3600" dirty="0">
                <a:solidFill>
                  <a:schemeClr val="bg1"/>
                </a:solidFill>
              </a:rPr>
              <a:t>Tienes un valor tan grande que Jesús estuvo dispuesto a dar su vida para rescatarte, para rescatarme a mí y para rescatarnos a todos nosotros. Cada gota de sangre derramada en la cruz estaba llena de amor por ti.</a:t>
            </a:r>
            <a:r>
              <a:rPr lang="es-ES_tradnl" sz="3600" dirty="0">
                <a:solidFill>
                  <a:schemeClr val="bg1"/>
                </a:solidFill>
              </a:rPr>
              <a:t> </a:t>
            </a:r>
            <a:endParaRPr lang="es-MX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380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">
              <a:schemeClr val="bg2">
                <a:lumMod val="25000"/>
              </a:schemeClr>
            </a:gs>
            <a:gs pos="95000">
              <a:schemeClr val="bg2">
                <a:lumMod val="50000"/>
              </a:schemeClr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 rot="171624">
            <a:off x="1920810" y="2445419"/>
            <a:ext cx="6368589" cy="473952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50800" dir="5400000" sx="103000" sy="103000" algn="ctr" rotWithShape="0">
              <a:srgbClr val="000000">
                <a:alpha val="1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" name="Rectángulo 6"/>
          <p:cNvSpPr/>
          <p:nvPr/>
        </p:nvSpPr>
        <p:spPr>
          <a:xfrm rot="21353448">
            <a:off x="2917651" y="314960"/>
            <a:ext cx="6368589" cy="632176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sx="103000" sy="103000" algn="ctr" rotWithShape="0">
              <a:schemeClr val="bg2">
                <a:lumMod val="50000"/>
                <a:alpha val="2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53448">
            <a:off x="3200400" y="609600"/>
            <a:ext cx="579120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1011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416" y="2722879"/>
            <a:ext cx="10793167" cy="181567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044" y="300894"/>
            <a:ext cx="8593912" cy="2137346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5168BD8-641C-0543-AB38-43E8502811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7520" y="3035030"/>
            <a:ext cx="9031516" cy="3007042"/>
          </a:xfrm>
        </p:spPr>
        <p:txBody>
          <a:bodyPr/>
          <a:lstStyle/>
          <a:p>
            <a:r>
              <a:rPr lang="es-ES" sz="4000" dirty="0">
                <a:solidFill>
                  <a:schemeClr val="bg1"/>
                </a:solidFill>
              </a:rPr>
              <a:t>La autoestima es </a:t>
            </a:r>
            <a:r>
              <a:rPr lang="es-ES" sz="4000" b="1" dirty="0">
                <a:solidFill>
                  <a:schemeClr val="bg1"/>
                </a:solidFill>
              </a:rPr>
              <a:t>la visión más profunda que cada cual tiene de sí mismo</a:t>
            </a:r>
            <a:r>
              <a:rPr lang="es-ES" sz="4000" dirty="0">
                <a:solidFill>
                  <a:schemeClr val="bg1"/>
                </a:solidFill>
              </a:rPr>
              <a:t>. </a:t>
            </a:r>
            <a:endParaRPr lang="es-MX" sz="4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s-MX" dirty="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4">
            <a:alphaModFix amt="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328" y="432816"/>
            <a:ext cx="6138672" cy="642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1536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890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4DF775C-F0C4-4E43-B332-5820398F3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120" y="1805305"/>
            <a:ext cx="488188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4000" dirty="0">
                <a:solidFill>
                  <a:schemeClr val="bg1"/>
                </a:solidFill>
              </a:rPr>
              <a:t>. La autoestima </a:t>
            </a:r>
            <a:r>
              <a:rPr lang="es-MX" sz="4000" dirty="0">
                <a:solidFill>
                  <a:schemeClr val="bg1"/>
                </a:solidFill>
              </a:rPr>
              <a:t>constituye </a:t>
            </a:r>
            <a:r>
              <a:rPr lang="es-MX" sz="4000" b="1" dirty="0">
                <a:solidFill>
                  <a:schemeClr val="bg1"/>
                </a:solidFill>
              </a:rPr>
              <a:t>la</a:t>
            </a:r>
            <a:r>
              <a:rPr lang="es-MX" sz="4000" dirty="0">
                <a:solidFill>
                  <a:schemeClr val="bg1"/>
                </a:solidFill>
              </a:rPr>
              <a:t> </a:t>
            </a:r>
            <a:r>
              <a:rPr lang="es-MX" sz="4000" b="1" dirty="0">
                <a:solidFill>
                  <a:schemeClr val="bg1"/>
                </a:solidFill>
              </a:rPr>
              <a:t>suma de la autoconfianza</a:t>
            </a:r>
            <a:r>
              <a:rPr lang="es-MX" sz="4000" dirty="0">
                <a:solidFill>
                  <a:schemeClr val="bg1"/>
                </a:solidFill>
              </a:rPr>
              <a:t>, </a:t>
            </a:r>
            <a:r>
              <a:rPr lang="es-MX" sz="4000" b="1" dirty="0">
                <a:solidFill>
                  <a:schemeClr val="bg1"/>
                </a:solidFill>
              </a:rPr>
              <a:t>el sentimiento de poder hacer las cosas y</a:t>
            </a:r>
            <a:r>
              <a:rPr lang="es-MX" sz="4000" dirty="0">
                <a:solidFill>
                  <a:schemeClr val="bg1"/>
                </a:solidFill>
              </a:rPr>
              <a:t> </a:t>
            </a:r>
            <a:r>
              <a:rPr lang="es-MX" sz="4000" b="1" dirty="0">
                <a:solidFill>
                  <a:schemeClr val="bg1"/>
                </a:solidFill>
              </a:rPr>
              <a:t>el respeto a nosotros mismos</a:t>
            </a:r>
            <a:r>
              <a:rPr lang="es-MX" sz="4000" dirty="0">
                <a:solidFill>
                  <a:schemeClr val="bg1"/>
                </a:solidFill>
              </a:rPr>
              <a:t>. </a:t>
            </a:r>
            <a:endParaRPr lang="es-MX" dirty="0">
              <a:solidFill>
                <a:schemeClr val="bg1"/>
              </a:solidFill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">
            <a:alphaModFix amt="98000"/>
          </a:blip>
          <a:srcRect/>
          <a:stretch/>
        </p:blipFill>
        <p:spPr>
          <a:xfrm>
            <a:off x="5334000" y="0"/>
            <a:ext cx="6858000" cy="6858000"/>
          </a:xfrm>
          <a:prstGeom prst="rect">
            <a:avLst/>
          </a:pr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40742248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ipse 3"/>
          <p:cNvSpPr/>
          <p:nvPr/>
        </p:nvSpPr>
        <p:spPr>
          <a:xfrm>
            <a:off x="3352800" y="345440"/>
            <a:ext cx="6136640" cy="61366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2"/>
          <a:srcRect l="2" t="3334" r="-1301" b="3160"/>
          <a:stretch/>
        </p:blipFill>
        <p:spPr>
          <a:xfrm>
            <a:off x="-3578400" y="0"/>
            <a:ext cx="11124000" cy="6840000"/>
          </a:xfrm>
          <a:prstGeom prst="rect">
            <a:avLst/>
          </a:prstGeom>
        </p:spPr>
      </p:pic>
      <p:sp>
        <p:nvSpPr>
          <p:cNvPr id="5" name="Elipse 4"/>
          <p:cNvSpPr/>
          <p:nvPr/>
        </p:nvSpPr>
        <p:spPr>
          <a:xfrm>
            <a:off x="3352800" y="345440"/>
            <a:ext cx="6136640" cy="6136640"/>
          </a:xfrm>
          <a:prstGeom prst="ellipse">
            <a:avLst/>
          </a:prstGeom>
          <a:ln w="16192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C569796-2DEE-1E4E-B84D-3FEF494C99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0640" y="2171065"/>
            <a:ext cx="5181600" cy="4351338"/>
          </a:xfrm>
        </p:spPr>
        <p:txBody>
          <a:bodyPr/>
          <a:lstStyle/>
          <a:p>
            <a:r>
              <a:rPr lang="es-ES" sz="3600" dirty="0">
                <a:solidFill>
                  <a:schemeClr val="bg1"/>
                </a:solidFill>
              </a:rPr>
              <a:t>Refleja un </a:t>
            </a:r>
            <a:r>
              <a:rPr lang="es-ES" sz="3600" b="1" dirty="0">
                <a:solidFill>
                  <a:schemeClr val="bg1"/>
                </a:solidFill>
              </a:rPr>
              <a:t>juicio de valor</a:t>
            </a:r>
            <a:r>
              <a:rPr lang="es-ES" sz="3600" dirty="0">
                <a:solidFill>
                  <a:schemeClr val="bg1"/>
                </a:solidFill>
              </a:rPr>
              <a:t> que todos formulamos al enfrentar los desafíos que se nos presentan a lo largo de nuestra existencia. </a:t>
            </a:r>
            <a:endParaRPr lang="es-MX" sz="3600" dirty="0">
              <a:solidFill>
                <a:schemeClr val="bg1"/>
              </a:solidFill>
            </a:endParaRP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641496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327B10-0EEC-5646-8E79-1FC92FE07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65" y="0"/>
            <a:ext cx="12196330" cy="6858000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DAD8472-AC72-7743-BFAC-0A7B97B1D2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360" y="1958341"/>
            <a:ext cx="3754120" cy="4351338"/>
          </a:xfrm>
        </p:spPr>
        <p:txBody>
          <a:bodyPr>
            <a:normAutofit lnSpcReduction="10000"/>
          </a:bodyPr>
          <a:lstStyle/>
          <a:p>
            <a:r>
              <a:rPr lang="es-ES" sz="3600" dirty="0"/>
              <a:t>Como actitud, </a:t>
            </a:r>
            <a:r>
              <a:rPr lang="es-ES" sz="3600" b="1" dirty="0"/>
              <a:t>la autoestima es la forma habitual de percibirnos, de pensar, de sentir y de comportarnos en relación con nuestro ser</a:t>
            </a:r>
            <a:r>
              <a:rPr lang="es-ES" sz="3600" dirty="0"/>
              <a:t>. </a:t>
            </a:r>
            <a:endParaRPr lang="es-MX" sz="3600" dirty="0"/>
          </a:p>
          <a:p>
            <a:pPr marL="0" indent="0">
              <a:buNone/>
            </a:pP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01997332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54C9F1F-F1AF-D04C-AE59-3D908C6EE5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598920" cy="4351338"/>
          </a:xfrm>
        </p:spPr>
        <p:txBody>
          <a:bodyPr/>
          <a:lstStyle/>
          <a:p>
            <a:r>
              <a:rPr lang="es-MX" sz="4000" b="1" dirty="0"/>
              <a:t>Nos permite evaluar de manera objetiva nuestra identidad.</a:t>
            </a:r>
            <a:r>
              <a:rPr lang="es-ES_tradnl" sz="4000" dirty="0"/>
              <a:t> </a:t>
            </a:r>
            <a:endParaRPr lang="es-MX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alphaModFix amt="7000"/>
          </a:blip>
          <a:stretch>
            <a:fillRect/>
          </a:stretch>
        </p:blipFill>
        <p:spPr>
          <a:xfrm rot="976176">
            <a:off x="6978502" y="489403"/>
            <a:ext cx="4406900" cy="638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8036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ágono 3"/>
          <p:cNvSpPr/>
          <p:nvPr/>
        </p:nvSpPr>
        <p:spPr>
          <a:xfrm rot="16200000">
            <a:off x="5135679" y="4733888"/>
            <a:ext cx="2551504" cy="1696720"/>
          </a:xfrm>
          <a:prstGeom prst="homePlate">
            <a:avLst/>
          </a:prstGeom>
          <a:gradFill>
            <a:gsLst>
              <a:gs pos="2000">
                <a:srgbClr val="92D050"/>
              </a:gs>
              <a:gs pos="95000">
                <a:srgbClr val="149435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" name="Pentágono 4"/>
          <p:cNvSpPr/>
          <p:nvPr/>
        </p:nvSpPr>
        <p:spPr>
          <a:xfrm rot="16200000">
            <a:off x="6138381" y="4071742"/>
            <a:ext cx="3875800" cy="1696716"/>
          </a:xfrm>
          <a:prstGeom prst="homePlate">
            <a:avLst/>
          </a:prstGeom>
          <a:gradFill>
            <a:gsLst>
              <a:gs pos="2000">
                <a:srgbClr val="A445ED"/>
              </a:gs>
              <a:gs pos="95000">
                <a:srgbClr val="470FA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" name="Pentágono 5"/>
          <p:cNvSpPr/>
          <p:nvPr/>
        </p:nvSpPr>
        <p:spPr>
          <a:xfrm rot="16200000">
            <a:off x="7180853" y="3458139"/>
            <a:ext cx="5103008" cy="1696716"/>
          </a:xfrm>
          <a:prstGeom prst="homePlate">
            <a:avLst/>
          </a:prstGeom>
          <a:gradFill>
            <a:gsLst>
              <a:gs pos="2000">
                <a:srgbClr val="FFC000"/>
              </a:gs>
              <a:gs pos="95000">
                <a:srgbClr val="FE6318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" name="Pentágono 6"/>
          <p:cNvSpPr/>
          <p:nvPr/>
        </p:nvSpPr>
        <p:spPr>
          <a:xfrm rot="16200000">
            <a:off x="8248348" y="2914349"/>
            <a:ext cx="6190587" cy="1696716"/>
          </a:xfrm>
          <a:prstGeom prst="homePlate">
            <a:avLst/>
          </a:prstGeom>
          <a:gradFill>
            <a:gsLst>
              <a:gs pos="2000">
                <a:srgbClr val="00B0F0"/>
              </a:gs>
              <a:gs pos="95000">
                <a:srgbClr val="1739C0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8" name="Rectángulo 7"/>
          <p:cNvSpPr/>
          <p:nvPr/>
        </p:nvSpPr>
        <p:spPr>
          <a:xfrm>
            <a:off x="6224633" y="2984391"/>
            <a:ext cx="581891" cy="4571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34" y="1397459"/>
            <a:ext cx="11100816" cy="2365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6511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2628</TotalTime>
  <Words>385</Words>
  <Application>Microsoft Office PowerPoint</Application>
  <PresentationFormat>Panorámica</PresentationFormat>
  <Paragraphs>28</Paragraphs>
  <Slides>26</Slides>
  <Notes>2</Notes>
  <HiddenSlides>0</HiddenSlides>
  <MMClips>1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33" baseType="lpstr">
      <vt:lpstr>Arial</vt:lpstr>
      <vt:lpstr>Beautiful Fascination</vt:lpstr>
      <vt:lpstr>Beirut</vt:lpstr>
      <vt:lpstr>Boulodrome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CONCEPTOS DE BELLEZA EN EL MUNDO</vt:lpstr>
      <vt:lpstr>ASIA</vt:lpstr>
      <vt:lpstr>AFRICA</vt:lpstr>
      <vt:lpstr>OCEANÍA</vt:lpstr>
      <vt:lpstr>EUROPA</vt:lpstr>
      <vt:lpstr>Presentación de PowerPoint</vt:lpstr>
      <vt:lpstr>Cada uno valemos mucho como individuos. Somos una gran obra de arte con una misión que cumplir. Usa tus talentos, tus dones y tus habilidades como ser humano para cumplirla.</vt:lpstr>
      <vt:lpstr>Susan Boyle</vt:lpstr>
      <vt:lpstr>No podemos juzgar a las personas por el envase, debemos tratar de conocer su belleza interior, que es lo más importante para el cielo.</vt:lpstr>
      <vt:lpstr>Presentación de PowerPoint</vt:lpstr>
      <vt:lpstr>ALTA O BAJA  </vt:lpstr>
      <vt:lpstr>Saúl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Vales más de lo que crees</dc:title>
  <dc:creator>Ministerio de la Mujer</dc:creator>
  <cp:lastModifiedBy>UCN Media Asocentro</cp:lastModifiedBy>
  <cp:revision>68</cp:revision>
  <dcterms:created xsi:type="dcterms:W3CDTF">2019-10-15T00:15:23Z</dcterms:created>
  <dcterms:modified xsi:type="dcterms:W3CDTF">2020-02-26T20:54:53Z</dcterms:modified>
</cp:coreProperties>
</file>