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gradFill flip="none" rotWithShape="1">
          <a:gsLst>
            <a:gs pos="0">
              <a:srgbClr val="F09723"/>
            </a:gs>
            <a:gs pos="100000">
              <a:srgbClr val="0A1A30"/>
            </a:gs>
          </a:gsLst>
          <a:lin ang="5189483" scaled="0"/>
        </a:gradFill>
      </p:bgPr>
    </p:bg>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Información del hech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hecho</a:t>
            </a:r>
          </a:p>
        </p:txBody>
      </p:sp>
      <p:sp>
        <p:nvSpPr>
          <p:cNvPr id="107" name="Nivel de texto 1…"/>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16" name="Nivel de texto 1…"/>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bg>
      <p:bgPr>
        <a:gradFill flip="none" rotWithShape="1">
          <a:gsLst>
            <a:gs pos="0">
              <a:srgbClr val="0096EF"/>
            </a:gs>
            <a:gs pos="100000">
              <a:srgbClr val="004E80"/>
            </a:gs>
          </a:gsLst>
          <a:lin ang="0" scaled="0"/>
        </a:gradFill>
      </p:bgPr>
    </p:bg>
    <p:spTree>
      <p:nvGrpSpPr>
        <p:cNvPr id="1" name=""/>
        <p:cNvGrpSpPr/>
        <p:nvPr/>
      </p:nvGrpSpPr>
      <p:grpSpPr>
        <a:xfrm>
          <a:off x="0" y="0"/>
          <a:ext cx="0" cy="0"/>
          <a:chOff x="0" y="0"/>
          <a:chExt cx="0" cy="0"/>
        </a:xfrm>
      </p:grpSpPr>
      <p:sp>
        <p:nvSpPr>
          <p:cNvPr id="149"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50"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51"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52"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9" name="Texto del título"/>
          <p:cNvSpPr txBox="1"/>
          <p:nvPr>
            <p:ph type="title"/>
          </p:nvPr>
        </p:nvSpPr>
        <p:spPr>
          <a:xfrm>
            <a:off x="3096369" y="3994150"/>
            <a:ext cx="19621501"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60" name="Nivel de texto 1…"/>
          <p:cNvSpPr txBox="1"/>
          <p:nvPr>
            <p:ph type="body" sz="quarter" idx="1"/>
          </p:nvPr>
        </p:nvSpPr>
        <p:spPr>
          <a:xfrm>
            <a:off x="2387600" y="7200900"/>
            <a:ext cx="19621500" cy="1841500"/>
          </a:xfrm>
          <a:prstGeom prst="rect">
            <a:avLst/>
          </a:prstGeom>
        </p:spPr>
        <p:txBody>
          <a:bodyPr/>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1"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69" name="Texto del título"/>
          <p:cNvSpPr txBox="1"/>
          <p:nvPr>
            <p:ph type="title"/>
          </p:nvPr>
        </p:nvSpPr>
        <p:spPr>
          <a:xfrm>
            <a:off x="2387600" y="9448800"/>
            <a:ext cx="19621500" cy="2006600"/>
          </a:xfrm>
          <a:prstGeom prst="rect">
            <a:avLst/>
          </a:prstGeom>
        </p:spPr>
        <p:txBody>
          <a:bodyPr lIns="45719" tIns="45719" rIns="45719" bIns="45719"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70"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1"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9" name="Nivel de texto 1…"/>
          <p:cNvSpPr txBox="1"/>
          <p:nvPr>
            <p:ph type="body" sz="quarter" idx="1"/>
          </p:nvPr>
        </p:nvSpPr>
        <p:spPr>
          <a:xfrm>
            <a:off x="1930400" y="11049000"/>
            <a:ext cx="20510500" cy="1778000"/>
          </a:xfrm>
          <a:prstGeom prst="rect">
            <a:avLst/>
          </a:prstGeom>
        </p:spPr>
        <p:txBody>
          <a:bodyPr/>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80"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 </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Subtítulo de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2" name="Nivel de texto 1…"/>
          <p:cNvSpPr txBox="1"/>
          <p:nvPr>
            <p:ph type="body" sz="half" idx="1" hasCustomPrompt="1"/>
          </p:nvPr>
        </p:nvSpPr>
        <p:spPr>
          <a:xfrm>
            <a:off x="1206500" y="4248504"/>
            <a:ext cx="9779000" cy="8256012"/>
          </a:xfrm>
          <a:prstGeom prst="rect">
            <a:avLst/>
          </a:prstGeom>
        </p:spPr>
        <p:txBody>
          <a:bodyPr/>
          <a:lstStyle/>
          <a:p>
            <a:pPr/>
            <a:r>
              <a:t>Texto en viñeta de diapositiva</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49"/>
          </a:xfrm>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2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Editar: doble clic"/>
          <p:cNvSpPr txBox="1"/>
          <p:nvPr>
            <p:ph type="title"/>
          </p:nvPr>
        </p:nvSpPr>
        <p:spPr>
          <a:xfrm>
            <a:off x="1936750" y="7385050"/>
            <a:ext cx="20510500" cy="3695700"/>
          </a:xfrm>
          <a:prstGeom prst="rect">
            <a:avLst/>
          </a:prstGeom>
        </p:spPr>
        <p:txBody>
          <a:bodyPr/>
          <a:lstStyle/>
          <a:p>
            <a:pPr/>
          </a:p>
        </p:txBody>
      </p:sp>
      <p:sp>
        <p:nvSpPr>
          <p:cNvPr id="190" name="Editar: doble clic"/>
          <p:cNvSpPr txBox="1"/>
          <p:nvPr>
            <p:ph type="body" sz="quarter" idx="1"/>
          </p:nvPr>
        </p:nvSpPr>
        <p:spPr>
          <a:prstGeom prst="rect">
            <a:avLst/>
          </a:prstGeom>
        </p:spPr>
        <p:txBody>
          <a:bodyPr/>
          <a:lstStyle/>
          <a:p>
            <a:pPr/>
          </a:p>
        </p:txBody>
      </p:sp>
      <p:pic>
        <p:nvPicPr>
          <p:cNvPr id="191"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n" descr="Imagen"/>
          <p:cNvPicPr>
            <a:picLocks noChangeAspect="1"/>
          </p:cNvPicPr>
          <p:nvPr/>
        </p:nvPicPr>
        <p:blipFill>
          <a:blip r:embed="rId2">
            <a:extLst/>
          </a:blip>
          <a:stretch>
            <a:fillRect/>
          </a:stretch>
        </p:blipFill>
        <p:spPr>
          <a:xfrm>
            <a:off x="16348762" y="175148"/>
            <a:ext cx="6977158" cy="8561532"/>
          </a:xfrm>
          <a:prstGeom prst="rect">
            <a:avLst/>
          </a:prstGeom>
          <a:ln w="12700">
            <a:miter lim="400000"/>
          </a:ln>
        </p:spPr>
      </p:pic>
      <p:sp>
        <p:nvSpPr>
          <p:cNvPr id="250" name="Globo cuadrado"/>
          <p:cNvSpPr/>
          <p:nvPr/>
        </p:nvSpPr>
        <p:spPr>
          <a:xfrm>
            <a:off x="2842558" y="3582193"/>
            <a:ext cx="18698766" cy="8351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8" y="0"/>
                </a:moveTo>
                <a:cubicBezTo>
                  <a:pt x="1181" y="0"/>
                  <a:pt x="1063" y="266"/>
                  <a:pt x="1063" y="594"/>
                </a:cubicBezTo>
                <a:lnTo>
                  <a:pt x="1063" y="4758"/>
                </a:lnTo>
                <a:lnTo>
                  <a:pt x="0" y="5947"/>
                </a:lnTo>
                <a:lnTo>
                  <a:pt x="1063" y="7137"/>
                </a:lnTo>
                <a:lnTo>
                  <a:pt x="1063" y="21006"/>
                </a:lnTo>
                <a:cubicBezTo>
                  <a:pt x="1063" y="21334"/>
                  <a:pt x="1181" y="21600"/>
                  <a:pt x="1328" y="21600"/>
                </a:cubicBezTo>
                <a:lnTo>
                  <a:pt x="21335" y="21600"/>
                </a:lnTo>
                <a:cubicBezTo>
                  <a:pt x="21481" y="21600"/>
                  <a:pt x="21600" y="21334"/>
                  <a:pt x="21600" y="21006"/>
                </a:cubicBezTo>
                <a:lnTo>
                  <a:pt x="21600" y="594"/>
                </a:lnTo>
                <a:cubicBezTo>
                  <a:pt x="21600" y="266"/>
                  <a:pt x="21481" y="0"/>
                  <a:pt x="21335" y="0"/>
                </a:cubicBezTo>
                <a:lnTo>
                  <a:pt x="1328" y="0"/>
                </a:lnTo>
                <a:close/>
              </a:path>
            </a:pathLst>
          </a:custGeom>
          <a:solidFill>
            <a:srgbClr val="2E3053">
              <a:alpha val="59486"/>
            </a:srgbClr>
          </a:solidFill>
          <a:ln w="12700">
            <a:miter lim="400000"/>
          </a:ln>
          <a:effectLst>
            <a:outerShdw sx="100000" sy="100000" kx="0" ky="0" algn="b" rotWithShape="0" blurRad="190500" dist="101600" dir="5400000">
              <a:srgbClr val="6C6C6C">
                <a:alpha val="95859"/>
              </a:srgbClr>
            </a:outerShdw>
          </a:effectLst>
        </p:spPr>
        <p:txBody>
          <a:bodyPr lIns="50800" tIns="50800" rIns="50800" bIns="50800" anchor="ctr"/>
          <a:lstStyle/>
          <a:p>
            <a:pPr defTabSz="825500">
              <a:defRPr sz="3200">
                <a:solidFill>
                  <a:srgbClr val="000000"/>
                </a:solidFill>
                <a:effectLst>
                  <a:outerShdw sx="100000" sy="100000" kx="0" ky="0" algn="b" rotWithShape="0" blurRad="25400" dist="63500" dir="18900000">
                    <a:srgbClr val="6C6C6C"/>
                  </a:outerShdw>
                </a:effectLst>
                <a:latin typeface="Helvetica Neue Medium"/>
                <a:ea typeface="Helvetica Neue Medium"/>
                <a:cs typeface="Helvetica Neue Medium"/>
                <a:sym typeface="Helvetica Neue Medium"/>
              </a:defRPr>
            </a:pPr>
          </a:p>
        </p:txBody>
      </p:sp>
      <p:sp>
        <p:nvSpPr>
          <p:cNvPr id="251" name="{1MCP 297.2}"/>
          <p:cNvSpPr txBox="1"/>
          <p:nvPr>
            <p:ph type="body" idx="21"/>
          </p:nvPr>
        </p:nvSpPr>
        <p:spPr>
          <a:xfrm>
            <a:off x="1206499" y="11764631"/>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 {1MCP 297.2}</a:t>
            </a:r>
          </a:p>
        </p:txBody>
      </p:sp>
      <p:sp>
        <p:nvSpPr>
          <p:cNvPr id="252" name="Dejar de poner en práctica el conocimiento"/>
          <p:cNvSpPr txBox="1"/>
          <p:nvPr>
            <p:ph type="ctrTitle"/>
          </p:nvPr>
        </p:nvSpPr>
        <p:spPr>
          <a:xfrm>
            <a:off x="3152279" y="498033"/>
            <a:ext cx="11086802" cy="2878303"/>
          </a:xfrm>
          <a:prstGeom prst="rect">
            <a:avLst/>
          </a:prstGeom>
        </p:spPr>
        <p:txBody>
          <a:bodyPr anchor="t"/>
          <a:lstStyle>
            <a:lvl1pPr defTabSz="1853137">
              <a:defRPr b="0" spc="-176" sz="8816">
                <a:effectLst>
                  <a:outerShdw sx="100000" sy="100000" kx="0" ky="0" algn="b" rotWithShape="0" blurRad="19304" dist="48260" dir="18900000">
                    <a:srgbClr val="6C6C6C"/>
                  </a:outerShdw>
                </a:effectLst>
                <a:latin typeface="Helvetica Neue Black Condensed"/>
                <a:ea typeface="Helvetica Neue Black Condensed"/>
                <a:cs typeface="Helvetica Neue Black Condensed"/>
                <a:sym typeface="Helvetica Neue Black Condensed"/>
              </a:defRPr>
            </a:lvl1pPr>
          </a:lstStyle>
          <a:p>
            <a:pPr/>
            <a:r>
              <a:t>Dejar de poner en práctica el conocimiento</a:t>
            </a:r>
          </a:p>
        </p:txBody>
      </p:sp>
      <p:sp>
        <p:nvSpPr>
          <p:cNvPr id="253" name="Deberían desarrollar y dirigir sus facultades de tal manera que puedan ser útiles y bendecir a otros hasta el máximo de sus capacidades."/>
          <p:cNvSpPr txBox="1"/>
          <p:nvPr/>
        </p:nvSpPr>
        <p:spPr>
          <a:xfrm>
            <a:off x="4258222" y="3762895"/>
            <a:ext cx="16899134" cy="81886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12300"/>
              </a:lnSpc>
              <a:defRPr sz="8800">
                <a:latin typeface="Helvetica Neue Light"/>
                <a:ea typeface="Helvetica Neue Light"/>
                <a:cs typeface="Helvetica Neue Light"/>
                <a:sym typeface="Helvetica Neue Light"/>
              </a:defRPr>
            </a:lvl1pPr>
          </a:lstStyle>
          <a:p>
            <a:pPr/>
            <a:r>
              <a:t>  Deberían desarrollar y dirigir sus facultades de tal manera que puedan ser útiles y bendecir a otros hasta el máximo de sus capacidades.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Imagen" descr="Imagen"/>
          <p:cNvPicPr>
            <a:picLocks noChangeAspect="1"/>
          </p:cNvPicPr>
          <p:nvPr/>
        </p:nvPicPr>
        <p:blipFill>
          <a:blip r:embed="rId2">
            <a:extLst/>
          </a:blip>
          <a:stretch>
            <a:fillRect/>
          </a:stretch>
        </p:blipFill>
        <p:spPr>
          <a:xfrm>
            <a:off x="-155036" y="816125"/>
            <a:ext cx="7972409" cy="10417497"/>
          </a:xfrm>
          <a:prstGeom prst="rect">
            <a:avLst/>
          </a:prstGeom>
          <a:ln w="12700">
            <a:miter lim="400000"/>
          </a:ln>
        </p:spPr>
      </p:pic>
      <p:sp>
        <p:nvSpPr>
          <p:cNvPr id="256" name="Rectángulo"/>
          <p:cNvSpPr/>
          <p:nvPr/>
        </p:nvSpPr>
        <p:spPr>
          <a:xfrm>
            <a:off x="1257259" y="4322095"/>
            <a:ext cx="22425570" cy="7956034"/>
          </a:xfrm>
          <a:prstGeom prst="roundRect">
            <a:avLst>
              <a:gd name="adj" fmla="val 0"/>
            </a:avLst>
          </a:prstGeom>
          <a:blipFill>
            <a:blip r:embed="rId3">
              <a:alphaModFix amt="69539"/>
            </a:blip>
          </a:blipFill>
          <a:ln w="12700">
            <a:miter lim="400000"/>
          </a:ln>
          <a:effectLst>
            <a:outerShdw sx="100000" sy="100000" kx="0" ky="0" algn="b" rotWithShape="0" blurRad="190500" dist="101600" dir="5400000">
              <a:srgbClr val="6C6C6C">
                <a:alpha val="95859"/>
              </a:srgbClr>
            </a:outerShdw>
          </a:effectLst>
        </p:spPr>
        <p:txBody>
          <a:bodyPr lIns="50800" tIns="50800" rIns="50800" bIns="50800" anchor="ctr"/>
          <a:lstStyle/>
          <a:p>
            <a:pPr defTabSz="825500">
              <a:lnSpc>
                <a:spcPts val="6400"/>
              </a:lnSpc>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57" name="{1MCP 311.1"/>
          <p:cNvSpPr txBox="1"/>
          <p:nvPr>
            <p:ph type="body" idx="21"/>
          </p:nvPr>
        </p:nvSpPr>
        <p:spPr>
          <a:xfrm>
            <a:off x="19939027" y="12106683"/>
            <a:ext cx="3403367"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 {1MCP 311.1</a:t>
            </a:r>
          </a:p>
        </p:txBody>
      </p:sp>
      <p:sp>
        <p:nvSpPr>
          <p:cNvPr id="258" name="Los males de la inacción física…"/>
          <p:cNvSpPr txBox="1"/>
          <p:nvPr>
            <p:ph type="ctrTitle"/>
          </p:nvPr>
        </p:nvSpPr>
        <p:spPr>
          <a:xfrm>
            <a:off x="5058943" y="327223"/>
            <a:ext cx="14266114" cy="2657588"/>
          </a:xfrm>
          <a:prstGeom prst="rect">
            <a:avLst/>
          </a:prstGeom>
        </p:spPr>
        <p:txBody>
          <a:bodyPr anchor="t"/>
          <a:lstStyle/>
          <a:p>
            <a:pPr algn="ctr" defTabSz="1877520">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pPr>
            <a:r>
              <a:t>Los males de la </a:t>
            </a:r>
            <a:r>
              <a:rPr spc="-184" sz="9239"/>
              <a:t>inacción física</a:t>
            </a:r>
            <a:endParaRPr spc="-184" sz="9239"/>
          </a:p>
          <a:p>
            <a:pPr algn="ctr" defTabSz="1877520">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pPr>
            <a:r>
              <a:rPr>
                <a:latin typeface="Helvetica Neue Thin"/>
                <a:ea typeface="Helvetica Neue Thin"/>
                <a:cs typeface="Helvetica Neue Thin"/>
                <a:sym typeface="Helvetica Neue Thin"/>
              </a:rPr>
              <a:t>y el exceso de actividad mental</a:t>
            </a:r>
          </a:p>
        </p:txBody>
      </p:sp>
      <p:sp>
        <p:nvSpPr>
          <p:cNvPr id="259" name="Todo el cuerpo ha sido creado para la acción, y a menos que se mantengan sanas las facultades físicas mediante el ejercicio activo, las facultades mentales no podrán ser empleadas por mucho tiempo al máximo de su capacidad. La inacción física que parece "/>
          <p:cNvSpPr txBox="1"/>
          <p:nvPr/>
        </p:nvSpPr>
        <p:spPr>
          <a:xfrm rot="357">
            <a:off x="1643462" y="4372747"/>
            <a:ext cx="21097076" cy="7553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389572">
              <a:lnSpc>
                <a:spcPts val="8400"/>
              </a:lnSpc>
              <a:spcBef>
                <a:spcPts val="800"/>
              </a:spcBef>
              <a:defRPr sz="6370">
                <a:latin typeface="Helvetica Neue Thin"/>
                <a:ea typeface="Helvetica Neue Thin"/>
                <a:cs typeface="Helvetica Neue Thin"/>
                <a:sym typeface="Helvetica Neue Thin"/>
              </a:defRPr>
            </a:pPr>
            <a:r>
              <a:rPr b="1">
                <a:latin typeface="+mn-lt"/>
                <a:ea typeface="+mn-ea"/>
                <a:cs typeface="+mn-cs"/>
                <a:sym typeface="Helvetica Neue"/>
              </a:rPr>
              <a:t>Todo el cuerpo </a:t>
            </a:r>
            <a:r>
              <a:rPr>
                <a:effectLst>
                  <a:outerShdw sx="100000" sy="100000" kx="0" ky="0" algn="b" rotWithShape="0" blurRad="24892" dist="62230" dir="18900000">
                    <a:srgbClr val="6C6C6C"/>
                  </a:outerShdw>
                </a:effectLst>
                <a:latin typeface="Helvetica Neue Black Condensed"/>
                <a:ea typeface="Helvetica Neue Black Condensed"/>
                <a:cs typeface="Helvetica Neue Black Condensed"/>
                <a:sym typeface="Helvetica Neue Black Condensed"/>
              </a:rPr>
              <a:t>ha sido creado para la acción</a:t>
            </a:r>
            <a:r>
              <a:rPr sz="5880"/>
              <a:t>, y a menos que se </a:t>
            </a:r>
            <a:r>
              <a:rPr>
                <a:effectLst>
                  <a:outerShdw sx="100000" sy="100000" kx="0" ky="0" algn="b" rotWithShape="0" blurRad="24892" dist="62230" dir="18900000">
                    <a:srgbClr val="6C6C6C"/>
                  </a:outerShdw>
                </a:effectLst>
                <a:latin typeface="Helvetica Neue Black Condensed"/>
                <a:ea typeface="Helvetica Neue Black Condensed"/>
                <a:cs typeface="Helvetica Neue Black Condensed"/>
                <a:sym typeface="Helvetica Neue Black Condensed"/>
              </a:rPr>
              <a:t>mantengan sanas las facultades físicas </a:t>
            </a:r>
            <a:r>
              <a:rPr sz="5880"/>
              <a:t>mediante el ejercicio activo,</a:t>
            </a:r>
            <a:r>
              <a:rPr>
                <a:effectLst>
                  <a:outerShdw sx="100000" sy="100000" kx="0" ky="0" algn="b" rotWithShape="0" blurRad="24892" dist="62230" dir="18900000">
                    <a:srgbClr val="6C6C6C"/>
                  </a:outerShdw>
                </a:effectLst>
                <a:latin typeface="Helvetica Neue Black Condensed"/>
                <a:ea typeface="Helvetica Neue Black Condensed"/>
                <a:cs typeface="Helvetica Neue Black Condensed"/>
                <a:sym typeface="Helvetica Neue Black Condensed"/>
              </a:rPr>
              <a:t> las facultades mentales no podrán ser empleadas por mucho tiempo al máximo de su capacidad. </a:t>
            </a:r>
            <a:r>
              <a:t>La </a:t>
            </a:r>
            <a:r>
              <a:rPr sz="8330">
                <a:effectLst>
                  <a:outerShdw sx="100000" sy="100000" kx="0" ky="0" algn="b" rotWithShape="0" blurRad="37338" dist="87122" dir="15660000">
                    <a:srgbClr val="0D458F"/>
                  </a:outerShdw>
                </a:effectLst>
                <a:latin typeface="Helvetica Neue Black Condensed"/>
                <a:ea typeface="Helvetica Neue Black Condensed"/>
                <a:cs typeface="Helvetica Neue Black Condensed"/>
                <a:sym typeface="Helvetica Neue Black Condensed"/>
              </a:rPr>
              <a:t>inacción física </a:t>
            </a:r>
            <a:r>
              <a:t>que parece casi inevitable, junto con otras condiciones malsanas, hace de ella un lugar difícil, especialmente para los de constitución débil </a:t>
            </a:r>
            <a:r>
              <a:rPr sz="5978"/>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Rectángulo redondeado"/>
          <p:cNvSpPr/>
          <p:nvPr/>
        </p:nvSpPr>
        <p:spPr>
          <a:xfrm>
            <a:off x="1523205" y="3667300"/>
            <a:ext cx="20554125" cy="8298404"/>
          </a:xfrm>
          <a:prstGeom prst="roundRect">
            <a:avLst>
              <a:gd name="adj" fmla="val 2310"/>
            </a:avLst>
          </a:prstGeom>
          <a:gradFill>
            <a:gsLst>
              <a:gs pos="0">
                <a:srgbClr val="47E1F0"/>
              </a:gs>
              <a:gs pos="100000">
                <a:srgbClr val="0A1A30"/>
              </a:gs>
            </a:gsLst>
            <a:lin ang="8079801"/>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08BBDB"/>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62" name="{1MCP 313.2}"/>
          <p:cNvSpPr txBox="1"/>
          <p:nvPr>
            <p:ph type="body" idx="21"/>
          </p:nvPr>
        </p:nvSpPr>
        <p:spPr>
          <a:xfrm>
            <a:off x="1206499" y="11984829"/>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 {1MCP 313.2}</a:t>
            </a:r>
          </a:p>
        </p:txBody>
      </p:sp>
      <p:sp>
        <p:nvSpPr>
          <p:cNvPr id="263" name="Pensamientos necios-…"/>
          <p:cNvSpPr txBox="1"/>
          <p:nvPr>
            <p:ph type="ctrTitle"/>
          </p:nvPr>
        </p:nvSpPr>
        <p:spPr>
          <a:xfrm>
            <a:off x="7224928" y="1021734"/>
            <a:ext cx="9934145" cy="1684205"/>
          </a:xfrm>
          <a:prstGeom prst="rect">
            <a:avLst/>
          </a:prstGeom>
        </p:spPr>
        <p:txBody>
          <a:bodyPr anchor="t"/>
          <a:lstStyle/>
          <a:p>
            <a:pPr algn="ctr" defTabSz="1999437">
              <a:lnSpc>
                <a:spcPts val="5600"/>
              </a:lnSpc>
              <a:defRPr spc="-150" sz="7544">
                <a:effectLst>
                  <a:outerShdw sx="100000" sy="100000" kx="0" ky="0" algn="b" rotWithShape="0" blurRad="20828" dist="52070" dir="18900000">
                    <a:srgbClr val="6C6C6C"/>
                  </a:outerShdw>
                </a:effectLst>
              </a:defRPr>
            </a:pPr>
            <a:r>
              <a:t>Pensamientos necios- </a:t>
            </a:r>
          </a:p>
          <a:p>
            <a:pPr algn="ctr" defTabSz="1999437">
              <a:lnSpc>
                <a:spcPts val="5600"/>
              </a:lnSpc>
              <a:defRPr b="0" spc="-127" sz="6396">
                <a:effectLst>
                  <a:outerShdw sx="100000" sy="100000" kx="0" ky="0" algn="b" rotWithShape="0" blurRad="20828" dist="52070" dir="18900000">
                    <a:srgbClr val="6C6C6C"/>
                  </a:outerShdw>
                </a:effectLst>
                <a:latin typeface="Helvetica Neue Thin"/>
                <a:ea typeface="Helvetica Neue Thin"/>
                <a:cs typeface="Helvetica Neue Thin"/>
                <a:sym typeface="Helvetica Neue Thin"/>
              </a:defRPr>
            </a:pPr>
            <a:r>
              <a:t>conversación frívola</a:t>
            </a:r>
          </a:p>
        </p:txBody>
      </p:sp>
      <p:sp>
        <p:nvSpPr>
          <p:cNvPr id="264" name="Las mentes que están ocupadas con lecturas frívolas, con cuentos excitantes, o que buscan entretenimientos, no se espacian en Cristo y no se pueden regocijar en la plenitud de su amor. La mente que encuentra placer en pensamientos necios y conversaciones"/>
          <p:cNvSpPr txBox="1"/>
          <p:nvPr>
            <p:ph type="subTitle" idx="1"/>
          </p:nvPr>
        </p:nvSpPr>
        <p:spPr>
          <a:xfrm>
            <a:off x="1903246" y="4249416"/>
            <a:ext cx="18017035" cy="7643561"/>
          </a:xfrm>
          <a:prstGeom prst="rect">
            <a:avLst/>
          </a:prstGeom>
        </p:spPr>
        <p:txBody>
          <a:bodyPr/>
          <a:lstStyle/>
          <a:p>
            <a:pPr defTabSz="2023821">
              <a:lnSpc>
                <a:spcPts val="8300"/>
              </a:lnSpc>
              <a:spcBef>
                <a:spcPts val="2900"/>
              </a:spcBef>
              <a:defRPr b="0" sz="7386">
                <a:effectLst>
                  <a:outerShdw sx="100000" sy="100000" kx="0" ky="0" algn="b" rotWithShape="0" blurRad="10541" dist="52705" dir="18900000">
                    <a:srgbClr val="A9A9A9"/>
                  </a:outerShdw>
                </a:effectLst>
                <a:latin typeface="Helvetica Neue Thin"/>
                <a:ea typeface="Helvetica Neue Thin"/>
                <a:cs typeface="Helvetica Neue Thin"/>
                <a:sym typeface="Helvetica Neue Thin"/>
              </a:defRPr>
            </a:pP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Las mentes</a:t>
            </a:r>
            <a:r>
              <a:t> que están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ocupadas</a:t>
            </a:r>
            <a:r>
              <a:t> con </a:t>
            </a:r>
            <a:r>
              <a:rPr>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lecturas frívolas</a:t>
            </a:r>
            <a:r>
              <a:t>, con cuentos excitantes, o que buscan entretenimientos,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no se espacian</a:t>
            </a:r>
            <a:r>
              <a:t> en Cristo y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no se pueden regocijar</a:t>
            </a:r>
            <a:r>
              <a:t> en la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plenitud</a:t>
            </a:r>
            <a:r>
              <a:t> </a:t>
            </a:r>
            <a:r>
              <a:rPr sz="5810"/>
              <a:t>de </a:t>
            </a:r>
            <a:r>
              <a:t>su amor. La mente que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encuentra placer</a:t>
            </a:r>
            <a:r>
              <a:t> en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pensamientos necios</a:t>
            </a:r>
            <a:r>
              <a:t> y </a:t>
            </a:r>
            <a:r>
              <a:rPr sz="6972">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rPr>
              <a:t>conversaciones frívolas</a:t>
            </a:r>
            <a:r>
              <a:t> están tan desprovistas del gozo de Cristo </a:t>
            </a:r>
          </a:p>
        </p:txBody>
      </p:sp>
      <p:pic>
        <p:nvPicPr>
          <p:cNvPr id="265" name="Imagen" descr="Imagen"/>
          <p:cNvPicPr>
            <a:picLocks noChangeAspect="1"/>
          </p:cNvPicPr>
          <p:nvPr/>
        </p:nvPicPr>
        <p:blipFill>
          <a:blip r:embed="rId2">
            <a:extLst/>
          </a:blip>
          <a:stretch>
            <a:fillRect/>
          </a:stretch>
        </p:blipFill>
        <p:spPr>
          <a:xfrm>
            <a:off x="19660989" y="4768568"/>
            <a:ext cx="4315222" cy="5175634"/>
          </a:xfrm>
          <a:prstGeom prst="rect">
            <a:avLst/>
          </a:prstGeom>
          <a:ln w="12700">
            <a:miter lim="400000"/>
          </a:ln>
          <a:effectLst>
            <a:outerShdw sx="100000" sy="100000" kx="0" ky="0" algn="b" rotWithShape="0" blurRad="190500" dist="419100" dir="5400000">
              <a:srgbClr val="434343"/>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Rectángulo redondeado"/>
          <p:cNvSpPr/>
          <p:nvPr/>
        </p:nvSpPr>
        <p:spPr>
          <a:xfrm>
            <a:off x="7903998" y="2459549"/>
            <a:ext cx="15902196" cy="9968463"/>
          </a:xfrm>
          <a:prstGeom prst="roundRect">
            <a:avLst>
              <a:gd name="adj" fmla="val 190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68" name="El remolino de la excitación y del placer aleja a miles de los deberes serios de la vida. Los deportes excitantes—el teatro, las carreras de caballos, los juegos de azar, el consumo de alcohol, y las fiestas—estimulan todas las pasiones a la actividad."/>
          <p:cNvSpPr txBox="1"/>
          <p:nvPr/>
        </p:nvSpPr>
        <p:spPr>
          <a:xfrm>
            <a:off x="8692217" y="3544135"/>
            <a:ext cx="14325758" cy="92104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638923" indent="-469900">
              <a:lnSpc>
                <a:spcPts val="7900"/>
              </a:lnSpc>
              <a:defRPr b="1" i="1" spc="-145" sz="7300">
                <a:latin typeface="Times New Roman"/>
                <a:ea typeface="Times New Roman"/>
                <a:cs typeface="Times New Roman"/>
                <a:sym typeface="Times New Roman"/>
              </a:defRPr>
            </a:pPr>
            <a:r>
              <a:t>El remolino de la excitación y del placer </a:t>
            </a:r>
            <a:r>
              <a:rPr spc="-195" sz="9800"/>
              <a:t>aleja a miles de los deberes serios de la vida. </a:t>
            </a:r>
            <a:r>
              <a:t>Los deportes excitantes—el teatro, las carreras de caballos, los juegos de azar, el consumo de alcohol, y las fiestas—estimulan todas las pasiones a la actividad.</a:t>
            </a:r>
          </a:p>
        </p:txBody>
      </p:sp>
      <p:sp>
        <p:nvSpPr>
          <p:cNvPr id="269" name="El remolino de excitación"/>
          <p:cNvSpPr txBox="1"/>
          <p:nvPr>
            <p:ph type="ctrTitle"/>
          </p:nvPr>
        </p:nvSpPr>
        <p:spPr>
          <a:xfrm>
            <a:off x="1206498" y="5180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El remolino de excitación</a:t>
            </a:r>
          </a:p>
        </p:txBody>
      </p:sp>
      <p:sp>
        <p:nvSpPr>
          <p:cNvPr id="270" name="{1MCP 313.3"/>
          <p:cNvSpPr txBox="1"/>
          <p:nvPr/>
        </p:nvSpPr>
        <p:spPr>
          <a:xfrm>
            <a:off x="15591728" y="12401396"/>
            <a:ext cx="6696772" cy="1137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638923" indent="-469900" algn="r">
              <a:lnSpc>
                <a:spcPct val="90000"/>
              </a:lnSpc>
              <a:defRPr spc="-70" sz="3500">
                <a:latin typeface="Helvetica Neue Thin"/>
                <a:ea typeface="Helvetica Neue Thin"/>
                <a:cs typeface="Helvetica Neue Thin"/>
                <a:sym typeface="Helvetica Neue Thin"/>
              </a:defRPr>
            </a:pPr>
            <a:r>
              <a:rPr spc="-32" sz="1600">
                <a:solidFill>
                  <a:srgbClr val="000000"/>
                </a:solidFill>
              </a:rPr>
              <a:t> </a:t>
            </a:r>
            <a:r>
              <a:t> {1MCP 313.3</a:t>
            </a:r>
          </a:p>
        </p:txBody>
      </p:sp>
      <p:pic>
        <p:nvPicPr>
          <p:cNvPr id="271" name="Imagen" descr="Imagen"/>
          <p:cNvPicPr>
            <a:picLocks noChangeAspect="1"/>
          </p:cNvPicPr>
          <p:nvPr/>
        </p:nvPicPr>
        <p:blipFill>
          <a:blip r:embed="rId3">
            <a:extLst/>
          </a:blip>
          <a:stretch>
            <a:fillRect/>
          </a:stretch>
        </p:blipFill>
        <p:spPr>
          <a:xfrm>
            <a:off x="526547" y="1726044"/>
            <a:ext cx="9157706" cy="9197112"/>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ángulo redondeado"/>
          <p:cNvSpPr/>
          <p:nvPr/>
        </p:nvSpPr>
        <p:spPr>
          <a:xfrm>
            <a:off x="1141645" y="2935227"/>
            <a:ext cx="22249716" cy="8896008"/>
          </a:xfrm>
          <a:prstGeom prst="roundRect">
            <a:avLst>
              <a:gd name="adj" fmla="val 213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4" name="El remolino de excitación"/>
          <p:cNvSpPr txBox="1"/>
          <p:nvPr>
            <p:ph type="ctrTitle"/>
          </p:nvPr>
        </p:nvSpPr>
        <p:spPr>
          <a:xfrm>
            <a:off x="1206498" y="5180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El remolino de excitación</a:t>
            </a:r>
          </a:p>
        </p:txBody>
      </p:sp>
      <p:sp>
        <p:nvSpPr>
          <p:cNvPr id="275" name="Son barridos por la corriente popular. Abren las puertas a un torrente de tentaciones. Se entregan a la algazara social y a la alegría sin sentido. Son llevados de una forma de disipación a otra, hasta que pierden tanto el deseo como la capacidad para un"/>
          <p:cNvSpPr txBox="1"/>
          <p:nvPr/>
        </p:nvSpPr>
        <p:spPr>
          <a:xfrm>
            <a:off x="1387386" y="3570316"/>
            <a:ext cx="21971004" cy="800679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79192" indent="-352425" defTabSz="1828754">
              <a:lnSpc>
                <a:spcPct val="90000"/>
              </a:lnSpc>
              <a:defRPr spc="-118" sz="5925">
                <a:latin typeface="Helvetica Neue Thin"/>
                <a:ea typeface="Helvetica Neue Thin"/>
                <a:cs typeface="Helvetica Neue Thin"/>
                <a:sym typeface="Helvetica Neue Thin"/>
              </a:defRPr>
            </a:pPr>
            <a:r>
              <a:t>Son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barridos</a:t>
            </a:r>
            <a:r>
              <a:rPr spc="-127" sz="63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 </a:t>
            </a:r>
            <a:r>
              <a:t>por la corriente popular.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Abren</a:t>
            </a:r>
            <a:r>
              <a:t> las puertas a un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torrente </a:t>
            </a:r>
            <a:r>
              <a:t>de tentaciones.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Se entregan</a:t>
            </a:r>
            <a:r>
              <a:t> a la algazara social y a la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alegría sin sentido</a:t>
            </a:r>
            <a:r>
              <a:t>. </a:t>
            </a:r>
            <a:r>
              <a:rPr spc="-127" sz="63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Son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llevados</a:t>
            </a:r>
            <a:r>
              <a:t> de una forma de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disipación </a:t>
            </a:r>
            <a:r>
              <a:t>a otra, hasta que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pierden </a:t>
            </a:r>
            <a:r>
              <a:t>tanto el deseo como la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capacidad</a:t>
            </a:r>
            <a:r>
              <a:rPr spc="-127" sz="63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 </a:t>
            </a:r>
            <a:r>
              <a:t>para una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vida</a:t>
            </a:r>
            <a:r>
              <a:rPr spc="-127" sz="63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 </a:t>
            </a:r>
            <a:r>
              <a:t>de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utilidad</a:t>
            </a:r>
            <a:r>
              <a:t>. Sus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aspiraciones </a:t>
            </a:r>
            <a:r>
              <a:t>religiosas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se enfrían</a:t>
            </a:r>
            <a:r>
              <a:t>, su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vida espiritual</a:t>
            </a:r>
            <a:r>
              <a:t> se oscurece. Las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facultades</a:t>
            </a:r>
            <a:r>
              <a:t> más nobles del alma, todo lo que liga al hombre con el mundo espiritual, </a:t>
            </a:r>
            <a:r>
              <a:rPr spc="-151" sz="75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se degrada.</a:t>
            </a:r>
          </a:p>
        </p:txBody>
      </p:sp>
      <p:sp>
        <p:nvSpPr>
          <p:cNvPr id="276" name="{1MCP 313.4}"/>
          <p:cNvSpPr txBox="1"/>
          <p:nvPr/>
        </p:nvSpPr>
        <p:spPr>
          <a:xfrm>
            <a:off x="15591728" y="12401396"/>
            <a:ext cx="6696772" cy="1137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638923" indent="-469900" algn="r">
              <a:lnSpc>
                <a:spcPct val="90000"/>
              </a:lnSpc>
              <a:defRPr spc="-70" sz="3500">
                <a:latin typeface="Helvetica Neue Thin"/>
                <a:ea typeface="Helvetica Neue Thin"/>
                <a:cs typeface="Helvetica Neue Thin"/>
                <a:sym typeface="Helvetica Neue Thin"/>
              </a:defRPr>
            </a:pPr>
            <a:r>
              <a:rPr spc="-32" sz="1600">
                <a:solidFill>
                  <a:srgbClr val="000000"/>
                </a:solidFill>
              </a:rPr>
              <a:t> </a:t>
            </a:r>
            <a:r>
              <a:t> {1MCP 313.4}</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Rectángulo redondeado"/>
          <p:cNvSpPr/>
          <p:nvPr/>
        </p:nvSpPr>
        <p:spPr>
          <a:xfrm>
            <a:off x="381000" y="2372835"/>
            <a:ext cx="23192441" cy="8142945"/>
          </a:xfrm>
          <a:prstGeom prst="roundRect">
            <a:avLst>
              <a:gd name="adj" fmla="val 14769"/>
            </a:avLst>
          </a:prstGeom>
          <a:solidFill>
            <a:srgbClr val="138FCB">
              <a:alpha val="60988"/>
            </a:srgbClr>
          </a:solidFill>
          <a:ln w="12700">
            <a:miter lim="400000"/>
          </a:ln>
          <a:effectLst>
            <a:outerShdw sx="100000" sy="100000" kx="0" ky="0" algn="b" rotWithShape="0" blurRad="190500" dist="127000" dir="5400000">
              <a:srgbClr val="A9A9A9"/>
            </a:outerShdw>
          </a:effectLst>
        </p:spPr>
        <p:txBody>
          <a:bodyPr lIns="50800" tIns="50800" rIns="50800" bIns="50800" anchor="ctr"/>
          <a:lstStyle/>
          <a:p>
            <a:pPr defTabSz="825500">
              <a:defRPr sz="3200">
                <a:solidFill>
                  <a:schemeClr val="accent1">
                    <a:lumOff val="13575"/>
                  </a:schemeClr>
                </a:solidFill>
                <a:latin typeface="Helvetica Neue Medium"/>
                <a:ea typeface="Helvetica Neue Medium"/>
                <a:cs typeface="Helvetica Neue Medium"/>
                <a:sym typeface="Helvetica Neue Medium"/>
              </a:defRPr>
            </a:pPr>
          </a:p>
        </p:txBody>
      </p:sp>
      <p:sp>
        <p:nvSpPr>
          <p:cNvPr id="279" name="{1MCP 314.2}"/>
          <p:cNvSpPr txBox="1"/>
          <p:nvPr>
            <p:ph type="body" idx="21"/>
          </p:nvPr>
        </p:nvSpPr>
        <p:spPr>
          <a:xfrm>
            <a:off x="16048928" y="12121996"/>
            <a:ext cx="6696772" cy="1137884"/>
          </a:xfrm>
          <a:prstGeom prst="rect">
            <a:avLst/>
          </a:prstGeom>
          <a:extLst>
            <a:ext uri="{C572A759-6A51-4108-AA02-DFA0A04FC94B}">
              <ma14:wrappingTextBoxFlag xmlns:ma14="http://schemas.microsoft.com/office/mac/drawingml/2011/main" val="1"/>
            </a:ext>
          </a:extLst>
        </p:spPr>
        <p:txBody>
          <a:bodyPr anchor="t"/>
          <a:lstStyle/>
          <a:p>
            <a:pPr lvl="1" marL="638923" indent="-12700" algn="r">
              <a:spcBef>
                <a:spcPts val="0"/>
              </a:spcBef>
              <a:buSzTx/>
              <a:buNone/>
              <a:defRPr spc="-70" sz="3500">
                <a:latin typeface="Helvetica Neue Thin"/>
                <a:ea typeface="Helvetica Neue Thin"/>
                <a:cs typeface="Helvetica Neue Thin"/>
                <a:sym typeface="Helvetica Neue Thin"/>
              </a:defRPr>
            </a:pPr>
            <a:r>
              <a:t>{1MCP 314.2}</a:t>
            </a:r>
          </a:p>
        </p:txBody>
      </p:sp>
      <p:sp>
        <p:nvSpPr>
          <p:cNvPr id="280" name="Sentirte en libertad de expresar los impulsos del corazón…"/>
          <p:cNvSpPr txBox="1"/>
          <p:nvPr>
            <p:ph type="subTitle" sz="half" idx="1"/>
          </p:nvPr>
        </p:nvSpPr>
        <p:spPr>
          <a:xfrm>
            <a:off x="696541" y="2800793"/>
            <a:ext cx="16163038" cy="7592424"/>
          </a:xfrm>
          <a:prstGeom prst="rect">
            <a:avLst/>
          </a:prstGeom>
        </p:spPr>
        <p:txBody>
          <a:bodyPr/>
          <a:lstStyle/>
          <a:p>
            <a:pPr marL="863138" indent="-863138" defTabSz="1706837">
              <a:lnSpc>
                <a:spcPts val="7000"/>
              </a:lnSpc>
              <a:spcBef>
                <a:spcPts val="3000"/>
              </a:spcBef>
              <a:buSzPct val="80000"/>
              <a:buBlip>
                <a:blip r:embed="rId2"/>
              </a:buBlip>
              <a:defRPr b="0" sz="6230">
                <a:effectLst>
                  <a:outerShdw sx="100000" sy="100000" kx="0" ky="0" algn="b" rotWithShape="0" blurRad="8890" dist="44450" dir="18900000">
                    <a:srgbClr val="A9A9A9"/>
                  </a:outerShdw>
                </a:effectLst>
                <a:latin typeface="Helvetica Neue Thin"/>
                <a:ea typeface="Helvetica Neue Thin"/>
                <a:cs typeface="Helvetica Neue Thin"/>
                <a:sym typeface="Helvetica Neue Thin"/>
              </a:defRPr>
            </a:pPr>
            <a:r>
              <a:t>Sentirte en libertad de expresar los impulsos del corazón</a:t>
            </a:r>
          </a:p>
          <a:p>
            <a:pPr marL="863138" indent="-863138" defTabSz="1706837">
              <a:lnSpc>
                <a:spcPts val="7000"/>
              </a:lnSpc>
              <a:spcBef>
                <a:spcPts val="3000"/>
              </a:spcBef>
              <a:buSzPct val="80000"/>
              <a:buBlip>
                <a:blip r:embed="rId2"/>
              </a:buBlip>
              <a:defRPr b="0" sz="6230">
                <a:effectLst>
                  <a:outerShdw sx="100000" sy="100000" kx="0" ky="0" algn="b" rotWithShape="0" blurRad="8890" dist="44450" dir="18900000">
                    <a:srgbClr val="A9A9A9"/>
                  </a:outerShdw>
                </a:effectLst>
                <a:latin typeface="Helvetica Neue Thin"/>
                <a:ea typeface="Helvetica Neue Thin"/>
                <a:cs typeface="Helvetica Neue Thin"/>
                <a:sym typeface="Helvetica Neue Thin"/>
              </a:defRPr>
            </a:pPr>
            <a:r>
              <a:t>Complacer tu liviandad y frivolidad</a:t>
            </a:r>
          </a:p>
          <a:p>
            <a:pPr marL="863138" indent="-863138" defTabSz="1706837">
              <a:lnSpc>
                <a:spcPts val="7000"/>
              </a:lnSpc>
              <a:spcBef>
                <a:spcPts val="3000"/>
              </a:spcBef>
              <a:buSzPct val="80000"/>
              <a:buBlip>
                <a:blip r:embed="rId2"/>
              </a:buBlip>
              <a:defRPr b="0" sz="6230">
                <a:effectLst>
                  <a:outerShdw sx="100000" sy="100000" kx="0" ky="0" algn="b" rotWithShape="0" blurRad="8890" dist="44450" dir="18900000">
                    <a:srgbClr val="A9A9A9"/>
                  </a:outerShdw>
                </a:effectLst>
                <a:latin typeface="Helvetica Neue Thin"/>
                <a:ea typeface="Helvetica Neue Thin"/>
                <a:cs typeface="Helvetica Neue Thin"/>
                <a:sym typeface="Helvetica Neue Thin"/>
              </a:defRPr>
            </a:pPr>
            <a:r>
              <a:t>Quitando a tu cerebro su alimento y a tus nervios su poder.</a:t>
            </a:r>
          </a:p>
          <a:p>
            <a:pPr marL="863138" indent="-863138" defTabSz="1706837">
              <a:lnSpc>
                <a:spcPts val="7000"/>
              </a:lnSpc>
              <a:spcBef>
                <a:spcPts val="3000"/>
              </a:spcBef>
              <a:buSzPct val="80000"/>
              <a:buBlip>
                <a:blip r:embed="rId2"/>
              </a:buBlip>
              <a:defRPr b="0" sz="6230">
                <a:effectLst>
                  <a:outerShdw sx="100000" sy="100000" kx="0" ky="0" algn="b" rotWithShape="0" blurRad="8890" dist="44450" dir="18900000">
                    <a:srgbClr val="A9A9A9"/>
                  </a:outerShdw>
                </a:effectLst>
                <a:latin typeface="Helvetica Neue Thin"/>
                <a:ea typeface="Helvetica Neue Thin"/>
                <a:cs typeface="Helvetica Neue Thin"/>
                <a:sym typeface="Helvetica Neue Thin"/>
              </a:defRPr>
            </a:pPr>
            <a:r>
              <a:t>Por la disipación y la complacencia del apetito y la pasión.</a:t>
            </a:r>
          </a:p>
        </p:txBody>
      </p:sp>
      <p:sp>
        <p:nvSpPr>
          <p:cNvPr id="281" name="La complacencia debilita"/>
          <p:cNvSpPr txBox="1"/>
          <p:nvPr/>
        </p:nvSpPr>
        <p:spPr>
          <a:xfrm>
            <a:off x="495833" y="791010"/>
            <a:ext cx="24090934" cy="1590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spc="-195" sz="98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La complacencia debilita</a:t>
            </a:r>
          </a:p>
        </p:txBody>
      </p:sp>
      <p:sp>
        <p:nvSpPr>
          <p:cNvPr id="282" name="Tendrás que rendir cuentas a quien dice: “Yo conozco tus obras”. Apocalipsis 3:15."/>
          <p:cNvSpPr txBox="1"/>
          <p:nvPr/>
        </p:nvSpPr>
        <p:spPr>
          <a:xfrm>
            <a:off x="1687115" y="11516532"/>
            <a:ext cx="17565591" cy="128201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98359" indent="-366521" algn="l" defTabSz="1901904">
              <a:lnSpc>
                <a:spcPct val="90000"/>
              </a:lnSpc>
              <a:defRPr spc="-93" sz="4680">
                <a:latin typeface="Helvetica Neue Thin"/>
                <a:ea typeface="Helvetica Neue Thin"/>
                <a:cs typeface="Helvetica Neue Thin"/>
                <a:sym typeface="Helvetica Neue Thin"/>
              </a:defRPr>
            </a:pPr>
            <a:r>
              <a:t>Tendrás que rendir cuentas a quien dice: “Yo conozco tus obras”.</a:t>
            </a:r>
            <a:r>
              <a:rPr spc="-62" sz="3120"/>
              <a:t> Apocalipsis 3:15.</a:t>
            </a:r>
          </a:p>
        </p:txBody>
      </p:sp>
      <p:pic>
        <p:nvPicPr>
          <p:cNvPr id="283" name="Imagen" descr="Imagen"/>
          <p:cNvPicPr>
            <a:picLocks noChangeAspect="1"/>
          </p:cNvPicPr>
          <p:nvPr/>
        </p:nvPicPr>
        <p:blipFill>
          <a:blip r:embed="rId3">
            <a:extLst/>
          </a:blip>
          <a:stretch>
            <a:fillRect/>
          </a:stretch>
        </p:blipFill>
        <p:spPr>
          <a:xfrm>
            <a:off x="16621061" y="650221"/>
            <a:ext cx="7093078" cy="11450358"/>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Rectángulo redondeado"/>
          <p:cNvSpPr/>
          <p:nvPr/>
        </p:nvSpPr>
        <p:spPr>
          <a:xfrm>
            <a:off x="2182209" y="2714596"/>
            <a:ext cx="21366598" cy="4978509"/>
          </a:xfrm>
          <a:prstGeom prst="roundRect">
            <a:avLst>
              <a:gd name="adj" fmla="val 3762"/>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6" name="{1MCP 316.1-2}"/>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p>
            <a:pPr lvl="1" marL="638923" indent="-12700" algn="r">
              <a:spcBef>
                <a:spcPts val="0"/>
              </a:spcBef>
              <a:buSzTx/>
              <a:buNone/>
              <a:defRPr spc="-70" sz="3500">
                <a:latin typeface="Helvetica Neue Thin"/>
                <a:ea typeface="Helvetica Neue Thin"/>
                <a:cs typeface="Helvetica Neue Thin"/>
                <a:sym typeface="Helvetica Neue Thin"/>
              </a:defRPr>
            </a:pPr>
            <a:r>
              <a:t> {1MCP 316.1-2}</a:t>
            </a:r>
          </a:p>
        </p:txBody>
      </p:sp>
      <p:sp>
        <p:nvSpPr>
          <p:cNvPr id="287" name="La ambición que glorifica a Dios"/>
          <p:cNvSpPr txBox="1"/>
          <p:nvPr>
            <p:ph type="ctrTitle"/>
          </p:nvPr>
        </p:nvSpPr>
        <p:spPr>
          <a:xfrm>
            <a:off x="5134819" y="396624"/>
            <a:ext cx="14114362" cy="1983734"/>
          </a:xfrm>
          <a:prstGeom prst="rect">
            <a:avLst/>
          </a:prstGeom>
        </p:spPr>
        <p:txBody>
          <a:bodyPr/>
          <a:lstStyle>
            <a:lvl1pPr algn="ctr" defTabSz="1804370">
              <a:defRPr b="0" spc="-171" sz="8584">
                <a:effectLst>
                  <a:outerShdw sx="100000" sy="100000" kx="0" ky="0" algn="b" rotWithShape="0" blurRad="18796" dist="46990" dir="18900000">
                    <a:srgbClr val="6C6C6C"/>
                  </a:outerShdw>
                </a:effectLst>
                <a:latin typeface="Helvetica Neue Black Condensed"/>
                <a:ea typeface="Helvetica Neue Black Condensed"/>
                <a:cs typeface="Helvetica Neue Black Condensed"/>
                <a:sym typeface="Helvetica Neue Black Condensed"/>
              </a:defRPr>
            </a:lvl1pPr>
          </a:lstStyle>
          <a:p>
            <a:pPr/>
            <a:r>
              <a:t>La ambición que glorifica a Dios</a:t>
            </a:r>
          </a:p>
        </p:txBody>
      </p:sp>
      <p:sp>
        <p:nvSpPr>
          <p:cNvPr id="288" name="analice sus sentimientos, sus impresiones…"/>
          <p:cNvSpPr txBox="1"/>
          <p:nvPr>
            <p:ph type="subTitle" sz="half" idx="1"/>
          </p:nvPr>
        </p:nvSpPr>
        <p:spPr>
          <a:xfrm>
            <a:off x="2693311" y="3785259"/>
            <a:ext cx="20344394" cy="3907846"/>
          </a:xfrm>
          <a:prstGeom prst="rect">
            <a:avLst/>
          </a:prstGeom>
        </p:spPr>
        <p:txBody>
          <a:bodyPr/>
          <a:lstStyle/>
          <a:p>
            <a:pPr defTabSz="2438338">
              <a:lnSpc>
                <a:spcPct val="90000"/>
              </a:lnSpc>
              <a:spcBef>
                <a:spcPts val="4500"/>
              </a:spcBef>
              <a:defRPr b="0" sz="5800">
                <a:latin typeface="Helvetica Neue Thin"/>
                <a:ea typeface="Helvetica Neue Thin"/>
                <a:cs typeface="Helvetica Neue Thin"/>
                <a:sym typeface="Helvetica Neue Thin"/>
              </a:defRPr>
            </a:pPr>
            <a:r>
              <a:rPr sz="8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analice</a:t>
            </a:r>
            <a:r>
              <a:t> sus sentimientos, </a:t>
            </a:r>
            <a:r>
              <a:rPr sz="8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sus impresiones</a:t>
            </a:r>
            <a:endParaRPr sz="8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endParaRPr>
          </a:p>
          <a:p>
            <a:pPr defTabSz="2438338">
              <a:lnSpc>
                <a:spcPct val="90000"/>
              </a:lnSpc>
              <a:spcBef>
                <a:spcPts val="4500"/>
              </a:spcBef>
              <a:defRPr b="0" sz="5800">
                <a:latin typeface="Helvetica Neue Thin"/>
                <a:ea typeface="Helvetica Neue Thin"/>
                <a:cs typeface="Helvetica Neue Thin"/>
                <a:sym typeface="Helvetica Neue Thin"/>
              </a:defRPr>
            </a:pPr>
            <a:r>
              <a:t>La </a:t>
            </a:r>
            <a:r>
              <a:rPr sz="8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ambición mal dirigida</a:t>
            </a:r>
            <a:r>
              <a:t> lo llevará a la aflicción tan ciertamente como ceda a ella.</a:t>
            </a:r>
          </a:p>
        </p:txBody>
      </p:sp>
      <p:sp>
        <p:nvSpPr>
          <p:cNvPr id="289" name="Línea"/>
          <p:cNvSpPr/>
          <p:nvPr/>
        </p:nvSpPr>
        <p:spPr>
          <a:xfrm flipH="1">
            <a:off x="1716987" y="3016930"/>
            <a:ext cx="1" cy="7260626"/>
          </a:xfrm>
          <a:prstGeom prst="line">
            <a:avLst/>
          </a:prstGeom>
          <a:ln w="152400" cap="rnd">
            <a:solidFill>
              <a:schemeClr val="accent4">
                <a:hueOff val="475731"/>
                <a:satOff val="-4338"/>
                <a:lumOff val="10182"/>
              </a:schemeClr>
            </a:solidFill>
            <a:custDash>
              <a:ds d="100000" sp="200000"/>
            </a:custDash>
            <a:tailEnd type="triangle"/>
          </a:ln>
        </p:spPr>
        <p:txBody>
          <a:bodyPr lIns="50800" tIns="50800" rIns="50800" bIns="50800" anchor="ctr"/>
          <a:lstStyle/>
          <a:p>
            <a:pPr/>
          </a:p>
        </p:txBody>
      </p:sp>
      <p:sp>
        <p:nvSpPr>
          <p:cNvPr id="290" name="Ame lo correcto y"/>
          <p:cNvSpPr txBox="1"/>
          <p:nvPr/>
        </p:nvSpPr>
        <p:spPr>
          <a:xfrm>
            <a:off x="2392766" y="2702697"/>
            <a:ext cx="14847597" cy="1042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90000"/>
              </a:lnSpc>
              <a:spcBef>
                <a:spcPts val="4500"/>
              </a:spcBef>
              <a:defRPr sz="4800">
                <a:latin typeface="Helvetica Neue Thin"/>
                <a:ea typeface="Helvetica Neue Thin"/>
                <a:cs typeface="Helvetica Neue Thin"/>
                <a:sym typeface="Helvetica Neue Thin"/>
              </a:defRPr>
            </a:lvl1pPr>
          </a:lstStyle>
          <a:p>
            <a:pPr/>
            <a:r>
              <a:t>Ame lo correcto y</a:t>
            </a:r>
          </a:p>
        </p:txBody>
      </p:sp>
      <p:sp>
        <p:nvSpPr>
          <p:cNvPr id="291" name="Acaricie una ambición que produzca gloria a Dios…"/>
          <p:cNvSpPr txBox="1"/>
          <p:nvPr/>
        </p:nvSpPr>
        <p:spPr>
          <a:xfrm>
            <a:off x="2693311" y="8027344"/>
            <a:ext cx="21366598" cy="3907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267655">
              <a:lnSpc>
                <a:spcPct val="90000"/>
              </a:lnSpc>
              <a:spcBef>
                <a:spcPts val="4100"/>
              </a:spcBef>
              <a:defRPr sz="5394">
                <a:latin typeface="Helvetica Neue Thin"/>
                <a:ea typeface="Helvetica Neue Thin"/>
                <a:cs typeface="Helvetica Neue Thin"/>
                <a:sym typeface="Helvetica Neue Thin"/>
              </a:defRPr>
            </a:pPr>
            <a:r>
              <a:rPr sz="7533">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Acaricie una ambición</a:t>
            </a:r>
            <a:r>
              <a:t> que produzca gloria a Dios </a:t>
            </a:r>
          </a:p>
          <a:p>
            <a:pPr algn="l" defTabSz="2267655">
              <a:lnSpc>
                <a:spcPct val="90000"/>
              </a:lnSpc>
              <a:spcBef>
                <a:spcPts val="4100"/>
              </a:spcBef>
              <a:defRPr sz="5394">
                <a:latin typeface="Helvetica Neue Thin"/>
                <a:ea typeface="Helvetica Neue Thin"/>
                <a:cs typeface="Helvetica Neue Thin"/>
                <a:sym typeface="Helvetica Neue Thin"/>
              </a:defRPr>
            </a:pPr>
            <a:r>
              <a:rPr sz="7533">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Permita que el aceite santo</a:t>
            </a:r>
            <a:r>
              <a:t>, </a:t>
            </a:r>
            <a:r>
              <a:rPr sz="7533">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coloque </a:t>
            </a:r>
            <a:r>
              <a:t>su santo </a:t>
            </a:r>
            <a:r>
              <a:rPr sz="7533">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resplandor </a:t>
            </a:r>
            <a:r>
              <a:t>en el altar de su alma.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96" name="Grupo"/>
          <p:cNvGrpSpPr/>
          <p:nvPr/>
        </p:nvGrpSpPr>
        <p:grpSpPr>
          <a:xfrm>
            <a:off x="14263340" y="1913228"/>
            <a:ext cx="8164515" cy="5158919"/>
            <a:chOff x="0" y="0"/>
            <a:chExt cx="8164514" cy="5158917"/>
          </a:xfrm>
        </p:grpSpPr>
        <p:pic>
          <p:nvPicPr>
            <p:cNvPr id="194"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95"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97"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8"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9" name="Imagen" descr="Imagen"/>
          <p:cNvPicPr>
            <a:picLocks noChangeAspect="1"/>
          </p:cNvPicPr>
          <p:nvPr/>
        </p:nvPicPr>
        <p:blipFill>
          <a:blip r:embed="rId5">
            <a:extLst/>
          </a:blip>
          <a:stretch>
            <a:fillRect/>
          </a:stretch>
        </p:blipFill>
        <p:spPr>
          <a:xfrm>
            <a:off x="11120147" y="7893405"/>
            <a:ext cx="10539493" cy="6447878"/>
          </a:xfrm>
          <a:prstGeom prst="rect">
            <a:avLst/>
          </a:prstGeom>
          <a:ln w="12700">
            <a:miter lim="400000"/>
          </a:ln>
          <a:effectLst>
            <a:outerShdw sx="100000" sy="100000" kx="0" ky="0" algn="b" rotWithShape="0" blurRad="190500" dist="76200" dir="5520000">
              <a:srgbClr val="EC7277"/>
            </a:outerShdw>
          </a:effectLst>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201" name="Imagen" descr="Imagen"/>
          <p:cNvPicPr>
            <a:picLocks noChangeAspect="1"/>
          </p:cNvPicPr>
          <p:nvPr/>
        </p:nvPicPr>
        <p:blipFill>
          <a:blip r:embed="rId2">
            <a:extLst/>
          </a:blip>
          <a:stretch>
            <a:fillRect/>
          </a:stretch>
        </p:blipFill>
        <p:spPr>
          <a:xfrm>
            <a:off x="-466693" y="3989661"/>
            <a:ext cx="10539492" cy="6447878"/>
          </a:xfrm>
          <a:prstGeom prst="rect">
            <a:avLst/>
          </a:prstGeom>
          <a:ln w="12700">
            <a:miter lim="400000"/>
          </a:ln>
          <a:effectLst>
            <a:outerShdw sx="100000" sy="100000" kx="0" ky="0" algn="b" rotWithShape="0" blurRad="190500" dist="76200" dir="5520000">
              <a:srgbClr val="EC7277"/>
            </a:outerShdw>
          </a:effectLst>
        </p:spPr>
      </p:pic>
      <p:sp>
        <p:nvSpPr>
          <p:cNvPr id="202" name="Globo cuadrado"/>
          <p:cNvSpPr/>
          <p:nvPr/>
        </p:nvSpPr>
        <p:spPr>
          <a:xfrm>
            <a:off x="2130361" y="9578271"/>
            <a:ext cx="7398557" cy="173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39"/>
                </a:moveTo>
                <a:lnTo>
                  <a:pt x="0" y="1561"/>
                </a:lnTo>
                <a:cubicBezTo>
                  <a:pt x="0" y="699"/>
                  <a:pt x="164" y="0"/>
                  <a:pt x="365" y="0"/>
                </a:cubicBezTo>
                <a:lnTo>
                  <a:pt x="21235" y="0"/>
                </a:lnTo>
                <a:cubicBezTo>
                  <a:pt x="21436" y="0"/>
                  <a:pt x="21600" y="699"/>
                  <a:pt x="21600" y="1561"/>
                </a:cubicBezTo>
                <a:lnTo>
                  <a:pt x="21600" y="20039"/>
                </a:lnTo>
                <a:cubicBezTo>
                  <a:pt x="21600" y="20901"/>
                  <a:pt x="21436" y="21600"/>
                  <a:pt x="21235" y="21600"/>
                </a:cubicBezTo>
                <a:lnTo>
                  <a:pt x="365" y="21600"/>
                </a:lnTo>
                <a:cubicBezTo>
                  <a:pt x="164" y="21600"/>
                  <a:pt x="0" y="20901"/>
                  <a:pt x="0" y="20039"/>
                </a:cubicBezTo>
                <a:close/>
              </a:path>
            </a:pathLst>
          </a:custGeom>
          <a:solidFill>
            <a:srgbClr val="A7A7A7"/>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pic>
        <p:nvPicPr>
          <p:cNvPr id="203" name="Imagen" descr="Imagen"/>
          <p:cNvPicPr>
            <a:picLocks noChangeAspect="1"/>
          </p:cNvPicPr>
          <p:nvPr/>
        </p:nvPicPr>
        <p:blipFill>
          <a:blip r:embed="rId3">
            <a:extLst/>
          </a:blip>
          <a:stretch>
            <a:fillRect/>
          </a:stretch>
        </p:blipFill>
        <p:spPr>
          <a:xfrm>
            <a:off x="11385963" y="282764"/>
            <a:ext cx="12752071" cy="13861672"/>
          </a:xfrm>
          <a:prstGeom prst="rect">
            <a:avLst/>
          </a:prstGeom>
          <a:ln w="12700">
            <a:miter lim="400000"/>
          </a:ln>
        </p:spPr>
      </p:pic>
      <p:pic>
        <p:nvPicPr>
          <p:cNvPr id="204" name="Imagen" descr="Imagen"/>
          <p:cNvPicPr>
            <a:picLocks noChangeAspect="1"/>
          </p:cNvPicPr>
          <p:nvPr/>
        </p:nvPicPr>
        <p:blipFill>
          <a:blip r:embed="rId4">
            <a:extLst/>
          </a:blip>
          <a:stretch>
            <a:fillRect/>
          </a:stretch>
        </p:blipFill>
        <p:spPr>
          <a:xfrm>
            <a:off x="9212854" y="5038923"/>
            <a:ext cx="14592301" cy="7366001"/>
          </a:xfrm>
          <a:prstGeom prst="rect">
            <a:avLst/>
          </a:prstGeom>
          <a:ln w="12700">
            <a:miter lim="400000"/>
          </a:ln>
        </p:spPr>
      </p:pic>
      <p:sp>
        <p:nvSpPr>
          <p:cNvPr id="205" name="La adolescencia y la juventud"/>
          <p:cNvSpPr txBox="1"/>
          <p:nvPr>
            <p:ph type="title"/>
          </p:nvPr>
        </p:nvSpPr>
        <p:spPr>
          <a:xfrm>
            <a:off x="2154545" y="1474943"/>
            <a:ext cx="20074910" cy="1604741"/>
          </a:xfrm>
          <a:prstGeom prst="rect">
            <a:avLst/>
          </a:prstGeom>
          <a:effectLst>
            <a:outerShdw sx="100000" sy="100000" kx="0" ky="0" algn="b" rotWithShape="0" blurRad="190500" dist="8455" dir="5400000">
              <a:srgbClr val="000000"/>
            </a:outerShdw>
          </a:effectLst>
        </p:spPr>
        <p:txBody>
          <a:bodyPr anchor="t"/>
          <a:lstStyle/>
          <a:p>
            <a:pPr>
              <a:lnSpc>
                <a:spcPts val="10000"/>
              </a:lnSpc>
              <a:defRPr i="0" sz="11200">
                <a:solidFill>
                  <a:srgbClr val="FFFFFF"/>
                </a:solidFill>
                <a:effectLst>
                  <a:outerShdw sx="100000" sy="100000" kx="0" ky="0" algn="b" rotWithShape="0" blurRad="25400" dist="38100" dir="18900000">
                    <a:srgbClr val="FFD583"/>
                  </a:outerShdw>
                </a:effectLst>
                <a:latin typeface="Roboto Bold Condensed"/>
                <a:ea typeface="Roboto Bold Condensed"/>
                <a:cs typeface="Roboto Bold Condensed"/>
                <a:sym typeface="Roboto Bold Condensed"/>
              </a:defRPr>
            </a:pPr>
            <a:r>
              <a:rPr sz="6700">
                <a:latin typeface="Roboto Light"/>
                <a:ea typeface="Roboto Light"/>
                <a:cs typeface="Roboto Light"/>
                <a:sym typeface="Roboto Light"/>
              </a:rPr>
              <a:t>La </a:t>
            </a:r>
            <a:r>
              <a:rPr b="1">
                <a:latin typeface="+mn-lt"/>
                <a:ea typeface="+mn-ea"/>
                <a:cs typeface="+mn-cs"/>
                <a:sym typeface="Helvetica Neue"/>
              </a:rPr>
              <a:t>adolescencia </a:t>
            </a:r>
            <a:r>
              <a:rPr sz="6700">
                <a:latin typeface="Roboto Light"/>
                <a:ea typeface="Roboto Light"/>
                <a:cs typeface="Roboto Light"/>
                <a:sym typeface="Roboto Light"/>
              </a:rPr>
              <a:t>y la </a:t>
            </a:r>
            <a:r>
              <a:rPr b="1">
                <a:latin typeface="+mn-lt"/>
                <a:ea typeface="+mn-ea"/>
                <a:cs typeface="+mn-cs"/>
                <a:sym typeface="Helvetica Neue"/>
              </a:rPr>
              <a:t>juventud</a:t>
            </a:r>
          </a:p>
        </p:txBody>
      </p:sp>
      <p:sp>
        <p:nvSpPr>
          <p:cNvPr id="206" name="Comprensión"/>
          <p:cNvSpPr txBox="1"/>
          <p:nvPr/>
        </p:nvSpPr>
        <p:spPr>
          <a:xfrm>
            <a:off x="11695988" y="6240779"/>
            <a:ext cx="4626598"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Problemas de los jóvenes</a:t>
            </a:r>
          </a:p>
        </p:txBody>
      </p:sp>
      <p:sp>
        <p:nvSpPr>
          <p:cNvPr id="207" name="Comprensión"/>
          <p:cNvSpPr txBox="1"/>
          <p:nvPr/>
        </p:nvSpPr>
        <p:spPr>
          <a:xfrm>
            <a:off x="11591290" y="9514738"/>
            <a:ext cx="3909667" cy="24430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Peligros que enfrenta la juventud</a:t>
            </a:r>
          </a:p>
        </p:txBody>
      </p:sp>
      <p:sp>
        <p:nvSpPr>
          <p:cNvPr id="208" name="Comprensión"/>
          <p:cNvSpPr txBox="1"/>
          <p:nvPr/>
        </p:nvSpPr>
        <p:spPr>
          <a:xfrm>
            <a:off x="18799680" y="6240779"/>
            <a:ext cx="4626598" cy="1063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La pasióny el amor ciego</a:t>
            </a:r>
          </a:p>
        </p:txBody>
      </p:sp>
      <p:sp>
        <p:nvSpPr>
          <p:cNvPr id="209" name="Contenido:"/>
          <p:cNvSpPr txBox="1"/>
          <p:nvPr/>
        </p:nvSpPr>
        <p:spPr>
          <a:xfrm>
            <a:off x="3713006" y="9922904"/>
            <a:ext cx="4893668" cy="1042949"/>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sp>
        <p:nvSpPr>
          <p:cNvPr id="210" name="10"/>
          <p:cNvSpPr txBox="1"/>
          <p:nvPr/>
        </p:nvSpPr>
        <p:spPr>
          <a:xfrm>
            <a:off x="9712555" y="9870695"/>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33</a:t>
            </a:r>
          </a:p>
        </p:txBody>
      </p:sp>
      <p:sp>
        <p:nvSpPr>
          <p:cNvPr id="211" name="10"/>
          <p:cNvSpPr txBox="1"/>
          <p:nvPr/>
        </p:nvSpPr>
        <p:spPr>
          <a:xfrm>
            <a:off x="9712555" y="6284317"/>
            <a:ext cx="1489773"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31</a:t>
            </a:r>
          </a:p>
        </p:txBody>
      </p:sp>
      <p:sp>
        <p:nvSpPr>
          <p:cNvPr id="212" name="10"/>
          <p:cNvSpPr txBox="1"/>
          <p:nvPr/>
        </p:nvSpPr>
        <p:spPr>
          <a:xfrm>
            <a:off x="16816246" y="6284317"/>
            <a:ext cx="1489773"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32</a:t>
            </a:r>
          </a:p>
        </p:txBody>
      </p:sp>
      <p:sp>
        <p:nvSpPr>
          <p:cNvPr id="213" name="10"/>
          <p:cNvSpPr txBox="1"/>
          <p:nvPr/>
        </p:nvSpPr>
        <p:spPr>
          <a:xfrm>
            <a:off x="16816246" y="9870695"/>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34</a:t>
            </a:r>
          </a:p>
        </p:txBody>
      </p:sp>
      <p:sp>
        <p:nvSpPr>
          <p:cNvPr id="214" name="Comprensión"/>
          <p:cNvSpPr txBox="1"/>
          <p:nvPr/>
        </p:nvSpPr>
        <p:spPr>
          <a:xfrm>
            <a:off x="19028280" y="10465045"/>
            <a:ext cx="4626598" cy="5424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La conciencia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16" name="Imagen" descr="Imagen"/>
          <p:cNvPicPr>
            <a:picLocks noChangeAspect="1"/>
          </p:cNvPicPr>
          <p:nvPr/>
        </p:nvPicPr>
        <p:blipFill>
          <a:blip r:embed="rId2">
            <a:extLst/>
          </a:blip>
          <a:srcRect l="16365" t="11487" r="9521" b="11487"/>
          <a:stretch>
            <a:fillRect/>
          </a:stretch>
        </p:blipFill>
        <p:spPr>
          <a:xfrm>
            <a:off x="-964" y="-189810"/>
            <a:ext cx="24386022" cy="14095760"/>
          </a:xfrm>
          <a:prstGeom prst="rect">
            <a:avLst/>
          </a:prstGeom>
          <a:ln w="12700">
            <a:miter lim="400000"/>
          </a:ln>
        </p:spPr>
      </p:pic>
      <p:pic>
        <p:nvPicPr>
          <p:cNvPr id="217" name="Imagen" descr="Imagen"/>
          <p:cNvPicPr>
            <a:picLocks noChangeAspect="1"/>
          </p:cNvPicPr>
          <p:nvPr/>
        </p:nvPicPr>
        <p:blipFill>
          <a:blip r:embed="rId3">
            <a:alphaModFix amt="92500"/>
            <a:extLst/>
          </a:blip>
          <a:stretch>
            <a:fillRect/>
          </a:stretch>
        </p:blipFill>
        <p:spPr>
          <a:xfrm>
            <a:off x="5795005" y="7457148"/>
            <a:ext cx="14111813" cy="6223862"/>
          </a:xfrm>
          <a:prstGeom prst="rect">
            <a:avLst/>
          </a:prstGeom>
          <a:ln w="12700">
            <a:miter lim="400000"/>
          </a:ln>
          <a:effectLst>
            <a:outerShdw sx="100000" sy="100000" kx="0" ky="0" algn="b" rotWithShape="0" blurRad="190500" dist="127000" dir="5400000">
              <a:srgbClr val="6C6C6C">
                <a:alpha val="86584"/>
              </a:srgbClr>
            </a:outerShdw>
          </a:effectLst>
        </p:spPr>
      </p:pic>
      <p:sp>
        <p:nvSpPr>
          <p:cNvPr id="218" name="Peligro que enfrenta…"/>
          <p:cNvSpPr txBox="1"/>
          <p:nvPr>
            <p:ph type="ctrTitle"/>
          </p:nvPr>
        </p:nvSpPr>
        <p:spPr>
          <a:xfrm>
            <a:off x="3456819" y="4236235"/>
            <a:ext cx="18079962" cy="5243530"/>
          </a:xfrm>
          <a:prstGeom prst="rect">
            <a:avLst/>
          </a:prstGeom>
        </p:spPr>
        <p:txBody>
          <a:bodyPr anchor="t"/>
          <a:lstStyle/>
          <a:p>
            <a:pPr algn="ctr" defTabSz="825500">
              <a:lnSpc>
                <a:spcPts val="13500"/>
              </a:lnSpc>
              <a:defRPr b="0" spc="0" sz="15200">
                <a:effectLst>
                  <a:outerShdw sx="100000" sy="100000" kx="0" ky="0" algn="b" rotWithShape="0" blurRad="38100" dist="63500" dir="15660000">
                    <a:srgbClr val="434343"/>
                  </a:outerShdw>
                </a:effectLst>
                <a:latin typeface="Helvetica Neue Black Condensed"/>
                <a:ea typeface="Helvetica Neue Black Condensed"/>
                <a:cs typeface="Helvetica Neue Black Condensed"/>
                <a:sym typeface="Helvetica Neue Black Condensed"/>
              </a:defRPr>
            </a:pPr>
            <a:r>
              <a:rPr sz="16100"/>
              <a:t>Peligro </a:t>
            </a:r>
            <a:r>
              <a:rPr sz="7200">
                <a:latin typeface="Helvetica Neue Medium"/>
                <a:ea typeface="Helvetica Neue Medium"/>
                <a:cs typeface="Helvetica Neue Medium"/>
                <a:sym typeface="Helvetica Neue Medium"/>
              </a:rPr>
              <a:t>que </a:t>
            </a:r>
            <a:r>
              <a:t>enfrenta</a:t>
            </a:r>
          </a:p>
          <a:p>
            <a:pPr algn="ctr" defTabSz="825500">
              <a:lnSpc>
                <a:spcPts val="13500"/>
              </a:lnSpc>
              <a:defRPr b="0" spc="0" sz="15200">
                <a:effectLst>
                  <a:outerShdw sx="100000" sy="100000" kx="0" ky="0" algn="b" rotWithShape="0" blurRad="38100" dist="63500" dir="15660000">
                    <a:srgbClr val="434343"/>
                  </a:outerShdw>
                </a:effectLst>
                <a:latin typeface="Helvetica Neue Black Condensed"/>
                <a:ea typeface="Helvetica Neue Black Condensed"/>
                <a:cs typeface="Helvetica Neue Black Condensed"/>
                <a:sym typeface="Helvetica Neue Black Condensed"/>
              </a:defRPr>
            </a:pPr>
            <a:r>
              <a:rPr sz="7200">
                <a:latin typeface="Helvetica Neue Medium"/>
                <a:ea typeface="Helvetica Neue Medium"/>
                <a:cs typeface="Helvetica Neue Medium"/>
                <a:sym typeface="Helvetica Neue Medium"/>
              </a:rPr>
              <a:t>la </a:t>
            </a:r>
            <a:r>
              <a:t>juventud</a:t>
            </a:r>
          </a:p>
        </p:txBody>
      </p:sp>
      <p:sp>
        <p:nvSpPr>
          <p:cNvPr id="219" name="Capítulo 33"/>
          <p:cNvSpPr txBox="1"/>
          <p:nvPr/>
        </p:nvSpPr>
        <p:spPr>
          <a:xfrm>
            <a:off x="16438246" y="1804227"/>
            <a:ext cx="6682022" cy="2093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2" indent="768095" defTabSz="2048204">
              <a:lnSpc>
                <a:spcPct val="80000"/>
              </a:lnSpc>
              <a:defRPr b="1" spc="-194" sz="9743"/>
            </a:pPr>
            <a:r>
              <a:rPr b="0" spc="0" sz="9407">
                <a:effectLst>
                  <a:outerShdw sx="100000" sy="100000" kx="0" ky="0" algn="b" rotWithShape="0" blurRad="21336" dist="53339" dir="4500000">
                    <a:srgbClr val="633414"/>
                  </a:outerShdw>
                </a:effectLst>
                <a:latin typeface="Helvetica Neue Black Condensed"/>
                <a:ea typeface="Helvetica Neue Black Condensed"/>
                <a:cs typeface="Helvetica Neue Black Condensed"/>
                <a:sym typeface="Helvetica Neue Black Condensed"/>
              </a:rPr>
              <a:t>Capítulo 33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Rectángulo redondeado"/>
          <p:cNvSpPr/>
          <p:nvPr/>
        </p:nvSpPr>
        <p:spPr>
          <a:xfrm>
            <a:off x="1967172" y="4898497"/>
            <a:ext cx="21160856" cy="6701631"/>
          </a:xfrm>
          <a:prstGeom prst="roundRect">
            <a:avLst>
              <a:gd name="adj" fmla="val 2944"/>
            </a:avLst>
          </a:prstGeom>
          <a:blipFill>
            <a:blip r:embed="rId2">
              <a:alphaModFix amt="89224"/>
            </a:blip>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22" name="Los hábitos determinan el destino"/>
          <p:cNvSpPr txBox="1"/>
          <p:nvPr>
            <p:ph type="ctrTitle"/>
          </p:nvPr>
        </p:nvSpPr>
        <p:spPr>
          <a:xfrm>
            <a:off x="1377956" y="594290"/>
            <a:ext cx="21971005"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Los hábitos determinan el destino</a:t>
            </a:r>
          </a:p>
        </p:txBody>
      </p:sp>
      <p:sp>
        <p:nvSpPr>
          <p:cNvPr id="223" name="{1MCP 295.1}"/>
          <p:cNvSpPr txBox="1"/>
          <p:nvPr/>
        </p:nvSpPr>
        <p:spPr>
          <a:xfrm>
            <a:off x="8796260" y="12146689"/>
            <a:ext cx="13990730" cy="1137884"/>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marL="638923" indent="-469900" algn="r">
              <a:lnSpc>
                <a:spcPct val="90000"/>
              </a:lnSpc>
              <a:defRPr spc="-70" sz="3500">
                <a:latin typeface="Helvetica Neue Thin"/>
                <a:ea typeface="Helvetica Neue Thin"/>
                <a:cs typeface="Helvetica Neue Thin"/>
                <a:sym typeface="Helvetica Neue Thin"/>
              </a:defRPr>
            </a:lvl1pPr>
          </a:lstStyle>
          <a:p>
            <a:pPr/>
            <a:r>
              <a:t>{1MCP 295.1}</a:t>
            </a:r>
          </a:p>
        </p:txBody>
      </p:sp>
      <p:sp>
        <p:nvSpPr>
          <p:cNvPr id="224" name="Los jóvenes confían demasiado en los impulsos"/>
          <p:cNvSpPr txBox="1"/>
          <p:nvPr/>
        </p:nvSpPr>
        <p:spPr>
          <a:xfrm>
            <a:off x="2145011" y="3214052"/>
            <a:ext cx="15637667" cy="1137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6100"/>
              </a:lnSpc>
              <a:defRPr i="1" spc="-128" sz="6400">
                <a:effectLst>
                  <a:outerShdw sx="100000" sy="100000" kx="0" ky="0" algn="b" rotWithShape="0" blurRad="25400" dist="63500" dir="18900000">
                    <a:srgbClr val="6C6C6C"/>
                  </a:outerShdw>
                </a:effectLst>
                <a:latin typeface="Times New Roman"/>
                <a:ea typeface="Times New Roman"/>
                <a:cs typeface="Times New Roman"/>
                <a:sym typeface="Times New Roman"/>
              </a:defRPr>
            </a:lvl1pPr>
          </a:lstStyle>
          <a:p>
            <a:pPr>
              <a:defRPr spc="0" sz="4800">
                <a:effectLst/>
              </a:defRPr>
            </a:pPr>
            <a:r>
              <a:rPr spc="-128" sz="6400">
                <a:effectLst>
                  <a:outerShdw sx="100000" sy="100000" kx="0" ky="0" algn="b" rotWithShape="0" blurRad="25400" dist="63500" dir="18900000">
                    <a:srgbClr val="6C6C6C"/>
                  </a:outerShdw>
                </a:effectLst>
              </a:rPr>
              <a:t>Los jóvenes confían demasiado en los impulsos</a:t>
            </a:r>
          </a:p>
        </p:txBody>
      </p:sp>
      <p:sp>
        <p:nvSpPr>
          <p:cNvPr id="225" name="No deberían entregarse demasiado rápido ni dejarse cautivar por la belleza externa del objeto de su amor.…"/>
          <p:cNvSpPr txBox="1"/>
          <p:nvPr/>
        </p:nvSpPr>
        <p:spPr>
          <a:xfrm>
            <a:off x="2581137" y="5587462"/>
            <a:ext cx="18641063" cy="6533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349375" indent="-1349375" algn="l">
              <a:lnSpc>
                <a:spcPts val="6900"/>
              </a:lnSpc>
              <a:spcBef>
                <a:spcPts val="2900"/>
              </a:spcBef>
              <a:buSzPct val="80000"/>
              <a:buBlip>
                <a:blip r:embed="rId3"/>
              </a:buBlip>
              <a:defRPr sz="8000">
                <a:latin typeface="Helvetica Neue Thin"/>
                <a:ea typeface="Helvetica Neue Thin"/>
                <a:cs typeface="Helvetica Neue Thin"/>
                <a:sym typeface="Helvetica Neue Thin"/>
              </a:defRPr>
            </a:pPr>
            <a:r>
              <a:rPr sz="8500">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rPr>
              <a:t>No deberían</a:t>
            </a:r>
            <a:r>
              <a:rPr spc="-159">
                <a:effectLst>
                  <a:outerShdw sx="100000" sy="100000" kx="0" ky="0" algn="b" rotWithShape="0" blurRad="25400" dist="63500" dir="18900000">
                    <a:srgbClr val="6C6C6C"/>
                  </a:outerShdw>
                </a:effectLst>
              </a:rPr>
              <a:t> entregarse demasiado rápido </a:t>
            </a:r>
            <a:r>
              <a:rPr sz="7000">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rPr>
              <a:t>ni dejarse cautivar</a:t>
            </a:r>
            <a:r>
              <a:rPr spc="-159">
                <a:effectLst>
                  <a:outerShdw sx="100000" sy="100000" kx="0" ky="0" algn="b" rotWithShape="0" blurRad="25400" dist="63500" dir="18900000">
                    <a:srgbClr val="6C6C6C"/>
                  </a:outerShdw>
                </a:effectLst>
              </a:rPr>
              <a:t> </a:t>
            </a:r>
            <a:r>
              <a:rPr spc="-119" sz="6000">
                <a:effectLst>
                  <a:outerShdw sx="100000" sy="100000" kx="0" ky="0" algn="b" rotWithShape="0" blurRad="25400" dist="63500" dir="18900000">
                    <a:srgbClr val="6C6C6C"/>
                  </a:outerShdw>
                </a:effectLst>
              </a:rPr>
              <a:t>por la belleza externa del objeto de su amor.</a:t>
            </a:r>
            <a:endParaRPr spc="-159">
              <a:effectLst>
                <a:outerShdw sx="100000" sy="100000" kx="0" ky="0" algn="b" rotWithShape="0" blurRad="25400" dist="63500" dir="18900000">
                  <a:srgbClr val="6C6C6C"/>
                </a:outerShdw>
              </a:effectLst>
            </a:endParaRPr>
          </a:p>
          <a:p>
            <a:pPr marL="1270000" indent="-1270000" algn="l">
              <a:lnSpc>
                <a:spcPts val="6900"/>
              </a:lnSpc>
              <a:spcBef>
                <a:spcPts val="2900"/>
              </a:spcBef>
              <a:buSzPct val="80000"/>
              <a:buBlip>
                <a:blip r:embed="rId3"/>
              </a:buBlip>
              <a:defRPr sz="8000">
                <a:latin typeface="Helvetica Neue Thin"/>
                <a:ea typeface="Helvetica Neue Thin"/>
                <a:cs typeface="Helvetica Neue Thin"/>
                <a:sym typeface="Helvetica Neue Thin"/>
              </a:defRPr>
            </a:pPr>
            <a:r>
              <a:rPr spc="-159">
                <a:effectLst>
                  <a:outerShdw sx="100000" sy="100000" kx="0" ky="0" algn="b" rotWithShape="0" blurRad="25400" dist="63500" dir="18900000">
                    <a:srgbClr val="6C6C6C"/>
                  </a:outerShdw>
                </a:effectLst>
              </a:rPr>
              <a:t>El noviazgo es una farsa e hipocresía </a:t>
            </a:r>
            <a:endParaRPr spc="-159">
              <a:effectLst>
                <a:outerShdw sx="100000" sy="100000" kx="0" ky="0" algn="b" rotWithShape="0" blurRad="25400" dist="63500" dir="18900000">
                  <a:srgbClr val="6C6C6C"/>
                </a:outerShdw>
              </a:effectLst>
            </a:endParaRPr>
          </a:p>
          <a:p>
            <a:pPr marL="1349375" indent="-1349375" algn="l">
              <a:lnSpc>
                <a:spcPts val="6900"/>
              </a:lnSpc>
              <a:spcBef>
                <a:spcPts val="2900"/>
              </a:spcBef>
              <a:buSzPct val="80000"/>
              <a:buBlip>
                <a:blip r:embed="rId3"/>
              </a:buBlip>
              <a:defRPr sz="8000">
                <a:latin typeface="Helvetica Neue Thin"/>
                <a:ea typeface="Helvetica Neue Thin"/>
                <a:cs typeface="Helvetica Neue Thin"/>
                <a:sym typeface="Helvetica Neue Thin"/>
              </a:defRPr>
            </a:pPr>
            <a:r>
              <a:rPr sz="8500">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rPr>
              <a:t>Se necesita</a:t>
            </a:r>
            <a:r>
              <a:rPr spc="-159">
                <a:effectLst>
                  <a:outerShdw sx="100000" sy="100000" kx="0" ky="0" algn="b" rotWithShape="0" blurRad="25400" dist="63500" dir="18900000">
                    <a:srgbClr val="6C6C6C"/>
                  </a:outerShdw>
                </a:effectLst>
              </a:rPr>
              <a:t> el </a:t>
            </a:r>
            <a:r>
              <a:rPr sz="8500">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rPr>
              <a:t>buen sentido</a:t>
            </a:r>
            <a:r>
              <a:rPr spc="-159">
                <a:effectLst>
                  <a:outerShdw sx="100000" sy="100000" kx="0" ky="0" algn="b" rotWithShape="0" blurRad="25400" dist="63500" dir="18900000">
                    <a:srgbClr val="6C6C6C"/>
                  </a:outerShdw>
                </a:effectLst>
              </a:rPr>
              <a:t> es en esto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Rectángulo redondeado"/>
          <p:cNvSpPr/>
          <p:nvPr/>
        </p:nvSpPr>
        <p:spPr>
          <a:xfrm>
            <a:off x="1789372" y="3507184"/>
            <a:ext cx="21160856" cy="6701632"/>
          </a:xfrm>
          <a:prstGeom prst="roundRect">
            <a:avLst>
              <a:gd name="adj" fmla="val 2944"/>
            </a:avLst>
          </a:prstGeom>
          <a:blipFill>
            <a:blip r:embed="rId2">
              <a:alphaModFix amt="89224"/>
            </a:blip>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28" name="{1MCP 295.2}"/>
          <p:cNvSpPr txBox="1"/>
          <p:nvPr>
            <p:ph type="body" idx="21"/>
          </p:nvPr>
        </p:nvSpPr>
        <p:spPr>
          <a:xfrm>
            <a:off x="15946539" y="12811343"/>
            <a:ext cx="7459561"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295.2}</a:t>
            </a:r>
          </a:p>
        </p:txBody>
      </p:sp>
      <p:sp>
        <p:nvSpPr>
          <p:cNvPr id="229" name="Autodisciplina y no complacencia"/>
          <p:cNvSpPr txBox="1"/>
          <p:nvPr>
            <p:ph type="ctrTitle"/>
          </p:nvPr>
        </p:nvSpPr>
        <p:spPr>
          <a:xfrm>
            <a:off x="5764013" y="856849"/>
            <a:ext cx="13871974" cy="1361516"/>
          </a:xfrm>
          <a:prstGeom prst="rect">
            <a:avLst/>
          </a:prstGeom>
        </p:spPr>
        <p:txBody>
          <a:bodyPr/>
          <a:lstStyle>
            <a:lvl1pPr algn="ctr" defTabSz="1706837">
              <a:defRPr b="0" spc="-162" sz="8119">
                <a:effectLst>
                  <a:outerShdw sx="100000" sy="100000" kx="0" ky="0" algn="b" rotWithShape="0" blurRad="17780" dist="44450" dir="18900000">
                    <a:srgbClr val="6C6C6C"/>
                  </a:outerShdw>
                </a:effectLst>
                <a:latin typeface="Helvetica Neue Black Condensed"/>
                <a:ea typeface="Helvetica Neue Black Condensed"/>
                <a:cs typeface="Helvetica Neue Black Condensed"/>
                <a:sym typeface="Helvetica Neue Black Condensed"/>
              </a:defRPr>
            </a:lvl1pPr>
          </a:lstStyle>
          <a:p>
            <a:pPr/>
            <a:r>
              <a:t>Autodisciplina y no complacencia</a:t>
            </a:r>
          </a:p>
        </p:txBody>
      </p:sp>
      <p:sp>
        <p:nvSpPr>
          <p:cNvPr id="230" name="Todos los que quieran alcanzar la santidad y el temor de Dios tienen que aprender las lecciones de temperancia y dominio propio. Las pasiones y los apetitos deben ser sujetos a las facultades superiores de la mente. Esta disciplina propia es esencial par"/>
          <p:cNvSpPr txBox="1"/>
          <p:nvPr>
            <p:ph type="subTitle" idx="1"/>
          </p:nvPr>
        </p:nvSpPr>
        <p:spPr>
          <a:xfrm>
            <a:off x="2154981" y="3561097"/>
            <a:ext cx="20429638" cy="6593806"/>
          </a:xfrm>
          <a:prstGeom prst="rect">
            <a:avLst/>
          </a:prstGeom>
        </p:spPr>
        <p:txBody>
          <a:bodyPr/>
          <a:lstStyle>
            <a:lvl1pPr algn="ctr" defTabSz="2413955">
              <a:lnSpc>
                <a:spcPct val="90000"/>
              </a:lnSpc>
              <a:spcBef>
                <a:spcPts val="4400"/>
              </a:spcBef>
              <a:defRPr b="0" sz="6534">
                <a:latin typeface="Helvetica Neue Thin"/>
                <a:ea typeface="Helvetica Neue Thin"/>
                <a:cs typeface="Helvetica Neue Thin"/>
                <a:sym typeface="Helvetica Neue Thin"/>
              </a:defRPr>
            </a:lvl1pPr>
          </a:lstStyle>
          <a:p>
            <a:pPr/>
            <a:r>
              <a:t>Todos los que quieran alcanzar la santidad y el temor de Dios tienen que aprender las lecciones de temperancia y dominio propio. Las pasiones y los apetitos deben ser sujetos a las facultades superiores de la mente. Esta disciplina propia es esencial para la fuerza mental y la percepción espiritual que nos han de capacitar para comprender y practicar las sagradas verdades.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Rectángulo redondeado"/>
          <p:cNvSpPr/>
          <p:nvPr/>
        </p:nvSpPr>
        <p:spPr>
          <a:xfrm>
            <a:off x="1665467" y="4166558"/>
            <a:ext cx="21505673" cy="4379155"/>
          </a:xfrm>
          <a:prstGeom prst="roundRect">
            <a:avLst>
              <a:gd name="adj" fmla="val 522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3" name="—The Review and Herald, 16 de junio de 1891; Mensajes para los Jóvenes, 20, 21. {1MCP 308.1}"/>
          <p:cNvSpPr txBox="1"/>
          <p:nvPr>
            <p:ph type="body" idx="21"/>
          </p:nvPr>
        </p:nvSpPr>
        <p:spPr>
          <a:xfrm>
            <a:off x="11700395" y="12648233"/>
            <a:ext cx="11137482" cy="711527"/>
          </a:xfrm>
          <a:prstGeom prst="rect">
            <a:avLst/>
          </a:prstGeom>
          <a:extLst>
            <a:ext uri="{C572A759-6A51-4108-AA02-DFA0A04FC94B}">
              <ma14:wrappingTextBoxFlag xmlns:ma14="http://schemas.microsoft.com/office/mac/drawingml/2011/main" val="1"/>
            </a:ext>
          </a:extLst>
        </p:spPr>
        <p:txBody>
          <a:bodyPr anchor="t"/>
          <a:lstStyle>
            <a:lvl1pPr marL="389743" indent="-286638" algn="r" defTabSz="1487386">
              <a:lnSpc>
                <a:spcPct val="90000"/>
              </a:lnSpc>
              <a:defRPr b="0" spc="-42" sz="2135">
                <a:latin typeface="Helvetica Neue Thin"/>
                <a:ea typeface="Helvetica Neue Thin"/>
                <a:cs typeface="Helvetica Neue Thin"/>
                <a:sym typeface="Helvetica Neue Thin"/>
              </a:defRPr>
            </a:lvl1pPr>
          </a:lstStyle>
          <a:p>
            <a:pPr/>
            <a:r>
              <a:t>—The Review and Herald, 16 de junio de 1891; Mensajes para los Jóvenes, 20, 21. {1MCP 308.1}</a:t>
            </a:r>
          </a:p>
        </p:txBody>
      </p:sp>
      <p:sp>
        <p:nvSpPr>
          <p:cNvPr id="234" name="Firmeza de carácter"/>
          <p:cNvSpPr txBox="1"/>
          <p:nvPr>
            <p:ph type="ctrTitle"/>
          </p:nvPr>
        </p:nvSpPr>
        <p:spPr>
          <a:xfrm>
            <a:off x="3265404" y="1019312"/>
            <a:ext cx="17853192" cy="1289919"/>
          </a:xfrm>
          <a:prstGeom prst="rect">
            <a:avLst/>
          </a:prstGeom>
        </p:spPr>
        <p:txBody>
          <a:bodyPr/>
          <a:lstStyle>
            <a:lvl1pPr algn="ctr" defTabSz="1999437">
              <a:defRPr b="0" spc="-155" sz="7790">
                <a:effectLst>
                  <a:outerShdw sx="100000" sy="100000" kx="0" ky="0" algn="b" rotWithShape="0" blurRad="20828" dist="52070" dir="18900000">
                    <a:srgbClr val="6C6C6C"/>
                  </a:outerShdw>
                </a:effectLst>
                <a:latin typeface="Helvetica Neue Black Condensed"/>
                <a:ea typeface="Helvetica Neue Black Condensed"/>
                <a:cs typeface="Helvetica Neue Black Condensed"/>
                <a:sym typeface="Helvetica Neue Black Condensed"/>
              </a:defRPr>
            </a:lvl1pPr>
          </a:lstStyle>
          <a:p>
            <a:pPr>
              <a:defRPr spc="-190" sz="9512"/>
            </a:pPr>
            <a:r>
              <a:rPr spc="-155" sz="7790"/>
              <a:t>Firmeza de carácter</a:t>
            </a:r>
          </a:p>
        </p:txBody>
      </p:sp>
      <p:sp>
        <p:nvSpPr>
          <p:cNvPr id="235" name="Se presenta a los jóvenes una norma elevada, y Dios los invita a emprender un verdadero servicio por él."/>
          <p:cNvSpPr txBox="1"/>
          <p:nvPr/>
        </p:nvSpPr>
        <p:spPr>
          <a:xfrm>
            <a:off x="1907851" y="9338420"/>
            <a:ext cx="21020904" cy="2368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8700"/>
              </a:lnSpc>
              <a:spcBef>
                <a:spcPts val="2300"/>
              </a:spcBef>
              <a:defRPr sz="6400">
                <a:latin typeface="Helvetica Neue Thin"/>
                <a:ea typeface="Helvetica Neue Thin"/>
                <a:cs typeface="Helvetica Neue Thin"/>
                <a:sym typeface="Helvetica Neue Thin"/>
              </a:defRPr>
            </a:lvl1pPr>
          </a:lstStyle>
          <a:p>
            <a:pPr/>
            <a:r>
              <a:t>Se presenta a los jóvenes una norma elevada, y Dios los invita a emprender un verdadero servicio por él. </a:t>
            </a:r>
          </a:p>
        </p:txBody>
      </p:sp>
      <p:sp>
        <p:nvSpPr>
          <p:cNvPr id="236" name="Línea"/>
          <p:cNvSpPr/>
          <p:nvPr/>
        </p:nvSpPr>
        <p:spPr>
          <a:xfrm>
            <a:off x="7488078" y="3441054"/>
            <a:ext cx="3967820" cy="1064656"/>
          </a:xfrm>
          <a:prstGeom prst="line">
            <a:avLst/>
          </a:prstGeom>
          <a:ln w="152400" cap="rnd">
            <a:solidFill>
              <a:schemeClr val="accent4">
                <a:hueOff val="475731"/>
                <a:satOff val="-4338"/>
                <a:lumOff val="10182"/>
              </a:schemeClr>
            </a:solidFill>
            <a:custDash>
              <a:ds d="100000" sp="200000"/>
            </a:custDash>
            <a:tailEnd type="triangle"/>
          </a:ln>
        </p:spPr>
        <p:txBody>
          <a:bodyPr lIns="50800" tIns="50800" rIns="50800" bIns="50800" anchor="ctr"/>
          <a:lstStyle/>
          <a:p>
            <a:pPr/>
          </a:p>
        </p:txBody>
      </p:sp>
      <p:sp>
        <p:nvSpPr>
          <p:cNvPr id="237" name="Deberían tener ideas amplias, planes sabios, para sacar el mayor provecho de sus oportunidades e imbuirse de la inspiración y el valor que animaban a los apóstoles."/>
          <p:cNvSpPr txBox="1"/>
          <p:nvPr/>
        </p:nvSpPr>
        <p:spPr>
          <a:xfrm>
            <a:off x="1371844" y="4861208"/>
            <a:ext cx="22092919" cy="35363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638923" indent="-469900">
              <a:lnSpc>
                <a:spcPct val="90000"/>
              </a:lnSpc>
              <a:defRPr i="1" spc="-140" sz="7000">
                <a:latin typeface="Times New Roman"/>
                <a:ea typeface="Times New Roman"/>
                <a:cs typeface="Times New Roman"/>
                <a:sym typeface="Times New Roman"/>
              </a:defRPr>
            </a:lvl1pPr>
          </a:lstStyle>
          <a:p>
            <a:pPr/>
            <a:r>
              <a:t>Deberían tener ideas amplias, planes sabios, para sacar el mayor provecho de sus oportunidades e imbuirse de la inspiración y el valor que animaban a los apóstoles.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ctángulo redondeado"/>
          <p:cNvSpPr/>
          <p:nvPr/>
        </p:nvSpPr>
        <p:spPr>
          <a:xfrm>
            <a:off x="12988741" y="4053955"/>
            <a:ext cx="9870635" cy="8190821"/>
          </a:xfrm>
          <a:prstGeom prst="roundRect">
            <a:avLst>
              <a:gd name="adj" fmla="val 2323"/>
            </a:avLst>
          </a:prstGeom>
          <a:blipFill>
            <a:blip r:embed="rId2">
              <a:alphaModFix amt="61664"/>
            </a:blip>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40" name="Rectángulo redondeado"/>
          <p:cNvSpPr/>
          <p:nvPr/>
        </p:nvSpPr>
        <p:spPr>
          <a:xfrm>
            <a:off x="1692395" y="4053955"/>
            <a:ext cx="9870635" cy="8190821"/>
          </a:xfrm>
          <a:prstGeom prst="roundRect">
            <a:avLst>
              <a:gd name="adj" fmla="val 2323"/>
            </a:avLst>
          </a:prstGeom>
          <a:blipFill>
            <a:blip r:embed="rId3">
              <a:alphaModFix amt="61664"/>
            </a:blip>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41" name="{1MCP 308.3}"/>
          <p:cNvSpPr txBox="1"/>
          <p:nvPr>
            <p:ph type="body" idx="21"/>
          </p:nvPr>
        </p:nvSpPr>
        <p:spPr>
          <a:xfrm>
            <a:off x="12205010" y="12287773"/>
            <a:ext cx="9364755" cy="811353"/>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308.3}</a:t>
            </a:r>
          </a:p>
        </p:txBody>
      </p:sp>
      <p:sp>
        <p:nvSpPr>
          <p:cNvPr id="242" name="Ser brillantes no es garantía de éxito"/>
          <p:cNvSpPr txBox="1"/>
          <p:nvPr>
            <p:ph type="ctrTitle"/>
          </p:nvPr>
        </p:nvSpPr>
        <p:spPr>
          <a:xfrm>
            <a:off x="2647441" y="991721"/>
            <a:ext cx="19089118" cy="1317856"/>
          </a:xfrm>
          <a:prstGeom prst="rect">
            <a:avLst/>
          </a:prstGeom>
        </p:spPr>
        <p:txBody>
          <a:bodyPr anchor="t"/>
          <a:lstStyle>
            <a:lvl1pPr algn="ctr">
              <a:defRPr b="0" spc="-156" sz="78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Ser brillantes no es garantía de éxito</a:t>
            </a:r>
          </a:p>
        </p:txBody>
      </p:sp>
      <p:sp>
        <p:nvSpPr>
          <p:cNvPr id="243" name="Los hombres de talento y educación han sido puestos en cargos de confianza y han fracasado.…"/>
          <p:cNvSpPr txBox="1"/>
          <p:nvPr>
            <p:ph type="subTitle" sz="half" idx="1"/>
          </p:nvPr>
        </p:nvSpPr>
        <p:spPr>
          <a:xfrm>
            <a:off x="1118224" y="4176418"/>
            <a:ext cx="10201728" cy="7945895"/>
          </a:xfrm>
          <a:prstGeom prst="rect">
            <a:avLst/>
          </a:prstGeom>
        </p:spPr>
        <p:txBody>
          <a:bodyPr/>
          <a:lstStyle/>
          <a:p>
            <a:pPr marL="850807" indent="-850807" defTabSz="1682453">
              <a:lnSpc>
                <a:spcPts val="6900"/>
              </a:lnSpc>
              <a:spcBef>
                <a:spcPts val="2900"/>
              </a:spcBef>
              <a:buSzPct val="80000"/>
              <a:buBlip>
                <a:blip r:embed="rId4"/>
              </a:buBlip>
              <a:defRPr b="0" sz="6831">
                <a:effectLst>
                  <a:outerShdw sx="100000" sy="100000" kx="0" ky="0" algn="b" rotWithShape="0" blurRad="8763" dist="43815" dir="18900000">
                    <a:srgbClr val="A9A9A9"/>
                  </a:outerShdw>
                </a:effectLst>
                <a:latin typeface="Helvetica Neue Thin"/>
                <a:ea typeface="Helvetica Neue Thin"/>
                <a:cs typeface="Helvetica Neue Thin"/>
                <a:sym typeface="Helvetica Neue Thin"/>
              </a:defRPr>
            </a:pPr>
            <a:r>
              <a:rPr sz="6141"/>
              <a:t>Los hombres de talento y educación han sido puestos en cargos de confianza y han fracasado.</a:t>
            </a:r>
            <a:endParaRPr sz="6141"/>
          </a:p>
          <a:p>
            <a:pPr marL="850807" indent="-850807" defTabSz="1682453">
              <a:lnSpc>
                <a:spcPts val="6900"/>
              </a:lnSpc>
              <a:spcBef>
                <a:spcPts val="2900"/>
              </a:spcBef>
              <a:buSzPct val="80000"/>
              <a:buBlip>
                <a:blip r:embed="rId4"/>
              </a:buBlip>
              <a:defRPr b="0" sz="6831">
                <a:effectLst>
                  <a:outerShdw sx="100000" sy="100000" kx="0" ky="0" algn="b" rotWithShape="0" blurRad="8763" dist="43815" dir="18900000">
                    <a:srgbClr val="A9A9A9"/>
                  </a:outerShdw>
                </a:effectLst>
                <a:latin typeface="Helvetica Neue Thin"/>
                <a:ea typeface="Helvetica Neue Thin"/>
                <a:cs typeface="Helvetica Neue Thin"/>
                <a:sym typeface="Helvetica Neue Thin"/>
              </a:defRPr>
            </a:pPr>
            <a:r>
              <a:rPr sz="6141"/>
              <a:t>Su brillo tenía la apariencia del oro. </a:t>
            </a:r>
            <a:endParaRPr sz="6141"/>
          </a:p>
          <a:p>
            <a:pPr marL="850807" indent="-850807" defTabSz="1682453">
              <a:lnSpc>
                <a:spcPts val="6900"/>
              </a:lnSpc>
              <a:spcBef>
                <a:spcPts val="2900"/>
              </a:spcBef>
              <a:buSzPct val="80000"/>
              <a:buBlip>
                <a:blip r:embed="rId4"/>
              </a:buBlip>
              <a:defRPr b="0" sz="6831">
                <a:effectLst>
                  <a:outerShdw sx="100000" sy="100000" kx="0" ky="0" algn="b" rotWithShape="0" blurRad="8763" dist="43815" dir="18900000">
                    <a:srgbClr val="A9A9A9"/>
                  </a:outerShdw>
                </a:effectLst>
                <a:latin typeface="Helvetica Neue Thin"/>
                <a:ea typeface="Helvetica Neue Thin"/>
                <a:cs typeface="Helvetica Neue Thin"/>
                <a:sym typeface="Helvetica Neue Thin"/>
              </a:defRPr>
            </a:pPr>
            <a:r>
              <a:rPr sz="6141"/>
              <a:t>Por su infidelidad fracasaron en su trabajo.</a:t>
            </a:r>
          </a:p>
        </p:txBody>
      </p:sp>
      <p:sp>
        <p:nvSpPr>
          <p:cNvPr id="244" name="No fueron diligentes y perseverantes y no fueron al fondo de las cosas.…"/>
          <p:cNvSpPr txBox="1"/>
          <p:nvPr/>
        </p:nvSpPr>
        <p:spPr>
          <a:xfrm>
            <a:off x="12335414" y="4171934"/>
            <a:ext cx="10350932" cy="77954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89154" indent="-789154" algn="l" defTabSz="1560536">
              <a:lnSpc>
                <a:spcPts val="6400"/>
              </a:lnSpc>
              <a:spcBef>
                <a:spcPts val="2700"/>
              </a:spcBef>
              <a:buSzPct val="80000"/>
              <a:buBlip>
                <a:blip r:embed="rId4"/>
              </a:buBlip>
              <a:defRPr sz="6335">
                <a:effectLst>
                  <a:outerShdw sx="100000" sy="100000" kx="0" ky="0" algn="b" rotWithShape="0" blurRad="8128" dist="40639" dir="18900000">
                    <a:srgbClr val="A9A9A9"/>
                  </a:outerShdw>
                </a:effectLst>
                <a:latin typeface="Helvetica Neue Thin"/>
                <a:ea typeface="Helvetica Neue Thin"/>
                <a:cs typeface="Helvetica Neue Thin"/>
                <a:sym typeface="Helvetica Neue Thin"/>
              </a:defRPr>
            </a:pPr>
            <a:r>
              <a:rPr sz="5696"/>
              <a:t>No fueron diligentes y perseverantes y no fueron al fondo de las cosas.</a:t>
            </a:r>
            <a:endParaRPr sz="5696"/>
          </a:p>
          <a:p>
            <a:pPr marL="789154" indent="-789154" algn="l" defTabSz="1560536">
              <a:lnSpc>
                <a:spcPts val="6400"/>
              </a:lnSpc>
              <a:spcBef>
                <a:spcPts val="2700"/>
              </a:spcBef>
              <a:buSzPct val="80000"/>
              <a:buBlip>
                <a:blip r:embed="rId4"/>
              </a:buBlip>
              <a:defRPr sz="6335">
                <a:effectLst>
                  <a:outerShdw sx="100000" sy="100000" kx="0" ky="0" algn="b" rotWithShape="0" blurRad="8128" dist="40639" dir="18900000">
                    <a:srgbClr val="A9A9A9"/>
                  </a:outerShdw>
                </a:effectLst>
                <a:latin typeface="Helvetica Neue Thin"/>
                <a:ea typeface="Helvetica Neue Thin"/>
                <a:cs typeface="Helvetica Neue Thin"/>
                <a:sym typeface="Helvetica Neue Thin"/>
              </a:defRPr>
            </a:pPr>
            <a:r>
              <a:rPr sz="5696"/>
              <a:t>No estuvieron dispuestos a comenzar en el escalón inferior </a:t>
            </a:r>
            <a:endParaRPr sz="5696"/>
          </a:p>
          <a:p>
            <a:pPr marL="789154" indent="-789154" algn="l" defTabSz="1560536">
              <a:lnSpc>
                <a:spcPts val="6400"/>
              </a:lnSpc>
              <a:spcBef>
                <a:spcPts val="2700"/>
              </a:spcBef>
              <a:buSzPct val="80000"/>
              <a:buBlip>
                <a:blip r:embed="rId4"/>
              </a:buBlip>
              <a:defRPr sz="6335">
                <a:effectLst>
                  <a:outerShdw sx="100000" sy="100000" kx="0" ky="0" algn="b" rotWithShape="0" blurRad="8128" dist="40639" dir="18900000">
                    <a:srgbClr val="A9A9A9"/>
                  </a:outerShdw>
                </a:effectLst>
                <a:latin typeface="Helvetica Neue Thin"/>
                <a:ea typeface="Helvetica Neue Thin"/>
                <a:cs typeface="Helvetica Neue Thin"/>
                <a:sym typeface="Helvetica Neue Thin"/>
              </a:defRPr>
            </a:pPr>
            <a:r>
              <a:rPr sz="5696"/>
              <a:t>Con esfuerzo paciente, a ascender escalón tras escalón hasta alcanzar la cima.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1MCP 308.3}"/>
          <p:cNvSpPr txBox="1"/>
          <p:nvPr>
            <p:ph type="body" idx="21"/>
          </p:nvPr>
        </p:nvSpPr>
        <p:spPr>
          <a:xfrm>
            <a:off x="12205010" y="12287773"/>
            <a:ext cx="9364755" cy="811353"/>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308.3}</a:t>
            </a:r>
          </a:p>
        </p:txBody>
      </p:sp>
      <p:sp>
        <p:nvSpPr>
          <p:cNvPr id="247" name="Caminaron al resplandor de sus propias chispas.…"/>
          <p:cNvSpPr txBox="1"/>
          <p:nvPr/>
        </p:nvSpPr>
        <p:spPr>
          <a:xfrm>
            <a:off x="2886614" y="2449977"/>
            <a:ext cx="19546526" cy="88160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63138" indent="-863138" algn="l" defTabSz="1706837">
              <a:lnSpc>
                <a:spcPts val="7000"/>
              </a:lnSpc>
              <a:spcBef>
                <a:spcPts val="3000"/>
              </a:spcBef>
              <a:buSzPct val="80000"/>
              <a:buBlip>
                <a:blip r:embed="rId2"/>
              </a:buBlip>
              <a:defRPr b="1" sz="6929">
                <a:effectLst>
                  <a:outerShdw sx="100000" sy="100000" kx="0" ky="0" algn="b" rotWithShape="0" blurRad="8890" dist="44450" dir="18900000">
                    <a:srgbClr val="A9A9A9"/>
                  </a:outerShdw>
                </a:effectLst>
              </a:defRPr>
            </a:pPr>
            <a:r>
              <a:rPr sz="6230"/>
              <a:t>Caminaron al resplandor de sus propias chispas.</a:t>
            </a:r>
            <a:endParaRPr sz="6230"/>
          </a:p>
          <a:p>
            <a:pPr marL="863138" indent="-863138" algn="l" defTabSz="1706837">
              <a:lnSpc>
                <a:spcPts val="7000"/>
              </a:lnSpc>
              <a:spcBef>
                <a:spcPts val="3000"/>
              </a:spcBef>
              <a:buSzPct val="80000"/>
              <a:buBlip>
                <a:blip r:embed="rId2"/>
              </a:buBlip>
              <a:defRPr b="1" sz="6929">
                <a:effectLst>
                  <a:outerShdw sx="100000" sy="100000" kx="0" ky="0" algn="b" rotWithShape="0" blurRad="8890" dist="44450" dir="18900000">
                    <a:srgbClr val="A9A9A9"/>
                  </a:outerShdw>
                </a:effectLst>
              </a:defRPr>
            </a:pPr>
            <a:r>
              <a:rPr sz="6230"/>
              <a:t>No dependieron de la sabiduría que Dios puede dar.</a:t>
            </a:r>
            <a:endParaRPr sz="6230"/>
          </a:p>
          <a:p>
            <a:pPr marL="863138" indent="-863138" algn="l" defTabSz="1706837">
              <a:lnSpc>
                <a:spcPts val="7000"/>
              </a:lnSpc>
              <a:spcBef>
                <a:spcPts val="3000"/>
              </a:spcBef>
              <a:buSzPct val="80000"/>
              <a:buBlip>
                <a:blip r:embed="rId2"/>
              </a:buBlip>
              <a:defRPr b="1" sz="6929">
                <a:effectLst>
                  <a:outerShdw sx="100000" sy="100000" kx="0" ky="0" algn="b" rotWithShape="0" blurRad="8890" dist="44450" dir="18900000">
                    <a:srgbClr val="A9A9A9"/>
                  </a:outerShdw>
                </a:effectLst>
              </a:defRPr>
            </a:pPr>
            <a:r>
              <a:rPr sz="6230"/>
              <a:t>No sintieron que las ventajas eran de valor para ellos</a:t>
            </a:r>
            <a:endParaRPr sz="6230"/>
          </a:p>
          <a:p>
            <a:pPr marL="863138" indent="-863138" algn="l" defTabSz="1706837">
              <a:lnSpc>
                <a:spcPts val="7000"/>
              </a:lnSpc>
              <a:spcBef>
                <a:spcPts val="3000"/>
              </a:spcBef>
              <a:buSzPct val="80000"/>
              <a:buBlip>
                <a:blip r:embed="rId2"/>
              </a:buBlip>
              <a:defRPr b="1" sz="6929">
                <a:effectLst>
                  <a:outerShdw sx="100000" sy="100000" kx="0" ky="0" algn="b" rotWithShape="0" blurRad="8890" dist="44450" dir="18900000">
                    <a:srgbClr val="A9A9A9"/>
                  </a:outerShdw>
                </a:effectLst>
              </a:defRPr>
            </a:pPr>
            <a:r>
              <a:rPr sz="6230"/>
              <a:t>No avanzaron en el conocimiento </a:t>
            </a:r>
            <a:endParaRPr sz="6230"/>
          </a:p>
          <a:p>
            <a:pPr marL="863138" indent="-863138" algn="l" defTabSz="1706837">
              <a:lnSpc>
                <a:spcPts val="7000"/>
              </a:lnSpc>
              <a:spcBef>
                <a:spcPts val="3000"/>
              </a:spcBef>
              <a:buSzPct val="80000"/>
              <a:buBlip>
                <a:blip r:embed="rId2"/>
              </a:buBlip>
              <a:defRPr b="1" sz="6929">
                <a:effectLst>
                  <a:outerShdw sx="100000" sy="100000" kx="0" ky="0" algn="b" rotWithShape="0" blurRad="8890" dist="44450" dir="18900000">
                    <a:srgbClr val="A9A9A9"/>
                  </a:outerShdw>
                </a:effectLst>
              </a:defRPr>
            </a:pPr>
            <a:r>
              <a:rPr sz="6230"/>
              <a:t>Su mente y su carácter no fueron equilibrados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