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76" r:id="rId2"/>
    <p:sldId id="303" r:id="rId3"/>
    <p:sldId id="309" r:id="rId4"/>
    <p:sldId id="277" r:id="rId5"/>
    <p:sldId id="308" r:id="rId6"/>
    <p:sldId id="304" r:id="rId7"/>
    <p:sldId id="305" r:id="rId8"/>
    <p:sldId id="306" r:id="rId9"/>
    <p:sldId id="307" r:id="rId10"/>
    <p:sldId id="310" r:id="rId11"/>
    <p:sldId id="283" r:id="rId12"/>
    <p:sldId id="284" r:id="rId13"/>
    <p:sldId id="285" r:id="rId14"/>
    <p:sldId id="286" r:id="rId15"/>
    <p:sldId id="287" r:id="rId16"/>
    <p:sldId id="288" r:id="rId17"/>
    <p:sldId id="289" r:id="rId18"/>
    <p:sldId id="290" r:id="rId19"/>
    <p:sldId id="279" r:id="rId20"/>
    <p:sldId id="269" r:id="rId21"/>
    <p:sldId id="270" r:id="rId22"/>
    <p:sldId id="271" r:id="rId23"/>
    <p:sldId id="272" r:id="rId24"/>
    <p:sldId id="273" r:id="rId25"/>
    <p:sldId id="274" r:id="rId26"/>
    <p:sldId id="275" r:id="rId27"/>
    <p:sldId id="280" r:id="rId28"/>
    <p:sldId id="297" r:id="rId29"/>
    <p:sldId id="298" r:id="rId30"/>
    <p:sldId id="292" r:id="rId31"/>
    <p:sldId id="293" r:id="rId32"/>
    <p:sldId id="294" r:id="rId33"/>
    <p:sldId id="295" r:id="rId34"/>
    <p:sldId id="296" r:id="rId35"/>
    <p:sldId id="257" r:id="rId36"/>
    <p:sldId id="258" r:id="rId37"/>
    <p:sldId id="259" r:id="rId38"/>
    <p:sldId id="260" r:id="rId39"/>
    <p:sldId id="261" r:id="rId40"/>
    <p:sldId id="262" r:id="rId41"/>
    <p:sldId id="263" r:id="rId42"/>
    <p:sldId id="299" r:id="rId43"/>
    <p:sldId id="300" r:id="rId44"/>
    <p:sldId id="301" r:id="rId45"/>
    <p:sldId id="302" r:id="rId46"/>
    <p:sldId id="291" r:id="rId47"/>
    <p:sldId id="2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6"/>
    <p:restoredTop sz="50000"/>
  </p:normalViewPr>
  <p:slideViewPr>
    <p:cSldViewPr snapToGrid="0" snapToObjects="1">
      <p:cViewPr varScale="1">
        <p:scale>
          <a:sx n="28" d="100"/>
          <a:sy n="28" d="100"/>
        </p:scale>
        <p:origin x="253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6F9B3-386A-4B2F-B292-2824DDCB2F5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CO"/>
        </a:p>
      </dgm:t>
    </dgm:pt>
    <dgm:pt modelId="{A7C9F30A-5FE4-4B96-99EE-7DF656EB7986}">
      <dgm:prSet phldrT="[Texto]" custT="1"/>
      <dgm:spPr/>
      <dgm:t>
        <a:bodyPr/>
        <a:lstStyle/>
        <a:p>
          <a:r>
            <a:rPr lang="es-CO" sz="1400" b="1" dirty="0" smtClean="0"/>
            <a:t>LOS CIENTO VEINTE</a:t>
          </a:r>
        </a:p>
        <a:p>
          <a:r>
            <a:rPr lang="es-CO" sz="1200" dirty="0" smtClean="0">
              <a:solidFill>
                <a:schemeClr val="bg1"/>
              </a:solidFill>
            </a:rPr>
            <a:t>Hechos 1: 15</a:t>
          </a:r>
          <a:endParaRPr lang="es-CO" sz="1200" dirty="0">
            <a:solidFill>
              <a:schemeClr val="bg1"/>
            </a:solidFill>
          </a:endParaRPr>
        </a:p>
      </dgm:t>
    </dgm:pt>
    <dgm:pt modelId="{5A5326EE-365F-40A7-ADB8-952E8D23A5E3}" type="parTrans" cxnId="{A55380D7-01B8-4893-AF7E-05D8B8B6F2AA}">
      <dgm:prSet/>
      <dgm:spPr/>
      <dgm:t>
        <a:bodyPr/>
        <a:lstStyle/>
        <a:p>
          <a:endParaRPr lang="es-CO"/>
        </a:p>
      </dgm:t>
    </dgm:pt>
    <dgm:pt modelId="{325A0433-8ECC-4D09-AFAE-CEE941F027C8}" type="sibTrans" cxnId="{A55380D7-01B8-4893-AF7E-05D8B8B6F2AA}">
      <dgm:prSet/>
      <dgm:spPr/>
      <dgm:t>
        <a:bodyPr/>
        <a:lstStyle/>
        <a:p>
          <a:endParaRPr lang="es-CO"/>
        </a:p>
      </dgm:t>
    </dgm:pt>
    <dgm:pt modelId="{C4C77A85-DBB1-4CB2-B73C-1A29BAF8A8A4}">
      <dgm:prSet phldrT="[Texto]" custT="1"/>
      <dgm:spPr/>
      <dgm:t>
        <a:bodyPr/>
        <a:lstStyle/>
        <a:p>
          <a:r>
            <a:rPr lang="es-CO" sz="1400" b="1" dirty="0" smtClean="0"/>
            <a:t>LOS SETENTA</a:t>
          </a:r>
        </a:p>
        <a:p>
          <a:r>
            <a:rPr lang="es-CO" sz="1200" dirty="0" smtClean="0">
              <a:solidFill>
                <a:schemeClr val="bg1"/>
              </a:solidFill>
            </a:rPr>
            <a:t>Lucas 10:1-17</a:t>
          </a:r>
          <a:endParaRPr lang="es-CO" sz="1200" dirty="0">
            <a:solidFill>
              <a:schemeClr val="bg1"/>
            </a:solidFill>
          </a:endParaRPr>
        </a:p>
      </dgm:t>
    </dgm:pt>
    <dgm:pt modelId="{5BB8C3DD-8831-4024-9614-9835F3C9EBDB}" type="parTrans" cxnId="{D3AB54AF-EB4C-4EAA-8341-315E59265340}">
      <dgm:prSet/>
      <dgm:spPr/>
      <dgm:t>
        <a:bodyPr/>
        <a:lstStyle/>
        <a:p>
          <a:endParaRPr lang="es-CO"/>
        </a:p>
      </dgm:t>
    </dgm:pt>
    <dgm:pt modelId="{E9DABBC1-816F-4C4F-B174-2CA63DEE06F8}" type="sibTrans" cxnId="{D3AB54AF-EB4C-4EAA-8341-315E59265340}">
      <dgm:prSet/>
      <dgm:spPr/>
      <dgm:t>
        <a:bodyPr/>
        <a:lstStyle/>
        <a:p>
          <a:endParaRPr lang="es-CO"/>
        </a:p>
      </dgm:t>
    </dgm:pt>
    <dgm:pt modelId="{805513FF-B274-4EB1-9BCE-A3C85FE84611}">
      <dgm:prSet phldrT="[Texto]" custT="1"/>
      <dgm:spPr/>
      <dgm:t>
        <a:bodyPr/>
        <a:lstStyle/>
        <a:p>
          <a:r>
            <a:rPr lang="es-CO" sz="1400" b="1" dirty="0" smtClean="0"/>
            <a:t>LOS DOCE</a:t>
          </a:r>
        </a:p>
        <a:p>
          <a:r>
            <a:rPr lang="es-CO" sz="1200" dirty="0" smtClean="0">
              <a:solidFill>
                <a:schemeClr val="bg1"/>
              </a:solidFill>
            </a:rPr>
            <a:t>Mateo 10:1-4</a:t>
          </a:r>
          <a:endParaRPr lang="es-CO" sz="1200" dirty="0">
            <a:solidFill>
              <a:schemeClr val="bg1"/>
            </a:solidFill>
          </a:endParaRPr>
        </a:p>
      </dgm:t>
    </dgm:pt>
    <dgm:pt modelId="{844B1759-50AB-4A25-BACE-E56262B6ED2C}" type="parTrans" cxnId="{68D5180E-2B18-4F43-BA96-A357FBC4B82F}">
      <dgm:prSet/>
      <dgm:spPr/>
      <dgm:t>
        <a:bodyPr/>
        <a:lstStyle/>
        <a:p>
          <a:endParaRPr lang="es-CO"/>
        </a:p>
      </dgm:t>
    </dgm:pt>
    <dgm:pt modelId="{EB49627B-8D63-4549-8FC6-18BC34A64277}" type="sibTrans" cxnId="{68D5180E-2B18-4F43-BA96-A357FBC4B82F}">
      <dgm:prSet/>
      <dgm:spPr/>
      <dgm:t>
        <a:bodyPr/>
        <a:lstStyle/>
        <a:p>
          <a:endParaRPr lang="es-CO"/>
        </a:p>
      </dgm:t>
    </dgm:pt>
    <dgm:pt modelId="{B31A3217-5001-4F4F-8C0E-90D1823348B2}">
      <dgm:prSet phldrT="[Texto]" custT="1"/>
      <dgm:spPr/>
      <dgm:t>
        <a:bodyPr/>
        <a:lstStyle/>
        <a:p>
          <a:r>
            <a:rPr lang="es-CO" sz="1400" b="1" dirty="0" smtClean="0"/>
            <a:t>LOS TRES</a:t>
          </a:r>
        </a:p>
        <a:p>
          <a:r>
            <a:rPr lang="es-CO" sz="1200" dirty="0" smtClean="0">
              <a:solidFill>
                <a:schemeClr val="bg1"/>
              </a:solidFill>
            </a:rPr>
            <a:t>Marcos 9: 2</a:t>
          </a:r>
          <a:endParaRPr lang="es-CO" sz="1200" dirty="0">
            <a:solidFill>
              <a:schemeClr val="bg1"/>
            </a:solidFill>
          </a:endParaRPr>
        </a:p>
      </dgm:t>
    </dgm:pt>
    <dgm:pt modelId="{EE1DB481-9771-4106-BCBC-E40BF0B6354E}" type="parTrans" cxnId="{49AEA3F1-BF5E-4C34-BF03-85462F08FE94}">
      <dgm:prSet/>
      <dgm:spPr/>
      <dgm:t>
        <a:bodyPr/>
        <a:lstStyle/>
        <a:p>
          <a:endParaRPr lang="es-CO"/>
        </a:p>
      </dgm:t>
    </dgm:pt>
    <dgm:pt modelId="{52E689D6-DC21-496C-AA17-3E06BC6F2ACF}" type="sibTrans" cxnId="{49AEA3F1-BF5E-4C34-BF03-85462F08FE94}">
      <dgm:prSet/>
      <dgm:spPr/>
      <dgm:t>
        <a:bodyPr/>
        <a:lstStyle/>
        <a:p>
          <a:endParaRPr lang="es-CO"/>
        </a:p>
      </dgm:t>
    </dgm:pt>
    <dgm:pt modelId="{2305FCDC-A8AC-4BF6-9065-E163CCDED5D4}">
      <dgm:prSet phldrT="[Texto]" custT="1"/>
      <dgm:spPr/>
      <dgm:t>
        <a:bodyPr/>
        <a:lstStyle/>
        <a:p>
          <a:r>
            <a:rPr lang="es-CO" sz="4000" b="1" dirty="0" smtClean="0">
              <a:solidFill>
                <a:srgbClr val="FFFF00"/>
              </a:solidFill>
            </a:rPr>
            <a:t>JESÚS</a:t>
          </a:r>
          <a:endParaRPr lang="es-CO" sz="4000" b="1" dirty="0">
            <a:solidFill>
              <a:srgbClr val="FFFF00"/>
            </a:solidFill>
          </a:endParaRPr>
        </a:p>
      </dgm:t>
    </dgm:pt>
    <dgm:pt modelId="{73F58A2E-E52A-47F7-87C0-DCD5FBFE9C07}" type="parTrans" cxnId="{8EE52E6C-9840-4F91-8E49-E7F85767B0A4}">
      <dgm:prSet/>
      <dgm:spPr/>
      <dgm:t>
        <a:bodyPr/>
        <a:lstStyle/>
        <a:p>
          <a:endParaRPr lang="es-CO"/>
        </a:p>
      </dgm:t>
    </dgm:pt>
    <dgm:pt modelId="{8096E933-1B1E-49D1-B824-F1FD36813D21}" type="sibTrans" cxnId="{8EE52E6C-9840-4F91-8E49-E7F85767B0A4}">
      <dgm:prSet/>
      <dgm:spPr/>
      <dgm:t>
        <a:bodyPr/>
        <a:lstStyle/>
        <a:p>
          <a:endParaRPr lang="es-CO"/>
        </a:p>
      </dgm:t>
    </dgm:pt>
    <dgm:pt modelId="{1BFD915E-6FB5-494B-8DB5-48433B56CA2A}" type="pres">
      <dgm:prSet presAssocID="{9E56F9B3-386A-4B2F-B292-2824DDCB2F59}" presName="Name0" presStyleCnt="0">
        <dgm:presLayoutVars>
          <dgm:chMax val="7"/>
          <dgm:resizeHandles val="exact"/>
        </dgm:presLayoutVars>
      </dgm:prSet>
      <dgm:spPr/>
      <dgm:t>
        <a:bodyPr/>
        <a:lstStyle/>
        <a:p>
          <a:endParaRPr lang="es-CO"/>
        </a:p>
      </dgm:t>
    </dgm:pt>
    <dgm:pt modelId="{B97E7C9E-CEAD-443F-9AC1-C233879828A7}" type="pres">
      <dgm:prSet presAssocID="{9E56F9B3-386A-4B2F-B292-2824DDCB2F59}" presName="comp1" presStyleCnt="0"/>
      <dgm:spPr/>
    </dgm:pt>
    <dgm:pt modelId="{6A6CD5E0-66C1-4E3D-AC5B-B6FD0B10D340}" type="pres">
      <dgm:prSet presAssocID="{9E56F9B3-386A-4B2F-B292-2824DDCB2F59}" presName="circle1" presStyleLbl="node1" presStyleIdx="0" presStyleCnt="5" custScaleX="110454"/>
      <dgm:spPr/>
      <dgm:t>
        <a:bodyPr/>
        <a:lstStyle/>
        <a:p>
          <a:endParaRPr lang="es-CO"/>
        </a:p>
      </dgm:t>
    </dgm:pt>
    <dgm:pt modelId="{FC94B8ED-80A7-4020-8C89-8CFE47EEABEE}" type="pres">
      <dgm:prSet presAssocID="{9E56F9B3-386A-4B2F-B292-2824DDCB2F59}" presName="c1text" presStyleLbl="node1" presStyleIdx="0" presStyleCnt="5">
        <dgm:presLayoutVars>
          <dgm:bulletEnabled val="1"/>
        </dgm:presLayoutVars>
      </dgm:prSet>
      <dgm:spPr/>
      <dgm:t>
        <a:bodyPr/>
        <a:lstStyle/>
        <a:p>
          <a:endParaRPr lang="es-CO"/>
        </a:p>
      </dgm:t>
    </dgm:pt>
    <dgm:pt modelId="{AE5C660D-4126-4DC8-A9DF-7F12CF8DE14F}" type="pres">
      <dgm:prSet presAssocID="{9E56F9B3-386A-4B2F-B292-2824DDCB2F59}" presName="comp2" presStyleCnt="0"/>
      <dgm:spPr/>
    </dgm:pt>
    <dgm:pt modelId="{CE81C83B-BDDB-4A85-828D-F987E341E9CA}" type="pres">
      <dgm:prSet presAssocID="{9E56F9B3-386A-4B2F-B292-2824DDCB2F59}" presName="circle2" presStyleLbl="node1" presStyleIdx="1" presStyleCnt="5" custScaleY="94967" custLinFactNeighborX="1973" custLinFactNeighborY="6211"/>
      <dgm:spPr/>
      <dgm:t>
        <a:bodyPr/>
        <a:lstStyle/>
        <a:p>
          <a:endParaRPr lang="es-CO"/>
        </a:p>
      </dgm:t>
    </dgm:pt>
    <dgm:pt modelId="{C5D8BBD6-382F-45C9-B65E-88482767E77B}" type="pres">
      <dgm:prSet presAssocID="{9E56F9B3-386A-4B2F-B292-2824DDCB2F59}" presName="c2text" presStyleLbl="node1" presStyleIdx="1" presStyleCnt="5">
        <dgm:presLayoutVars>
          <dgm:bulletEnabled val="1"/>
        </dgm:presLayoutVars>
      </dgm:prSet>
      <dgm:spPr/>
      <dgm:t>
        <a:bodyPr/>
        <a:lstStyle/>
        <a:p>
          <a:endParaRPr lang="es-CO"/>
        </a:p>
      </dgm:t>
    </dgm:pt>
    <dgm:pt modelId="{58DF1889-B54B-4BB3-BA00-272893D4F808}" type="pres">
      <dgm:prSet presAssocID="{9E56F9B3-386A-4B2F-B292-2824DDCB2F59}" presName="comp3" presStyleCnt="0"/>
      <dgm:spPr/>
    </dgm:pt>
    <dgm:pt modelId="{80D4490A-584D-44B9-B37D-677A03AD87B2}" type="pres">
      <dgm:prSet presAssocID="{9E56F9B3-386A-4B2F-B292-2824DDCB2F59}" presName="circle3" presStyleLbl="node1" presStyleIdx="2" presStyleCnt="5" custScaleY="76631" custLinFactNeighborX="-2264" custLinFactNeighborY="-3056"/>
      <dgm:spPr/>
      <dgm:t>
        <a:bodyPr/>
        <a:lstStyle/>
        <a:p>
          <a:endParaRPr lang="es-CO"/>
        </a:p>
      </dgm:t>
    </dgm:pt>
    <dgm:pt modelId="{2C05460E-CA85-4D03-935E-3D4395F809F5}" type="pres">
      <dgm:prSet presAssocID="{9E56F9B3-386A-4B2F-B292-2824DDCB2F59}" presName="c3text" presStyleLbl="node1" presStyleIdx="2" presStyleCnt="5">
        <dgm:presLayoutVars>
          <dgm:bulletEnabled val="1"/>
        </dgm:presLayoutVars>
      </dgm:prSet>
      <dgm:spPr/>
      <dgm:t>
        <a:bodyPr/>
        <a:lstStyle/>
        <a:p>
          <a:endParaRPr lang="es-CO"/>
        </a:p>
      </dgm:t>
    </dgm:pt>
    <dgm:pt modelId="{0C441566-265C-489F-AE5B-B52B3940C4DB}" type="pres">
      <dgm:prSet presAssocID="{9E56F9B3-386A-4B2F-B292-2824DDCB2F59}" presName="comp4" presStyleCnt="0"/>
      <dgm:spPr/>
    </dgm:pt>
    <dgm:pt modelId="{6B8F2E58-E11E-4364-AD97-3B47336FDCDD}" type="pres">
      <dgm:prSet presAssocID="{9E56F9B3-386A-4B2F-B292-2824DDCB2F59}" presName="circle4" presStyleLbl="node1" presStyleIdx="3" presStyleCnt="5" custScaleY="74119" custLinFactNeighborX="-1782" custLinFactNeighborY="-594"/>
      <dgm:spPr/>
      <dgm:t>
        <a:bodyPr/>
        <a:lstStyle/>
        <a:p>
          <a:endParaRPr lang="es-CO"/>
        </a:p>
      </dgm:t>
    </dgm:pt>
    <dgm:pt modelId="{7E97FF89-63BD-4AE3-B8CE-4BE54874DA43}" type="pres">
      <dgm:prSet presAssocID="{9E56F9B3-386A-4B2F-B292-2824DDCB2F59}" presName="c4text" presStyleLbl="node1" presStyleIdx="3" presStyleCnt="5">
        <dgm:presLayoutVars>
          <dgm:bulletEnabled val="1"/>
        </dgm:presLayoutVars>
      </dgm:prSet>
      <dgm:spPr/>
      <dgm:t>
        <a:bodyPr/>
        <a:lstStyle/>
        <a:p>
          <a:endParaRPr lang="es-CO"/>
        </a:p>
      </dgm:t>
    </dgm:pt>
    <dgm:pt modelId="{E41E6907-F4E6-4AC0-B6C2-1EC48D002966}" type="pres">
      <dgm:prSet presAssocID="{9E56F9B3-386A-4B2F-B292-2824DDCB2F59}" presName="comp5" presStyleCnt="0"/>
      <dgm:spPr/>
    </dgm:pt>
    <dgm:pt modelId="{B84A886C-6A93-4CF6-B609-7E6E33226CDA}" type="pres">
      <dgm:prSet presAssocID="{9E56F9B3-386A-4B2F-B292-2824DDCB2F59}" presName="circle5" presStyleLbl="node1" presStyleIdx="4" presStyleCnt="5" custScaleX="134267" custScaleY="61105" custLinFactNeighborX="-1782" custLinFactNeighborY="-594"/>
      <dgm:spPr/>
      <dgm:t>
        <a:bodyPr/>
        <a:lstStyle/>
        <a:p>
          <a:endParaRPr lang="es-CO"/>
        </a:p>
      </dgm:t>
    </dgm:pt>
    <dgm:pt modelId="{B9345DA0-6215-4C3D-9324-B179D111C48D}" type="pres">
      <dgm:prSet presAssocID="{9E56F9B3-386A-4B2F-B292-2824DDCB2F59}" presName="c5text" presStyleLbl="node1" presStyleIdx="4" presStyleCnt="5">
        <dgm:presLayoutVars>
          <dgm:bulletEnabled val="1"/>
        </dgm:presLayoutVars>
      </dgm:prSet>
      <dgm:spPr/>
      <dgm:t>
        <a:bodyPr/>
        <a:lstStyle/>
        <a:p>
          <a:endParaRPr lang="es-CO"/>
        </a:p>
      </dgm:t>
    </dgm:pt>
  </dgm:ptLst>
  <dgm:cxnLst>
    <dgm:cxn modelId="{727AD271-C487-0B4A-8FA7-96D732E7788E}" type="presOf" srcId="{805513FF-B274-4EB1-9BCE-A3C85FE84611}" destId="{80D4490A-584D-44B9-B37D-677A03AD87B2}" srcOrd="0" destOrd="0" presId="urn:microsoft.com/office/officeart/2005/8/layout/venn2"/>
    <dgm:cxn modelId="{A55380D7-01B8-4893-AF7E-05D8B8B6F2AA}" srcId="{9E56F9B3-386A-4B2F-B292-2824DDCB2F59}" destId="{A7C9F30A-5FE4-4B96-99EE-7DF656EB7986}" srcOrd="0" destOrd="0" parTransId="{5A5326EE-365F-40A7-ADB8-952E8D23A5E3}" sibTransId="{325A0433-8ECC-4D09-AFAE-CEE941F027C8}"/>
    <dgm:cxn modelId="{FB1C285D-1378-3C48-BEB1-599832A66279}" type="presOf" srcId="{2305FCDC-A8AC-4BF6-9065-E163CCDED5D4}" destId="{B84A886C-6A93-4CF6-B609-7E6E33226CDA}" srcOrd="0" destOrd="0" presId="urn:microsoft.com/office/officeart/2005/8/layout/venn2"/>
    <dgm:cxn modelId="{6FAA073D-0261-AA45-B4F6-E62F67E6B972}" type="presOf" srcId="{805513FF-B274-4EB1-9BCE-A3C85FE84611}" destId="{2C05460E-CA85-4D03-935E-3D4395F809F5}" srcOrd="1" destOrd="0" presId="urn:microsoft.com/office/officeart/2005/8/layout/venn2"/>
    <dgm:cxn modelId="{8EE52E6C-9840-4F91-8E49-E7F85767B0A4}" srcId="{9E56F9B3-386A-4B2F-B292-2824DDCB2F59}" destId="{2305FCDC-A8AC-4BF6-9065-E163CCDED5D4}" srcOrd="4" destOrd="0" parTransId="{73F58A2E-E52A-47F7-87C0-DCD5FBFE9C07}" sibTransId="{8096E933-1B1E-49D1-B824-F1FD36813D21}"/>
    <dgm:cxn modelId="{4E5EE243-5917-0040-8440-047807DBF921}" type="presOf" srcId="{A7C9F30A-5FE4-4B96-99EE-7DF656EB7986}" destId="{FC94B8ED-80A7-4020-8C89-8CFE47EEABEE}" srcOrd="1" destOrd="0" presId="urn:microsoft.com/office/officeart/2005/8/layout/venn2"/>
    <dgm:cxn modelId="{E598B913-64D1-7649-96E4-9F729942EFDE}" type="presOf" srcId="{C4C77A85-DBB1-4CB2-B73C-1A29BAF8A8A4}" destId="{C5D8BBD6-382F-45C9-B65E-88482767E77B}" srcOrd="1" destOrd="0" presId="urn:microsoft.com/office/officeart/2005/8/layout/venn2"/>
    <dgm:cxn modelId="{86814F56-04B6-FF48-BCD0-EBDA3AB42613}" type="presOf" srcId="{B31A3217-5001-4F4F-8C0E-90D1823348B2}" destId="{6B8F2E58-E11E-4364-AD97-3B47336FDCDD}" srcOrd="0" destOrd="0" presId="urn:microsoft.com/office/officeart/2005/8/layout/venn2"/>
    <dgm:cxn modelId="{5C22C8A2-3DB9-0E40-8B3A-6A57732556FD}" type="presOf" srcId="{2305FCDC-A8AC-4BF6-9065-E163CCDED5D4}" destId="{B9345DA0-6215-4C3D-9324-B179D111C48D}" srcOrd="1" destOrd="0" presId="urn:microsoft.com/office/officeart/2005/8/layout/venn2"/>
    <dgm:cxn modelId="{728490DF-5FF6-7C44-91AC-8DFA6C3ADE1D}" type="presOf" srcId="{B31A3217-5001-4F4F-8C0E-90D1823348B2}" destId="{7E97FF89-63BD-4AE3-B8CE-4BE54874DA43}" srcOrd="1" destOrd="0" presId="urn:microsoft.com/office/officeart/2005/8/layout/venn2"/>
    <dgm:cxn modelId="{49AEA3F1-BF5E-4C34-BF03-85462F08FE94}" srcId="{9E56F9B3-386A-4B2F-B292-2824DDCB2F59}" destId="{B31A3217-5001-4F4F-8C0E-90D1823348B2}" srcOrd="3" destOrd="0" parTransId="{EE1DB481-9771-4106-BCBC-E40BF0B6354E}" sibTransId="{52E689D6-DC21-496C-AA17-3E06BC6F2ACF}"/>
    <dgm:cxn modelId="{8C6E518B-468F-C84D-B248-9503D92641D2}" type="presOf" srcId="{C4C77A85-DBB1-4CB2-B73C-1A29BAF8A8A4}" destId="{CE81C83B-BDDB-4A85-828D-F987E341E9CA}" srcOrd="0" destOrd="0" presId="urn:microsoft.com/office/officeart/2005/8/layout/venn2"/>
    <dgm:cxn modelId="{68D5180E-2B18-4F43-BA96-A357FBC4B82F}" srcId="{9E56F9B3-386A-4B2F-B292-2824DDCB2F59}" destId="{805513FF-B274-4EB1-9BCE-A3C85FE84611}" srcOrd="2" destOrd="0" parTransId="{844B1759-50AB-4A25-BACE-E56262B6ED2C}" sibTransId="{EB49627B-8D63-4549-8FC6-18BC34A64277}"/>
    <dgm:cxn modelId="{6298DEE1-9337-5644-A078-63CCF033EF64}" type="presOf" srcId="{A7C9F30A-5FE4-4B96-99EE-7DF656EB7986}" destId="{6A6CD5E0-66C1-4E3D-AC5B-B6FD0B10D340}" srcOrd="0" destOrd="0" presId="urn:microsoft.com/office/officeart/2005/8/layout/venn2"/>
    <dgm:cxn modelId="{D3AB54AF-EB4C-4EAA-8341-315E59265340}" srcId="{9E56F9B3-386A-4B2F-B292-2824DDCB2F59}" destId="{C4C77A85-DBB1-4CB2-B73C-1A29BAF8A8A4}" srcOrd="1" destOrd="0" parTransId="{5BB8C3DD-8831-4024-9614-9835F3C9EBDB}" sibTransId="{E9DABBC1-816F-4C4F-B174-2CA63DEE06F8}"/>
    <dgm:cxn modelId="{0FE87EA7-7620-A34C-87EC-F6EA7EE4A4E4}" type="presOf" srcId="{9E56F9B3-386A-4B2F-B292-2824DDCB2F59}" destId="{1BFD915E-6FB5-494B-8DB5-48433B56CA2A}" srcOrd="0" destOrd="0" presId="urn:microsoft.com/office/officeart/2005/8/layout/venn2"/>
    <dgm:cxn modelId="{13E8CA53-D089-BD46-8373-3A4E918C5CC5}" type="presParOf" srcId="{1BFD915E-6FB5-494B-8DB5-48433B56CA2A}" destId="{B97E7C9E-CEAD-443F-9AC1-C233879828A7}" srcOrd="0" destOrd="0" presId="urn:microsoft.com/office/officeart/2005/8/layout/venn2"/>
    <dgm:cxn modelId="{DF4E7C20-075E-8546-A72F-3ABBFD29D507}" type="presParOf" srcId="{B97E7C9E-CEAD-443F-9AC1-C233879828A7}" destId="{6A6CD5E0-66C1-4E3D-AC5B-B6FD0B10D340}" srcOrd="0" destOrd="0" presId="urn:microsoft.com/office/officeart/2005/8/layout/venn2"/>
    <dgm:cxn modelId="{D354BA31-5425-1A4B-902B-3EA6B612B2E7}" type="presParOf" srcId="{B97E7C9E-CEAD-443F-9AC1-C233879828A7}" destId="{FC94B8ED-80A7-4020-8C89-8CFE47EEABEE}" srcOrd="1" destOrd="0" presId="urn:microsoft.com/office/officeart/2005/8/layout/venn2"/>
    <dgm:cxn modelId="{B8AA2C08-1695-B04A-B12A-FABD783577D0}" type="presParOf" srcId="{1BFD915E-6FB5-494B-8DB5-48433B56CA2A}" destId="{AE5C660D-4126-4DC8-A9DF-7F12CF8DE14F}" srcOrd="1" destOrd="0" presId="urn:microsoft.com/office/officeart/2005/8/layout/venn2"/>
    <dgm:cxn modelId="{8787B946-DF7F-E54A-A30F-3397BA0276C6}" type="presParOf" srcId="{AE5C660D-4126-4DC8-A9DF-7F12CF8DE14F}" destId="{CE81C83B-BDDB-4A85-828D-F987E341E9CA}" srcOrd="0" destOrd="0" presId="urn:microsoft.com/office/officeart/2005/8/layout/venn2"/>
    <dgm:cxn modelId="{A0437567-AFA0-B646-8A7C-E5C5A768E0F0}" type="presParOf" srcId="{AE5C660D-4126-4DC8-A9DF-7F12CF8DE14F}" destId="{C5D8BBD6-382F-45C9-B65E-88482767E77B}" srcOrd="1" destOrd="0" presId="urn:microsoft.com/office/officeart/2005/8/layout/venn2"/>
    <dgm:cxn modelId="{845D93F8-8922-B747-9D97-456A8A2597C2}" type="presParOf" srcId="{1BFD915E-6FB5-494B-8DB5-48433B56CA2A}" destId="{58DF1889-B54B-4BB3-BA00-272893D4F808}" srcOrd="2" destOrd="0" presId="urn:microsoft.com/office/officeart/2005/8/layout/venn2"/>
    <dgm:cxn modelId="{EAB9881E-3F49-604B-AB85-8404AA949478}" type="presParOf" srcId="{58DF1889-B54B-4BB3-BA00-272893D4F808}" destId="{80D4490A-584D-44B9-B37D-677A03AD87B2}" srcOrd="0" destOrd="0" presId="urn:microsoft.com/office/officeart/2005/8/layout/venn2"/>
    <dgm:cxn modelId="{C204BE75-A2D7-CE49-8BBC-F22BB77E6123}" type="presParOf" srcId="{58DF1889-B54B-4BB3-BA00-272893D4F808}" destId="{2C05460E-CA85-4D03-935E-3D4395F809F5}" srcOrd="1" destOrd="0" presId="urn:microsoft.com/office/officeart/2005/8/layout/venn2"/>
    <dgm:cxn modelId="{3DF042AE-25F4-7F4B-8A04-FB3F42D4BDC1}" type="presParOf" srcId="{1BFD915E-6FB5-494B-8DB5-48433B56CA2A}" destId="{0C441566-265C-489F-AE5B-B52B3940C4DB}" srcOrd="3" destOrd="0" presId="urn:microsoft.com/office/officeart/2005/8/layout/venn2"/>
    <dgm:cxn modelId="{90199138-B174-3C43-ACA2-7D5D7C674181}" type="presParOf" srcId="{0C441566-265C-489F-AE5B-B52B3940C4DB}" destId="{6B8F2E58-E11E-4364-AD97-3B47336FDCDD}" srcOrd="0" destOrd="0" presId="urn:microsoft.com/office/officeart/2005/8/layout/venn2"/>
    <dgm:cxn modelId="{33A4D30F-F73A-F14D-BD94-970346782E86}" type="presParOf" srcId="{0C441566-265C-489F-AE5B-B52B3940C4DB}" destId="{7E97FF89-63BD-4AE3-B8CE-4BE54874DA43}" srcOrd="1" destOrd="0" presId="urn:microsoft.com/office/officeart/2005/8/layout/venn2"/>
    <dgm:cxn modelId="{A63E3D2A-5AFB-314F-9069-9E91F98AC3A4}" type="presParOf" srcId="{1BFD915E-6FB5-494B-8DB5-48433B56CA2A}" destId="{E41E6907-F4E6-4AC0-B6C2-1EC48D002966}" srcOrd="4" destOrd="0" presId="urn:microsoft.com/office/officeart/2005/8/layout/venn2"/>
    <dgm:cxn modelId="{B94E8650-7B28-8641-A996-BB68A5FCD0CA}" type="presParOf" srcId="{E41E6907-F4E6-4AC0-B6C2-1EC48D002966}" destId="{B84A886C-6A93-4CF6-B609-7E6E33226CDA}" srcOrd="0" destOrd="0" presId="urn:microsoft.com/office/officeart/2005/8/layout/venn2"/>
    <dgm:cxn modelId="{7E091143-4542-924D-B785-E660B43C2F00}" type="presParOf" srcId="{E41E6907-F4E6-4AC0-B6C2-1EC48D002966}" destId="{B9345DA0-6215-4C3D-9324-B179D111C48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D5E0-66C1-4E3D-AC5B-B6FD0B10D340}">
      <dsp:nvSpPr>
        <dsp:cNvPr id="0" name=""/>
        <dsp:cNvSpPr/>
      </dsp:nvSpPr>
      <dsp:spPr>
        <a:xfrm>
          <a:off x="938374" y="0"/>
          <a:ext cx="6020492" cy="5450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t>LOS CIENTO VEINTE</a:t>
          </a:r>
        </a:p>
        <a:p>
          <a:pPr lvl="0" algn="ctr" defTabSz="622300">
            <a:lnSpc>
              <a:spcPct val="90000"/>
            </a:lnSpc>
            <a:spcBef>
              <a:spcPct val="0"/>
            </a:spcBef>
            <a:spcAft>
              <a:spcPct val="35000"/>
            </a:spcAft>
          </a:pPr>
          <a:r>
            <a:rPr lang="es-CO" sz="1200" kern="1200" dirty="0" smtClean="0">
              <a:solidFill>
                <a:schemeClr val="bg1"/>
              </a:solidFill>
            </a:rPr>
            <a:t>Hechos 1: 15</a:t>
          </a:r>
          <a:endParaRPr lang="es-CO" sz="1200" kern="1200" dirty="0">
            <a:solidFill>
              <a:schemeClr val="bg1"/>
            </a:solidFill>
          </a:endParaRPr>
        </a:p>
      </dsp:txBody>
      <dsp:txXfrm>
        <a:off x="2819778" y="272533"/>
        <a:ext cx="2257684" cy="545067"/>
      </dsp:txXfrm>
    </dsp:sp>
    <dsp:sp modelId="{CE81C83B-BDDB-4A85-828D-F987E341E9CA}">
      <dsp:nvSpPr>
        <dsp:cNvPr id="0" name=""/>
        <dsp:cNvSpPr/>
      </dsp:nvSpPr>
      <dsp:spPr>
        <a:xfrm>
          <a:off x="1723492" y="1050784"/>
          <a:ext cx="4633077" cy="4399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t>LOS SETENTA</a:t>
          </a:r>
        </a:p>
        <a:p>
          <a:pPr lvl="0" algn="ctr" defTabSz="622300">
            <a:lnSpc>
              <a:spcPct val="90000"/>
            </a:lnSpc>
            <a:spcBef>
              <a:spcPct val="0"/>
            </a:spcBef>
            <a:spcAft>
              <a:spcPct val="35000"/>
            </a:spcAft>
          </a:pPr>
          <a:r>
            <a:rPr lang="es-CO" sz="1200" kern="1200" dirty="0" smtClean="0">
              <a:solidFill>
                <a:schemeClr val="bg1"/>
              </a:solidFill>
            </a:rPr>
            <a:t>Lucas 10:1-17</a:t>
          </a:r>
          <a:endParaRPr lang="es-CO" sz="1200" kern="1200" dirty="0">
            <a:solidFill>
              <a:schemeClr val="bg1"/>
            </a:solidFill>
          </a:endParaRPr>
        </a:p>
      </dsp:txBody>
      <dsp:txXfrm>
        <a:off x="3041023" y="1303778"/>
        <a:ext cx="1998014" cy="505987"/>
      </dsp:txXfrm>
    </dsp:sp>
    <dsp:sp modelId="{80D4490A-584D-44B9-B37D-677A03AD87B2}">
      <dsp:nvSpPr>
        <dsp:cNvPr id="0" name=""/>
        <dsp:cNvSpPr/>
      </dsp:nvSpPr>
      <dsp:spPr>
        <a:xfrm>
          <a:off x="1954500" y="1964421"/>
          <a:ext cx="3815475" cy="2923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t>LOS DOCE</a:t>
          </a:r>
        </a:p>
        <a:p>
          <a:pPr lvl="0" algn="ctr" defTabSz="622300">
            <a:lnSpc>
              <a:spcPct val="90000"/>
            </a:lnSpc>
            <a:spcBef>
              <a:spcPct val="0"/>
            </a:spcBef>
            <a:spcAft>
              <a:spcPct val="35000"/>
            </a:spcAft>
          </a:pPr>
          <a:r>
            <a:rPr lang="es-CO" sz="1200" kern="1200" dirty="0" smtClean="0">
              <a:solidFill>
                <a:schemeClr val="bg1"/>
              </a:solidFill>
            </a:rPr>
            <a:t>Mateo 10:1-4</a:t>
          </a:r>
          <a:endParaRPr lang="es-CO" sz="1200" kern="1200" dirty="0">
            <a:solidFill>
              <a:schemeClr val="bg1"/>
            </a:solidFill>
          </a:endParaRPr>
        </a:p>
      </dsp:txBody>
      <dsp:txXfrm>
        <a:off x="2874983" y="2166166"/>
        <a:ext cx="1974508" cy="403489"/>
      </dsp:txXfrm>
    </dsp:sp>
    <dsp:sp modelId="{6B8F2E58-E11E-4364-AD97-3B47336FDCDD}">
      <dsp:nvSpPr>
        <dsp:cNvPr id="0" name=""/>
        <dsp:cNvSpPr/>
      </dsp:nvSpPr>
      <dsp:spPr>
        <a:xfrm>
          <a:off x="2396261" y="2822937"/>
          <a:ext cx="2997873" cy="2221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t>LOS TRES</a:t>
          </a:r>
        </a:p>
        <a:p>
          <a:pPr lvl="0" algn="ctr" defTabSz="622300">
            <a:lnSpc>
              <a:spcPct val="90000"/>
            </a:lnSpc>
            <a:spcBef>
              <a:spcPct val="0"/>
            </a:spcBef>
            <a:spcAft>
              <a:spcPct val="35000"/>
            </a:spcAft>
          </a:pPr>
          <a:r>
            <a:rPr lang="es-CO" sz="1200" kern="1200" dirty="0" smtClean="0">
              <a:solidFill>
                <a:schemeClr val="bg1"/>
              </a:solidFill>
            </a:rPr>
            <a:t>Marcos 9: 2</a:t>
          </a:r>
          <a:endParaRPr lang="es-CO" sz="1200" kern="1200" dirty="0">
            <a:solidFill>
              <a:schemeClr val="bg1"/>
            </a:solidFill>
          </a:endParaRPr>
        </a:p>
      </dsp:txBody>
      <dsp:txXfrm>
        <a:off x="3085772" y="3022917"/>
        <a:ext cx="1618851" cy="399958"/>
      </dsp:txXfrm>
    </dsp:sp>
    <dsp:sp modelId="{B84A886C-6A93-4CF6-B609-7E6E33226CDA}">
      <dsp:nvSpPr>
        <dsp:cNvPr id="0" name=""/>
        <dsp:cNvSpPr/>
      </dsp:nvSpPr>
      <dsp:spPr>
        <a:xfrm>
          <a:off x="2446075" y="3681464"/>
          <a:ext cx="2927385" cy="1332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CO" sz="4000" b="1" kern="1200" dirty="0" smtClean="0">
              <a:solidFill>
                <a:srgbClr val="FFFF00"/>
              </a:solidFill>
            </a:rPr>
            <a:t>JESÚS</a:t>
          </a:r>
          <a:endParaRPr lang="es-CO" sz="4000" b="1" kern="1200" dirty="0">
            <a:solidFill>
              <a:srgbClr val="FFFF00"/>
            </a:solidFill>
          </a:endParaRPr>
        </a:p>
      </dsp:txBody>
      <dsp:txXfrm>
        <a:off x="2874781" y="4014528"/>
        <a:ext cx="2069973" cy="6661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B14C3-DF40-9544-AF5E-3F9A41F73DD3}" type="datetimeFigureOut">
              <a:rPr lang="es-ES" smtClean="0"/>
              <a:t>6/3/17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1E4FA-AFCF-B74A-B752-18106F3A93DA}" type="slidenum">
              <a:rPr lang="es-ES" smtClean="0"/>
              <a:t>‹Nr.›</a:t>
            </a:fld>
            <a:endParaRPr lang="es-ES"/>
          </a:p>
        </p:txBody>
      </p:sp>
    </p:spTree>
    <p:extLst>
      <p:ext uri="{BB962C8B-B14F-4D97-AF65-F5344CB8AC3E}">
        <p14:creationId xmlns:p14="http://schemas.microsoft.com/office/powerpoint/2010/main" val="4339224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PRIMER PASO ES LA ORACIÓN DEL LIDER, EL Y DIOS, COMO LO HIZO JESUS</a:t>
            </a:r>
          </a:p>
          <a:p>
            <a:r>
              <a:rPr lang="es-ES" baseline="0" dirty="0" smtClean="0"/>
              <a:t>ORACION PIDIENDO LA GRACIA DE DIOS PARA ENCONTRARSE CON LA GENTE </a:t>
            </a:r>
          </a:p>
          <a:p>
            <a:r>
              <a:rPr lang="es-ES" baseline="0" dirty="0" smtClean="0"/>
              <a:t>EL GP DEBE PROPICIAR Y MOTIVAR LA ORACION PERSONAL E INTERCESORA </a:t>
            </a:r>
          </a:p>
          <a:p>
            <a:endParaRPr lang="es-ES" dirty="0"/>
          </a:p>
        </p:txBody>
      </p:sp>
      <p:sp>
        <p:nvSpPr>
          <p:cNvPr id="4" name="Marcador de número de diapositiva 3"/>
          <p:cNvSpPr>
            <a:spLocks noGrp="1"/>
          </p:cNvSpPr>
          <p:nvPr>
            <p:ph type="sldNum" sz="quarter" idx="10"/>
          </p:nvPr>
        </p:nvSpPr>
        <p:spPr/>
        <p:txBody>
          <a:bodyPr/>
          <a:lstStyle/>
          <a:p>
            <a:fld id="{4736EDB6-7440-0445-A20B-4FB688273833}" type="slidenum">
              <a:rPr lang="es-ES" smtClean="0"/>
              <a:t>22</a:t>
            </a:fld>
            <a:endParaRPr lang="es-ES"/>
          </a:p>
        </p:txBody>
      </p:sp>
    </p:spTree>
    <p:extLst>
      <p:ext uri="{BB962C8B-B14F-4D97-AF65-F5344CB8AC3E}">
        <p14:creationId xmlns:p14="http://schemas.microsoft.com/office/powerpoint/2010/main" val="181141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 tenemos nada especial pero Dios nos escogió</a:t>
            </a:r>
          </a:p>
          <a:p>
            <a:r>
              <a:rPr lang="es-ES" dirty="0" smtClean="0"/>
              <a:t>Es</a:t>
            </a:r>
            <a:r>
              <a:rPr lang="es-ES" baseline="0" dirty="0" smtClean="0"/>
              <a:t> probable que sea por nuestra insuficiencia, como dice Pablo</a:t>
            </a:r>
          </a:p>
          <a:p>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4736EDB6-7440-0445-A20B-4FB688273833}" type="slidenum">
              <a:rPr lang="es-ES" smtClean="0"/>
              <a:t>23</a:t>
            </a:fld>
            <a:endParaRPr lang="es-ES"/>
          </a:p>
        </p:txBody>
      </p:sp>
    </p:spTree>
    <p:extLst>
      <p:ext uri="{BB962C8B-B14F-4D97-AF65-F5344CB8AC3E}">
        <p14:creationId xmlns:p14="http://schemas.microsoft.com/office/powerpoint/2010/main" val="162498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Aunque Dios llame el ser humano debe escoger si acepta o no el llamado </a:t>
            </a:r>
          </a:p>
          <a:p>
            <a:r>
              <a:rPr lang="es-ES" dirty="0" smtClean="0"/>
              <a:t>Guillermo </a:t>
            </a:r>
            <a:r>
              <a:rPr lang="es-ES" dirty="0" err="1" smtClean="0"/>
              <a:t>Foy</a:t>
            </a:r>
            <a:r>
              <a:rPr lang="es-ES" dirty="0" smtClean="0"/>
              <a:t> y </a:t>
            </a:r>
            <a:r>
              <a:rPr lang="es-ES" dirty="0" err="1" smtClean="0"/>
              <a:t>Hasen</a:t>
            </a:r>
            <a:r>
              <a:rPr lang="es-ES" dirty="0" smtClean="0"/>
              <a:t> Fox fueron llamados antes que Elena</a:t>
            </a:r>
            <a:r>
              <a:rPr lang="es-ES" baseline="0" dirty="0" smtClean="0"/>
              <a:t> W pero rechazaron </a:t>
            </a:r>
          </a:p>
          <a:p>
            <a:r>
              <a:rPr lang="es-ES" baseline="0" dirty="0" err="1" smtClean="0"/>
              <a:t>Tambien</a:t>
            </a:r>
            <a:r>
              <a:rPr lang="es-ES" baseline="0" dirty="0" smtClean="0"/>
              <a:t> es nuestra </a:t>
            </a:r>
            <a:r>
              <a:rPr lang="es-ES" baseline="0" dirty="0" err="1" smtClean="0"/>
              <a:t>eleccion</a:t>
            </a:r>
            <a:r>
              <a:rPr lang="es-ES" baseline="0" dirty="0" smtClean="0"/>
              <a:t> </a:t>
            </a:r>
          </a:p>
          <a:p>
            <a:endParaRPr lang="es-ES" dirty="0"/>
          </a:p>
        </p:txBody>
      </p:sp>
      <p:sp>
        <p:nvSpPr>
          <p:cNvPr id="4" name="Marcador de número de diapositiva 3"/>
          <p:cNvSpPr>
            <a:spLocks noGrp="1"/>
          </p:cNvSpPr>
          <p:nvPr>
            <p:ph type="sldNum" sz="quarter" idx="10"/>
          </p:nvPr>
        </p:nvSpPr>
        <p:spPr/>
        <p:txBody>
          <a:bodyPr/>
          <a:lstStyle/>
          <a:p>
            <a:fld id="{4736EDB6-7440-0445-A20B-4FB688273833}" type="slidenum">
              <a:rPr lang="es-ES" smtClean="0"/>
              <a:t>24</a:t>
            </a:fld>
            <a:endParaRPr lang="es-ES"/>
          </a:p>
        </p:txBody>
      </p:sp>
    </p:spTree>
    <p:extLst>
      <p:ext uri="{BB962C8B-B14F-4D97-AF65-F5344CB8AC3E}">
        <p14:creationId xmlns:p14="http://schemas.microsoft.com/office/powerpoint/2010/main" val="10224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a:t>
            </a:r>
            <a:r>
              <a:rPr lang="es-ES" dirty="0" err="1" smtClean="0"/>
              <a:t>escencia</a:t>
            </a:r>
            <a:r>
              <a:rPr lang="es-ES" dirty="0" smtClean="0"/>
              <a:t> del discipulado es la convivencia </a:t>
            </a:r>
          </a:p>
          <a:p>
            <a:r>
              <a:rPr lang="es-ES" dirty="0" smtClean="0"/>
              <a:t>Aprendieron viendo y </a:t>
            </a:r>
            <a:r>
              <a:rPr lang="es-ES" dirty="0" err="1" smtClean="0"/>
              <a:t>despues</a:t>
            </a:r>
            <a:r>
              <a:rPr lang="es-ES" dirty="0" smtClean="0"/>
              <a:t> haciendo</a:t>
            </a:r>
            <a:r>
              <a:rPr lang="es-ES" baseline="0" dirty="0" smtClean="0"/>
              <a:t> </a:t>
            </a:r>
          </a:p>
          <a:p>
            <a:r>
              <a:rPr lang="es-ES" baseline="0" dirty="0" smtClean="0"/>
              <a:t>3.5 años </a:t>
            </a:r>
            <a:r>
              <a:rPr lang="es-ES" baseline="0" dirty="0" err="1" smtClean="0"/>
              <a:t>comian</a:t>
            </a:r>
            <a:r>
              <a:rPr lang="es-ES" baseline="0" dirty="0" smtClean="0"/>
              <a:t>, </a:t>
            </a:r>
            <a:r>
              <a:rPr lang="es-ES" baseline="0" dirty="0" err="1" smtClean="0"/>
              <a:t>dormian</a:t>
            </a:r>
            <a:r>
              <a:rPr lang="es-ES" baseline="0" dirty="0" smtClean="0"/>
              <a:t>, viajaban, con Jesús… lleva tiempo </a:t>
            </a:r>
          </a:p>
          <a:p>
            <a:endParaRPr lang="es-ES" dirty="0"/>
          </a:p>
        </p:txBody>
      </p:sp>
      <p:sp>
        <p:nvSpPr>
          <p:cNvPr id="4" name="Marcador de número de diapositiva 3"/>
          <p:cNvSpPr>
            <a:spLocks noGrp="1"/>
          </p:cNvSpPr>
          <p:nvPr>
            <p:ph type="sldNum" sz="quarter" idx="10"/>
          </p:nvPr>
        </p:nvSpPr>
        <p:spPr/>
        <p:txBody>
          <a:bodyPr/>
          <a:lstStyle/>
          <a:p>
            <a:fld id="{4736EDB6-7440-0445-A20B-4FB688273833}" type="slidenum">
              <a:rPr lang="es-ES" smtClean="0"/>
              <a:t>25</a:t>
            </a:fld>
            <a:endParaRPr lang="es-ES"/>
          </a:p>
        </p:txBody>
      </p:sp>
    </p:spTree>
    <p:extLst>
      <p:ext uri="{BB962C8B-B14F-4D97-AF65-F5344CB8AC3E}">
        <p14:creationId xmlns:p14="http://schemas.microsoft.com/office/powerpoint/2010/main" val="277823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 verdadero </a:t>
            </a:r>
            <a:r>
              <a:rPr lang="es-ES" dirty="0" err="1" smtClean="0"/>
              <a:t>discipulo</a:t>
            </a:r>
            <a:r>
              <a:rPr lang="es-ES" dirty="0" smtClean="0"/>
              <a:t> vive para cumplir la misión </a:t>
            </a:r>
          </a:p>
          <a:p>
            <a:r>
              <a:rPr lang="es-ES" dirty="0" smtClean="0"/>
              <a:t>Discipular a otros es la verdadera misión, el bautismo es un resultado </a:t>
            </a:r>
          </a:p>
          <a:p>
            <a:r>
              <a:rPr lang="es-ES" dirty="0" smtClean="0"/>
              <a:t>Los GP</a:t>
            </a:r>
            <a:r>
              <a:rPr lang="es-ES" baseline="0" dirty="0" smtClean="0"/>
              <a:t> tienen excelentes oportunidades para desarrollar el discipulado </a:t>
            </a:r>
            <a:endParaRPr lang="es-ES" dirty="0"/>
          </a:p>
        </p:txBody>
      </p:sp>
      <p:sp>
        <p:nvSpPr>
          <p:cNvPr id="4" name="Marcador de número de diapositiva 3"/>
          <p:cNvSpPr>
            <a:spLocks noGrp="1"/>
          </p:cNvSpPr>
          <p:nvPr>
            <p:ph type="sldNum" sz="quarter" idx="10"/>
          </p:nvPr>
        </p:nvSpPr>
        <p:spPr/>
        <p:txBody>
          <a:bodyPr/>
          <a:lstStyle/>
          <a:p>
            <a:fld id="{4736EDB6-7440-0445-A20B-4FB688273833}" type="slidenum">
              <a:rPr lang="es-ES" smtClean="0"/>
              <a:t>26</a:t>
            </a:fld>
            <a:endParaRPr lang="es-ES"/>
          </a:p>
        </p:txBody>
      </p:sp>
    </p:spTree>
    <p:extLst>
      <p:ext uri="{BB962C8B-B14F-4D97-AF65-F5344CB8AC3E}">
        <p14:creationId xmlns:p14="http://schemas.microsoft.com/office/powerpoint/2010/main" val="32088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smtClean="0"/>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smtClean="0"/>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smtClean="0"/>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smtClean="0"/>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smtClean="0"/>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smtClean="0"/>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smtClean="0"/>
              <a:t>Clic para editar título</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smtClean="0"/>
              <a:t>Arrastre la imagen al marcador de posición o haga clic en el icono para agregar</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‹Nr.›</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smtClean="0"/>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3/6/17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3/6/17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3/6/17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‹Nr.›</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3/6/17</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‹Nr.›</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smtClean="0"/>
              <a:t>Clic para editar título</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text.egwwritings.org/publication.php?pubtype=Book&amp;bookCode=3JT&amp;lang=es&amp;pagenumber=105" TargetMode="External"/><Relationship Id="rId3" Type="http://schemas.openxmlformats.org/officeDocument/2006/relationships/hyperlink" Target="https://text.egwwritings.org/publication.php?pubtype=Book&amp;bookCode=ED&amp;lang=es&amp;pagenumber=27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VIDEO%20GP%20B.ppt#-1,1,Presentaci&#243;n de PowerPoi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199699" y="-555177"/>
            <a:ext cx="8673368" cy="2521851"/>
          </a:xfrm>
        </p:spPr>
        <p:txBody>
          <a:bodyPr>
            <a:noAutofit/>
          </a:bodyPr>
          <a:lstStyle/>
          <a:p>
            <a:pPr algn="ctr"/>
            <a:r>
              <a:rPr lang="es-CO" sz="6000" i="1" dirty="0">
                <a:latin typeface="VAG Rounded Th" charset="0"/>
              </a:rPr>
              <a:t>MINISTERIOS PERSONALES </a:t>
            </a:r>
          </a:p>
        </p:txBody>
      </p:sp>
      <p:sp>
        <p:nvSpPr>
          <p:cNvPr id="3075" name="3 Marcador de número de diapositiva"/>
          <p:cNvSpPr>
            <a:spLocks noGrp="1"/>
          </p:cNvSpPr>
          <p:nvPr>
            <p:ph type="sldNum" sz="quarter" idx="11"/>
          </p:nvPr>
        </p:nvSpPr>
        <p:spPr>
          <a:noFill/>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kumimoji="1" sz="2600" b="1">
                <a:solidFill>
                  <a:schemeClr val="tx1"/>
                </a:solidFill>
                <a:latin typeface="Arial Narrow" charset="0"/>
                <a:ea typeface="ＭＳ Ｐゴシック" charset="0"/>
              </a:defRPr>
            </a:lvl1pPr>
            <a:lvl2pPr>
              <a:defRPr kumimoji="1" sz="2400" b="1">
                <a:solidFill>
                  <a:schemeClr val="tx2"/>
                </a:solidFill>
                <a:latin typeface="Arial Narrow" charset="0"/>
                <a:ea typeface="ＭＳ Ｐゴシック" charset="0"/>
              </a:defRPr>
            </a:lvl2pPr>
            <a:lvl3pPr>
              <a:defRPr kumimoji="1" sz="2400" b="1">
                <a:solidFill>
                  <a:schemeClr val="tx1"/>
                </a:solidFill>
                <a:latin typeface="Arial Narrow" charset="0"/>
                <a:ea typeface="ＭＳ Ｐゴシック" charset="0"/>
              </a:defRPr>
            </a:lvl3pPr>
            <a:lvl4pPr>
              <a:defRPr kumimoji="1" sz="2000" b="1">
                <a:solidFill>
                  <a:srgbClr val="000000"/>
                </a:solidFill>
                <a:latin typeface="Arial Narrow" charset="0"/>
                <a:ea typeface="ＭＳ Ｐゴシック" charset="0"/>
              </a:defRPr>
            </a:lvl4pPr>
            <a:lvl5pPr>
              <a:defRPr kumimoji="1" sz="2000" b="1">
                <a:solidFill>
                  <a:srgbClr val="000000"/>
                </a:solidFill>
                <a:latin typeface="Arial Narrow" charset="0"/>
                <a:ea typeface="ＭＳ Ｐゴシック" charset="0"/>
              </a:defRPr>
            </a:lvl5pPr>
            <a:lvl6pPr>
              <a:defRPr kumimoji="1" sz="2000" b="1">
                <a:solidFill>
                  <a:srgbClr val="000000"/>
                </a:solidFill>
                <a:latin typeface="Arial Narrow" charset="0"/>
                <a:ea typeface="ＭＳ Ｐゴシック" charset="0"/>
              </a:defRPr>
            </a:lvl6pPr>
            <a:lvl7pPr>
              <a:defRPr kumimoji="1" sz="2000" b="1">
                <a:solidFill>
                  <a:srgbClr val="000000"/>
                </a:solidFill>
                <a:latin typeface="Arial Narrow" charset="0"/>
                <a:ea typeface="ＭＳ Ｐゴシック" charset="0"/>
              </a:defRPr>
            </a:lvl7pPr>
            <a:lvl8pPr>
              <a:defRPr kumimoji="1" sz="2000" b="1">
                <a:solidFill>
                  <a:srgbClr val="000000"/>
                </a:solidFill>
                <a:latin typeface="Arial Narrow" charset="0"/>
                <a:ea typeface="ＭＳ Ｐゴシック" charset="0"/>
              </a:defRPr>
            </a:lvl8pPr>
            <a:lvl9pPr>
              <a:defRPr kumimoji="1" sz="2000" b="1">
                <a:solidFill>
                  <a:srgbClr val="000000"/>
                </a:solidFill>
                <a:latin typeface="Arial Narrow" charset="0"/>
                <a:ea typeface="ＭＳ Ｐゴシック" charset="0"/>
              </a:defRPr>
            </a:lvl9pPr>
          </a:lstStyle>
          <a:p>
            <a:fld id="{670DF714-1404-5C44-8AA9-C6374EAD2CC2}" type="slidenum">
              <a:rPr lang="pt-BR" sz="1400" b="0">
                <a:latin typeface="Times New Roman" charset="0"/>
              </a:rPr>
              <a:pPr/>
              <a:t>1</a:t>
            </a:fld>
            <a:endParaRPr lang="pt-BR" sz="1400" b="0">
              <a:latin typeface="Times New Roman" charset="0"/>
            </a:endParaRPr>
          </a:p>
        </p:txBody>
      </p:sp>
      <p:pic>
        <p:nvPicPr>
          <p:cNvPr id="3077" name="Picture 4" descr="http://iasdmetro.org.mx/images/logotipos/mi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2017060"/>
            <a:ext cx="4546600" cy="334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uadroTexto 2"/>
          <p:cNvSpPr txBox="1"/>
          <p:nvPr/>
        </p:nvSpPr>
        <p:spPr>
          <a:xfrm>
            <a:off x="6637867" y="5805488"/>
            <a:ext cx="2235200" cy="369332"/>
          </a:xfrm>
          <a:prstGeom prst="rect">
            <a:avLst/>
          </a:prstGeom>
          <a:noFill/>
        </p:spPr>
        <p:txBody>
          <a:bodyPr wrap="square" rtlCol="0">
            <a:spAutoFit/>
          </a:bodyPr>
          <a:lstStyle/>
          <a:p>
            <a:r>
              <a:rPr lang="es-ES" dirty="0" smtClean="0"/>
              <a:t>Pr. Dorlay Tarazona </a:t>
            </a:r>
            <a:endParaRPr lang="es-ES" dirty="0"/>
          </a:p>
        </p:txBody>
      </p:sp>
      <p:sp>
        <p:nvSpPr>
          <p:cNvPr id="7" name="Título 1"/>
          <p:cNvSpPr txBox="1">
            <a:spLocks/>
          </p:cNvSpPr>
          <p:nvPr/>
        </p:nvSpPr>
        <p:spPr>
          <a:xfrm>
            <a:off x="25401" y="5435600"/>
            <a:ext cx="9098280" cy="1394779"/>
          </a:xfrm>
          <a:prstGeom prst="rect">
            <a:avLst/>
          </a:prstGeom>
          <a:solidFill>
            <a:srgbClr val="0070C0"/>
          </a:solid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pPr algn="ctr"/>
            <a:r>
              <a:rPr lang="es-ES" b="1" i="1" dirty="0" smtClean="0"/>
              <a:t>SEÑOR TRANSFORMAME:</a:t>
            </a:r>
            <a:br>
              <a:rPr lang="es-ES" b="1" i="1" dirty="0" smtClean="0"/>
            </a:br>
            <a:r>
              <a:rPr lang="es-ES" sz="2800" b="1" i="1" dirty="0" smtClean="0"/>
              <a:t>“Transformados por su gracia, </a:t>
            </a:r>
            <a:r>
              <a:rPr lang="es-ES" sz="2800" b="1" i="1" dirty="0" err="1" smtClean="0"/>
              <a:t>discipulamos</a:t>
            </a:r>
            <a:r>
              <a:rPr lang="es-ES" sz="2800" b="1" i="1" dirty="0" smtClean="0"/>
              <a:t> con fervor”.</a:t>
            </a:r>
            <a:endParaRPr lang="es-ES" sz="2800" b="1" i="1" dirty="0"/>
          </a:p>
        </p:txBody>
      </p:sp>
    </p:spTree>
    <p:extLst>
      <p:ext uri="{BB962C8B-B14F-4D97-AF65-F5344CB8AC3E}">
        <p14:creationId xmlns:p14="http://schemas.microsoft.com/office/powerpoint/2010/main" val="3181246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EL DISCIPULADO EN 8 DIMENSIONES </a:t>
            </a:r>
            <a:endParaRPr lang="es-ES" dirty="0"/>
          </a:p>
        </p:txBody>
      </p:sp>
      <p:sp>
        <p:nvSpPr>
          <p:cNvPr id="3" name="Marcador de contenido 2"/>
          <p:cNvSpPr>
            <a:spLocks noGrp="1"/>
          </p:cNvSpPr>
          <p:nvPr>
            <p:ph sz="half" idx="1"/>
          </p:nvPr>
        </p:nvSpPr>
        <p:spPr>
          <a:xfrm>
            <a:off x="403412" y="4792663"/>
            <a:ext cx="8232588" cy="1989137"/>
          </a:xfrm>
        </p:spPr>
        <p:txBody>
          <a:bodyPr/>
          <a:lstStyle/>
          <a:p>
            <a:r>
              <a:rPr lang="es-ES" b="1" dirty="0" smtClean="0"/>
              <a:t>EL OBJETIVO ES EL MISMO, CUMPLIR LA MISI</a:t>
            </a:r>
            <a:r>
              <a:rPr lang="es-ES_tradnl" b="1" dirty="0" smtClean="0"/>
              <a:t>ÓN, DISCIPULAR.</a:t>
            </a:r>
          </a:p>
          <a:p>
            <a:r>
              <a:rPr lang="es-ES_tradnl" b="1" dirty="0" smtClean="0"/>
              <a:t>NECESITAMOS TRABAJAR UNIDOS EN LAS DIMENSIONES </a:t>
            </a:r>
          </a:p>
          <a:p>
            <a:r>
              <a:rPr lang="es-ES_tradnl" b="1" dirty="0" smtClean="0"/>
              <a:t>REUNIONES PERIODICAS PARA PLANEAR, TESTIFICAR Y EVALUAR </a:t>
            </a:r>
            <a:endParaRPr lang="es-ES" b="1" dirty="0"/>
          </a:p>
        </p:txBody>
      </p:sp>
      <p:pic>
        <p:nvPicPr>
          <p:cNvPr id="5" name="Imagen 4"/>
          <p:cNvPicPr>
            <a:picLocks noChangeAspect="1"/>
          </p:cNvPicPr>
          <p:nvPr/>
        </p:nvPicPr>
        <p:blipFill>
          <a:blip r:embed="rId2"/>
          <a:stretch>
            <a:fillRect/>
          </a:stretch>
        </p:blipFill>
        <p:spPr>
          <a:xfrm>
            <a:off x="1540933" y="1417638"/>
            <a:ext cx="6299200" cy="3375025"/>
          </a:xfrm>
          <a:prstGeom prst="rect">
            <a:avLst/>
          </a:prstGeom>
        </p:spPr>
      </p:pic>
    </p:spTree>
    <p:extLst>
      <p:ext uri="{BB962C8B-B14F-4D97-AF65-F5344CB8AC3E}">
        <p14:creationId xmlns:p14="http://schemas.microsoft.com/office/powerpoint/2010/main" val="111912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
        <p:nvSpPr>
          <p:cNvPr id="8" name="Marcador de texto 7"/>
          <p:cNvSpPr>
            <a:spLocks noGrp="1"/>
          </p:cNvSpPr>
          <p:nvPr>
            <p:ph type="body" idx="1"/>
          </p:nvPr>
        </p:nvSpPr>
        <p:spPr>
          <a:xfrm>
            <a:off x="734159" y="2624875"/>
            <a:ext cx="7796030" cy="2097911"/>
          </a:xfrm>
        </p:spPr>
        <p:txBody>
          <a:bodyPr>
            <a:normAutofit fontScale="85000" lnSpcReduction="20000"/>
          </a:bodyPr>
          <a:lstStyle/>
          <a:p>
            <a:r>
              <a:rPr lang="es-CO" sz="2325" b="1" dirty="0">
                <a:solidFill>
                  <a:schemeClr val="tx1"/>
                </a:solidFill>
                <a:latin typeface="Arial" panose="020B0604020202020204" pitchFamily="34" charset="0"/>
                <a:cs typeface="Arial" panose="020B0604020202020204" pitchFamily="34" charset="0"/>
              </a:rPr>
              <a:t>Primero lo primero. Mat. 6:33; </a:t>
            </a:r>
            <a:r>
              <a:rPr lang="es-CO" sz="2325" b="1" dirty="0" err="1">
                <a:solidFill>
                  <a:schemeClr val="tx1"/>
                </a:solidFill>
                <a:latin typeface="Arial" panose="020B0604020202020204" pitchFamily="34" charset="0"/>
                <a:cs typeface="Arial" panose="020B0604020202020204" pitchFamily="34" charset="0"/>
              </a:rPr>
              <a:t>Jn</a:t>
            </a:r>
            <a:r>
              <a:rPr lang="es-CO" sz="2325" b="1" dirty="0">
                <a:solidFill>
                  <a:schemeClr val="tx1"/>
                </a:solidFill>
                <a:latin typeface="Arial" panose="020B0604020202020204" pitchFamily="34" charset="0"/>
                <a:cs typeface="Arial" panose="020B0604020202020204" pitchFamily="34" charset="0"/>
              </a:rPr>
              <a:t> 15:4-7; 17:3; </a:t>
            </a:r>
            <a:r>
              <a:rPr lang="es-CO" sz="2325" b="1" dirty="0" err="1">
                <a:solidFill>
                  <a:schemeClr val="tx1"/>
                </a:solidFill>
                <a:latin typeface="Arial" panose="020B0604020202020204" pitchFamily="34" charset="0"/>
                <a:cs typeface="Arial" panose="020B0604020202020204" pitchFamily="34" charset="0"/>
              </a:rPr>
              <a:t>Hech</a:t>
            </a:r>
            <a:r>
              <a:rPr lang="es-CO" sz="2325" b="1" dirty="0">
                <a:solidFill>
                  <a:schemeClr val="tx1"/>
                </a:solidFill>
                <a:latin typeface="Arial" panose="020B0604020202020204" pitchFamily="34" charset="0"/>
                <a:cs typeface="Arial" panose="020B0604020202020204" pitchFamily="34" charset="0"/>
              </a:rPr>
              <a:t>. 1:8; </a:t>
            </a:r>
            <a:r>
              <a:rPr lang="es-CO" sz="2325" b="1" dirty="0" err="1">
                <a:solidFill>
                  <a:schemeClr val="tx1"/>
                </a:solidFill>
                <a:latin typeface="Arial" panose="020B0604020202020204" pitchFamily="34" charset="0"/>
                <a:cs typeface="Arial" panose="020B0604020202020204" pitchFamily="34" charset="0"/>
              </a:rPr>
              <a:t>Rom</a:t>
            </a:r>
            <a:r>
              <a:rPr lang="es-CO" sz="2325" b="1" dirty="0">
                <a:solidFill>
                  <a:schemeClr val="tx1"/>
                </a:solidFill>
                <a:latin typeface="Arial" panose="020B0604020202020204" pitchFamily="34" charset="0"/>
                <a:cs typeface="Arial" panose="020B0604020202020204" pitchFamily="34" charset="0"/>
              </a:rPr>
              <a:t>. 12:1,2; </a:t>
            </a:r>
            <a:r>
              <a:rPr lang="es-CO" sz="2325" b="1" dirty="0" err="1">
                <a:solidFill>
                  <a:schemeClr val="tx1"/>
                </a:solidFill>
                <a:latin typeface="Arial" panose="020B0604020202020204" pitchFamily="34" charset="0"/>
                <a:cs typeface="Arial" panose="020B0604020202020204" pitchFamily="34" charset="0"/>
              </a:rPr>
              <a:t>Heb</a:t>
            </a:r>
            <a:r>
              <a:rPr lang="es-CO" sz="2325" b="1" dirty="0">
                <a:solidFill>
                  <a:schemeClr val="tx1"/>
                </a:solidFill>
                <a:latin typeface="Arial" panose="020B0604020202020204" pitchFamily="34" charset="0"/>
                <a:cs typeface="Arial" panose="020B0604020202020204" pitchFamily="34" charset="0"/>
              </a:rPr>
              <a:t>. 12:1,2</a:t>
            </a:r>
          </a:p>
          <a:p>
            <a:r>
              <a:rPr lang="es-CO" sz="2325" b="1" dirty="0">
                <a:solidFill>
                  <a:schemeClr val="tx1"/>
                </a:solidFill>
                <a:latin typeface="Arial" panose="020B0604020202020204" pitchFamily="34" charset="0"/>
                <a:cs typeface="Arial" panose="020B0604020202020204" pitchFamily="34" charset="0"/>
              </a:rPr>
              <a:t>Los procesos permanecen en el tiempo, por lo tanto no son programas o actividades de un día. </a:t>
            </a:r>
          </a:p>
          <a:p>
            <a:r>
              <a:rPr lang="es-CO" sz="2325" b="1" dirty="0">
                <a:solidFill>
                  <a:schemeClr val="tx1"/>
                </a:solidFill>
                <a:latin typeface="Arial" panose="020B0604020202020204" pitchFamily="34" charset="0"/>
                <a:cs typeface="Arial" panose="020B0604020202020204" pitchFamily="34" charset="0"/>
              </a:rPr>
              <a:t>Los procesos espirituales elegidos pueden variar de un distrito a otro y tienen como propósito formar personas  más dependientes de Dios y leales a su voluntad para cumplir la misión.</a:t>
            </a:r>
            <a:endParaRPr lang="es-CO" sz="2100" b="1" dirty="0">
              <a:solidFill>
                <a:schemeClr val="tx1"/>
              </a:solidFill>
              <a:latin typeface="Arial" panose="020B0604020202020204" pitchFamily="34" charset="0"/>
              <a:cs typeface="Arial" panose="020B0604020202020204" pitchFamily="34" charset="0"/>
            </a:endParaRPr>
          </a:p>
          <a:p>
            <a:endParaRPr lang="es-ES" dirty="0"/>
          </a:p>
        </p:txBody>
      </p:sp>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E0F709"/>
                </a:solidFill>
              </a:rPr>
              <a:t>1</a:t>
            </a:r>
          </a:p>
        </p:txBody>
      </p:sp>
      <p:sp>
        <p:nvSpPr>
          <p:cNvPr id="14" name="CuadroTexto 13"/>
          <p:cNvSpPr txBox="1"/>
          <p:nvPr/>
        </p:nvSpPr>
        <p:spPr>
          <a:xfrm>
            <a:off x="260798" y="1227369"/>
            <a:ext cx="108108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a:t>
            </a:r>
            <a:r>
              <a:rPr lang="es-ES" sz="1350" dirty="0"/>
              <a:t> </a:t>
            </a:r>
          </a:p>
        </p:txBody>
      </p:sp>
      <p:sp>
        <p:nvSpPr>
          <p:cNvPr id="16" name="CuadroTexto 15"/>
          <p:cNvSpPr txBox="1"/>
          <p:nvPr/>
        </p:nvSpPr>
        <p:spPr>
          <a:xfrm>
            <a:off x="1549988" y="790414"/>
            <a:ext cx="7284604" cy="1077218"/>
          </a:xfrm>
          <a:prstGeom prst="rect">
            <a:avLst/>
          </a:prstGeom>
          <a:noFill/>
        </p:spPr>
        <p:txBody>
          <a:bodyPr wrap="square" rtlCol="0">
            <a:spAutoFit/>
          </a:bodyPr>
          <a:lstStyle/>
          <a:p>
            <a:r>
              <a:rPr lang="es-ES" sz="3200" b="1" dirty="0">
                <a:solidFill>
                  <a:srgbClr val="FF0000"/>
                </a:solidFill>
              </a:rPr>
              <a:t>DISCIPULADO EN PROCESOS DE FORMACION ESPIRITUAL</a:t>
            </a:r>
          </a:p>
        </p:txBody>
      </p:sp>
    </p:spTree>
    <p:extLst>
      <p:ext uri="{BB962C8B-B14F-4D97-AF65-F5344CB8AC3E}">
        <p14:creationId xmlns:p14="http://schemas.microsoft.com/office/powerpoint/2010/main" val="116087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134488" y="1716223"/>
            <a:ext cx="8972661" cy="2355637"/>
          </a:xfrm>
        </p:spPr>
        <p:txBody>
          <a:bodyPr>
            <a:noAutofit/>
          </a:bodyPr>
          <a:lstStyle/>
          <a:p>
            <a:r>
              <a:rPr lang="es-CO" b="1" dirty="0">
                <a:solidFill>
                  <a:schemeClr val="tx1"/>
                </a:solidFill>
                <a:latin typeface="Arial" panose="020B0604020202020204" pitchFamily="34" charset="0"/>
                <a:cs typeface="Arial" panose="020B0604020202020204" pitchFamily="34" charset="0"/>
              </a:rPr>
              <a:t>El apóstol Pablo sabía de la importancia de consolidar la fe de los nuevos conversos: “Después de anunciar las buenas nuevas en aquella ciudad y de hacer muchos discípulos, Pablo y Bernabé regresaron a </a:t>
            </a:r>
            <a:r>
              <a:rPr lang="es-CO" b="1" dirty="0" err="1">
                <a:solidFill>
                  <a:schemeClr val="tx1"/>
                </a:solidFill>
                <a:latin typeface="Arial" panose="020B0604020202020204" pitchFamily="34" charset="0"/>
                <a:cs typeface="Arial" panose="020B0604020202020204" pitchFamily="34" charset="0"/>
              </a:rPr>
              <a:t>Listra</a:t>
            </a:r>
            <a:r>
              <a:rPr lang="es-CO" b="1" dirty="0">
                <a:solidFill>
                  <a:schemeClr val="tx1"/>
                </a:solidFill>
                <a:latin typeface="Arial" panose="020B0604020202020204" pitchFamily="34" charset="0"/>
                <a:cs typeface="Arial" panose="020B0604020202020204" pitchFamily="34" charset="0"/>
              </a:rPr>
              <a:t>, a </a:t>
            </a:r>
            <a:r>
              <a:rPr lang="es-CO" b="1" dirty="0" err="1">
                <a:solidFill>
                  <a:schemeClr val="tx1"/>
                </a:solidFill>
                <a:latin typeface="Arial" panose="020B0604020202020204" pitchFamily="34" charset="0"/>
                <a:cs typeface="Arial" panose="020B0604020202020204" pitchFamily="34" charset="0"/>
              </a:rPr>
              <a:t>Iconio</a:t>
            </a:r>
            <a:r>
              <a:rPr lang="es-CO" b="1" dirty="0">
                <a:solidFill>
                  <a:schemeClr val="tx1"/>
                </a:solidFill>
                <a:latin typeface="Arial" panose="020B0604020202020204" pitchFamily="34" charset="0"/>
                <a:cs typeface="Arial" panose="020B0604020202020204" pitchFamily="34" charset="0"/>
              </a:rPr>
              <a:t> y a Antioquía,</a:t>
            </a:r>
            <a:r>
              <a:rPr lang="es-CO" b="1" baseline="30000" dirty="0">
                <a:solidFill>
                  <a:schemeClr val="tx1"/>
                </a:solidFill>
                <a:latin typeface="Arial" panose="020B0604020202020204" pitchFamily="34" charset="0"/>
                <a:cs typeface="Arial" panose="020B0604020202020204" pitchFamily="34" charset="0"/>
              </a:rPr>
              <a:t> </a:t>
            </a:r>
            <a:r>
              <a:rPr lang="es-CO" b="1" dirty="0">
                <a:solidFill>
                  <a:schemeClr val="tx1"/>
                </a:solidFill>
                <a:latin typeface="Arial" panose="020B0604020202020204" pitchFamily="34" charset="0"/>
                <a:cs typeface="Arial" panose="020B0604020202020204" pitchFamily="34" charset="0"/>
              </a:rPr>
              <a:t>fortaleciendo a los discípulos y animándolos a perseverar en la fe. «es necesario pasar por muchas dificultades para entrar en el reino de dios», les decían. En cada iglesia nombraron ancianos y, con oración y ayuno, los encomendaron al señor, en quien habían creído. (Hechos 14:21-23 NVI)</a:t>
            </a:r>
          </a:p>
          <a:p>
            <a:r>
              <a:rPr lang="es-CO" b="1" dirty="0">
                <a:solidFill>
                  <a:schemeClr val="tx1"/>
                </a:solidFill>
                <a:latin typeface="Arial" panose="020B0604020202020204" pitchFamily="34" charset="0"/>
                <a:cs typeface="Arial" panose="020B0604020202020204" pitchFamily="34" charset="0"/>
              </a:rPr>
              <a:t>“El apóstol pablo, en su ministerio entre las iglesias, era incansable en sus esfuerzos por inspirar en los corazones de los nuevos conversos un deseo de hacer grandes cosas por la causa de Dios. A menudo los exhortaba a ejercer la liberalidad” (CMC p. 177)</a:t>
            </a:r>
            <a:endParaRPr lang="es-ES" b="1" dirty="0">
              <a:solidFill>
                <a:schemeClr val="tx1"/>
              </a:solidFill>
              <a:latin typeface="Arial" panose="020B0604020202020204" pitchFamily="34" charset="0"/>
              <a:cs typeface="Arial" panose="020B0604020202020204" pitchFamily="34" charset="0"/>
            </a:endParaRPr>
          </a:p>
        </p:txBody>
      </p:sp>
      <p:sp>
        <p:nvSpPr>
          <p:cNvPr id="12" name="Elipse 11"/>
          <p:cNvSpPr/>
          <p:nvPr/>
        </p:nvSpPr>
        <p:spPr>
          <a:xfrm>
            <a:off x="134488" y="475603"/>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770690"/>
            <a:ext cx="560231" cy="784830"/>
          </a:xfrm>
          <a:prstGeom prst="rect">
            <a:avLst/>
          </a:prstGeom>
          <a:noFill/>
        </p:spPr>
        <p:txBody>
          <a:bodyPr wrap="square" rtlCol="0">
            <a:spAutoFit/>
          </a:bodyPr>
          <a:lstStyle/>
          <a:p>
            <a:r>
              <a:rPr lang="es-ES" sz="4500" dirty="0">
                <a:solidFill>
                  <a:srgbClr val="FFFF00"/>
                </a:solidFill>
              </a:rPr>
              <a:t>2</a:t>
            </a:r>
          </a:p>
        </p:txBody>
      </p:sp>
      <p:sp>
        <p:nvSpPr>
          <p:cNvPr id="14" name="CuadroTexto 13"/>
          <p:cNvSpPr txBox="1"/>
          <p:nvPr/>
        </p:nvSpPr>
        <p:spPr>
          <a:xfrm>
            <a:off x="64148" y="727605"/>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 </a:t>
            </a:r>
          </a:p>
        </p:txBody>
      </p:sp>
      <p:sp>
        <p:nvSpPr>
          <p:cNvPr id="16" name="CuadroTexto 15"/>
          <p:cNvSpPr txBox="1"/>
          <p:nvPr/>
        </p:nvSpPr>
        <p:spPr>
          <a:xfrm>
            <a:off x="2126948" y="448399"/>
            <a:ext cx="6980201" cy="1200329"/>
          </a:xfrm>
          <a:prstGeom prst="rect">
            <a:avLst/>
          </a:prstGeom>
          <a:noFill/>
        </p:spPr>
        <p:txBody>
          <a:bodyPr wrap="square" rtlCol="0">
            <a:spAutoFit/>
          </a:bodyPr>
          <a:lstStyle/>
          <a:p>
            <a:r>
              <a:rPr lang="es-ES" sz="3600" b="1" dirty="0">
                <a:solidFill>
                  <a:srgbClr val="FF0000"/>
                </a:solidFill>
              </a:rPr>
              <a:t>DISCIPULADO EN RETENCIÓN Y CONSOLIDACIÓN</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Tree>
    <p:extLst>
      <p:ext uri="{BB962C8B-B14F-4D97-AF65-F5344CB8AC3E}">
        <p14:creationId xmlns:p14="http://schemas.microsoft.com/office/powerpoint/2010/main" val="1982275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FFFF00"/>
                </a:solidFill>
              </a:rPr>
              <a:t>3</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 </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
        <p:nvSpPr>
          <p:cNvPr id="10" name="CuadroTexto 9"/>
          <p:cNvSpPr txBox="1"/>
          <p:nvPr/>
        </p:nvSpPr>
        <p:spPr>
          <a:xfrm>
            <a:off x="1801634" y="835862"/>
            <a:ext cx="6980201" cy="1077218"/>
          </a:xfrm>
          <a:prstGeom prst="rect">
            <a:avLst/>
          </a:prstGeom>
          <a:noFill/>
        </p:spPr>
        <p:txBody>
          <a:bodyPr wrap="square" rtlCol="0">
            <a:spAutoFit/>
          </a:bodyPr>
          <a:lstStyle/>
          <a:p>
            <a:r>
              <a:rPr lang="es-ES" sz="3200" b="1" dirty="0">
                <a:solidFill>
                  <a:srgbClr val="FF0000"/>
                </a:solidFill>
              </a:rPr>
              <a:t>DISCIPULADO EN CUMPLIMIENTO DE LA MISIÓN PUBLICA</a:t>
            </a:r>
          </a:p>
        </p:txBody>
      </p:sp>
      <p:sp>
        <p:nvSpPr>
          <p:cNvPr id="2" name="Marcador de texto 1"/>
          <p:cNvSpPr>
            <a:spLocks noGrp="1"/>
          </p:cNvSpPr>
          <p:nvPr>
            <p:ph type="body" idx="1"/>
          </p:nvPr>
        </p:nvSpPr>
        <p:spPr/>
        <p:txBody>
          <a:bodyPr/>
          <a:lstStyle/>
          <a:p>
            <a:endParaRPr lang="es-ES"/>
          </a:p>
        </p:txBody>
      </p:sp>
      <p:sp>
        <p:nvSpPr>
          <p:cNvPr id="11" name="Marcador de texto 7"/>
          <p:cNvSpPr txBox="1">
            <a:spLocks/>
          </p:cNvSpPr>
          <p:nvPr/>
        </p:nvSpPr>
        <p:spPr>
          <a:xfrm>
            <a:off x="376707" y="2328712"/>
            <a:ext cx="8153482" cy="2801255"/>
          </a:xfrm>
          <a:prstGeom prst="rect">
            <a:avLst/>
          </a:prstGeom>
        </p:spPr>
        <p:txBody>
          <a:bodyPr vert="horz" lIns="91440" tIns="45720" rIns="91440" bIns="45720" rtlCol="0" anchor="t" anchorCtr="0">
            <a:normAutofit/>
          </a:bodyPr>
          <a:lstStyle>
            <a:lvl1pPr marL="0" indent="0" algn="l" defTabSz="914400" rtl="0" eaLnBrk="1" latinLnBrk="0" hangingPunct="1">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400" kern="1200">
                <a:solidFill>
                  <a:schemeClr val="tx1">
                    <a:tint val="75000"/>
                  </a:schemeClr>
                </a:solidFill>
                <a:latin typeface="+mn-lt"/>
                <a:ea typeface="+mn-ea"/>
                <a:cs typeface="+mn-cs"/>
              </a:defRPr>
            </a:lvl9pPr>
          </a:lstStyle>
          <a:p>
            <a:r>
              <a:rPr lang="es-ES" sz="2400" smtClean="0">
                <a:solidFill>
                  <a:schemeClr val="accent1"/>
                </a:solidFill>
                <a:latin typeface="Arial" panose="020B0604020202020204" pitchFamily="34" charset="0"/>
                <a:cs typeface="Arial" panose="020B0604020202020204" pitchFamily="34" charset="0"/>
              </a:rPr>
              <a:t>La testificación pública es necesaria:</a:t>
            </a:r>
          </a:p>
          <a:p>
            <a:r>
              <a:rPr lang="es-ES" sz="2400" smtClean="0">
                <a:solidFill>
                  <a:schemeClr val="tx1"/>
                </a:solidFill>
                <a:latin typeface="Arial" panose="020B0604020202020204" pitchFamily="34" charset="0"/>
                <a:cs typeface="Arial" panose="020B0604020202020204" pitchFamily="34" charset="0"/>
              </a:rPr>
              <a:t>Marcos 1:20		Los discípulos predicaban </a:t>
            </a:r>
          </a:p>
          <a:p>
            <a:r>
              <a:rPr lang="es-ES" sz="2400" smtClean="0">
                <a:solidFill>
                  <a:schemeClr val="tx1"/>
                </a:solidFill>
                <a:latin typeface="Arial" panose="020B0604020202020204" pitchFamily="34" charset="0"/>
                <a:cs typeface="Arial" panose="020B0604020202020204" pitchFamily="34" charset="0"/>
              </a:rPr>
              <a:t>Hechos 1: 40-42	Primer discurso masivo de pedro</a:t>
            </a:r>
          </a:p>
          <a:p>
            <a:r>
              <a:rPr lang="es-ES" sz="2400" smtClean="0">
                <a:solidFill>
                  <a:schemeClr val="tx1"/>
                </a:solidFill>
                <a:latin typeface="Arial" panose="020B0604020202020204" pitchFamily="34" charset="0"/>
                <a:cs typeface="Arial" panose="020B0604020202020204" pitchFamily="34" charset="0"/>
              </a:rPr>
              <a:t>Hechos 4: 4		Segundo discurso masivo de pedro</a:t>
            </a:r>
          </a:p>
          <a:p>
            <a:r>
              <a:rPr lang="es-ES" sz="2400" smtClean="0">
                <a:solidFill>
                  <a:schemeClr val="tx1"/>
                </a:solidFill>
                <a:latin typeface="Arial" panose="020B0604020202020204" pitchFamily="34" charset="0"/>
                <a:cs typeface="Arial" panose="020B0604020202020204" pitchFamily="34" charset="0"/>
              </a:rPr>
              <a:t>Hechos 9:20		Pablo predicaba en las sinagogas</a:t>
            </a:r>
          </a:p>
          <a:p>
            <a:endParaRPr lang="es-ES" sz="2100" b="1" smtClean="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5032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982127" y="1869987"/>
            <a:ext cx="7796030" cy="2832753"/>
          </a:xfrm>
        </p:spPr>
        <p:txBody>
          <a:bodyPr>
            <a:normAutofit lnSpcReduction="10000"/>
          </a:bodyPr>
          <a:lstStyle/>
          <a:p>
            <a:r>
              <a:rPr lang="es-CO" cap="none" dirty="0">
                <a:solidFill>
                  <a:schemeClr val="tx1"/>
                </a:solidFill>
                <a:latin typeface="Arial" panose="020B0604020202020204" pitchFamily="34" charset="0"/>
                <a:cs typeface="Arial" panose="020B0604020202020204" pitchFamily="34" charset="0"/>
              </a:rPr>
              <a:t>E</a:t>
            </a:r>
            <a:r>
              <a:rPr lang="es-CO" cap="none" dirty="0" smtClean="0">
                <a:solidFill>
                  <a:schemeClr val="tx1"/>
                </a:solidFill>
                <a:latin typeface="Arial" panose="020B0604020202020204" pitchFamily="34" charset="0"/>
                <a:cs typeface="Arial" panose="020B0604020202020204" pitchFamily="34" charset="0"/>
              </a:rPr>
              <a:t>n la antigüedad, cuando Jerusalén iba a ser reedificada, el profeta oyó en visión que un mensajero celestial decía a otro: “corre, habla a ese joven”. y así, en nuestros días, se ha dado a los jóvenes adventistas de ambos sexos una parte importante que realizar en el último drama de la historia terrenal.</a:t>
            </a:r>
          </a:p>
          <a:p>
            <a:r>
              <a:rPr lang="es-CO" cap="none" dirty="0" smtClean="0">
                <a:solidFill>
                  <a:schemeClr val="tx1"/>
                </a:solidFill>
                <a:latin typeface="Arial" panose="020B0604020202020204" pitchFamily="34" charset="0"/>
                <a:cs typeface="Arial" panose="020B0604020202020204" pitchFamily="34" charset="0"/>
              </a:rPr>
              <a:t>“El </a:t>
            </a:r>
            <a:r>
              <a:rPr lang="es-CO" cap="none" dirty="0">
                <a:solidFill>
                  <a:schemeClr val="tx1"/>
                </a:solidFill>
                <a:latin typeface="Arial" panose="020B0604020202020204" pitchFamily="34" charset="0"/>
                <a:cs typeface="Arial" panose="020B0604020202020204" pitchFamily="34" charset="0"/>
              </a:rPr>
              <a:t>S</a:t>
            </a:r>
            <a:r>
              <a:rPr lang="es-CO" cap="none" dirty="0" smtClean="0">
                <a:solidFill>
                  <a:schemeClr val="tx1"/>
                </a:solidFill>
                <a:latin typeface="Arial" panose="020B0604020202020204" pitchFamily="34" charset="0"/>
                <a:cs typeface="Arial" panose="020B0604020202020204" pitchFamily="34" charset="0"/>
              </a:rPr>
              <a:t>eñor ha designado a los jóvenes para que acudan en su ayuda”. </a:t>
            </a:r>
            <a:r>
              <a:rPr lang="es-CO" cap="none" dirty="0" smtClean="0">
                <a:solidFill>
                  <a:schemeClr val="accent2"/>
                </a:solidFill>
                <a:latin typeface="Arial" panose="020B0604020202020204" pitchFamily="34" charset="0"/>
                <a:cs typeface="Arial" panose="020B0604020202020204" pitchFamily="34" charset="0"/>
              </a:rPr>
              <a:t>J</a:t>
            </a:r>
            <a:r>
              <a:rPr lang="es-CO" cap="none" dirty="0" smtClean="0">
                <a:solidFill>
                  <a:schemeClr val="tx1"/>
                </a:solidFill>
                <a:latin typeface="Arial" panose="020B0604020202020204" pitchFamily="34" charset="0"/>
                <a:cs typeface="Arial" panose="020B0604020202020204" pitchFamily="34" charset="0"/>
                <a:hlinkClick r:id="rId2"/>
              </a:rPr>
              <a:t>oyas de los Testimonios 3:105</a:t>
            </a:r>
            <a:r>
              <a:rPr lang="es-CO" cap="none" dirty="0" smtClean="0">
                <a:solidFill>
                  <a:schemeClr val="tx1"/>
                </a:solidFill>
                <a:latin typeface="Arial" panose="020B0604020202020204" pitchFamily="34" charset="0"/>
                <a:cs typeface="Arial" panose="020B0604020202020204" pitchFamily="34" charset="0"/>
              </a:rPr>
              <a:t>.</a:t>
            </a:r>
          </a:p>
          <a:p>
            <a:r>
              <a:rPr lang="es-CO" cap="none" dirty="0" smtClean="0">
                <a:solidFill>
                  <a:schemeClr val="tx1"/>
                </a:solidFill>
                <a:latin typeface="Arial" panose="020B0604020202020204" pitchFamily="34" charset="0"/>
                <a:cs typeface="Arial" panose="020B0604020202020204" pitchFamily="34" charset="0"/>
              </a:rPr>
              <a:t>“Con semejante ejército de obreros como el que nuestros jóvenes, bien preparados, podrían proveer, ¡cuán pronto se proclamaría a todo el mundo el mensaje de un salvador crucificado, resucitado y próximo a venir!” </a:t>
            </a:r>
            <a:r>
              <a:rPr lang="es-CO" cap="none" dirty="0" smtClean="0">
                <a:solidFill>
                  <a:schemeClr val="accent2"/>
                </a:solidFill>
                <a:latin typeface="Arial" panose="020B0604020202020204" pitchFamily="34" charset="0"/>
                <a:cs typeface="Arial" panose="020B0604020202020204" pitchFamily="34" charset="0"/>
              </a:rPr>
              <a:t>L</a:t>
            </a:r>
            <a:r>
              <a:rPr lang="es-CO" cap="none" dirty="0" smtClean="0">
                <a:solidFill>
                  <a:schemeClr val="accent2"/>
                </a:solidFill>
                <a:latin typeface="Arial" panose="020B0604020202020204" pitchFamily="34" charset="0"/>
                <a:cs typeface="Arial" panose="020B0604020202020204" pitchFamily="34" charset="0"/>
                <a:hlinkClick r:id="rId3"/>
              </a:rPr>
              <a:t>a</a:t>
            </a:r>
            <a:r>
              <a:rPr lang="es-CO" cap="none" dirty="0" smtClean="0">
                <a:solidFill>
                  <a:schemeClr val="tx1"/>
                </a:solidFill>
                <a:latin typeface="Arial" panose="020B0604020202020204" pitchFamily="34" charset="0"/>
                <a:cs typeface="Arial" panose="020B0604020202020204" pitchFamily="34" charset="0"/>
                <a:hlinkClick r:id="rId3"/>
              </a:rPr>
              <a:t> educación, 271</a:t>
            </a:r>
            <a:r>
              <a:rPr lang="es-CO" cap="none" dirty="0" smtClean="0">
                <a:solidFill>
                  <a:schemeClr val="tx1"/>
                </a:solidFill>
                <a:latin typeface="Arial" panose="020B0604020202020204" pitchFamily="34" charset="0"/>
                <a:cs typeface="Arial" panose="020B0604020202020204" pitchFamily="34" charset="0"/>
              </a:rPr>
              <a:t>.</a:t>
            </a:r>
          </a:p>
          <a:p>
            <a:endParaRPr lang="es-ES" dirty="0"/>
          </a:p>
        </p:txBody>
      </p:sp>
      <p:sp>
        <p:nvSpPr>
          <p:cNvPr id="12" name="Elipse 11"/>
          <p:cNvSpPr/>
          <p:nvPr/>
        </p:nvSpPr>
        <p:spPr>
          <a:xfrm>
            <a:off x="134488" y="847564"/>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127152"/>
            <a:ext cx="560231" cy="784830"/>
          </a:xfrm>
          <a:prstGeom prst="rect">
            <a:avLst/>
          </a:prstGeom>
          <a:noFill/>
        </p:spPr>
        <p:txBody>
          <a:bodyPr wrap="square" rtlCol="0">
            <a:spAutoFit/>
          </a:bodyPr>
          <a:lstStyle/>
          <a:p>
            <a:r>
              <a:rPr lang="es-ES" sz="4500" dirty="0">
                <a:solidFill>
                  <a:srgbClr val="FFFF00"/>
                </a:solidFill>
              </a:rPr>
              <a:t>4</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a:t>
            </a:r>
            <a:r>
              <a:rPr lang="es-ES" sz="1350" dirty="0"/>
              <a:t> </a:t>
            </a:r>
          </a:p>
        </p:txBody>
      </p:sp>
      <p:sp>
        <p:nvSpPr>
          <p:cNvPr id="16" name="CuadroTexto 15"/>
          <p:cNvSpPr txBox="1"/>
          <p:nvPr/>
        </p:nvSpPr>
        <p:spPr>
          <a:xfrm>
            <a:off x="1555451" y="554152"/>
            <a:ext cx="6980201" cy="1077218"/>
          </a:xfrm>
          <a:prstGeom prst="rect">
            <a:avLst/>
          </a:prstGeom>
          <a:noFill/>
        </p:spPr>
        <p:txBody>
          <a:bodyPr wrap="square" rtlCol="0">
            <a:spAutoFit/>
          </a:bodyPr>
          <a:lstStyle/>
          <a:p>
            <a:r>
              <a:rPr lang="es-ES" sz="3200" b="1" dirty="0">
                <a:solidFill>
                  <a:srgbClr val="FF0000"/>
                </a:solidFill>
              </a:rPr>
              <a:t>DISCIPULADO EN FORMACION DE  MINISTERIOS JUVENILES E INFANTILES</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Tree>
    <p:extLst>
      <p:ext uri="{BB962C8B-B14F-4D97-AF65-F5344CB8AC3E}">
        <p14:creationId xmlns:p14="http://schemas.microsoft.com/office/powerpoint/2010/main" val="176028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734159" y="2220226"/>
            <a:ext cx="7796030" cy="2628872"/>
          </a:xfrm>
        </p:spPr>
        <p:txBody>
          <a:bodyPr>
            <a:normAutofit lnSpcReduction="10000"/>
          </a:bodyPr>
          <a:lstStyle/>
          <a:p>
            <a:pPr lvl="0"/>
            <a:r>
              <a:rPr lang="es-CO" sz="2100" dirty="0">
                <a:solidFill>
                  <a:schemeClr val="tx1"/>
                </a:solidFill>
                <a:latin typeface="Arial" panose="020B0604020202020204" pitchFamily="34" charset="0"/>
                <a:cs typeface="Arial" panose="020B0604020202020204" pitchFamily="34" charset="0"/>
              </a:rPr>
              <a:t>“Ustedes deben cuidarse a sí mismos, y cuidar a los miembros de la iglesia de Dios. Recuerden que el Espíritu Santo los puso como líderes de la iglesia, para que cuiden a todos los que Dios salvó por medio de la sangre de su propio hijo. ahora le pido a Dios que los cuide con mucho amor. Su amoroso mensaje puede ayudarles a ser cada día mejores. Si lo obedecen, Dios cumplirá las promesas que ha hecho a todos los que ha elegido para ser su pueblo” Hechos 20:28,32.</a:t>
            </a:r>
          </a:p>
          <a:p>
            <a:endParaRPr lang="es-ES" dirty="0"/>
          </a:p>
        </p:txBody>
      </p:sp>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FFFF00"/>
                </a:solidFill>
              </a:rPr>
              <a:t>5</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a:t>
            </a:r>
            <a:r>
              <a:rPr lang="es-ES" sz="1350" dirty="0"/>
              <a:t> </a:t>
            </a:r>
          </a:p>
        </p:txBody>
      </p:sp>
      <p:sp>
        <p:nvSpPr>
          <p:cNvPr id="16" name="CuadroTexto 15"/>
          <p:cNvSpPr txBox="1"/>
          <p:nvPr/>
        </p:nvSpPr>
        <p:spPr>
          <a:xfrm>
            <a:off x="1805521" y="603385"/>
            <a:ext cx="6980201" cy="1077218"/>
          </a:xfrm>
          <a:prstGeom prst="rect">
            <a:avLst/>
          </a:prstGeom>
          <a:noFill/>
        </p:spPr>
        <p:txBody>
          <a:bodyPr wrap="square" rtlCol="0">
            <a:spAutoFit/>
          </a:bodyPr>
          <a:lstStyle/>
          <a:p>
            <a:r>
              <a:rPr lang="es-ES" sz="3200" b="1" dirty="0">
                <a:solidFill>
                  <a:srgbClr val="FF0000"/>
                </a:solidFill>
              </a:rPr>
              <a:t>DISCIPULADO EN VISITACIÓN CON ENFASIS EN FIDELIDAD</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Tree>
    <p:extLst>
      <p:ext uri="{BB962C8B-B14F-4D97-AF65-F5344CB8AC3E}">
        <p14:creationId xmlns:p14="http://schemas.microsoft.com/office/powerpoint/2010/main" val="147615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734159" y="2367150"/>
            <a:ext cx="7796030" cy="2591693"/>
          </a:xfrm>
        </p:spPr>
        <p:txBody>
          <a:bodyPr>
            <a:normAutofit/>
          </a:bodyPr>
          <a:lstStyle/>
          <a:p>
            <a:r>
              <a:rPr lang="es-CO" sz="2700" dirty="0">
                <a:solidFill>
                  <a:schemeClr val="tx1"/>
                </a:solidFill>
                <a:latin typeface="Arial" panose="020B0604020202020204" pitchFamily="34" charset="0"/>
                <a:cs typeface="Arial" panose="020B0604020202020204" pitchFamily="34" charset="0"/>
              </a:rPr>
              <a:t>Todos nosotros estamos entretejidos en la gran tela de la humanidad, y todo cuanto hagamos para beneficiar y ayudar a nuestros semejantes nos beneficiará también a nosotros mismos. La ley de la dependencia mutua afecta e incluye a todas las clases sociales.  PP. 575</a:t>
            </a:r>
          </a:p>
          <a:p>
            <a:endParaRPr lang="es-ES" cap="none" dirty="0">
              <a:solidFill>
                <a:schemeClr val="tx1"/>
              </a:solidFill>
              <a:latin typeface="Arial" panose="020B0604020202020204" pitchFamily="34" charset="0"/>
              <a:cs typeface="Arial" panose="020B0604020202020204" pitchFamily="34" charset="0"/>
            </a:endParaRPr>
          </a:p>
        </p:txBody>
      </p:sp>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FFFF00"/>
                </a:solidFill>
              </a:rPr>
              <a:t>6</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 </a:t>
            </a:r>
          </a:p>
        </p:txBody>
      </p:sp>
      <p:sp>
        <p:nvSpPr>
          <p:cNvPr id="16" name="CuadroTexto 15"/>
          <p:cNvSpPr txBox="1"/>
          <p:nvPr/>
        </p:nvSpPr>
        <p:spPr>
          <a:xfrm>
            <a:off x="1904587" y="775181"/>
            <a:ext cx="6980201" cy="1077218"/>
          </a:xfrm>
          <a:prstGeom prst="rect">
            <a:avLst/>
          </a:prstGeom>
          <a:noFill/>
        </p:spPr>
        <p:txBody>
          <a:bodyPr wrap="square" rtlCol="0">
            <a:spAutoFit/>
          </a:bodyPr>
          <a:lstStyle/>
          <a:p>
            <a:r>
              <a:rPr lang="es-ES" sz="3200" b="1" dirty="0">
                <a:solidFill>
                  <a:srgbClr val="FF0000"/>
                </a:solidFill>
              </a:rPr>
              <a:t>DISCIPULADO EN ACTIVIDADES DE IMPACTO Y SERVICIO A LA COMUNIDAD</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Tree>
    <p:extLst>
      <p:ext uri="{BB962C8B-B14F-4D97-AF65-F5344CB8AC3E}">
        <p14:creationId xmlns:p14="http://schemas.microsoft.com/office/powerpoint/2010/main" val="653468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425003" y="2220226"/>
            <a:ext cx="8105186" cy="2732506"/>
          </a:xfrm>
        </p:spPr>
        <p:txBody>
          <a:bodyPr>
            <a:noAutofit/>
          </a:bodyPr>
          <a:lstStyle/>
          <a:p>
            <a:r>
              <a:rPr lang="es-CO" sz="3000" b="1" dirty="0">
                <a:solidFill>
                  <a:schemeClr val="tx1"/>
                </a:solidFill>
                <a:latin typeface="Arial" panose="020B0604020202020204" pitchFamily="34" charset="0"/>
                <a:cs typeface="Arial" panose="020B0604020202020204" pitchFamily="34" charset="0"/>
              </a:rPr>
              <a:t>Y después de estas cosas, designó el Señor aun otros setenta, los cuales envió de dos en dos delante de sí, á toda ciudad y lugar á donde él había de venir. Lucas 10:1</a:t>
            </a:r>
          </a:p>
        </p:txBody>
      </p:sp>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FFFF00"/>
                </a:solidFill>
              </a:rPr>
              <a:t>7</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 </a:t>
            </a:r>
          </a:p>
        </p:txBody>
      </p:sp>
      <p:sp>
        <p:nvSpPr>
          <p:cNvPr id="16" name="CuadroTexto 15"/>
          <p:cNvSpPr txBox="1"/>
          <p:nvPr/>
        </p:nvSpPr>
        <p:spPr>
          <a:xfrm>
            <a:off x="2025466" y="587887"/>
            <a:ext cx="6980201" cy="1200329"/>
          </a:xfrm>
          <a:prstGeom prst="rect">
            <a:avLst/>
          </a:prstGeom>
          <a:noFill/>
        </p:spPr>
        <p:txBody>
          <a:bodyPr wrap="square" rtlCol="0">
            <a:spAutoFit/>
          </a:bodyPr>
          <a:lstStyle/>
          <a:p>
            <a:r>
              <a:rPr lang="es-ES" sz="3600" b="1" dirty="0">
                <a:solidFill>
                  <a:srgbClr val="FF0000"/>
                </a:solidFill>
              </a:rPr>
              <a:t>DISCIPULADO EN PAREJAS MISIONERAS</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Tree>
    <p:extLst>
      <p:ext uri="{BB962C8B-B14F-4D97-AF65-F5344CB8AC3E}">
        <p14:creationId xmlns:p14="http://schemas.microsoft.com/office/powerpoint/2010/main" val="1605908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134488" y="971548"/>
            <a:ext cx="1207394" cy="1159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CuadroTexto 12"/>
          <p:cNvSpPr txBox="1"/>
          <p:nvPr/>
        </p:nvSpPr>
        <p:spPr>
          <a:xfrm>
            <a:off x="562122" y="1297630"/>
            <a:ext cx="560231" cy="784830"/>
          </a:xfrm>
          <a:prstGeom prst="rect">
            <a:avLst/>
          </a:prstGeom>
          <a:noFill/>
        </p:spPr>
        <p:txBody>
          <a:bodyPr wrap="square" rtlCol="0">
            <a:spAutoFit/>
          </a:bodyPr>
          <a:lstStyle/>
          <a:p>
            <a:r>
              <a:rPr lang="es-ES" sz="4500" dirty="0">
                <a:solidFill>
                  <a:srgbClr val="FFFF00"/>
                </a:solidFill>
              </a:rPr>
              <a:t>8</a:t>
            </a:r>
          </a:p>
        </p:txBody>
      </p:sp>
      <p:sp>
        <p:nvSpPr>
          <p:cNvPr id="14" name="CuadroTexto 13"/>
          <p:cNvSpPr txBox="1"/>
          <p:nvPr/>
        </p:nvSpPr>
        <p:spPr>
          <a:xfrm>
            <a:off x="64148" y="1208051"/>
            <a:ext cx="1671034" cy="276999"/>
          </a:xfrm>
          <a:prstGeom prst="rect">
            <a:avLst/>
          </a:prstGeom>
          <a:noFill/>
        </p:spPr>
        <p:txBody>
          <a:bodyPr wrap="square" rtlCol="0">
            <a:prstTxWarp prst="textCircle">
              <a:avLst>
                <a:gd name="adj" fmla="val 13796585"/>
              </a:avLst>
            </a:prstTxWarp>
            <a:spAutoFit/>
          </a:bodyPr>
          <a:lstStyle/>
          <a:p>
            <a:r>
              <a:rPr lang="es-ES" sz="1350" dirty="0">
                <a:solidFill>
                  <a:srgbClr val="FFFF00"/>
                </a:solidFill>
              </a:rPr>
              <a:t>Dimensión </a:t>
            </a:r>
          </a:p>
        </p:txBody>
      </p:sp>
      <p:sp>
        <p:nvSpPr>
          <p:cNvPr id="9" name="Subtítulo 2"/>
          <p:cNvSpPr txBox="1">
            <a:spLocks/>
          </p:cNvSpPr>
          <p:nvPr/>
        </p:nvSpPr>
        <p:spPr>
          <a:xfrm>
            <a:off x="1213799" y="5092751"/>
            <a:ext cx="7316390" cy="584418"/>
          </a:xfrm>
          <a:prstGeom prst="rect">
            <a:avLst/>
          </a:prstGeom>
        </p:spPr>
        <p:txBody>
          <a:bodyPr vert="horz" lIns="68580" tIns="34290" rIns="68580" bIns="34290" rtlCol="0" anchor="t">
            <a:normAutofit/>
          </a:bodyPr>
          <a:lstStyle>
            <a:lvl1pPr marL="0" indent="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s-ES" sz="2400" cap="none" dirty="0">
                <a:solidFill>
                  <a:srgbClr val="FFC000"/>
                </a:solidFill>
              </a:rPr>
              <a:t>Transformados Por su Gracia Discipulamos  con Fervor</a:t>
            </a:r>
          </a:p>
        </p:txBody>
      </p:sp>
      <p:sp>
        <p:nvSpPr>
          <p:cNvPr id="10" name="CuadroTexto 9"/>
          <p:cNvSpPr txBox="1"/>
          <p:nvPr/>
        </p:nvSpPr>
        <p:spPr>
          <a:xfrm>
            <a:off x="2337964" y="432903"/>
            <a:ext cx="6403572" cy="1200329"/>
          </a:xfrm>
          <a:prstGeom prst="rect">
            <a:avLst/>
          </a:prstGeom>
          <a:noFill/>
        </p:spPr>
        <p:txBody>
          <a:bodyPr wrap="square" rtlCol="0">
            <a:spAutoFit/>
          </a:bodyPr>
          <a:lstStyle/>
          <a:p>
            <a:r>
              <a:rPr lang="es-ES" sz="3600" b="1" dirty="0">
                <a:solidFill>
                  <a:srgbClr val="FF0000"/>
                </a:solidFill>
              </a:rPr>
              <a:t>DISCIPULADO EN GRUPOS PEQUEÑOS</a:t>
            </a:r>
          </a:p>
        </p:txBody>
      </p:sp>
      <p:sp>
        <p:nvSpPr>
          <p:cNvPr id="11" name="Marcador de texto 7"/>
          <p:cNvSpPr txBox="1">
            <a:spLocks/>
          </p:cNvSpPr>
          <p:nvPr/>
        </p:nvSpPr>
        <p:spPr>
          <a:xfrm>
            <a:off x="1152613" y="1778218"/>
            <a:ext cx="8007377" cy="2696017"/>
          </a:xfrm>
          <a:prstGeom prst="rect">
            <a:avLst/>
          </a:prstGeom>
        </p:spPr>
        <p:txBody>
          <a:bodyPr vert="horz" lIns="91440" tIns="45720" rIns="91440" bIns="45720" rtlCol="0" anchor="t" anchorCtr="0">
            <a:noAutofit/>
          </a:bodyPr>
          <a:lstStyle>
            <a:lvl1pPr marL="0" indent="0" algn="l" defTabSz="914400" rtl="0" eaLnBrk="1" latinLnBrk="0" hangingPunct="1">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1400" kern="1200">
                <a:solidFill>
                  <a:schemeClr val="tx1">
                    <a:tint val="75000"/>
                  </a:schemeClr>
                </a:solidFill>
                <a:latin typeface="+mn-lt"/>
                <a:ea typeface="+mn-ea"/>
                <a:cs typeface="+mn-cs"/>
              </a:defRPr>
            </a:lvl9pPr>
          </a:lstStyle>
          <a:p>
            <a:r>
              <a:rPr lang="es-CO" b="1" dirty="0" smtClean="0">
                <a:solidFill>
                  <a:schemeClr val="tx1"/>
                </a:solidFill>
                <a:latin typeface="Arial" panose="020B0604020202020204" pitchFamily="34" charset="0"/>
                <a:cs typeface="Arial" panose="020B0604020202020204" pitchFamily="34" charset="0"/>
              </a:rPr>
              <a:t>En la Biblia y el Espíritu de Profecía los grupos pequeños son presentados como la base de la estructura de la organización efectiva para desarrollar un estilo de vida, alcanzar grandes logros y  facilitar un crecimiento en calidad y cantidad de la fe cristiana.</a:t>
            </a:r>
          </a:p>
          <a:p>
            <a:endParaRPr lang="es-CO" b="1" dirty="0" smtClean="0">
              <a:solidFill>
                <a:schemeClr val="tx1"/>
              </a:solidFill>
              <a:latin typeface="Arial" panose="020B0604020202020204" pitchFamily="34" charset="0"/>
              <a:cs typeface="Arial" panose="020B0604020202020204" pitchFamily="34" charset="0"/>
            </a:endParaRPr>
          </a:p>
          <a:p>
            <a:r>
              <a:rPr lang="es-CO" b="1" dirty="0" smtClean="0">
                <a:solidFill>
                  <a:schemeClr val="tx1"/>
                </a:solidFill>
                <a:latin typeface="Arial" panose="020B0604020202020204" pitchFamily="34" charset="0"/>
                <a:cs typeface="Arial" panose="020B0604020202020204" pitchFamily="34" charset="0"/>
              </a:rPr>
              <a:t>Éxodo 18: 13-27 	Organización del pueblo de Israel en G.P</a:t>
            </a:r>
            <a:br>
              <a:rPr lang="es-CO" b="1" dirty="0" smtClean="0">
                <a:solidFill>
                  <a:schemeClr val="tx1"/>
                </a:solidFill>
                <a:latin typeface="Arial" panose="020B0604020202020204" pitchFamily="34" charset="0"/>
                <a:cs typeface="Arial" panose="020B0604020202020204" pitchFamily="34" charset="0"/>
              </a:rPr>
            </a:br>
            <a:r>
              <a:rPr lang="es-CO" b="1" dirty="0" smtClean="0">
                <a:solidFill>
                  <a:schemeClr val="tx1"/>
                </a:solidFill>
                <a:latin typeface="Arial" panose="020B0604020202020204" pitchFamily="34" charset="0"/>
                <a:cs typeface="Arial" panose="020B0604020202020204" pitchFamily="34" charset="0"/>
              </a:rPr>
              <a:t>Mateo 10:1-4		Organización del G.P de Jesús, para establecer el reino de Dios.</a:t>
            </a:r>
            <a:br>
              <a:rPr lang="es-CO" b="1" dirty="0" smtClean="0">
                <a:solidFill>
                  <a:schemeClr val="tx1"/>
                </a:solidFill>
                <a:latin typeface="Arial" panose="020B0604020202020204" pitchFamily="34" charset="0"/>
                <a:cs typeface="Arial" panose="020B0604020202020204" pitchFamily="34" charset="0"/>
              </a:rPr>
            </a:br>
            <a:r>
              <a:rPr lang="es-CO" b="1" dirty="0" smtClean="0">
                <a:solidFill>
                  <a:schemeClr val="tx1"/>
                </a:solidFill>
                <a:latin typeface="Arial" panose="020B0604020202020204" pitchFamily="34" charset="0"/>
                <a:cs typeface="Arial" panose="020B0604020202020204" pitchFamily="34" charset="0"/>
              </a:rPr>
              <a:t>Hechos 2:42-47	La organización de G.P de la iglesia apostólica.</a:t>
            </a:r>
            <a:br>
              <a:rPr lang="es-CO" b="1" dirty="0" smtClean="0">
                <a:solidFill>
                  <a:schemeClr val="tx1"/>
                </a:solidFill>
                <a:latin typeface="Arial" panose="020B0604020202020204" pitchFamily="34" charset="0"/>
                <a:cs typeface="Arial" panose="020B0604020202020204" pitchFamily="34" charset="0"/>
              </a:rPr>
            </a:br>
            <a:r>
              <a:rPr lang="es-CO" b="1" dirty="0" smtClean="0">
                <a:solidFill>
                  <a:schemeClr val="tx1"/>
                </a:solidFill>
                <a:latin typeface="Arial" panose="020B0604020202020204" pitchFamily="34" charset="0"/>
                <a:cs typeface="Arial" panose="020B0604020202020204" pitchFamily="34" charset="0"/>
              </a:rPr>
              <a:t>		Organización de G.P en la edad media, los valdenses</a:t>
            </a:r>
          </a:p>
          <a:p>
            <a:r>
              <a:rPr lang="es-CO" dirty="0" smtClean="0"/>
              <a:t/>
            </a:r>
            <a:br>
              <a:rPr lang="es-CO" dirty="0" smtClean="0"/>
            </a:br>
            <a:r>
              <a:rPr lang="es-CO" dirty="0" smtClean="0"/>
              <a:t/>
            </a:r>
            <a:br>
              <a:rPr lang="es-CO" dirty="0" smtClean="0"/>
            </a:br>
            <a:endParaRPr lang="es-ES" dirty="0"/>
          </a:p>
        </p:txBody>
      </p:sp>
      <p:sp>
        <p:nvSpPr>
          <p:cNvPr id="2" name="Marcador de texto 1"/>
          <p:cNvSpPr>
            <a:spLocks noGrp="1"/>
          </p:cNvSpPr>
          <p:nvPr>
            <p:ph type="body" idx="1"/>
          </p:nvPr>
        </p:nvSpPr>
        <p:spPr/>
        <p:txBody>
          <a:bodyPr/>
          <a:lstStyle/>
          <a:p>
            <a:endParaRPr lang="es-ES"/>
          </a:p>
        </p:txBody>
      </p:sp>
    </p:spTree>
    <p:extLst>
      <p:ext uri="{BB962C8B-B14F-4D97-AF65-F5344CB8AC3E}">
        <p14:creationId xmlns:p14="http://schemas.microsoft.com/office/powerpoint/2010/main" val="160589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DISCIPULADO EN GRUPOS PEQUEÑOS </a:t>
            </a:r>
            <a:endParaRPr lang="es-ES" dirty="0"/>
          </a:p>
        </p:txBody>
      </p:sp>
      <p:pic>
        <p:nvPicPr>
          <p:cNvPr id="4" name="Imagen 3"/>
          <p:cNvPicPr>
            <a:picLocks noChangeAspect="1"/>
          </p:cNvPicPr>
          <p:nvPr/>
        </p:nvPicPr>
        <p:blipFill>
          <a:blip r:embed="rId2"/>
          <a:stretch>
            <a:fillRect/>
          </a:stretch>
        </p:blipFill>
        <p:spPr>
          <a:xfrm>
            <a:off x="1799303" y="1924664"/>
            <a:ext cx="5928852" cy="4874341"/>
          </a:xfrm>
          <a:prstGeom prst="rect">
            <a:avLst/>
          </a:prstGeom>
        </p:spPr>
      </p:pic>
    </p:spTree>
    <p:extLst>
      <p:ext uri="{BB962C8B-B14F-4D97-AF65-F5344CB8AC3E}">
        <p14:creationId xmlns:p14="http://schemas.microsoft.com/office/powerpoint/2010/main" val="2058381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TENEMOS UNA MISI</a:t>
            </a:r>
            <a:r>
              <a:rPr lang="es-ES_tradnl" dirty="0" smtClean="0"/>
              <a:t>ÓN </a:t>
            </a:r>
            <a:endParaRPr lang="es-ES" dirty="0"/>
          </a:p>
        </p:txBody>
      </p:sp>
      <p:sp>
        <p:nvSpPr>
          <p:cNvPr id="3" name="Marcador de contenido 2"/>
          <p:cNvSpPr>
            <a:spLocks noGrp="1"/>
          </p:cNvSpPr>
          <p:nvPr>
            <p:ph idx="1"/>
          </p:nvPr>
        </p:nvSpPr>
        <p:spPr>
          <a:xfrm>
            <a:off x="284163" y="5334001"/>
            <a:ext cx="8574087" cy="1341119"/>
          </a:xfrm>
        </p:spPr>
        <p:txBody>
          <a:bodyPr/>
          <a:lstStyle/>
          <a:p>
            <a:r>
              <a:rPr lang="es-ES" dirty="0"/>
              <a:t>La Iglesia es el medio señalado por Dios para la salvación de los hombres. </a:t>
            </a:r>
            <a:r>
              <a:rPr lang="es-ES" dirty="0" err="1"/>
              <a:t>Fué</a:t>
            </a:r>
            <a:r>
              <a:rPr lang="es-ES" dirty="0"/>
              <a:t> organizada para servir, y su misión es la de anunciar el Evangelio al mundo. </a:t>
            </a:r>
            <a:r>
              <a:rPr lang="es-ES" dirty="0" smtClean="0"/>
              <a:t> H.A. 9</a:t>
            </a:r>
            <a:endParaRPr lang="es-ES" dirty="0"/>
          </a:p>
        </p:txBody>
      </p:sp>
      <p:pic>
        <p:nvPicPr>
          <p:cNvPr id="4" name="Picture 3" descr="C:\Users\Mario\Pictures\images (20).jpg"/>
          <p:cNvPicPr>
            <a:picLocks noChangeAspect="1" noChangeArrowheads="1"/>
          </p:cNvPicPr>
          <p:nvPr/>
        </p:nvPicPr>
        <p:blipFill>
          <a:blip r:embed="rId2" cstate="print"/>
          <a:srcRect/>
          <a:stretch>
            <a:fillRect/>
          </a:stretch>
        </p:blipFill>
        <p:spPr bwMode="auto">
          <a:xfrm>
            <a:off x="1199961" y="1920240"/>
            <a:ext cx="6825786" cy="3093721"/>
          </a:xfrm>
          <a:prstGeom prst="rect">
            <a:avLst/>
          </a:prstGeom>
          <a:noFill/>
        </p:spPr>
      </p:pic>
    </p:spTree>
    <p:extLst>
      <p:ext uri="{BB962C8B-B14F-4D97-AF65-F5344CB8AC3E}">
        <p14:creationId xmlns:p14="http://schemas.microsoft.com/office/powerpoint/2010/main" val="506060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DISCIPULADO ES TRANSFORMACION</a:t>
            </a:r>
            <a:endParaRPr lang="es-ES" dirty="0"/>
          </a:p>
        </p:txBody>
      </p:sp>
      <p:sp>
        <p:nvSpPr>
          <p:cNvPr id="4" name="CuadroTexto 3"/>
          <p:cNvSpPr txBox="1"/>
          <p:nvPr/>
        </p:nvSpPr>
        <p:spPr>
          <a:xfrm>
            <a:off x="457200" y="4453949"/>
            <a:ext cx="8083949" cy="2062103"/>
          </a:xfrm>
          <a:prstGeom prst="rect">
            <a:avLst/>
          </a:prstGeom>
          <a:noFill/>
        </p:spPr>
        <p:txBody>
          <a:bodyPr wrap="square" rtlCol="0">
            <a:spAutoFit/>
          </a:bodyPr>
          <a:lstStyle/>
          <a:p>
            <a:r>
              <a:rPr lang="es-ES" sz="3200" dirty="0" smtClean="0"/>
              <a:t>Después subió al monte y llamó a Sí a los que Él quiso, y vinieron a Él. Designó a doce para que estuvieran con Él, para enviarlos a predicar.</a:t>
            </a:r>
          </a:p>
          <a:p>
            <a:r>
              <a:rPr lang="es-ES" sz="3200" dirty="0" smtClean="0"/>
              <a:t>Marcos 3:13,14  </a:t>
            </a:r>
            <a:endParaRPr lang="es-ES" sz="3200" dirty="0"/>
          </a:p>
        </p:txBody>
      </p:sp>
      <p:pic>
        <p:nvPicPr>
          <p:cNvPr id="5" name="Picture 2" descr="C:\Users\Mario\Pictures\20120227-185029.jpg"/>
          <p:cNvPicPr>
            <a:picLocks noChangeAspect="1" noChangeArrowheads="1"/>
          </p:cNvPicPr>
          <p:nvPr/>
        </p:nvPicPr>
        <p:blipFill>
          <a:blip r:embed="rId2" cstate="print"/>
          <a:srcRect/>
          <a:stretch>
            <a:fillRect/>
          </a:stretch>
        </p:blipFill>
        <p:spPr bwMode="auto">
          <a:xfrm>
            <a:off x="1196489" y="1417638"/>
            <a:ext cx="6984575" cy="2686616"/>
          </a:xfrm>
          <a:prstGeom prst="rect">
            <a:avLst/>
          </a:prstGeom>
          <a:noFill/>
        </p:spPr>
      </p:pic>
    </p:spTree>
    <p:extLst>
      <p:ext uri="{BB962C8B-B14F-4D97-AF65-F5344CB8AC3E}">
        <p14:creationId xmlns:p14="http://schemas.microsoft.com/office/powerpoint/2010/main" val="2126238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485" y="5860849"/>
            <a:ext cx="8858250" cy="990600"/>
          </a:xfrm>
        </p:spPr>
        <p:txBody>
          <a:bodyPr>
            <a:noAutofit/>
          </a:bodyPr>
          <a:lstStyle/>
          <a:p>
            <a:pPr marL="0" indent="0">
              <a:buNone/>
            </a:pPr>
            <a:r>
              <a:rPr lang="es-ES" sz="3200" b="1" dirty="0" smtClean="0"/>
              <a:t>AL ORGANIZAR GP SEGUIMOS EL EJMPLO DE JES</a:t>
            </a:r>
            <a:r>
              <a:rPr lang="es-ES_tradnl" sz="3200" b="1" dirty="0" smtClean="0"/>
              <a:t>ÚS </a:t>
            </a:r>
            <a:endParaRPr lang="es-ES" sz="3200" b="1" dirty="0"/>
          </a:p>
        </p:txBody>
      </p:sp>
      <p:sp>
        <p:nvSpPr>
          <p:cNvPr id="4" name="Título 1"/>
          <p:cNvSpPr>
            <a:spLocks noGrp="1"/>
          </p:cNvSpPr>
          <p:nvPr>
            <p:ph type="title"/>
          </p:nvPr>
        </p:nvSpPr>
        <p:spPr/>
        <p:txBody>
          <a:bodyPr>
            <a:normAutofit fontScale="90000"/>
          </a:bodyPr>
          <a:lstStyle/>
          <a:p>
            <a:r>
              <a:rPr lang="es-ES" dirty="0" smtClean="0"/>
              <a:t>JESUS ORGANIZA SU GRUPO PEQUEÑO</a:t>
            </a:r>
            <a:endParaRPr lang="es-ES" dirty="0"/>
          </a:p>
        </p:txBody>
      </p:sp>
      <p:pic>
        <p:nvPicPr>
          <p:cNvPr id="5" name="Picture 2" descr="C:\Users\Mario\Pictures\Jesús-y-sus-discípulos.jpg"/>
          <p:cNvPicPr>
            <a:picLocks noChangeAspect="1" noChangeArrowheads="1"/>
          </p:cNvPicPr>
          <p:nvPr/>
        </p:nvPicPr>
        <p:blipFill>
          <a:blip r:embed="rId2" cstate="print"/>
          <a:srcRect/>
          <a:stretch>
            <a:fillRect/>
          </a:stretch>
        </p:blipFill>
        <p:spPr bwMode="auto">
          <a:xfrm>
            <a:off x="1032389" y="1592227"/>
            <a:ext cx="7056284" cy="4268622"/>
          </a:xfrm>
          <a:prstGeom prst="rect">
            <a:avLst/>
          </a:prstGeom>
          <a:noFill/>
        </p:spPr>
      </p:pic>
    </p:spTree>
    <p:extLst>
      <p:ext uri="{BB962C8B-B14F-4D97-AF65-F5344CB8AC3E}">
        <p14:creationId xmlns:p14="http://schemas.microsoft.com/office/powerpoint/2010/main" val="3972019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6697" y="168671"/>
            <a:ext cx="8229600" cy="1143000"/>
          </a:xfrm>
        </p:spPr>
        <p:txBody>
          <a:bodyPr>
            <a:noAutofit/>
          </a:bodyPr>
          <a:lstStyle/>
          <a:p>
            <a:r>
              <a:rPr lang="es-ES" sz="4000" b="1" dirty="0" smtClean="0"/>
              <a:t>PASOS DE JESUS PARA ORGANIZAR SU GRUPO PEQUEÑO </a:t>
            </a:r>
            <a:endParaRPr lang="es-ES" sz="4000" b="1" dirty="0"/>
          </a:p>
        </p:txBody>
      </p:sp>
      <p:pic>
        <p:nvPicPr>
          <p:cNvPr id="5" name="Imagen 4"/>
          <p:cNvPicPr>
            <a:picLocks noChangeAspect="1"/>
          </p:cNvPicPr>
          <p:nvPr/>
        </p:nvPicPr>
        <p:blipFill>
          <a:blip r:embed="rId3"/>
          <a:stretch>
            <a:fillRect/>
          </a:stretch>
        </p:blipFill>
        <p:spPr>
          <a:xfrm>
            <a:off x="117986" y="1599654"/>
            <a:ext cx="8937525" cy="5239250"/>
          </a:xfrm>
          <a:prstGeom prst="rect">
            <a:avLst/>
          </a:prstGeom>
        </p:spPr>
      </p:pic>
      <p:sp>
        <p:nvSpPr>
          <p:cNvPr id="6" name="Marcador de contenido 2"/>
          <p:cNvSpPr>
            <a:spLocks noGrp="1"/>
          </p:cNvSpPr>
          <p:nvPr>
            <p:ph idx="1"/>
          </p:nvPr>
        </p:nvSpPr>
        <p:spPr>
          <a:xfrm>
            <a:off x="643467" y="5601381"/>
            <a:ext cx="8229600" cy="1159933"/>
          </a:xfrm>
        </p:spPr>
        <p:txBody>
          <a:bodyPr>
            <a:normAutofit/>
          </a:bodyPr>
          <a:lstStyle/>
          <a:p>
            <a:pPr marL="0" indent="0">
              <a:buNone/>
            </a:pPr>
            <a:r>
              <a:rPr lang="es-ES" sz="5400" b="1" dirty="0" smtClean="0">
                <a:solidFill>
                  <a:schemeClr val="bg1"/>
                </a:solidFill>
              </a:rPr>
              <a:t>1. ORACION </a:t>
            </a:r>
          </a:p>
          <a:p>
            <a:endParaRPr lang="es-ES" sz="5400" b="1" dirty="0">
              <a:solidFill>
                <a:schemeClr val="bg1"/>
              </a:solidFill>
            </a:endParaRPr>
          </a:p>
        </p:txBody>
      </p:sp>
    </p:spTree>
    <p:extLst>
      <p:ext uri="{BB962C8B-B14F-4D97-AF65-F5344CB8AC3E}">
        <p14:creationId xmlns:p14="http://schemas.microsoft.com/office/powerpoint/2010/main" val="3887672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5647264"/>
            <a:ext cx="8229600" cy="1176867"/>
          </a:xfrm>
        </p:spPr>
        <p:txBody>
          <a:bodyPr>
            <a:normAutofit/>
          </a:bodyPr>
          <a:lstStyle/>
          <a:p>
            <a:pPr marL="0" indent="0">
              <a:buNone/>
            </a:pPr>
            <a:r>
              <a:rPr lang="es-ES" sz="4400" dirty="0" smtClean="0"/>
              <a:t>2. SELECCIONAR .</a:t>
            </a:r>
          </a:p>
          <a:p>
            <a:endParaRPr lang="es-ES" sz="4400" dirty="0"/>
          </a:p>
        </p:txBody>
      </p:sp>
      <p:pic>
        <p:nvPicPr>
          <p:cNvPr id="5" name="Imagen 4"/>
          <p:cNvPicPr>
            <a:picLocks noChangeAspect="1"/>
          </p:cNvPicPr>
          <p:nvPr/>
        </p:nvPicPr>
        <p:blipFill>
          <a:blip r:embed="rId3"/>
          <a:stretch>
            <a:fillRect/>
          </a:stretch>
        </p:blipFill>
        <p:spPr>
          <a:xfrm>
            <a:off x="2167468" y="1245618"/>
            <a:ext cx="4690536" cy="4432870"/>
          </a:xfrm>
          <a:prstGeom prst="rect">
            <a:avLst/>
          </a:prstGeom>
        </p:spPr>
      </p:pic>
      <p:sp>
        <p:nvSpPr>
          <p:cNvPr id="4" name="Título 3"/>
          <p:cNvSpPr>
            <a:spLocks noGrp="1"/>
          </p:cNvSpPr>
          <p:nvPr>
            <p:ph type="title"/>
          </p:nvPr>
        </p:nvSpPr>
        <p:spPr/>
        <p:txBody>
          <a:bodyPr/>
          <a:lstStyle/>
          <a:p>
            <a:endParaRPr lang="es-ES"/>
          </a:p>
        </p:txBody>
      </p:sp>
      <p:sp>
        <p:nvSpPr>
          <p:cNvPr id="6" name="Título 1"/>
          <p:cNvSpPr txBox="1">
            <a:spLocks/>
          </p:cNvSpPr>
          <p:nvPr/>
        </p:nvSpPr>
        <p:spPr>
          <a:xfrm>
            <a:off x="457200" y="286659"/>
            <a:ext cx="8229600" cy="11430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1527621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0400" y="5765801"/>
            <a:ext cx="8229600" cy="838200"/>
          </a:xfrm>
        </p:spPr>
        <p:txBody>
          <a:bodyPr>
            <a:normAutofit/>
          </a:bodyPr>
          <a:lstStyle/>
          <a:p>
            <a:pPr marL="0" indent="0">
              <a:buNone/>
            </a:pPr>
            <a:r>
              <a:rPr lang="es-ES" sz="4400" dirty="0" smtClean="0"/>
              <a:t>3. MOTIVAR LA DECISI</a:t>
            </a:r>
            <a:r>
              <a:rPr lang="es-ES_tradnl" sz="4400" dirty="0" smtClean="0"/>
              <a:t>ÓN</a:t>
            </a:r>
            <a:r>
              <a:rPr lang="es-ES" sz="4400" dirty="0" smtClean="0"/>
              <a:t>. </a:t>
            </a:r>
          </a:p>
          <a:p>
            <a:endParaRPr lang="es-ES" sz="4400" dirty="0"/>
          </a:p>
        </p:txBody>
      </p:sp>
      <p:pic>
        <p:nvPicPr>
          <p:cNvPr id="6" name="Imagen 5"/>
          <p:cNvPicPr>
            <a:picLocks noChangeAspect="1"/>
          </p:cNvPicPr>
          <p:nvPr/>
        </p:nvPicPr>
        <p:blipFill>
          <a:blip r:embed="rId3"/>
          <a:stretch>
            <a:fillRect/>
          </a:stretch>
        </p:blipFill>
        <p:spPr>
          <a:xfrm>
            <a:off x="997350" y="1789078"/>
            <a:ext cx="6584545" cy="3459162"/>
          </a:xfrm>
          <a:prstGeom prst="rect">
            <a:avLst/>
          </a:prstGeom>
        </p:spPr>
      </p:pic>
      <p:sp>
        <p:nvSpPr>
          <p:cNvPr id="4" name="Título 3"/>
          <p:cNvSpPr>
            <a:spLocks noGrp="1"/>
          </p:cNvSpPr>
          <p:nvPr>
            <p:ph type="title"/>
          </p:nvPr>
        </p:nvSpPr>
        <p:spPr/>
        <p:txBody>
          <a:bodyPr/>
          <a:lstStyle/>
          <a:p>
            <a:endParaRPr lang="es-ES"/>
          </a:p>
        </p:txBody>
      </p:sp>
      <p:sp>
        <p:nvSpPr>
          <p:cNvPr id="7" name="Título 1"/>
          <p:cNvSpPr txBox="1">
            <a:spLocks/>
          </p:cNvSpPr>
          <p:nvPr/>
        </p:nvSpPr>
        <p:spPr>
          <a:xfrm>
            <a:off x="427703" y="227665"/>
            <a:ext cx="8229600" cy="11430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371964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4267" y="5816601"/>
            <a:ext cx="8229600" cy="838199"/>
          </a:xfrm>
        </p:spPr>
        <p:txBody>
          <a:bodyPr>
            <a:normAutofit/>
          </a:bodyPr>
          <a:lstStyle/>
          <a:p>
            <a:pPr marL="0" indent="0">
              <a:buNone/>
            </a:pPr>
            <a:r>
              <a:rPr lang="es-ES" sz="4400" dirty="0" smtClean="0"/>
              <a:t>4. COMPAÑERISMO. </a:t>
            </a:r>
          </a:p>
          <a:p>
            <a:endParaRPr lang="es-ES" sz="4400" dirty="0"/>
          </a:p>
        </p:txBody>
      </p:sp>
      <p:pic>
        <p:nvPicPr>
          <p:cNvPr id="5" name="Imagen 4"/>
          <p:cNvPicPr>
            <a:picLocks noChangeAspect="1"/>
          </p:cNvPicPr>
          <p:nvPr/>
        </p:nvPicPr>
        <p:blipFill>
          <a:blip r:embed="rId3"/>
          <a:stretch>
            <a:fillRect/>
          </a:stretch>
        </p:blipFill>
        <p:spPr>
          <a:xfrm>
            <a:off x="203215" y="1376866"/>
            <a:ext cx="4334933" cy="4439735"/>
          </a:xfrm>
          <a:prstGeom prst="rect">
            <a:avLst/>
          </a:prstGeom>
        </p:spPr>
      </p:pic>
      <p:pic>
        <p:nvPicPr>
          <p:cNvPr id="6" name="Imagen 5"/>
          <p:cNvPicPr>
            <a:picLocks noChangeAspect="1"/>
          </p:cNvPicPr>
          <p:nvPr/>
        </p:nvPicPr>
        <p:blipFill>
          <a:blip r:embed="rId4"/>
          <a:stretch>
            <a:fillRect/>
          </a:stretch>
        </p:blipFill>
        <p:spPr>
          <a:xfrm>
            <a:off x="4572163" y="1376865"/>
            <a:ext cx="4346724" cy="4439735"/>
          </a:xfrm>
          <a:prstGeom prst="rect">
            <a:avLst/>
          </a:prstGeom>
        </p:spPr>
      </p:pic>
      <p:sp>
        <p:nvSpPr>
          <p:cNvPr id="4" name="Título 3"/>
          <p:cNvSpPr>
            <a:spLocks noGrp="1"/>
          </p:cNvSpPr>
          <p:nvPr>
            <p:ph type="title"/>
          </p:nvPr>
        </p:nvSpPr>
        <p:spPr/>
        <p:txBody>
          <a:bodyPr/>
          <a:lstStyle/>
          <a:p>
            <a:endParaRPr lang="es-ES"/>
          </a:p>
        </p:txBody>
      </p:sp>
      <p:sp>
        <p:nvSpPr>
          <p:cNvPr id="7" name="Título 1"/>
          <p:cNvSpPr txBox="1">
            <a:spLocks/>
          </p:cNvSpPr>
          <p:nvPr/>
        </p:nvSpPr>
        <p:spPr>
          <a:xfrm>
            <a:off x="427703" y="286659"/>
            <a:ext cx="8229600" cy="11430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106735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694267" y="5816601"/>
            <a:ext cx="8229600" cy="8381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sz="4400" dirty="0" smtClean="0"/>
              <a:t>5. MISI</a:t>
            </a:r>
            <a:r>
              <a:rPr lang="es-ES_tradnl" sz="4400" dirty="0" smtClean="0"/>
              <a:t>ÓN. </a:t>
            </a:r>
            <a:r>
              <a:rPr lang="es-ES" sz="4400" dirty="0" smtClean="0"/>
              <a:t>  </a:t>
            </a:r>
          </a:p>
          <a:p>
            <a:endParaRPr lang="es-ES" sz="4400" dirty="0"/>
          </a:p>
        </p:txBody>
      </p:sp>
      <p:pic>
        <p:nvPicPr>
          <p:cNvPr id="8" name="Imagen 7"/>
          <p:cNvPicPr>
            <a:picLocks noChangeAspect="1"/>
          </p:cNvPicPr>
          <p:nvPr/>
        </p:nvPicPr>
        <p:blipFill>
          <a:blip r:embed="rId3"/>
          <a:stretch>
            <a:fillRect/>
          </a:stretch>
        </p:blipFill>
        <p:spPr>
          <a:xfrm>
            <a:off x="1388533" y="1417638"/>
            <a:ext cx="6299200" cy="4030133"/>
          </a:xfrm>
          <a:prstGeom prst="rect">
            <a:avLst/>
          </a:prstGeom>
        </p:spPr>
      </p:pic>
      <p:sp>
        <p:nvSpPr>
          <p:cNvPr id="3" name="Título 2"/>
          <p:cNvSpPr>
            <a:spLocks noGrp="1"/>
          </p:cNvSpPr>
          <p:nvPr>
            <p:ph type="title"/>
          </p:nvPr>
        </p:nvSpPr>
        <p:spPr/>
        <p:txBody>
          <a:bodyPr/>
          <a:lstStyle/>
          <a:p>
            <a:endParaRPr lang="es-ES"/>
          </a:p>
        </p:txBody>
      </p:sp>
      <p:sp>
        <p:nvSpPr>
          <p:cNvPr id="6" name="Título 1"/>
          <p:cNvSpPr txBox="1">
            <a:spLocks/>
          </p:cNvSpPr>
          <p:nvPr/>
        </p:nvSpPr>
        <p:spPr>
          <a:xfrm>
            <a:off x="398206" y="257162"/>
            <a:ext cx="8229600" cy="11430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3512002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07056552"/>
              </p:ext>
            </p:extLst>
          </p:nvPr>
        </p:nvGraphicFramePr>
        <p:xfrm>
          <a:off x="515900" y="754098"/>
          <a:ext cx="7897241" cy="545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695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95400" y="1905000"/>
            <a:ext cx="7467600" cy="45354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algn="ctr" eaLnBrk="1" hangingPunct="1">
              <a:lnSpc>
                <a:spcPct val="90000"/>
              </a:lnSpc>
              <a:buFont typeface="Wingdings" charset="2"/>
              <a:buNone/>
            </a:pPr>
            <a:r>
              <a:rPr lang="pt-BR" altLang="es-CO" sz="3600" i="1">
                <a:solidFill>
                  <a:srgbClr val="0000FF"/>
                </a:solidFill>
                <a:ea typeface="Times New Roman" charset="0"/>
                <a:cs typeface="Times New Roman" charset="0"/>
              </a:rPr>
              <a:t>La presentación de Cristo en la familia, en el hogar, o en pequeñas reuniones en casas particulares, gana a menudo más almas para Jesús que los sermones predicados al aire libre, a la muchedumbre agitada o aun en salones o capillas.”.</a:t>
            </a:r>
            <a:r>
              <a:rPr lang="pt-BR" altLang="es-CO" sz="3600">
                <a:solidFill>
                  <a:srgbClr val="0000FF"/>
                </a:solidFill>
                <a:ea typeface="Times New Roman" charset="0"/>
                <a:cs typeface="Times New Roman" charset="0"/>
              </a:rPr>
              <a:t> O.E., pág. 201.</a:t>
            </a:r>
          </a:p>
        </p:txBody>
      </p:sp>
      <p:sp>
        <p:nvSpPr>
          <p:cNvPr id="11267" name="AutoShape 3">
            <a:hlinkClick r:id="rId2" action="ppaction://hlinkpres?slideindex=1&amp;slidetitle=Presentación de PowerPoint" highlightClick="1"/>
          </p:cNvPr>
          <p:cNvSpPr>
            <a:spLocks noChangeArrowheads="1"/>
          </p:cNvSpPr>
          <p:nvPr/>
        </p:nvSpPr>
        <p:spPr bwMode="auto">
          <a:xfrm>
            <a:off x="8610600" y="6467475"/>
            <a:ext cx="533400" cy="381000"/>
          </a:xfrm>
          <a:prstGeom prst="actionButtonDocument">
            <a:avLst/>
          </a:prstGeom>
          <a:solidFill>
            <a:schemeClr val="accent1"/>
          </a:solidFill>
          <a:ln w="9525">
            <a:solidFill>
              <a:schemeClr val="tx1"/>
            </a:solidFill>
            <a:miter lim="800000"/>
            <a:headEnd/>
            <a:tailEnd/>
          </a:ln>
        </p:spPr>
        <p:txBody>
          <a:bodyPr wrap="none" anchor="ctr"/>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algn="ctr" eaLnBrk="1" hangingPunct="1">
              <a:spcBef>
                <a:spcPct val="0"/>
              </a:spcBef>
              <a:buClrTx/>
              <a:buSzTx/>
              <a:buFontTx/>
              <a:buNone/>
            </a:pPr>
            <a:endParaRPr lang="es-ES_tradnl" altLang="es-CO" sz="2400" b="0">
              <a:solidFill>
                <a:schemeClr val="tx1"/>
              </a:solidFill>
              <a:latin typeface="Times New Roman" charset="0"/>
            </a:endParaRPr>
          </a:p>
        </p:txBody>
      </p:sp>
    </p:spTree>
    <p:extLst>
      <p:ext uri="{BB962C8B-B14F-4D97-AF65-F5344CB8AC3E}">
        <p14:creationId xmlns:p14="http://schemas.microsoft.com/office/powerpoint/2010/main" val="1424321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1445358" y="2828836"/>
            <a:ext cx="6299076" cy="2246769"/>
          </a:xfrm>
          <a:prstGeom prst="rect">
            <a:avLst/>
          </a:prstGeom>
        </p:spPr>
        <p:txBody>
          <a:bodyPr wrap="square">
            <a:spAutoFit/>
          </a:bodyPr>
          <a:lstStyle/>
          <a:p>
            <a:r>
              <a:rPr lang="es-ES_tradnl" sz="2800" b="1" i="1" dirty="0"/>
              <a:t>Los Grupos Pequeños tienen un enorme potencial para el discipulado, ya que su estructura permite la amistad, la participación y  el desarrollo de los dones. </a:t>
            </a:r>
            <a:r>
              <a:rPr lang="es-ES_tradnl" sz="2800" b="1" i="1" dirty="0" smtClean="0"/>
              <a:t>Jesús marcó el proceso en su GP.</a:t>
            </a:r>
            <a:endParaRPr lang="es-ES_tradnl" sz="2800" b="1" i="1" dirty="0"/>
          </a:p>
        </p:txBody>
      </p:sp>
      <p:sp>
        <p:nvSpPr>
          <p:cNvPr id="10" name="Título 1"/>
          <p:cNvSpPr txBox="1">
            <a:spLocks/>
          </p:cNvSpPr>
          <p:nvPr/>
        </p:nvSpPr>
        <p:spPr>
          <a:xfrm>
            <a:off x="486697" y="640623"/>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dirty="0" smtClean="0"/>
              <a:t>DISCIPULADO EN GP = PARTICIPACION </a:t>
            </a:r>
            <a:endParaRPr lang="es-ES" sz="4000" b="1" dirty="0"/>
          </a:p>
        </p:txBody>
      </p:sp>
    </p:spTree>
    <p:extLst>
      <p:ext uri="{BB962C8B-B14F-4D97-AF65-F5344CB8AC3E}">
        <p14:creationId xmlns:p14="http://schemas.microsoft.com/office/powerpoint/2010/main" val="52930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6303" y="2012660"/>
            <a:ext cx="2684097" cy="2152940"/>
          </a:xfrm>
          <a:prstGeom prst="rect">
            <a:avLst/>
          </a:prstGeom>
        </p:spPr>
      </p:pic>
      <p:sp>
        <p:nvSpPr>
          <p:cNvPr id="3" name="Título 2"/>
          <p:cNvSpPr>
            <a:spLocks noGrp="1"/>
          </p:cNvSpPr>
          <p:nvPr>
            <p:ph type="title"/>
          </p:nvPr>
        </p:nvSpPr>
        <p:spPr>
          <a:xfrm>
            <a:off x="327613" y="575309"/>
            <a:ext cx="8229600" cy="696057"/>
          </a:xfrm>
        </p:spPr>
        <p:txBody>
          <a:bodyPr>
            <a:normAutofit/>
          </a:bodyPr>
          <a:lstStyle/>
          <a:p>
            <a:pPr algn="l"/>
            <a:r>
              <a:rPr lang="es-ES" sz="3200" b="1" dirty="0" smtClean="0"/>
              <a:t>LA MISI</a:t>
            </a:r>
            <a:r>
              <a:rPr lang="es-ES_tradnl" sz="3200" b="1" dirty="0" smtClean="0"/>
              <a:t>ÓN ES EL MÉTODO</a:t>
            </a:r>
            <a:endParaRPr lang="es-ES" sz="3200" b="1" dirty="0"/>
          </a:p>
        </p:txBody>
      </p:sp>
      <p:sp>
        <p:nvSpPr>
          <p:cNvPr id="4" name="Marcador de contenido 3"/>
          <p:cNvSpPr>
            <a:spLocks noGrp="1"/>
          </p:cNvSpPr>
          <p:nvPr>
            <p:ph idx="1"/>
          </p:nvPr>
        </p:nvSpPr>
        <p:spPr>
          <a:xfrm>
            <a:off x="236901" y="4568044"/>
            <a:ext cx="8742745" cy="2100204"/>
          </a:xfrm>
        </p:spPr>
        <p:txBody>
          <a:bodyPr>
            <a:noAutofit/>
          </a:bodyPr>
          <a:lstStyle/>
          <a:p>
            <a:pPr marL="0" indent="0">
              <a:buNone/>
            </a:pPr>
            <a:r>
              <a:rPr lang="es-ES" sz="2400" b="1" i="1" dirty="0" smtClean="0"/>
              <a:t>P</a:t>
            </a:r>
            <a:r>
              <a:rPr lang="pt-BR" sz="2400" b="1" i="1" dirty="0" err="1" smtClean="0"/>
              <a:t>or</a:t>
            </a:r>
            <a:r>
              <a:rPr lang="pt-BR" sz="2400" b="1" i="1" dirty="0" smtClean="0"/>
              <a:t> tanto, id, </a:t>
            </a:r>
            <a:r>
              <a:rPr lang="pt-BR" sz="2400" b="1" i="1" dirty="0" err="1" smtClean="0"/>
              <a:t>y</a:t>
            </a:r>
            <a:r>
              <a:rPr lang="pt-BR" sz="2400" b="1" i="1" dirty="0" smtClean="0"/>
              <a:t> </a:t>
            </a:r>
            <a:r>
              <a:rPr lang="pt-BR" sz="2400" b="1" i="1" dirty="0" err="1" smtClean="0"/>
              <a:t>haced</a:t>
            </a:r>
            <a:r>
              <a:rPr lang="pt-BR" sz="2400" b="1" i="1" dirty="0" smtClean="0"/>
              <a:t> </a:t>
            </a:r>
            <a:r>
              <a:rPr lang="pt-BR" sz="2400" b="1" i="1" dirty="0" err="1" smtClean="0"/>
              <a:t>discipulos</a:t>
            </a:r>
            <a:r>
              <a:rPr lang="pt-BR" sz="2400" b="1" i="1" dirty="0" smtClean="0"/>
              <a:t> a todas </a:t>
            </a:r>
            <a:r>
              <a:rPr lang="pt-BR" sz="2400" b="1" i="1" dirty="0" err="1" smtClean="0"/>
              <a:t>las</a:t>
            </a:r>
            <a:r>
              <a:rPr lang="pt-BR" sz="2400" b="1" i="1" dirty="0" smtClean="0"/>
              <a:t> </a:t>
            </a:r>
            <a:r>
              <a:rPr lang="pt-BR" sz="2400" b="1" i="1" dirty="0" err="1" smtClean="0"/>
              <a:t>naciones</a:t>
            </a:r>
            <a:r>
              <a:rPr lang="pt-BR" sz="2400" b="1" i="1" dirty="0" smtClean="0"/>
              <a:t>, </a:t>
            </a:r>
            <a:r>
              <a:rPr lang="pt-BR" sz="2400" b="1" i="1" dirty="0" err="1" smtClean="0"/>
              <a:t>bautizándolos</a:t>
            </a:r>
            <a:r>
              <a:rPr lang="pt-BR" sz="2400" b="1" i="1" dirty="0" smtClean="0"/>
              <a:t> </a:t>
            </a:r>
            <a:r>
              <a:rPr lang="pt-BR" sz="2400" b="1" i="1" dirty="0" err="1" smtClean="0"/>
              <a:t>en</a:t>
            </a:r>
            <a:r>
              <a:rPr lang="pt-BR" sz="2400" b="1" i="1" dirty="0" smtClean="0"/>
              <a:t> </a:t>
            </a:r>
            <a:r>
              <a:rPr lang="pt-BR" sz="2400" b="1" i="1" dirty="0" err="1" smtClean="0"/>
              <a:t>el</a:t>
            </a:r>
            <a:r>
              <a:rPr lang="pt-BR" sz="2400" b="1" i="1" dirty="0" smtClean="0"/>
              <a:t> </a:t>
            </a:r>
            <a:r>
              <a:rPr lang="pt-BR" sz="2400" b="1" i="1" dirty="0" err="1" smtClean="0"/>
              <a:t>nombre</a:t>
            </a:r>
            <a:r>
              <a:rPr lang="pt-BR" sz="2400" b="1" i="1" dirty="0" smtClean="0"/>
              <a:t> </a:t>
            </a:r>
            <a:r>
              <a:rPr lang="pt-BR" sz="2400" b="1" i="1" dirty="0" err="1" smtClean="0"/>
              <a:t>del</a:t>
            </a:r>
            <a:r>
              <a:rPr lang="pt-BR" sz="2400" b="1" i="1" dirty="0" smtClean="0"/>
              <a:t> Padre, </a:t>
            </a:r>
            <a:r>
              <a:rPr lang="pt-BR" sz="2400" b="1" i="1" dirty="0" err="1" smtClean="0"/>
              <a:t>y</a:t>
            </a:r>
            <a:r>
              <a:rPr lang="pt-BR" sz="2400" b="1" i="1" dirty="0" smtClean="0"/>
              <a:t> </a:t>
            </a:r>
            <a:r>
              <a:rPr lang="pt-BR" sz="2400" b="1" i="1" dirty="0" err="1" smtClean="0"/>
              <a:t>del</a:t>
            </a:r>
            <a:r>
              <a:rPr lang="pt-BR" sz="2400" b="1" i="1" dirty="0" smtClean="0"/>
              <a:t> </a:t>
            </a:r>
            <a:r>
              <a:rPr lang="pt-BR" sz="2400" b="1" i="1" dirty="0" err="1" smtClean="0"/>
              <a:t>Hijo</a:t>
            </a:r>
            <a:r>
              <a:rPr lang="pt-BR" sz="2400" b="1" i="1" dirty="0" smtClean="0"/>
              <a:t>, </a:t>
            </a:r>
            <a:r>
              <a:rPr lang="pt-BR" sz="2400" b="1" i="1" dirty="0" err="1" smtClean="0"/>
              <a:t>y</a:t>
            </a:r>
            <a:r>
              <a:rPr lang="pt-BR" sz="2400" b="1" i="1" dirty="0" smtClean="0"/>
              <a:t> </a:t>
            </a:r>
            <a:r>
              <a:rPr lang="pt-BR" sz="2400" b="1" i="1" dirty="0" err="1" smtClean="0"/>
              <a:t>del</a:t>
            </a:r>
            <a:r>
              <a:rPr lang="pt-BR" sz="2400" b="1" i="1" dirty="0" smtClean="0"/>
              <a:t> </a:t>
            </a:r>
            <a:r>
              <a:rPr lang="pt-BR" sz="2400" b="1" i="1" dirty="0" err="1" smtClean="0"/>
              <a:t>Espíritu</a:t>
            </a:r>
            <a:r>
              <a:rPr lang="pt-BR" sz="2400" b="1" i="1" dirty="0" smtClean="0"/>
              <a:t> Santo; </a:t>
            </a:r>
            <a:r>
              <a:rPr lang="pt-BR" sz="2400" b="1" i="1" dirty="0" err="1" smtClean="0"/>
              <a:t>enseñándoles</a:t>
            </a:r>
            <a:r>
              <a:rPr lang="pt-BR" sz="2400" b="1" i="1" dirty="0" smtClean="0"/>
              <a:t> que </a:t>
            </a:r>
            <a:r>
              <a:rPr lang="pt-BR" sz="2400" b="1" i="1" dirty="0" err="1" smtClean="0"/>
              <a:t>guarden</a:t>
            </a:r>
            <a:r>
              <a:rPr lang="pt-BR" sz="2400" b="1" i="1" dirty="0" smtClean="0"/>
              <a:t> todas </a:t>
            </a:r>
            <a:r>
              <a:rPr lang="pt-BR" sz="2400" b="1" i="1" dirty="0" err="1" smtClean="0"/>
              <a:t>las</a:t>
            </a:r>
            <a:r>
              <a:rPr lang="pt-BR" sz="2400" b="1" i="1" dirty="0" smtClean="0"/>
              <a:t> cosas que os </a:t>
            </a:r>
            <a:r>
              <a:rPr lang="pt-BR" sz="2400" b="1" i="1" dirty="0" err="1" smtClean="0"/>
              <a:t>he</a:t>
            </a:r>
            <a:r>
              <a:rPr lang="pt-BR" sz="2400" b="1" i="1" dirty="0" smtClean="0"/>
              <a:t> mandado; </a:t>
            </a:r>
            <a:r>
              <a:rPr lang="pt-BR" sz="2400" b="1" i="1" dirty="0" err="1" smtClean="0"/>
              <a:t>y</a:t>
            </a:r>
            <a:r>
              <a:rPr lang="pt-BR" sz="2400" b="1" i="1" dirty="0" smtClean="0"/>
              <a:t> </a:t>
            </a:r>
            <a:r>
              <a:rPr lang="pt-BR" sz="2400" b="1" i="1" dirty="0" err="1" smtClean="0"/>
              <a:t>he</a:t>
            </a:r>
            <a:r>
              <a:rPr lang="pt-BR" sz="2400" b="1" i="1" dirty="0" smtClean="0"/>
              <a:t> aqui </a:t>
            </a:r>
            <a:r>
              <a:rPr lang="pt-BR" sz="2400" b="1" i="1" dirty="0" err="1" smtClean="0"/>
              <a:t>yo</a:t>
            </a:r>
            <a:r>
              <a:rPr lang="pt-BR" sz="2400" b="1" i="1" dirty="0" smtClean="0"/>
              <a:t> </a:t>
            </a:r>
            <a:r>
              <a:rPr lang="pt-BR" sz="2400" b="1" i="1" dirty="0" err="1" smtClean="0"/>
              <a:t>estoy</a:t>
            </a:r>
            <a:r>
              <a:rPr lang="pt-BR" sz="2400" b="1" i="1" dirty="0" smtClean="0"/>
              <a:t> </a:t>
            </a:r>
            <a:r>
              <a:rPr lang="pt-BR" sz="2400" b="1" i="1" dirty="0" err="1" smtClean="0"/>
              <a:t>con</a:t>
            </a:r>
            <a:r>
              <a:rPr lang="pt-BR" sz="2400" b="1" i="1" dirty="0" smtClean="0"/>
              <a:t> </a:t>
            </a:r>
            <a:r>
              <a:rPr lang="pt-BR" sz="2400" b="1" i="1" dirty="0" err="1" smtClean="0"/>
              <a:t>vosotros</a:t>
            </a:r>
            <a:r>
              <a:rPr lang="pt-BR" sz="2400" b="1" i="1" dirty="0" smtClean="0"/>
              <a:t> todos </a:t>
            </a:r>
            <a:r>
              <a:rPr lang="pt-BR" sz="2400" b="1" i="1" dirty="0" err="1" smtClean="0"/>
              <a:t>los</a:t>
            </a:r>
            <a:r>
              <a:rPr lang="pt-BR" sz="2400" b="1" i="1" dirty="0" smtClean="0"/>
              <a:t> </a:t>
            </a:r>
            <a:r>
              <a:rPr lang="pt-BR" sz="2400" b="1" i="1" dirty="0" err="1" smtClean="0"/>
              <a:t>días</a:t>
            </a:r>
            <a:r>
              <a:rPr lang="pt-BR" sz="2400" b="1" i="1" dirty="0" smtClean="0"/>
              <a:t>, hasta </a:t>
            </a:r>
            <a:r>
              <a:rPr lang="pt-BR" sz="2400" b="1" i="1" dirty="0" err="1" smtClean="0"/>
              <a:t>el</a:t>
            </a:r>
            <a:r>
              <a:rPr lang="pt-BR" sz="2400" b="1" i="1" dirty="0" smtClean="0"/>
              <a:t> </a:t>
            </a:r>
            <a:r>
              <a:rPr lang="pt-BR" sz="2400" b="1" i="1" dirty="0" err="1" smtClean="0"/>
              <a:t>fin</a:t>
            </a:r>
            <a:r>
              <a:rPr lang="pt-BR" sz="2400" b="1" i="1" dirty="0" smtClean="0"/>
              <a:t> </a:t>
            </a:r>
            <a:r>
              <a:rPr lang="pt-BR" sz="2400" b="1" i="1" dirty="0" err="1" smtClean="0"/>
              <a:t>del</a:t>
            </a:r>
            <a:r>
              <a:rPr lang="pt-BR" sz="2400" b="1" i="1" dirty="0" smtClean="0"/>
              <a:t> mundo. </a:t>
            </a:r>
            <a:r>
              <a:rPr lang="es-ES" sz="2400" b="1" i="1" dirty="0" smtClean="0"/>
              <a:t>A</a:t>
            </a:r>
            <a:r>
              <a:rPr lang="pt-BR" sz="2400" b="1" i="1" dirty="0" err="1" smtClean="0"/>
              <a:t>mén</a:t>
            </a:r>
            <a:r>
              <a:rPr lang="pt-BR" sz="2400" b="1" i="1" dirty="0" smtClean="0"/>
              <a:t>.   </a:t>
            </a:r>
            <a:r>
              <a:rPr lang="pt-BR" sz="2400" b="1" i="1" dirty="0" err="1" smtClean="0"/>
              <a:t>Mateo</a:t>
            </a:r>
            <a:r>
              <a:rPr lang="pt-BR" sz="2400" b="1" i="1" dirty="0" smtClean="0"/>
              <a:t> </a:t>
            </a:r>
            <a:r>
              <a:rPr lang="pt-BR" sz="2400" b="1" i="1" dirty="0"/>
              <a:t>28: 19-20  </a:t>
            </a:r>
            <a:endParaRPr lang="pt-BR" sz="2400" b="1" i="1" dirty="0" smtClean="0"/>
          </a:p>
        </p:txBody>
      </p:sp>
      <p:pic>
        <p:nvPicPr>
          <p:cNvPr id="5" name="Imagen 4"/>
          <p:cNvPicPr>
            <a:picLocks noChangeAspect="1"/>
          </p:cNvPicPr>
          <p:nvPr/>
        </p:nvPicPr>
        <p:blipFill>
          <a:blip r:embed="rId3"/>
          <a:stretch>
            <a:fillRect/>
          </a:stretch>
        </p:blipFill>
        <p:spPr>
          <a:xfrm>
            <a:off x="3442304" y="1362710"/>
            <a:ext cx="5434249" cy="3220274"/>
          </a:xfrm>
          <a:prstGeom prst="rect">
            <a:avLst/>
          </a:prstGeom>
        </p:spPr>
      </p:pic>
    </p:spTree>
    <p:extLst>
      <p:ext uri="{BB962C8B-B14F-4D97-AF65-F5344CB8AC3E}">
        <p14:creationId xmlns:p14="http://schemas.microsoft.com/office/powerpoint/2010/main" val="1166024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81000" y="533400"/>
            <a:ext cx="8077200" cy="990600"/>
          </a:xfrm>
        </p:spPr>
        <p:txBody>
          <a:bodyPr/>
          <a:lstStyle/>
          <a:p>
            <a:pPr algn="ctr" eaLnBrk="1" hangingPunct="1"/>
            <a:r>
              <a:rPr lang="pt-BR" altLang="es-CO" sz="4000">
                <a:solidFill>
                  <a:srgbClr val="FFFF00"/>
                </a:solidFill>
                <a:latin typeface="Bauhaus 93" charset="0"/>
                <a:ea typeface="Times New Roman" charset="0"/>
                <a:cs typeface="Times New Roman" charset="0"/>
              </a:rPr>
              <a:t>Actividades básicas de los G.P.</a:t>
            </a:r>
          </a:p>
        </p:txBody>
      </p:sp>
      <p:pic>
        <p:nvPicPr>
          <p:cNvPr id="6147" name="Picture 5" descr="http://us.123rf.com/450wm/artisticco/artisticco1209/artisticco120900046/15419788-una-ilustracia-n-de-un-grupo-de-nia-os-estudiando-la-bib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36838"/>
            <a:ext cx="3671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159125" y="2636838"/>
            <a:ext cx="6092825" cy="3511550"/>
          </a:xfrm>
          <a:prstGeom prst="rect">
            <a:avLst/>
          </a:prstGeom>
          <a:noFill/>
          <a:ln>
            <a:noFill/>
          </a:ln>
          <a:effectLst>
            <a:outerShdw blurRad="63500" dist="29783" dir="1514402"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eaLnBrk="1" hangingPunct="1">
              <a:lnSpc>
                <a:spcPct val="130000"/>
              </a:lnSpc>
              <a:buFont typeface="Wingdings" charset="2"/>
              <a:buNone/>
            </a:pPr>
            <a:r>
              <a:rPr lang="pt-BR" altLang="es-CO" sz="4000">
                <a:solidFill>
                  <a:srgbClr val="FF0000"/>
                </a:solidFill>
                <a:ea typeface="Times New Roman" charset="0"/>
                <a:cs typeface="Times New Roman" charset="0"/>
              </a:rPr>
              <a:t>Los grupos pequeños realizan como   parte  de  su  estilo  de vida    cristiana,   cuatro actividades principales:</a:t>
            </a:r>
          </a:p>
          <a:p>
            <a:pPr eaLnBrk="1" hangingPunct="1">
              <a:lnSpc>
                <a:spcPct val="130000"/>
              </a:lnSpc>
              <a:buFont typeface="Wingdings" charset="2"/>
              <a:buNone/>
            </a:pPr>
            <a:endParaRPr lang="pt-BR" altLang="es-CO" sz="3200">
              <a:solidFill>
                <a:srgbClr val="FF0000"/>
              </a:solidFill>
              <a:ea typeface="Times New Roman" charset="0"/>
              <a:cs typeface="Times New Roman" charset="0"/>
            </a:endParaRPr>
          </a:p>
        </p:txBody>
      </p:sp>
    </p:spTree>
    <p:extLst>
      <p:ext uri="{BB962C8B-B14F-4D97-AF65-F5344CB8AC3E}">
        <p14:creationId xmlns:p14="http://schemas.microsoft.com/office/powerpoint/2010/main" val="169271393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pt-BR" altLang="es-CO" sz="4800">
                <a:solidFill>
                  <a:srgbClr val="FFFF00"/>
                </a:solidFill>
              </a:rPr>
              <a:t>1. Confraternización</a:t>
            </a:r>
          </a:p>
        </p:txBody>
      </p:sp>
      <p:sp>
        <p:nvSpPr>
          <p:cNvPr id="44035" name="Rectangle 3"/>
          <p:cNvSpPr>
            <a:spLocks noGrp="1" noChangeArrowheads="1"/>
          </p:cNvSpPr>
          <p:nvPr>
            <p:ph type="body" idx="1"/>
          </p:nvPr>
        </p:nvSpPr>
        <p:spPr>
          <a:xfrm>
            <a:off x="3232150" y="2333625"/>
            <a:ext cx="6019800" cy="4191000"/>
          </a:xfrm>
          <a:effectLst>
            <a:outerShdw dist="17961" dir="2700000" algn="ctr" rotWithShape="0">
              <a:srgbClr val="000000"/>
            </a:outerShdw>
          </a:effectLst>
        </p:spPr>
        <p:txBody>
          <a:bodyPr/>
          <a:lstStyle/>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Romper el hielo. Variedad </a:t>
            </a:r>
          </a:p>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Proveer un ambiente familiar  </a:t>
            </a:r>
          </a:p>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Fomentar la amistad.</a:t>
            </a:r>
          </a:p>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Reir un poco ayuda. </a:t>
            </a:r>
          </a:p>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Puede ser uma comida, refrigerio, etc. </a:t>
            </a:r>
          </a:p>
          <a:p>
            <a:pPr defTabSz="1431925" eaLnBrk="1" hangingPunct="1">
              <a:lnSpc>
                <a:spcPct val="90000"/>
              </a:lnSpc>
              <a:buFont typeface="Wingdings" charset="2"/>
              <a:buBlip>
                <a:blip r:embed="rId2"/>
              </a:buBlip>
              <a:tabLst>
                <a:tab pos="6003925" algn="l"/>
              </a:tabLst>
            </a:pPr>
            <a:r>
              <a:rPr lang="pt-BR" altLang="es-CO">
                <a:solidFill>
                  <a:srgbClr val="0000FF"/>
                </a:solidFill>
                <a:ea typeface="Times New Roman" charset="0"/>
                <a:cs typeface="Times New Roman" charset="0"/>
              </a:rPr>
              <a:t>Un ambiente de compañerismo facilita el apoyo a las necesidades. </a:t>
            </a:r>
            <a:r>
              <a:rPr lang="pt-BR" altLang="es-CO">
                <a:solidFill>
                  <a:srgbClr val="0000FF"/>
                </a:solidFill>
              </a:rPr>
              <a:t> </a:t>
            </a:r>
          </a:p>
        </p:txBody>
      </p:sp>
      <p:sp>
        <p:nvSpPr>
          <p:cNvPr id="7172" name="1 Rectángulo"/>
          <p:cNvSpPr>
            <a:spLocks noChangeArrowheads="1"/>
          </p:cNvSpPr>
          <p:nvPr/>
        </p:nvSpPr>
        <p:spPr bwMode="auto">
          <a:xfrm>
            <a:off x="395288" y="1166813"/>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algn="ctr" eaLnBrk="1" hangingPunct="1">
              <a:spcBef>
                <a:spcPct val="0"/>
              </a:spcBef>
              <a:buClrTx/>
              <a:buSzTx/>
              <a:buFontTx/>
              <a:buNone/>
            </a:pPr>
            <a:r>
              <a:rPr lang="es-CO" altLang="es-CO" sz="2400">
                <a:solidFill>
                  <a:schemeClr val="bg1"/>
                </a:solidFill>
                <a:latin typeface="Times New Roman" charset="0"/>
              </a:rPr>
              <a:t>Tratarse con amistad y compañerismo. Word Reference</a:t>
            </a:r>
          </a:p>
        </p:txBody>
      </p:sp>
      <p:pic>
        <p:nvPicPr>
          <p:cNvPr id="7173" name="Picture 7" descr="http://www.100porcientoeventos.com/images/detalle/integr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646363"/>
            <a:ext cx="31321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6679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BR" altLang="es-CO" sz="4800">
                <a:solidFill>
                  <a:srgbClr val="FFFF00"/>
                </a:solidFill>
              </a:rPr>
              <a:t>2. Alabanza y oración</a:t>
            </a:r>
          </a:p>
        </p:txBody>
      </p:sp>
      <p:pic>
        <p:nvPicPr>
          <p:cNvPr id="8195" name="Picture 8" descr="http://destellodesugloria.org/blog/wp-content/uploads/2008/10/cant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789363"/>
            <a:ext cx="3552826"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http://3.bp.blogspot.com/-G1O19dFyl9o/UIp2G4yBCfI/AAAAAAAACdk/AiSlW5xZBko/s1600/meninos-ora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568450"/>
            <a:ext cx="2949575"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3317875" y="4176713"/>
            <a:ext cx="4926013" cy="2420937"/>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b="1">
                <a:solidFill>
                  <a:srgbClr val="A50021"/>
                </a:solidFill>
                <a:latin typeface="+mn-lt"/>
                <a:ea typeface="+mn-ea"/>
                <a:cs typeface="+mn-cs"/>
              </a:defRPr>
            </a:lvl1pPr>
            <a:lvl2pPr marL="742950" indent="-285750" algn="l" rtl="0" eaLnBrk="0" fontAlgn="base" hangingPunct="0">
              <a:spcBef>
                <a:spcPct val="20000"/>
              </a:spcBef>
              <a:spcAft>
                <a:spcPct val="0"/>
              </a:spcAft>
              <a:buClr>
                <a:srgbClr val="A50021"/>
              </a:buClr>
              <a:buSzPct val="75000"/>
              <a:buFont typeface="Wingdings" pitchFamily="2" charset="2"/>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rgbClr val="A5002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rgbClr val="A5002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rgbClr val="A5002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A5002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A5002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A5002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A50021"/>
                </a:solidFill>
                <a:latin typeface="+mn-lt"/>
              </a:defRPr>
            </a:lvl9pPr>
          </a:lstStyle>
          <a:p>
            <a:pPr eaLnBrk="1" hangingPunct="1">
              <a:buFont typeface="Wingdings" pitchFamily="2" charset="2"/>
              <a:buBlip>
                <a:blip r:embed="rId4"/>
              </a:buBlip>
              <a:defRPr/>
            </a:pPr>
            <a:r>
              <a:rPr lang="pt-BR" altLang="es-CO" sz="3600" kern="0" dirty="0" smtClean="0">
                <a:solidFill>
                  <a:schemeClr val="tx1"/>
                </a:solidFill>
                <a:latin typeface="Arial Rounded MT Bold" panose="020F0704030504030204" pitchFamily="34" charset="0"/>
                <a:cs typeface="Aharoni" panose="02010803020104030203" pitchFamily="2" charset="-79"/>
              </a:rPr>
              <a:t>Buscar </a:t>
            </a:r>
            <a:r>
              <a:rPr lang="pt-BR" altLang="es-CO" sz="3600" kern="0" dirty="0" err="1" smtClean="0">
                <a:solidFill>
                  <a:schemeClr val="tx1"/>
                </a:solidFill>
                <a:latin typeface="Arial Rounded MT Bold" panose="020F0704030504030204" pitchFamily="34" charset="0"/>
                <a:cs typeface="Aharoni" panose="02010803020104030203" pitchFamily="2" charset="-79"/>
              </a:rPr>
              <a:t>la</a:t>
            </a:r>
            <a:r>
              <a:rPr lang="pt-BR" altLang="es-CO" sz="3600" kern="0" dirty="0" smtClean="0">
                <a:solidFill>
                  <a:schemeClr val="tx1"/>
                </a:solidFill>
                <a:latin typeface="Arial Rounded MT Bold" panose="020F0704030504030204" pitchFamily="34" charset="0"/>
                <a:cs typeface="Aharoni" panose="02010803020104030203" pitchFamily="2" charset="-79"/>
              </a:rPr>
              <a:t> </a:t>
            </a:r>
            <a:r>
              <a:rPr lang="pt-BR" altLang="es-CO" sz="3600" kern="0" dirty="0" err="1" smtClean="0">
                <a:solidFill>
                  <a:schemeClr val="tx1"/>
                </a:solidFill>
                <a:latin typeface="Arial Rounded MT Bold" panose="020F0704030504030204" pitchFamily="34" charset="0"/>
                <a:cs typeface="Aharoni" panose="02010803020104030203" pitchFamily="2" charset="-79"/>
              </a:rPr>
              <a:t>participación</a:t>
            </a:r>
            <a:r>
              <a:rPr lang="pt-BR" altLang="es-CO" sz="3600" kern="0" dirty="0" smtClean="0">
                <a:solidFill>
                  <a:schemeClr val="tx1"/>
                </a:solidFill>
                <a:latin typeface="Arial Rounded MT Bold" panose="020F0704030504030204" pitchFamily="34" charset="0"/>
                <a:cs typeface="Aharoni" panose="02010803020104030203" pitchFamily="2" charset="-79"/>
              </a:rPr>
              <a:t>.</a:t>
            </a:r>
          </a:p>
          <a:p>
            <a:pPr eaLnBrk="1" hangingPunct="1">
              <a:buFont typeface="Wingdings" pitchFamily="2" charset="2"/>
              <a:buBlip>
                <a:blip r:embed="rId4"/>
              </a:buBlip>
              <a:defRPr/>
            </a:pPr>
            <a:r>
              <a:rPr lang="pt-BR" altLang="es-CO" sz="3600" kern="0" dirty="0" smtClean="0">
                <a:solidFill>
                  <a:schemeClr val="tx1"/>
                </a:solidFill>
                <a:latin typeface="Arial Rounded MT Bold" panose="020F0704030504030204" pitchFamily="34" charset="0"/>
                <a:cs typeface="Aharoni" panose="02010803020104030203" pitchFamily="2" charset="-79"/>
              </a:rPr>
              <a:t>Variar </a:t>
            </a:r>
            <a:r>
              <a:rPr lang="pt-BR" altLang="es-CO" sz="3600" kern="0" dirty="0" err="1" smtClean="0">
                <a:solidFill>
                  <a:schemeClr val="tx1"/>
                </a:solidFill>
                <a:latin typeface="Arial Rounded MT Bold" panose="020F0704030504030204" pitchFamily="34" charset="0"/>
                <a:cs typeface="Aharoni" panose="02010803020104030203" pitchFamily="2" charset="-79"/>
              </a:rPr>
              <a:t>la</a:t>
            </a:r>
            <a:r>
              <a:rPr lang="pt-BR" altLang="es-CO" sz="3600" kern="0" dirty="0" smtClean="0">
                <a:solidFill>
                  <a:schemeClr val="tx1"/>
                </a:solidFill>
                <a:latin typeface="Arial Rounded MT Bold" panose="020F0704030504030204" pitchFamily="34" charset="0"/>
                <a:cs typeface="Aharoni" panose="02010803020104030203" pitchFamily="2" charset="-79"/>
              </a:rPr>
              <a:t> </a:t>
            </a:r>
            <a:r>
              <a:rPr lang="pt-BR" altLang="es-CO" sz="3600" kern="0" dirty="0" err="1" smtClean="0">
                <a:solidFill>
                  <a:schemeClr val="tx1"/>
                </a:solidFill>
                <a:latin typeface="Arial Rounded MT Bold" panose="020F0704030504030204" pitchFamily="34" charset="0"/>
                <a:cs typeface="Aharoni" panose="02010803020104030203" pitchFamily="2" charset="-79"/>
              </a:rPr>
              <a:t>dinámica</a:t>
            </a:r>
            <a:endParaRPr lang="pt-BR" altLang="es-CO" sz="3600" kern="0" dirty="0" smtClean="0">
              <a:solidFill>
                <a:schemeClr val="tx1"/>
              </a:solidFill>
              <a:latin typeface="Arial Rounded MT Bold" panose="020F0704030504030204" pitchFamily="34" charset="0"/>
              <a:cs typeface="Aharoni" panose="02010803020104030203" pitchFamily="2" charset="-79"/>
            </a:endParaRPr>
          </a:p>
          <a:p>
            <a:pPr eaLnBrk="1" hangingPunct="1">
              <a:buFont typeface="Wingdings" pitchFamily="2" charset="2"/>
              <a:buBlip>
                <a:blip r:embed="rId4"/>
              </a:buBlip>
              <a:defRPr/>
            </a:pPr>
            <a:r>
              <a:rPr lang="pt-BR" altLang="es-CO" sz="3600" kern="0" dirty="0" err="1" smtClean="0">
                <a:solidFill>
                  <a:schemeClr val="tx1"/>
                </a:solidFill>
                <a:latin typeface="Arial Rounded MT Bold" panose="020F0704030504030204" pitchFamily="34" charset="0"/>
                <a:cs typeface="Aharoni" panose="02010803020104030203" pitchFamily="2" charset="-79"/>
              </a:rPr>
              <a:t>Desarrollar</a:t>
            </a:r>
            <a:r>
              <a:rPr lang="pt-BR" altLang="es-CO" sz="3600" kern="0" dirty="0" smtClean="0">
                <a:solidFill>
                  <a:schemeClr val="tx1"/>
                </a:solidFill>
                <a:latin typeface="Arial Rounded MT Bold" panose="020F0704030504030204" pitchFamily="34" charset="0"/>
                <a:cs typeface="Aharoni" panose="02010803020104030203" pitchFamily="2" charset="-79"/>
              </a:rPr>
              <a:t> </a:t>
            </a:r>
            <a:r>
              <a:rPr lang="pt-BR" altLang="es-CO" sz="3600" kern="0" dirty="0" err="1" smtClean="0">
                <a:solidFill>
                  <a:schemeClr val="tx1"/>
                </a:solidFill>
                <a:latin typeface="Arial Rounded MT Bold" panose="020F0704030504030204" pitchFamily="34" charset="0"/>
                <a:cs typeface="Aharoni" panose="02010803020104030203" pitchFamily="2" charset="-79"/>
              </a:rPr>
              <a:t>dones</a:t>
            </a:r>
            <a:endParaRPr lang="pt-BR" altLang="es-CO" sz="3600" kern="0" dirty="0" smtClean="0">
              <a:solidFill>
                <a:schemeClr val="tx1"/>
              </a:solidFill>
              <a:latin typeface="Arial Rounded MT Bold" panose="020F0704030504030204" pitchFamily="34" charset="0"/>
              <a:cs typeface="Aharoni" panose="02010803020104030203" pitchFamily="2" charset="-79"/>
            </a:endParaRPr>
          </a:p>
          <a:p>
            <a:pPr marL="0" indent="0" eaLnBrk="1" hangingPunct="1">
              <a:buFont typeface="Wingdings" pitchFamily="2" charset="2"/>
              <a:buNone/>
              <a:defRPr/>
            </a:pPr>
            <a:endParaRPr lang="pt-BR" altLang="es-CO" sz="3600" kern="0" dirty="0" smtClean="0">
              <a:solidFill>
                <a:schemeClr val="tx1"/>
              </a:solidFill>
              <a:latin typeface="Arial Rounded MT Bold" panose="020F0704030504030204" pitchFamily="34" charset="0"/>
              <a:cs typeface="Aharoni" panose="02010803020104030203" pitchFamily="2" charset="-79"/>
            </a:endParaRPr>
          </a:p>
        </p:txBody>
      </p:sp>
      <p:sp>
        <p:nvSpPr>
          <p:cNvPr id="9" name="WordArt 6"/>
          <p:cNvSpPr>
            <a:spLocks noChangeArrowheads="1" noChangeShapeType="1" noTextEdit="1"/>
          </p:cNvSpPr>
          <p:nvPr/>
        </p:nvSpPr>
        <p:spPr bwMode="auto">
          <a:xfrm>
            <a:off x="1317625" y="1879600"/>
            <a:ext cx="4191000" cy="1333500"/>
          </a:xfrm>
          <a:prstGeom prst="rect">
            <a:avLst/>
          </a:prstGeom>
        </p:spPr>
        <p:txBody>
          <a:bodyPr wrap="none" fromWordArt="1">
            <a:prstTxWarp prst="textPlain">
              <a:avLst>
                <a:gd name="adj" fmla="val 50000"/>
              </a:avLst>
            </a:prstTxWarp>
          </a:bodyPr>
          <a:lstStyle/>
          <a:p>
            <a:pPr algn="l"/>
            <a:r>
              <a:rPr lang="es-ES" sz="3600" kern="10">
                <a:ln w="9525">
                  <a:solidFill>
                    <a:srgbClr val="FF9900"/>
                  </a:solidFill>
                  <a:miter lim="800000"/>
                  <a:headEnd/>
                  <a:tailEnd/>
                </a:ln>
                <a:solidFill>
                  <a:srgbClr val="FF3300"/>
                </a:solidFill>
                <a:effectLst>
                  <a:outerShdw blurRad="63500" dist="38099" dir="2700000" algn="ctr" rotWithShape="0">
                    <a:srgbClr val="000000">
                      <a:alpha val="74998"/>
                    </a:srgbClr>
                  </a:outerShdw>
                </a:effectLst>
                <a:latin typeface="Arial Black" charset="0"/>
                <a:ea typeface="Arial Black" charset="0"/>
                <a:cs typeface="Arial Black" charset="0"/>
              </a:rPr>
              <a:t>1. Motivo de Alegria y</a:t>
            </a:r>
          </a:p>
          <a:p>
            <a:pPr algn="l"/>
            <a:r>
              <a:rPr lang="es-ES" sz="3600" kern="10">
                <a:ln w="9525">
                  <a:solidFill>
                    <a:srgbClr val="FF9900"/>
                  </a:solidFill>
                  <a:miter lim="800000"/>
                  <a:headEnd/>
                  <a:tailEnd/>
                </a:ln>
                <a:solidFill>
                  <a:srgbClr val="FF3300"/>
                </a:solidFill>
                <a:effectLst>
                  <a:outerShdw blurRad="63500" dist="38099" dir="2700000" algn="ctr" rotWithShape="0">
                    <a:srgbClr val="000000">
                      <a:alpha val="74998"/>
                    </a:srgbClr>
                  </a:outerShdw>
                </a:effectLst>
                <a:latin typeface="Arial Black" charset="0"/>
                <a:ea typeface="Arial Black" charset="0"/>
                <a:cs typeface="Arial Black" charset="0"/>
              </a:rPr>
              <a:t>2. Compartir Problemas</a:t>
            </a:r>
          </a:p>
        </p:txBody>
      </p:sp>
    </p:spTree>
    <p:extLst>
      <p:ext uri="{BB962C8B-B14F-4D97-AF65-F5344CB8AC3E}">
        <p14:creationId xmlns:p14="http://schemas.microsoft.com/office/powerpoint/2010/main" val="69831249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pt-BR" altLang="es-CO" sz="4800">
                <a:solidFill>
                  <a:srgbClr val="FFFF00"/>
                </a:solidFill>
              </a:rPr>
              <a:t>3. Estudio de la Biblia</a:t>
            </a:r>
          </a:p>
        </p:txBody>
      </p:sp>
      <p:sp>
        <p:nvSpPr>
          <p:cNvPr id="46083" name="Rectangle 3"/>
          <p:cNvSpPr>
            <a:spLocks noGrp="1" noChangeArrowheads="1"/>
          </p:cNvSpPr>
          <p:nvPr>
            <p:ph type="body" idx="1"/>
          </p:nvPr>
        </p:nvSpPr>
        <p:spPr>
          <a:xfrm>
            <a:off x="1258888" y="2052638"/>
            <a:ext cx="5013325" cy="2600325"/>
          </a:xfrm>
          <a:effectLst>
            <a:outerShdw dist="17961" dir="2700000" algn="ctr" rotWithShape="0">
              <a:srgbClr val="000000"/>
            </a:outerShdw>
          </a:effectLst>
        </p:spPr>
        <p:txBody>
          <a:bodyPr>
            <a:normAutofit fontScale="47500" lnSpcReduction="20000"/>
          </a:bodyPr>
          <a:lstStyle/>
          <a:p>
            <a:pPr eaLnBrk="1" hangingPunct="1">
              <a:lnSpc>
                <a:spcPct val="110000"/>
              </a:lnSpc>
              <a:buFont typeface="Wingdings" charset="2"/>
              <a:buChar char="q"/>
            </a:pPr>
            <a:r>
              <a:rPr lang="pt-BR" altLang="es-CO" sz="4000">
                <a:solidFill>
                  <a:srgbClr val="001933"/>
                </a:solidFill>
                <a:ea typeface="Times New Roman" charset="0"/>
                <a:cs typeface="Times New Roman" charset="0"/>
              </a:rPr>
              <a:t>Participativo </a:t>
            </a:r>
          </a:p>
          <a:p>
            <a:pPr eaLnBrk="1" hangingPunct="1">
              <a:lnSpc>
                <a:spcPct val="110000"/>
              </a:lnSpc>
              <a:buFont typeface="Wingdings" charset="2"/>
              <a:buChar char="q"/>
            </a:pPr>
            <a:r>
              <a:rPr lang="pt-BR" altLang="es-CO" sz="4000">
                <a:solidFill>
                  <a:srgbClr val="001933"/>
                </a:solidFill>
                <a:ea typeface="Times New Roman" charset="0"/>
                <a:cs typeface="Times New Roman" charset="0"/>
              </a:rPr>
              <a:t>Interesante </a:t>
            </a:r>
          </a:p>
          <a:p>
            <a:pPr eaLnBrk="1" hangingPunct="1">
              <a:lnSpc>
                <a:spcPct val="110000"/>
              </a:lnSpc>
              <a:buFont typeface="Wingdings" charset="2"/>
              <a:buChar char="q"/>
            </a:pPr>
            <a:r>
              <a:rPr lang="pt-BR" altLang="es-CO" sz="4000">
                <a:solidFill>
                  <a:srgbClr val="001933"/>
                </a:solidFill>
                <a:ea typeface="Times New Roman" charset="0"/>
                <a:cs typeface="Times New Roman" charset="0"/>
              </a:rPr>
              <a:t>De acuerdo al interés del GP</a:t>
            </a:r>
          </a:p>
          <a:p>
            <a:pPr eaLnBrk="1" hangingPunct="1">
              <a:lnSpc>
                <a:spcPct val="110000"/>
              </a:lnSpc>
              <a:buFont typeface="Wingdings" charset="2"/>
              <a:buChar char="q"/>
            </a:pPr>
            <a:r>
              <a:rPr lang="pt-BR" altLang="es-CO" sz="4000">
                <a:solidFill>
                  <a:srgbClr val="001933"/>
                </a:solidFill>
                <a:ea typeface="Times New Roman" charset="0"/>
                <a:cs typeface="Times New Roman" charset="0"/>
              </a:rPr>
              <a:t>Breve </a:t>
            </a:r>
          </a:p>
          <a:p>
            <a:pPr eaLnBrk="1" hangingPunct="1">
              <a:lnSpc>
                <a:spcPct val="110000"/>
              </a:lnSpc>
              <a:buFont typeface="Wingdings" charset="2"/>
              <a:buChar char="q"/>
            </a:pPr>
            <a:r>
              <a:rPr lang="pt-BR" altLang="es-CO" sz="4000">
                <a:solidFill>
                  <a:srgbClr val="001933"/>
                </a:solidFill>
                <a:ea typeface="Times New Roman" charset="0"/>
                <a:cs typeface="Times New Roman" charset="0"/>
              </a:rPr>
              <a:t>Bíblico </a:t>
            </a:r>
          </a:p>
          <a:p>
            <a:pPr eaLnBrk="1" hangingPunct="1">
              <a:lnSpc>
                <a:spcPct val="110000"/>
              </a:lnSpc>
              <a:buFont typeface="Wingdings" charset="2"/>
              <a:buChar char="q"/>
            </a:pPr>
            <a:endParaRPr lang="pt-BR" altLang="es-CO" sz="4000">
              <a:solidFill>
                <a:srgbClr val="001933"/>
              </a:solidFill>
              <a:ea typeface="Times New Roman" charset="0"/>
              <a:cs typeface="Times New Roman" charset="0"/>
            </a:endParaRPr>
          </a:p>
          <a:p>
            <a:pPr eaLnBrk="1" hangingPunct="1">
              <a:lnSpc>
                <a:spcPct val="110000"/>
              </a:lnSpc>
              <a:buFont typeface="Wingdings" charset="2"/>
              <a:buChar char="q"/>
            </a:pPr>
            <a:endParaRPr lang="pt-BR" altLang="es-CO" sz="4000">
              <a:solidFill>
                <a:srgbClr val="001933"/>
              </a:solidFill>
              <a:ea typeface="Times New Roman" charset="0"/>
              <a:cs typeface="Times New Roman" charset="0"/>
            </a:endParaRPr>
          </a:p>
          <a:p>
            <a:pPr eaLnBrk="1" hangingPunct="1">
              <a:lnSpc>
                <a:spcPct val="110000"/>
              </a:lnSpc>
              <a:buFont typeface="Wingdings" charset="2"/>
              <a:buChar char="q"/>
            </a:pPr>
            <a:endParaRPr lang="pt-BR" altLang="es-CO" sz="4000">
              <a:solidFill>
                <a:srgbClr val="001933"/>
              </a:solidFill>
              <a:ea typeface="Times New Roman" charset="0"/>
              <a:cs typeface="Times New Roman" charset="0"/>
            </a:endParaRPr>
          </a:p>
          <a:p>
            <a:pPr eaLnBrk="1" hangingPunct="1">
              <a:lnSpc>
                <a:spcPct val="110000"/>
              </a:lnSpc>
              <a:buFont typeface="Wingdings" charset="2"/>
              <a:buChar char="q"/>
            </a:pPr>
            <a:endParaRPr lang="pt-BR" altLang="es-CO" sz="4000">
              <a:solidFill>
                <a:srgbClr val="001933"/>
              </a:solidFill>
              <a:ea typeface="Times New Roman" charset="0"/>
              <a:cs typeface="Times New Roman" charset="0"/>
            </a:endParaRPr>
          </a:p>
        </p:txBody>
      </p:sp>
      <p:pic>
        <p:nvPicPr>
          <p:cNvPr id="9220" name="Picture 8" descr="http://farm5.staticflickr.com/4082/4755487087_936186ac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744913"/>
            <a:ext cx="38020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29341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additive="base">
                                        <p:cTn id="19"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additive="base">
                                        <p:cTn id="25"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additive="base">
                                        <p:cTn id="31"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4" end="4"/>
                                            </p:txEl>
                                          </p:spTgt>
                                        </p:tgtEl>
                                        <p:attrNameLst>
                                          <p:attrName>style.visibility</p:attrName>
                                        </p:attrNameLst>
                                      </p:cBhvr>
                                      <p:to>
                                        <p:strVal val="visible"/>
                                      </p:to>
                                    </p:set>
                                    <p:anim calcmode="lin" valueType="num">
                                      <p:cBhvr additive="base">
                                        <p:cTn id="37"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8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077200" cy="990600"/>
          </a:xfrm>
        </p:spPr>
        <p:txBody>
          <a:bodyPr/>
          <a:lstStyle/>
          <a:p>
            <a:pPr eaLnBrk="1" hangingPunct="1"/>
            <a:r>
              <a:rPr lang="pt-BR" altLang="es-CO">
                <a:ea typeface="Times New Roman" charset="0"/>
                <a:cs typeface="Times New Roman" charset="0"/>
              </a:rPr>
              <a:t>  </a:t>
            </a:r>
          </a:p>
        </p:txBody>
      </p:sp>
      <p:sp>
        <p:nvSpPr>
          <p:cNvPr id="47107" name="Rectangle 3"/>
          <p:cNvSpPr>
            <a:spLocks noGrp="1" noChangeArrowheads="1"/>
          </p:cNvSpPr>
          <p:nvPr>
            <p:ph type="body" idx="1"/>
          </p:nvPr>
        </p:nvSpPr>
        <p:spPr>
          <a:xfrm>
            <a:off x="946150" y="6008688"/>
            <a:ext cx="8305800" cy="588962"/>
          </a:xfrm>
          <a:effectLst>
            <a:outerShdw dist="28398" dir="1593903" algn="ctr" rotWithShape="0">
              <a:schemeClr val="bg2"/>
            </a:outerShdw>
          </a:effectLst>
        </p:spPr>
        <p:txBody>
          <a:bodyPr/>
          <a:lstStyle/>
          <a:p>
            <a:pPr marL="0" indent="0" eaLnBrk="1" hangingPunct="1">
              <a:lnSpc>
                <a:spcPct val="110000"/>
              </a:lnSpc>
              <a:buFont typeface="Wingdings" charset="2"/>
              <a:buNone/>
            </a:pPr>
            <a:r>
              <a:rPr lang="pt-BR" altLang="es-CO" sz="2400" i="1">
                <a:solidFill>
                  <a:srgbClr val="0000FF"/>
                </a:solidFill>
                <a:ea typeface="Times New Roman" charset="0"/>
                <a:cs typeface="Times New Roman" charset="0"/>
              </a:rPr>
              <a:t>Aprendemos a testificar de las bendiciones. </a:t>
            </a:r>
          </a:p>
        </p:txBody>
      </p:sp>
      <p:sp>
        <p:nvSpPr>
          <p:cNvPr id="10244" name="Rectangle 5"/>
          <p:cNvSpPr>
            <a:spLocks noChangeArrowheads="1"/>
          </p:cNvSpPr>
          <p:nvPr/>
        </p:nvSpPr>
        <p:spPr bwMode="auto">
          <a:xfrm>
            <a:off x="381000" y="304800"/>
            <a:ext cx="8077200" cy="9906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eaLnBrk="1" hangingPunct="1">
              <a:lnSpc>
                <a:spcPct val="90000"/>
              </a:lnSpc>
              <a:spcBef>
                <a:spcPct val="0"/>
              </a:spcBef>
              <a:buClrTx/>
              <a:buSzTx/>
              <a:buFontTx/>
              <a:buNone/>
            </a:pPr>
            <a:r>
              <a:rPr lang="pt-BR" altLang="es-CO" sz="4800">
                <a:solidFill>
                  <a:srgbClr val="FFFF00"/>
                </a:solidFill>
              </a:rPr>
              <a:t>4. Testificación</a:t>
            </a:r>
          </a:p>
        </p:txBody>
      </p:sp>
      <p:sp>
        <p:nvSpPr>
          <p:cNvPr id="6" name="Rectangle 2"/>
          <p:cNvSpPr txBox="1">
            <a:spLocks noChangeArrowheads="1"/>
          </p:cNvSpPr>
          <p:nvPr/>
        </p:nvSpPr>
        <p:spPr bwMode="auto">
          <a:xfrm>
            <a:off x="290513" y="4256088"/>
            <a:ext cx="8458200" cy="685800"/>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algn="ctr" eaLnBrk="1" hangingPunct="1">
              <a:lnSpc>
                <a:spcPct val="90000"/>
              </a:lnSpc>
              <a:spcBef>
                <a:spcPct val="0"/>
              </a:spcBef>
              <a:buClrTx/>
              <a:buSzTx/>
              <a:buFontTx/>
              <a:buNone/>
            </a:pPr>
            <a:r>
              <a:rPr lang="en-US" altLang="es-CO" sz="3200">
                <a:solidFill>
                  <a:srgbClr val="FFFF00"/>
                </a:solidFill>
                <a:ea typeface="Times New Roman" charset="0"/>
                <a:cs typeface="Times New Roman" charset="0"/>
              </a:rPr>
              <a:t>1. </a:t>
            </a:r>
            <a:r>
              <a:rPr lang="es-ES_tradnl" altLang="es-CO" sz="3200">
                <a:solidFill>
                  <a:srgbClr val="FFFF00"/>
                </a:solidFill>
                <a:ea typeface="Times New Roman" charset="0"/>
                <a:cs typeface="Times New Roman" charset="0"/>
              </a:rPr>
              <a:t>Conf</a:t>
            </a:r>
            <a:r>
              <a:rPr lang="en-US" altLang="es-CO" sz="3200">
                <a:solidFill>
                  <a:srgbClr val="FFFF00"/>
                </a:solidFill>
                <a:ea typeface="Times New Roman" charset="0"/>
                <a:cs typeface="Times New Roman" charset="0"/>
              </a:rPr>
              <a:t>irmar </a:t>
            </a:r>
            <a:r>
              <a:rPr lang="es-ES_tradnl" altLang="es-CO" sz="3200">
                <a:solidFill>
                  <a:srgbClr val="FFFF00"/>
                </a:solidFill>
                <a:ea typeface="Times New Roman" charset="0"/>
                <a:cs typeface="Times New Roman" charset="0"/>
              </a:rPr>
              <a:t>l</a:t>
            </a:r>
            <a:r>
              <a:rPr lang="en-US" altLang="es-CO" sz="3200">
                <a:solidFill>
                  <a:srgbClr val="FFFF00"/>
                </a:solidFill>
                <a:ea typeface="Times New Roman" charset="0"/>
                <a:cs typeface="Times New Roman" charset="0"/>
              </a:rPr>
              <a:t>os m</a:t>
            </a:r>
            <a:r>
              <a:rPr lang="es-ES_tradnl" altLang="es-CO" sz="3200">
                <a:solidFill>
                  <a:srgbClr val="FFFF00"/>
                </a:solidFill>
                <a:ea typeface="Times New Roman" charset="0"/>
                <a:cs typeface="Times New Roman" charset="0"/>
              </a:rPr>
              <a:t>i</a:t>
            </a:r>
            <a:r>
              <a:rPr lang="en-US" altLang="es-CO" sz="3200">
                <a:solidFill>
                  <a:srgbClr val="FFFF00"/>
                </a:solidFill>
                <a:ea typeface="Times New Roman" charset="0"/>
                <a:cs typeface="Times New Roman" charset="0"/>
              </a:rPr>
              <a:t>embros d</a:t>
            </a:r>
            <a:r>
              <a:rPr lang="es-ES_tradnl" altLang="es-CO" sz="3200">
                <a:solidFill>
                  <a:srgbClr val="FFFF00"/>
                </a:solidFill>
                <a:ea typeface="Times New Roman" charset="0"/>
                <a:cs typeface="Times New Roman" charset="0"/>
              </a:rPr>
              <a:t>e l</a:t>
            </a:r>
            <a:r>
              <a:rPr lang="en-US" altLang="es-CO" sz="3200">
                <a:solidFill>
                  <a:srgbClr val="FFFF00"/>
                </a:solidFill>
                <a:ea typeface="Times New Roman" charset="0"/>
                <a:cs typeface="Times New Roman" charset="0"/>
              </a:rPr>
              <a:t>a ig</a:t>
            </a:r>
            <a:r>
              <a:rPr lang="es-ES_tradnl" altLang="es-CO" sz="3200">
                <a:solidFill>
                  <a:srgbClr val="FFFF00"/>
                </a:solidFill>
                <a:ea typeface="Times New Roman" charset="0"/>
                <a:cs typeface="Times New Roman" charset="0"/>
              </a:rPr>
              <a:t>l</a:t>
            </a:r>
            <a:r>
              <a:rPr lang="en-US" altLang="es-CO" sz="3200">
                <a:solidFill>
                  <a:srgbClr val="FFFF00"/>
                </a:solidFill>
                <a:ea typeface="Times New Roman" charset="0"/>
                <a:cs typeface="Times New Roman" charset="0"/>
              </a:rPr>
              <a:t>e</a:t>
            </a:r>
            <a:r>
              <a:rPr lang="es-ES_tradnl" altLang="es-CO" sz="3200">
                <a:solidFill>
                  <a:srgbClr val="FFFF00"/>
                </a:solidFill>
                <a:ea typeface="Times New Roman" charset="0"/>
                <a:cs typeface="Times New Roman" charset="0"/>
              </a:rPr>
              <a:t>si</a:t>
            </a:r>
            <a:r>
              <a:rPr lang="en-US" altLang="es-CO" sz="3200">
                <a:solidFill>
                  <a:srgbClr val="FFFF00"/>
                </a:solidFill>
                <a:ea typeface="Times New Roman" charset="0"/>
                <a:cs typeface="Times New Roman" charset="0"/>
              </a:rPr>
              <a:t>a </a:t>
            </a:r>
            <a:r>
              <a:rPr lang="es-ES_tradnl" altLang="es-CO" sz="3200">
                <a:solidFill>
                  <a:srgbClr val="FFFF00"/>
                </a:solidFill>
                <a:ea typeface="Times New Roman" charset="0"/>
                <a:cs typeface="Times New Roman" charset="0"/>
              </a:rPr>
              <a:t>en 	l</a:t>
            </a:r>
            <a:r>
              <a:rPr lang="en-US" altLang="es-CO" sz="3200">
                <a:solidFill>
                  <a:srgbClr val="FFFF00"/>
                </a:solidFill>
                <a:ea typeface="Times New Roman" charset="0"/>
                <a:cs typeface="Times New Roman" charset="0"/>
              </a:rPr>
              <a:t>a f</a:t>
            </a:r>
            <a:r>
              <a:rPr lang="es-ES_tradnl" altLang="es-CO" sz="3200">
                <a:solidFill>
                  <a:srgbClr val="FFFF00"/>
                </a:solidFill>
                <a:ea typeface="Times New Roman" charset="0"/>
                <a:cs typeface="Times New Roman" charset="0"/>
              </a:rPr>
              <a:t>e</a:t>
            </a:r>
            <a:r>
              <a:rPr lang="en-US" altLang="es-CO" sz="3200">
                <a:solidFill>
                  <a:srgbClr val="FFFF00"/>
                </a:solidFill>
                <a:ea typeface="Times New Roman" charset="0"/>
                <a:cs typeface="Times New Roman" charset="0"/>
              </a:rPr>
              <a:t> adventista</a:t>
            </a:r>
            <a:endParaRPr lang="pt-BR" altLang="es-CO" sz="3200">
              <a:solidFill>
                <a:srgbClr val="FFFF00"/>
              </a:solidFill>
              <a:ea typeface="Times New Roman" charset="0"/>
              <a:cs typeface="Times New Roman" charset="0"/>
            </a:endParaRPr>
          </a:p>
        </p:txBody>
      </p:sp>
      <p:sp>
        <p:nvSpPr>
          <p:cNvPr id="7" name="Rectangle 4"/>
          <p:cNvSpPr txBox="1">
            <a:spLocks noChangeArrowheads="1"/>
          </p:cNvSpPr>
          <p:nvPr/>
        </p:nvSpPr>
        <p:spPr bwMode="auto">
          <a:xfrm>
            <a:off x="381000" y="4959350"/>
            <a:ext cx="8077200" cy="9906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tx1"/>
              </a:buClr>
              <a:buSzPct val="75000"/>
              <a:buFont typeface="Wingdings" charset="2"/>
              <a:buChar char="l"/>
              <a:defRPr sz="2800" b="1">
                <a:solidFill>
                  <a:srgbClr val="A50021"/>
                </a:solidFill>
                <a:latin typeface="Arial" charset="0"/>
              </a:defRPr>
            </a:lvl1pPr>
            <a:lvl2pPr marL="742950" indent="-285750" algn="l" eaLnBrk="0" hangingPunct="0">
              <a:spcBef>
                <a:spcPct val="20000"/>
              </a:spcBef>
              <a:buClr>
                <a:srgbClr val="A50021"/>
              </a:buClr>
              <a:buSzPct val="75000"/>
              <a:buFont typeface="Wingdings" charset="2"/>
              <a:buChar char="§"/>
              <a:defRPr sz="2400" b="1">
                <a:solidFill>
                  <a:schemeClr val="tx1"/>
                </a:solidFill>
                <a:latin typeface="Arial" charset="0"/>
              </a:defRPr>
            </a:lvl2pPr>
            <a:lvl3pPr marL="1143000" indent="-228600" algn="l" eaLnBrk="0" hangingPunct="0">
              <a:spcBef>
                <a:spcPct val="20000"/>
              </a:spcBef>
              <a:buClr>
                <a:schemeClr val="tx1"/>
              </a:buClr>
              <a:buSzPct val="75000"/>
              <a:buFont typeface="Wingdings" charset="2"/>
              <a:buChar char="l"/>
              <a:defRPr sz="2000">
                <a:solidFill>
                  <a:srgbClr val="A50021"/>
                </a:solidFill>
                <a:latin typeface="Arial" charset="0"/>
              </a:defRPr>
            </a:lvl3pPr>
            <a:lvl4pPr marL="1600200" indent="-228600" algn="l" eaLnBrk="0" hangingPunct="0">
              <a:spcBef>
                <a:spcPct val="20000"/>
              </a:spcBef>
              <a:buClr>
                <a:schemeClr val="tx1"/>
              </a:buClr>
              <a:buSzPct val="80000"/>
              <a:buChar char="–"/>
              <a:defRPr sz="2000">
                <a:solidFill>
                  <a:srgbClr val="A50021"/>
                </a:solidFill>
                <a:latin typeface="Arial" charset="0"/>
              </a:defRPr>
            </a:lvl4pPr>
            <a:lvl5pPr marL="2057400" indent="-228600" algn="l" eaLnBrk="0" hangingPunct="0">
              <a:spcBef>
                <a:spcPct val="20000"/>
              </a:spcBef>
              <a:buClr>
                <a:schemeClr val="tx1"/>
              </a:buClr>
              <a:buSzPct val="65000"/>
              <a:buFont typeface="Wingdings" charset="2"/>
              <a:buChar char="l"/>
              <a:defRPr sz="2000">
                <a:solidFill>
                  <a:srgbClr val="A5002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sz="2000">
                <a:solidFill>
                  <a:srgbClr val="A50021"/>
                </a:solidFill>
                <a:latin typeface="Arial" charset="0"/>
              </a:defRPr>
            </a:lvl9pPr>
          </a:lstStyle>
          <a:p>
            <a:pPr algn="ctr" eaLnBrk="1" hangingPunct="1">
              <a:lnSpc>
                <a:spcPct val="90000"/>
              </a:lnSpc>
              <a:spcBef>
                <a:spcPct val="0"/>
              </a:spcBef>
              <a:buClrTx/>
              <a:buSzTx/>
              <a:buFontTx/>
              <a:buNone/>
            </a:pPr>
            <a:r>
              <a:rPr lang="pt-BR" altLang="es-CO" sz="3200">
                <a:solidFill>
                  <a:srgbClr val="FFFF00"/>
                </a:solidFill>
                <a:ea typeface="Times New Roman" charset="0"/>
                <a:cs typeface="Times New Roman" charset="0"/>
              </a:rPr>
              <a:t>2. Preparar a los miembros para la testificación</a:t>
            </a:r>
          </a:p>
        </p:txBody>
      </p:sp>
      <p:pic>
        <p:nvPicPr>
          <p:cNvPr id="10247" name="Picture 8" descr="http://www.e-sabatica.com/wp-content/uploads/2012/05/Friends-talking-house-820961_238x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628775"/>
            <a:ext cx="2843212"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89314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1126799" y="2677053"/>
            <a:ext cx="6993259" cy="2677656"/>
          </a:xfrm>
          <a:prstGeom prst="rect">
            <a:avLst/>
          </a:prstGeom>
        </p:spPr>
        <p:txBody>
          <a:bodyPr wrap="square">
            <a:spAutoFit/>
          </a:bodyPr>
          <a:lstStyle/>
          <a:p>
            <a:pPr lvl="0"/>
            <a:r>
              <a:rPr lang="es-ES_tradnl" sz="2800" b="1" i="1" dirty="0" smtClean="0"/>
              <a:t>1. SON UN PLAN DE DIOS. </a:t>
            </a:r>
          </a:p>
          <a:p>
            <a:pPr lvl="0"/>
            <a:r>
              <a:rPr lang="es-CO" sz="2800" b="1" i="1" dirty="0" smtClean="0"/>
              <a:t>Quienes </a:t>
            </a:r>
            <a:r>
              <a:rPr lang="es-CO" sz="2800" b="1" i="1" dirty="0"/>
              <a:t>estan a cargo de los GP necesitan estar convencidos que son un plan de Dios. “ La formación de Grupos Pequeños como base del esfuerzo cristiano me ha sido presentada por Uno que no puede errar”. 3JT. Pág. 84 </a:t>
            </a:r>
            <a:endParaRPr lang="es-ES_tradnl" sz="2800" b="1" i="1" dirty="0"/>
          </a:p>
        </p:txBody>
      </p:sp>
      <p:sp>
        <p:nvSpPr>
          <p:cNvPr id="10" name="Título 1"/>
          <p:cNvSpPr txBox="1">
            <a:spLocks/>
          </p:cNvSpPr>
          <p:nvPr/>
        </p:nvSpPr>
        <p:spPr>
          <a:xfrm>
            <a:off x="486697" y="581629"/>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dirty="0" smtClean="0"/>
              <a:t>NECESITAMOS ESTAR SEGUROS DE LO QUE SIGNIFICAN LOS GP.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196746" y="2301935"/>
            <a:ext cx="8839937" cy="3539431"/>
          </a:xfrm>
          <a:prstGeom prst="rect">
            <a:avLst/>
          </a:prstGeom>
        </p:spPr>
        <p:txBody>
          <a:bodyPr wrap="square">
            <a:spAutoFit/>
          </a:bodyPr>
          <a:lstStyle/>
          <a:p>
            <a:pPr lvl="0"/>
            <a:r>
              <a:rPr lang="es-ES_tradnl" sz="2800" b="1" i="1" dirty="0" smtClean="0"/>
              <a:t>2. CUMPLIMIENTO DE LA MISIÓN.  </a:t>
            </a:r>
          </a:p>
          <a:p>
            <a:pPr lvl="0"/>
            <a:r>
              <a:rPr lang="es-ES" sz="2800" b="1" i="1" dirty="0" smtClean="0"/>
              <a:t>La </a:t>
            </a:r>
            <a:r>
              <a:rPr lang="es-ES" sz="2800" b="1" i="1" dirty="0"/>
              <a:t>mayor parte de la iglesia se ha quedado observando mientras unos pocos trabajan lideran, pero si tomáramos el plan de Dios en serio veríamos a la mayoría participando en el cumplimiento de la misión. “Si hay muchos miembros en la iglesia, organícense en peque</a:t>
            </a:r>
            <a:r>
              <a:rPr lang="es-CO" sz="2800" b="1" i="1" dirty="0"/>
              <a:t>ñ</a:t>
            </a:r>
            <a:r>
              <a:rPr lang="es-ES" sz="2800" b="1" i="1" dirty="0"/>
              <a:t>os grupos para trabajar no sólo por los miembros de la iglesia, sino en favor de los incrédulos” S.C. Pág.92</a:t>
            </a:r>
            <a:endParaRPr lang="es-ES_tradnl" sz="2800" b="1" i="1" dirty="0"/>
          </a:p>
        </p:txBody>
      </p:sp>
      <p:sp>
        <p:nvSpPr>
          <p:cNvPr id="10" name="Título 1"/>
          <p:cNvSpPr txBox="1">
            <a:spLocks/>
          </p:cNvSpPr>
          <p:nvPr/>
        </p:nvSpPr>
        <p:spPr>
          <a:xfrm>
            <a:off x="486697" y="611126"/>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206708" y="2221704"/>
            <a:ext cx="8937292" cy="3970318"/>
          </a:xfrm>
          <a:prstGeom prst="rect">
            <a:avLst/>
          </a:prstGeom>
        </p:spPr>
        <p:txBody>
          <a:bodyPr wrap="square">
            <a:spAutoFit/>
          </a:bodyPr>
          <a:lstStyle/>
          <a:p>
            <a:pPr lvl="0"/>
            <a:r>
              <a:rPr lang="es-ES_tradnl" sz="2800" b="1" i="1" dirty="0" smtClean="0"/>
              <a:t>3. EL PODER DE LA AMISTAD.</a:t>
            </a:r>
          </a:p>
          <a:p>
            <a:pPr lvl="0"/>
            <a:r>
              <a:rPr lang="es-ES_tradnl" sz="2800" b="1" i="1" dirty="0" smtClean="0"/>
              <a:t>Una </a:t>
            </a:r>
            <a:r>
              <a:rPr lang="es-ES_tradnl" sz="2800" b="1" i="1" dirty="0"/>
              <a:t>de las mayores fortalezas de los GP es la amistad, por tal motivo hay que evitar caer en una liturgia como la iglesia donde todo es muy formal, por el contrario la confraternización es una oportunidad para conocer mejor a los hermanos y amigos. Es la amistad la que motiva a un hermano o amigo a desplazarse desde su casa para ir a una casa a compartir. De hecho todos los seres humanos necesitamos sentirnos parte de algo, apreciados y útiles. </a:t>
            </a:r>
          </a:p>
        </p:txBody>
      </p:sp>
      <p:sp>
        <p:nvSpPr>
          <p:cNvPr id="10" name="Título 1"/>
          <p:cNvSpPr txBox="1">
            <a:spLocks/>
          </p:cNvSpPr>
          <p:nvPr/>
        </p:nvSpPr>
        <p:spPr>
          <a:xfrm>
            <a:off x="486697" y="581629"/>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313369" y="2333637"/>
            <a:ext cx="8526568" cy="3416320"/>
          </a:xfrm>
          <a:prstGeom prst="rect">
            <a:avLst/>
          </a:prstGeom>
        </p:spPr>
        <p:txBody>
          <a:bodyPr wrap="square">
            <a:spAutoFit/>
          </a:bodyPr>
          <a:lstStyle/>
          <a:p>
            <a:pPr lvl="0"/>
            <a:r>
              <a:rPr lang="es-ES_tradnl" sz="2400" b="1" i="1" dirty="0" smtClean="0"/>
              <a:t>4. USO DE LOS DONES.</a:t>
            </a:r>
          </a:p>
          <a:p>
            <a:pPr lvl="0"/>
            <a:r>
              <a:rPr lang="es-ES_tradnl" sz="2400" b="1" i="1" dirty="0" smtClean="0"/>
              <a:t>Muchos </a:t>
            </a:r>
            <a:r>
              <a:rPr lang="es-ES_tradnl" sz="2400" b="1" i="1" dirty="0"/>
              <a:t>ignoran sus dones espirituales y por tal razón creen que no pueden hacer nada por Cristo y su misión, pero 1 Corintios 12:1-11 y otros textos mas hablan de la diversidad de dones pues al igual que el cuerpo tiene muchos miembros y cada miembro su función, así ocurre con la iglesia, somos muchos miembros y cada uno tiene por lo menos un don espiritual para servir a Dios. En los GP podemos ayudar a identificar sus dones y usarlos sin el temor a equivocarnos en una iglesia llena de feligreses. </a:t>
            </a:r>
          </a:p>
        </p:txBody>
      </p:sp>
      <p:sp>
        <p:nvSpPr>
          <p:cNvPr id="10" name="Título 1"/>
          <p:cNvSpPr txBox="1">
            <a:spLocks/>
          </p:cNvSpPr>
          <p:nvPr/>
        </p:nvSpPr>
        <p:spPr>
          <a:xfrm>
            <a:off x="486697" y="640623"/>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804843" y="2453718"/>
            <a:ext cx="7583482" cy="3108544"/>
          </a:xfrm>
          <a:prstGeom prst="rect">
            <a:avLst/>
          </a:prstGeom>
        </p:spPr>
        <p:txBody>
          <a:bodyPr wrap="square">
            <a:spAutoFit/>
          </a:bodyPr>
          <a:lstStyle/>
          <a:p>
            <a:pPr lvl="0"/>
            <a:r>
              <a:rPr lang="es-ES_tradnl" sz="2800" b="1" i="1" dirty="0" smtClean="0"/>
              <a:t>5. INTENCIONALIDAD. </a:t>
            </a:r>
          </a:p>
          <a:p>
            <a:pPr lvl="0"/>
            <a:r>
              <a:rPr lang="es-ES_tradnl" sz="2800" b="1" i="1" dirty="0" smtClean="0"/>
              <a:t>Es </a:t>
            </a:r>
            <a:r>
              <a:rPr lang="es-ES_tradnl" sz="2800" b="1" i="1" dirty="0"/>
              <a:t>necesario tener una intención clara de discipular en los GP haciendo de cada parte una oportunidad para enseñar haciendo. Si el canta, predica, ora, testifica y confraterniza toma un miembro del GP entrenándolo y brindándole confianza pronto tendrá un discípulo.</a:t>
            </a:r>
          </a:p>
        </p:txBody>
      </p:sp>
      <p:sp>
        <p:nvSpPr>
          <p:cNvPr id="10" name="Título 1"/>
          <p:cNvSpPr txBox="1">
            <a:spLocks/>
          </p:cNvSpPr>
          <p:nvPr/>
        </p:nvSpPr>
        <p:spPr>
          <a:xfrm>
            <a:off x="486697" y="640623"/>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dirty="0" smtClean="0"/>
              <a:t>JESUS YA NOS DIJO COMO HACERLO</a:t>
            </a:r>
            <a:endParaRPr lang="es-ES" dirty="0"/>
          </a:p>
        </p:txBody>
      </p:sp>
      <p:pic>
        <p:nvPicPr>
          <p:cNvPr id="5" name="Picture 2" descr="C:\Users\Mario\Pictures\Jesús-y-sus-discípulos.jpg"/>
          <p:cNvPicPr>
            <a:picLocks noChangeAspect="1" noChangeArrowheads="1"/>
          </p:cNvPicPr>
          <p:nvPr/>
        </p:nvPicPr>
        <p:blipFill>
          <a:blip r:embed="rId2" cstate="print"/>
          <a:srcRect/>
          <a:stretch>
            <a:fillRect/>
          </a:stretch>
        </p:blipFill>
        <p:spPr bwMode="auto">
          <a:xfrm>
            <a:off x="179295" y="1927411"/>
            <a:ext cx="8800353" cy="4855883"/>
          </a:xfrm>
          <a:prstGeom prst="rect">
            <a:avLst/>
          </a:prstGeom>
          <a:noFill/>
        </p:spPr>
      </p:pic>
    </p:spTree>
    <p:extLst>
      <p:ext uri="{BB962C8B-B14F-4D97-AF65-F5344CB8AC3E}">
        <p14:creationId xmlns:p14="http://schemas.microsoft.com/office/powerpoint/2010/main" val="1547743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313369" y="2525270"/>
            <a:ext cx="8432676" cy="3108544"/>
          </a:xfrm>
          <a:prstGeom prst="rect">
            <a:avLst/>
          </a:prstGeom>
        </p:spPr>
        <p:txBody>
          <a:bodyPr wrap="square">
            <a:spAutoFit/>
          </a:bodyPr>
          <a:lstStyle/>
          <a:p>
            <a:pPr lvl="0"/>
            <a:r>
              <a:rPr lang="es-ES_tradnl" sz="2800" b="1" i="1" dirty="0" smtClean="0"/>
              <a:t> 6. UNIR GRUPOS PEQUEÑOS Y ESCUELA SABÁTICA. </a:t>
            </a:r>
          </a:p>
          <a:p>
            <a:pPr lvl="0"/>
            <a:r>
              <a:rPr lang="es-ES_tradnl" sz="2800" b="1" i="1" dirty="0" smtClean="0"/>
              <a:t>Siendo </a:t>
            </a:r>
            <a:r>
              <a:rPr lang="es-ES_tradnl" sz="2800" b="1" i="1" dirty="0"/>
              <a:t>que GP y Escuela Sabática comparten afinidad en su estructura debemos procurar juntarlos, que los GP pequeños sean las clases de la Escuela Sabática o viceversa. La ventaja esta en compartir mas tiempo que es esencial en el discipulado, lo cual favorece la amistad y la participación en la misión. </a:t>
            </a:r>
          </a:p>
        </p:txBody>
      </p:sp>
      <p:sp>
        <p:nvSpPr>
          <p:cNvPr id="10" name="Título 1"/>
          <p:cNvSpPr txBox="1">
            <a:spLocks/>
          </p:cNvSpPr>
          <p:nvPr/>
        </p:nvSpPr>
        <p:spPr>
          <a:xfrm>
            <a:off x="486697" y="640622"/>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313369" y="2427151"/>
            <a:ext cx="8432676" cy="3539431"/>
          </a:xfrm>
          <a:prstGeom prst="rect">
            <a:avLst/>
          </a:prstGeom>
        </p:spPr>
        <p:txBody>
          <a:bodyPr wrap="square">
            <a:spAutoFit/>
          </a:bodyPr>
          <a:lstStyle/>
          <a:p>
            <a:pPr lvl="0"/>
            <a:r>
              <a:rPr lang="es-ES_tradnl" sz="2800" b="1" i="1" dirty="0" smtClean="0"/>
              <a:t>7. GENERAR ESPACIOS PARA LOS GRUPOS PEQUEÑOS.</a:t>
            </a:r>
          </a:p>
          <a:p>
            <a:pPr lvl="0"/>
            <a:r>
              <a:rPr lang="es-ES_tradnl" sz="2800" b="1" i="1" dirty="0" smtClean="0"/>
              <a:t>Los </a:t>
            </a:r>
            <a:r>
              <a:rPr lang="es-ES_tradnl" sz="2800" b="1" i="1" dirty="0"/>
              <a:t>GP siempre están escondidos en las casas y poco sabemos de ellos, por eso no pueden faltar los festivales tanto de iglesia, distrito y zona. Permite ver GP vivos, activos y participando de la misión. </a:t>
            </a:r>
          </a:p>
          <a:p>
            <a:pPr lvl="0"/>
            <a:r>
              <a:rPr lang="es-ES_tradnl" sz="2800" b="1" i="1" dirty="0"/>
              <a:t>En estos eventos es oportuno invitar a nuevos hermanos a unirse a los GP ya sea en por que están cerca de su casa o porque están ahí sus amigos.</a:t>
            </a:r>
          </a:p>
        </p:txBody>
      </p:sp>
      <p:sp>
        <p:nvSpPr>
          <p:cNvPr id="10" name="Título 1"/>
          <p:cNvSpPr txBox="1">
            <a:spLocks/>
          </p:cNvSpPr>
          <p:nvPr/>
        </p:nvSpPr>
        <p:spPr>
          <a:xfrm>
            <a:off x="486697" y="670119"/>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7350"/>
            <a:ext cx="8229600" cy="1143000"/>
          </a:xfrm>
        </p:spPr>
        <p:txBody>
          <a:bodyPr>
            <a:normAutofit fontScale="90000"/>
          </a:bodyPr>
          <a:lstStyle/>
          <a:p>
            <a:r>
              <a:rPr lang="es-ES" dirty="0" smtClean="0"/>
              <a:t>¿CÓMO DISCIPULAR EN LOS GRUPOS PEQUEÑOS? </a:t>
            </a:r>
            <a:endParaRPr lang="es-ES" dirty="0"/>
          </a:p>
        </p:txBody>
      </p:sp>
      <p:sp>
        <p:nvSpPr>
          <p:cNvPr id="3" name="Marcador de contenido 2"/>
          <p:cNvSpPr>
            <a:spLocks noGrp="1"/>
          </p:cNvSpPr>
          <p:nvPr>
            <p:ph sz="half" idx="1"/>
          </p:nvPr>
        </p:nvSpPr>
        <p:spPr>
          <a:xfrm>
            <a:off x="268398" y="1164275"/>
            <a:ext cx="7626937" cy="819513"/>
          </a:xfrm>
        </p:spPr>
        <p:txBody>
          <a:bodyPr>
            <a:normAutofit/>
          </a:bodyPr>
          <a:lstStyle/>
          <a:p>
            <a:pPr marL="514350" indent="-514350">
              <a:buAutoNum type="arabicPeriod"/>
            </a:pPr>
            <a:r>
              <a:rPr lang="es-ES" sz="3200" b="1" i="1" dirty="0" smtClean="0">
                <a:solidFill>
                  <a:schemeClr val="bg1"/>
                </a:solidFill>
              </a:rPr>
              <a:t>YO HAGO TU ME MIRAS</a:t>
            </a:r>
          </a:p>
        </p:txBody>
      </p:sp>
      <p:pic>
        <p:nvPicPr>
          <p:cNvPr id="5" name="Imagen 4"/>
          <p:cNvPicPr>
            <a:picLocks noChangeAspect="1"/>
          </p:cNvPicPr>
          <p:nvPr/>
        </p:nvPicPr>
        <p:blipFill>
          <a:blip r:embed="rId2"/>
          <a:stretch>
            <a:fillRect/>
          </a:stretch>
        </p:blipFill>
        <p:spPr>
          <a:xfrm>
            <a:off x="1990998" y="1890168"/>
            <a:ext cx="5858985" cy="4394239"/>
          </a:xfrm>
          <a:prstGeom prst="rect">
            <a:avLst/>
          </a:prstGeom>
        </p:spPr>
      </p:pic>
      <p:sp>
        <p:nvSpPr>
          <p:cNvPr id="6" name="CuadroTexto 5"/>
          <p:cNvSpPr txBox="1"/>
          <p:nvPr/>
        </p:nvSpPr>
        <p:spPr>
          <a:xfrm>
            <a:off x="154474" y="6160830"/>
            <a:ext cx="8805017" cy="707886"/>
          </a:xfrm>
          <a:prstGeom prst="rect">
            <a:avLst/>
          </a:prstGeom>
          <a:noFill/>
        </p:spPr>
        <p:txBody>
          <a:bodyPr wrap="square" rtlCol="0">
            <a:spAutoFit/>
          </a:bodyPr>
          <a:lstStyle/>
          <a:p>
            <a:r>
              <a:rPr lang="es-ES" sz="2000" b="1" i="1" dirty="0" smtClean="0"/>
              <a:t>El discípulo mira como se preside la oración, la alabanza, la confraternización, la testificación y ante todo el amor y la amistad en Cristo</a:t>
            </a:r>
            <a:endParaRPr lang="es-ES" sz="2000" b="1" i="1" dirty="0"/>
          </a:p>
        </p:txBody>
      </p:sp>
    </p:spTree>
    <p:extLst>
      <p:ext uri="{BB962C8B-B14F-4D97-AF65-F5344CB8AC3E}">
        <p14:creationId xmlns:p14="http://schemas.microsoft.com/office/powerpoint/2010/main" val="590721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¿CÓMO DISCIPULAR EN LOS GRUPOS PEQUEÑOS? </a:t>
            </a:r>
            <a:endParaRPr lang="es-ES" dirty="0"/>
          </a:p>
        </p:txBody>
      </p:sp>
      <p:sp>
        <p:nvSpPr>
          <p:cNvPr id="3" name="Marcador de contenido 2"/>
          <p:cNvSpPr>
            <a:spLocks noGrp="1"/>
          </p:cNvSpPr>
          <p:nvPr>
            <p:ph sz="half" idx="1"/>
          </p:nvPr>
        </p:nvSpPr>
        <p:spPr>
          <a:xfrm>
            <a:off x="268398" y="1555563"/>
            <a:ext cx="7626937" cy="819513"/>
          </a:xfrm>
        </p:spPr>
        <p:txBody>
          <a:bodyPr>
            <a:normAutofit/>
          </a:bodyPr>
          <a:lstStyle/>
          <a:p>
            <a:pPr marL="0" indent="0">
              <a:buNone/>
            </a:pPr>
            <a:r>
              <a:rPr lang="es-ES" sz="3200" b="1" i="1" dirty="0" smtClean="0"/>
              <a:t>2. YO HAGO TU ME AYUDAS </a:t>
            </a:r>
          </a:p>
        </p:txBody>
      </p:sp>
      <p:pic>
        <p:nvPicPr>
          <p:cNvPr id="4" name="Imagen 3"/>
          <p:cNvPicPr>
            <a:picLocks noChangeAspect="1"/>
          </p:cNvPicPr>
          <p:nvPr/>
        </p:nvPicPr>
        <p:blipFill>
          <a:blip r:embed="rId2"/>
          <a:stretch>
            <a:fillRect/>
          </a:stretch>
        </p:blipFill>
        <p:spPr>
          <a:xfrm>
            <a:off x="1625600" y="2097146"/>
            <a:ext cx="6121400" cy="3991153"/>
          </a:xfrm>
          <a:prstGeom prst="rect">
            <a:avLst/>
          </a:prstGeom>
        </p:spPr>
      </p:pic>
      <p:sp>
        <p:nvSpPr>
          <p:cNvPr id="5" name="CuadroTexto 4"/>
          <p:cNvSpPr txBox="1"/>
          <p:nvPr/>
        </p:nvSpPr>
        <p:spPr>
          <a:xfrm>
            <a:off x="154474" y="6040703"/>
            <a:ext cx="8805017" cy="707886"/>
          </a:xfrm>
          <a:prstGeom prst="rect">
            <a:avLst/>
          </a:prstGeom>
          <a:noFill/>
        </p:spPr>
        <p:txBody>
          <a:bodyPr wrap="square" rtlCol="0">
            <a:spAutoFit/>
          </a:bodyPr>
          <a:lstStyle/>
          <a:p>
            <a:r>
              <a:rPr lang="es-ES" sz="2000" b="1" i="1" dirty="0" smtClean="0"/>
              <a:t>El discípulo ayuda a presidir la oración, la alabanza, la confraternización, la testificación y ante todo el amor y la amistad en Cristo</a:t>
            </a:r>
            <a:endParaRPr lang="es-ES" sz="2000" b="1" i="1" dirty="0"/>
          </a:p>
        </p:txBody>
      </p:sp>
    </p:spTree>
    <p:extLst>
      <p:ext uri="{BB962C8B-B14F-4D97-AF65-F5344CB8AC3E}">
        <p14:creationId xmlns:p14="http://schemas.microsoft.com/office/powerpoint/2010/main" val="1647190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¿CÓMO DISCIPULAR EN LOS GRUPOS PEQUEÑOS? </a:t>
            </a:r>
            <a:endParaRPr lang="es-ES" dirty="0"/>
          </a:p>
        </p:txBody>
      </p:sp>
      <p:sp>
        <p:nvSpPr>
          <p:cNvPr id="3" name="Marcador de contenido 2"/>
          <p:cNvSpPr>
            <a:spLocks noGrp="1"/>
          </p:cNvSpPr>
          <p:nvPr>
            <p:ph sz="half" idx="1"/>
          </p:nvPr>
        </p:nvSpPr>
        <p:spPr>
          <a:xfrm>
            <a:off x="268398" y="1606363"/>
            <a:ext cx="7626937" cy="819513"/>
          </a:xfrm>
        </p:spPr>
        <p:txBody>
          <a:bodyPr>
            <a:normAutofit/>
          </a:bodyPr>
          <a:lstStyle/>
          <a:p>
            <a:pPr marL="0" indent="0">
              <a:buNone/>
            </a:pPr>
            <a:r>
              <a:rPr lang="es-ES" sz="3200" b="1" i="1" dirty="0" smtClean="0"/>
              <a:t>3. TU HACES YO TE AYUDO </a:t>
            </a:r>
          </a:p>
        </p:txBody>
      </p:sp>
      <p:pic>
        <p:nvPicPr>
          <p:cNvPr id="5" name="Imagen 4"/>
          <p:cNvPicPr>
            <a:picLocks noChangeAspect="1"/>
          </p:cNvPicPr>
          <p:nvPr/>
        </p:nvPicPr>
        <p:blipFill>
          <a:blip r:embed="rId2"/>
          <a:stretch>
            <a:fillRect/>
          </a:stretch>
        </p:blipFill>
        <p:spPr>
          <a:xfrm>
            <a:off x="1727201" y="2159000"/>
            <a:ext cx="6530744" cy="4193192"/>
          </a:xfrm>
          <a:prstGeom prst="rect">
            <a:avLst/>
          </a:prstGeom>
        </p:spPr>
      </p:pic>
      <p:sp>
        <p:nvSpPr>
          <p:cNvPr id="6" name="CuadroTexto 5"/>
          <p:cNvSpPr txBox="1"/>
          <p:nvPr/>
        </p:nvSpPr>
        <p:spPr>
          <a:xfrm>
            <a:off x="154474" y="6195152"/>
            <a:ext cx="8805017" cy="707886"/>
          </a:xfrm>
          <a:prstGeom prst="rect">
            <a:avLst/>
          </a:prstGeom>
          <a:noFill/>
        </p:spPr>
        <p:txBody>
          <a:bodyPr wrap="square" rtlCol="0">
            <a:spAutoFit/>
          </a:bodyPr>
          <a:lstStyle/>
          <a:p>
            <a:r>
              <a:rPr lang="es-ES" sz="2000" b="1" i="1" dirty="0" smtClean="0"/>
              <a:t>El discípulo preside la oración, la alabanza, la confraternización, la testificación y ante todo el amor y la amistad en Cristo y el maestro le ayuda.</a:t>
            </a:r>
            <a:endParaRPr lang="es-ES" sz="2000" b="1" i="1" dirty="0"/>
          </a:p>
        </p:txBody>
      </p:sp>
    </p:spTree>
    <p:extLst>
      <p:ext uri="{BB962C8B-B14F-4D97-AF65-F5344CB8AC3E}">
        <p14:creationId xmlns:p14="http://schemas.microsoft.com/office/powerpoint/2010/main" val="680720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4511"/>
            <a:ext cx="8229600" cy="1143000"/>
          </a:xfrm>
        </p:spPr>
        <p:txBody>
          <a:bodyPr>
            <a:normAutofit fontScale="90000"/>
          </a:bodyPr>
          <a:lstStyle/>
          <a:p>
            <a:r>
              <a:rPr lang="es-ES" dirty="0" smtClean="0"/>
              <a:t>¿CÓMO DISCIPULAR EN LOS GRUPOS PEQUEÑOS? </a:t>
            </a:r>
            <a:endParaRPr lang="es-ES" dirty="0"/>
          </a:p>
        </p:txBody>
      </p:sp>
      <p:sp>
        <p:nvSpPr>
          <p:cNvPr id="3" name="Marcador de contenido 2"/>
          <p:cNvSpPr>
            <a:spLocks noGrp="1"/>
          </p:cNvSpPr>
          <p:nvPr>
            <p:ph sz="half" idx="1"/>
          </p:nvPr>
        </p:nvSpPr>
        <p:spPr>
          <a:xfrm>
            <a:off x="268398" y="1215075"/>
            <a:ext cx="7626937" cy="819513"/>
          </a:xfrm>
        </p:spPr>
        <p:txBody>
          <a:bodyPr>
            <a:normAutofit/>
          </a:bodyPr>
          <a:lstStyle/>
          <a:p>
            <a:pPr marL="0" indent="0">
              <a:buNone/>
            </a:pPr>
            <a:r>
              <a:rPr lang="es-ES" sz="3200" b="1" i="1" dirty="0" smtClean="0">
                <a:solidFill>
                  <a:schemeClr val="bg1"/>
                </a:solidFill>
              </a:rPr>
              <a:t>4. TU HACES YO TE MIRO </a:t>
            </a:r>
          </a:p>
        </p:txBody>
      </p:sp>
      <p:pic>
        <p:nvPicPr>
          <p:cNvPr id="5" name="Imagen 4"/>
          <p:cNvPicPr>
            <a:picLocks noChangeAspect="1"/>
          </p:cNvPicPr>
          <p:nvPr/>
        </p:nvPicPr>
        <p:blipFill>
          <a:blip r:embed="rId2"/>
          <a:stretch>
            <a:fillRect/>
          </a:stretch>
        </p:blipFill>
        <p:spPr>
          <a:xfrm>
            <a:off x="2265619" y="1895934"/>
            <a:ext cx="5904344" cy="4467227"/>
          </a:xfrm>
          <a:prstGeom prst="rect">
            <a:avLst/>
          </a:prstGeom>
        </p:spPr>
      </p:pic>
      <p:sp>
        <p:nvSpPr>
          <p:cNvPr id="6" name="CuadroTexto 5"/>
          <p:cNvSpPr txBox="1"/>
          <p:nvPr/>
        </p:nvSpPr>
        <p:spPr>
          <a:xfrm>
            <a:off x="154474" y="6195152"/>
            <a:ext cx="8805017" cy="707886"/>
          </a:xfrm>
          <a:prstGeom prst="rect">
            <a:avLst/>
          </a:prstGeom>
          <a:noFill/>
        </p:spPr>
        <p:txBody>
          <a:bodyPr wrap="square" rtlCol="0">
            <a:spAutoFit/>
          </a:bodyPr>
          <a:lstStyle/>
          <a:p>
            <a:r>
              <a:rPr lang="es-ES" sz="2000" b="1" i="1" dirty="0" smtClean="0"/>
              <a:t>El discípulo preside la oración, la alabanza, la confraternización, la testificación y ante todo el amor y la amistad en Cristo y el maestro solo mira</a:t>
            </a:r>
            <a:endParaRPr lang="es-ES" sz="2000" b="1" i="1" dirty="0"/>
          </a:p>
        </p:txBody>
      </p:sp>
    </p:spTree>
    <p:extLst>
      <p:ext uri="{BB962C8B-B14F-4D97-AF65-F5344CB8AC3E}">
        <p14:creationId xmlns:p14="http://schemas.microsoft.com/office/powerpoint/2010/main" val="19169281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AHORA NOS TOCA DISCIPULAR EN GRUPOS PEQUEÑOS </a:t>
            </a:r>
            <a:endParaRPr lang="es-ES" dirty="0"/>
          </a:p>
        </p:txBody>
      </p:sp>
      <p:pic>
        <p:nvPicPr>
          <p:cNvPr id="4" name="Imagen 3"/>
          <p:cNvPicPr>
            <a:picLocks noChangeAspect="1"/>
          </p:cNvPicPr>
          <p:nvPr/>
        </p:nvPicPr>
        <p:blipFill>
          <a:blip r:embed="rId2"/>
          <a:stretch>
            <a:fillRect/>
          </a:stretch>
        </p:blipFill>
        <p:spPr>
          <a:xfrm>
            <a:off x="1799303" y="1924664"/>
            <a:ext cx="5928852" cy="4874341"/>
          </a:xfrm>
          <a:prstGeom prst="rect">
            <a:avLst/>
          </a:prstGeom>
        </p:spPr>
      </p:pic>
    </p:spTree>
    <p:extLst>
      <p:ext uri="{BB962C8B-B14F-4D97-AF65-F5344CB8AC3E}">
        <p14:creationId xmlns:p14="http://schemas.microsoft.com/office/powerpoint/2010/main" val="1708302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73952" y="6439860"/>
            <a:ext cx="5759137" cy="382364"/>
          </a:xfrm>
          <a:prstGeom prst="rect">
            <a:avLst/>
          </a:prstGeom>
          <a:noFill/>
        </p:spPr>
        <p:txBody>
          <a:bodyPr wrap="square" rtlCol="0">
            <a:spAutoFit/>
          </a:bodyPr>
          <a:lstStyle/>
          <a:p>
            <a:r>
              <a:rPr lang="es-ES" dirty="0" smtClean="0"/>
              <a:t>Asociación del Oriente Colombiano – Ministerios Personales </a:t>
            </a:r>
            <a:endParaRPr lang="es-ES" dirty="0"/>
          </a:p>
        </p:txBody>
      </p:sp>
      <p:pic>
        <p:nvPicPr>
          <p:cNvPr id="5" name="Imagen 4"/>
          <p:cNvPicPr>
            <a:picLocks noChangeAspect="1"/>
          </p:cNvPicPr>
          <p:nvPr/>
        </p:nvPicPr>
        <p:blipFill>
          <a:blip r:embed="rId2"/>
          <a:stretch>
            <a:fillRect/>
          </a:stretch>
        </p:blipFill>
        <p:spPr>
          <a:xfrm>
            <a:off x="313368" y="6197077"/>
            <a:ext cx="673734" cy="555575"/>
          </a:xfrm>
          <a:prstGeom prst="rect">
            <a:avLst/>
          </a:prstGeom>
        </p:spPr>
      </p:pic>
      <p:pic>
        <p:nvPicPr>
          <p:cNvPr id="6" name="Imagen 5"/>
          <p:cNvPicPr>
            <a:picLocks noChangeAspect="1"/>
          </p:cNvPicPr>
          <p:nvPr/>
        </p:nvPicPr>
        <p:blipFill>
          <a:blip r:embed="rId3"/>
          <a:stretch>
            <a:fillRect/>
          </a:stretch>
        </p:blipFill>
        <p:spPr>
          <a:xfrm>
            <a:off x="8155814" y="6260972"/>
            <a:ext cx="684123" cy="590788"/>
          </a:xfrm>
          <a:prstGeom prst="rect">
            <a:avLst/>
          </a:prstGeom>
        </p:spPr>
      </p:pic>
      <p:sp>
        <p:nvSpPr>
          <p:cNvPr id="7" name="Rectángulo 6"/>
          <p:cNvSpPr/>
          <p:nvPr/>
        </p:nvSpPr>
        <p:spPr>
          <a:xfrm>
            <a:off x="2053734" y="2967335"/>
            <a:ext cx="5036542" cy="1754327"/>
          </a:xfrm>
          <a:prstGeom prst="rect">
            <a:avLst/>
          </a:prstGeom>
          <a:no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Gracias…</a:t>
            </a:r>
          </a:p>
          <a:p>
            <a:pPr algn="ctr"/>
            <a:r>
              <a:rPr lang="es-ES_tradnl"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Dios les bendiga.</a:t>
            </a:r>
            <a:endParaRPr lang="es-ES_tradnl"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Título 1"/>
          <p:cNvSpPr txBox="1">
            <a:spLocks/>
          </p:cNvSpPr>
          <p:nvPr/>
        </p:nvSpPr>
        <p:spPr>
          <a:xfrm>
            <a:off x="486697" y="670120"/>
            <a:ext cx="8229600" cy="1143000"/>
          </a:xfrm>
          <a:prstGeom prst="rect">
            <a:avLst/>
          </a:prstGeom>
          <a:noFill/>
        </p:spPr>
        <p:txBody>
          <a:bodyPr vert="horz" lIns="91440" tIns="45720" rIns="91440" bIns="45720" rtlCol="0" anchor="b" anchorCtr="0">
            <a:no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 sz="4000" b="1" smtClean="0"/>
              <a:t>PASOS DE JESUS PARA ORGANIZAR GRUPOS PEQUEÑOS </a:t>
            </a:r>
            <a:endParaRPr lang="es-ES" sz="4000" b="1" dirty="0"/>
          </a:p>
        </p:txBody>
      </p:sp>
    </p:spTree>
    <p:extLst>
      <p:ext uri="{BB962C8B-B14F-4D97-AF65-F5344CB8AC3E}">
        <p14:creationId xmlns:p14="http://schemas.microsoft.com/office/powerpoint/2010/main" val="2751757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2228850"/>
          </a:xfrm>
          <a:prstGeom prst="rect">
            <a:avLst/>
          </a:prstGeom>
        </p:spPr>
      </p:pic>
      <p:sp>
        <p:nvSpPr>
          <p:cNvPr id="4" name="Marcador de contenido 3"/>
          <p:cNvSpPr>
            <a:spLocks noGrp="1"/>
          </p:cNvSpPr>
          <p:nvPr>
            <p:ph idx="1"/>
          </p:nvPr>
        </p:nvSpPr>
        <p:spPr>
          <a:xfrm>
            <a:off x="259177" y="2813388"/>
            <a:ext cx="8636850" cy="3936268"/>
          </a:xfrm>
        </p:spPr>
        <p:txBody>
          <a:bodyPr>
            <a:normAutofit/>
          </a:bodyPr>
          <a:lstStyle/>
          <a:p>
            <a:pPr marL="0" indent="0">
              <a:buNone/>
            </a:pPr>
            <a:r>
              <a:rPr lang="es-CO" sz="2800" b="1" dirty="0"/>
              <a:t>Discípulo viene del vocablo  (</a:t>
            </a:r>
            <a:r>
              <a:rPr lang="es-CO" sz="2800" b="1" i="1" dirty="0"/>
              <a:t>“mathetés”),  es </a:t>
            </a:r>
            <a:r>
              <a:rPr lang="es-CO" sz="2800" b="1" dirty="0"/>
              <a:t>uno que aprende en instrucción de otro.    Este termino aparece solo cuatro veces en Mat 13:52; 27:57; 28:19; Hech. 14:20-22  Un discípulo no es meramente uno que aprende, sino un partidario; de ahí que se les  mencione como imitadores de su maestro.” (W. E. Vine; Diccionario expositivo de palabras del Nuevo Testamento).</a:t>
            </a:r>
          </a:p>
          <a:p>
            <a:endParaRPr lang="es-ES" sz="2800" b="1" dirty="0"/>
          </a:p>
        </p:txBody>
      </p:sp>
      <p:sp>
        <p:nvSpPr>
          <p:cNvPr id="6" name="Rectángulo 5"/>
          <p:cNvSpPr/>
          <p:nvPr/>
        </p:nvSpPr>
        <p:spPr>
          <a:xfrm>
            <a:off x="1075560" y="51832"/>
            <a:ext cx="3939451" cy="646331"/>
          </a:xfrm>
          <a:prstGeom prst="rect">
            <a:avLst/>
          </a:prstGeom>
          <a:noFill/>
        </p:spPr>
        <p:txBody>
          <a:bodyPr wrap="square" lIns="91440" tIns="45720" rIns="91440" bIns="45720">
            <a:spAutoFit/>
          </a:bodyPr>
          <a:lstStyle/>
          <a:p>
            <a:pPr algn="ct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rPr>
              <a:t>Definición</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a:cs typeface="Comic Sans MS"/>
            </a:endParaRPr>
          </a:p>
        </p:txBody>
      </p:sp>
    </p:spTree>
    <p:extLst>
      <p:ext uri="{BB962C8B-B14F-4D97-AF65-F5344CB8AC3E}">
        <p14:creationId xmlns:p14="http://schemas.microsoft.com/office/powerpoint/2010/main" val="384810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7350"/>
            <a:ext cx="8229600" cy="1143000"/>
          </a:xfrm>
        </p:spPr>
        <p:txBody>
          <a:bodyPr>
            <a:normAutofit/>
          </a:bodyPr>
          <a:lstStyle/>
          <a:p>
            <a:r>
              <a:rPr lang="es-ES" dirty="0" smtClean="0"/>
              <a:t>LA OBSERVACI</a:t>
            </a:r>
            <a:r>
              <a:rPr lang="es-ES_tradnl" dirty="0" smtClean="0"/>
              <a:t>ÓN </a:t>
            </a:r>
            <a:r>
              <a:rPr lang="es-ES" dirty="0" smtClean="0"/>
              <a:t>  </a:t>
            </a:r>
            <a:endParaRPr lang="es-ES" dirty="0"/>
          </a:p>
        </p:txBody>
      </p:sp>
      <p:sp>
        <p:nvSpPr>
          <p:cNvPr id="3" name="Marcador de contenido 2"/>
          <p:cNvSpPr>
            <a:spLocks noGrp="1"/>
          </p:cNvSpPr>
          <p:nvPr>
            <p:ph sz="half" idx="1"/>
          </p:nvPr>
        </p:nvSpPr>
        <p:spPr>
          <a:xfrm>
            <a:off x="268398" y="1164275"/>
            <a:ext cx="7626937" cy="819513"/>
          </a:xfrm>
        </p:spPr>
        <p:txBody>
          <a:bodyPr>
            <a:normAutofit/>
          </a:bodyPr>
          <a:lstStyle/>
          <a:p>
            <a:pPr marL="514350" indent="-514350">
              <a:buAutoNum type="arabicPeriod"/>
            </a:pPr>
            <a:r>
              <a:rPr lang="es-ES" sz="3200" b="1" i="1" dirty="0" smtClean="0">
                <a:solidFill>
                  <a:schemeClr val="bg1"/>
                </a:solidFill>
              </a:rPr>
              <a:t>YO HAGO TU ME MIRAS</a:t>
            </a:r>
          </a:p>
        </p:txBody>
      </p:sp>
      <p:pic>
        <p:nvPicPr>
          <p:cNvPr id="5" name="Imagen 4"/>
          <p:cNvPicPr>
            <a:picLocks noChangeAspect="1"/>
          </p:cNvPicPr>
          <p:nvPr/>
        </p:nvPicPr>
        <p:blipFill>
          <a:blip r:embed="rId2"/>
          <a:stretch>
            <a:fillRect/>
          </a:stretch>
        </p:blipFill>
        <p:spPr>
          <a:xfrm>
            <a:off x="1990998" y="1890168"/>
            <a:ext cx="5858985" cy="4394239"/>
          </a:xfrm>
          <a:prstGeom prst="rect">
            <a:avLst/>
          </a:prstGeom>
        </p:spPr>
      </p:pic>
      <p:sp>
        <p:nvSpPr>
          <p:cNvPr id="6" name="CuadroTexto 5"/>
          <p:cNvSpPr txBox="1"/>
          <p:nvPr/>
        </p:nvSpPr>
        <p:spPr>
          <a:xfrm>
            <a:off x="154474" y="6160830"/>
            <a:ext cx="8805017" cy="707886"/>
          </a:xfrm>
          <a:prstGeom prst="rect">
            <a:avLst/>
          </a:prstGeom>
          <a:noFill/>
        </p:spPr>
        <p:txBody>
          <a:bodyPr wrap="square" rtlCol="0">
            <a:spAutoFit/>
          </a:bodyPr>
          <a:lstStyle/>
          <a:p>
            <a:r>
              <a:rPr lang="es-ES" sz="2000" b="1" i="1" dirty="0" smtClean="0"/>
              <a:t>El discípulo mira como se preside la oración, la alabanza, la confraternización, la testificación y ante todo el amor y la amistad en Cristo</a:t>
            </a:r>
            <a:endParaRPr lang="es-ES" sz="2000" b="1" i="1" dirty="0"/>
          </a:p>
        </p:txBody>
      </p:sp>
    </p:spTree>
    <p:extLst>
      <p:ext uri="{BB962C8B-B14F-4D97-AF65-F5344CB8AC3E}">
        <p14:creationId xmlns:p14="http://schemas.microsoft.com/office/powerpoint/2010/main" val="213652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PARTICIPACI</a:t>
            </a:r>
            <a:r>
              <a:rPr lang="es-ES_tradnl" dirty="0" smtClean="0"/>
              <a:t>ÓN </a:t>
            </a:r>
            <a:r>
              <a:rPr lang="es-ES" dirty="0" smtClean="0"/>
              <a:t> </a:t>
            </a:r>
            <a:endParaRPr lang="es-ES" dirty="0"/>
          </a:p>
        </p:txBody>
      </p:sp>
      <p:sp>
        <p:nvSpPr>
          <p:cNvPr id="3" name="Marcador de contenido 2"/>
          <p:cNvSpPr>
            <a:spLocks noGrp="1"/>
          </p:cNvSpPr>
          <p:nvPr>
            <p:ph sz="half" idx="1"/>
          </p:nvPr>
        </p:nvSpPr>
        <p:spPr>
          <a:xfrm>
            <a:off x="268398" y="1555563"/>
            <a:ext cx="7626937" cy="819513"/>
          </a:xfrm>
        </p:spPr>
        <p:txBody>
          <a:bodyPr>
            <a:normAutofit/>
          </a:bodyPr>
          <a:lstStyle/>
          <a:p>
            <a:pPr marL="0" indent="0">
              <a:buNone/>
            </a:pPr>
            <a:r>
              <a:rPr lang="es-ES" sz="3200" b="1" i="1" dirty="0" smtClean="0"/>
              <a:t>2. YO HAGO TU ME AYUDAS </a:t>
            </a:r>
          </a:p>
        </p:txBody>
      </p:sp>
      <p:pic>
        <p:nvPicPr>
          <p:cNvPr id="4" name="Imagen 3"/>
          <p:cNvPicPr>
            <a:picLocks noChangeAspect="1"/>
          </p:cNvPicPr>
          <p:nvPr/>
        </p:nvPicPr>
        <p:blipFill>
          <a:blip r:embed="rId2"/>
          <a:stretch>
            <a:fillRect/>
          </a:stretch>
        </p:blipFill>
        <p:spPr>
          <a:xfrm>
            <a:off x="1625600" y="2097146"/>
            <a:ext cx="6121400" cy="3991153"/>
          </a:xfrm>
          <a:prstGeom prst="rect">
            <a:avLst/>
          </a:prstGeom>
        </p:spPr>
      </p:pic>
      <p:sp>
        <p:nvSpPr>
          <p:cNvPr id="5" name="CuadroTexto 4"/>
          <p:cNvSpPr txBox="1"/>
          <p:nvPr/>
        </p:nvSpPr>
        <p:spPr>
          <a:xfrm>
            <a:off x="154474" y="6040703"/>
            <a:ext cx="8805017" cy="707886"/>
          </a:xfrm>
          <a:prstGeom prst="rect">
            <a:avLst/>
          </a:prstGeom>
          <a:noFill/>
        </p:spPr>
        <p:txBody>
          <a:bodyPr wrap="square" rtlCol="0">
            <a:spAutoFit/>
          </a:bodyPr>
          <a:lstStyle/>
          <a:p>
            <a:r>
              <a:rPr lang="es-ES" sz="2000" b="1" i="1" dirty="0" smtClean="0"/>
              <a:t>El discípulo ayuda a presidir la oración, la alabanza, la confraternización, la testificación y ante todo el amor y la amistad en Cristo</a:t>
            </a:r>
            <a:endParaRPr lang="es-ES" sz="2000" b="1" i="1" dirty="0"/>
          </a:p>
        </p:txBody>
      </p:sp>
    </p:spTree>
    <p:extLst>
      <p:ext uri="{BB962C8B-B14F-4D97-AF65-F5344CB8AC3E}">
        <p14:creationId xmlns:p14="http://schemas.microsoft.com/office/powerpoint/2010/main" val="74798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LA SUPERVISI</a:t>
            </a:r>
            <a:r>
              <a:rPr lang="es-ES_tradnl" dirty="0" smtClean="0"/>
              <a:t>ÓN </a:t>
            </a:r>
            <a:r>
              <a:rPr lang="es-ES" dirty="0" smtClean="0"/>
              <a:t> </a:t>
            </a:r>
            <a:endParaRPr lang="es-ES" dirty="0"/>
          </a:p>
        </p:txBody>
      </p:sp>
      <p:sp>
        <p:nvSpPr>
          <p:cNvPr id="3" name="Marcador de contenido 2"/>
          <p:cNvSpPr>
            <a:spLocks noGrp="1"/>
          </p:cNvSpPr>
          <p:nvPr>
            <p:ph sz="half" idx="1"/>
          </p:nvPr>
        </p:nvSpPr>
        <p:spPr>
          <a:xfrm>
            <a:off x="268398" y="1606363"/>
            <a:ext cx="7626937" cy="819513"/>
          </a:xfrm>
        </p:spPr>
        <p:txBody>
          <a:bodyPr>
            <a:normAutofit/>
          </a:bodyPr>
          <a:lstStyle/>
          <a:p>
            <a:pPr marL="0" indent="0">
              <a:buNone/>
            </a:pPr>
            <a:r>
              <a:rPr lang="es-ES" sz="3200" b="1" i="1" dirty="0" smtClean="0"/>
              <a:t>3. TU HACES YO TE AYUDO </a:t>
            </a:r>
          </a:p>
        </p:txBody>
      </p:sp>
      <p:pic>
        <p:nvPicPr>
          <p:cNvPr id="5" name="Imagen 4"/>
          <p:cNvPicPr>
            <a:picLocks noChangeAspect="1"/>
          </p:cNvPicPr>
          <p:nvPr/>
        </p:nvPicPr>
        <p:blipFill>
          <a:blip r:embed="rId2"/>
          <a:stretch>
            <a:fillRect/>
          </a:stretch>
        </p:blipFill>
        <p:spPr>
          <a:xfrm>
            <a:off x="1727201" y="2159000"/>
            <a:ext cx="6530744" cy="4193192"/>
          </a:xfrm>
          <a:prstGeom prst="rect">
            <a:avLst/>
          </a:prstGeom>
        </p:spPr>
      </p:pic>
      <p:sp>
        <p:nvSpPr>
          <p:cNvPr id="6" name="CuadroTexto 5"/>
          <p:cNvSpPr txBox="1"/>
          <p:nvPr/>
        </p:nvSpPr>
        <p:spPr>
          <a:xfrm>
            <a:off x="154474" y="6195152"/>
            <a:ext cx="8805017" cy="707886"/>
          </a:xfrm>
          <a:prstGeom prst="rect">
            <a:avLst/>
          </a:prstGeom>
          <a:noFill/>
        </p:spPr>
        <p:txBody>
          <a:bodyPr wrap="square" rtlCol="0">
            <a:spAutoFit/>
          </a:bodyPr>
          <a:lstStyle/>
          <a:p>
            <a:r>
              <a:rPr lang="es-ES" sz="2000" b="1" i="1" dirty="0" smtClean="0"/>
              <a:t>El discípulo preside la oración, la alabanza, la confraternización, la testificación y ante todo el amor y la amistad en Cristo y el maestro le ayuda.</a:t>
            </a:r>
            <a:endParaRPr lang="es-ES" sz="2000" b="1" i="1" dirty="0"/>
          </a:p>
        </p:txBody>
      </p:sp>
    </p:spTree>
    <p:extLst>
      <p:ext uri="{BB962C8B-B14F-4D97-AF65-F5344CB8AC3E}">
        <p14:creationId xmlns:p14="http://schemas.microsoft.com/office/powerpoint/2010/main" val="151545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4511"/>
            <a:ext cx="8229600" cy="1143000"/>
          </a:xfrm>
        </p:spPr>
        <p:txBody>
          <a:bodyPr>
            <a:normAutofit/>
          </a:bodyPr>
          <a:lstStyle/>
          <a:p>
            <a:r>
              <a:rPr lang="es-ES" dirty="0" smtClean="0"/>
              <a:t>ACOMPAÑAMIENTO </a:t>
            </a:r>
            <a:endParaRPr lang="es-ES" dirty="0"/>
          </a:p>
        </p:txBody>
      </p:sp>
      <p:sp>
        <p:nvSpPr>
          <p:cNvPr id="3" name="Marcador de contenido 2"/>
          <p:cNvSpPr>
            <a:spLocks noGrp="1"/>
          </p:cNvSpPr>
          <p:nvPr>
            <p:ph sz="half" idx="1"/>
          </p:nvPr>
        </p:nvSpPr>
        <p:spPr>
          <a:xfrm>
            <a:off x="268398" y="1215075"/>
            <a:ext cx="7626937" cy="819513"/>
          </a:xfrm>
        </p:spPr>
        <p:txBody>
          <a:bodyPr>
            <a:normAutofit/>
          </a:bodyPr>
          <a:lstStyle/>
          <a:p>
            <a:pPr marL="0" indent="0">
              <a:buNone/>
            </a:pPr>
            <a:r>
              <a:rPr lang="es-ES" sz="3200" b="1" i="1" dirty="0" smtClean="0">
                <a:solidFill>
                  <a:schemeClr val="bg1"/>
                </a:solidFill>
              </a:rPr>
              <a:t>4. TU HACES YO TE MIRO </a:t>
            </a:r>
          </a:p>
        </p:txBody>
      </p:sp>
      <p:pic>
        <p:nvPicPr>
          <p:cNvPr id="5" name="Imagen 4"/>
          <p:cNvPicPr>
            <a:picLocks noChangeAspect="1"/>
          </p:cNvPicPr>
          <p:nvPr/>
        </p:nvPicPr>
        <p:blipFill>
          <a:blip r:embed="rId2"/>
          <a:stretch>
            <a:fillRect/>
          </a:stretch>
        </p:blipFill>
        <p:spPr>
          <a:xfrm>
            <a:off x="2265619" y="1895934"/>
            <a:ext cx="5904344" cy="4467227"/>
          </a:xfrm>
          <a:prstGeom prst="rect">
            <a:avLst/>
          </a:prstGeom>
        </p:spPr>
      </p:pic>
      <p:sp>
        <p:nvSpPr>
          <p:cNvPr id="6" name="CuadroTexto 5"/>
          <p:cNvSpPr txBox="1"/>
          <p:nvPr/>
        </p:nvSpPr>
        <p:spPr>
          <a:xfrm>
            <a:off x="154474" y="6195152"/>
            <a:ext cx="8805017" cy="707886"/>
          </a:xfrm>
          <a:prstGeom prst="rect">
            <a:avLst/>
          </a:prstGeom>
          <a:noFill/>
        </p:spPr>
        <p:txBody>
          <a:bodyPr wrap="square" rtlCol="0">
            <a:spAutoFit/>
          </a:bodyPr>
          <a:lstStyle/>
          <a:p>
            <a:r>
              <a:rPr lang="es-ES" sz="2000" b="1" i="1" dirty="0" smtClean="0"/>
              <a:t>El discípulo preside la oración, la alabanza, la confraternización, la testificación y ante todo el amor y la amistad en Cristo y el maestro solo mira</a:t>
            </a:r>
            <a:endParaRPr lang="es-ES" sz="2000" b="1" i="1" dirty="0"/>
          </a:p>
        </p:txBody>
      </p:sp>
    </p:spTree>
    <p:extLst>
      <p:ext uri="{BB962C8B-B14F-4D97-AF65-F5344CB8AC3E}">
        <p14:creationId xmlns:p14="http://schemas.microsoft.com/office/powerpoint/2010/main" val="2071977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ctro">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Espectro.thmx</Template>
  <TotalTime>6379</TotalTime>
  <Words>2282</Words>
  <Application>Microsoft Macintosh PowerPoint</Application>
  <PresentationFormat>Presentación en pantalla (4:3)</PresentationFormat>
  <Paragraphs>203</Paragraphs>
  <Slides>47</Slides>
  <Notes>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47</vt:i4>
      </vt:variant>
    </vt:vector>
  </HeadingPairs>
  <TitlesOfParts>
    <vt:vector size="60" baseType="lpstr">
      <vt:lpstr>Aharoni</vt:lpstr>
      <vt:lpstr>Arial Black</vt:lpstr>
      <vt:lpstr>Arial Rounded MT Bold</vt:lpstr>
      <vt:lpstr>Bauhaus 93</vt:lpstr>
      <vt:lpstr>Calibri</vt:lpstr>
      <vt:lpstr>Comic Sans MS</vt:lpstr>
      <vt:lpstr>Corbel</vt:lpstr>
      <vt:lpstr>ＭＳ Ｐゴシック</vt:lpstr>
      <vt:lpstr>Times New Roman</vt:lpstr>
      <vt:lpstr>VAG Rounded Th</vt:lpstr>
      <vt:lpstr>Wingdings</vt:lpstr>
      <vt:lpstr>Arial</vt:lpstr>
      <vt:lpstr>Espectro</vt:lpstr>
      <vt:lpstr>MINISTERIOS PERSONALES </vt:lpstr>
      <vt:lpstr>TENEMOS UNA MISIÓN </vt:lpstr>
      <vt:lpstr>LA MISIÓN ES EL MÉTODO</vt:lpstr>
      <vt:lpstr>JESUS YA NOS DIJO COMO HACERLO</vt:lpstr>
      <vt:lpstr>Presentación de PowerPoint</vt:lpstr>
      <vt:lpstr>LA OBSERVACIÓN   </vt:lpstr>
      <vt:lpstr>LA PARTICIPACIÓN  </vt:lpstr>
      <vt:lpstr>LA SUPERVISIÓN  </vt:lpstr>
      <vt:lpstr>ACOMPAÑAMIENTO </vt:lpstr>
      <vt:lpstr>EL DISCIPULADO EN 8 DIMENSIONES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DISCIPULADO EN GRUPOS PEQUEÑOS </vt:lpstr>
      <vt:lpstr>DISCIPULADO ES TRANSFORMACION</vt:lpstr>
      <vt:lpstr>JESUS ORGANIZA SU GRUPO PEQUEÑO</vt:lpstr>
      <vt:lpstr>PASOS DE JESUS PARA ORGANIZAR SU GRUPO PEQUEÑO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básicas de los G.P.</vt:lpstr>
      <vt:lpstr>1. Confraternización</vt:lpstr>
      <vt:lpstr>2. Alabanza y oración</vt:lpstr>
      <vt:lpstr>3. Estudio de la Biblia</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DISCIPULAR EN LOS GRUPOS PEQUEÑOS? </vt:lpstr>
      <vt:lpstr>¿CÓMO DISCIPULAR EN LOS GRUPOS PEQUEÑOS? </vt:lpstr>
      <vt:lpstr>¿CÓMO DISCIPULAR EN LOS GRUPOS PEQUEÑOS? </vt:lpstr>
      <vt:lpstr>¿CÓMO DISCIPULAR EN LOS GRUPOS PEQUEÑOS? </vt:lpstr>
      <vt:lpstr>AHORA NOS TOCA DISCIPULAR EN GRUPOS PEQUEÑOS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DISCIPULADO EN GRUPOS PEQUEÑOS</dc:title>
  <dc:creator>Dorlay Tarazona</dc:creator>
  <cp:lastModifiedBy>Usuario de Microsoft Office</cp:lastModifiedBy>
  <cp:revision>19</cp:revision>
  <dcterms:created xsi:type="dcterms:W3CDTF">2016-02-05T12:59:48Z</dcterms:created>
  <dcterms:modified xsi:type="dcterms:W3CDTF">2017-03-07T13:06:54Z</dcterms:modified>
</cp:coreProperties>
</file>