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8" r:id="rId3"/>
    <p:sldId id="270" r:id="rId4"/>
    <p:sldId id="259" r:id="rId5"/>
    <p:sldId id="268" r:id="rId6"/>
    <p:sldId id="267" r:id="rId7"/>
    <p:sldId id="266" r:id="rId8"/>
    <p:sldId id="265" r:id="rId9"/>
    <p:sldId id="264" r:id="rId10"/>
    <p:sldId id="263" r:id="rId11"/>
    <p:sldId id="262" r:id="rId12"/>
    <p:sldId id="261" r:id="rId13"/>
    <p:sldId id="260" r:id="rId1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a:p>
        </p:txBody>
      </p:sp>
      <p:sp>
        <p:nvSpPr>
          <p:cNvPr id="4" name="Marcador de fecha 3"/>
          <p:cNvSpPr>
            <a:spLocks noGrp="1"/>
          </p:cNvSpPr>
          <p:nvPr>
            <p:ph type="dt" sz="half" idx="10"/>
          </p:nvPr>
        </p:nvSpPr>
        <p:spPr/>
        <p:txBody>
          <a:bodyPr/>
          <a:lstStyle/>
          <a:p>
            <a:fld id="{D31B3318-1165-4CFF-A793-49B57A7580C9}" type="datetimeFigureOut">
              <a:rPr lang="es-CO" smtClean="0"/>
              <a:t>14/06/2024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EDACBE3-AB19-476E-8E6A-938398E578A0}" type="slidenum">
              <a:rPr lang="es-CO" smtClean="0"/>
              <a:t>‹Nº›</a:t>
            </a:fld>
            <a:endParaRPr lang="es-CO"/>
          </a:p>
        </p:txBody>
      </p:sp>
    </p:spTree>
    <p:extLst>
      <p:ext uri="{BB962C8B-B14F-4D97-AF65-F5344CB8AC3E}">
        <p14:creationId xmlns:p14="http://schemas.microsoft.com/office/powerpoint/2010/main" val="3698736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D31B3318-1165-4CFF-A793-49B57A7580C9}" type="datetimeFigureOut">
              <a:rPr lang="es-CO" smtClean="0"/>
              <a:t>14/06/2024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EDACBE3-AB19-476E-8E6A-938398E578A0}" type="slidenum">
              <a:rPr lang="es-CO" smtClean="0"/>
              <a:t>‹Nº›</a:t>
            </a:fld>
            <a:endParaRPr lang="es-CO"/>
          </a:p>
        </p:txBody>
      </p:sp>
    </p:spTree>
    <p:extLst>
      <p:ext uri="{BB962C8B-B14F-4D97-AF65-F5344CB8AC3E}">
        <p14:creationId xmlns:p14="http://schemas.microsoft.com/office/powerpoint/2010/main" val="396608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D31B3318-1165-4CFF-A793-49B57A7580C9}" type="datetimeFigureOut">
              <a:rPr lang="es-CO" smtClean="0"/>
              <a:t>14/06/2024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EDACBE3-AB19-476E-8E6A-938398E578A0}" type="slidenum">
              <a:rPr lang="es-CO" smtClean="0"/>
              <a:t>‹Nº›</a:t>
            </a:fld>
            <a:endParaRPr lang="es-CO"/>
          </a:p>
        </p:txBody>
      </p:sp>
    </p:spTree>
    <p:extLst>
      <p:ext uri="{BB962C8B-B14F-4D97-AF65-F5344CB8AC3E}">
        <p14:creationId xmlns:p14="http://schemas.microsoft.com/office/powerpoint/2010/main" val="189234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D31B3318-1165-4CFF-A793-49B57A7580C9}" type="datetimeFigureOut">
              <a:rPr lang="es-CO" smtClean="0"/>
              <a:t>14/06/2024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EDACBE3-AB19-476E-8E6A-938398E578A0}" type="slidenum">
              <a:rPr lang="es-CO" smtClean="0"/>
              <a:t>‹Nº›</a:t>
            </a:fld>
            <a:endParaRPr lang="es-CO"/>
          </a:p>
        </p:txBody>
      </p:sp>
    </p:spTree>
    <p:extLst>
      <p:ext uri="{BB962C8B-B14F-4D97-AF65-F5344CB8AC3E}">
        <p14:creationId xmlns:p14="http://schemas.microsoft.com/office/powerpoint/2010/main" val="311464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31B3318-1165-4CFF-A793-49B57A7580C9}" type="datetimeFigureOut">
              <a:rPr lang="es-CO" smtClean="0"/>
              <a:t>14/06/2024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EDACBE3-AB19-476E-8E6A-938398E578A0}" type="slidenum">
              <a:rPr lang="es-CO" smtClean="0"/>
              <a:t>‹Nº›</a:t>
            </a:fld>
            <a:endParaRPr lang="es-CO"/>
          </a:p>
        </p:txBody>
      </p:sp>
    </p:spTree>
    <p:extLst>
      <p:ext uri="{BB962C8B-B14F-4D97-AF65-F5344CB8AC3E}">
        <p14:creationId xmlns:p14="http://schemas.microsoft.com/office/powerpoint/2010/main" val="138479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D31B3318-1165-4CFF-A793-49B57A7580C9}" type="datetimeFigureOut">
              <a:rPr lang="es-CO" smtClean="0"/>
              <a:t>14/06/2024</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EDACBE3-AB19-476E-8E6A-938398E578A0}" type="slidenum">
              <a:rPr lang="es-CO" smtClean="0"/>
              <a:t>‹Nº›</a:t>
            </a:fld>
            <a:endParaRPr lang="es-CO"/>
          </a:p>
        </p:txBody>
      </p:sp>
    </p:spTree>
    <p:extLst>
      <p:ext uri="{BB962C8B-B14F-4D97-AF65-F5344CB8AC3E}">
        <p14:creationId xmlns:p14="http://schemas.microsoft.com/office/powerpoint/2010/main" val="145209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D31B3318-1165-4CFF-A793-49B57A7580C9}" type="datetimeFigureOut">
              <a:rPr lang="es-CO" smtClean="0"/>
              <a:t>14/06/2024</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AEDACBE3-AB19-476E-8E6A-938398E578A0}" type="slidenum">
              <a:rPr lang="es-CO" smtClean="0"/>
              <a:t>‹Nº›</a:t>
            </a:fld>
            <a:endParaRPr lang="es-CO"/>
          </a:p>
        </p:txBody>
      </p:sp>
    </p:spTree>
    <p:extLst>
      <p:ext uri="{BB962C8B-B14F-4D97-AF65-F5344CB8AC3E}">
        <p14:creationId xmlns:p14="http://schemas.microsoft.com/office/powerpoint/2010/main" val="1243090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D31B3318-1165-4CFF-A793-49B57A7580C9}" type="datetimeFigureOut">
              <a:rPr lang="es-CO" smtClean="0"/>
              <a:t>14/06/2024</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AEDACBE3-AB19-476E-8E6A-938398E578A0}" type="slidenum">
              <a:rPr lang="es-CO" smtClean="0"/>
              <a:t>‹Nº›</a:t>
            </a:fld>
            <a:endParaRPr lang="es-CO"/>
          </a:p>
        </p:txBody>
      </p:sp>
    </p:spTree>
    <p:extLst>
      <p:ext uri="{BB962C8B-B14F-4D97-AF65-F5344CB8AC3E}">
        <p14:creationId xmlns:p14="http://schemas.microsoft.com/office/powerpoint/2010/main" val="54125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31B3318-1165-4CFF-A793-49B57A7580C9}" type="datetimeFigureOut">
              <a:rPr lang="es-CO" smtClean="0"/>
              <a:t>14/06/2024</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AEDACBE3-AB19-476E-8E6A-938398E578A0}" type="slidenum">
              <a:rPr lang="es-CO" smtClean="0"/>
              <a:t>‹Nº›</a:t>
            </a:fld>
            <a:endParaRPr lang="es-CO"/>
          </a:p>
        </p:txBody>
      </p:sp>
    </p:spTree>
    <p:extLst>
      <p:ext uri="{BB962C8B-B14F-4D97-AF65-F5344CB8AC3E}">
        <p14:creationId xmlns:p14="http://schemas.microsoft.com/office/powerpoint/2010/main" val="3715106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31B3318-1165-4CFF-A793-49B57A7580C9}" type="datetimeFigureOut">
              <a:rPr lang="es-CO" smtClean="0"/>
              <a:t>14/06/2024</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EDACBE3-AB19-476E-8E6A-938398E578A0}" type="slidenum">
              <a:rPr lang="es-CO" smtClean="0"/>
              <a:t>‹Nº›</a:t>
            </a:fld>
            <a:endParaRPr lang="es-CO"/>
          </a:p>
        </p:txBody>
      </p:sp>
    </p:spTree>
    <p:extLst>
      <p:ext uri="{BB962C8B-B14F-4D97-AF65-F5344CB8AC3E}">
        <p14:creationId xmlns:p14="http://schemas.microsoft.com/office/powerpoint/2010/main" val="350793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31B3318-1165-4CFF-A793-49B57A7580C9}" type="datetimeFigureOut">
              <a:rPr lang="es-CO" smtClean="0"/>
              <a:t>14/06/2024</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EDACBE3-AB19-476E-8E6A-938398E578A0}" type="slidenum">
              <a:rPr lang="es-CO" smtClean="0"/>
              <a:t>‹Nº›</a:t>
            </a:fld>
            <a:endParaRPr lang="es-CO"/>
          </a:p>
        </p:txBody>
      </p:sp>
    </p:spTree>
    <p:extLst>
      <p:ext uri="{BB962C8B-B14F-4D97-AF65-F5344CB8AC3E}">
        <p14:creationId xmlns:p14="http://schemas.microsoft.com/office/powerpoint/2010/main" val="4273880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B3318-1165-4CFF-A793-49B57A7580C9}" type="datetimeFigureOut">
              <a:rPr lang="es-CO" smtClean="0"/>
              <a:t>14/06/2024</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DACBE3-AB19-476E-8E6A-938398E578A0}" type="slidenum">
              <a:rPr lang="es-CO" smtClean="0"/>
              <a:t>‹Nº›</a:t>
            </a:fld>
            <a:endParaRPr lang="es-CO"/>
          </a:p>
        </p:txBody>
      </p:sp>
    </p:spTree>
    <p:extLst>
      <p:ext uri="{BB962C8B-B14F-4D97-AF65-F5344CB8AC3E}">
        <p14:creationId xmlns:p14="http://schemas.microsoft.com/office/powerpoint/2010/main" val="4072196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lidesharecdn.com/daniel1e2-120706115907-phpapp01/95/daniel-1-e2-55-728.jpg?cb=13415762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67855" y="1868452"/>
            <a:ext cx="6585527" cy="286232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s-ES" sz="6000" b="1" i="1" dirty="0">
                <a:ln w="9525">
                  <a:solidFill>
                    <a:schemeClr val="bg1"/>
                  </a:solidFill>
                  <a:prstDash val="solid"/>
                </a:ln>
                <a:solidFill>
                  <a:schemeClr val="bg1"/>
                </a:solidFill>
                <a:effectLst>
                  <a:outerShdw blurRad="12700" dist="38100" dir="2700000" algn="tl" rotWithShape="0">
                    <a:schemeClr val="bg1">
                      <a:lumMod val="50000"/>
                    </a:schemeClr>
                  </a:outerShdw>
                </a:effectLst>
              </a:rPr>
              <a:t>CUATRO MIRADAS</a:t>
            </a:r>
          </a:p>
          <a:p>
            <a:pPr algn="ctr"/>
            <a:r>
              <a:rPr lang="es-ES" sz="6000" b="1" i="1" dirty="0">
                <a:ln w="9525">
                  <a:solidFill>
                    <a:schemeClr val="bg1"/>
                  </a:solidFill>
                  <a:prstDash val="solid"/>
                </a:ln>
                <a:solidFill>
                  <a:schemeClr val="bg1"/>
                </a:solidFill>
                <a:effectLst>
                  <a:outerShdw blurRad="12700" dist="38100" dir="2700000" algn="tl" rotWithShape="0">
                    <a:schemeClr val="bg1">
                      <a:lumMod val="50000"/>
                    </a:schemeClr>
                  </a:outerShdw>
                </a:effectLst>
              </a:rPr>
              <a:t>DIFERENTES DE LA GRAN COMISIÓN</a:t>
            </a:r>
          </a:p>
        </p:txBody>
      </p:sp>
      <p:sp>
        <p:nvSpPr>
          <p:cNvPr id="3" name="CuadroTexto 2"/>
          <p:cNvSpPr txBox="1"/>
          <p:nvPr/>
        </p:nvSpPr>
        <p:spPr>
          <a:xfrm>
            <a:off x="7485247" y="6273225"/>
            <a:ext cx="4706753" cy="58477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CO" sz="3200" dirty="0" err="1">
                <a:solidFill>
                  <a:schemeClr val="bg1"/>
                </a:solidFill>
                <a:latin typeface="Brush Script MT" panose="03060802040406070304" pitchFamily="66" charset="0"/>
              </a:rPr>
              <a:t>Pr.William</a:t>
            </a:r>
            <a:r>
              <a:rPr lang="es-CO" sz="3200" dirty="0">
                <a:solidFill>
                  <a:schemeClr val="bg1"/>
                </a:solidFill>
                <a:latin typeface="Brush Script MT" panose="03060802040406070304" pitchFamily="66" charset="0"/>
              </a:rPr>
              <a:t> Barrero Sáenz</a:t>
            </a:r>
          </a:p>
        </p:txBody>
      </p:sp>
    </p:spTree>
    <p:extLst>
      <p:ext uri="{BB962C8B-B14F-4D97-AF65-F5344CB8AC3E}">
        <p14:creationId xmlns:p14="http://schemas.microsoft.com/office/powerpoint/2010/main" val="1669471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81947"/>
          <a:stretch/>
        </p:blipFill>
        <p:spPr>
          <a:xfrm>
            <a:off x="10431624" y="0"/>
            <a:ext cx="1754130" cy="6858000"/>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b="23740"/>
          <a:stretch/>
        </p:blipFill>
        <p:spPr>
          <a:xfrm>
            <a:off x="10490159" y="85715"/>
            <a:ext cx="1637059" cy="1468188"/>
          </a:xfrm>
          <a:prstGeom prst="rect">
            <a:avLst/>
          </a:prstGeom>
        </p:spPr>
      </p:pic>
      <p:sp>
        <p:nvSpPr>
          <p:cNvPr id="3" name="AutoShape 2" descr="Unión Colombiana del Norte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4" descr="Unión Colombiana del Norte - Home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 name="Rectángulo 1"/>
          <p:cNvSpPr/>
          <p:nvPr/>
        </p:nvSpPr>
        <p:spPr>
          <a:xfrm>
            <a:off x="460375" y="320675"/>
            <a:ext cx="9454861" cy="4924425"/>
          </a:xfrm>
          <a:prstGeom prst="rect">
            <a:avLst/>
          </a:prstGeom>
        </p:spPr>
        <p:txBody>
          <a:bodyPr wrap="square">
            <a:spAutoFit/>
          </a:bodyPr>
          <a:lstStyle/>
          <a:p>
            <a:pPr algn="just"/>
            <a:r>
              <a:rPr lang="es-CO" sz="3200" b="1" dirty="0">
                <a:solidFill>
                  <a:schemeClr val="bg1"/>
                </a:solidFill>
                <a:latin typeface="Arial" panose="020B0604020202020204" pitchFamily="34" charset="0"/>
                <a:cs typeface="Arial" panose="020B0604020202020204" pitchFamily="34" charset="0"/>
              </a:rPr>
              <a:t>LA MIRADA DE JUAN A LA GRAN COMISIÓN</a:t>
            </a:r>
          </a:p>
          <a:p>
            <a:pPr algn="just"/>
            <a:endParaRPr lang="es-CO" dirty="0">
              <a:solidFill>
                <a:schemeClr val="bg1"/>
              </a:solidFill>
              <a:latin typeface="Arial" panose="020B0604020202020204" pitchFamily="34" charset="0"/>
              <a:cs typeface="Arial" panose="020B0604020202020204" pitchFamily="34" charset="0"/>
            </a:endParaRPr>
          </a:p>
          <a:p>
            <a:pPr algn="just"/>
            <a:r>
              <a:rPr lang="es-CO" sz="2400" dirty="0">
                <a:solidFill>
                  <a:schemeClr val="bg1"/>
                </a:solidFill>
                <a:latin typeface="Arial" panose="020B0604020202020204" pitchFamily="34" charset="0"/>
                <a:cs typeface="Arial" panose="020B0604020202020204" pitchFamily="34" charset="0"/>
              </a:rPr>
              <a:t>Cuando llegó la noche de aquel mismo día, el primero de la semana, estando las puertas cerradas en el lugar donde los discípulos estaban reunidos por miedo de los judíos, vino Jesús, y puesto en medio, les dijo: Paz a vosotros.</a:t>
            </a:r>
          </a:p>
          <a:p>
            <a:pPr algn="just"/>
            <a:r>
              <a:rPr lang="es-CO" sz="2400" dirty="0">
                <a:solidFill>
                  <a:schemeClr val="bg1"/>
                </a:solidFill>
                <a:latin typeface="Arial" panose="020B0604020202020204" pitchFamily="34" charset="0"/>
                <a:cs typeface="Arial" panose="020B0604020202020204" pitchFamily="34" charset="0"/>
              </a:rPr>
              <a:t>Y cuando les hubo dicho esto, les mostró las manos y el costado. Y los discípulos se regocijaron viendo al Señor.</a:t>
            </a:r>
          </a:p>
          <a:p>
            <a:pPr algn="just"/>
            <a:r>
              <a:rPr lang="es-CO" sz="2400" dirty="0">
                <a:solidFill>
                  <a:schemeClr val="bg1"/>
                </a:solidFill>
                <a:latin typeface="Arial" panose="020B0604020202020204" pitchFamily="34" charset="0"/>
                <a:cs typeface="Arial" panose="020B0604020202020204" pitchFamily="34" charset="0"/>
              </a:rPr>
              <a:t>Entonces Jesús les dijo otra vez: Paz a vosotros. Como me envió el Padre, así también yo os envío.</a:t>
            </a:r>
          </a:p>
          <a:p>
            <a:pPr algn="just"/>
            <a:r>
              <a:rPr lang="es-CO" sz="2400" dirty="0">
                <a:solidFill>
                  <a:schemeClr val="bg1"/>
                </a:solidFill>
                <a:latin typeface="Arial" panose="020B0604020202020204" pitchFamily="34" charset="0"/>
                <a:cs typeface="Arial" panose="020B0604020202020204" pitchFamily="34" charset="0"/>
              </a:rPr>
              <a:t>Y habiendo dicho esto, sopló, y les dijo: Recibid el Espíritu Santo.</a:t>
            </a:r>
          </a:p>
          <a:p>
            <a:pPr algn="just"/>
            <a:r>
              <a:rPr lang="es-CO" sz="2400" dirty="0">
                <a:solidFill>
                  <a:schemeClr val="bg1"/>
                </a:solidFill>
                <a:latin typeface="Arial" panose="020B0604020202020204" pitchFamily="34" charset="0"/>
                <a:cs typeface="Arial" panose="020B0604020202020204" pitchFamily="34" charset="0"/>
              </a:rPr>
              <a:t>A quienes remitiereis los pecados, les son remitidos; y a quienes se los retuviereis, les son retenidos.    </a:t>
            </a:r>
            <a:r>
              <a:rPr lang="es-CO" sz="2400" b="1" dirty="0">
                <a:solidFill>
                  <a:schemeClr val="bg1"/>
                </a:solidFill>
                <a:latin typeface="Arial" panose="020B0604020202020204" pitchFamily="34" charset="0"/>
                <a:cs typeface="Arial" panose="020B0604020202020204" pitchFamily="34" charset="0"/>
              </a:rPr>
              <a:t>Juan 20: 19-23</a:t>
            </a:r>
          </a:p>
        </p:txBody>
      </p:sp>
    </p:spTree>
    <p:extLst>
      <p:ext uri="{BB962C8B-B14F-4D97-AF65-F5344CB8AC3E}">
        <p14:creationId xmlns:p14="http://schemas.microsoft.com/office/powerpoint/2010/main" val="348830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81947"/>
          <a:stretch/>
        </p:blipFill>
        <p:spPr>
          <a:xfrm>
            <a:off x="10431624" y="0"/>
            <a:ext cx="1754130" cy="6858000"/>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b="23740"/>
          <a:stretch/>
        </p:blipFill>
        <p:spPr>
          <a:xfrm>
            <a:off x="10490159" y="85715"/>
            <a:ext cx="1637059" cy="1468188"/>
          </a:xfrm>
          <a:prstGeom prst="rect">
            <a:avLst/>
          </a:prstGeom>
        </p:spPr>
      </p:pic>
      <p:sp>
        <p:nvSpPr>
          <p:cNvPr id="3" name="AutoShape 2" descr="Unión Colombiana del Norte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4" descr="Unión Colombiana del Norte - Home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 name="Rectángulo 1"/>
          <p:cNvSpPr/>
          <p:nvPr/>
        </p:nvSpPr>
        <p:spPr>
          <a:xfrm>
            <a:off x="666903" y="594051"/>
            <a:ext cx="9097819" cy="5693866"/>
          </a:xfrm>
          <a:prstGeom prst="rect">
            <a:avLst/>
          </a:prstGeom>
        </p:spPr>
        <p:txBody>
          <a:bodyPr wrap="square">
            <a:spAutoFit/>
          </a:bodyPr>
          <a:lstStyle/>
          <a:p>
            <a:pPr marL="285750" indent="-285750">
              <a:buFont typeface="Wingdings" panose="05000000000000000000" pitchFamily="2" charset="2"/>
              <a:buChar char="Ø"/>
            </a:pPr>
            <a:r>
              <a:rPr lang="es-CO" sz="2800" dirty="0">
                <a:solidFill>
                  <a:schemeClr val="bg1"/>
                </a:solidFill>
                <a:latin typeface="Arial" panose="020B0604020202020204" pitchFamily="34" charset="0"/>
                <a:cs typeface="Arial" panose="020B0604020202020204" pitchFamily="34" charset="0"/>
              </a:rPr>
              <a:t>Juan señala que los discípulos estaban  llenos de miedo.</a:t>
            </a:r>
          </a:p>
          <a:p>
            <a:pPr marL="285750" indent="-285750">
              <a:buFont typeface="Wingdings" panose="05000000000000000000" pitchFamily="2" charset="2"/>
              <a:buChar char="Ø"/>
            </a:pPr>
            <a:r>
              <a:rPr lang="es-CO" sz="2800" dirty="0">
                <a:solidFill>
                  <a:schemeClr val="bg1"/>
                </a:solidFill>
                <a:latin typeface="Arial" panose="020B0604020202020204" pitchFamily="34" charset="0"/>
                <a:cs typeface="Arial" panose="020B0604020202020204" pitchFamily="34" charset="0"/>
              </a:rPr>
              <a:t>Juan enseña quien envía a la gran comisión es Jesús. “Yo os envío”</a:t>
            </a:r>
          </a:p>
          <a:p>
            <a:pPr marL="285750" indent="-285750">
              <a:buFont typeface="Wingdings" panose="05000000000000000000" pitchFamily="2" charset="2"/>
              <a:buChar char="Ø"/>
            </a:pPr>
            <a:r>
              <a:rPr lang="es-CO" sz="2800" dirty="0">
                <a:solidFill>
                  <a:schemeClr val="bg1"/>
                </a:solidFill>
                <a:latin typeface="Arial" panose="020B0604020202020204" pitchFamily="34" charset="0"/>
                <a:cs typeface="Arial" panose="020B0604020202020204" pitchFamily="34" charset="0"/>
              </a:rPr>
              <a:t>Juan declara que Jesús le concedió a la iglesia la autoridad de remitir y retener los pecados. No de perdonar.</a:t>
            </a:r>
          </a:p>
          <a:p>
            <a:pPr marL="285750" indent="-285750">
              <a:buFont typeface="Wingdings" panose="05000000000000000000" pitchFamily="2" charset="2"/>
              <a:buChar char="Ø"/>
            </a:pPr>
            <a:endParaRPr lang="es-CO" sz="2800" dirty="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CO" sz="2800" dirty="0">
                <a:solidFill>
                  <a:schemeClr val="bg1"/>
                </a:solidFill>
                <a:latin typeface="Arial" panose="020B0604020202020204" pitchFamily="34" charset="0"/>
                <a:cs typeface="Arial" panose="020B0604020202020204" pitchFamily="34" charset="0"/>
              </a:rPr>
              <a:t>Dios perdona si hay arrepentimiento genuino.  Después la iglesia lo confirma. </a:t>
            </a:r>
          </a:p>
          <a:p>
            <a:pPr marL="285750" indent="-285750">
              <a:buFont typeface="Wingdings" panose="05000000000000000000" pitchFamily="2" charset="2"/>
              <a:buChar char="Ø"/>
            </a:pPr>
            <a:r>
              <a:rPr lang="es-CO" sz="2800" dirty="0">
                <a:solidFill>
                  <a:schemeClr val="bg1"/>
                </a:solidFill>
                <a:latin typeface="Arial" panose="020B0604020202020204" pitchFamily="34" charset="0"/>
                <a:cs typeface="Arial" panose="020B0604020202020204" pitchFamily="34" charset="0"/>
              </a:rPr>
              <a:t>Dios trabaja en sociedad con la iglesia. El llama y la iglesia confirma.</a:t>
            </a:r>
          </a:p>
          <a:p>
            <a:pPr marL="285750" indent="-285750">
              <a:buFont typeface="Wingdings" panose="05000000000000000000" pitchFamily="2" charset="2"/>
              <a:buChar char="Ø"/>
            </a:pPr>
            <a:endParaRPr lang="es-CO"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4698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81947"/>
          <a:stretch/>
        </p:blipFill>
        <p:spPr>
          <a:xfrm>
            <a:off x="10431624" y="0"/>
            <a:ext cx="1754130" cy="6858000"/>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b="23740"/>
          <a:stretch/>
        </p:blipFill>
        <p:spPr>
          <a:xfrm>
            <a:off x="10490159" y="85715"/>
            <a:ext cx="1637059" cy="1468188"/>
          </a:xfrm>
          <a:prstGeom prst="rect">
            <a:avLst/>
          </a:prstGeom>
        </p:spPr>
      </p:pic>
      <p:sp>
        <p:nvSpPr>
          <p:cNvPr id="3" name="AutoShape 2" descr="Unión Colombiana del Norte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4" descr="Unión Colombiana del Norte - Home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Tree>
    <p:extLst>
      <p:ext uri="{BB962C8B-B14F-4D97-AF65-F5344CB8AC3E}">
        <p14:creationId xmlns:p14="http://schemas.microsoft.com/office/powerpoint/2010/main" val="3309787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81947"/>
          <a:stretch/>
        </p:blipFill>
        <p:spPr>
          <a:xfrm>
            <a:off x="10431624" y="0"/>
            <a:ext cx="1754130" cy="6858000"/>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b="23740"/>
          <a:stretch/>
        </p:blipFill>
        <p:spPr>
          <a:xfrm>
            <a:off x="10490159" y="85715"/>
            <a:ext cx="1637059" cy="1468188"/>
          </a:xfrm>
          <a:prstGeom prst="rect">
            <a:avLst/>
          </a:prstGeom>
        </p:spPr>
      </p:pic>
      <p:sp>
        <p:nvSpPr>
          <p:cNvPr id="3" name="AutoShape 2" descr="Unión Colombiana del Norte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4" descr="Unión Colombiana del Norte - Home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Tree>
    <p:extLst>
      <p:ext uri="{BB962C8B-B14F-4D97-AF65-F5344CB8AC3E}">
        <p14:creationId xmlns:p14="http://schemas.microsoft.com/office/powerpoint/2010/main" val="2733929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81947"/>
          <a:stretch/>
        </p:blipFill>
        <p:spPr>
          <a:xfrm>
            <a:off x="10431624" y="0"/>
            <a:ext cx="1754130" cy="6858000"/>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b="23740"/>
          <a:stretch/>
        </p:blipFill>
        <p:spPr>
          <a:xfrm>
            <a:off x="10490159" y="85715"/>
            <a:ext cx="1637059" cy="1468188"/>
          </a:xfrm>
          <a:prstGeom prst="rect">
            <a:avLst/>
          </a:prstGeom>
        </p:spPr>
      </p:pic>
      <p:sp>
        <p:nvSpPr>
          <p:cNvPr id="3" name="AutoShape 2" descr="Unión Colombiana del Norte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4" descr="Unión Colombiana del Norte - Home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 name="Rectángulo 1"/>
          <p:cNvSpPr/>
          <p:nvPr/>
        </p:nvSpPr>
        <p:spPr>
          <a:xfrm>
            <a:off x="612775" y="1101912"/>
            <a:ext cx="8783782" cy="4401205"/>
          </a:xfrm>
          <a:prstGeom prst="rect">
            <a:avLst/>
          </a:prstGeom>
        </p:spPr>
        <p:txBody>
          <a:bodyPr wrap="square">
            <a:spAutoFit/>
          </a:bodyPr>
          <a:lstStyle/>
          <a:p>
            <a:pPr marL="285750" indent="-285750" algn="just">
              <a:buFont typeface="Wingdings" panose="05000000000000000000" pitchFamily="2" charset="2"/>
              <a:buChar char="Ø"/>
            </a:pPr>
            <a:r>
              <a:rPr lang="es-CO" sz="2800" b="1" dirty="0">
                <a:solidFill>
                  <a:schemeClr val="bg1"/>
                </a:solidFill>
                <a:latin typeface="Arial" panose="020B0604020202020204" pitchFamily="34" charset="0"/>
                <a:cs typeface="Arial" panose="020B0604020202020204" pitchFamily="34" charset="0"/>
              </a:rPr>
              <a:t>La Gran Comisión es el gran encargo que Jesús dio a sus discípulos para que realizaran Su voluntad </a:t>
            </a:r>
            <a:r>
              <a:rPr lang="es-CO" sz="2800" b="1" dirty="0" err="1">
                <a:solidFill>
                  <a:schemeClr val="bg1"/>
                </a:solidFill>
                <a:latin typeface="Arial" panose="020B0604020202020204" pitchFamily="34" charset="0"/>
                <a:cs typeface="Arial" panose="020B0604020202020204" pitchFamily="34" charset="0"/>
              </a:rPr>
              <a:t>evangelística</a:t>
            </a:r>
            <a:r>
              <a:rPr lang="es-CO" sz="2800" b="1" dirty="0">
                <a:solidFill>
                  <a:schemeClr val="bg1"/>
                </a:solidFill>
                <a:latin typeface="Arial" panose="020B0604020202020204" pitchFamily="34" charset="0"/>
                <a:cs typeface="Arial" panose="020B0604020202020204" pitchFamily="34" charset="0"/>
              </a:rPr>
              <a:t>. </a:t>
            </a:r>
          </a:p>
          <a:p>
            <a:pPr algn="just"/>
            <a:endParaRPr lang="es-CO" sz="2800" b="1" dirty="0">
              <a:solidFill>
                <a:schemeClr val="bg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CO" sz="2800" b="1" dirty="0">
                <a:solidFill>
                  <a:schemeClr val="bg1"/>
                </a:solidFill>
                <a:latin typeface="Arial" panose="020B0604020202020204" pitchFamily="34" charset="0"/>
                <a:cs typeface="Arial" panose="020B0604020202020204" pitchFamily="34" charset="0"/>
              </a:rPr>
              <a:t>Mateo, Marcos, Lucas y Juan incluyeron  versiones complementarias de la Gran Comisión en sus registros del evangelio.</a:t>
            </a:r>
          </a:p>
          <a:p>
            <a:pPr algn="just"/>
            <a:endParaRPr lang="es-CO" sz="2800" b="1" dirty="0">
              <a:solidFill>
                <a:schemeClr val="bg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CO" sz="2800" b="1" dirty="0">
                <a:solidFill>
                  <a:schemeClr val="bg1"/>
                </a:solidFill>
                <a:latin typeface="Arial" panose="020B0604020202020204" pitchFamily="34" charset="0"/>
                <a:cs typeface="Arial" panose="020B0604020202020204" pitchFamily="34" charset="0"/>
              </a:rPr>
              <a:t>El énfasis de cada uno de los evangelistas nos ayuda a entender mejor el mandato de Cristo.</a:t>
            </a:r>
          </a:p>
        </p:txBody>
      </p:sp>
    </p:spTree>
    <p:extLst>
      <p:ext uri="{BB962C8B-B14F-4D97-AF65-F5344CB8AC3E}">
        <p14:creationId xmlns:p14="http://schemas.microsoft.com/office/powerpoint/2010/main" val="3198094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81947"/>
          <a:stretch/>
        </p:blipFill>
        <p:spPr>
          <a:xfrm>
            <a:off x="10431624" y="0"/>
            <a:ext cx="1754130" cy="6858000"/>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b="23740"/>
          <a:stretch/>
        </p:blipFill>
        <p:spPr>
          <a:xfrm>
            <a:off x="10490159" y="85715"/>
            <a:ext cx="1637059" cy="1468188"/>
          </a:xfrm>
          <a:prstGeom prst="rect">
            <a:avLst/>
          </a:prstGeom>
        </p:spPr>
      </p:pic>
      <p:sp>
        <p:nvSpPr>
          <p:cNvPr id="3" name="AutoShape 2" descr="Unión Colombiana del Norte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4" descr="Unión Colombiana del Norte - Home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 name="Rectángulo 6"/>
          <p:cNvSpPr/>
          <p:nvPr/>
        </p:nvSpPr>
        <p:spPr>
          <a:xfrm>
            <a:off x="2994691" y="2324076"/>
            <a:ext cx="4442242" cy="707886"/>
          </a:xfrm>
          <a:prstGeom prst="rect">
            <a:avLst/>
          </a:prstGeom>
        </p:spPr>
        <p:txBody>
          <a:bodyPr wrap="none">
            <a:spAutoFit/>
          </a:bodyPr>
          <a:lstStyle/>
          <a:p>
            <a:pPr marL="571500" indent="-571500" algn="just">
              <a:buFont typeface="Wingdings" panose="05000000000000000000" pitchFamily="2" charset="2"/>
              <a:buChar char="Ø"/>
            </a:pPr>
            <a:r>
              <a:rPr lang="es-CO" sz="4000" b="1" dirty="0">
                <a:solidFill>
                  <a:srgbClr val="00B0F0"/>
                </a:solidFill>
                <a:latin typeface="Arial" panose="020B0604020202020204" pitchFamily="34" charset="0"/>
                <a:cs typeface="Arial" panose="020B0604020202020204" pitchFamily="34" charset="0"/>
              </a:rPr>
              <a:t>Mateo 28:16-20</a:t>
            </a:r>
          </a:p>
        </p:txBody>
      </p:sp>
      <p:sp>
        <p:nvSpPr>
          <p:cNvPr id="9" name="Rectángulo 8"/>
          <p:cNvSpPr/>
          <p:nvPr/>
        </p:nvSpPr>
        <p:spPr>
          <a:xfrm>
            <a:off x="3064977" y="3429000"/>
            <a:ext cx="4756430" cy="707886"/>
          </a:xfrm>
          <a:prstGeom prst="rect">
            <a:avLst/>
          </a:prstGeom>
        </p:spPr>
        <p:txBody>
          <a:bodyPr wrap="none">
            <a:spAutoFit/>
          </a:bodyPr>
          <a:lstStyle/>
          <a:p>
            <a:pPr marL="571500" indent="-571500" algn="just">
              <a:buFont typeface="Wingdings" panose="05000000000000000000" pitchFamily="2" charset="2"/>
              <a:buChar char="Ø"/>
            </a:pPr>
            <a:r>
              <a:rPr lang="es-CO" sz="4000" b="1" dirty="0">
                <a:solidFill>
                  <a:srgbClr val="FFFF00"/>
                </a:solidFill>
                <a:latin typeface="Arial" panose="020B0604020202020204" pitchFamily="34" charset="0"/>
                <a:cs typeface="Arial" panose="020B0604020202020204" pitchFamily="34" charset="0"/>
              </a:rPr>
              <a:t>Marcos 16:14-18</a:t>
            </a:r>
          </a:p>
        </p:txBody>
      </p:sp>
      <p:sp>
        <p:nvSpPr>
          <p:cNvPr id="10" name="Rectángulo 9"/>
          <p:cNvSpPr/>
          <p:nvPr/>
        </p:nvSpPr>
        <p:spPr>
          <a:xfrm>
            <a:off x="3146501" y="4383977"/>
            <a:ext cx="4440639" cy="707886"/>
          </a:xfrm>
          <a:prstGeom prst="rect">
            <a:avLst/>
          </a:prstGeom>
        </p:spPr>
        <p:txBody>
          <a:bodyPr wrap="none">
            <a:spAutoFit/>
          </a:bodyPr>
          <a:lstStyle/>
          <a:p>
            <a:pPr marL="571500" indent="-571500">
              <a:buFont typeface="Wingdings" panose="05000000000000000000" pitchFamily="2" charset="2"/>
              <a:buChar char="Ø"/>
            </a:pPr>
            <a:r>
              <a:rPr lang="es-CO" sz="4000" b="1" dirty="0">
                <a:solidFill>
                  <a:srgbClr val="00B050"/>
                </a:solidFill>
                <a:latin typeface="Arial" panose="020B0604020202020204" pitchFamily="34" charset="0"/>
                <a:cs typeface="Arial" panose="020B0604020202020204" pitchFamily="34" charset="0"/>
              </a:rPr>
              <a:t>Lucas 24:46-49</a:t>
            </a:r>
            <a:endParaRPr lang="es-CO" sz="4000" b="1" dirty="0">
              <a:solidFill>
                <a:srgbClr val="00B050"/>
              </a:solidFill>
            </a:endParaRPr>
          </a:p>
        </p:txBody>
      </p:sp>
      <p:sp>
        <p:nvSpPr>
          <p:cNvPr id="11" name="Rectángulo 10"/>
          <p:cNvSpPr/>
          <p:nvPr/>
        </p:nvSpPr>
        <p:spPr>
          <a:xfrm>
            <a:off x="3167706" y="5337464"/>
            <a:ext cx="4381195" cy="707886"/>
          </a:xfrm>
          <a:prstGeom prst="rect">
            <a:avLst/>
          </a:prstGeom>
        </p:spPr>
        <p:txBody>
          <a:bodyPr wrap="square">
            <a:spAutoFit/>
          </a:bodyPr>
          <a:lstStyle/>
          <a:p>
            <a:pPr marL="571500" indent="-571500" algn="just">
              <a:buFont typeface="Wingdings" panose="05000000000000000000" pitchFamily="2" charset="2"/>
              <a:buChar char="Ø"/>
            </a:pPr>
            <a:r>
              <a:rPr lang="es-CO" sz="4000" b="1" dirty="0">
                <a:solidFill>
                  <a:srgbClr val="C00000"/>
                </a:solidFill>
                <a:latin typeface="Arial" panose="020B0604020202020204" pitchFamily="34" charset="0"/>
                <a:cs typeface="Arial" panose="020B0604020202020204" pitchFamily="34" charset="0"/>
              </a:rPr>
              <a:t>Juan 20: 19-23</a:t>
            </a:r>
          </a:p>
        </p:txBody>
      </p:sp>
      <p:sp>
        <p:nvSpPr>
          <p:cNvPr id="12" name="CuadroTexto 11"/>
          <p:cNvSpPr txBox="1"/>
          <p:nvPr/>
        </p:nvSpPr>
        <p:spPr>
          <a:xfrm>
            <a:off x="546109" y="324887"/>
            <a:ext cx="9799781" cy="1569660"/>
          </a:xfrm>
          <a:prstGeom prst="rect">
            <a:avLst/>
          </a:prstGeom>
          <a:noFill/>
        </p:spPr>
        <p:txBody>
          <a:bodyPr wrap="square" rtlCol="0">
            <a:spAutoFit/>
          </a:bodyPr>
          <a:lstStyle/>
          <a:p>
            <a:pPr algn="ctr"/>
            <a:r>
              <a:rPr lang="es-CO" sz="4800" b="1" dirty="0">
                <a:solidFill>
                  <a:schemeClr val="bg1"/>
                </a:solidFill>
              </a:rPr>
              <a:t>Cuatro miradas diferentes de </a:t>
            </a:r>
          </a:p>
          <a:p>
            <a:pPr algn="ctr"/>
            <a:r>
              <a:rPr lang="es-CO" sz="4800" b="1" dirty="0">
                <a:solidFill>
                  <a:schemeClr val="bg1"/>
                </a:solidFill>
              </a:rPr>
              <a:t>la gran comisión</a:t>
            </a:r>
          </a:p>
        </p:txBody>
      </p:sp>
    </p:spTree>
    <p:extLst>
      <p:ext uri="{BB962C8B-B14F-4D97-AF65-F5344CB8AC3E}">
        <p14:creationId xmlns:p14="http://schemas.microsoft.com/office/powerpoint/2010/main" val="2644437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81947"/>
          <a:stretch/>
        </p:blipFill>
        <p:spPr>
          <a:xfrm>
            <a:off x="10431624" y="0"/>
            <a:ext cx="1754130" cy="6858000"/>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b="23740"/>
          <a:stretch/>
        </p:blipFill>
        <p:spPr>
          <a:xfrm>
            <a:off x="10490159" y="85715"/>
            <a:ext cx="1637059" cy="1468188"/>
          </a:xfrm>
          <a:prstGeom prst="rect">
            <a:avLst/>
          </a:prstGeom>
        </p:spPr>
      </p:pic>
      <p:sp>
        <p:nvSpPr>
          <p:cNvPr id="3" name="AutoShape 2" descr="Unión Colombiana del Norte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4" descr="Unión Colombiana del Norte - Home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 name="Rectángulo 1"/>
          <p:cNvSpPr/>
          <p:nvPr/>
        </p:nvSpPr>
        <p:spPr>
          <a:xfrm>
            <a:off x="460375" y="612431"/>
            <a:ext cx="9477952" cy="4739759"/>
          </a:xfrm>
          <a:prstGeom prst="rect">
            <a:avLst/>
          </a:prstGeom>
        </p:spPr>
        <p:txBody>
          <a:bodyPr wrap="square">
            <a:spAutoFit/>
          </a:bodyPr>
          <a:lstStyle/>
          <a:p>
            <a:pPr algn="ctr"/>
            <a:r>
              <a:rPr lang="es-CO" sz="4400" b="1" dirty="0">
                <a:solidFill>
                  <a:schemeClr val="bg1"/>
                </a:solidFill>
                <a:latin typeface="Arial" panose="020B0604020202020204" pitchFamily="34" charset="0"/>
                <a:cs typeface="Arial" panose="020B0604020202020204" pitchFamily="34" charset="0"/>
              </a:rPr>
              <a:t>LA MIRADA DE MATEO</a:t>
            </a:r>
          </a:p>
          <a:p>
            <a:pPr algn="just"/>
            <a:endParaRPr lang="es-CO" dirty="0">
              <a:solidFill>
                <a:schemeClr val="bg1"/>
              </a:solidFill>
              <a:latin typeface="Arial" panose="020B0604020202020204" pitchFamily="34" charset="0"/>
              <a:cs typeface="Arial" panose="020B0604020202020204" pitchFamily="34" charset="0"/>
            </a:endParaRPr>
          </a:p>
          <a:p>
            <a:pPr algn="just"/>
            <a:r>
              <a:rPr lang="es-CO" sz="2400" dirty="0">
                <a:solidFill>
                  <a:schemeClr val="bg1"/>
                </a:solidFill>
                <a:latin typeface="Arial" panose="020B0604020202020204" pitchFamily="34" charset="0"/>
                <a:cs typeface="Arial" panose="020B0604020202020204" pitchFamily="34" charset="0"/>
              </a:rPr>
              <a:t>“Pero los once discípulos se fueron a Galilea, al monte donde Jesús les había ordenado.</a:t>
            </a:r>
          </a:p>
          <a:p>
            <a:pPr algn="just"/>
            <a:r>
              <a:rPr lang="es-CO" sz="2400" dirty="0">
                <a:solidFill>
                  <a:schemeClr val="bg1"/>
                </a:solidFill>
                <a:latin typeface="Arial" panose="020B0604020202020204" pitchFamily="34" charset="0"/>
                <a:cs typeface="Arial" panose="020B0604020202020204" pitchFamily="34" charset="0"/>
              </a:rPr>
              <a:t>Y cuando le vieron, le adoraron; pero algunos dudaban.</a:t>
            </a:r>
          </a:p>
          <a:p>
            <a:pPr algn="just"/>
            <a:r>
              <a:rPr lang="es-CO" sz="2400" dirty="0">
                <a:solidFill>
                  <a:schemeClr val="bg1"/>
                </a:solidFill>
                <a:latin typeface="Arial" panose="020B0604020202020204" pitchFamily="34" charset="0"/>
                <a:cs typeface="Arial" panose="020B0604020202020204" pitchFamily="34" charset="0"/>
              </a:rPr>
              <a:t>Y Jesús se acercó y les habló diciendo: Toda potestad me es dada en el cielo y en la tierra.</a:t>
            </a:r>
          </a:p>
          <a:p>
            <a:pPr algn="just"/>
            <a:r>
              <a:rPr lang="es-CO" sz="2400" dirty="0">
                <a:solidFill>
                  <a:schemeClr val="bg1"/>
                </a:solidFill>
                <a:latin typeface="Arial" panose="020B0604020202020204" pitchFamily="34" charset="0"/>
                <a:cs typeface="Arial" panose="020B0604020202020204" pitchFamily="34" charset="0"/>
              </a:rPr>
              <a:t>Por tanto, id, y haced discípulos a todas las naciones, bautizándolos en el nombre del Padre, y del Hijo, y del Espíritu Santo;</a:t>
            </a:r>
          </a:p>
          <a:p>
            <a:pPr algn="just"/>
            <a:r>
              <a:rPr lang="es-CO" sz="2400" dirty="0">
                <a:solidFill>
                  <a:schemeClr val="bg1"/>
                </a:solidFill>
                <a:latin typeface="Arial" panose="020B0604020202020204" pitchFamily="34" charset="0"/>
                <a:cs typeface="Arial" panose="020B0604020202020204" pitchFamily="34" charset="0"/>
              </a:rPr>
              <a:t>enseñándoles que guarden todas las cosas que os he mandado; y he aquí yo estoy con vosotros todos los días, hasta el fin del mundo. Amén”. </a:t>
            </a:r>
            <a:r>
              <a:rPr lang="es-CO" sz="2400" b="1" dirty="0">
                <a:solidFill>
                  <a:schemeClr val="bg1"/>
                </a:solidFill>
                <a:latin typeface="Arial" panose="020B0604020202020204" pitchFamily="34" charset="0"/>
                <a:cs typeface="Arial" panose="020B0604020202020204" pitchFamily="34" charset="0"/>
              </a:rPr>
              <a:t>(Mateo 28:16-20)</a:t>
            </a:r>
          </a:p>
        </p:txBody>
      </p:sp>
    </p:spTree>
    <p:extLst>
      <p:ext uri="{BB962C8B-B14F-4D97-AF65-F5344CB8AC3E}">
        <p14:creationId xmlns:p14="http://schemas.microsoft.com/office/powerpoint/2010/main" val="3169765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81947"/>
          <a:stretch/>
        </p:blipFill>
        <p:spPr>
          <a:xfrm>
            <a:off x="10431624" y="0"/>
            <a:ext cx="1754130" cy="6858000"/>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b="23740"/>
          <a:stretch/>
        </p:blipFill>
        <p:spPr>
          <a:xfrm>
            <a:off x="10490159" y="85715"/>
            <a:ext cx="1637059" cy="1468188"/>
          </a:xfrm>
          <a:prstGeom prst="rect">
            <a:avLst/>
          </a:prstGeom>
        </p:spPr>
      </p:pic>
      <p:sp>
        <p:nvSpPr>
          <p:cNvPr id="3" name="AutoShape 2" descr="Unión Colombiana del Norte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4" descr="Unión Colombiana del Norte - Home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 name="Rectángulo 1"/>
          <p:cNvSpPr/>
          <p:nvPr/>
        </p:nvSpPr>
        <p:spPr>
          <a:xfrm>
            <a:off x="1699490" y="685976"/>
            <a:ext cx="7795491" cy="5016758"/>
          </a:xfrm>
          <a:prstGeom prst="rect">
            <a:avLst/>
          </a:prstGeom>
        </p:spPr>
        <p:txBody>
          <a:bodyPr wrap="square">
            <a:spAutoFit/>
          </a:bodyPr>
          <a:lstStyle/>
          <a:p>
            <a:pPr marL="285750" indent="-285750">
              <a:buFont typeface="Wingdings" panose="05000000000000000000" pitchFamily="2" charset="2"/>
              <a:buChar char="Ø"/>
            </a:pPr>
            <a:r>
              <a:rPr lang="es-CO" sz="4000" dirty="0">
                <a:solidFill>
                  <a:schemeClr val="bg1"/>
                </a:solidFill>
                <a:latin typeface="Arial" panose="020B0604020202020204" pitchFamily="34" charset="0"/>
                <a:cs typeface="Arial" panose="020B0604020202020204" pitchFamily="34" charset="0"/>
              </a:rPr>
              <a:t>Mateo señala que algunos dudaban.</a:t>
            </a:r>
          </a:p>
          <a:p>
            <a:pPr marL="285750" indent="-285750">
              <a:buFont typeface="Wingdings" panose="05000000000000000000" pitchFamily="2" charset="2"/>
              <a:buChar char="Ø"/>
            </a:pPr>
            <a:r>
              <a:rPr lang="es-CO" sz="4000" dirty="0">
                <a:solidFill>
                  <a:schemeClr val="bg1"/>
                </a:solidFill>
                <a:latin typeface="Arial" panose="020B0604020202020204" pitchFamily="34" charset="0"/>
                <a:cs typeface="Arial" panose="020B0604020202020204" pitchFamily="34" charset="0"/>
              </a:rPr>
              <a:t>Mateo enfatiza la importancia de hacer discípulos.</a:t>
            </a:r>
          </a:p>
          <a:p>
            <a:pPr marL="285750" indent="-285750">
              <a:buFont typeface="Wingdings" panose="05000000000000000000" pitchFamily="2" charset="2"/>
              <a:buChar char="Ø"/>
            </a:pPr>
            <a:r>
              <a:rPr lang="es-CO" sz="4000" dirty="0">
                <a:solidFill>
                  <a:schemeClr val="bg1"/>
                </a:solidFill>
                <a:latin typeface="Arial" panose="020B0604020202020204" pitchFamily="34" charset="0"/>
                <a:cs typeface="Arial" panose="020B0604020202020204" pitchFamily="34" charset="0"/>
              </a:rPr>
              <a:t>Mateo también destaca la importancia de la enseñanza.</a:t>
            </a:r>
          </a:p>
          <a:p>
            <a:pPr marL="285750" indent="-285750">
              <a:buFont typeface="Wingdings" panose="05000000000000000000" pitchFamily="2" charset="2"/>
              <a:buChar char="Ø"/>
            </a:pPr>
            <a:r>
              <a:rPr lang="es-CO" sz="4000" dirty="0">
                <a:solidFill>
                  <a:schemeClr val="bg1"/>
                </a:solidFill>
                <a:latin typeface="Arial" panose="020B0604020202020204" pitchFamily="34" charset="0"/>
                <a:cs typeface="Arial" panose="020B0604020202020204" pitchFamily="34" charset="0"/>
              </a:rPr>
              <a:t>Mateo destaca el concepto de totalidad.</a:t>
            </a:r>
          </a:p>
        </p:txBody>
      </p:sp>
    </p:spTree>
    <p:extLst>
      <p:ext uri="{BB962C8B-B14F-4D97-AF65-F5344CB8AC3E}">
        <p14:creationId xmlns:p14="http://schemas.microsoft.com/office/powerpoint/2010/main" val="4219288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81947"/>
          <a:stretch/>
        </p:blipFill>
        <p:spPr>
          <a:xfrm>
            <a:off x="10431624" y="0"/>
            <a:ext cx="1754130" cy="6858000"/>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b="23740"/>
          <a:stretch/>
        </p:blipFill>
        <p:spPr>
          <a:xfrm>
            <a:off x="10490159" y="85715"/>
            <a:ext cx="1637059" cy="1468188"/>
          </a:xfrm>
          <a:prstGeom prst="rect">
            <a:avLst/>
          </a:prstGeom>
        </p:spPr>
      </p:pic>
      <p:sp>
        <p:nvSpPr>
          <p:cNvPr id="3" name="AutoShape 2" descr="Unión Colombiana del Norte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4" descr="Unión Colombiana del Norte - Home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 name="Rectángulo 1"/>
          <p:cNvSpPr/>
          <p:nvPr/>
        </p:nvSpPr>
        <p:spPr>
          <a:xfrm>
            <a:off x="449127" y="446047"/>
            <a:ext cx="9533370" cy="5016758"/>
          </a:xfrm>
          <a:prstGeom prst="rect">
            <a:avLst/>
          </a:prstGeom>
        </p:spPr>
        <p:txBody>
          <a:bodyPr wrap="square">
            <a:spAutoFit/>
          </a:bodyPr>
          <a:lstStyle/>
          <a:p>
            <a:pPr algn="ctr"/>
            <a:r>
              <a:rPr lang="es-CO" sz="2800" b="1" dirty="0">
                <a:solidFill>
                  <a:schemeClr val="bg1"/>
                </a:solidFill>
                <a:latin typeface="Arial" panose="020B0604020202020204" pitchFamily="34" charset="0"/>
                <a:cs typeface="Arial" panose="020B0604020202020204" pitchFamily="34" charset="0"/>
              </a:rPr>
              <a:t>LA MIRADA DE MARCOS A LA GRAN COMISIÓN</a:t>
            </a:r>
          </a:p>
          <a:p>
            <a:pPr algn="just"/>
            <a:endParaRPr lang="es-CO" sz="2800" b="1" dirty="0">
              <a:solidFill>
                <a:schemeClr val="bg1"/>
              </a:solidFill>
              <a:latin typeface="Arial" panose="020B0604020202020204" pitchFamily="34" charset="0"/>
              <a:cs typeface="Arial" panose="020B0604020202020204" pitchFamily="34" charset="0"/>
            </a:endParaRPr>
          </a:p>
          <a:p>
            <a:pPr algn="just"/>
            <a:r>
              <a:rPr lang="es-CO" sz="2400" dirty="0">
                <a:solidFill>
                  <a:schemeClr val="bg1"/>
                </a:solidFill>
                <a:latin typeface="Arial" panose="020B0604020202020204" pitchFamily="34" charset="0"/>
                <a:cs typeface="Arial" panose="020B0604020202020204" pitchFamily="34" charset="0"/>
              </a:rPr>
              <a:t>“Finalmente se apareció a los once mismos, estando ellos sentados a la mesa, y les reprochó su incredulidad y dureza de corazón, porque no habían creído a los que le habían visto resucitado.</a:t>
            </a:r>
          </a:p>
          <a:p>
            <a:pPr algn="just"/>
            <a:r>
              <a:rPr lang="es-CO" sz="2400" dirty="0">
                <a:solidFill>
                  <a:schemeClr val="bg1"/>
                </a:solidFill>
                <a:latin typeface="Arial" panose="020B0604020202020204" pitchFamily="34" charset="0"/>
                <a:cs typeface="Arial" panose="020B0604020202020204" pitchFamily="34" charset="0"/>
              </a:rPr>
              <a:t>Y les dijo: Id por todo el mundo y predicad el evangelio a toda criatura.</a:t>
            </a:r>
          </a:p>
          <a:p>
            <a:pPr algn="just"/>
            <a:r>
              <a:rPr lang="es-CO" sz="2400" dirty="0">
                <a:solidFill>
                  <a:schemeClr val="bg1"/>
                </a:solidFill>
                <a:latin typeface="Arial" panose="020B0604020202020204" pitchFamily="34" charset="0"/>
                <a:cs typeface="Arial" panose="020B0604020202020204" pitchFamily="34" charset="0"/>
              </a:rPr>
              <a:t>El que creyere y fuere bautizado, será salvo; mas el que no creyere, será condenado.</a:t>
            </a:r>
          </a:p>
          <a:p>
            <a:pPr algn="just"/>
            <a:r>
              <a:rPr lang="es-CO" sz="2400" dirty="0">
                <a:solidFill>
                  <a:schemeClr val="bg1"/>
                </a:solidFill>
                <a:latin typeface="Arial" panose="020B0604020202020204" pitchFamily="34" charset="0"/>
                <a:cs typeface="Arial" panose="020B0604020202020204" pitchFamily="34" charset="0"/>
              </a:rPr>
              <a:t>Y estas señales seguirán a los que creen: En mi nombre echarán fuera demonios; hablarán nuevas lenguas; tomarán en las manos serpientes, y si bebieren cosa mortífera, no les hará daño; sobre los enfermos pondrán sus manos, y sanarán”</a:t>
            </a:r>
            <a:r>
              <a:rPr lang="es-CO" sz="2400" b="1" dirty="0">
                <a:solidFill>
                  <a:schemeClr val="bg1"/>
                </a:solidFill>
                <a:latin typeface="Arial" panose="020B0604020202020204" pitchFamily="34" charset="0"/>
                <a:cs typeface="Arial" panose="020B0604020202020204" pitchFamily="34" charset="0"/>
              </a:rPr>
              <a:t>.           (Marcos 16:14-18)</a:t>
            </a:r>
          </a:p>
        </p:txBody>
      </p:sp>
    </p:spTree>
    <p:extLst>
      <p:ext uri="{BB962C8B-B14F-4D97-AF65-F5344CB8AC3E}">
        <p14:creationId xmlns:p14="http://schemas.microsoft.com/office/powerpoint/2010/main" val="111041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81947"/>
          <a:stretch/>
        </p:blipFill>
        <p:spPr>
          <a:xfrm>
            <a:off x="10431624" y="0"/>
            <a:ext cx="1754130" cy="6858000"/>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b="23740"/>
          <a:stretch/>
        </p:blipFill>
        <p:spPr>
          <a:xfrm>
            <a:off x="10490159" y="85715"/>
            <a:ext cx="1637059" cy="1468188"/>
          </a:xfrm>
          <a:prstGeom prst="rect">
            <a:avLst/>
          </a:prstGeom>
        </p:spPr>
      </p:pic>
      <p:sp>
        <p:nvSpPr>
          <p:cNvPr id="3" name="AutoShape 2" descr="Unión Colombiana del Norte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4" descr="Unión Colombiana del Norte - Home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 name="Rectángulo 1"/>
          <p:cNvSpPr/>
          <p:nvPr/>
        </p:nvSpPr>
        <p:spPr>
          <a:xfrm>
            <a:off x="914399" y="815239"/>
            <a:ext cx="8654473" cy="4401205"/>
          </a:xfrm>
          <a:prstGeom prst="rect">
            <a:avLst/>
          </a:prstGeom>
        </p:spPr>
        <p:txBody>
          <a:bodyPr wrap="square">
            <a:spAutoFit/>
          </a:bodyPr>
          <a:lstStyle/>
          <a:p>
            <a:pPr marL="285750" indent="-285750">
              <a:buFont typeface="Wingdings" panose="05000000000000000000" pitchFamily="2" charset="2"/>
              <a:buChar char="Ø"/>
            </a:pPr>
            <a:r>
              <a:rPr lang="es-CO" sz="4000" dirty="0">
                <a:solidFill>
                  <a:schemeClr val="bg1"/>
                </a:solidFill>
                <a:latin typeface="Arial" panose="020B0604020202020204" pitchFamily="34" charset="0"/>
                <a:cs typeface="Arial" panose="020B0604020202020204" pitchFamily="34" charset="0"/>
              </a:rPr>
              <a:t>Marcos señala que Jesús les reprochó su incredulidad y dureza de corazón.</a:t>
            </a:r>
          </a:p>
          <a:p>
            <a:pPr marL="285750" indent="-285750">
              <a:buFont typeface="Wingdings" panose="05000000000000000000" pitchFamily="2" charset="2"/>
              <a:buChar char="Ø"/>
            </a:pPr>
            <a:r>
              <a:rPr lang="es-CO" sz="4000" dirty="0">
                <a:solidFill>
                  <a:schemeClr val="bg1"/>
                </a:solidFill>
                <a:latin typeface="Arial" panose="020B0604020202020204" pitchFamily="34" charset="0"/>
                <a:cs typeface="Arial" panose="020B0604020202020204" pitchFamily="34" charset="0"/>
              </a:rPr>
              <a:t>Marcos destaca la importancia del bautismo.</a:t>
            </a:r>
          </a:p>
          <a:p>
            <a:pPr marL="285750" indent="-285750">
              <a:buFont typeface="Wingdings" panose="05000000000000000000" pitchFamily="2" charset="2"/>
              <a:buChar char="Ø"/>
            </a:pPr>
            <a:r>
              <a:rPr lang="es-CO" sz="4000" dirty="0">
                <a:solidFill>
                  <a:schemeClr val="bg1"/>
                </a:solidFill>
                <a:latin typeface="Arial" panose="020B0604020202020204" pitchFamily="34" charset="0"/>
                <a:cs typeface="Arial" panose="020B0604020202020204" pitchFamily="34" charset="0"/>
              </a:rPr>
              <a:t>Marcos enseña que los que crean en Jesús harán milagros.</a:t>
            </a:r>
          </a:p>
        </p:txBody>
      </p:sp>
    </p:spTree>
    <p:extLst>
      <p:ext uri="{BB962C8B-B14F-4D97-AF65-F5344CB8AC3E}">
        <p14:creationId xmlns:p14="http://schemas.microsoft.com/office/powerpoint/2010/main" val="2596092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81947"/>
          <a:stretch/>
        </p:blipFill>
        <p:spPr>
          <a:xfrm>
            <a:off x="10431624" y="0"/>
            <a:ext cx="1754130" cy="6858000"/>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b="23740"/>
          <a:stretch/>
        </p:blipFill>
        <p:spPr>
          <a:xfrm>
            <a:off x="10490159" y="85715"/>
            <a:ext cx="1637059" cy="1468188"/>
          </a:xfrm>
          <a:prstGeom prst="rect">
            <a:avLst/>
          </a:prstGeom>
        </p:spPr>
      </p:pic>
      <p:sp>
        <p:nvSpPr>
          <p:cNvPr id="3" name="AutoShape 2" descr="Unión Colombiana del Norte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4" descr="Unión Colombiana del Norte - Home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 name="Rectángulo 1"/>
          <p:cNvSpPr/>
          <p:nvPr/>
        </p:nvSpPr>
        <p:spPr>
          <a:xfrm>
            <a:off x="435272" y="385981"/>
            <a:ext cx="9561080" cy="5109091"/>
          </a:xfrm>
          <a:prstGeom prst="rect">
            <a:avLst/>
          </a:prstGeom>
        </p:spPr>
        <p:txBody>
          <a:bodyPr wrap="square">
            <a:spAutoFit/>
          </a:bodyPr>
          <a:lstStyle/>
          <a:p>
            <a:pPr algn="ctr"/>
            <a:r>
              <a:rPr lang="es-CO" sz="2800" b="1" dirty="0">
                <a:solidFill>
                  <a:schemeClr val="bg1"/>
                </a:solidFill>
                <a:latin typeface="Arial" panose="020B0604020202020204" pitchFamily="34" charset="0"/>
                <a:cs typeface="Arial" panose="020B0604020202020204" pitchFamily="34" charset="0"/>
              </a:rPr>
              <a:t>LA MIRADA DE LUCAS A LA GRAN COMISIÓN</a:t>
            </a:r>
          </a:p>
          <a:p>
            <a:pPr algn="just"/>
            <a:endParaRPr lang="es-CO" dirty="0">
              <a:solidFill>
                <a:schemeClr val="bg1"/>
              </a:solidFill>
              <a:latin typeface="Arial" panose="020B0604020202020204" pitchFamily="34" charset="0"/>
              <a:cs typeface="Arial" panose="020B0604020202020204" pitchFamily="34" charset="0"/>
            </a:endParaRPr>
          </a:p>
          <a:p>
            <a:pPr algn="just"/>
            <a:r>
              <a:rPr lang="es-CO" sz="2800" dirty="0">
                <a:solidFill>
                  <a:schemeClr val="bg1"/>
                </a:solidFill>
                <a:latin typeface="Arial" panose="020B0604020202020204" pitchFamily="34" charset="0"/>
                <a:cs typeface="Arial" panose="020B0604020202020204" pitchFamily="34" charset="0"/>
              </a:rPr>
              <a:t>“Y les dijo: Así está escrito, y así fue necesario que el Cristo padeciese, y resucitase de los muertos al tercer día;</a:t>
            </a:r>
          </a:p>
          <a:p>
            <a:pPr algn="just"/>
            <a:r>
              <a:rPr lang="es-CO" sz="2800" dirty="0">
                <a:solidFill>
                  <a:schemeClr val="bg1"/>
                </a:solidFill>
                <a:latin typeface="Arial" panose="020B0604020202020204" pitchFamily="34" charset="0"/>
                <a:cs typeface="Arial" panose="020B0604020202020204" pitchFamily="34" charset="0"/>
              </a:rPr>
              <a:t>y que se predicase en su nombre el arrepentimiento y el perdón de pecados en todas las naciones, comenzando desde Jerusalén.</a:t>
            </a:r>
          </a:p>
          <a:p>
            <a:pPr algn="just"/>
            <a:r>
              <a:rPr lang="es-CO" sz="2800" dirty="0">
                <a:solidFill>
                  <a:schemeClr val="bg1"/>
                </a:solidFill>
                <a:latin typeface="Arial" panose="020B0604020202020204" pitchFamily="34" charset="0"/>
                <a:cs typeface="Arial" panose="020B0604020202020204" pitchFamily="34" charset="0"/>
              </a:rPr>
              <a:t>Y vosotros sois testigos de estas cosas.</a:t>
            </a:r>
          </a:p>
          <a:p>
            <a:pPr algn="just"/>
            <a:r>
              <a:rPr lang="es-CO" sz="2800" dirty="0">
                <a:solidFill>
                  <a:schemeClr val="bg1"/>
                </a:solidFill>
                <a:latin typeface="Arial" panose="020B0604020202020204" pitchFamily="34" charset="0"/>
                <a:cs typeface="Arial" panose="020B0604020202020204" pitchFamily="34" charset="0"/>
              </a:rPr>
              <a:t>He aquí, yo enviaré la promesa de mi Padre sobre vosotros; pero quedaos vosotros en la ciudad de Jerusalén, hasta que seáis investidos de poder desde lo alto”.  LUCAS 24:46-49</a:t>
            </a:r>
          </a:p>
        </p:txBody>
      </p:sp>
    </p:spTree>
    <p:extLst>
      <p:ext uri="{BB962C8B-B14F-4D97-AF65-F5344CB8AC3E}">
        <p14:creationId xmlns:p14="http://schemas.microsoft.com/office/powerpoint/2010/main" val="2253532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81947"/>
          <a:stretch/>
        </p:blipFill>
        <p:spPr>
          <a:xfrm>
            <a:off x="10431624" y="0"/>
            <a:ext cx="1754130" cy="6858000"/>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b="23740"/>
          <a:stretch/>
        </p:blipFill>
        <p:spPr>
          <a:xfrm>
            <a:off x="10490159" y="85715"/>
            <a:ext cx="1637059" cy="1468188"/>
          </a:xfrm>
          <a:prstGeom prst="rect">
            <a:avLst/>
          </a:prstGeom>
        </p:spPr>
      </p:pic>
      <p:sp>
        <p:nvSpPr>
          <p:cNvPr id="3" name="AutoShape 2" descr="Unión Colombiana del Norte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4" descr="Unión Colombiana del Norte - Home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 name="Rectángulo 1"/>
          <p:cNvSpPr/>
          <p:nvPr/>
        </p:nvSpPr>
        <p:spPr>
          <a:xfrm>
            <a:off x="1025237" y="907664"/>
            <a:ext cx="8525164" cy="4401205"/>
          </a:xfrm>
          <a:prstGeom prst="rect">
            <a:avLst/>
          </a:prstGeom>
        </p:spPr>
        <p:txBody>
          <a:bodyPr wrap="square">
            <a:spAutoFit/>
          </a:bodyPr>
          <a:lstStyle/>
          <a:p>
            <a:pPr marL="342900" indent="-342900">
              <a:buFont typeface="Wingdings" panose="05000000000000000000" pitchFamily="2" charset="2"/>
              <a:buChar char="Ø"/>
            </a:pPr>
            <a:r>
              <a:rPr lang="es-CO" sz="4000" dirty="0">
                <a:solidFill>
                  <a:schemeClr val="bg1"/>
                </a:solidFill>
                <a:latin typeface="Arial" panose="020B0604020202020204" pitchFamily="34" charset="0"/>
                <a:cs typeface="Arial" panose="020B0604020202020204" pitchFamily="34" charset="0"/>
              </a:rPr>
              <a:t>Lucas señala que la gran comisión debe empezar por Jerusalén.</a:t>
            </a:r>
          </a:p>
          <a:p>
            <a:pPr marL="342900" indent="-342900">
              <a:buFont typeface="Wingdings" panose="05000000000000000000" pitchFamily="2" charset="2"/>
              <a:buChar char="Ø"/>
            </a:pPr>
            <a:r>
              <a:rPr lang="es-CO" sz="4000" dirty="0">
                <a:solidFill>
                  <a:schemeClr val="bg1"/>
                </a:solidFill>
                <a:latin typeface="Arial" panose="020B0604020202020204" pitchFamily="34" charset="0"/>
                <a:cs typeface="Arial" panose="020B0604020202020204" pitchFamily="34" charset="0"/>
              </a:rPr>
              <a:t>Lucas identifica a los seguidores de Jesús como sus testigos.</a:t>
            </a:r>
          </a:p>
          <a:p>
            <a:pPr marL="342900" indent="-342900">
              <a:buFont typeface="Wingdings" panose="05000000000000000000" pitchFamily="2" charset="2"/>
              <a:buChar char="Ø"/>
            </a:pPr>
            <a:r>
              <a:rPr lang="es-CO" sz="4000" dirty="0">
                <a:solidFill>
                  <a:schemeClr val="bg1"/>
                </a:solidFill>
                <a:latin typeface="Arial" panose="020B0604020202020204" pitchFamily="34" charset="0"/>
                <a:cs typeface="Arial" panose="020B0604020202020204" pitchFamily="34" charset="0"/>
              </a:rPr>
              <a:t>Lucas recuerda que antes de ir debemos ser llenos del Poder de lo alto. </a:t>
            </a:r>
          </a:p>
        </p:txBody>
      </p:sp>
    </p:spTree>
    <p:extLst>
      <p:ext uri="{BB962C8B-B14F-4D97-AF65-F5344CB8AC3E}">
        <p14:creationId xmlns:p14="http://schemas.microsoft.com/office/powerpoint/2010/main" val="191481394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757</Words>
  <Application>Microsoft Office PowerPoint</Application>
  <PresentationFormat>Panorámica</PresentationFormat>
  <Paragraphs>56</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Brush Script MT</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 William</dc:creator>
  <cp:lastModifiedBy>AV_IASD Central</cp:lastModifiedBy>
  <cp:revision>18</cp:revision>
  <dcterms:created xsi:type="dcterms:W3CDTF">2021-08-28T18:03:14Z</dcterms:created>
  <dcterms:modified xsi:type="dcterms:W3CDTF">2024-06-15T01:26:44Z</dcterms:modified>
</cp:coreProperties>
</file>