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94" r:id="rId5"/>
    <p:sldId id="353" r:id="rId6"/>
    <p:sldId id="354" r:id="rId7"/>
    <p:sldId id="352" r:id="rId8"/>
    <p:sldId id="296" r:id="rId9"/>
    <p:sldId id="355" r:id="rId10"/>
    <p:sldId id="297" r:id="rId11"/>
    <p:sldId id="356" r:id="rId12"/>
    <p:sldId id="349" r:id="rId13"/>
    <p:sldId id="350" r:id="rId14"/>
    <p:sldId id="279" r:id="rId15"/>
  </p:sldIdLst>
  <p:sldSz cx="9144000" cy="5143500" type="screen16x9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612" y="-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20281-1061-4D46-A1CD-9AD11D6ACE52}" type="datetimeFigureOut">
              <a:rPr lang="pt-BR" smtClean="0"/>
              <a:t>23/08/2015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C9793-2447-4F9A-A5B2-B6913151C8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695889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20281-1061-4D46-A1CD-9AD11D6ACE52}" type="datetimeFigureOut">
              <a:rPr lang="pt-BR" smtClean="0"/>
              <a:t>23/08/2015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C9793-2447-4F9A-A5B2-B6913151C8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89587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20281-1061-4D46-A1CD-9AD11D6ACE52}" type="datetimeFigureOut">
              <a:rPr lang="pt-BR" smtClean="0"/>
              <a:t>23/08/2015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C9793-2447-4F9A-A5B2-B6913151C8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959207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20281-1061-4D46-A1CD-9AD11D6ACE52}" type="datetimeFigureOut">
              <a:rPr lang="pt-BR" smtClean="0"/>
              <a:t>23/08/2015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C9793-2447-4F9A-A5B2-B6913151C8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10498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20281-1061-4D46-A1CD-9AD11D6ACE52}" type="datetimeFigureOut">
              <a:rPr lang="pt-BR" smtClean="0"/>
              <a:t>23/08/2015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C9793-2447-4F9A-A5B2-B6913151C8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28362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20281-1061-4D46-A1CD-9AD11D6ACE52}" type="datetimeFigureOut">
              <a:rPr lang="pt-BR" smtClean="0"/>
              <a:t>23/08/2015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C9793-2447-4F9A-A5B2-B6913151C8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97437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20281-1061-4D46-A1CD-9AD11D6ACE52}" type="datetimeFigureOut">
              <a:rPr lang="pt-BR" smtClean="0"/>
              <a:t>23/08/2015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C9793-2447-4F9A-A5B2-B6913151C8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5721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20281-1061-4D46-A1CD-9AD11D6ACE52}" type="datetimeFigureOut">
              <a:rPr lang="pt-BR" smtClean="0"/>
              <a:t>23/08/2015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C9793-2447-4F9A-A5B2-B6913151C8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22874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20281-1061-4D46-A1CD-9AD11D6ACE52}" type="datetimeFigureOut">
              <a:rPr lang="pt-BR" smtClean="0"/>
              <a:t>23/08/2015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C9793-2447-4F9A-A5B2-B6913151C8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67316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20281-1061-4D46-A1CD-9AD11D6ACE52}" type="datetimeFigureOut">
              <a:rPr lang="pt-BR" smtClean="0"/>
              <a:t>23/08/2015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C9793-2447-4F9A-A5B2-B6913151C8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3153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20281-1061-4D46-A1CD-9AD11D6ACE52}" type="datetimeFigureOut">
              <a:rPr lang="pt-BR" smtClean="0"/>
              <a:t>23/08/2015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C9793-2447-4F9A-A5B2-B6913151C8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03774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320281-1061-4D46-A1CD-9AD11D6ACE52}" type="datetimeFigureOut">
              <a:rPr lang="pt-BR" smtClean="0"/>
              <a:t>23/08/2015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0C9793-2447-4F9A-A5B2-B6913151C8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08021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10359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Alana\Documents\ppts igreja\hebert 2015\ESPANHOL\lateral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aixaDeTexto 2"/>
          <p:cNvSpPr txBox="1"/>
          <p:nvPr/>
        </p:nvSpPr>
        <p:spPr>
          <a:xfrm>
            <a:off x="4598144" y="1131590"/>
            <a:ext cx="439248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Que quienes aman al Señor y su verdad se unan en grupos de dos </a:t>
            </a:r>
            <a:r>
              <a:rPr lang="es-E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 de </a:t>
            </a: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tres para buscar lugares apartados y orar pidiendo la bendición </a:t>
            </a:r>
            <a:r>
              <a:rPr lang="es-E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de Dios </a:t>
            </a: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sobre el ministro que difícilmente halla tiempo para la oración</a:t>
            </a:r>
            <a:endParaRPr lang="pt-B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015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C:\Users\Alana\Documents\ppts igreja\hebert 2015\ESPANHOL\lateral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4" name="Grupo 3"/>
          <p:cNvGrpSpPr/>
          <p:nvPr/>
        </p:nvGrpSpPr>
        <p:grpSpPr>
          <a:xfrm>
            <a:off x="1403648" y="3268023"/>
            <a:ext cx="6315888" cy="239831"/>
            <a:chOff x="992416" y="3196015"/>
            <a:chExt cx="6315888" cy="239831"/>
          </a:xfrm>
        </p:grpSpPr>
        <p:sp>
          <p:nvSpPr>
            <p:cNvPr id="5" name="Retângulo 4"/>
            <p:cNvSpPr/>
            <p:nvPr/>
          </p:nvSpPr>
          <p:spPr>
            <a:xfrm>
              <a:off x="992416" y="3293070"/>
              <a:ext cx="2736304" cy="45719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6" name="Fluxograma: Decisão 5"/>
            <p:cNvSpPr/>
            <p:nvPr/>
          </p:nvSpPr>
          <p:spPr>
            <a:xfrm>
              <a:off x="3923928" y="3196015"/>
              <a:ext cx="432048" cy="239831"/>
            </a:xfrm>
            <a:prstGeom prst="flowChartDecision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7" name="Retângulo 6"/>
            <p:cNvSpPr/>
            <p:nvPr/>
          </p:nvSpPr>
          <p:spPr>
            <a:xfrm>
              <a:off x="4572000" y="3293070"/>
              <a:ext cx="2736304" cy="45719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8" name="CaixaDeTexto 7"/>
          <p:cNvSpPr txBox="1"/>
          <p:nvPr/>
        </p:nvSpPr>
        <p:spPr>
          <a:xfrm>
            <a:off x="405768" y="1513697"/>
            <a:ext cx="8290832" cy="1754326"/>
          </a:xfrm>
          <a:prstGeom prst="rect">
            <a:avLst/>
          </a:prstGeom>
          <a:noFill/>
          <a:ln>
            <a:noFill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3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Los problemas del </a:t>
            </a:r>
            <a:r>
              <a:rPr lang="es-E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ministro</a:t>
            </a:r>
          </a:p>
          <a:p>
            <a:pPr algn="ctr"/>
            <a:r>
              <a:rPr lang="es-E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pueden </a:t>
            </a:r>
            <a:r>
              <a:rPr lang="es-ES" sz="3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ser tratados mejor en</a:t>
            </a:r>
          </a:p>
          <a:p>
            <a:pPr algn="ctr"/>
            <a:r>
              <a:rPr lang="es-ES" sz="3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un grupo pequeño</a:t>
            </a:r>
            <a:endParaRPr lang="pt-BR" sz="3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3612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Alana\Documents\ppts igreja\hebert 2015\ESPANHOL\lateral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aixaDeTexto 2"/>
          <p:cNvSpPr txBox="1"/>
          <p:nvPr/>
        </p:nvSpPr>
        <p:spPr>
          <a:xfrm>
            <a:off x="756960" y="1059582"/>
            <a:ext cx="475252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Es el objeto de Satanás entrampar a los hombres que</a:t>
            </a:r>
          </a:p>
          <a:p>
            <a:pPr algn="ctr"/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dirigen cosas sagradas, conducirlos a hacer cosas que rebajarán </a:t>
            </a:r>
            <a:r>
              <a:rPr lang="es-E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el ministerio </a:t>
            </a: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a un nivel común, para que los pecadores tengan una</a:t>
            </a:r>
          </a:p>
          <a:p>
            <a:pPr algn="ctr"/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excusa para su propia impenitencia y pecado.</a:t>
            </a:r>
            <a:endParaRPr lang="pt-B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0181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Alana\Documents\ppts igreja\hebert 2015\ESPANHOL\lateral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aixaDeTexto 2"/>
          <p:cNvSpPr txBox="1"/>
          <p:nvPr/>
        </p:nvSpPr>
        <p:spPr>
          <a:xfrm>
            <a:off x="899592" y="1131590"/>
            <a:ext cx="439248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Cuando las palabras y</a:t>
            </a:r>
          </a:p>
          <a:p>
            <a:pPr algn="ctr"/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el comportamiento del ministro no siguen el ejemplo de Cristo, sino</a:t>
            </a:r>
          </a:p>
          <a:p>
            <a:pPr algn="ctr"/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son una imitación de las palabras y conducta del gran engañador,</a:t>
            </a:r>
          </a:p>
          <a:p>
            <a:pPr algn="ctr"/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nuestros enemigos tienen ocasión de blasfemar.</a:t>
            </a:r>
            <a:endParaRPr lang="pt-B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0736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47625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lana\Documents\ppts igreja\hebert 2015\ESPANHOL\lateral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85723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C:\Users\Alana\Documents\ppts igreja\hebert 2015\ESPANHOL\lateral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4" name="Grupo 3"/>
          <p:cNvGrpSpPr/>
          <p:nvPr/>
        </p:nvGrpSpPr>
        <p:grpSpPr>
          <a:xfrm>
            <a:off x="1403648" y="3268023"/>
            <a:ext cx="6315888" cy="239831"/>
            <a:chOff x="992416" y="3196015"/>
            <a:chExt cx="6315888" cy="239831"/>
          </a:xfrm>
        </p:grpSpPr>
        <p:sp>
          <p:nvSpPr>
            <p:cNvPr id="5" name="Retângulo 4"/>
            <p:cNvSpPr/>
            <p:nvPr/>
          </p:nvSpPr>
          <p:spPr>
            <a:xfrm>
              <a:off x="992416" y="3293070"/>
              <a:ext cx="2736304" cy="45719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6" name="Fluxograma: Decisão 5"/>
            <p:cNvSpPr/>
            <p:nvPr/>
          </p:nvSpPr>
          <p:spPr>
            <a:xfrm>
              <a:off x="3923928" y="3196015"/>
              <a:ext cx="432048" cy="239831"/>
            </a:xfrm>
            <a:prstGeom prst="flowChartDecision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7" name="Retângulo 6"/>
            <p:cNvSpPr/>
            <p:nvPr/>
          </p:nvSpPr>
          <p:spPr>
            <a:xfrm>
              <a:off x="4572000" y="3293070"/>
              <a:ext cx="2736304" cy="45719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8" name="CaixaDeTexto 7"/>
          <p:cNvSpPr txBox="1"/>
          <p:nvPr/>
        </p:nvSpPr>
        <p:spPr>
          <a:xfrm>
            <a:off x="405768" y="2037661"/>
            <a:ext cx="8290832" cy="1200329"/>
          </a:xfrm>
          <a:prstGeom prst="rect">
            <a:avLst/>
          </a:prstGeom>
          <a:noFill/>
          <a:ln>
            <a:noFill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3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Feliz es el ministro </a:t>
            </a:r>
            <a:r>
              <a:rPr lang="es-E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que</a:t>
            </a:r>
          </a:p>
          <a:p>
            <a:pPr algn="ctr"/>
            <a:r>
              <a:rPr lang="es-E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tiene </a:t>
            </a:r>
            <a:r>
              <a:rPr lang="es-ES" sz="3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un Aarón y un </a:t>
            </a:r>
            <a:r>
              <a:rPr lang="es-ES" sz="36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Ur</a:t>
            </a:r>
            <a:r>
              <a:rPr lang="pt-BR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pt-BR" sz="3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0874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Alana\Documents\ppts igreja\hebert 2015\ESPANHOL\lateral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aixaDeTexto 2"/>
          <p:cNvSpPr txBox="1"/>
          <p:nvPr/>
        </p:nvSpPr>
        <p:spPr>
          <a:xfrm>
            <a:off x="899592" y="1491630"/>
            <a:ext cx="749455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Feliz </a:t>
            </a:r>
            <a:r>
              <a:rPr lang="es-E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es el </a:t>
            </a: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ministro que tiene un fiel Aarón y un </a:t>
            </a:r>
            <a:r>
              <a:rPr lang="es-E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Ur</a:t>
            </a: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 que le fortalezcan </a:t>
            </a:r>
            <a:r>
              <a:rPr lang="es-E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los brazos </a:t>
            </a: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cuando se le cansen y los sostengan mediante la fe y </a:t>
            </a:r>
            <a:r>
              <a:rPr lang="es-E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la oración</a:t>
            </a: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. Un apoyo tal es una ayuda poderosa para el siervo de </a:t>
            </a:r>
            <a:r>
              <a:rPr lang="es-E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Cristo en </a:t>
            </a: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su trabajo y a menudo hará que la causa de la verdad </a:t>
            </a:r>
            <a:r>
              <a:rPr lang="es-E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triunfe gloriosamente.</a:t>
            </a:r>
          </a:p>
          <a:p>
            <a:pPr algn="ctr"/>
            <a:r>
              <a:rPr lang="es-E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Testimonies </a:t>
            </a:r>
            <a:r>
              <a:rPr lang="es-E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Church</a:t>
            </a: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 4:531.</a:t>
            </a:r>
            <a:endParaRPr lang="pt-B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742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C:\Users\Alana\Documents\ppts igreja\hebert 2015\ESPANHOL\lateral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4" name="Grupo 3"/>
          <p:cNvGrpSpPr/>
          <p:nvPr/>
        </p:nvGrpSpPr>
        <p:grpSpPr>
          <a:xfrm>
            <a:off x="1393240" y="2714025"/>
            <a:ext cx="6315888" cy="239831"/>
            <a:chOff x="992416" y="3196015"/>
            <a:chExt cx="6315888" cy="239831"/>
          </a:xfrm>
        </p:grpSpPr>
        <p:sp>
          <p:nvSpPr>
            <p:cNvPr id="5" name="Retângulo 4"/>
            <p:cNvSpPr/>
            <p:nvPr/>
          </p:nvSpPr>
          <p:spPr>
            <a:xfrm>
              <a:off x="992416" y="3293070"/>
              <a:ext cx="2736304" cy="45719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6" name="Fluxograma: Decisão 5"/>
            <p:cNvSpPr/>
            <p:nvPr/>
          </p:nvSpPr>
          <p:spPr>
            <a:xfrm>
              <a:off x="3923928" y="3196015"/>
              <a:ext cx="432048" cy="239831"/>
            </a:xfrm>
            <a:prstGeom prst="flowChartDecision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7" name="Retângulo 6"/>
            <p:cNvSpPr/>
            <p:nvPr/>
          </p:nvSpPr>
          <p:spPr>
            <a:xfrm>
              <a:off x="4572000" y="3293070"/>
              <a:ext cx="2736304" cy="45719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8" name="CaixaDeTexto 7"/>
          <p:cNvSpPr txBox="1"/>
          <p:nvPr/>
        </p:nvSpPr>
        <p:spPr>
          <a:xfrm>
            <a:off x="405768" y="2067694"/>
            <a:ext cx="8290832" cy="646331"/>
          </a:xfrm>
          <a:prstGeom prst="rect">
            <a:avLst/>
          </a:prstGeom>
          <a:noFill/>
          <a:ln>
            <a:noFill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3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Reúna a otros para orar por usted</a:t>
            </a:r>
            <a:endParaRPr lang="pt-BR" sz="3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5054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Alana\Documents\ppts igreja\hebert 2015\ESPANHOL\lateral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aixaDeTexto 2"/>
          <p:cNvSpPr txBox="1"/>
          <p:nvPr/>
        </p:nvSpPr>
        <p:spPr>
          <a:xfrm>
            <a:off x="4427984" y="1203598"/>
            <a:ext cx="446449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Yo sentí en el alma que</a:t>
            </a:r>
          </a:p>
          <a:p>
            <a:pPr algn="ctr"/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sería un gran privilegio para mí reunir a algunos de los </a:t>
            </a:r>
            <a:r>
              <a:rPr lang="es-E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antiguos siervos </a:t>
            </a: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experimentados de Dios y unirnos en oración para solicitar </a:t>
            </a:r>
            <a:r>
              <a:rPr lang="es-E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la ayuda </a:t>
            </a: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y fortaleza que tanto necesitaba.</a:t>
            </a:r>
            <a:endParaRPr lang="pt-B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6247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C:\Users\Alana\Documents\ppts igreja\hebert 2015\ESPANHOL\lateral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4" name="Grupo 3"/>
          <p:cNvGrpSpPr/>
          <p:nvPr/>
        </p:nvGrpSpPr>
        <p:grpSpPr>
          <a:xfrm>
            <a:off x="1403648" y="3268023"/>
            <a:ext cx="6315888" cy="239831"/>
            <a:chOff x="992416" y="3196015"/>
            <a:chExt cx="6315888" cy="239831"/>
          </a:xfrm>
        </p:grpSpPr>
        <p:sp>
          <p:nvSpPr>
            <p:cNvPr id="5" name="Retângulo 4"/>
            <p:cNvSpPr/>
            <p:nvPr/>
          </p:nvSpPr>
          <p:spPr>
            <a:xfrm>
              <a:off x="992416" y="3293070"/>
              <a:ext cx="2736304" cy="45719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6" name="Fluxograma: Decisão 5"/>
            <p:cNvSpPr/>
            <p:nvPr/>
          </p:nvSpPr>
          <p:spPr>
            <a:xfrm>
              <a:off x="3923928" y="3196015"/>
              <a:ext cx="432048" cy="239831"/>
            </a:xfrm>
            <a:prstGeom prst="flowChartDecision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7" name="Retângulo 6"/>
            <p:cNvSpPr/>
            <p:nvPr/>
          </p:nvSpPr>
          <p:spPr>
            <a:xfrm>
              <a:off x="4572000" y="3293070"/>
              <a:ext cx="2736304" cy="45719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8" name="CaixaDeTexto 7"/>
          <p:cNvSpPr txBox="1"/>
          <p:nvPr/>
        </p:nvSpPr>
        <p:spPr>
          <a:xfrm>
            <a:off x="405768" y="1995686"/>
            <a:ext cx="8290832" cy="1754326"/>
          </a:xfrm>
          <a:prstGeom prst="rect">
            <a:avLst/>
          </a:prstGeom>
          <a:noFill/>
          <a:ln>
            <a:noFill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3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El plan de Dios es que los dirigentes hagan uso de consejeros</a:t>
            </a:r>
            <a:r>
              <a:rPr lang="pt-BR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pt-BR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pt-BR" sz="3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3422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Alana\Documents\ppts igreja\hebert 2015\ESPANHOL\lateral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aixaDeTexto 2"/>
          <p:cNvSpPr txBox="1"/>
          <p:nvPr/>
        </p:nvSpPr>
        <p:spPr>
          <a:xfrm>
            <a:off x="683568" y="1203598"/>
            <a:ext cx="489654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Dios dio a Moisés instrucciones especiales para el manejo</a:t>
            </a:r>
          </a:p>
          <a:p>
            <a:pPr algn="ctr"/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de su obra. Le ordenó que se relacionara con hombres para </a:t>
            </a:r>
            <a:r>
              <a:rPr lang="es-E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que fueran </a:t>
            </a: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sus consejeros, para que sus responsabilidades pudieran </a:t>
            </a:r>
            <a:r>
              <a:rPr lang="es-E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ser aliviadas.</a:t>
            </a:r>
          </a:p>
          <a:p>
            <a:pPr algn="ctr"/>
            <a:r>
              <a:rPr lang="es-E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Testimonios </a:t>
            </a: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para los Ministros, 340.</a:t>
            </a:r>
            <a:endParaRPr lang="pt-B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8712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C:\Users\Alana\Documents\ppts igreja\hebert 2015\ESPANHOL\lateral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4" name="Grupo 3"/>
          <p:cNvGrpSpPr/>
          <p:nvPr/>
        </p:nvGrpSpPr>
        <p:grpSpPr>
          <a:xfrm>
            <a:off x="1403648" y="3268023"/>
            <a:ext cx="6315888" cy="239831"/>
            <a:chOff x="992416" y="3196015"/>
            <a:chExt cx="6315888" cy="239831"/>
          </a:xfrm>
        </p:grpSpPr>
        <p:sp>
          <p:nvSpPr>
            <p:cNvPr id="5" name="Retângulo 4"/>
            <p:cNvSpPr/>
            <p:nvPr/>
          </p:nvSpPr>
          <p:spPr>
            <a:xfrm>
              <a:off x="992416" y="3293070"/>
              <a:ext cx="2736304" cy="45719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6" name="Fluxograma: Decisão 5"/>
            <p:cNvSpPr/>
            <p:nvPr/>
          </p:nvSpPr>
          <p:spPr>
            <a:xfrm>
              <a:off x="3923928" y="3196015"/>
              <a:ext cx="432048" cy="239831"/>
            </a:xfrm>
            <a:prstGeom prst="flowChartDecision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7" name="Retângulo 6"/>
            <p:cNvSpPr/>
            <p:nvPr/>
          </p:nvSpPr>
          <p:spPr>
            <a:xfrm>
              <a:off x="4572000" y="3293070"/>
              <a:ext cx="2736304" cy="45719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8" name="CaixaDeTexto 7"/>
          <p:cNvSpPr txBox="1"/>
          <p:nvPr/>
        </p:nvSpPr>
        <p:spPr>
          <a:xfrm>
            <a:off x="405768" y="1923678"/>
            <a:ext cx="8290832" cy="1200329"/>
          </a:xfrm>
          <a:prstGeom prst="rect">
            <a:avLst/>
          </a:prstGeom>
          <a:noFill/>
          <a:ln>
            <a:noFill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3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Pequeños grupos deberían estar orando por su ministro</a:t>
            </a:r>
            <a:r>
              <a:rPr lang="pt-BR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pt-BR" sz="3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4979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855</TotalTime>
  <Words>307</Words>
  <Application>Microsoft Office PowerPoint</Application>
  <PresentationFormat>Apresentação na tela (16:9)</PresentationFormat>
  <Paragraphs>24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14</vt:i4>
      </vt:variant>
    </vt:vector>
  </HeadingPairs>
  <TitlesOfParts>
    <vt:vector size="15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Alana</dc:creator>
  <cp:lastModifiedBy>Alana</cp:lastModifiedBy>
  <cp:revision>26</cp:revision>
  <dcterms:created xsi:type="dcterms:W3CDTF">2015-05-19T12:36:24Z</dcterms:created>
  <dcterms:modified xsi:type="dcterms:W3CDTF">2015-08-23T20:57:51Z</dcterms:modified>
</cp:coreProperties>
</file>