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hape 18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bg>
      <p:bgPr>
        <a:gradFill flip="none" rotWithShape="1">
          <a:gsLst>
            <a:gs pos="0">
              <a:srgbClr val="0096EF"/>
            </a:gs>
            <a:gs pos="100000">
              <a:srgbClr val="154380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12" name="Título de presentació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ión del hech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Información del hecho</a:t>
            </a:r>
          </a:p>
        </p:txBody>
      </p:sp>
      <p:sp>
        <p:nvSpPr>
          <p:cNvPr id="107" name="Nivel de texto 1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Atribución</a:t>
            </a:r>
          </a:p>
        </p:txBody>
      </p:sp>
      <p:sp>
        <p:nvSpPr>
          <p:cNvPr id="116" name="Nivel de texto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“Frase celebre”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o del título"/>
          <p:cNvSpPr txBox="1"/>
          <p:nvPr>
            <p:ph type="title"/>
          </p:nvPr>
        </p:nvSpPr>
        <p:spPr>
          <a:xfrm>
            <a:off x="2019300" y="3429000"/>
            <a:ext cx="20955000" cy="41021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b="0" cap="all" spc="319" sz="8000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50" name="Nivel de texto 1…"/>
          <p:cNvSpPr txBox="1"/>
          <p:nvPr>
            <p:ph type="body" sz="quarter" idx="1"/>
          </p:nvPr>
        </p:nvSpPr>
        <p:spPr>
          <a:xfrm>
            <a:off x="2019300" y="7518400"/>
            <a:ext cx="20955000" cy="19685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200" sz="5000"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200" sz="5000"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200" sz="5000"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200" sz="5000"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200" sz="5000"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1" name="Número de diapositiva"/>
          <p:cNvSpPr txBox="1"/>
          <p:nvPr>
            <p:ph type="sldNum" sz="quarter" idx="2"/>
          </p:nvPr>
        </p:nvSpPr>
        <p:spPr>
          <a:xfrm>
            <a:off x="11976100" y="12846050"/>
            <a:ext cx="419100" cy="457200"/>
          </a:xfrm>
          <a:prstGeom prst="rect">
            <a:avLst/>
          </a:prstGeom>
        </p:spPr>
        <p:txBody>
          <a:bodyPr anchor="ctr"/>
          <a:lstStyle>
            <a:lvl1pPr defTabSz="825500">
              <a:defRPr sz="2400">
                <a:solidFill>
                  <a:srgbClr val="8C8C8C"/>
                </a:solidFill>
                <a:effectLst>
                  <a:outerShdw sx="100000" sy="100000" kx="0" ky="0" algn="b" rotWithShape="0" blurRad="25400" dist="23648" dir="1620000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solidFill>
          <a:srgbClr val="C246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o del título"/>
          <p:cNvSpPr txBox="1"/>
          <p:nvPr>
            <p:ph type="title"/>
          </p:nvPr>
        </p:nvSpPr>
        <p:spPr>
          <a:xfrm>
            <a:off x="3096369" y="3994150"/>
            <a:ext cx="19621501" cy="32131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b="0" i="1" spc="0" sz="940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59" name="Nivel de texto 1…"/>
          <p:cNvSpPr txBox="1"/>
          <p:nvPr>
            <p:ph type="body" sz="quarter" idx="1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0" name="Número de diapositiva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 anchor="t"/>
          <a:lstStyle>
            <a:lvl1pPr defTabSz="825500">
              <a:defRPr sz="30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Imagen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8" name="Texto del título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914400">
              <a:lnSpc>
                <a:spcPct val="100000"/>
              </a:lnSpc>
              <a:defRPr b="0" cap="all" spc="0" sz="6400">
                <a:solidFill>
                  <a:srgbClr val="A9E023"/>
                </a:solidFill>
                <a:effectLst>
                  <a:outerShdw sx="100000" sy="100000" kx="0" ky="0" algn="b" rotWithShape="0" blurRad="25400" dist="38100" dir="14040000">
                    <a:srgbClr val="000000">
                      <a:alpha val="2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69" name="Nivel de texto 1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0" name="Número de diapositiva"/>
          <p:cNvSpPr txBox="1"/>
          <p:nvPr>
            <p:ph type="sldNum" sz="quarter" idx="2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r" defTabSz="457200">
              <a:defRPr b="1">
                <a:solidFill>
                  <a:srgbClr val="BFBFB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o del título"/>
          <p:cNvSpPr txBox="1"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90000"/>
              </a:lnSpc>
              <a:defRPr b="0" cap="all" spc="0" sz="100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78" name="Nivel de texto 1…"/>
          <p:cNvSpPr txBox="1"/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9" name="Número de diapositiva"/>
          <p:cNvSpPr txBox="1"/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solidFill>
                  <a:srgbClr val="5C88A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e presentació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23" name="Autor y fech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24" name="Nivel de texto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de diapositiv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de diapositiva</a:t>
            </a:r>
          </a:p>
        </p:txBody>
      </p:sp>
      <p:sp>
        <p:nvSpPr>
          <p:cNvPr id="33" name="Nivel de texto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43" name="Subtítulo de diapositiv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4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ítulo de diapositiva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61" name="Subtítulo de diapositiva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62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72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80" name="Subtítulo de diapositiv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8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Temas de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de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Relationship Id="rId3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Editar: doble clic"/>
          <p:cNvSpPr txBox="1"/>
          <p:nvPr>
            <p:ph type="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Editar: doble clic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0" name="Portada_SeminarioCMP.jpg" descr="Portada_SeminarioCM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100000">
              <a:srgbClr val="00426E"/>
            </a:gs>
          </a:gsLst>
          <a:lin ang="15533503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ángulo redondeado"/>
          <p:cNvSpPr/>
          <p:nvPr/>
        </p:nvSpPr>
        <p:spPr>
          <a:xfrm>
            <a:off x="3987800" y="3606800"/>
            <a:ext cx="10379671" cy="7378105"/>
          </a:xfrm>
          <a:prstGeom prst="roundRect">
            <a:avLst>
              <a:gd name="adj" fmla="val 15000"/>
            </a:avLst>
          </a:prstGeom>
          <a:solidFill>
            <a:srgbClr val="E4A0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6787" y="5157416"/>
            <a:ext cx="10284217" cy="78126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39700" dir="15333259">
              <a:srgbClr val="33435A">
                <a:alpha val="82071"/>
              </a:srgbClr>
            </a:outerShdw>
          </a:effectLst>
        </p:spPr>
      </p:pic>
      <p:sp>
        <p:nvSpPr>
          <p:cNvPr id="243" name="El apetito disminuye la capacidad de percepción"/>
          <p:cNvSpPr txBox="1"/>
          <p:nvPr>
            <p:ph type="ctrTitle"/>
          </p:nvPr>
        </p:nvSpPr>
        <p:spPr>
          <a:xfrm>
            <a:off x="3733869" y="1086787"/>
            <a:ext cx="16916262" cy="1905978"/>
          </a:xfrm>
          <a:prstGeom prst="rect">
            <a:avLst/>
          </a:prstGeom>
        </p:spPr>
        <p:txBody>
          <a:bodyPr anchor="t"/>
          <a:lstStyle>
            <a:lvl1pPr algn="ctr" defTabSz="1438619">
              <a:defRPr b="0" spc="-136" sz="6843">
                <a:effectLst>
                  <a:outerShdw sx="100000" sy="100000" kx="0" ky="0" algn="b" rotWithShape="0" blurRad="14985" dist="37464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apetito disminuye la capacidad de percepción</a:t>
            </a:r>
          </a:p>
        </p:txBody>
      </p:sp>
      <p:sp>
        <p:nvSpPr>
          <p:cNvPr id="244" name="Produce debilidad física…"/>
          <p:cNvSpPr txBox="1"/>
          <p:nvPr>
            <p:ph type="subTitle" sz="half" idx="1"/>
          </p:nvPr>
        </p:nvSpPr>
        <p:spPr>
          <a:xfrm>
            <a:off x="2939157" y="4025443"/>
            <a:ext cx="10918230" cy="7091210"/>
          </a:xfrm>
          <a:prstGeom prst="rect">
            <a:avLst/>
          </a:prstGeom>
        </p:spPr>
        <p:txBody>
          <a:bodyPr/>
          <a:lstStyle/>
          <a:p>
            <a:pPr marL="1333500" indent="-1333500" defTabSz="2438338">
              <a:lnSpc>
                <a:spcPct val="900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4800"/>
            </a:pPr>
            <a:r>
              <a:t>Produce </a:t>
            </a:r>
            <a:r>
              <a:rPr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debilidad física</a:t>
            </a:r>
            <a:r>
              <a:t> </a:t>
            </a:r>
          </a:p>
          <a:p>
            <a:pPr marL="2111375" indent="-2111375" defTabSz="2438338">
              <a:lnSpc>
                <a:spcPct val="900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4800"/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Disminuye</a:t>
            </a:r>
            <a:r>
              <a:t> las capacidades de percepción.</a:t>
            </a:r>
          </a:p>
          <a:p>
            <a:pPr marL="2111375" indent="-2111375" defTabSz="2438338">
              <a:lnSpc>
                <a:spcPct val="900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4800"/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Pervirte</a:t>
            </a:r>
            <a:r>
              <a:t> las facultades morales</a:t>
            </a:r>
          </a:p>
        </p:txBody>
      </p:sp>
      <p:sp>
        <p:nvSpPr>
          <p:cNvPr id="245" name="—Medical Ministry, 264. {1MCP 332.3}"/>
          <p:cNvSpPr txBox="1"/>
          <p:nvPr>
            <p:ph type="body" idx="21"/>
          </p:nvPr>
        </p:nvSpPr>
        <p:spPr>
          <a:xfrm>
            <a:off x="2467072" y="11692131"/>
            <a:ext cx="9661428" cy="14896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—Medical Ministry, 264. {1MCP 332.3}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100000">
              <a:srgbClr val="00426E"/>
            </a:gs>
          </a:gsLst>
          <a:lin ang="15533503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Las facultades de percepción se nublan"/>
          <p:cNvSpPr txBox="1"/>
          <p:nvPr>
            <p:ph type="subTitle" sz="quarter" idx="1"/>
          </p:nvPr>
        </p:nvSpPr>
        <p:spPr>
          <a:xfrm>
            <a:off x="3829485" y="1494759"/>
            <a:ext cx="16725030" cy="2173759"/>
          </a:xfrm>
          <a:prstGeom prst="rect">
            <a:avLst/>
          </a:prstGeom>
        </p:spPr>
        <p:txBody>
          <a:bodyPr/>
          <a:lstStyle>
            <a:lvl1pPr algn="ctr" defTabSz="1731220">
              <a:lnSpc>
                <a:spcPct val="80000"/>
              </a:lnSpc>
              <a:defRPr b="0" spc="-164" sz="8236">
                <a:effectLst>
                  <a:outerShdw sx="100000" sy="100000" kx="0" ky="0" algn="b" rotWithShape="0" blurRad="18034" dist="4508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Las facultades de percepción se nublan</a:t>
            </a:r>
          </a:p>
        </p:txBody>
      </p:sp>
      <p:sp>
        <p:nvSpPr>
          <p:cNvPr id="248" name="Han nublado los poderes de percepción."/>
          <p:cNvSpPr txBox="1"/>
          <p:nvPr/>
        </p:nvSpPr>
        <p:spPr>
          <a:xfrm>
            <a:off x="3453705" y="10614916"/>
            <a:ext cx="19088399" cy="113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ts val="8100"/>
              </a:lnSpc>
              <a:spcBef>
                <a:spcPts val="2000"/>
              </a:spcBef>
              <a:defRPr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 sz="5400">
                <a:effectLst>
                  <a:outerShdw sx="100000" sy="100000" kx="0" ky="0" algn="b" rotWithShape="0" blurRad="25400" dist="63500" dir="18900000">
                    <a:srgbClr val="000000"/>
                  </a:outerShdw>
                </a:effectLst>
              </a:defRPr>
            </a:pPr>
            <a:r>
              <a:rPr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</a:rPr>
              <a:t>Han nublado los poderes de percepción.</a:t>
            </a:r>
          </a:p>
        </p:txBody>
      </p:sp>
      <p:sp>
        <p:nvSpPr>
          <p:cNvPr id="249" name="—Testimonies for the Church 2:605 (1871). {1MCP 332.6}"/>
          <p:cNvSpPr txBox="1"/>
          <p:nvPr>
            <p:ph type="body" idx="21"/>
          </p:nvPr>
        </p:nvSpPr>
        <p:spPr>
          <a:xfrm>
            <a:off x="10084492" y="12023943"/>
            <a:ext cx="11924608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68" sz="3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—Testimonies for the Church 2:605 (1871). {1MCP 332.6}</a:t>
            </a:r>
          </a:p>
        </p:txBody>
      </p:sp>
      <p:sp>
        <p:nvSpPr>
          <p:cNvPr id="250" name="El orgullo…"/>
          <p:cNvSpPr txBox="1"/>
          <p:nvPr/>
        </p:nvSpPr>
        <p:spPr>
          <a:xfrm>
            <a:off x="8120467" y="3685203"/>
            <a:ext cx="9754874" cy="5846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249755" indent="-1249755" algn="l" defTabSz="2243271">
              <a:lnSpc>
                <a:spcPts val="7400"/>
              </a:lnSpc>
              <a:spcBef>
                <a:spcPts val="1800"/>
              </a:spcBef>
              <a:buSzPct val="80000"/>
              <a:buBlip>
                <a:blip r:embed="rId2"/>
              </a:buBlip>
              <a:defRPr sz="4968">
                <a:effectLst>
                  <a:outerShdw sx="100000" sy="100000" kx="0" ky="0" algn="b" rotWithShape="0" blurRad="23368" dist="58420" dir="18900000">
                    <a:srgbClr val="000000"/>
                  </a:outerShdw>
                </a:effectLst>
              </a:defRPr>
            </a:pPr>
            <a:r>
              <a:rPr sz="6992">
                <a:effectLst>
                  <a:outerShdw sx="100000" sy="100000" kx="0" ky="0" algn="b" rotWithShape="0" blurRad="23368" dist="5842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El orgullo</a:t>
            </a:r>
            <a:endParaRPr sz="6992">
              <a:effectLst>
                <a:outerShdw sx="100000" sy="100000" kx="0" ky="0" algn="b" rotWithShape="0" blurRad="23368" dist="58420" dir="18900000">
                  <a:srgbClr val="6C6C6C"/>
                </a:outerShdw>
              </a:effectLst>
              <a:latin typeface="Helvetica Neue Black Condensed"/>
              <a:ea typeface="Helvetica Neue Black Condensed"/>
              <a:cs typeface="Helvetica Neue Black Condensed"/>
              <a:sym typeface="Helvetica Neue Black Condensed"/>
            </a:endParaRPr>
          </a:p>
          <a:p>
            <a:pPr marL="1249755" indent="-1249755" algn="l" defTabSz="2243271">
              <a:lnSpc>
                <a:spcPts val="7400"/>
              </a:lnSpc>
              <a:spcBef>
                <a:spcPts val="1800"/>
              </a:spcBef>
              <a:buSzPct val="80000"/>
              <a:buBlip>
                <a:blip r:embed="rId2"/>
              </a:buBlip>
              <a:defRPr sz="4968">
                <a:effectLst>
                  <a:outerShdw sx="100000" sy="100000" kx="0" ky="0" algn="b" rotWithShape="0" blurRad="23368" dist="58420" dir="18900000">
                    <a:srgbClr val="000000"/>
                  </a:outerShdw>
                </a:effectLst>
              </a:defRPr>
            </a:pPr>
            <a:r>
              <a:rPr sz="6992">
                <a:effectLst>
                  <a:outerShdw sx="100000" sy="100000" kx="0" ky="0" algn="b" rotWithShape="0" blurRad="23368" dist="5842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El amor a sí mismo</a:t>
            </a:r>
            <a:endParaRPr sz="6992">
              <a:effectLst>
                <a:outerShdw sx="100000" sy="100000" kx="0" ky="0" algn="b" rotWithShape="0" blurRad="23368" dist="58420" dir="18900000">
                  <a:srgbClr val="6C6C6C"/>
                </a:outerShdw>
              </a:effectLst>
              <a:latin typeface="Helvetica Neue Black Condensed"/>
              <a:ea typeface="Helvetica Neue Black Condensed"/>
              <a:cs typeface="Helvetica Neue Black Condensed"/>
              <a:sym typeface="Helvetica Neue Black Condensed"/>
            </a:endParaRPr>
          </a:p>
          <a:p>
            <a:pPr marL="1249755" indent="-1249755" algn="l" defTabSz="2243271">
              <a:lnSpc>
                <a:spcPts val="7400"/>
              </a:lnSpc>
              <a:spcBef>
                <a:spcPts val="1800"/>
              </a:spcBef>
              <a:buSzPct val="80000"/>
              <a:buBlip>
                <a:blip r:embed="rId2"/>
              </a:buBlip>
              <a:defRPr sz="4968">
                <a:effectLst>
                  <a:outerShdw sx="100000" sy="100000" kx="0" ky="0" algn="b" rotWithShape="0" blurRad="23368" dist="58420" dir="18900000">
                    <a:srgbClr val="000000"/>
                  </a:outerShdw>
                </a:effectLst>
              </a:defRPr>
            </a:pPr>
            <a:r>
              <a:rPr sz="6992">
                <a:effectLst>
                  <a:outerShdw sx="100000" sy="100000" kx="0" ky="0" algn="b" rotWithShape="0" blurRad="23368" dist="5842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El egoísmo</a:t>
            </a:r>
            <a:endParaRPr sz="6992">
              <a:effectLst>
                <a:outerShdw sx="100000" sy="100000" kx="0" ky="0" algn="b" rotWithShape="0" blurRad="23368" dist="58420" dir="18900000">
                  <a:srgbClr val="6C6C6C"/>
                </a:outerShdw>
              </a:effectLst>
              <a:latin typeface="Helvetica Neue Black Condensed"/>
              <a:ea typeface="Helvetica Neue Black Condensed"/>
              <a:cs typeface="Helvetica Neue Black Condensed"/>
              <a:sym typeface="Helvetica Neue Black Condensed"/>
            </a:endParaRPr>
          </a:p>
          <a:p>
            <a:pPr marL="1249755" indent="-1249755" algn="l" defTabSz="2243271">
              <a:lnSpc>
                <a:spcPts val="7400"/>
              </a:lnSpc>
              <a:spcBef>
                <a:spcPts val="1800"/>
              </a:spcBef>
              <a:buSzPct val="80000"/>
              <a:buBlip>
                <a:blip r:embed="rId2"/>
              </a:buBlip>
              <a:defRPr sz="4968">
                <a:effectLst>
                  <a:outerShdw sx="100000" sy="100000" kx="0" ky="0" algn="b" rotWithShape="0" blurRad="23368" dist="58420" dir="18900000">
                    <a:srgbClr val="000000"/>
                  </a:outerShdw>
                </a:effectLst>
              </a:defRPr>
            </a:pPr>
            <a:r>
              <a:rPr sz="6992">
                <a:effectLst>
                  <a:outerShdw sx="100000" sy="100000" kx="0" ky="0" algn="b" rotWithShape="0" blurRad="23368" dist="5842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El odio</a:t>
            </a:r>
            <a:endParaRPr sz="6992">
              <a:effectLst>
                <a:outerShdw sx="100000" sy="100000" kx="0" ky="0" algn="b" rotWithShape="0" blurRad="23368" dist="58420" dir="18900000">
                  <a:srgbClr val="6C6C6C"/>
                </a:outerShdw>
              </a:effectLst>
              <a:latin typeface="Helvetica Neue Black Condensed"/>
              <a:ea typeface="Helvetica Neue Black Condensed"/>
              <a:cs typeface="Helvetica Neue Black Condensed"/>
              <a:sym typeface="Helvetica Neue Black Condensed"/>
            </a:endParaRPr>
          </a:p>
          <a:p>
            <a:pPr marL="1249755" indent="-1249755" algn="l" defTabSz="2243271">
              <a:lnSpc>
                <a:spcPts val="7400"/>
              </a:lnSpc>
              <a:spcBef>
                <a:spcPts val="1800"/>
              </a:spcBef>
              <a:buSzPct val="80000"/>
              <a:buBlip>
                <a:blip r:embed="rId2"/>
              </a:buBlip>
              <a:defRPr sz="4968">
                <a:effectLst>
                  <a:outerShdw sx="100000" sy="100000" kx="0" ky="0" algn="b" rotWithShape="0" blurRad="23368" dist="58420" dir="18900000">
                    <a:srgbClr val="000000"/>
                  </a:outerShdw>
                </a:effectLst>
              </a:defRPr>
            </a:pPr>
            <a:r>
              <a:rPr sz="6992">
                <a:effectLst>
                  <a:outerShdw sx="100000" sy="100000" kx="0" ky="0" algn="b" rotWithShape="0" blurRad="23368" dist="5842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La envidia y los celos</a:t>
            </a:r>
          </a:p>
        </p:txBody>
      </p:sp>
      <p:pic>
        <p:nvPicPr>
          <p:cNvPr id="251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77933" y="3364774"/>
            <a:ext cx="7007560" cy="69864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100000">
              <a:srgbClr val="00426E"/>
            </a:gs>
          </a:gsLst>
          <a:lin ang="15533503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43" y="1898392"/>
            <a:ext cx="24441086" cy="11304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Pasiones no controladas"/>
          <p:cNvSpPr txBox="1"/>
          <p:nvPr>
            <p:ph type="subTitle" sz="quarter" idx="1"/>
          </p:nvPr>
        </p:nvSpPr>
        <p:spPr>
          <a:xfrm>
            <a:off x="6688902" y="1078999"/>
            <a:ext cx="11006196" cy="1430480"/>
          </a:xfrm>
          <a:prstGeom prst="rect">
            <a:avLst/>
          </a:prstGeom>
        </p:spPr>
        <p:txBody>
          <a:bodyPr/>
          <a:lstStyle>
            <a:lvl1pPr algn="ctr" defTabSz="1828754">
              <a:lnSpc>
                <a:spcPct val="80000"/>
              </a:lnSpc>
              <a:defRPr b="0" spc="-174" sz="8700">
                <a:effectLst>
                  <a:outerShdw sx="100000" sy="100000" kx="0" ky="0" algn="b" rotWithShape="0" blurRad="19050" dist="4762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Pasiones no controladas</a:t>
            </a:r>
          </a:p>
        </p:txBody>
      </p:sp>
      <p:sp>
        <p:nvSpPr>
          <p:cNvPr id="255" name="Las facultades de percepción son maltratadas, cuando se da rienda suelta a las pasiones.…"/>
          <p:cNvSpPr txBox="1"/>
          <p:nvPr/>
        </p:nvSpPr>
        <p:spPr>
          <a:xfrm>
            <a:off x="2828776" y="4005095"/>
            <a:ext cx="18726448" cy="7465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077806" indent="-1077806" algn="l" defTabSz="2194505">
              <a:lnSpc>
                <a:spcPts val="7200"/>
              </a:lnSpc>
              <a:spcBef>
                <a:spcPts val="1800"/>
              </a:spcBef>
              <a:buSzPct val="80000"/>
              <a:buBlip>
                <a:blip r:embed="rId3"/>
              </a:buBlip>
              <a:defRPr sz="4860">
                <a:effectLst>
                  <a:outerShdw sx="100000" sy="100000" kx="0" ky="0" algn="b" rotWithShape="0" blurRad="22860" dist="57150" dir="18900000">
                    <a:srgbClr val="000000"/>
                  </a:outerShdw>
                </a:effectLst>
              </a:defRPr>
            </a:pPr>
            <a:r>
              <a:rPr sz="6840">
                <a:effectLst>
                  <a:outerShdw sx="100000" sy="100000" kx="0" ky="0" algn="b" rotWithShape="0" blurRad="22860" dist="5715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Las</a:t>
            </a:r>
            <a:r>
              <a:rPr sz="7829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</a:t>
            </a:r>
            <a:r>
              <a:rPr sz="6840">
                <a:effectLst>
                  <a:outerShdw sx="100000" sy="100000" kx="0" ky="0" algn="b" rotWithShape="0" blurRad="22860" dist="5715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facultades de percepción</a:t>
            </a:r>
            <a:r>
              <a:rPr sz="7829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son maltratadas</a:t>
            </a:r>
            <a:r>
              <a:rPr sz="6660">
                <a:latin typeface="Helvetica Neue Thin"/>
                <a:ea typeface="Helvetica Neue Thin"/>
                <a:cs typeface="Helvetica Neue Thin"/>
                <a:sym typeface="Helvetica Neue Thin"/>
              </a:rPr>
              <a:t>, cuando se da rienda suelta a las pasiones.</a:t>
            </a:r>
            <a:endParaRPr sz="666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marL="1233805" indent="-1233805" algn="l" defTabSz="2194505">
              <a:lnSpc>
                <a:spcPts val="7200"/>
              </a:lnSpc>
              <a:spcBef>
                <a:spcPts val="1800"/>
              </a:spcBef>
              <a:buSzPct val="80000"/>
              <a:buBlip>
                <a:blip r:embed="rId3"/>
              </a:buBlip>
              <a:defRPr sz="4860">
                <a:effectLst>
                  <a:outerShdw sx="100000" sy="100000" kx="0" ky="0" algn="b" rotWithShape="0" blurRad="22860" dist="57150" dir="18900000">
                    <a:srgbClr val="000000"/>
                  </a:outerShdw>
                </a:effectLst>
              </a:defRPr>
            </a:pPr>
            <a:r>
              <a:rPr sz="7829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Cuando </a:t>
            </a:r>
            <a:r>
              <a:rPr sz="6840">
                <a:effectLst>
                  <a:outerShdw sx="100000" sy="100000" kx="0" ky="0" algn="b" rotWithShape="0" blurRad="22860" dist="5715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se deja dominar</a:t>
            </a:r>
            <a:r>
              <a:rPr sz="7829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por las pasiones</a:t>
            </a:r>
            <a:endParaRPr sz="7829">
              <a:latin typeface="Helvetica Neue Black Condensed"/>
              <a:ea typeface="Helvetica Neue Black Condensed"/>
              <a:cs typeface="Helvetica Neue Black Condensed"/>
              <a:sym typeface="Helvetica Neue Black Condensed"/>
            </a:endParaRPr>
          </a:p>
          <a:p>
            <a:pPr marL="1233805" indent="-1233805" algn="l" defTabSz="2194505">
              <a:lnSpc>
                <a:spcPts val="7200"/>
              </a:lnSpc>
              <a:spcBef>
                <a:spcPts val="1800"/>
              </a:spcBef>
              <a:buSzPct val="80000"/>
              <a:buBlip>
                <a:blip r:embed="rId3"/>
              </a:buBlip>
              <a:defRPr sz="4860">
                <a:effectLst>
                  <a:outerShdw sx="100000" sy="100000" kx="0" ky="0" algn="b" rotWithShape="0" blurRad="22860" dist="57150" dir="18900000">
                    <a:srgbClr val="000000"/>
                  </a:outerShdw>
                </a:effectLst>
              </a:defRPr>
            </a:pPr>
            <a:r>
              <a:rPr sz="7829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La sangre</a:t>
            </a:r>
            <a:r>
              <a:rPr sz="6660">
                <a:latin typeface="Helvetica Neue Thin"/>
                <a:ea typeface="Helvetica Neue Thin"/>
                <a:cs typeface="Helvetica Neue Thin"/>
                <a:sym typeface="Helvetica Neue Thin"/>
              </a:rPr>
              <a:t> con lo que se alivia el corazón y se aclara la mente,</a:t>
            </a:r>
            <a:r>
              <a:rPr sz="7829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se concentra </a:t>
            </a:r>
            <a:r>
              <a:rPr sz="6660">
                <a:latin typeface="Helvetica Neue Thin"/>
                <a:ea typeface="Helvetica Neue Thin"/>
                <a:cs typeface="Helvetica Neue Thin"/>
                <a:sym typeface="Helvetica Neue Thin"/>
              </a:rPr>
              <a:t>en cantidades indebidas en los órganos internos.</a:t>
            </a:r>
            <a:endParaRPr sz="666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marL="205739" indent="-205739" algn="l" defTabSz="2194505">
              <a:lnSpc>
                <a:spcPts val="6200"/>
              </a:lnSpc>
              <a:buSzPct val="80000"/>
              <a:buBlip>
                <a:blip r:embed="rId3"/>
              </a:buBlip>
              <a:defRPr sz="6840">
                <a:effectLst>
                  <a:outerShdw sx="100000" sy="100000" kx="0" ky="0" algn="b" rotWithShape="0" blurRad="22860" dist="5715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El resultado es la enfermedad.</a:t>
            </a:r>
          </a:p>
        </p:txBody>
      </p:sp>
      <p:sp>
        <p:nvSpPr>
          <p:cNvPr id="256" name="—Obreros Evangélicos, 128, 129 (1915)."/>
          <p:cNvSpPr txBox="1"/>
          <p:nvPr>
            <p:ph type="body" idx="21"/>
          </p:nvPr>
        </p:nvSpPr>
        <p:spPr>
          <a:xfrm>
            <a:off x="12473184" y="12023943"/>
            <a:ext cx="9535916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68" sz="3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—Obreros Evangélicos, 128, 129 (1915).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100000">
              <a:srgbClr val="00426E"/>
            </a:gs>
          </a:gsLst>
          <a:lin ang="15533503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n" descr="Imagen"/>
          <p:cNvPicPr>
            <a:picLocks noChangeAspect="1"/>
          </p:cNvPicPr>
          <p:nvPr/>
        </p:nvPicPr>
        <p:blipFill>
          <a:blip r:embed="rId2">
            <a:alphaModFix amt="16392"/>
            <a:extLst/>
          </a:blip>
          <a:srcRect l="17455" t="13867" r="19278" b="13867"/>
          <a:stretch>
            <a:fillRect/>
          </a:stretch>
        </p:blipFill>
        <p:spPr>
          <a:xfrm>
            <a:off x="6626125" y="162917"/>
            <a:ext cx="13741214" cy="13390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87956" y="2410453"/>
            <a:ext cx="9951511" cy="1081742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La mente no desciende de inmediato de la pureza y la santidad a la depravación, la corrupción y el delito."/>
          <p:cNvSpPr txBox="1"/>
          <p:nvPr/>
        </p:nvSpPr>
        <p:spPr>
          <a:xfrm>
            <a:off x="7421087" y="5173438"/>
            <a:ext cx="12151478" cy="5291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096971">
              <a:lnSpc>
                <a:spcPts val="8000"/>
              </a:lnSpc>
              <a:spcBef>
                <a:spcPts val="2700"/>
              </a:spcBef>
              <a:defRPr sz="8342">
                <a:effectLst>
                  <a:outerShdw sx="100000" sy="100000" kx="0" ky="0" algn="b" rotWithShape="0" blurRad="21844" dist="54610" dir="18900000">
                    <a:srgbClr val="000000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La mente no desciende de inmediato de la pureza y la santidad a la depravación, la corrupción y el delito.</a:t>
            </a:r>
          </a:p>
        </p:txBody>
      </p:sp>
      <p:pic>
        <p:nvPicPr>
          <p:cNvPr id="26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l="0" t="0" r="0" b="34829"/>
          <a:stretch>
            <a:fillRect/>
          </a:stretch>
        </p:blipFill>
        <p:spPr>
          <a:xfrm>
            <a:off x="1945764" y="4551347"/>
            <a:ext cx="6123794" cy="925681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—Obreros Evangélicos, 128, 129 (1915)."/>
          <p:cNvSpPr txBox="1"/>
          <p:nvPr>
            <p:ph type="body" idx="21"/>
          </p:nvPr>
        </p:nvSpPr>
        <p:spPr>
          <a:xfrm>
            <a:off x="12473184" y="12023943"/>
            <a:ext cx="9535916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68" sz="3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—Obreros Evangélicos, 128, 129 (1915).</a:t>
            </a:r>
          </a:p>
        </p:txBody>
      </p:sp>
      <p:sp>
        <p:nvSpPr>
          <p:cNvPr id="263" name="Las percepciones se confunden"/>
          <p:cNvSpPr txBox="1"/>
          <p:nvPr/>
        </p:nvSpPr>
        <p:spPr>
          <a:xfrm>
            <a:off x="3526413" y="812950"/>
            <a:ext cx="17331173" cy="162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defRPr spc="-200" sz="100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Las percepciones se confunden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100000">
              <a:srgbClr val="002F4E"/>
            </a:gs>
          </a:gsLst>
          <a:lin ang="15646965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—M C, 204 (1905). {1MCP 335.3}"/>
          <p:cNvSpPr txBox="1"/>
          <p:nvPr>
            <p:ph type="body" idx="21"/>
          </p:nvPr>
        </p:nvSpPr>
        <p:spPr>
          <a:xfrm>
            <a:off x="16689485" y="12649087"/>
            <a:ext cx="11499058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—M C, 204 (1905). {1MCP 335.3}</a:t>
            </a:r>
          </a:p>
        </p:txBody>
      </p:sp>
      <p:sp>
        <p:nvSpPr>
          <p:cNvPr id="266" name="La influencia del ambiente"/>
          <p:cNvSpPr txBox="1"/>
          <p:nvPr>
            <p:ph type="ctrTitle"/>
          </p:nvPr>
        </p:nvSpPr>
        <p:spPr>
          <a:xfrm>
            <a:off x="6321973" y="144858"/>
            <a:ext cx="12803581" cy="2472931"/>
          </a:xfrm>
          <a:prstGeom prst="rect">
            <a:avLst/>
          </a:prstGeom>
        </p:spPr>
        <p:txBody>
          <a:bodyPr/>
          <a:lstStyle>
            <a:lvl1pPr algn="ctr" defTabSz="1999437">
              <a:defRPr b="0" spc="-190" sz="9512">
                <a:effectLst>
                  <a:outerShdw sx="100000" sy="100000" kx="0" ky="0" algn="b" rotWithShape="0" blurRad="20828" dist="52070" dir="19020000">
                    <a:srgbClr val="43434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influencia del ambiente</a:t>
            </a:r>
          </a:p>
        </p:txBody>
      </p:sp>
      <p:sp>
        <p:nvSpPr>
          <p:cNvPr id="267" name="Su cuerpo y su mente obtendrán alivio.…"/>
          <p:cNvSpPr txBox="1"/>
          <p:nvPr>
            <p:ph type="subTitle" sz="half" idx="1"/>
          </p:nvPr>
        </p:nvSpPr>
        <p:spPr>
          <a:xfrm>
            <a:off x="9608790" y="7146172"/>
            <a:ext cx="14454089" cy="5701651"/>
          </a:xfrm>
          <a:prstGeom prst="rect">
            <a:avLst/>
          </a:prstGeom>
          <a:gradFill>
            <a:gsLst>
              <a:gs pos="0">
                <a:srgbClr val="F34040"/>
              </a:gs>
              <a:gs pos="100000">
                <a:srgbClr val="0D527C"/>
              </a:gs>
            </a:gsLst>
            <a:lin ang="5400000"/>
          </a:gradFill>
        </p:spPr>
        <p:txBody>
          <a:bodyPr/>
          <a:lstStyle/>
          <a:p>
            <a:pPr marL="2007235" indent="-2007235" defTabSz="1463003">
              <a:lnSpc>
                <a:spcPct val="90000"/>
              </a:lnSpc>
              <a:spcBef>
                <a:spcPts val="2700"/>
              </a:spcBef>
              <a:buSzPct val="80000"/>
              <a:buBlip>
                <a:blip r:embed="rId2"/>
              </a:buBlip>
              <a:defRPr b="0" sz="2880"/>
            </a:pPr>
            <a:r>
              <a:rPr spc="-139" sz="6960">
                <a:effectLst>
                  <a:outerShdw sx="100000" sy="100000" kx="0" ky="0" algn="b" rotWithShape="0" blurRad="15240" dist="381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Su cuerpo y su mente</a:t>
            </a:r>
            <a:r>
              <a:rPr sz="4080"/>
              <a:t> obtendrán alivio</a:t>
            </a:r>
            <a:r>
              <a:t>.</a:t>
            </a:r>
          </a:p>
          <a:p>
            <a:pPr marL="2007235" indent="-2007235" defTabSz="1463003">
              <a:lnSpc>
                <a:spcPct val="90000"/>
              </a:lnSpc>
              <a:spcBef>
                <a:spcPts val="2700"/>
              </a:spcBef>
              <a:buSzPct val="80000"/>
              <a:buBlip>
                <a:blip r:embed="rId2"/>
              </a:buBlip>
              <a:defRPr b="0" sz="2880"/>
            </a:pPr>
            <a:r>
              <a:rPr spc="-139" sz="6960">
                <a:effectLst>
                  <a:outerShdw sx="100000" sy="100000" kx="0" ky="0" algn="b" rotWithShape="0" blurRad="15240" dist="381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La inteligencia</a:t>
            </a:r>
            <a:r>
              <a:rPr sz="4080"/>
              <a:t> se le despertará</a:t>
            </a:r>
            <a:endParaRPr sz="4080"/>
          </a:p>
          <a:p>
            <a:pPr marL="2007235" indent="-2007235" defTabSz="1463003">
              <a:lnSpc>
                <a:spcPct val="90000"/>
              </a:lnSpc>
              <a:spcBef>
                <a:spcPts val="2700"/>
              </a:spcBef>
              <a:buSzPct val="80000"/>
              <a:buBlip>
                <a:blip r:embed="rId2"/>
              </a:buBlip>
              <a:defRPr b="0" sz="2880"/>
            </a:pPr>
            <a:r>
              <a:rPr spc="-139" sz="6960">
                <a:effectLst>
                  <a:outerShdw sx="100000" sy="100000" kx="0" ky="0" algn="b" rotWithShape="0" blurRad="15240" dist="381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La imaginación</a:t>
            </a:r>
            <a:r>
              <a:t> </a:t>
            </a:r>
            <a:r>
              <a:rPr sz="4080"/>
              <a:t>se le avivará</a:t>
            </a:r>
            <a:endParaRPr sz="4080"/>
          </a:p>
          <a:p>
            <a:pPr marL="2007235" indent="-2007235" defTabSz="1463003">
              <a:lnSpc>
                <a:spcPct val="90000"/>
              </a:lnSpc>
              <a:spcBef>
                <a:spcPts val="2700"/>
              </a:spcBef>
              <a:buSzPct val="80000"/>
              <a:buBlip>
                <a:blip r:embed="rId2"/>
              </a:buBlip>
              <a:defRPr b="0" sz="2880"/>
            </a:pPr>
            <a:r>
              <a:rPr spc="-139" sz="6960">
                <a:effectLst>
                  <a:outerShdw sx="100000" sy="100000" kx="0" ky="0" algn="b" rotWithShape="0" blurRad="15240" dist="381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La mente</a:t>
            </a:r>
            <a:r>
              <a:t> </a:t>
            </a:r>
            <a:r>
              <a:rPr sz="4080"/>
              <a:t>quedará preparada para apreciar la belleza de la Palabra de Dios.</a:t>
            </a:r>
          </a:p>
        </p:txBody>
      </p:sp>
      <p:pic>
        <p:nvPicPr>
          <p:cNvPr id="26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62847" y="1437787"/>
            <a:ext cx="1338530" cy="884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84275" y="1450513"/>
            <a:ext cx="1714679" cy="143009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Cuanto más alegre sea la atmósfera, más esperanzado estará. Al estar encerrada se volverá irritable y sombría.…"/>
          <p:cNvSpPr txBox="1"/>
          <p:nvPr/>
        </p:nvSpPr>
        <p:spPr>
          <a:xfrm>
            <a:off x="8373427" y="2977348"/>
            <a:ext cx="14121488" cy="292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7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Cuanto más alegre sea la atmósfera, más esperanzado estará. Al estar encerrada se volverá irritable y sombría.</a:t>
            </a:r>
          </a:p>
          <a:p>
            <a:pPr>
              <a:defRPr sz="47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</a:p>
          <a:p>
            <a:pPr>
              <a:defRPr sz="47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Al ponerse en medio de las bellezas de la naturaleza, </a:t>
            </a:r>
          </a:p>
        </p:txBody>
      </p:sp>
      <p:pic>
        <p:nvPicPr>
          <p:cNvPr id="271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0" r="0" b="36870"/>
          <a:stretch>
            <a:fillRect/>
          </a:stretch>
        </p:blipFill>
        <p:spPr>
          <a:xfrm>
            <a:off x="384211" y="3436276"/>
            <a:ext cx="9514553" cy="102899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39700" dir="15333259">
              <a:srgbClr val="FFFFFF">
                <a:alpha val="8207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9598" y="4085784"/>
            <a:ext cx="5242405" cy="8736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1602" y="4898584"/>
            <a:ext cx="5242405" cy="8736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5805" y="652779"/>
            <a:ext cx="6591898" cy="13057734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— {1MCP 336.2}"/>
          <p:cNvSpPr txBox="1"/>
          <p:nvPr>
            <p:ph type="body" idx="21"/>
          </p:nvPr>
        </p:nvSpPr>
        <p:spPr>
          <a:xfrm>
            <a:off x="14490698" y="11385396"/>
            <a:ext cx="7720511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 {1MCP 336.2}</a:t>
            </a:r>
          </a:p>
        </p:txBody>
      </p:sp>
      <p:sp>
        <p:nvSpPr>
          <p:cNvPr id="277" name="Qué pervierte el corazón"/>
          <p:cNvSpPr txBox="1"/>
          <p:nvPr>
            <p:ph type="ctrTitle"/>
          </p:nvPr>
        </p:nvSpPr>
        <p:spPr>
          <a:xfrm>
            <a:off x="8939508" y="238690"/>
            <a:ext cx="11991384" cy="3437866"/>
          </a:xfrm>
          <a:prstGeom prst="rect">
            <a:avLst/>
          </a:prstGeom>
        </p:spPr>
        <p:txBody>
          <a:bodyPr/>
          <a:lstStyle>
            <a:lvl1pPr algn="ctr">
              <a:defRPr b="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Qué pervierte el corazón</a:t>
            </a:r>
          </a:p>
        </p:txBody>
      </p:sp>
      <p:sp>
        <p:nvSpPr>
          <p:cNvPr id="278" name="Aquello que vieron sus ojos y escucharon sus oídos."/>
          <p:cNvSpPr txBox="1"/>
          <p:nvPr>
            <p:ph type="subTitle" sz="half" idx="1"/>
          </p:nvPr>
        </p:nvSpPr>
        <p:spPr>
          <a:xfrm>
            <a:off x="8788548" y="5014427"/>
            <a:ext cx="12761715" cy="6879477"/>
          </a:xfrm>
          <a:prstGeom prst="rect">
            <a:avLst/>
          </a:prstGeom>
        </p:spPr>
        <p:txBody>
          <a:bodyPr/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b="0" sz="9700">
                <a:effectLst>
                  <a:outerShdw sx="100000" sy="100000" kx="0" ky="0" algn="b" rotWithShape="0" blurRad="25400" dist="63500" dir="1890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Aquello que vieron sus ojos y escucharon sus oídos.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4800" y="2527300"/>
            <a:ext cx="24830547" cy="756392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Parece imposible elevar sus mentes hasta apreciar correctamente el plan de salvación o el valor de la expiación. Los intereses egoístas han acaparado el ser por completo; como un imán han capturado la mente y los afectos, y los han mantenido en un nivel "/>
          <p:cNvSpPr txBox="1"/>
          <p:nvPr>
            <p:ph type="subTitle" sz="half" idx="1"/>
          </p:nvPr>
        </p:nvSpPr>
        <p:spPr>
          <a:xfrm>
            <a:off x="7863202" y="3391022"/>
            <a:ext cx="14543252" cy="7800341"/>
          </a:xfrm>
          <a:prstGeom prst="rect">
            <a:avLst/>
          </a:prstGeom>
        </p:spPr>
        <p:txBody>
          <a:bodyPr/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b="0" sz="6000"/>
            </a:lvl1pPr>
          </a:lstStyle>
          <a:p>
            <a:pPr/>
            <a:r>
              <a:t>Parece imposible elevar sus mentes hasta apreciar correctamente el plan de salvación o el valor de la expiación. Los intereses egoístas han acaparado el ser por completo; como un imán han capturado la mente y los afectos, y los han mantenido en un nivel bajo… Sus mentes no pueden ser elevadas de modo que queden embelesadas con la santidad.</a:t>
            </a:r>
          </a:p>
        </p:txBody>
      </p:sp>
      <p:sp>
        <p:nvSpPr>
          <p:cNvPr id="282" name="Las percepciones oscurecidas"/>
          <p:cNvSpPr txBox="1"/>
          <p:nvPr>
            <p:ph type="ctrTitle"/>
          </p:nvPr>
        </p:nvSpPr>
        <p:spPr>
          <a:xfrm>
            <a:off x="5561267" y="622289"/>
            <a:ext cx="13261466" cy="1910753"/>
          </a:xfrm>
          <a:prstGeom prst="rect">
            <a:avLst/>
          </a:prstGeom>
        </p:spPr>
        <p:txBody>
          <a:bodyPr/>
          <a:lstStyle>
            <a:lvl1pPr algn="ctr" defTabSz="1779987">
              <a:lnSpc>
                <a:spcPts val="8300"/>
              </a:lnSpc>
              <a:defRPr b="0" spc="-169" sz="8468">
                <a:effectLst>
                  <a:outerShdw sx="100000" sy="100000" kx="0" ky="0" algn="b" rotWithShape="0" blurRad="18542" dist="4635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Las percepciones oscurecidas </a:t>
            </a:r>
          </a:p>
        </p:txBody>
      </p:sp>
      <p:sp>
        <p:nvSpPr>
          <p:cNvPr id="283" name="—Testimonies for the Church 6:53 (1900)."/>
          <p:cNvSpPr txBox="1"/>
          <p:nvPr>
            <p:ph type="body" idx="21"/>
          </p:nvPr>
        </p:nvSpPr>
        <p:spPr>
          <a:xfrm>
            <a:off x="-6819902" y="12049343"/>
            <a:ext cx="21971002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—Testimonies for the Church 6:53 (1900).</a:t>
            </a:r>
          </a:p>
        </p:txBody>
      </p:sp>
      <p:pic>
        <p:nvPicPr>
          <p:cNvPr id="28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450" y="3606770"/>
            <a:ext cx="8283100" cy="10109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ángulo redondeado"/>
          <p:cNvSpPr/>
          <p:nvPr/>
        </p:nvSpPr>
        <p:spPr>
          <a:xfrm>
            <a:off x="4488755" y="3389139"/>
            <a:ext cx="16934558" cy="9012453"/>
          </a:xfrm>
          <a:prstGeom prst="roundRect">
            <a:avLst>
              <a:gd name="adj" fmla="val 2243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87" name="—Testimonies for the Church 5:696 (1889). {1MCP 337.1}"/>
          <p:cNvSpPr txBox="1"/>
          <p:nvPr>
            <p:ph type="body" idx="21"/>
          </p:nvPr>
        </p:nvSpPr>
        <p:spPr>
          <a:xfrm>
            <a:off x="13203235" y="12354143"/>
            <a:ext cx="10152065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00587" indent="-441705" algn="r" defTabSz="2292038">
              <a:lnSpc>
                <a:spcPct val="90000"/>
              </a:lnSpc>
              <a:defRPr b="0" spc="-65" sz="329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—Testimonies for the Church 5:696 (1889). {1MCP 337.1}</a:t>
            </a:r>
          </a:p>
        </p:txBody>
      </p:sp>
      <p:sp>
        <p:nvSpPr>
          <p:cNvPr id="288" name="Lo que aviva las percepciones"/>
          <p:cNvSpPr txBox="1"/>
          <p:nvPr>
            <p:ph type="ctrTitle"/>
          </p:nvPr>
        </p:nvSpPr>
        <p:spPr>
          <a:xfrm>
            <a:off x="3038127" y="1437827"/>
            <a:ext cx="18307746" cy="1322761"/>
          </a:xfrm>
          <a:prstGeom prst="rect">
            <a:avLst/>
          </a:prstGeom>
        </p:spPr>
        <p:txBody>
          <a:bodyPr/>
          <a:lstStyle>
            <a:lvl1pPr algn="ctr" defTabSz="1682453">
              <a:defRPr b="0" spc="-160" sz="8004">
                <a:effectLst>
                  <a:outerShdw sx="100000" sy="100000" kx="0" ky="0" algn="b" rotWithShape="0" blurRad="17526" dist="4381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Lo que aviva las percepciones</a:t>
            </a:r>
          </a:p>
        </p:txBody>
      </p:sp>
      <p:sp>
        <p:nvSpPr>
          <p:cNvPr id="289" name="Cuando los corazones son purificados del egoísmo y del egocentrismo…"/>
          <p:cNvSpPr txBox="1"/>
          <p:nvPr/>
        </p:nvSpPr>
        <p:spPr>
          <a:xfrm>
            <a:off x="5103062" y="3978314"/>
            <a:ext cx="16247282" cy="834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001394" indent="-1001394" algn="l" defTabSz="2023821">
              <a:lnSpc>
                <a:spcPts val="8300"/>
              </a:lnSpc>
              <a:spcBef>
                <a:spcPts val="2900"/>
              </a:spcBef>
              <a:buSzPct val="80000"/>
              <a:buBlip>
                <a:blip r:embed="rId3"/>
              </a:buBlip>
              <a:defRPr sz="6889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</a:defRPr>
            </a:pPr>
            <a:r>
              <a:t>Cuando los corazones son purificados del egoísmo y del egocentrismo</a:t>
            </a:r>
          </a:p>
          <a:p>
            <a:pPr marL="1001394" indent="-1001394" algn="l" defTabSz="2023821">
              <a:lnSpc>
                <a:spcPts val="8300"/>
              </a:lnSpc>
              <a:spcBef>
                <a:spcPts val="2900"/>
              </a:spcBef>
              <a:buSzPct val="80000"/>
              <a:buBlip>
                <a:blip r:embed="rId3"/>
              </a:buBlip>
              <a:defRPr sz="6889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</a:defRPr>
            </a:pPr>
            <a:r>
              <a:t>Las percepciones se avivan</a:t>
            </a:r>
          </a:p>
          <a:p>
            <a:pPr marL="1001394" indent="-1001394" algn="l" defTabSz="2023821">
              <a:lnSpc>
                <a:spcPts val="8300"/>
              </a:lnSpc>
              <a:spcBef>
                <a:spcPts val="2900"/>
              </a:spcBef>
              <a:buSzPct val="80000"/>
              <a:buBlip>
                <a:blip r:embed="rId3"/>
              </a:buBlip>
              <a:defRPr sz="6889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</a:defRPr>
            </a:pPr>
            <a:r>
              <a:t>La sensibilidad se refina.</a:t>
            </a:r>
          </a:p>
          <a:p>
            <a:pPr marL="1001394" indent="-1001394" algn="l" defTabSz="2023821">
              <a:lnSpc>
                <a:spcPts val="8300"/>
              </a:lnSpc>
              <a:spcBef>
                <a:spcPts val="2900"/>
              </a:spcBef>
              <a:buSzPct val="80000"/>
              <a:buBlip>
                <a:blip r:embed="rId3"/>
              </a:buBlip>
              <a:defRPr sz="6889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</a:defRPr>
            </a:pPr>
            <a:r>
              <a:t>Las cosas similares se aprecian entre sí.</a:t>
            </a:r>
          </a:p>
        </p:txBody>
      </p:sp>
      <p:pic>
        <p:nvPicPr>
          <p:cNvPr id="29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44227" y="3814809"/>
            <a:ext cx="2398346" cy="38449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Juan 8:47"/>
          <p:cNvSpPr txBox="1"/>
          <p:nvPr>
            <p:ph type="body" idx="21"/>
          </p:nvPr>
        </p:nvSpPr>
        <p:spPr>
          <a:xfrm>
            <a:off x="15120241" y="8417143"/>
            <a:ext cx="8209659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algn="ct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Juan 8:47</a:t>
            </a:r>
          </a:p>
        </p:txBody>
      </p:sp>
      <p:sp>
        <p:nvSpPr>
          <p:cNvPr id="293" name="“El que es de Dios, las palabras de Dios oye”."/>
          <p:cNvSpPr txBox="1"/>
          <p:nvPr>
            <p:ph type="subTitle" sz="half" idx="1"/>
          </p:nvPr>
        </p:nvSpPr>
        <p:spPr>
          <a:xfrm>
            <a:off x="6750198" y="2187763"/>
            <a:ext cx="10883604" cy="6636094"/>
          </a:xfrm>
          <a:prstGeom prst="rect">
            <a:avLst/>
          </a:prstGeom>
        </p:spPr>
        <p:txBody>
          <a:bodyPr/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b="0" i="1" sz="10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“El que es de Dios, las palabras de Dios oye”.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ortadA MENTEcaracterPer.png" descr="PortadA MENTEcaracterPer.png"/>
          <p:cNvPicPr>
            <a:picLocks noChangeAspect="1"/>
          </p:cNvPicPr>
          <p:nvPr/>
        </p:nvPicPr>
        <p:blipFill>
          <a:blip r:embed="rId2">
            <a:extLst/>
          </a:blip>
          <a:srcRect l="0" t="963" r="0" b="0"/>
          <a:stretch>
            <a:fillRect/>
          </a:stretch>
        </p:blipFill>
        <p:spPr>
          <a:xfrm>
            <a:off x="2640419" y="614846"/>
            <a:ext cx="8064798" cy="128646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upo"/>
          <p:cNvGrpSpPr/>
          <p:nvPr/>
        </p:nvGrpSpPr>
        <p:grpSpPr>
          <a:xfrm>
            <a:off x="14263340" y="1913228"/>
            <a:ext cx="8164515" cy="5158919"/>
            <a:chOff x="0" y="0"/>
            <a:chExt cx="8164514" cy="5158917"/>
          </a:xfrm>
        </p:grpSpPr>
        <p:pic>
          <p:nvPicPr>
            <p:cNvPr id="193" name="Imagen" descr="Image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52194"/>
              <a:ext cx="8164515" cy="3806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LOGO MINMUJER.png" descr="LOGO MINMUJER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32" t="0" r="632" b="0"/>
            <a:stretch>
              <a:fillRect/>
            </a:stretch>
          </p:blipFill>
          <p:spPr>
            <a:xfrm>
              <a:off x="1767163" y="0"/>
              <a:ext cx="4630435" cy="21404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96" name="Seminario  basado en el libro Mente, Carácter y Personalidad…"/>
          <p:cNvSpPr txBox="1"/>
          <p:nvPr/>
        </p:nvSpPr>
        <p:spPr>
          <a:xfrm>
            <a:off x="15020439" y="4198484"/>
            <a:ext cx="6650317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indent="0"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/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sp>
        <p:nvSpPr>
          <p:cNvPr id="197" name="Seminario  basado en el libro Mente, Carácter y Personalidad…"/>
          <p:cNvSpPr txBox="1"/>
          <p:nvPr/>
        </p:nvSpPr>
        <p:spPr>
          <a:xfrm>
            <a:off x="41131641" y="2776084"/>
            <a:ext cx="6650317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indent="0"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/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pic>
        <p:nvPicPr>
          <p:cNvPr id="198" name="Logo_Secc8.png" descr="Logo_Secc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74917" y="7151590"/>
            <a:ext cx="11409766" cy="76360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A9A9A9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5E7385"/>
            </a:gs>
            <a:gs pos="100000">
              <a:srgbClr val="3E5075"/>
            </a:gs>
          </a:gsLst>
          <a:lin ang="7015973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rincipios guiadores en la educación"/>
          <p:cNvSpPr txBox="1"/>
          <p:nvPr>
            <p:ph type="title"/>
          </p:nvPr>
        </p:nvSpPr>
        <p:spPr>
          <a:xfrm>
            <a:off x="6088082" y="1181661"/>
            <a:ext cx="12207836" cy="2939822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anchor="t"/>
          <a:lstStyle/>
          <a:p>
            <a:pPr defTabSz="718184">
              <a:lnSpc>
                <a:spcPts val="8700"/>
              </a:lnSpc>
              <a:defRPr b="1" i="0" sz="9744">
                <a:solidFill>
                  <a:srgbClr val="FFFFFF"/>
                </a:solidFill>
                <a:effectLst>
                  <a:outerShdw sx="100000" sy="100000" kx="0" ky="0" algn="b" rotWithShape="0" blurRad="22098" dist="33147" dir="18900000">
                    <a:srgbClr val="FFD583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+mn-lt"/>
                <a:ea typeface="+mn-ea"/>
                <a:cs typeface="+mn-cs"/>
                <a:sym typeface="Helvetica Neue"/>
              </a:rPr>
              <a:t>Principios guiadores </a:t>
            </a:r>
            <a:r>
              <a:rPr b="0" baseline="13365" sz="7482">
                <a:latin typeface="+mn-lt"/>
                <a:ea typeface="+mn-ea"/>
                <a:cs typeface="+mn-cs"/>
                <a:sym typeface="Helvetica Neue"/>
              </a:rPr>
              <a:t>en la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educación</a:t>
            </a:r>
          </a:p>
        </p:txBody>
      </p:sp>
      <p:sp>
        <p:nvSpPr>
          <p:cNvPr id="201" name="Contenido:"/>
          <p:cNvSpPr txBox="1"/>
          <p:nvPr/>
        </p:nvSpPr>
        <p:spPr>
          <a:xfrm>
            <a:off x="3453606" y="7535791"/>
            <a:ext cx="4893668" cy="10429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ts val="5000"/>
              </a:lnSpc>
              <a:defRPr sz="4300">
                <a:effectLst>
                  <a:outerShdw sx="100000" sy="100000" kx="0" ky="0" algn="b" rotWithShape="0" blurRad="25400" dist="38100" dir="18900000">
                    <a:srgbClr val="FFD583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1"/>
            </a:pPr>
            <a:r>
              <a:rPr b="0"/>
              <a:t>Contenido:</a:t>
            </a:r>
          </a:p>
        </p:txBody>
      </p:sp>
      <p:pic>
        <p:nvPicPr>
          <p:cNvPr id="20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8854" y="4445000"/>
            <a:ext cx="14592301" cy="736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Comprensión"/>
          <p:cNvSpPr txBox="1"/>
          <p:nvPr/>
        </p:nvSpPr>
        <p:spPr>
          <a:xfrm>
            <a:off x="16005680" y="5646856"/>
            <a:ext cx="4626598" cy="1063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3800"/>
            </a:pPr>
            <a:r>
              <a:rPr sz="4700"/>
              <a:t>Principios de motivación</a:t>
            </a:r>
          </a:p>
        </p:txBody>
      </p:sp>
      <p:sp>
        <p:nvSpPr>
          <p:cNvPr id="204" name="10"/>
          <p:cNvSpPr txBox="1"/>
          <p:nvPr/>
        </p:nvSpPr>
        <p:spPr>
          <a:xfrm>
            <a:off x="6918555" y="9276772"/>
            <a:ext cx="1489773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37</a:t>
            </a:r>
          </a:p>
        </p:txBody>
      </p:sp>
      <p:sp>
        <p:nvSpPr>
          <p:cNvPr id="205" name="10"/>
          <p:cNvSpPr txBox="1"/>
          <p:nvPr/>
        </p:nvSpPr>
        <p:spPr>
          <a:xfrm>
            <a:off x="6918555" y="5690393"/>
            <a:ext cx="1489773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35</a:t>
            </a:r>
          </a:p>
        </p:txBody>
      </p:sp>
      <p:sp>
        <p:nvSpPr>
          <p:cNvPr id="206" name="10"/>
          <p:cNvSpPr txBox="1"/>
          <p:nvPr/>
        </p:nvSpPr>
        <p:spPr>
          <a:xfrm>
            <a:off x="14022246" y="5690393"/>
            <a:ext cx="1489773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36</a:t>
            </a:r>
          </a:p>
        </p:txBody>
      </p:sp>
      <p:sp>
        <p:nvSpPr>
          <p:cNvPr id="207" name="10"/>
          <p:cNvSpPr txBox="1"/>
          <p:nvPr/>
        </p:nvSpPr>
        <p:spPr>
          <a:xfrm>
            <a:off x="14022246" y="9276772"/>
            <a:ext cx="1489773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38</a:t>
            </a:r>
          </a:p>
        </p:txBody>
      </p:sp>
      <p:sp>
        <p:nvSpPr>
          <p:cNvPr id="208" name="Comprensión"/>
          <p:cNvSpPr txBox="1"/>
          <p:nvPr/>
        </p:nvSpPr>
        <p:spPr>
          <a:xfrm>
            <a:off x="16005680" y="9559971"/>
            <a:ext cx="4626598" cy="1063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3800"/>
            </a:pPr>
            <a:r>
              <a:rPr sz="4700"/>
              <a:t>Equilibrio en la educación</a:t>
            </a:r>
          </a:p>
        </p:txBody>
      </p:sp>
      <p:sp>
        <p:nvSpPr>
          <p:cNvPr id="209" name="Comprensión"/>
          <p:cNvSpPr txBox="1"/>
          <p:nvPr/>
        </p:nvSpPr>
        <p:spPr>
          <a:xfrm>
            <a:off x="8901988" y="5472142"/>
            <a:ext cx="4026126" cy="158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825500">
              <a:lnSpc>
                <a:spcPts val="4100"/>
              </a:lnSpc>
              <a:defRPr sz="3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700"/>
              <a:t>La influencia </a:t>
            </a:r>
            <a:r>
              <a:t>de la </a:t>
            </a:r>
            <a:r>
              <a:rPr sz="4700"/>
              <a:t>percepción</a:t>
            </a:r>
          </a:p>
        </p:txBody>
      </p:sp>
      <p:sp>
        <p:nvSpPr>
          <p:cNvPr id="210" name="Comprensión"/>
          <p:cNvSpPr txBox="1"/>
          <p:nvPr/>
        </p:nvSpPr>
        <p:spPr>
          <a:xfrm>
            <a:off x="8901988" y="9058521"/>
            <a:ext cx="4026126" cy="158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3800"/>
            </a:pPr>
            <a:r>
              <a:rPr sz="4700"/>
              <a:t>Principios de estudio y aprendizaje</a:t>
            </a:r>
          </a:p>
        </p:txBody>
      </p:sp>
      <p:pic>
        <p:nvPicPr>
          <p:cNvPr id="211" name="Logo_Secc8.png" descr="Logo_Secc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15" y="9476592"/>
            <a:ext cx="7388170" cy="49446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0" dir="5400000">
              <a:srgbClr val="A9A9A9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38AE0"/>
            </a:gs>
            <a:gs pos="100000">
              <a:srgbClr val="00406A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5265" y="0"/>
            <a:ext cx="12994299" cy="13716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39700" dir="4680000">
              <a:srgbClr val="434343"/>
            </a:outerShdw>
          </a:effectLst>
        </p:spPr>
      </p:pic>
      <p:sp>
        <p:nvSpPr>
          <p:cNvPr id="214" name="Rectángulo redondeado"/>
          <p:cNvSpPr/>
          <p:nvPr/>
        </p:nvSpPr>
        <p:spPr>
          <a:xfrm>
            <a:off x="5146343" y="8686800"/>
            <a:ext cx="11967772" cy="3140844"/>
          </a:xfrm>
          <a:prstGeom prst="roundRect">
            <a:avLst>
              <a:gd name="adj" fmla="val 15000"/>
            </a:avLst>
          </a:prstGeom>
          <a:solidFill>
            <a:srgbClr val="004877"/>
          </a:solidFill>
          <a:ln w="12700">
            <a:miter lim="400000"/>
          </a:ln>
          <a:effectLst>
            <a:outerShdw sx="100000" sy="100000" kx="0" ky="0" algn="b" rotWithShape="0" blurRad="190500" dist="101600" dir="54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" name="Capítulo 35"/>
          <p:cNvSpPr txBox="1"/>
          <p:nvPr>
            <p:ph type="ctrTitle"/>
          </p:nvPr>
        </p:nvSpPr>
        <p:spPr>
          <a:xfrm>
            <a:off x="-165102" y="701958"/>
            <a:ext cx="7196340" cy="1891866"/>
          </a:xfrm>
          <a:prstGeom prst="rect">
            <a:avLst/>
          </a:prstGeom>
        </p:spPr>
        <p:txBody>
          <a:bodyPr anchor="t"/>
          <a:lstStyle>
            <a:lvl1pPr algn="ctr">
              <a:defRPr b="0" spc="0" sz="8800">
                <a:effectLst>
                  <a:outerShdw sx="100000" sy="100000" kx="0" ky="0" algn="b" rotWithShape="0" blurRad="25400" dist="63500" dir="4500000">
                    <a:srgbClr val="63341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defRPr b="1" spc="-176"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rPr b="0" spc="0">
                <a:effectLst>
                  <a:outerShdw sx="100000" sy="100000" kx="0" ky="0" algn="b" rotWithShape="0" blurRad="25400" dist="63500" dir="4500000">
                    <a:srgbClr val="63341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Capítulo 35</a:t>
            </a:r>
          </a:p>
        </p:txBody>
      </p:sp>
      <p:sp>
        <p:nvSpPr>
          <p:cNvPr id="216" name="La influencia de la percepción"/>
          <p:cNvSpPr txBox="1"/>
          <p:nvPr/>
        </p:nvSpPr>
        <p:spPr>
          <a:xfrm>
            <a:off x="6158798" y="8864479"/>
            <a:ext cx="10767234" cy="3140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742950">
              <a:lnSpc>
                <a:spcPts val="11400"/>
              </a:lnSpc>
              <a:defRPr spc="1368" sz="13680">
                <a:effectLst>
                  <a:outerShdw sx="100000" sy="100000" kx="0" ky="0" algn="b" rotWithShape="0" blurRad="34289" dist="80010" dir="1566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spc="0"/>
              <a:t>La influencia </a:t>
            </a:r>
            <a:r>
              <a:rPr baseline="20833" spc="0" sz="7200">
                <a:latin typeface="Helvetica Neue Light"/>
                <a:ea typeface="Helvetica Neue Light"/>
                <a:cs typeface="Helvetica Neue Light"/>
                <a:sym typeface="Helvetica Neue Light"/>
              </a:rPr>
              <a:t>de</a:t>
            </a:r>
            <a:r>
              <a:rPr spc="0" sz="720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aseline="20833" spc="0" sz="7200"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spc="0"/>
              <a:t>percepción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lumOff val="13543"/>
              </a:schemeClr>
            </a:gs>
            <a:gs pos="100000">
              <a:schemeClr val="accent1">
                <a:hueOff val="117695"/>
                <a:lumOff val="-11358"/>
              </a:schemeClr>
            </a:gs>
          </a:gsLst>
          <a:lin ang="8529731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—Seguridad y Paz en el Conflicto de los Siglos, 611 (1888). {1MCP 329.1}"/>
          <p:cNvSpPr txBox="1"/>
          <p:nvPr>
            <p:ph type="body" idx="21"/>
          </p:nvPr>
        </p:nvSpPr>
        <p:spPr>
          <a:xfrm>
            <a:off x="7080942" y="11998543"/>
            <a:ext cx="16299758" cy="9825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—Seguridad y Paz en el Conflicto de los Siglos, 611 (1888). {1MCP 329.1}</a:t>
            </a:r>
          </a:p>
        </p:txBody>
      </p:sp>
      <p:sp>
        <p:nvSpPr>
          <p:cNvPr id="219" name="Una ley intelectual y espiritual"/>
          <p:cNvSpPr txBox="1"/>
          <p:nvPr>
            <p:ph type="ctrTitle"/>
          </p:nvPr>
        </p:nvSpPr>
        <p:spPr>
          <a:xfrm>
            <a:off x="5703340" y="1153090"/>
            <a:ext cx="14174593" cy="1587437"/>
          </a:xfrm>
          <a:prstGeom prst="rect">
            <a:avLst/>
          </a:prstGeom>
        </p:spPr>
        <p:txBody>
          <a:bodyPr/>
          <a:lstStyle>
            <a:lvl1pPr algn="ctr" defTabSz="1926287">
              <a:defRPr b="0" spc="-183" sz="9164">
                <a:effectLst>
                  <a:outerShdw sx="100000" sy="100000" kx="0" ky="0" algn="b" rotWithShape="0" blurRad="20066" dist="5016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Una ley intelectual y espiritual</a:t>
            </a:r>
          </a:p>
        </p:txBody>
      </p:sp>
      <p:sp>
        <p:nvSpPr>
          <p:cNvPr id="220" name="Hay una ley de la naturaleza intelectual y espiritual según la cual modificamos nuestro ser a través de lo que contemplamos. La inteligencia se adapta gradualmente a los asuntos en que se ocupa. Se asimila lo que se acostumbra a amar y a reverenciar."/>
          <p:cNvSpPr txBox="1"/>
          <p:nvPr>
            <p:ph type="subTitle" sz="half" idx="1"/>
          </p:nvPr>
        </p:nvSpPr>
        <p:spPr>
          <a:xfrm>
            <a:off x="3555598" y="4184596"/>
            <a:ext cx="17629694" cy="6877878"/>
          </a:xfrm>
          <a:prstGeom prst="rect">
            <a:avLst/>
          </a:prstGeom>
        </p:spPr>
        <p:txBody>
          <a:bodyPr/>
          <a:lstStyle/>
          <a:p>
            <a:pPr algn="ctr" defTabSz="1999437">
              <a:lnSpc>
                <a:spcPts val="8400"/>
              </a:lnSpc>
              <a:spcBef>
                <a:spcPts val="2200"/>
              </a:spcBef>
              <a:defRPr b="0" sz="3936"/>
            </a:pPr>
            <a:r>
              <a:rPr i="1" sz="6560">
                <a:effectLst>
                  <a:outerShdw sx="100000" sy="100000" kx="0" ky="0" algn="b" rotWithShape="0" blurRad="20828" dist="52070" dir="18900000">
                    <a:srgbClr val="6C6C6C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Hay una ley de la naturaleza intelectual y espiritual según la cual modificamos nuestro ser a través de lo que contemplamos. </a:t>
            </a:r>
            <a:r>
              <a:rPr i="1" sz="9594">
                <a:effectLst>
                  <a:outerShdw sx="100000" sy="100000" kx="0" ky="0" algn="b" rotWithShape="0" blurRad="20828" dist="52070" dir="18900000">
                    <a:srgbClr val="6C6C6C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La inteligencia se adapta gradualmente</a:t>
            </a:r>
            <a:r>
              <a:rPr i="1" sz="6560">
                <a:effectLst>
                  <a:outerShdw sx="100000" sy="100000" kx="0" ky="0" algn="b" rotWithShape="0" blurRad="20828" dist="52070" dir="18900000">
                    <a:srgbClr val="6C6C6C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a los asuntos en que se ocupa. Se asimila lo que se acostumbra a amar y a reverenciar.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Obtenemos vislumbres más claras y distintas de Dios, y por la contemplación somos transformados."/>
          <p:cNvSpPr/>
          <p:nvPr/>
        </p:nvSpPr>
        <p:spPr>
          <a:xfrm>
            <a:off x="665112" y="3213248"/>
            <a:ext cx="15119947" cy="3704631"/>
          </a:xfrm>
          <a:prstGeom prst="roundRect">
            <a:avLst>
              <a:gd name="adj" fmla="val 26588"/>
            </a:avLst>
          </a:prstGeom>
          <a:solidFill>
            <a:srgbClr val="FFD560"/>
          </a:solidFill>
          <a:ln w="12700">
            <a:miter lim="400000"/>
          </a:ln>
          <a:effectLst>
            <a:outerShdw sx="100000" sy="100000" kx="0" ky="0" algn="b" rotWithShape="0" blurRad="190500" dist="139700" dir="15333259">
              <a:srgbClr val="A9A9A9">
                <a:alpha val="82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ts val="7200"/>
              </a:lnSpc>
              <a:spcBef>
                <a:spcPts val="2400"/>
              </a:spcBef>
              <a:defRPr sz="60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Obtenemos vislumbres más claras y distintas de Dios, y por la contemplación somos transformados.</a:t>
            </a:r>
          </a:p>
        </p:txBody>
      </p:sp>
      <p:sp>
        <p:nvSpPr>
          <p:cNvPr id="223" name="Transformados para lo mejor"/>
          <p:cNvSpPr txBox="1"/>
          <p:nvPr>
            <p:ph type="ctrTitle"/>
          </p:nvPr>
        </p:nvSpPr>
        <p:spPr>
          <a:xfrm>
            <a:off x="5336279" y="924989"/>
            <a:ext cx="13711442" cy="2174110"/>
          </a:xfrm>
          <a:prstGeom prst="rect">
            <a:avLst/>
          </a:prstGeom>
        </p:spPr>
        <p:txBody>
          <a:bodyPr anchor="t"/>
          <a:lstStyle>
            <a:lvl1pPr algn="ctr" defTabSz="1950671">
              <a:defRPr b="0" spc="-185" sz="9280">
                <a:effectLst>
                  <a:outerShdw sx="100000" sy="100000" kx="0" ky="0" algn="b" rotWithShape="0" blurRad="20320" dist="508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Transformados para lo mejor</a:t>
            </a:r>
          </a:p>
        </p:txBody>
      </p:sp>
      <p:pic>
        <p:nvPicPr>
          <p:cNvPr id="22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9835" y="2388327"/>
            <a:ext cx="8784730" cy="10912477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La bondad, el amor, llegan a ser nuestro instinto natural.…"/>
          <p:cNvSpPr txBox="1"/>
          <p:nvPr/>
        </p:nvSpPr>
        <p:spPr>
          <a:xfrm>
            <a:off x="1583308" y="8112360"/>
            <a:ext cx="14859050" cy="429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22300" indent="-622300" algn="l">
              <a:lnSpc>
                <a:spcPts val="4700"/>
              </a:lnSpc>
              <a:buSzPct val="80000"/>
              <a:buBlip>
                <a:blip r:embed="rId3"/>
              </a:buBlip>
              <a:defRPr sz="5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 bondad, el amor, llegan a ser nuestro instinto natural.</a:t>
            </a:r>
          </a:p>
          <a:p>
            <a:pPr marL="622300" indent="-622300" algn="l">
              <a:lnSpc>
                <a:spcPts val="4700"/>
              </a:lnSpc>
              <a:buSzPct val="80000"/>
              <a:buBlip>
                <a:blip r:embed="rId3"/>
              </a:buBlip>
              <a:defRPr sz="5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Desarrollamos un carácter semejante al carácter divino.</a:t>
            </a:r>
          </a:p>
          <a:p>
            <a:pPr marL="622300" indent="-622300" algn="l">
              <a:lnSpc>
                <a:spcPts val="4700"/>
              </a:lnSpc>
              <a:buSzPct val="80000"/>
              <a:buBlip>
                <a:blip r:embed="rId3"/>
              </a:buBlip>
              <a:defRPr sz="5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Creciendo a su semejanza</a:t>
            </a:r>
          </a:p>
          <a:p>
            <a:pPr marL="622300" indent="-622300" algn="l">
              <a:lnSpc>
                <a:spcPts val="4700"/>
              </a:lnSpc>
              <a:buSzPct val="80000"/>
              <a:buBlip>
                <a:blip r:embed="rId3"/>
              </a:buBlip>
              <a:defRPr sz="5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Entramos cada vez en mayor relación con el mundo celestial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ontemplándolo llegan a ser transformados según el modelo divino; su carácter es enternecido, refinado y ennoblecido"/>
          <p:cNvSpPr/>
          <p:nvPr/>
        </p:nvSpPr>
        <p:spPr>
          <a:xfrm>
            <a:off x="4632027" y="3568848"/>
            <a:ext cx="15119946" cy="4411069"/>
          </a:xfrm>
          <a:prstGeom prst="roundRect">
            <a:avLst>
              <a:gd name="adj" fmla="val 22330"/>
            </a:avLst>
          </a:prstGeom>
          <a:solidFill>
            <a:srgbClr val="FFD560"/>
          </a:solidFill>
          <a:ln w="12700">
            <a:miter lim="400000"/>
          </a:ln>
          <a:effectLst>
            <a:outerShdw sx="100000" sy="100000" kx="0" ky="0" algn="b" rotWithShape="0" blurRad="190500" dist="139700" dir="15333259">
              <a:srgbClr val="A9A9A9">
                <a:alpha val="82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ts val="7200"/>
              </a:lnSpc>
              <a:spcBef>
                <a:spcPts val="2400"/>
              </a:spcBef>
              <a:defRPr sz="60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Contemplándolo llegan a ser transformados según el modelo divino; su carácter es enternecido, refinado y ennoblecido </a:t>
            </a:r>
          </a:p>
        </p:txBody>
      </p:sp>
      <p:sp>
        <p:nvSpPr>
          <p:cNvPr id="228" name="La vida cambia por la contemplación"/>
          <p:cNvSpPr txBox="1"/>
          <p:nvPr>
            <p:ph type="ctrTitle"/>
          </p:nvPr>
        </p:nvSpPr>
        <p:spPr>
          <a:xfrm>
            <a:off x="5336279" y="924989"/>
            <a:ext cx="15283563" cy="2174110"/>
          </a:xfrm>
          <a:prstGeom prst="rect">
            <a:avLst/>
          </a:prstGeom>
        </p:spPr>
        <p:txBody>
          <a:bodyPr anchor="t"/>
          <a:lstStyle>
            <a:lvl1pPr algn="ctr" defTabSz="1706837">
              <a:defRPr b="0" spc="-162" sz="8119">
                <a:effectLst>
                  <a:outerShdw sx="100000" sy="100000" kx="0" ky="0" algn="b" rotWithShape="0" blurRad="17780" dist="4445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vida cambia por la contemplación</a:t>
            </a:r>
          </a:p>
        </p:txBody>
      </p:sp>
      <p:sp>
        <p:nvSpPr>
          <p:cNvPr id="229" name="Contemplándolo llegan a ser transformados según el modelo divino; su carácter es enternecido, refinado y ennoblecido"/>
          <p:cNvSpPr txBox="1"/>
          <p:nvPr/>
        </p:nvSpPr>
        <p:spPr>
          <a:xfrm>
            <a:off x="1811908" y="8819604"/>
            <a:ext cx="20322332" cy="2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ts val="7000"/>
              </a:lnSpc>
              <a:defRPr sz="63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Contemplándolo llegan a ser transformados según el modelo divino; su carácter es enternecido, refinado y ennoblecido </a:t>
            </a:r>
          </a:p>
        </p:txBody>
      </p:sp>
      <p:sp>
        <p:nvSpPr>
          <p:cNvPr id="230" name="—Testimonies for the Church 4:616 (1881). {1MCP 330.2}"/>
          <p:cNvSpPr txBox="1"/>
          <p:nvPr/>
        </p:nvSpPr>
        <p:spPr>
          <a:xfrm>
            <a:off x="13062038" y="12623712"/>
            <a:ext cx="1070592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—Testimonies for the Church 4:616 (1881). {1MCP 330.2}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El cerebro y los músculos deben utilizarse proporcionalmente si se quiere conservar la salud y el vigor."/>
          <p:cNvSpPr/>
          <p:nvPr/>
        </p:nvSpPr>
        <p:spPr>
          <a:xfrm>
            <a:off x="11556751" y="3568848"/>
            <a:ext cx="11775084" cy="8922446"/>
          </a:xfrm>
          <a:prstGeom prst="roundRect">
            <a:avLst>
              <a:gd name="adj" fmla="val 11785"/>
            </a:avLst>
          </a:prstGeom>
          <a:solidFill>
            <a:srgbClr val="C7C7C7"/>
          </a:solidFill>
          <a:ln w="12700">
            <a:miter lim="400000"/>
          </a:ln>
          <a:effectLst>
            <a:outerShdw sx="100000" sy="100000" kx="0" ky="0" algn="b" rotWithShape="0" blurRad="190500" dist="139700" dir="15333259">
              <a:srgbClr val="A9A9A9">
                <a:alpha val="82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ts val="9400"/>
              </a:lnSpc>
              <a:spcBef>
                <a:spcPts val="1600"/>
              </a:spcBef>
              <a:defRPr sz="89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El cerebro y los músculos deben utilizarse proporcionalmente si se quiere conservar la salud y el vigor. </a:t>
            </a:r>
          </a:p>
        </p:txBody>
      </p:sp>
      <p:sp>
        <p:nvSpPr>
          <p:cNvPr id="233" name="El ejercicio mejora la percepción"/>
          <p:cNvSpPr txBox="1"/>
          <p:nvPr>
            <p:ph type="ctrTitle"/>
          </p:nvPr>
        </p:nvSpPr>
        <p:spPr>
          <a:xfrm>
            <a:off x="4470122" y="1332608"/>
            <a:ext cx="15005905" cy="1765272"/>
          </a:xfrm>
          <a:prstGeom prst="rect">
            <a:avLst/>
          </a:prstGeom>
        </p:spPr>
        <p:txBody>
          <a:bodyPr anchor="t"/>
          <a:lstStyle>
            <a:lvl1pPr algn="ctr" defTabSz="1901904">
              <a:defRPr b="0" spc="-180" sz="9048">
                <a:effectLst>
                  <a:outerShdw sx="100000" sy="100000" kx="0" ky="0" algn="b" rotWithShape="0" blurRad="19812" dist="4953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El ejercicio mejora la percepción</a:t>
            </a:r>
          </a:p>
        </p:txBody>
      </p:sp>
      <p:sp>
        <p:nvSpPr>
          <p:cNvPr id="234" name="—Joyas de los Testimonios 2:446 (1900). {1MCP 331.3}"/>
          <p:cNvSpPr txBox="1"/>
          <p:nvPr/>
        </p:nvSpPr>
        <p:spPr>
          <a:xfrm>
            <a:off x="13208202" y="12623712"/>
            <a:ext cx="10413595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—Joyas de los Testimonios 2:446 (1900). {1MCP 331.3}</a:t>
            </a:r>
          </a:p>
        </p:txBody>
      </p:sp>
      <p:pic>
        <p:nvPicPr>
          <p:cNvPr id="23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192" y="7247869"/>
            <a:ext cx="12279216" cy="6484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ndrán pensamientos saludables y podrán retener las cosas preciosas deducidas de la Palabra. Se asimilarán sus verdades y como resultado tendrán fuerza intelectual para discernir qué es verdad."/>
          <p:cNvSpPr txBox="1"/>
          <p:nvPr/>
        </p:nvSpPr>
        <p:spPr>
          <a:xfrm>
            <a:off x="2030834" y="1289562"/>
            <a:ext cx="20322332" cy="3698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ts val="7000"/>
              </a:lnSpc>
              <a:defRPr sz="63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Tendrán </a:t>
            </a:r>
            <a:r>
              <a:rPr sz="7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pensamientos saludables</a:t>
            </a:r>
            <a:r>
              <a:t> y </a:t>
            </a:r>
            <a:r>
              <a:rPr sz="7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podrán retener</a:t>
            </a:r>
            <a:r>
              <a:t> las cosas preciosas deducidas de la Palabra. Se </a:t>
            </a:r>
            <a:r>
              <a:rPr sz="7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asimilarán</a:t>
            </a:r>
            <a:r>
              <a:t> sus verdades y como resultado tendrán </a:t>
            </a:r>
            <a:r>
              <a:rPr sz="7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fuerza intelectual</a:t>
            </a:r>
            <a:r>
              <a:t> para </a:t>
            </a:r>
            <a:r>
              <a:rPr sz="7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discernir</a:t>
            </a:r>
            <a:r>
              <a:t> qué es verdad.</a:t>
            </a:r>
          </a:p>
        </p:txBody>
      </p:sp>
      <p:sp>
        <p:nvSpPr>
          <p:cNvPr id="238" name="—Joyas de los Testimonios 2:446 (1900). {1MCP 331.3}"/>
          <p:cNvSpPr txBox="1"/>
          <p:nvPr/>
        </p:nvSpPr>
        <p:spPr>
          <a:xfrm>
            <a:off x="13208202" y="12623712"/>
            <a:ext cx="10413595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—Joyas de los Testimonios 2:446 (1900). {1MCP 331.3}</a:t>
            </a:r>
          </a:p>
        </p:txBody>
      </p:sp>
      <p:pic>
        <p:nvPicPr>
          <p:cNvPr id="23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7229" y="5162122"/>
            <a:ext cx="25589658" cy="9030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