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bg>
      <p:bgPr>
        <a:gradFill flip="none" rotWithShape="1">
          <a:gsLst>
            <a:gs pos="0">
              <a:srgbClr val="0241C9"/>
            </a:gs>
            <a:gs pos="100000">
              <a:srgbClr val="535453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pic>
        <p:nvPicPr>
          <p:cNvPr id="14" name="Imagen" descr="Imagen"/>
          <p:cNvPicPr>
            <a:picLocks noChangeAspect="1"/>
          </p:cNvPicPr>
          <p:nvPr/>
        </p:nvPicPr>
        <p:blipFill>
          <a:blip r:embed="rId2">
            <a:alphaModFix amt="39544"/>
            <a:extLst/>
          </a:blip>
          <a:srcRect l="6898" t="775" r="0" b="775"/>
          <a:stretch>
            <a:fillRect/>
          </a:stretch>
        </p:blipFill>
        <p:spPr>
          <a:xfrm>
            <a:off x="-57907" y="-391718"/>
            <a:ext cx="4330726" cy="464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n" descr="Imagen"/>
          <p:cNvPicPr>
            <a:picLocks noChangeAspect="1"/>
          </p:cNvPicPr>
          <p:nvPr/>
        </p:nvPicPr>
        <p:blipFill>
          <a:blip r:embed="rId3">
            <a:extLst/>
          </a:blip>
          <a:srcRect l="305" t="1400" r="20066" b="1400"/>
          <a:stretch>
            <a:fillRect/>
          </a:stretch>
        </p:blipFill>
        <p:spPr>
          <a:xfrm>
            <a:off x="19353902" y="9026495"/>
            <a:ext cx="4966802" cy="462296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Número de diapositiva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nformación del hech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09" name="Nivel de texto 1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tribució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18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“Frase celebre”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8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magen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">
    <p:bg>
      <p:bgPr>
        <a:gradFill flip="none" rotWithShape="1">
          <a:gsLst>
            <a:gs pos="0">
              <a:srgbClr val="0096EF"/>
            </a:gs>
            <a:gs pos="100000">
              <a:srgbClr val="004E80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 y fecha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5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53" name="Nivel de texto 1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4" name="Número de diapositiva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solidFill>
          <a:srgbClr val="C2463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o del título"/>
          <p:cNvSpPr txBox="1"/>
          <p:nvPr>
            <p:ph type="title"/>
          </p:nvPr>
        </p:nvSpPr>
        <p:spPr>
          <a:xfrm>
            <a:off x="3096369" y="3994150"/>
            <a:ext cx="19621501" cy="32131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i="1" spc="0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62" name="Nivel de texto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" name="Número de diapositiva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 anchor="t"/>
          <a:lstStyle>
            <a:lvl1pPr defTabSz="825500">
              <a:defRPr sz="3000">
                <a:solidFill>
                  <a:srgbClr val="006288"/>
                </a:solidFill>
                <a:latin typeface="Marker Felt"/>
                <a:ea typeface="Marker Felt"/>
                <a:cs typeface="Marker Felt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Imagen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1" name="Texto del título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lIns="45719" tIns="45719" rIns="45719" bIns="45719" anchor="b"/>
          <a:lstStyle>
            <a:lvl1pPr defTabSz="914400">
              <a:lnSpc>
                <a:spcPct val="100000"/>
              </a:lnSpc>
              <a:defRPr b="0" cap="all" spc="0" sz="6400">
                <a:solidFill>
                  <a:srgbClr val="A9E023"/>
                </a:solidFill>
                <a:effectLst>
                  <a:outerShdw sx="100000" sy="100000" kx="0" ky="0" algn="b" rotWithShape="0" blurRad="25400" dist="38100" dir="14040000">
                    <a:srgbClr val="000000">
                      <a:alpha val="25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72" name="Nivel de texto 1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0" algn="ctr" defTabSz="914400">
              <a:lnSpc>
                <a:spcPct val="100000"/>
              </a:lnSpc>
              <a:spcBef>
                <a:spcPts val="1200"/>
              </a:spcBef>
              <a:buSzTx/>
              <a:buNone/>
              <a:defRPr cap="small" sz="4400">
                <a:effectLst>
                  <a:outerShdw sx="100000" sy="100000" kx="0" ky="0" algn="b" rotWithShape="0" blurRad="50800" dist="12700" dir="13860000">
                    <a:srgbClr val="000000">
                      <a:alpha val="20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3" name="Número de diapositiva"/>
          <p:cNvSpPr txBox="1"/>
          <p:nvPr>
            <p:ph type="sldNum" sz="quarter" idx="2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r" defTabSz="457200">
              <a:defRPr b="1">
                <a:solidFill>
                  <a:srgbClr val="BFBFBF"/>
                </a:solidFill>
                <a:effectLst>
                  <a:outerShdw sx="100000" sy="100000" kx="0" ky="0" algn="b" rotWithShape="0"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subtítul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o del título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90000"/>
              </a:lnSpc>
              <a:defRPr b="0" cap="all" spc="0" sz="10000">
                <a:solidFill>
                  <a:srgbClr val="DEDE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81" name="Nivel de texto 1…"/>
          <p:cNvSpPr txBox="1"/>
          <p:nvPr>
            <p:ph type="body" sz="quarter" idx="1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cap="all" sz="5000">
                <a:solidFill>
                  <a:srgbClr val="558AAB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2" name="Número de diapositiva"/>
          <p:cNvSpPr txBox="1"/>
          <p:nvPr>
            <p:ph type="sldNum" sz="quarter" idx="2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</p:spPr>
        <p:txBody>
          <a:bodyPr anchor="t"/>
          <a:lstStyle>
            <a:lvl1pPr defTabSz="825500">
              <a:defRPr>
                <a:solidFill>
                  <a:srgbClr val="5C88A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n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5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6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de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diapositiva</a:t>
            </a:r>
          </a:p>
        </p:txBody>
      </p:sp>
      <p:sp>
        <p:nvSpPr>
          <p:cNvPr id="35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6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ítulo de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45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6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63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4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5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4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82" name="Subtítulo de diapositiv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ítulo de agenda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91" name="Subtítulo de agenda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9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1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1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1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Editar: doble clic"/>
          <p:cNvSpPr txBox="1"/>
          <p:nvPr>
            <p:ph type="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Editar: doble clic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Portada_SeminarioCMP.jpg" descr="Portada_SeminarioC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ángulo redondeado"/>
          <p:cNvSpPr/>
          <p:nvPr/>
        </p:nvSpPr>
        <p:spPr>
          <a:xfrm>
            <a:off x="4031555" y="3516139"/>
            <a:ext cx="18095456" cy="8601390"/>
          </a:xfrm>
          <a:prstGeom prst="roundRect">
            <a:avLst>
              <a:gd name="adj" fmla="val 2484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44" name="—Hijos e Hijas de Dios, 107 (1891)."/>
          <p:cNvSpPr txBox="1"/>
          <p:nvPr>
            <p:ph type="body" idx="21"/>
          </p:nvPr>
        </p:nvSpPr>
        <p:spPr>
          <a:xfrm>
            <a:off x="15869091" y="11588596"/>
            <a:ext cx="7325594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—Hijos e Hijas de Dios, 107 (1891). </a:t>
            </a:r>
          </a:p>
        </p:txBody>
      </p:sp>
      <p:sp>
        <p:nvSpPr>
          <p:cNvPr id="245" name="Luchen - hasta que obtengan la victoria.…"/>
          <p:cNvSpPr txBox="1"/>
          <p:nvPr/>
        </p:nvSpPr>
        <p:spPr>
          <a:xfrm>
            <a:off x="4607355" y="4045561"/>
            <a:ext cx="17586694" cy="7877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711325" indent="-1711325" algn="l">
              <a:lnSpc>
                <a:spcPts val="6600"/>
              </a:lnSpc>
              <a:spcBef>
                <a:spcPts val="35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8" sz="8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Luchen </a:t>
            </a:r>
            <a:r>
              <a:t>- hasta que obtengan la victoria.</a:t>
            </a:r>
          </a:p>
          <a:p>
            <a:pPr marL="1711325" indent="-1711325" algn="l">
              <a:lnSpc>
                <a:spcPts val="6600"/>
              </a:lnSpc>
              <a:spcBef>
                <a:spcPts val="35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8" sz="8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Pongan</a:t>
            </a:r>
            <a:r>
              <a:t> todo su ser en las manos del Señor</a:t>
            </a:r>
          </a:p>
          <a:p>
            <a:pPr marL="1711325" indent="-1711325" algn="l">
              <a:lnSpc>
                <a:spcPts val="6600"/>
              </a:lnSpc>
              <a:spcBef>
                <a:spcPts val="35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8" sz="8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Decidan convertirse</a:t>
            </a:r>
            <a:r>
              <a:t> en su instrumento amante y consagrado</a:t>
            </a:r>
          </a:p>
          <a:p>
            <a:pPr marL="1202002" indent="-1202002" algn="l">
              <a:lnSpc>
                <a:spcPts val="6600"/>
              </a:lnSpc>
              <a:spcBef>
                <a:spcPts val="35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17" sz="59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Impulsado por su voluntad</a:t>
            </a:r>
            <a:endParaRPr spc="-117" sz="5900">
              <a:effectLst>
                <a:outerShdw sx="100000" sy="100000" kx="0" ky="0" algn="b" rotWithShape="0" blurRad="25400" dist="6350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711325" indent="-1711325" algn="l">
              <a:lnSpc>
                <a:spcPts val="6600"/>
              </a:lnSpc>
              <a:spcBef>
                <a:spcPts val="35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8" sz="8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Verán claramente</a:t>
            </a:r>
            <a:r>
              <a:t> las cosas celestiales.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ángulo redondeado"/>
          <p:cNvSpPr/>
          <p:nvPr/>
        </p:nvSpPr>
        <p:spPr>
          <a:xfrm>
            <a:off x="12627370" y="4285939"/>
            <a:ext cx="9806287" cy="7726853"/>
          </a:xfrm>
          <a:prstGeom prst="roundRect">
            <a:avLst>
              <a:gd name="adj" fmla="val 2405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48" name="Rectángulo redondeado"/>
          <p:cNvSpPr/>
          <p:nvPr/>
        </p:nvSpPr>
        <p:spPr>
          <a:xfrm>
            <a:off x="1135955" y="3945855"/>
            <a:ext cx="10736860" cy="8407021"/>
          </a:xfrm>
          <a:prstGeom prst="roundRect">
            <a:avLst>
              <a:gd name="adj" fmla="val 2405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49" name="—Manuscrito 23, 1899."/>
          <p:cNvSpPr txBox="1"/>
          <p:nvPr>
            <p:ph type="body" idx="21"/>
          </p:nvPr>
        </p:nvSpPr>
        <p:spPr>
          <a:xfrm>
            <a:off x="18373247" y="11880722"/>
            <a:ext cx="5066108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defTabSz="2438338">
              <a:lnSpc>
                <a:spcPts val="93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—Manuscrito 23, 1899.</a:t>
            </a:r>
          </a:p>
        </p:txBody>
      </p:sp>
      <p:sp>
        <p:nvSpPr>
          <p:cNvPr id="250" name="Tome a Dios como su consejero"/>
          <p:cNvSpPr txBox="1"/>
          <p:nvPr>
            <p:ph type="ctrTitle"/>
          </p:nvPr>
        </p:nvSpPr>
        <p:spPr>
          <a:xfrm>
            <a:off x="4831125" y="1161493"/>
            <a:ext cx="14721749" cy="1130614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44" sz="72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Tome a Dios como su consejero</a:t>
            </a:r>
          </a:p>
        </p:txBody>
      </p:sp>
      <p:sp>
        <p:nvSpPr>
          <p:cNvPr id="251" name="Lleve sus angustias al Señor en oración."/>
          <p:cNvSpPr txBox="1"/>
          <p:nvPr>
            <p:ph type="subTitle" sz="quarter" idx="1"/>
          </p:nvPr>
        </p:nvSpPr>
        <p:spPr>
          <a:xfrm>
            <a:off x="1668687" y="2897559"/>
            <a:ext cx="11157066" cy="1438100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spcBef>
                <a:spcPts val="4500"/>
              </a:spcBef>
              <a:defRPr b="0" i="1" sz="53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Lleve sus angustias al Señor en oración.</a:t>
            </a:r>
          </a:p>
        </p:txBody>
      </p:sp>
      <p:sp>
        <p:nvSpPr>
          <p:cNvPr id="252" name="No ponga al pastor donde debe estar Dios.…"/>
          <p:cNvSpPr txBox="1"/>
          <p:nvPr/>
        </p:nvSpPr>
        <p:spPr>
          <a:xfrm>
            <a:off x="1338668" y="4517635"/>
            <a:ext cx="9388275" cy="726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250632" indent="-1250632" algn="l" defTabSz="1755604">
              <a:lnSpc>
                <a:spcPct val="90000"/>
              </a:lnSpc>
              <a:spcBef>
                <a:spcPts val="3200"/>
              </a:spcBef>
              <a:buSzPct val="80000"/>
              <a:buBlip>
                <a:blip r:embed="rId5"/>
              </a:buBlip>
              <a:defRPr sz="3456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45" sz="7272">
                <a:effectLst>
                  <a:outerShdw sx="100000" sy="100000" kx="0" ky="0" algn="b" rotWithShape="0" blurRad="18288" dist="4572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ponga</a:t>
            </a:r>
            <a:r>
              <a:t> </a:t>
            </a:r>
            <a:r>
              <a:rPr sz="5976"/>
              <a:t>al pastor donde</a:t>
            </a:r>
            <a:r>
              <a:t> </a:t>
            </a:r>
            <a:r>
              <a:rPr spc="-145" sz="7272">
                <a:effectLst>
                  <a:outerShdw sx="100000" sy="100000" kx="0" ky="0" algn="b" rotWithShape="0" blurRad="18288" dist="4572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debe estar Dios.</a:t>
            </a:r>
          </a:p>
          <a:p>
            <a:pPr marL="1250632" indent="-1250632" algn="l" defTabSz="1755604">
              <a:lnSpc>
                <a:spcPct val="90000"/>
              </a:lnSpc>
              <a:spcBef>
                <a:spcPts val="3200"/>
              </a:spcBef>
              <a:buSzPct val="80000"/>
              <a:buBlip>
                <a:blip r:embed="rId5"/>
              </a:buBlip>
              <a:defRPr sz="3456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45" sz="7272">
                <a:effectLst>
                  <a:outerShdw sx="100000" sy="100000" kx="0" ky="0" algn="b" rotWithShape="0" blurRad="18288" dist="4572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Lleva responsabilidades</a:t>
            </a:r>
            <a:endParaRPr spc="-145" sz="7272">
              <a:effectLst>
                <a:outerShdw sx="100000" sy="100000" kx="0" ky="0" algn="b" rotWithShape="0" blurRad="18288" dist="4572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250632" indent="-1250632" algn="l" defTabSz="1755604">
              <a:lnSpc>
                <a:spcPct val="90000"/>
              </a:lnSpc>
              <a:spcBef>
                <a:spcPts val="3200"/>
              </a:spcBef>
              <a:buSzPct val="80000"/>
              <a:buBlip>
                <a:blip r:embed="rId5"/>
              </a:buBlip>
              <a:defRPr sz="3456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45" sz="7272">
                <a:effectLst>
                  <a:outerShdw sx="100000" sy="100000" kx="0" ky="0" algn="b" rotWithShape="0" blurRad="18288" dist="4572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Está rodeado de debilidades</a:t>
            </a:r>
            <a:r>
              <a:t>, y </a:t>
            </a:r>
            <a:r>
              <a:rPr spc="-145" sz="7272">
                <a:effectLst>
                  <a:outerShdw sx="100000" sy="100000" kx="0" ky="0" algn="b" rotWithShape="0" blurRad="18288" dist="4572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necesita gracia</a:t>
            </a:r>
          </a:p>
        </p:txBody>
      </p:sp>
      <p:sp>
        <p:nvSpPr>
          <p:cNvPr id="253" name="Necesita la unción celestial…"/>
          <p:cNvSpPr txBox="1"/>
          <p:nvPr/>
        </p:nvSpPr>
        <p:spPr>
          <a:xfrm>
            <a:off x="13010653" y="4517635"/>
            <a:ext cx="9039719" cy="7263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702249" indent="-1702249" algn="l" defTabSz="2389572">
              <a:lnSpc>
                <a:spcPct val="90000"/>
              </a:lnSpc>
              <a:spcBef>
                <a:spcPts val="4400"/>
              </a:spcBef>
              <a:buSzPct val="80000"/>
              <a:buBlip>
                <a:blip r:embed="rId5"/>
              </a:buBlip>
              <a:defRPr sz="470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97" sz="9898">
                <a:effectLst>
                  <a:outerShdw sx="100000" sy="100000" kx="0" ky="0" algn="b" rotWithShape="0" blurRad="24892" dist="6223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Necesita la unción celestial </a:t>
            </a:r>
            <a:endParaRPr spc="-86" sz="4312">
              <a:effectLst>
                <a:outerShdw sx="100000" sy="100000" kx="0" ky="0" algn="b" rotWithShape="0" blurRad="24892" dist="6223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213485" indent="-1213485" algn="l" defTabSz="2389572">
              <a:lnSpc>
                <a:spcPct val="90000"/>
              </a:lnSpc>
              <a:spcBef>
                <a:spcPts val="4400"/>
              </a:spcBef>
              <a:buSzPct val="80000"/>
              <a:buBlip>
                <a:blip r:embed="rId5"/>
              </a:buBlip>
              <a:defRPr sz="470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41" sz="7056"/>
              <a:t>L</a:t>
            </a:r>
            <a:r>
              <a:rPr sz="7056"/>
              <a:t>es</a:t>
            </a:r>
            <a:r>
              <a:rPr sz="8820"/>
              <a:t> </a:t>
            </a:r>
            <a:r>
              <a:rPr spc="-197" sz="9898">
                <a:effectLst>
                  <a:outerShdw sx="100000" sy="100000" kx="0" ky="0" algn="b" rotWithShape="0" blurRad="24892" dist="6223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enseñará</a:t>
            </a:r>
            <a:r>
              <a:rPr sz="8820"/>
              <a:t> </a:t>
            </a:r>
            <a:r>
              <a:rPr spc="-141" sz="7056"/>
              <a:t>qué deben </a:t>
            </a:r>
            <a:r>
              <a:rPr spc="-197" sz="9898">
                <a:effectLst>
                  <a:outerShdw sx="100000" sy="100000" kx="0" ky="0" algn="b" rotWithShape="0" blurRad="24892" dist="6223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hacer </a:t>
            </a:r>
            <a:r>
              <a:rPr spc="-141" sz="7056"/>
              <a:t>para ser salvos.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323" y="4322189"/>
            <a:ext cx="18561354" cy="593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ependencia e independencia en las relaciones de trabajo"/>
          <p:cNvSpPr txBox="1"/>
          <p:nvPr>
            <p:ph type="ctrTitle"/>
          </p:nvPr>
        </p:nvSpPr>
        <p:spPr>
          <a:xfrm>
            <a:off x="3653749" y="4842620"/>
            <a:ext cx="16659188" cy="3912987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ts val="9100"/>
              </a:lnSpc>
              <a:spcBef>
                <a:spcPts val="500"/>
              </a:spcBef>
              <a:defRPr b="0" spc="-180" sz="90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Dependencia</a:t>
            </a:r>
            <a:r>
              <a:rPr baseline="26666" spc="-119" sz="6000"/>
              <a:t> e </a:t>
            </a:r>
            <a:r>
              <a:t>independencia </a:t>
            </a:r>
            <a:r>
              <a:rPr baseline="26666" spc="-119" sz="6000"/>
              <a:t>en las </a:t>
            </a:r>
            <a:r>
              <a:t>relaciones</a:t>
            </a:r>
            <a:r>
              <a:rPr baseline="26666" spc="-119" sz="6000"/>
              <a:t> de </a:t>
            </a:r>
            <a:r>
              <a:t>trabajo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ángulo redondeado"/>
          <p:cNvSpPr/>
          <p:nvPr/>
        </p:nvSpPr>
        <p:spPr>
          <a:xfrm>
            <a:off x="2552700" y="3679448"/>
            <a:ext cx="19256276" cy="7349416"/>
          </a:xfrm>
          <a:prstGeom prst="roundRect">
            <a:avLst>
              <a:gd name="adj" fmla="val 2289"/>
            </a:avLst>
          </a:prstGeom>
          <a:blipFill>
            <a:blip r:embed="rId2"/>
          </a:blipFill>
          <a:ln w="63500">
            <a:solidFill>
              <a:srgbClr val="036BAB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59" name="—The Review and Herald, 7 de agosto de 1894."/>
          <p:cNvSpPr txBox="1"/>
          <p:nvPr>
            <p:ph type="body" idx="21"/>
          </p:nvPr>
        </p:nvSpPr>
        <p:spPr>
          <a:xfrm>
            <a:off x="12897009" y="11338143"/>
            <a:ext cx="10280491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—The Review and Herald, 7 de agosto de 1894.</a:t>
            </a:r>
          </a:p>
        </p:txBody>
      </p:sp>
      <p:sp>
        <p:nvSpPr>
          <p:cNvPr id="260" name="La opinión de un hombre"/>
          <p:cNvSpPr txBox="1"/>
          <p:nvPr>
            <p:ph type="ctrTitle"/>
          </p:nvPr>
        </p:nvSpPr>
        <p:spPr>
          <a:xfrm>
            <a:off x="4893881" y="1457890"/>
            <a:ext cx="14596238" cy="1587437"/>
          </a:xfrm>
          <a:prstGeom prst="rect">
            <a:avLst/>
          </a:prstGeom>
        </p:spPr>
        <p:txBody>
          <a:bodyPr anchor="t"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opinión de un hombre</a:t>
            </a:r>
          </a:p>
        </p:txBody>
      </p:sp>
      <p:sp>
        <p:nvSpPr>
          <p:cNvPr id="261" name="Aunque es necesario que haya consejo y unidad de acción entre los obreros, la opinión y el juicio de un hombre no deben ser el poder controlador."/>
          <p:cNvSpPr txBox="1"/>
          <p:nvPr>
            <p:ph type="subTitle" idx="1"/>
          </p:nvPr>
        </p:nvSpPr>
        <p:spPr>
          <a:xfrm>
            <a:off x="2869710" y="3846027"/>
            <a:ext cx="18025071" cy="7637508"/>
          </a:xfrm>
          <a:prstGeom prst="rect">
            <a:avLst/>
          </a:prstGeom>
        </p:spPr>
        <p:txBody>
          <a:bodyPr/>
          <a:lstStyle>
            <a:lvl1pPr algn="ctr" defTabSz="2292038">
              <a:lnSpc>
                <a:spcPts val="9700"/>
              </a:lnSpc>
              <a:defRPr b="0" i="1" sz="9776">
                <a:effectLst>
                  <a:outerShdw sx="100000" sy="100000" kx="0" ky="0" algn="b" rotWithShape="0" blurRad="35814" dist="35814" dir="18900000">
                    <a:schemeClr val="accent4">
                      <a:hueOff val="475731"/>
                      <a:satOff val="-4338"/>
                      <a:lumOff val="10182"/>
                    </a:scheme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Aunque es necesario que haya consejo y unidad de acción entre los obreros, la opinión y el juicio de un hombre no deben ser el poder controlador.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ángulo redondeado"/>
          <p:cNvSpPr/>
          <p:nvPr/>
        </p:nvSpPr>
        <p:spPr>
          <a:xfrm>
            <a:off x="4635500" y="5668636"/>
            <a:ext cx="15621397" cy="7024573"/>
          </a:xfrm>
          <a:prstGeom prst="roundRect">
            <a:avLst>
              <a:gd name="adj" fmla="val 2289"/>
            </a:avLst>
          </a:prstGeom>
          <a:blipFill>
            <a:blip r:embed="rId2"/>
          </a:blipFill>
          <a:ln w="63500">
            <a:solidFill>
              <a:srgbClr val="036BAB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64" name="—Carta 88, 1896."/>
          <p:cNvSpPr txBox="1"/>
          <p:nvPr>
            <p:ph type="body" idx="21"/>
          </p:nvPr>
        </p:nvSpPr>
        <p:spPr>
          <a:xfrm>
            <a:off x="13596241" y="11338143"/>
            <a:ext cx="9581259" cy="907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88, 1896.</a:t>
            </a:r>
          </a:p>
        </p:txBody>
      </p:sp>
      <p:sp>
        <p:nvSpPr>
          <p:cNvPr id="265" name="Crecer en eficiencia"/>
          <p:cNvSpPr txBox="1"/>
          <p:nvPr>
            <p:ph type="ctrTitle"/>
          </p:nvPr>
        </p:nvSpPr>
        <p:spPr>
          <a:xfrm>
            <a:off x="1206498" y="1305490"/>
            <a:ext cx="21971004" cy="1587436"/>
          </a:xfrm>
          <a:prstGeom prst="rect">
            <a:avLst/>
          </a:prstGeom>
        </p:spPr>
        <p:txBody>
          <a:bodyPr anchor="t"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Crecer en eficiencia</a:t>
            </a:r>
          </a:p>
        </p:txBody>
      </p:sp>
      <p:sp>
        <p:nvSpPr>
          <p:cNvPr id="266" name="Dios es el dirigente de su pueblo, y él enseñará cómo usar su cerebro a los que le entregan sus mentes."/>
          <p:cNvSpPr txBox="1"/>
          <p:nvPr>
            <p:ph type="subTitle" sz="quarter" idx="1"/>
          </p:nvPr>
        </p:nvSpPr>
        <p:spPr>
          <a:xfrm>
            <a:off x="2070645" y="2903978"/>
            <a:ext cx="20242710" cy="3025027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i="1" sz="6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Dios es el dirigente de su pueblo, y él enseñará cómo usar su cerebro a los que le entregan sus mentes.</a:t>
            </a:r>
          </a:p>
        </p:txBody>
      </p:sp>
      <p:sp>
        <p:nvSpPr>
          <p:cNvPr id="267" name="Al emplear su capacidad ejecutiva, crecerán en eficiencia.…"/>
          <p:cNvSpPr txBox="1"/>
          <p:nvPr/>
        </p:nvSpPr>
        <p:spPr>
          <a:xfrm>
            <a:off x="6432550" y="6470392"/>
            <a:ext cx="12027297" cy="542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771651" indent="-771651" algn="l" defTabSz="2389572">
              <a:lnSpc>
                <a:spcPts val="77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958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Al emplear su </a:t>
            </a:r>
            <a:r>
              <a:rPr>
                <a:effectLst>
                  <a:outerShdw sx="100000" sy="100000" kx="0" ky="0" algn="b" rotWithShape="0" blurRad="24892" dist="6223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capacidad ejecutiva</a:t>
            </a:r>
            <a:r>
              <a:t>, </a:t>
            </a:r>
            <a:r>
              <a:rPr>
                <a:effectLst>
                  <a:outerShdw sx="100000" sy="100000" kx="0" ky="0" algn="b" rotWithShape="0" blurRad="24892" dist="6223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crecerán</a:t>
            </a:r>
            <a:r>
              <a:t> en </a:t>
            </a:r>
            <a:r>
              <a:rPr>
                <a:effectLst>
                  <a:outerShdw sx="100000" sy="100000" kx="0" ky="0" algn="b" rotWithShape="0" blurRad="24892" dist="6223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eficiencia</a:t>
            </a:r>
            <a:r>
              <a:t>.</a:t>
            </a:r>
          </a:p>
          <a:p>
            <a:pPr marL="771651" indent="-771651" algn="l" defTabSz="2389572">
              <a:lnSpc>
                <a:spcPts val="7700"/>
              </a:lnSpc>
              <a:spcBef>
                <a:spcPts val="2900"/>
              </a:spcBef>
              <a:buSzPct val="80000"/>
              <a:buBlip>
                <a:blip r:embed="rId3"/>
              </a:buBlip>
              <a:defRPr sz="6958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</a:t>
            </a:r>
            <a:r>
              <a:rPr sz="5978"/>
              <a:t>ada </a:t>
            </a:r>
            <a:r>
              <a:t>uno tiene una </a:t>
            </a:r>
            <a:r>
              <a:rPr>
                <a:effectLst>
                  <a:outerShdw sx="100000" sy="100000" kx="0" ky="0" algn="b" rotWithShape="0" blurRad="24892" dist="6223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obra individual</a:t>
            </a:r>
            <a:r>
              <a:t> que hacer.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—Carta 88, 1896."/>
          <p:cNvSpPr txBox="1"/>
          <p:nvPr>
            <p:ph type="body" idx="21"/>
          </p:nvPr>
        </p:nvSpPr>
        <p:spPr>
          <a:xfrm>
            <a:off x="11945241" y="11811311"/>
            <a:ext cx="9581259" cy="9071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—Carta 88, 1896.</a:t>
            </a:r>
          </a:p>
        </p:txBody>
      </p:sp>
      <p:sp>
        <p:nvSpPr>
          <p:cNvPr id="270" name="Crecer en eficiencia"/>
          <p:cNvSpPr txBox="1"/>
          <p:nvPr>
            <p:ph type="ctrTitle"/>
          </p:nvPr>
        </p:nvSpPr>
        <p:spPr>
          <a:xfrm>
            <a:off x="1206498" y="1305490"/>
            <a:ext cx="21971004" cy="1587436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92" sz="9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Crecer en eficiencia</a:t>
            </a:r>
          </a:p>
        </p:txBody>
      </p:sp>
      <p:sp>
        <p:nvSpPr>
          <p:cNvPr id="271" name="Dios es el dirigente de su pueblo, y él enseñará cómo usar su cerebro a los que le entregan sus mentes."/>
          <p:cNvSpPr txBox="1"/>
          <p:nvPr>
            <p:ph type="subTitle" sz="quarter" idx="1"/>
          </p:nvPr>
        </p:nvSpPr>
        <p:spPr>
          <a:xfrm>
            <a:off x="2070645" y="2903978"/>
            <a:ext cx="20242710" cy="3025027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i="1" sz="6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Dios es el dirigente de su pueblo, y él enseñará cómo usar su cerebro a los que le entregan sus mentes.</a:t>
            </a:r>
          </a:p>
        </p:txBody>
      </p:sp>
      <p:sp>
        <p:nvSpPr>
          <p:cNvPr id="272" name="Rectángulo redondeado"/>
          <p:cNvSpPr/>
          <p:nvPr/>
        </p:nvSpPr>
        <p:spPr>
          <a:xfrm>
            <a:off x="3619500" y="5948036"/>
            <a:ext cx="7787184" cy="5019438"/>
          </a:xfrm>
          <a:prstGeom prst="roundRect">
            <a:avLst>
              <a:gd name="adj" fmla="val 3013"/>
            </a:avLst>
          </a:prstGeom>
          <a:blipFill>
            <a:blip r:embed="rId2"/>
          </a:blipFill>
          <a:ln w="63500">
            <a:solidFill>
              <a:srgbClr val="036BAB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73" name="Rectángulo redondeado"/>
          <p:cNvSpPr/>
          <p:nvPr/>
        </p:nvSpPr>
        <p:spPr>
          <a:xfrm>
            <a:off x="13252648" y="6075036"/>
            <a:ext cx="9645353" cy="5590244"/>
          </a:xfrm>
          <a:prstGeom prst="roundRect">
            <a:avLst>
              <a:gd name="adj" fmla="val 2877"/>
            </a:avLst>
          </a:prstGeom>
          <a:blipFill>
            <a:blip r:embed="rId3"/>
          </a:blipFill>
          <a:ln w="63500">
            <a:solidFill>
              <a:srgbClr val="036BAB"/>
            </a:solidFill>
            <a:custDash>
              <a:ds d="200000" sp="200000"/>
            </a:custDash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74" name="No depender del juicio de un hombre…"/>
          <p:cNvSpPr txBox="1"/>
          <p:nvPr/>
        </p:nvSpPr>
        <p:spPr>
          <a:xfrm>
            <a:off x="2830165" y="6244856"/>
            <a:ext cx="8392220" cy="5250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084857" indent="-1084857" algn="l">
              <a:lnSpc>
                <a:spcPts val="7800"/>
              </a:lnSpc>
              <a:spcBef>
                <a:spcPts val="3000"/>
              </a:spcBef>
              <a:buSzPct val="80000"/>
              <a:buBlip>
                <a:blip r:embed="rId4"/>
              </a:buBlip>
              <a:defRPr sz="6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No depender</a:t>
            </a:r>
            <a:r>
              <a:t> del juicio de un hombre</a:t>
            </a:r>
          </a:p>
          <a:p>
            <a:pPr marL="1084857" indent="-1084857" algn="l">
              <a:lnSpc>
                <a:spcPts val="5900"/>
              </a:lnSpc>
              <a:spcBef>
                <a:spcPts val="3000"/>
              </a:spcBef>
              <a:buSzPct val="80000"/>
              <a:buBlip>
                <a:blip r:embed="rId4"/>
              </a:buBlip>
              <a:defRPr sz="64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Miren</a:t>
            </a:r>
            <a:r>
              <a:t> todos </a:t>
            </a: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 Dios</a:t>
            </a:r>
          </a:p>
        </p:txBody>
      </p:sp>
      <p:sp>
        <p:nvSpPr>
          <p:cNvPr id="275" name="Confíen en él, y crean plenamente en su poder.…"/>
          <p:cNvSpPr txBox="1"/>
          <p:nvPr/>
        </p:nvSpPr>
        <p:spPr>
          <a:xfrm>
            <a:off x="12398176" y="6244856"/>
            <a:ext cx="9965235" cy="5429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408906" indent="-1408906" algn="l">
              <a:lnSpc>
                <a:spcPts val="8100"/>
              </a:lnSpc>
              <a:spcBef>
                <a:spcPts val="30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Confíen en él</a:t>
            </a:r>
            <a:r>
              <a:t>, y </a:t>
            </a: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crean plenamente </a:t>
            </a:r>
            <a:r>
              <a:t>en su poder.</a:t>
            </a:r>
          </a:p>
          <a:p>
            <a:pPr marL="1408906" indent="-1408906" algn="l">
              <a:lnSpc>
                <a:spcPts val="8100"/>
              </a:lnSpc>
              <a:spcBef>
                <a:spcPts val="3000"/>
              </a:spcBef>
              <a:buSzPct val="80000"/>
              <a:buBlip>
                <a:blip r:embed="rId4"/>
              </a:buBlip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1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Únanse en yugo</a:t>
            </a:r>
            <a:r>
              <a:t> con Cristo y no con los hombres.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—Testimonies for the Church 3:495, 496 (1875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3:495, 496 (1875).</a:t>
            </a:r>
          </a:p>
        </p:txBody>
      </p:sp>
      <p:sp>
        <p:nvSpPr>
          <p:cNvPr id="278" name="La dependencia puede significar inmadurez"/>
          <p:cNvSpPr txBox="1"/>
          <p:nvPr>
            <p:ph type="ctrTitle"/>
          </p:nvPr>
        </p:nvSpPr>
        <p:spPr>
          <a:xfrm>
            <a:off x="1206498" y="1008796"/>
            <a:ext cx="21971004" cy="1587437"/>
          </a:xfrm>
          <a:prstGeom prst="rect">
            <a:avLst/>
          </a:prstGeom>
        </p:spPr>
        <p:txBody>
          <a:bodyPr anchor="t"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dependencia puede significar inmadurez</a:t>
            </a:r>
          </a:p>
        </p:txBody>
      </p:sp>
      <p:sp>
        <p:nvSpPr>
          <p:cNvPr id="279" name="Ineficientes por sus esfuerzos de protegerse de la censura y por evadir las responsabilidades por temor al fracaso.…"/>
          <p:cNvSpPr txBox="1"/>
          <p:nvPr>
            <p:ph type="subTitle" idx="1"/>
          </p:nvPr>
        </p:nvSpPr>
        <p:spPr>
          <a:xfrm>
            <a:off x="1587500" y="5479196"/>
            <a:ext cx="21971000" cy="6879478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Ineficientes por sus esfuerzos de protegerse de la censura y por evadir las responsabilidades por temor al fracaso.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Son cobardes con respecto a tomar y llevar las cargas que deberían llevar.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Descuidan el llegar a ser eficientes.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Otro planifica por ellos y les hace pensar que están altamente capacitados para trabajar por sí mismos en favor de la causa de Dios.</a:t>
            </a:r>
          </a:p>
        </p:txBody>
      </p:sp>
      <p:sp>
        <p:nvSpPr>
          <p:cNvPr id="280" name="Los hombres, que debieran ser tan leales como la brújula al polo, han llegado a ser:"/>
          <p:cNvSpPr txBox="1"/>
          <p:nvPr/>
        </p:nvSpPr>
        <p:spPr>
          <a:xfrm>
            <a:off x="1536700" y="3243996"/>
            <a:ext cx="18935998" cy="158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i="1" sz="4800">
                <a:effectLst>
                  <a:outerShdw sx="100000" sy="100000" kx="0" ky="0" algn="b" rotWithShape="0" blurRad="25400" dist="63500" dir="18900000">
                    <a:srgbClr val="A9A9A9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Los hombres, que debieran ser tan leales como la brújula al polo, han llegado a ser: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—Testimonies for the Church 3:495, 496 (1875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3:495, 496 (1875).</a:t>
            </a:r>
          </a:p>
        </p:txBody>
      </p:sp>
      <p:sp>
        <p:nvSpPr>
          <p:cNvPr id="283" name="Las deficiencias mentales salen a nuestro encuentro en todo momento.…"/>
          <p:cNvSpPr txBox="1"/>
          <p:nvPr>
            <p:ph type="subTitle" sz="half" idx="1"/>
          </p:nvPr>
        </p:nvSpPr>
        <p:spPr>
          <a:xfrm>
            <a:off x="2768947" y="3878996"/>
            <a:ext cx="18846106" cy="7081289"/>
          </a:xfrm>
          <a:prstGeom prst="rect">
            <a:avLst/>
          </a:prstGeom>
        </p:spPr>
        <p:txBody>
          <a:bodyPr/>
          <a:lstStyle/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Las deficiencias mentales salen a nuestro encuentro en todo momento.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Si tuvieran que hacer solos sus planes se descubriría que son juiciosos y calculadores.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Pero cuando se conectan con la causa de Dios, pierden esta capacidad casi por completo.</a:t>
            </a:r>
          </a:p>
          <a:p>
            <a:pPr defTabSz="2438338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Se satisfacen en seguir siendo incompetentes e ineficientes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241C9"/>
            </a:gs>
            <a:gs pos="100000">
              <a:srgbClr val="535453"/>
            </a:gs>
          </a:gsLst>
          <a:lin ang="27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e necesitan personas independient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Se necesitan personas independientes</a:t>
            </a:r>
          </a:p>
        </p:txBody>
      </p:sp>
      <p:sp>
        <p:nvSpPr>
          <p:cNvPr id="286" name="—Obreros Evangélicos, 139; Testimonies for the Church 3:496 (1875)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—Obreros Evangélicos, 139; Testimonies for the Church 3:496 (1875).</a:t>
            </a:r>
          </a:p>
        </p:txBody>
      </p:sp>
      <p:sp>
        <p:nvSpPr>
          <p:cNvPr id="287" name="De esfuerzo ardoroso, cuyos caracteres no sean tan impresionables como la arcilla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 esfuerzo ardoroso, cuyos caracteres no sean tan impresionables como la arcilla.</a:t>
            </a:r>
          </a:p>
          <a:p>
            <a:pPr marL="673100" indent="-673100" algn="ctr">
              <a:defRPr sz="53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Aquellos que desean que se les dé el trabajo listo para sus manos, una cantidad fija que hacer y un salario fijo, y que desean hallar un molde exacto sin la molestia de adaptarse ni prepararse, no son los hombres a quienes Dios llama a trabajar en su causa. Un hombre que no pueda adaptar sus capacidades a casi cualquier lugar, si la necesidad lo exige, no es el hombre para este tiempo.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323" y="4322189"/>
            <a:ext cx="18561354" cy="593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Independencia de espíritu"/>
          <p:cNvSpPr txBox="1"/>
          <p:nvPr>
            <p:ph type="ctrTitle"/>
          </p:nvPr>
        </p:nvSpPr>
        <p:spPr>
          <a:xfrm>
            <a:off x="3992790" y="6413698"/>
            <a:ext cx="15189864" cy="1387034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208" sz="104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Independencia de espíritu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ortadA MENTEcaracterPer.png" descr="PortadA MENTEcaracterPer.png"/>
          <p:cNvPicPr>
            <a:picLocks noChangeAspect="1"/>
          </p:cNvPicPr>
          <p:nvPr/>
        </p:nvPicPr>
        <p:blipFill>
          <a:blip r:embed="rId2">
            <a:extLst/>
          </a:blip>
          <a:srcRect l="0" t="963" r="0" b="0"/>
          <a:stretch>
            <a:fillRect/>
          </a:stretch>
        </p:blipFill>
        <p:spPr>
          <a:xfrm>
            <a:off x="2640419" y="614846"/>
            <a:ext cx="8064798" cy="128646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8" name="Grupo"/>
          <p:cNvGrpSpPr/>
          <p:nvPr/>
        </p:nvGrpSpPr>
        <p:grpSpPr>
          <a:xfrm>
            <a:off x="14263340" y="1913228"/>
            <a:ext cx="8164515" cy="5158919"/>
            <a:chOff x="0" y="0"/>
            <a:chExt cx="8164514" cy="5158917"/>
          </a:xfrm>
        </p:grpSpPr>
        <p:pic>
          <p:nvPicPr>
            <p:cNvPr id="196" name="Imagen" descr="Imagen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LOGO MINMUJER.png" descr="LOGO MINMUJE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32" t="0" r="632" b="0"/>
            <a:stretch>
              <a:fillRect/>
            </a:stretch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99" name="Seminario  basado en el libro Mente, Carácter y Personalidad…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sp>
        <p:nvSpPr>
          <p:cNvPr id="200" name="Seminario  basado en el libro Mente, Carácter y Personalidad…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indent="0" defTabSz="825500">
              <a:lnSpc>
                <a:spcPts val="3900"/>
              </a:lnSpc>
              <a:spcBef>
                <a:spcPts val="1200"/>
              </a:spcBef>
              <a:defRPr cap="small" sz="2600">
                <a:effectLst>
                  <a:outerShdw sx="100000" sy="100000" kx="0" ky="0" algn="b" rotWithShape="0" blurRad="12700" dist="38100" dir="18900000">
                    <a:srgbClr val="8981F0"/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pPr/>
            <a:r>
              <a:t>Seminario  basado en el libro Mente, Carácter y Personalidad</a:t>
            </a:r>
          </a:p>
          <a:p>
            <a:pPr lvl="1"/>
            <a:r>
              <a:t>Autor: Elena G. de White</a:t>
            </a:r>
          </a:p>
        </p:txBody>
      </p:sp>
      <p:pic>
        <p:nvPicPr>
          <p:cNvPr id="201" name="Imagen" descr="Imagen"/>
          <p:cNvPicPr>
            <a:picLocks noChangeAspect="1"/>
          </p:cNvPicPr>
          <p:nvPr/>
        </p:nvPicPr>
        <p:blipFill>
          <a:blip r:embed="rId5">
            <a:extLst/>
          </a:blip>
          <a:srcRect l="0" t="0" r="0" b="13698"/>
          <a:stretch>
            <a:fillRect/>
          </a:stretch>
        </p:blipFill>
        <p:spPr>
          <a:xfrm>
            <a:off x="9744002" y="7069499"/>
            <a:ext cx="12611330" cy="66553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chemeClr val="accent1">
                <a:hueOff val="381599"/>
                <a:lumOff val="-17182"/>
              </a:scheme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119" y="2695071"/>
            <a:ext cx="21837953" cy="9823698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—Testimonies for the Church 5:477, 478 (1889)."/>
          <p:cNvSpPr txBox="1"/>
          <p:nvPr>
            <p:ph type="body" idx="21"/>
          </p:nvPr>
        </p:nvSpPr>
        <p:spPr>
          <a:xfrm>
            <a:off x="901698" y="11973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5:477, 478 (1889).</a:t>
            </a:r>
          </a:p>
        </p:txBody>
      </p:sp>
      <p:sp>
        <p:nvSpPr>
          <p:cNvPr id="294" name="Riesgos de la independencia personal"/>
          <p:cNvSpPr txBox="1"/>
          <p:nvPr>
            <p:ph type="ctrTitle"/>
          </p:nvPr>
        </p:nvSpPr>
        <p:spPr>
          <a:xfrm>
            <a:off x="1206498" y="1178490"/>
            <a:ext cx="21971004" cy="1587436"/>
          </a:xfrm>
          <a:prstGeom prst="rect">
            <a:avLst/>
          </a:prstGeom>
        </p:spPr>
        <p:txBody>
          <a:bodyPr anchor="t"/>
          <a:lstStyle>
            <a:lvl1pPr algn="ctr" defTabSz="2023821">
              <a:defRPr b="0" spc="-192" sz="9628">
                <a:effectLst>
                  <a:outerShdw sx="100000" sy="100000" kx="0" ky="0" algn="b" rotWithShape="0" blurRad="21082" dist="527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Riesgos de la independencia personal</a:t>
            </a:r>
          </a:p>
        </p:txBody>
      </p:sp>
      <p:sp>
        <p:nvSpPr>
          <p:cNvPr id="295" name="Recuerde siempre"/>
          <p:cNvSpPr txBox="1"/>
          <p:nvPr>
            <p:ph type="subTitle" sz="quarter" idx="1"/>
          </p:nvPr>
        </p:nvSpPr>
        <p:spPr>
          <a:xfrm>
            <a:off x="5395516" y="3676286"/>
            <a:ext cx="14118359" cy="1587437"/>
          </a:xfrm>
          <a:prstGeom prst="rect">
            <a:avLst/>
          </a:prstGeom>
        </p:spPr>
        <p:txBody>
          <a:bodyPr/>
          <a:lstStyle>
            <a:lvl1pPr algn="ctr" defTabSz="2438338">
              <a:lnSpc>
                <a:spcPct val="90000"/>
              </a:lnSpc>
              <a:spcBef>
                <a:spcPts val="4500"/>
              </a:spcBef>
              <a:defRPr b="0" i="1" sz="5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Recuerde siempre</a:t>
            </a:r>
          </a:p>
        </p:txBody>
      </p:sp>
      <p:sp>
        <p:nvSpPr>
          <p:cNvPr id="296" name="No obre contra los propósitos de Dios…"/>
          <p:cNvSpPr txBox="1"/>
          <p:nvPr/>
        </p:nvSpPr>
        <p:spPr>
          <a:xfrm>
            <a:off x="5297275" y="5329188"/>
            <a:ext cx="14314841" cy="5640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539932" indent="-1539932" algn="l" defTabSz="2316421">
              <a:lnSpc>
                <a:spcPts val="52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51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410">
                <a:effectLst>
                  <a:outerShdw sx="100000" sy="100000" kx="0" ky="0" algn="b" rotWithShape="0" blurRad="24130" dist="6032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 obre contra</a:t>
            </a:r>
            <a:r>
              <a:t> los propósitos de Dios </a:t>
            </a:r>
          </a:p>
          <a:p>
            <a:pPr marL="1145078" indent="-1145078" algn="l" defTabSz="2316421">
              <a:lnSpc>
                <a:spcPts val="52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51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Por medio de las trampas de Satanás, llegue a ser una piedra de tropiezo directamente en el camino de los débiles y vacilantes.</a:t>
            </a:r>
          </a:p>
          <a:p>
            <a:pPr marL="1145078" indent="-1145078" algn="l" defTabSz="2316421">
              <a:lnSpc>
                <a:spcPts val="5200"/>
              </a:lnSpc>
              <a:spcBef>
                <a:spcPts val="3000"/>
              </a:spcBef>
              <a:buSzPct val="80000"/>
              <a:buBlip>
                <a:blip r:embed="rId3"/>
              </a:buBlip>
              <a:defRPr sz="551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Hay peligro en dar al enemigo ocasión de blasfemar a Dios y amontonar desprecio sobre los creyentes en la verdad.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3010" y="5414363"/>
            <a:ext cx="21160595" cy="6929103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—Joyas de los Testimonios 2:206, 207 (1889)."/>
          <p:cNvSpPr txBox="1"/>
          <p:nvPr>
            <p:ph type="body" idx="21"/>
          </p:nvPr>
        </p:nvSpPr>
        <p:spPr>
          <a:xfrm>
            <a:off x="14720117" y="12659815"/>
            <a:ext cx="8787637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2:206, 207 (1889).</a:t>
            </a:r>
          </a:p>
        </p:txBody>
      </p:sp>
      <p:sp>
        <p:nvSpPr>
          <p:cNvPr id="300" name="Acción concertada"/>
          <p:cNvSpPr txBox="1"/>
          <p:nvPr>
            <p:ph type="ctrTitle"/>
          </p:nvPr>
        </p:nvSpPr>
        <p:spPr>
          <a:xfrm>
            <a:off x="5627076" y="1018443"/>
            <a:ext cx="13129848" cy="2451143"/>
          </a:xfrm>
          <a:prstGeom prst="rect">
            <a:avLst/>
          </a:prstGeom>
        </p:spPr>
        <p:txBody>
          <a:bodyPr anchor="t"/>
          <a:lstStyle>
            <a:lvl1pPr algn="ctr">
              <a:defRPr b="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Acción concertada</a:t>
            </a:r>
          </a:p>
        </p:txBody>
      </p:sp>
      <p:sp>
        <p:nvSpPr>
          <p:cNvPr id="301" name="Debe haber acción en los diversos departamentos de la obra.…"/>
          <p:cNvSpPr txBox="1"/>
          <p:nvPr>
            <p:ph type="subTitle" sz="half" idx="1"/>
          </p:nvPr>
        </p:nvSpPr>
        <p:spPr>
          <a:xfrm>
            <a:off x="6557093" y="5599724"/>
            <a:ext cx="14468970" cy="6558380"/>
          </a:xfrm>
          <a:prstGeom prst="rect">
            <a:avLst/>
          </a:prstGeom>
        </p:spPr>
        <p:txBody>
          <a:bodyPr/>
          <a:lstStyle/>
          <a:p>
            <a:pPr marL="850900" indent="-850900" defTabSz="1633687">
              <a:lnSpc>
                <a:spcPts val="5700"/>
              </a:lnSpc>
              <a:spcBef>
                <a:spcPts val="1400"/>
              </a:spcBef>
              <a:buSzPct val="80000"/>
              <a:buBlip>
                <a:blip r:embed="rId3"/>
              </a:buBlip>
              <a:defRPr b="0" sz="5226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Debe haber acción 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en los diversos departamentos de la obra.</a:t>
            </a:r>
            <a:endParaRPr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marL="850900" indent="-850900" defTabSz="1633687">
              <a:lnSpc>
                <a:spcPts val="5700"/>
              </a:lnSpc>
              <a:spcBef>
                <a:spcPts val="1400"/>
              </a:spcBef>
              <a:buSzPct val="80000"/>
              <a:buBlip>
                <a:blip r:embed="rId3"/>
              </a:buBlip>
              <a:defRPr b="0" sz="5226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Trabajar en unión 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a los demás. </a:t>
            </a:r>
            <a:endParaRPr>
              <a:latin typeface="Helvetica Neue Thin"/>
              <a:ea typeface="Helvetica Neue Thin"/>
              <a:cs typeface="Helvetica Neue Thin"/>
              <a:sym typeface="Helvetica Neue Thin"/>
            </a:endParaRPr>
          </a:p>
          <a:p>
            <a:pPr marL="850900" indent="-850900" defTabSz="1633687">
              <a:lnSpc>
                <a:spcPts val="5700"/>
              </a:lnSpc>
              <a:spcBef>
                <a:spcPts val="1400"/>
              </a:spcBef>
              <a:buSzPct val="80000"/>
              <a:buBlip>
                <a:blip r:embed="rId3"/>
              </a:buBlip>
              <a:defRPr b="0" sz="5226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Fundarse en Dios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, y estar</a:t>
            </a:r>
            <a:r>
              <a:t> unida para manifestarse </a:t>
            </a:r>
            <a:r>
              <a:rPr>
                <a:latin typeface="Helvetica Neue Thin"/>
                <a:ea typeface="Helvetica Neue Thin"/>
                <a:cs typeface="Helvetica Neue Thin"/>
                <a:sym typeface="Helvetica Neue Thin"/>
              </a:rPr>
              <a:t>en una</a:t>
            </a:r>
            <a:r>
              <a:t> acción noble y concentrada.</a:t>
            </a:r>
          </a:p>
          <a:p>
            <a:pPr marL="850900" indent="-850900" defTabSz="1633687">
              <a:lnSpc>
                <a:spcPts val="5700"/>
              </a:lnSpc>
              <a:spcBef>
                <a:spcPts val="1400"/>
              </a:spcBef>
              <a:buSzPct val="80000"/>
              <a:buBlip>
                <a:blip r:embed="rId3"/>
              </a:buBlip>
              <a:defRPr b="0" sz="5226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No puede desperdiciarse en movimientos sin sentido.</a:t>
            </a:r>
          </a:p>
        </p:txBody>
      </p:sp>
      <p:sp>
        <p:nvSpPr>
          <p:cNvPr id="302" name="En un punto habrá que cuidar, y es en el de la independencia individual. Como entre soldados del ejército de Cristo"/>
          <p:cNvSpPr txBox="1"/>
          <p:nvPr/>
        </p:nvSpPr>
        <p:spPr>
          <a:xfrm>
            <a:off x="2031653" y="3319519"/>
            <a:ext cx="20320694" cy="265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500"/>
              </a:spcBef>
              <a:defRPr i="1"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En un punto habrá que cuidar, y es en el de la independencia individual. Como entre soldados del ejército de Cristo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4449" y="2701401"/>
            <a:ext cx="20228824" cy="9099839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—Testimonies for the Church 3:66 (1872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3:66 (1872).</a:t>
            </a:r>
          </a:p>
        </p:txBody>
      </p:sp>
      <p:sp>
        <p:nvSpPr>
          <p:cNvPr id="306" name="La autosuficiencia nos expone"/>
          <p:cNvSpPr txBox="1"/>
          <p:nvPr>
            <p:ph type="ctrTitle"/>
          </p:nvPr>
        </p:nvSpPr>
        <p:spPr>
          <a:xfrm>
            <a:off x="1206498" y="1305490"/>
            <a:ext cx="21971004" cy="1587436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0" sz="8600">
                <a:effectLst>
                  <a:outerShdw sx="100000" sy="100000" kx="0" ky="0" algn="b" rotWithShape="0" blurRad="25400" dist="63500" dir="12540000">
                    <a:srgbClr val="666666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autosuficiencia nos expone</a:t>
            </a:r>
          </a:p>
        </p:txBody>
      </p:sp>
      <p:sp>
        <p:nvSpPr>
          <p:cNvPr id="307" name="Vivimos en medio de los peligros de los últimos días, y si tenemos un espíritu de autosuficiencia e independencia, estaremos expuestos a las trampas de Satanás y seremos vencidos."/>
          <p:cNvSpPr txBox="1"/>
          <p:nvPr>
            <p:ph type="subTitle" sz="half" idx="1"/>
          </p:nvPr>
        </p:nvSpPr>
        <p:spPr>
          <a:xfrm>
            <a:off x="6327259" y="3811458"/>
            <a:ext cx="12543203" cy="7750260"/>
          </a:xfrm>
          <a:prstGeom prst="rect">
            <a:avLst/>
          </a:prstGeom>
        </p:spPr>
        <p:txBody>
          <a:bodyPr/>
          <a:lstStyle/>
          <a:p>
            <a:pPr algn="ctr" defTabSz="2316421">
              <a:lnSpc>
                <a:spcPct val="90000"/>
              </a:lnSpc>
              <a:spcBef>
                <a:spcPts val="4200"/>
              </a:spcBef>
              <a:defRPr b="0" sz="5225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8265"/>
              <a:t>Vivimos en medio de los peligros de los últimos días, y</a:t>
            </a:r>
            <a:r>
              <a:t> </a:t>
            </a:r>
            <a:r>
              <a:rPr spc="-152" sz="7600">
                <a:effectLst>
                  <a:outerShdw sx="100000" sy="100000" kx="0" ky="0" algn="b" rotWithShape="0" blurRad="24130" dist="6032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si tenemos un espíritu de autosuficiencia e independencia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,</a:t>
            </a:r>
            <a:r>
              <a:rPr spc="-152" sz="7600">
                <a:effectLst>
                  <a:outerShdw sx="100000" sy="100000" kx="0" ky="0" algn="b" rotWithShape="0" blurRad="24130" dist="6032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estaremos expuestos</a:t>
            </a:r>
            <a:r>
              <a:rPr sz="7600"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</a:t>
            </a:r>
            <a:r>
              <a:rPr sz="6650"/>
              <a:t>a las trampas de Satanás y seremos vencidos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323" y="4322189"/>
            <a:ext cx="18561354" cy="593740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Independencia moral"/>
          <p:cNvSpPr txBox="1"/>
          <p:nvPr>
            <p:ph type="ctrTitle"/>
          </p:nvPr>
        </p:nvSpPr>
        <p:spPr>
          <a:xfrm>
            <a:off x="3825871" y="6593408"/>
            <a:ext cx="16732259" cy="2180158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Independencia moral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1946A7"/>
            </a:gs>
            <a:gs pos="100000">
              <a:srgbClr val="7F267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—Historia de los Patriarcas y Profetas, 575 (1890)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—Historia de los Patriarcas y Profetas, 575 (1890).</a:t>
            </a:r>
          </a:p>
        </p:txBody>
      </p:sp>
      <p:sp>
        <p:nvSpPr>
          <p:cNvPr id="313" name="La ley de la dependencia mutua"/>
          <p:cNvSpPr txBox="1"/>
          <p:nvPr>
            <p:ph type="title"/>
          </p:nvPr>
        </p:nvSpPr>
        <p:spPr>
          <a:xfrm>
            <a:off x="5473896" y="2701991"/>
            <a:ext cx="13436208" cy="127625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62" sz="81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ley de la dependencia mutua</a:t>
            </a:r>
          </a:p>
        </p:txBody>
      </p:sp>
      <p:sp>
        <p:nvSpPr>
          <p:cNvPr id="314" name="Cuanto hagamos para beneficiar y ayudar nos beneficiará…"/>
          <p:cNvSpPr txBox="1"/>
          <p:nvPr>
            <p:ph type="body" sz="half" idx="1"/>
          </p:nvPr>
        </p:nvSpPr>
        <p:spPr>
          <a:xfrm>
            <a:off x="4134544" y="4826563"/>
            <a:ext cx="16826112" cy="6164164"/>
          </a:xfrm>
          <a:prstGeom prst="rect">
            <a:avLst/>
          </a:prstGeom>
        </p:spPr>
        <p:txBody>
          <a:bodyPr/>
          <a:lstStyle/>
          <a:p>
            <a:pPr marL="736600" indent="-73660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2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Cuanto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hagamos para beneficiar</a:t>
            </a:r>
            <a:r>
              <a:t> y ayudar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nos beneficiará</a:t>
            </a:r>
            <a:r>
              <a:t> </a:t>
            </a:r>
          </a:p>
          <a:p>
            <a:pPr marL="736600" indent="-73660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2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ley de la dependencia mutua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afecta</a:t>
            </a:r>
            <a:r>
              <a:t> e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incluye</a:t>
            </a:r>
            <a:r>
              <a:t> a todas las clases sociales.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—Seguridad y Paz en el Conflicto de los Siglos, 655 (1911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ts val="9200"/>
              </a:lnSpc>
              <a:defRPr b="0" spc="-58" sz="29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—Seguridad y Paz en el Conflicto de los Siglos, 655 (1911). </a:t>
            </a:r>
          </a:p>
        </p:txBody>
      </p:sp>
      <p:sp>
        <p:nvSpPr>
          <p:cNvPr id="317" name="Obedecer las convicciones"/>
          <p:cNvSpPr txBox="1"/>
          <p:nvPr>
            <p:ph type="ctrTitle"/>
          </p:nvPr>
        </p:nvSpPr>
        <p:spPr>
          <a:xfrm>
            <a:off x="3033197" y="1257541"/>
            <a:ext cx="18317606" cy="134968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62" sz="81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/>
            <a:r>
              <a:t>Obedecer las convicciones</a:t>
            </a:r>
          </a:p>
        </p:txBody>
      </p:sp>
      <p:sp>
        <p:nvSpPr>
          <p:cNvPr id="318" name="Encadenar a sus cautivos por medio de las influencias humanas."/>
          <p:cNvSpPr txBox="1"/>
          <p:nvPr>
            <p:ph type="subTitle" sz="quarter" idx="1"/>
          </p:nvPr>
        </p:nvSpPr>
        <p:spPr>
          <a:xfrm>
            <a:off x="2452818" y="4865001"/>
            <a:ext cx="8202174" cy="3985998"/>
          </a:xfrm>
          <a:prstGeom prst="rect">
            <a:avLst/>
          </a:prstGeom>
        </p:spPr>
        <p:txBody>
          <a:bodyPr/>
          <a:lstStyle>
            <a:lvl1pPr marL="736600" indent="-736600" defTabSz="2438338">
              <a:lnSpc>
                <a:spcPts val="6700"/>
              </a:lnSpc>
              <a:spcBef>
                <a:spcPts val="1400"/>
              </a:spcBef>
              <a:buSzPct val="80000"/>
              <a:buBlip>
                <a:blip r:embed="rId2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Encadenar a sus cautivos por medio de las influencias humanas.</a:t>
            </a:r>
          </a:p>
        </p:txBody>
      </p:sp>
      <p:sp>
        <p:nvSpPr>
          <p:cNvPr id="319" name="Artificios de los que Satanás se vale"/>
          <p:cNvSpPr txBox="1"/>
          <p:nvPr/>
        </p:nvSpPr>
        <p:spPr>
          <a:xfrm>
            <a:off x="1348066" y="2945586"/>
            <a:ext cx="9732129" cy="13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ts val="6700"/>
              </a:lnSpc>
              <a:spcBef>
                <a:spcPts val="4500"/>
              </a:spcBef>
              <a:defRPr i="1"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Artificios de los que Satanás se vale</a:t>
            </a:r>
          </a:p>
        </p:txBody>
      </p:sp>
      <p:sp>
        <p:nvSpPr>
          <p:cNvPr id="320" name="Sea cual sea esta unión: paternal, filial, conyugal o social, el efecto es el mismo: los enemigos de la verdad ejercen un poder que tiende a dominar la conciencia, y las almas sometidas a su autoridad no tienen valor ni espíritu independiente suficientes"/>
          <p:cNvSpPr txBox="1"/>
          <p:nvPr/>
        </p:nvSpPr>
        <p:spPr>
          <a:xfrm>
            <a:off x="1765917" y="9936436"/>
            <a:ext cx="20852166" cy="18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463003">
              <a:lnSpc>
                <a:spcPts val="4000"/>
              </a:lnSpc>
              <a:spcBef>
                <a:spcPts val="2700"/>
              </a:spcBef>
              <a:defRPr sz="384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Sea cual sea esta unión: paternal, filial, conyugal o social, el efecto es el mismo: los enemigos de la verdad ejercen un poder que tiende a dominar la conciencia, y las almas sometidas a su autoridad no tienen valor ni espíritu independiente suficientes para seguir sus propias convicciones sobre el deber.</a:t>
            </a:r>
          </a:p>
        </p:txBody>
      </p:sp>
      <p:sp>
        <p:nvSpPr>
          <p:cNvPr id="321" name="Se asegura la voluntad de multitudes atándolas con los lazos de seda de sus afectos a los enemigos de la cruz de Cristo."/>
          <p:cNvSpPr txBox="1"/>
          <p:nvPr/>
        </p:nvSpPr>
        <p:spPr>
          <a:xfrm>
            <a:off x="13360695" y="4278830"/>
            <a:ext cx="8328637" cy="398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marL="677672" indent="-677672" algn="l" defTabSz="2243271">
              <a:lnSpc>
                <a:spcPts val="6100"/>
              </a:lnSpc>
              <a:spcBef>
                <a:spcPts val="1200"/>
              </a:spcBef>
              <a:buSzPct val="80000"/>
              <a:buBlip>
                <a:blip r:embed="rId2"/>
              </a:buBlip>
              <a:defRPr sz="4416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Se asegura la voluntad de multitudes atándolas con los lazos de seda de sus afectos a los enemigos de la cruz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ángulo redondeado"/>
          <p:cNvSpPr/>
          <p:nvPr/>
        </p:nvSpPr>
        <p:spPr>
          <a:xfrm>
            <a:off x="3144272" y="3836814"/>
            <a:ext cx="19772848" cy="6964578"/>
          </a:xfrm>
          <a:prstGeom prst="roundRect">
            <a:avLst>
              <a:gd name="adj" fmla="val 3068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24" name="—Testimonies for the Church 5:78 (1882)."/>
          <p:cNvSpPr txBox="1"/>
          <p:nvPr>
            <p:ph type="body" idx="21"/>
          </p:nvPr>
        </p:nvSpPr>
        <p:spPr>
          <a:xfrm>
            <a:off x="13290748" y="11588596"/>
            <a:ext cx="8362752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5:78 (1882).</a:t>
            </a:r>
          </a:p>
        </p:txBody>
      </p:sp>
      <p:sp>
        <p:nvSpPr>
          <p:cNvPr id="325" name="Sostener independientemente lo correcto"/>
          <p:cNvSpPr txBox="1"/>
          <p:nvPr>
            <p:ph type="ctrTitle"/>
          </p:nvPr>
        </p:nvSpPr>
        <p:spPr>
          <a:xfrm>
            <a:off x="3830536" y="1363440"/>
            <a:ext cx="17434128" cy="1137884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54" sz="77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Sostener independientemente lo correcto</a:t>
            </a:r>
          </a:p>
        </p:txBody>
      </p:sp>
      <p:sp>
        <p:nvSpPr>
          <p:cNvPr id="326" name="Están constantemente buscando evadir la cruz que Cristo declara que es la señal del discipulado."/>
          <p:cNvSpPr txBox="1"/>
          <p:nvPr/>
        </p:nvSpPr>
        <p:spPr>
          <a:xfrm>
            <a:off x="13152784" y="4573543"/>
            <a:ext cx="8922942" cy="505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2413955">
              <a:lnSpc>
                <a:spcPct val="90000"/>
              </a:lnSpc>
              <a:spcBef>
                <a:spcPts val="4400"/>
              </a:spcBef>
              <a:defRPr sz="4752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Están </a:t>
            </a:r>
            <a:r>
              <a:rPr spc="-150" sz="7524">
                <a:effectLst>
                  <a:outerShdw sx="100000" sy="100000" kx="0" ky="0" algn="b" rotWithShape="0" blurRad="25146" dist="62864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constantemente buscando evadir </a:t>
            </a:r>
            <a:r>
              <a:rPr spc="-140" sz="7029">
                <a:effectLst>
                  <a:outerShdw sx="100000" sy="100000" kx="0" ky="0" algn="b" rotWithShape="0" blurRad="25146" dist="62864" dir="18900000">
                    <a:srgbClr val="6C6C6C"/>
                  </a:outerShdw>
                </a:effectLst>
              </a:rPr>
              <a:t>l</a:t>
            </a:r>
            <a:r>
              <a:rPr sz="6732"/>
              <a:t>a cruz que Cristo declara que es la señal del discipulado.</a:t>
            </a:r>
          </a:p>
        </p:txBody>
      </p:sp>
      <p:sp>
        <p:nvSpPr>
          <p:cNvPr id="327" name="Se requerirá valor e independencia para elevarse por sobre las normas religiosas del mundo cristiano."/>
          <p:cNvSpPr txBox="1"/>
          <p:nvPr/>
        </p:nvSpPr>
        <p:spPr>
          <a:xfrm>
            <a:off x="3670299" y="4266610"/>
            <a:ext cx="8380216" cy="5530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>
              <a:lnSpc>
                <a:spcPct val="90000"/>
              </a:lnSpc>
              <a:spcBef>
                <a:spcPts val="4500"/>
              </a:spcBef>
              <a:defRPr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Se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requerirá valor</a:t>
            </a:r>
            <a:r>
              <a:t> e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independencia</a:t>
            </a:r>
            <a:r>
              <a:t> </a:t>
            </a:r>
            <a:r>
              <a:rPr sz="6800"/>
              <a:t>para elevarse por sobre las normas religiosas del mundo cristiano.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ángulo redondeado"/>
          <p:cNvSpPr/>
          <p:nvPr/>
        </p:nvSpPr>
        <p:spPr>
          <a:xfrm>
            <a:off x="2966472" y="4065096"/>
            <a:ext cx="18974534" cy="7294679"/>
          </a:xfrm>
          <a:prstGeom prst="roundRect">
            <a:avLst>
              <a:gd name="adj" fmla="val 2929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30" name="—Testimonies for the Church 5:78 (1882)."/>
          <p:cNvSpPr txBox="1"/>
          <p:nvPr>
            <p:ph type="body" idx="21"/>
          </p:nvPr>
        </p:nvSpPr>
        <p:spPr>
          <a:xfrm>
            <a:off x="12818267" y="11134943"/>
            <a:ext cx="774303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—Testimonies for the Church 5:78 (1882).</a:t>
            </a:r>
          </a:p>
        </p:txBody>
      </p:sp>
      <p:sp>
        <p:nvSpPr>
          <p:cNvPr id="331" name="La independencia moral es una virtud"/>
          <p:cNvSpPr txBox="1"/>
          <p:nvPr>
            <p:ph type="ctrTitle"/>
          </p:nvPr>
        </p:nvSpPr>
        <p:spPr>
          <a:xfrm>
            <a:off x="4589560" y="1686490"/>
            <a:ext cx="15204880" cy="158743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100"/>
              </a:lnSpc>
              <a:spcBef>
                <a:spcPts val="200"/>
              </a:spcBef>
              <a:defRPr b="0" spc="-156" sz="78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independencia moral es una virtud</a:t>
            </a:r>
          </a:p>
        </p:txBody>
      </p:sp>
      <p:sp>
        <p:nvSpPr>
          <p:cNvPr id="332" name="Nuestra única seguridad es permanecer como el pueblo peculiar de Dios. No debemos ceder ni un ápice a las costumbres y modas de esta época degenerada sino mantenernos con independencia moral, sin entrar en componendas con sus prácticas corruptas e idolát"/>
          <p:cNvSpPr txBox="1"/>
          <p:nvPr>
            <p:ph type="subTitle" sz="half" idx="1"/>
          </p:nvPr>
        </p:nvSpPr>
        <p:spPr>
          <a:xfrm>
            <a:off x="3180853" y="4709627"/>
            <a:ext cx="18022294" cy="6879477"/>
          </a:xfrm>
          <a:prstGeom prst="rect">
            <a:avLst/>
          </a:prstGeom>
        </p:spPr>
        <p:txBody>
          <a:bodyPr/>
          <a:lstStyle/>
          <a:p>
            <a:pPr algn="ctr" defTabSz="2438338">
              <a:lnSpc>
                <a:spcPct val="90000"/>
              </a:lnSpc>
              <a:spcBef>
                <a:spcPts val="4500"/>
              </a:spcBef>
              <a:defRPr b="0" sz="5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Nuestra única seguridad es permanecer como el pueblo peculiar de Dios.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No debemos ceder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ni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un ápice </a:t>
            </a:r>
            <a:r>
              <a:t>a las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costumbres</a:t>
            </a:r>
            <a:r>
              <a:t> y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modas </a:t>
            </a:r>
            <a:r>
              <a:t>de esta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época degenerada</a:t>
            </a:r>
            <a:r>
              <a:t> sino mantenernos con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independencia moral</a:t>
            </a:r>
            <a:r>
              <a:t>, sin entrar en componendas con sus prácticas corruptas e idolátricas.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323" y="4322189"/>
            <a:ext cx="18561354" cy="5937405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Independencia mental"/>
          <p:cNvSpPr txBox="1"/>
          <p:nvPr>
            <p:ph type="ctrTitle"/>
          </p:nvPr>
        </p:nvSpPr>
        <p:spPr>
          <a:xfrm>
            <a:off x="3492498" y="5346700"/>
            <a:ext cx="16388461" cy="247997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ts val="14100"/>
              </a:lnSpc>
              <a:spcBef>
                <a:spcPts val="4500"/>
              </a:spcBef>
              <a:defRPr b="0" spc="0" sz="12800">
                <a:effectLst>
                  <a:outerShdw sx="100000" sy="100000" kx="0" ky="0" algn="b" rotWithShape="0" blurRad="25400" dist="63500" dir="5340000">
                    <a:srgbClr val="434343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Independencia mental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ángulo redondeado"/>
          <p:cNvSpPr/>
          <p:nvPr/>
        </p:nvSpPr>
        <p:spPr>
          <a:xfrm>
            <a:off x="2507555" y="3796758"/>
            <a:ext cx="20169486" cy="7892274"/>
          </a:xfrm>
          <a:prstGeom prst="roundRect">
            <a:avLst>
              <a:gd name="adj" fmla="val 2718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38" name="—The RH, 26 de agosto de 1884; Fof C E, 88, 89."/>
          <p:cNvSpPr txBox="1"/>
          <p:nvPr>
            <p:ph type="body" idx="21"/>
          </p:nvPr>
        </p:nvSpPr>
        <p:spPr>
          <a:xfrm>
            <a:off x="12868769" y="11896943"/>
            <a:ext cx="10435731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638923" indent="-12700" algn="r">
              <a:spcBef>
                <a:spcPts val="0"/>
              </a:spcBef>
              <a:buSzTx/>
              <a:buNone/>
              <a:defRPr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—The RH, 26 de agosto de 1884; Fof C E, 88, 89.</a:t>
            </a:r>
          </a:p>
        </p:txBody>
      </p:sp>
      <p:sp>
        <p:nvSpPr>
          <p:cNvPr id="339" name="Verdadera independencia, no obstinación"/>
          <p:cNvSpPr txBox="1"/>
          <p:nvPr>
            <p:ph type="ctrTitle"/>
          </p:nvPr>
        </p:nvSpPr>
        <p:spPr>
          <a:xfrm>
            <a:off x="1206498" y="772090"/>
            <a:ext cx="21971004" cy="1587436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spcBef>
                <a:spcPts val="4500"/>
              </a:spcBef>
              <a:defRPr b="0"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Verdadera independencia, no obstinación</a:t>
            </a:r>
          </a:p>
        </p:txBody>
      </p:sp>
      <p:sp>
        <p:nvSpPr>
          <p:cNvPr id="340" name="Si están con los que creen que es una virtud pasar revista a las faltas de los profesos cristianos y luego burlarse de la religión, la moralidad y la virtud, la verdadera independencia mental los conducirá a mostrar, con cortesía pero con firmeza, que el"/>
          <p:cNvSpPr txBox="1"/>
          <p:nvPr>
            <p:ph type="subTitle" sz="half" idx="1"/>
          </p:nvPr>
        </p:nvSpPr>
        <p:spPr>
          <a:xfrm>
            <a:off x="2930921" y="4669508"/>
            <a:ext cx="19322754" cy="6146773"/>
          </a:xfrm>
          <a:prstGeom prst="rect">
            <a:avLst/>
          </a:prstGeom>
        </p:spPr>
        <p:txBody>
          <a:bodyPr/>
          <a:lstStyle/>
          <a:p>
            <a:pPr algn="ctr" defTabSz="2438338">
              <a:lnSpc>
                <a:spcPts val="7100"/>
              </a:lnSpc>
              <a:spcBef>
                <a:spcPts val="700"/>
              </a:spcBef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/>
              <a:t>Si están con los que </a:t>
            </a:r>
            <a:r>
              <a:rPr spc="-114" sz="57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creen </a:t>
            </a:r>
            <a:r>
              <a:rPr sz="6600"/>
              <a:t>que es una</a:t>
            </a:r>
            <a:r>
              <a:rPr spc="-114" sz="57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 virtud pasar revista a las faltas</a:t>
            </a:r>
            <a:r>
              <a:rPr sz="5500"/>
              <a:t> de los </a:t>
            </a:r>
            <a:r>
              <a:rPr spc="-114" sz="57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profesos cristianos</a:t>
            </a:r>
            <a:r>
              <a:rPr sz="5500"/>
              <a:t> y luego burlarse de la religión</a:t>
            </a:r>
            <a:r>
              <a:t>, la moralidad y la virtud, la </a:t>
            </a:r>
            <a:r>
              <a:rPr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verdadera independencia mental</a:t>
            </a:r>
            <a:r>
              <a:t> </a:t>
            </a:r>
            <a:r>
              <a:rPr sz="6600"/>
              <a:t>los conducirá a mostrar, con cortesía pero con firmeza, que el ridículo es un pobre sustituto de los argumentos sólidos.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5E7385"/>
            </a:gs>
            <a:gs pos="100000">
              <a:srgbClr val="3E5075"/>
            </a:gs>
          </a:gsLst>
          <a:lin ang="7015973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59962" y="-51770"/>
            <a:ext cx="13245271" cy="1439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2" y="2441738"/>
            <a:ext cx="10897411" cy="66636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chemeClr val="accent1">
                <a:hueOff val="381599"/>
                <a:lumOff val="-17182"/>
              </a:schemeClr>
            </a:outerShdw>
          </a:effectLst>
        </p:spPr>
      </p:pic>
      <p:pic>
        <p:nvPicPr>
          <p:cNvPr id="205" name="Imagen" descr="Imagen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5030" y="7578923"/>
            <a:ext cx="22136101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El egoismo y el respeto propio"/>
          <p:cNvSpPr txBox="1"/>
          <p:nvPr>
            <p:ph type="title"/>
          </p:nvPr>
        </p:nvSpPr>
        <p:spPr>
          <a:xfrm>
            <a:off x="11549786" y="1585151"/>
            <a:ext cx="7609028" cy="1980442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anchor="t"/>
          <a:lstStyle/>
          <a:p>
            <a:pPr algn="r" defTabSz="594360">
              <a:lnSpc>
                <a:spcPts val="7200"/>
              </a:lnSpc>
              <a:defRPr i="0" sz="8064">
                <a:solidFill>
                  <a:srgbClr val="FFFFFF"/>
                </a:solidFill>
                <a:effectLst>
                  <a:outerShdw sx="100000" sy="100000" kx="0" ky="0" algn="b" rotWithShape="0" blurRad="18288" dist="27432" dir="18900000">
                    <a:srgbClr val="FFD583"/>
                  </a:outerShdw>
                </a:effectLst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 sz="4824">
                <a:latin typeface="Roboto Light"/>
                <a:ea typeface="Roboto Light"/>
                <a:cs typeface="Roboto Light"/>
                <a:sym typeface="Roboto Light"/>
              </a:rPr>
              <a:t>El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egoismo </a:t>
            </a:r>
            <a:r>
              <a:rPr sz="4824">
                <a:latin typeface="Roboto Light"/>
                <a:ea typeface="Roboto Light"/>
                <a:cs typeface="Roboto Light"/>
                <a:sym typeface="Roboto Light"/>
              </a:rPr>
              <a:t>y el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respeto propio</a:t>
            </a:r>
          </a:p>
        </p:txBody>
      </p:sp>
      <p:sp>
        <p:nvSpPr>
          <p:cNvPr id="207" name="Comprensión"/>
          <p:cNvSpPr txBox="1"/>
          <p:nvPr/>
        </p:nvSpPr>
        <p:spPr>
          <a:xfrm>
            <a:off x="3617722" y="9064823"/>
            <a:ext cx="462659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825500">
              <a:lnSpc>
                <a:spcPct val="800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rPr sz="2700"/>
              <a:t>La </a:t>
            </a:r>
            <a:r>
              <a:t>autoestima</a:t>
            </a:r>
          </a:p>
        </p:txBody>
      </p:sp>
      <p:sp>
        <p:nvSpPr>
          <p:cNvPr id="208" name="Comprensión"/>
          <p:cNvSpPr txBox="1"/>
          <p:nvPr/>
        </p:nvSpPr>
        <p:spPr>
          <a:xfrm>
            <a:off x="10589487" y="8681283"/>
            <a:ext cx="4480671" cy="145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l" defTabSz="825500">
              <a:lnSpc>
                <a:spcPct val="800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Dependencia e independencia</a:t>
            </a:r>
          </a:p>
        </p:txBody>
      </p:sp>
      <p:sp>
        <p:nvSpPr>
          <p:cNvPr id="209" name="Comprensión"/>
          <p:cNvSpPr txBox="1"/>
          <p:nvPr/>
        </p:nvSpPr>
        <p:spPr>
          <a:xfrm>
            <a:off x="18672371" y="8876139"/>
            <a:ext cx="4626599" cy="106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lnSpc>
                <a:spcPts val="4100"/>
              </a:lnSpc>
              <a:defRPr sz="47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>
              <a:defRPr sz="3800"/>
            </a:pPr>
            <a:r>
              <a:rPr sz="4700"/>
              <a:t>Egoísmo y egocentrismo</a:t>
            </a:r>
          </a:p>
        </p:txBody>
      </p:sp>
      <p:sp>
        <p:nvSpPr>
          <p:cNvPr id="210" name="Contenido:"/>
          <p:cNvSpPr txBox="1"/>
          <p:nvPr/>
        </p:nvSpPr>
        <p:spPr>
          <a:xfrm>
            <a:off x="253206" y="6851734"/>
            <a:ext cx="3609976" cy="104295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 defTabSz="825500">
              <a:lnSpc>
                <a:spcPts val="5000"/>
              </a:lnSpc>
              <a:defRPr sz="4300">
                <a:effectLst>
                  <a:outerShdw sx="100000" sy="100000" kx="0" ky="0" algn="b" rotWithShape="0" blurRad="25400" dist="38100" dir="18900000">
                    <a:srgbClr val="FFD583"/>
                  </a:outerShdw>
                </a:effectLst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>
              <a:defRPr>
                <a:latin typeface="Roboto Bold Condensed"/>
                <a:ea typeface="Roboto Bold Condensed"/>
                <a:cs typeface="Roboto Bold Condensed"/>
                <a:sym typeface="Roboto Bold Condensed"/>
              </a:defRPr>
            </a:pPr>
            <a:r>
              <a:rPr>
                <a:latin typeface="Roboto Light"/>
                <a:ea typeface="Roboto Light"/>
                <a:cs typeface="Roboto Light"/>
                <a:sym typeface="Roboto Light"/>
              </a:rPr>
              <a:t>Contenido:</a:t>
            </a:r>
          </a:p>
        </p:txBody>
      </p:sp>
      <p:sp>
        <p:nvSpPr>
          <p:cNvPr id="211" name="10"/>
          <p:cNvSpPr txBox="1"/>
          <p:nvPr/>
        </p:nvSpPr>
        <p:spPr>
          <a:xfrm>
            <a:off x="8857254" y="8834040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29</a:t>
            </a:r>
          </a:p>
        </p:txBody>
      </p:sp>
      <p:sp>
        <p:nvSpPr>
          <p:cNvPr id="212" name="10"/>
          <p:cNvSpPr txBox="1"/>
          <p:nvPr/>
        </p:nvSpPr>
        <p:spPr>
          <a:xfrm>
            <a:off x="1553934" y="8834040"/>
            <a:ext cx="1489774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28</a:t>
            </a:r>
          </a:p>
        </p:txBody>
      </p:sp>
      <p:sp>
        <p:nvSpPr>
          <p:cNvPr id="213" name="10"/>
          <p:cNvSpPr txBox="1"/>
          <p:nvPr/>
        </p:nvSpPr>
        <p:spPr>
          <a:xfrm>
            <a:off x="16768534" y="8834040"/>
            <a:ext cx="1489773" cy="1147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lnSpc>
                <a:spcPts val="8500"/>
              </a:lnSpc>
              <a:defRPr sz="6800">
                <a:solidFill>
                  <a:srgbClr val="1D163D"/>
                </a:solidFill>
                <a:effectLst>
                  <a:outerShdw sx="100000" sy="100000" kx="0" ky="0" algn="b" rotWithShape="0" blurRad="0" dist="12700" dir="18900000">
                    <a:srgbClr val="5747C1"/>
                  </a:outerShdw>
                </a:effectLst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Rectángulo redondeado"/>
          <p:cNvSpPr/>
          <p:nvPr/>
        </p:nvSpPr>
        <p:spPr>
          <a:xfrm>
            <a:off x="3701355" y="3536805"/>
            <a:ext cx="18095456" cy="8809254"/>
          </a:xfrm>
          <a:prstGeom prst="roundRect">
            <a:avLst>
              <a:gd name="adj" fmla="val 2425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43" name="Se necesita independencia mental"/>
          <p:cNvSpPr txBox="1"/>
          <p:nvPr>
            <p:ph type="ctrTitle"/>
          </p:nvPr>
        </p:nvSpPr>
        <p:spPr>
          <a:xfrm>
            <a:off x="2603498" y="1305490"/>
            <a:ext cx="17842115" cy="158743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90000"/>
              </a:lnSpc>
              <a:spcBef>
                <a:spcPts val="4500"/>
              </a:spcBef>
              <a:defRPr b="0"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Se necesita independencia mental</a:t>
            </a:r>
          </a:p>
        </p:txBody>
      </p:sp>
      <p:sp>
        <p:nvSpPr>
          <p:cNvPr id="344" name="Hay hombres que se lisonjean de que podrían hacer algo grande y bueno si se hallaran en diferentes circunstancias, mientras que no hacen uso de las facultades que ya tienen, trabajando en las posiciones en que los colocó la Providencia."/>
          <p:cNvSpPr txBox="1"/>
          <p:nvPr>
            <p:ph type="subTitle" sz="half" idx="1"/>
          </p:nvPr>
        </p:nvSpPr>
        <p:spPr>
          <a:xfrm>
            <a:off x="3983583" y="4412396"/>
            <a:ext cx="16772434" cy="7058071"/>
          </a:xfrm>
          <a:prstGeom prst="rect">
            <a:avLst/>
          </a:prstGeom>
        </p:spPr>
        <p:txBody>
          <a:bodyPr/>
          <a:lstStyle/>
          <a:p>
            <a:pPr algn="ctr" defTabSz="2365188">
              <a:lnSpc>
                <a:spcPct val="90000"/>
              </a:lnSpc>
              <a:spcBef>
                <a:spcPts val="4300"/>
              </a:spcBef>
              <a:defRPr b="0" sz="7566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i="1" sz="8730">
                <a:latin typeface="Times New Roman"/>
                <a:ea typeface="Times New Roman"/>
                <a:cs typeface="Times New Roman"/>
                <a:sym typeface="Times New Roman"/>
              </a:rPr>
              <a:t>Hay hombres que se lisonjean de que podrían hacer algo grande y bueno</a:t>
            </a:r>
            <a:r>
              <a:t> </a:t>
            </a:r>
            <a:r>
              <a:rPr sz="6596"/>
              <a:t>si se hallaran en diferentes circunstancias, mientras que </a:t>
            </a:r>
            <a:r>
              <a:rPr b="1" spc="-329" sz="6596">
                <a:effectLst>
                  <a:outerShdw sx="100000" sy="100000" kx="0" ky="0" algn="b" rotWithShape="0" blurRad="24638" dist="61595" dir="18900000">
                    <a:srgbClr val="A9A9A9"/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no hacen uso de las facultades </a:t>
            </a:r>
            <a:r>
              <a:rPr sz="6596"/>
              <a:t>que ya tienen, </a:t>
            </a:r>
            <a:r>
              <a:t>trabajando en las posiciones en que los colocó la Providencia.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ángulo redondeado"/>
          <p:cNvSpPr/>
          <p:nvPr/>
        </p:nvSpPr>
        <p:spPr>
          <a:xfrm>
            <a:off x="3144272" y="2851005"/>
            <a:ext cx="20154206" cy="8704479"/>
          </a:xfrm>
          <a:prstGeom prst="roundRect">
            <a:avLst>
              <a:gd name="adj" fmla="val 2454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47" name="—Obreros Evangélicos, 139; Testimonies for the Church 3:496, 497 (1875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638923" indent="-12700" algn="r">
              <a:spcBef>
                <a:spcPts val="0"/>
              </a:spcBef>
              <a:buSzTx/>
              <a:buNone/>
              <a:defRPr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—Obreros Evangélicos, 139; Testimonies for the Church 3:496, 497 (1875).</a:t>
            </a:r>
          </a:p>
        </p:txBody>
      </p:sp>
      <p:sp>
        <p:nvSpPr>
          <p:cNvPr id="348" name="El hombre puede"/>
          <p:cNvSpPr txBox="1"/>
          <p:nvPr>
            <p:ph type="ctrTitle"/>
          </p:nvPr>
        </p:nvSpPr>
        <p:spPr>
          <a:xfrm>
            <a:off x="2603498" y="1330890"/>
            <a:ext cx="17842115" cy="1587437"/>
          </a:xfrm>
          <a:prstGeom prst="rect">
            <a:avLst/>
          </a:prstGeom>
        </p:spPr>
        <p:txBody>
          <a:bodyPr anchor="t"/>
          <a:lstStyle/>
          <a:p>
            <a:pPr algn="ctr">
              <a:lnSpc>
                <a:spcPct val="90000"/>
              </a:lnSpc>
              <a:spcBef>
                <a:spcPts val="4500"/>
              </a:spcBef>
              <a:defRPr i="1" spc="-152" sz="76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 </a:t>
            </a:r>
            <a:r>
              <a:rPr b="0"/>
              <a:t>hombre puede </a:t>
            </a:r>
            <a:r>
              <a:t> </a:t>
            </a:r>
          </a:p>
        </p:txBody>
      </p:sp>
      <p:sp>
        <p:nvSpPr>
          <p:cNvPr id="349" name="Modelar sus circunstancias…"/>
          <p:cNvSpPr txBox="1"/>
          <p:nvPr/>
        </p:nvSpPr>
        <p:spPr>
          <a:xfrm>
            <a:off x="2603500" y="3688496"/>
            <a:ext cx="20154206" cy="790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304766" indent="-801846" algn="l" defTabSz="1609303">
              <a:lnSpc>
                <a:spcPct val="90000"/>
              </a:lnSpc>
              <a:spcBef>
                <a:spcPts val="2900"/>
              </a:spcBef>
              <a:buClr>
                <a:srgbClr val="FFFFFF"/>
              </a:buClr>
              <a:buSzPct val="81000"/>
              <a:buBlip>
                <a:blip r:embed="rId3"/>
              </a:buBlip>
              <a:defRPr sz="587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Modelar sus circunstancias</a:t>
            </a:r>
            <a:endParaRPr spc="-130" sz="6534">
              <a:effectLst>
                <a:outerShdw sx="100000" sy="100000" kx="0" ky="0" algn="b" rotWithShape="0" blurRad="16764" dist="4191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04766" indent="-801846" algn="l" defTabSz="1609303">
              <a:lnSpc>
                <a:spcPct val="90000"/>
              </a:lnSpc>
              <a:spcBef>
                <a:spcPts val="2900"/>
              </a:spcBef>
              <a:buClr>
                <a:srgbClr val="FFFFFF"/>
              </a:buClr>
              <a:buSzPct val="81000"/>
              <a:buBlip>
                <a:blip r:embed="rId3"/>
              </a:buBlip>
              <a:defRPr sz="587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Aprovecharse</a:t>
            </a:r>
            <a:r>
              <a:t> de las </a:t>
            </a: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circunstancias</a:t>
            </a:r>
            <a:endParaRPr spc="-130" sz="6534">
              <a:effectLst>
                <a:outerShdw sx="100000" sy="100000" kx="0" ky="0" algn="b" rotWithShape="0" blurRad="16764" dist="4191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304766" indent="-801846" algn="l" defTabSz="1609303">
              <a:lnSpc>
                <a:spcPct val="90000"/>
              </a:lnSpc>
              <a:spcBef>
                <a:spcPts val="2900"/>
              </a:spcBef>
              <a:buClr>
                <a:srgbClr val="FFFFFF"/>
              </a:buClr>
              <a:buSzPct val="81000"/>
              <a:buBlip>
                <a:blip r:embed="rId3"/>
              </a:buBlip>
              <a:defRPr sz="587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Dominar</a:t>
            </a:r>
            <a:r>
              <a:t> las </a:t>
            </a: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circunstancias</a:t>
            </a:r>
            <a:endParaRPr spc="-130" sz="6534">
              <a:effectLst>
                <a:outerShdw sx="100000" sy="100000" kx="0" ky="0" algn="b" rotWithShape="0" blurRad="16764" dist="41910" dir="18900000">
                  <a:srgbClr val="6C6C6C"/>
                </a:outerShdw>
              </a:effectLst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223772" indent="-720852" algn="l" defTabSz="1609303">
              <a:lnSpc>
                <a:spcPct val="90000"/>
              </a:lnSpc>
              <a:spcBef>
                <a:spcPts val="2900"/>
              </a:spcBef>
              <a:buClr>
                <a:srgbClr val="FFFFFF"/>
              </a:buClr>
              <a:buSzPct val="81000"/>
              <a:buBlip>
                <a:blip r:embed="rId3"/>
              </a:buBlip>
              <a:defRPr sz="587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</a:t>
            </a: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independencia</a:t>
            </a:r>
            <a:r>
              <a:t> y </a:t>
            </a:r>
            <a:r>
              <a:rPr spc="-130" sz="6534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fuerza individuales</a:t>
            </a:r>
            <a:r>
              <a:t> son las cualidades que se necesitan ahora.</a:t>
            </a:r>
          </a:p>
          <a:p>
            <a:pPr marL="1223772" indent="-720852" algn="l" defTabSz="1609303">
              <a:lnSpc>
                <a:spcPct val="90000"/>
              </a:lnSpc>
              <a:spcBef>
                <a:spcPts val="2900"/>
              </a:spcBef>
              <a:buClr>
                <a:srgbClr val="FFFFFF"/>
              </a:buClr>
              <a:buSzPct val="81000"/>
              <a:buBlip>
                <a:blip r:embed="rId3"/>
              </a:buBlip>
              <a:defRPr sz="5874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carácter individual necesita ser  modelado, refinado, elevado.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ángulo redondeado"/>
          <p:cNvSpPr/>
          <p:nvPr/>
        </p:nvSpPr>
        <p:spPr>
          <a:xfrm>
            <a:off x="2507555" y="3005737"/>
            <a:ext cx="19954617" cy="8809253"/>
          </a:xfrm>
          <a:prstGeom prst="roundRect">
            <a:avLst>
              <a:gd name="adj" fmla="val 2425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52" name="—Joyas de los Testimonios 1:343, 344 (1875)."/>
          <p:cNvSpPr txBox="1"/>
          <p:nvPr>
            <p:ph type="body" idx="21"/>
          </p:nvPr>
        </p:nvSpPr>
        <p:spPr>
          <a:xfrm>
            <a:off x="11219655" y="12150943"/>
            <a:ext cx="9798846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1:343, 344 (1875).</a:t>
            </a:r>
          </a:p>
        </p:txBody>
      </p:sp>
      <p:sp>
        <p:nvSpPr>
          <p:cNvPr id="353" name="Hasta dónde debe llegar la independencia"/>
          <p:cNvSpPr txBox="1"/>
          <p:nvPr>
            <p:ph type="ctrTitle"/>
          </p:nvPr>
        </p:nvSpPr>
        <p:spPr>
          <a:xfrm>
            <a:off x="3873498" y="1330890"/>
            <a:ext cx="16637004" cy="1338893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ts val="5200"/>
              </a:lnSpc>
              <a:spcBef>
                <a:spcPts val="400"/>
              </a:spcBef>
              <a:defRPr b="0" spc="-138" sz="6900">
                <a:effectLst>
                  <a:outerShdw sx="100000" sy="100000" kx="0" ky="0" algn="b" rotWithShape="0" blurRad="254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Hasta dónde debe llegar la independencia</a:t>
            </a:r>
          </a:p>
        </p:txBody>
      </p:sp>
      <p:sp>
        <p:nvSpPr>
          <p:cNvPr id="354" name="Dios quiere que su pueblo sea disciplinado y que trabaje con armonía, a fin de que lo vea todo unánimemente y tenga un mismo sentir y criterio.…"/>
          <p:cNvSpPr txBox="1"/>
          <p:nvPr>
            <p:ph type="subTitle" idx="1"/>
          </p:nvPr>
        </p:nvSpPr>
        <p:spPr>
          <a:xfrm>
            <a:off x="2542053" y="3516587"/>
            <a:ext cx="19885621" cy="8526211"/>
          </a:xfrm>
          <a:prstGeom prst="rect">
            <a:avLst/>
          </a:prstGeom>
        </p:spPr>
        <p:txBody>
          <a:bodyPr/>
          <a:lstStyle/>
          <a:p>
            <a:pPr algn="ctr" defTabSz="2438338">
              <a:lnSpc>
                <a:spcPts val="9800"/>
              </a:lnSpc>
              <a:defRPr b="0" sz="8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Dios quiere que su pueblo sea disciplinado y que trabaje con armonía, a fin de que lo vea todo unánimemente y tenga un mismo sentir y criterio.</a:t>
            </a:r>
          </a:p>
          <a:p>
            <a:pPr algn="ctr" defTabSz="2438338">
              <a:lnSpc>
                <a:spcPts val="9800"/>
              </a:lnSpc>
              <a:defRPr b="0" sz="8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El Señor no desea que renunciemos a nuestra individualidad.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6">
            <a:hueOff val="-108860"/>
            <a:satOff val="4467"/>
            <a:lumOff val="-12874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Rectángulo redondeado"/>
          <p:cNvSpPr/>
          <p:nvPr/>
        </p:nvSpPr>
        <p:spPr>
          <a:xfrm>
            <a:off x="1812528" y="2216005"/>
            <a:ext cx="20470317" cy="8235599"/>
          </a:xfrm>
          <a:prstGeom prst="roundRect">
            <a:avLst>
              <a:gd name="adj" fmla="val 2857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357" name="—Joyas de los Testimonios 1:580, 581 (1881)."/>
          <p:cNvSpPr txBox="1"/>
          <p:nvPr>
            <p:ph type="body" idx="21"/>
          </p:nvPr>
        </p:nvSpPr>
        <p:spPr>
          <a:xfrm>
            <a:off x="1206498" y="11338143"/>
            <a:ext cx="21971003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—Joyas de los Testimonios 1:580, 581 (1881).</a:t>
            </a:r>
          </a:p>
        </p:txBody>
      </p:sp>
      <p:sp>
        <p:nvSpPr>
          <p:cNvPr id="358" name="Los pequeños incidentes de la vida diaria forman el carácter.…"/>
          <p:cNvSpPr txBox="1"/>
          <p:nvPr>
            <p:ph type="subTitle" idx="1"/>
          </p:nvPr>
        </p:nvSpPr>
        <p:spPr>
          <a:xfrm>
            <a:off x="1775122" y="2571556"/>
            <a:ext cx="20545128" cy="7524498"/>
          </a:xfrm>
          <a:prstGeom prst="rect">
            <a:avLst/>
          </a:prstGeom>
        </p:spPr>
        <p:txBody>
          <a:bodyPr/>
          <a:lstStyle/>
          <a:p>
            <a:pPr marL="889000" indent="-889000" defTabSz="2438338">
              <a:lnSpc>
                <a:spcPts val="63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5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Los pequeños incidentes de la vida diaria forman el carácter.</a:t>
            </a:r>
          </a:p>
          <a:p>
            <a:pPr marL="889000" indent="-889000" defTabSz="2438338">
              <a:lnSpc>
                <a:spcPts val="63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5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Todo acontecimiento de la vida redunda para bien o para mal.</a:t>
            </a:r>
          </a:p>
          <a:p>
            <a:pPr marL="889000" indent="-889000" defTabSz="2438338">
              <a:lnSpc>
                <a:spcPts val="63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5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La mente necesita ser educada por las pruebas diarias, a fin de que adquiera fuerza para resistir en cualquier situación difícil.</a:t>
            </a:r>
          </a:p>
          <a:p>
            <a:pPr marL="889000" indent="-889000" defTabSz="2438338">
              <a:lnSpc>
                <a:spcPts val="63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5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 los días de prueba y peligro, necesitaréis ser fortalecidos para permanecer firmes de parte de lo recto, independientes de toda influencia opositora.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apítulo 29"/>
          <p:cNvSpPr txBox="1"/>
          <p:nvPr>
            <p:ph type="title"/>
          </p:nvPr>
        </p:nvSpPr>
        <p:spPr>
          <a:xfrm>
            <a:off x="1838374" y="1925637"/>
            <a:ext cx="5318477" cy="1398190"/>
          </a:xfrm>
          <a:prstGeom prst="rect">
            <a:avLst/>
          </a:prstGeom>
        </p:spPr>
        <p:txBody>
          <a:bodyPr anchor="t"/>
          <a:lstStyle>
            <a:lvl1pPr algn="ctr" defTabSz="1853137">
              <a:defRPr b="0" spc="0" sz="8512">
                <a:effectLst>
                  <a:outerShdw sx="100000" sy="100000" kx="0" ky="0" algn="b" rotWithShape="0" blurRad="19304" dist="48260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defRPr b="1" spc="-176" sz="8816">
                <a:effectLst/>
                <a:latin typeface="+mn-lt"/>
                <a:ea typeface="+mn-ea"/>
                <a:cs typeface="+mn-cs"/>
                <a:sym typeface="Helvetica Neue"/>
              </a:defRPr>
            </a:pPr>
            <a:r>
              <a:rPr b="0" spc="0" sz="8512">
                <a:effectLst>
                  <a:outerShdw sx="100000" sy="100000" kx="0" ky="0" algn="b" rotWithShape="0" blurRad="19304" dist="48260" dir="4500000">
                    <a:srgbClr val="633414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rPr>
              <a:t>Capítulo 29</a:t>
            </a:r>
          </a:p>
        </p:txBody>
      </p:sp>
      <p:sp>
        <p:nvSpPr>
          <p:cNvPr id="216" name="Dependencia e independencia"/>
          <p:cNvSpPr txBox="1"/>
          <p:nvPr/>
        </p:nvSpPr>
        <p:spPr>
          <a:xfrm>
            <a:off x="8760707" y="4658984"/>
            <a:ext cx="12125943" cy="6301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ts val="13800"/>
              </a:lnSpc>
              <a:spcBef>
                <a:spcPts val="1500"/>
              </a:spcBef>
              <a:defRPr sz="13600">
                <a:effectLst>
                  <a:outerShdw sx="100000" sy="100000" kx="0" ky="0" algn="b" rotWithShape="0" blurRad="38100" dist="88900" dir="1566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>
              <a:defRPr spc="1360"/>
            </a:pPr>
            <a:r>
              <a:rPr spc="0"/>
              <a:t>Dependencia e independencia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1323" y="4322189"/>
            <a:ext cx="18561354" cy="5937405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Dependencia de Dios,…"/>
          <p:cNvSpPr txBox="1"/>
          <p:nvPr>
            <p:ph type="ctrTitle"/>
          </p:nvPr>
        </p:nvSpPr>
        <p:spPr>
          <a:xfrm>
            <a:off x="4502416" y="4792401"/>
            <a:ext cx="14921968" cy="4996981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ts val="10500"/>
              </a:lnSpc>
              <a:defRPr b="0">
                <a:effectLst>
                  <a:outerShdw sx="100000" sy="100000" kx="0" ky="0" algn="b" rotWithShape="0" blurRad="381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Dependencia</a:t>
            </a:r>
            <a:r>
              <a:rPr spc="-168" sz="8400"/>
              <a:t> de </a:t>
            </a:r>
            <a:r>
              <a:t>Dios</a:t>
            </a:r>
            <a:r>
              <a:rPr spc="-110" sz="5500"/>
              <a:t>,</a:t>
            </a:r>
            <a:endParaRPr spc="-110" sz="5500"/>
          </a:p>
          <a:p>
            <a:pPr algn="ctr">
              <a:lnSpc>
                <a:spcPts val="10500"/>
              </a:lnSpc>
              <a:defRPr b="0">
                <a:effectLst>
                  <a:outerShdw sx="100000" sy="100000" kx="0" ky="0" algn="b" rotWithShape="0" blurRad="38100" dist="6350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no </a:t>
            </a:r>
            <a:r>
              <a:rPr spc="-112" sz="5600"/>
              <a:t>de los </a:t>
            </a:r>
            <a:r>
              <a:t>hombres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241C9"/>
            </a:gs>
            <a:gs pos="100000">
              <a:srgbClr val="535453"/>
            </a:gs>
          </a:gsLst>
          <a:lin ang="27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ángulo redondeado"/>
          <p:cNvSpPr/>
          <p:nvPr/>
        </p:nvSpPr>
        <p:spPr>
          <a:xfrm>
            <a:off x="4031555" y="3516139"/>
            <a:ext cx="18095456" cy="8809253"/>
          </a:xfrm>
          <a:prstGeom prst="roundRect">
            <a:avLst>
              <a:gd name="adj" fmla="val 2425"/>
            </a:avLst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22" name="—Testimonios para los Ministros, 324, 325 (1897)."/>
          <p:cNvSpPr txBox="1"/>
          <p:nvPr>
            <p:ph type="body" idx="21"/>
          </p:nvPr>
        </p:nvSpPr>
        <p:spPr>
          <a:xfrm>
            <a:off x="11315926" y="12317758"/>
            <a:ext cx="10113485" cy="7971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—Testimonios para los Ministros, 324, 325 (1897). </a:t>
            </a:r>
          </a:p>
        </p:txBody>
      </p:sp>
      <p:sp>
        <p:nvSpPr>
          <p:cNvPr id="223" name="La dependencia de Dios es absoluta"/>
          <p:cNvSpPr txBox="1"/>
          <p:nvPr>
            <p:ph type="ctrTitle"/>
          </p:nvPr>
        </p:nvSpPr>
        <p:spPr>
          <a:xfrm>
            <a:off x="3717706" y="1520544"/>
            <a:ext cx="16948588" cy="1224560"/>
          </a:xfrm>
          <a:prstGeom prst="rect">
            <a:avLst/>
          </a:prstGeom>
        </p:spPr>
        <p:txBody>
          <a:bodyPr/>
          <a:lstStyle>
            <a:lvl1pPr algn="ctr" defTabSz="1536153">
              <a:defRPr b="0" spc="-146" sz="7308">
                <a:effectLst>
                  <a:outerShdw sx="100000" sy="100000" kx="0" ky="0" algn="b" rotWithShape="0" blurRad="16002" dist="40005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La dependencia de Dios es absoluta</a:t>
            </a:r>
          </a:p>
        </p:txBody>
      </p:sp>
      <p:sp>
        <p:nvSpPr>
          <p:cNvPr id="224" name="Llegue a ser una parte de la vid…"/>
          <p:cNvSpPr txBox="1"/>
          <p:nvPr>
            <p:ph type="subTitle" sz="half" idx="1"/>
          </p:nvPr>
        </p:nvSpPr>
        <p:spPr>
          <a:xfrm>
            <a:off x="5645867" y="5405227"/>
            <a:ext cx="14553860" cy="6357669"/>
          </a:xfrm>
          <a:prstGeom prst="rect">
            <a:avLst/>
          </a:prstGeom>
        </p:spPr>
        <p:txBody>
          <a:bodyPr/>
          <a:lstStyle/>
          <a:p>
            <a:pPr marL="1187450" indent="-118745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Llegue a ser una parte de la vid</a:t>
            </a:r>
            <a:endParaRPr sz="6600">
              <a:latin typeface="Helvetica Neue Bold Condensed"/>
              <a:ea typeface="Helvetica Neue Bold Condensed"/>
              <a:cs typeface="Helvetica Neue Bold Condensed"/>
              <a:sym typeface="Helvetica Neue Bold Condensed"/>
            </a:endParaRPr>
          </a:p>
          <a:p>
            <a:pPr marL="1187450" indent="-118745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Dependa de Dios</a:t>
            </a:r>
            <a:r>
              <a:t> en todo</a:t>
            </a:r>
          </a:p>
          <a:p>
            <a:pPr marL="1187450" indent="-118745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Procure tener </a:t>
            </a:r>
            <a:r>
              <a:t>un</a:t>
            </a: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 mejor conocimiento</a:t>
            </a:r>
            <a:r>
              <a:t> de Dios.</a:t>
            </a:r>
          </a:p>
          <a:p>
            <a:pPr marL="1187450" indent="-1187450" defTabSz="2438338">
              <a:lnSpc>
                <a:spcPct val="90000"/>
              </a:lnSpc>
              <a:spcBef>
                <a:spcPts val="4500"/>
              </a:spcBef>
              <a:buSzPct val="80000"/>
              <a:buBlip>
                <a:blip r:embed="rId3"/>
              </a:buBlip>
              <a:defRPr b="0" sz="48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Aleje </a:t>
            </a:r>
            <a:r>
              <a:t>toda especie de </a:t>
            </a:r>
            <a:r>
              <a:rPr sz="6600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egoísmo</a:t>
            </a:r>
            <a:r>
              <a:t> y vaya a él</a:t>
            </a:r>
          </a:p>
        </p:txBody>
      </p:sp>
      <p:sp>
        <p:nvSpPr>
          <p:cNvPr id="225" name="Dios quiere que toda alma por la cual Cristo murió:"/>
          <p:cNvSpPr txBox="1"/>
          <p:nvPr/>
        </p:nvSpPr>
        <p:spPr>
          <a:xfrm>
            <a:off x="5588979" y="3572503"/>
            <a:ext cx="13949193" cy="1005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i="1"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Dios quiere que toda alma por la cual Cristo murió: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7311" y="5264223"/>
            <a:ext cx="14989075" cy="68806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01600" dir="5400000">
              <a:srgbClr val="6C6C6C"/>
            </a:outerShdw>
          </a:effectLst>
        </p:spPr>
      </p:pic>
      <p:sp>
        <p:nvSpPr>
          <p:cNvPr id="228" name="—El Ministerio de Curación, 186 (1905)."/>
          <p:cNvSpPr txBox="1"/>
          <p:nvPr>
            <p:ph type="body" idx="21"/>
          </p:nvPr>
        </p:nvSpPr>
        <p:spPr>
          <a:xfrm>
            <a:off x="11254520" y="12358520"/>
            <a:ext cx="8928734" cy="55933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575030" indent="-422909" algn="r" defTabSz="2194505">
              <a:lnSpc>
                <a:spcPct val="90000"/>
              </a:lnSpc>
              <a:defRPr b="0" spc="-63" sz="315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—El Ministerio de Curación, 186 (1905). </a:t>
            </a:r>
          </a:p>
        </p:txBody>
      </p:sp>
      <p:sp>
        <p:nvSpPr>
          <p:cNvPr id="229" name="Dependamos de Dios, no de los hombres"/>
          <p:cNvSpPr txBox="1"/>
          <p:nvPr>
            <p:ph type="ctrTitle"/>
          </p:nvPr>
        </p:nvSpPr>
        <p:spPr>
          <a:xfrm>
            <a:off x="3852148" y="1462274"/>
            <a:ext cx="16679704" cy="1205132"/>
          </a:xfrm>
          <a:prstGeom prst="rect">
            <a:avLst/>
          </a:prstGeom>
        </p:spPr>
        <p:txBody>
          <a:bodyPr/>
          <a:lstStyle>
            <a:lvl1pPr algn="ctr" defTabSz="1511770">
              <a:defRPr b="0" spc="-143" sz="7192">
                <a:effectLst>
                  <a:outerShdw sx="100000" sy="100000" kx="0" ky="0" algn="b" rotWithShape="0" blurRad="15748" dist="3937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Dependamos de Dios, no de los hombres</a:t>
            </a:r>
          </a:p>
        </p:txBody>
      </p:sp>
      <p:sp>
        <p:nvSpPr>
          <p:cNvPr id="230" name="En relación directa consigo mismo.…"/>
          <p:cNvSpPr txBox="1"/>
          <p:nvPr>
            <p:ph type="subTitle" sz="half" idx="1"/>
          </p:nvPr>
        </p:nvSpPr>
        <p:spPr>
          <a:xfrm>
            <a:off x="4445527" y="6357552"/>
            <a:ext cx="14332643" cy="5787285"/>
          </a:xfrm>
          <a:prstGeom prst="rect">
            <a:avLst/>
          </a:prstGeom>
        </p:spPr>
        <p:txBody>
          <a:bodyPr/>
          <a:lstStyle/>
          <a:p>
            <a:pPr marL="892683" indent="-892683" defTabSz="2413955">
              <a:lnSpc>
                <a:spcPts val="6300"/>
              </a:lnSpc>
              <a:spcBef>
                <a:spcPts val="2900"/>
              </a:spcBef>
              <a:buSzPct val="80000"/>
              <a:buBlip>
                <a:blip r:embed="rId3"/>
              </a:buBlip>
              <a:defRPr b="0" sz="6732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En </a:t>
            </a:r>
            <a:r>
              <a:rPr sz="7919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relación directa</a:t>
            </a:r>
            <a:r>
              <a:t> consigo mismo.</a:t>
            </a:r>
          </a:p>
          <a:p>
            <a:pPr marL="1050215" indent="-1050215" defTabSz="2413955">
              <a:lnSpc>
                <a:spcPts val="6300"/>
              </a:lnSpc>
              <a:spcBef>
                <a:spcPts val="2900"/>
              </a:spcBef>
              <a:buSzPct val="80000"/>
              <a:buBlip>
                <a:blip r:embed="rId3"/>
              </a:buBlip>
              <a:defRPr b="0" sz="6732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919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Reconoce</a:t>
            </a:r>
            <a:r>
              <a:t> el </a:t>
            </a:r>
            <a:r>
              <a:rPr sz="7919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principio</a:t>
            </a:r>
            <a:r>
              <a:t> </a:t>
            </a:r>
            <a:r>
              <a:rPr sz="5445"/>
              <a:t>de la </a:t>
            </a:r>
            <a:r>
              <a:t>responsabilidad personal.</a:t>
            </a:r>
          </a:p>
          <a:p>
            <a:pPr marL="1050215" indent="-1050215" defTabSz="2413955">
              <a:lnSpc>
                <a:spcPts val="6300"/>
              </a:lnSpc>
              <a:spcBef>
                <a:spcPts val="2900"/>
              </a:spcBef>
              <a:buSzPct val="80000"/>
              <a:buBlip>
                <a:blip r:embed="rId3"/>
              </a:buBlip>
              <a:defRPr b="0" sz="6732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z="7919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Fomentar</a:t>
            </a:r>
            <a:r>
              <a:t> el sentimiento de </a:t>
            </a:r>
            <a:r>
              <a:rPr sz="7919"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dependencia personal</a:t>
            </a:r>
            <a:r>
              <a:t>.</a:t>
            </a:r>
          </a:p>
        </p:txBody>
      </p:sp>
      <p:sp>
        <p:nvSpPr>
          <p:cNvPr id="231" name="Dios quiere poner a los hombres:"/>
          <p:cNvSpPr txBox="1"/>
          <p:nvPr/>
        </p:nvSpPr>
        <p:spPr>
          <a:xfrm>
            <a:off x="1659796" y="4253597"/>
            <a:ext cx="8928733" cy="796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i="1" sz="4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Dios quiere poner a los hombres: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6468" y="4902858"/>
            <a:ext cx="16679704" cy="695402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—El Ministerio de Curación, 186 (1905)."/>
          <p:cNvSpPr txBox="1"/>
          <p:nvPr>
            <p:ph type="body" idx="21"/>
          </p:nvPr>
        </p:nvSpPr>
        <p:spPr>
          <a:xfrm>
            <a:off x="13870720" y="11877870"/>
            <a:ext cx="8928734" cy="5593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575030" indent="-422909" algn="r" defTabSz="2194505">
              <a:lnSpc>
                <a:spcPct val="90000"/>
              </a:lnSpc>
              <a:defRPr b="0" spc="-63" sz="315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—El Ministerio de Curación, 186 (1905). </a:t>
            </a:r>
          </a:p>
        </p:txBody>
      </p:sp>
      <p:sp>
        <p:nvSpPr>
          <p:cNvPr id="235" name="Dependamos de Dios, no de los hombres"/>
          <p:cNvSpPr txBox="1"/>
          <p:nvPr>
            <p:ph type="ctrTitle"/>
          </p:nvPr>
        </p:nvSpPr>
        <p:spPr>
          <a:xfrm>
            <a:off x="3852148" y="1462274"/>
            <a:ext cx="16679704" cy="1205132"/>
          </a:xfrm>
          <a:prstGeom prst="rect">
            <a:avLst/>
          </a:prstGeom>
        </p:spPr>
        <p:txBody>
          <a:bodyPr/>
          <a:lstStyle>
            <a:lvl1pPr algn="ctr" defTabSz="1511770">
              <a:defRPr b="0" spc="-143" sz="7192">
                <a:effectLst>
                  <a:outerShdw sx="100000" sy="100000" kx="0" ky="0" algn="b" rotWithShape="0" blurRad="15748" dist="3937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/>
            <a:r>
              <a:t>Dependamos de Dios, no de los hombres</a:t>
            </a:r>
          </a:p>
        </p:txBody>
      </p:sp>
      <p:sp>
        <p:nvSpPr>
          <p:cNvPr id="236" name="Desea asociar lo humano con lo divino…"/>
          <p:cNvSpPr txBox="1"/>
          <p:nvPr>
            <p:ph type="subTitle" sz="half" idx="1"/>
          </p:nvPr>
        </p:nvSpPr>
        <p:spPr>
          <a:xfrm>
            <a:off x="4065565" y="4945171"/>
            <a:ext cx="17451731" cy="6999771"/>
          </a:xfrm>
          <a:prstGeom prst="rect">
            <a:avLst/>
          </a:prstGeom>
        </p:spPr>
        <p:txBody>
          <a:bodyPr/>
          <a:lstStyle/>
          <a:p>
            <a:pPr marL="965200" indent="-965200" defTabSz="2438338">
              <a:lnSpc>
                <a:spcPts val="7700"/>
              </a:lnSpc>
              <a:spcBef>
                <a:spcPts val="2000"/>
              </a:spcBef>
              <a:buSzPct val="80000"/>
              <a:buBlip>
                <a:blip r:embed="rId4"/>
              </a:buBlip>
              <a:defRPr b="0" sz="6700">
                <a:solidFill>
                  <a:srgbClr val="000000"/>
                </a:solidFill>
                <a:effectLst>
                  <a:outerShdw sx="100000" sy="100000" kx="0" ky="0" algn="b" rotWithShape="0" blurRad="25400" dist="63500" dir="1656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Desea asociar lo humano con lo divino</a:t>
            </a:r>
          </a:p>
          <a:p>
            <a:pPr marL="965200" indent="-965200" defTabSz="2438338">
              <a:lnSpc>
                <a:spcPts val="7700"/>
              </a:lnSpc>
              <a:spcBef>
                <a:spcPts val="2000"/>
              </a:spcBef>
              <a:buSzPct val="80000"/>
              <a:buBlip>
                <a:blip r:embed="rId4"/>
              </a:buBlip>
              <a:defRPr b="0" sz="6700">
                <a:solidFill>
                  <a:srgbClr val="000000"/>
                </a:solidFill>
                <a:effectLst>
                  <a:outerShdw sx="100000" sy="100000" kx="0" ky="0" algn="b" rotWithShape="0" blurRad="25400" dist="63500" dir="1656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Satanás procura frustrar este propósito, y se esfuerza en alentar a depender de los hombres.</a:t>
            </a:r>
          </a:p>
          <a:p>
            <a:pPr marL="965200" indent="-965200" defTabSz="2438338">
              <a:lnSpc>
                <a:spcPts val="7700"/>
              </a:lnSpc>
              <a:spcBef>
                <a:spcPts val="2000"/>
              </a:spcBef>
              <a:buSzPct val="80000"/>
              <a:buBlip>
                <a:blip r:embed="rId4"/>
              </a:buBlip>
              <a:defRPr b="0" sz="6700">
                <a:solidFill>
                  <a:srgbClr val="000000"/>
                </a:solidFill>
                <a:effectLst>
                  <a:outerShdw sx="100000" sy="100000" kx="0" ky="0" algn="b" rotWithShape="0" blurRad="25400" dist="63500" dir="16560000">
                    <a:srgbClr val="A9A9A9"/>
                  </a:outerShdw>
                </a:effectLst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Cuando las mentes se desvían de Dios, el tentador puede someterlas a su gobierno.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tángulo redondeado"/>
          <p:cNvSpPr/>
          <p:nvPr/>
        </p:nvSpPr>
        <p:spPr>
          <a:xfrm>
            <a:off x="4031555" y="3516139"/>
            <a:ext cx="18095456" cy="8809253"/>
          </a:xfrm>
          <a:prstGeom prst="roundRect">
            <a:avLst>
              <a:gd name="adj" fmla="val 2425"/>
            </a:avLst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190500" dist="101600" dir="5400000">
              <a:srgbClr val="09273B">
                <a:alpha val="95859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5600"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pPr>
          </a:p>
        </p:txBody>
      </p:sp>
      <p:sp>
        <p:nvSpPr>
          <p:cNvPr id="239" name="—Hijos e Hijas de Dios, 107 (1891)."/>
          <p:cNvSpPr txBox="1"/>
          <p:nvPr>
            <p:ph type="body" idx="21"/>
          </p:nvPr>
        </p:nvSpPr>
        <p:spPr>
          <a:xfrm>
            <a:off x="15818291" y="12096596"/>
            <a:ext cx="7325594" cy="11378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638923" indent="-469900" algn="r" defTabSz="2438338">
              <a:lnSpc>
                <a:spcPct val="90000"/>
              </a:lnSpc>
              <a:defRPr b="0" spc="-70" sz="3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—Hijos e Hijas de Dios, 107 (1891). </a:t>
            </a:r>
          </a:p>
        </p:txBody>
      </p:sp>
      <p:sp>
        <p:nvSpPr>
          <p:cNvPr id="240" name="Dependan plenamente de Dios.…"/>
          <p:cNvSpPr txBox="1"/>
          <p:nvPr/>
        </p:nvSpPr>
        <p:spPr>
          <a:xfrm>
            <a:off x="5337655" y="4305911"/>
            <a:ext cx="15483256" cy="7229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1553260" indent="-1553260" algn="l" defTabSz="2340805">
              <a:lnSpc>
                <a:spcPts val="4900"/>
              </a:lnSpc>
              <a:spcBef>
                <a:spcPts val="5000"/>
              </a:spcBef>
              <a:buSzPct val="80000"/>
              <a:buBlip>
                <a:blip r:embed="rId4"/>
              </a:buBlip>
              <a:defRPr sz="576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Dependan</a:t>
            </a:r>
            <a:r>
              <a:t> plenamente de Dios.</a:t>
            </a:r>
          </a:p>
          <a:p>
            <a:pPr marL="1109472" indent="-1109472" algn="l" defTabSz="2340805">
              <a:lnSpc>
                <a:spcPts val="4900"/>
              </a:lnSpc>
              <a:spcBef>
                <a:spcPts val="5000"/>
              </a:spcBef>
              <a:buSzPct val="80000"/>
              <a:buBlip>
                <a:blip r:embed="rId4"/>
              </a:buBlip>
              <a:defRPr sz="576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Si </a:t>
            </a: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obran</a:t>
            </a:r>
            <a:r>
              <a:t> de otro modo, les conviene detenerse.</a:t>
            </a:r>
          </a:p>
          <a:p>
            <a:pPr marL="1553260" indent="-1553260" algn="l" defTabSz="2340805">
              <a:lnSpc>
                <a:spcPts val="4900"/>
              </a:lnSpc>
              <a:spcBef>
                <a:spcPts val="5000"/>
              </a:spcBef>
              <a:buSzPct val="80000"/>
              <a:buBlip>
                <a:blip r:embed="rId4"/>
              </a:buBlip>
              <a:defRPr sz="576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Deténganse </a:t>
            </a:r>
            <a:r>
              <a:t>donde están, </a:t>
            </a:r>
          </a:p>
          <a:p>
            <a:pPr marL="1553260" indent="-1553260" algn="l" defTabSz="2340805">
              <a:lnSpc>
                <a:spcPts val="4900"/>
              </a:lnSpc>
              <a:spcBef>
                <a:spcPts val="5000"/>
              </a:spcBef>
              <a:buSzPct val="80000"/>
              <a:buBlip>
                <a:blip r:embed="rId4"/>
              </a:buBlip>
              <a:defRPr sz="576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Cambien</a:t>
            </a:r>
            <a:r>
              <a:t> el </a:t>
            </a: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orden</a:t>
            </a:r>
            <a:r>
              <a:t> de las cosas […].</a:t>
            </a:r>
          </a:p>
          <a:p>
            <a:pPr marL="1553260" indent="-1553260" algn="l" defTabSz="2340805">
              <a:lnSpc>
                <a:spcPts val="4900"/>
              </a:lnSpc>
              <a:spcBef>
                <a:spcPts val="5000"/>
              </a:spcBef>
              <a:buSzPct val="80000"/>
              <a:buBlip>
                <a:blip r:embed="rId4"/>
              </a:buBlip>
              <a:defRPr sz="576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rPr spc="-161" sz="8064">
                <a:effectLst>
                  <a:outerShdw sx="100000" sy="100000" kx="0" ky="0" algn="b" rotWithShape="0" blurRad="24384" dist="60959" dir="18900000">
                    <a:srgbClr val="6C6C6C"/>
                  </a:outerShdw>
                </a:effectLst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Clamen </a:t>
            </a:r>
            <a:r>
              <a:t>a Dios con sinceridad, con hambre en el alma</a:t>
            </a:r>
          </a:p>
        </p:txBody>
      </p:sp>
      <p:sp>
        <p:nvSpPr>
          <p:cNvPr id="241" name="Dependamos de Dios, no de los hombres"/>
          <p:cNvSpPr txBox="1"/>
          <p:nvPr>
            <p:ph type="ctrTitle"/>
          </p:nvPr>
        </p:nvSpPr>
        <p:spPr>
          <a:xfrm>
            <a:off x="3801183" y="1175979"/>
            <a:ext cx="17448797" cy="1260701"/>
          </a:xfrm>
          <a:prstGeom prst="rect">
            <a:avLst/>
          </a:prstGeom>
        </p:spPr>
        <p:txBody>
          <a:bodyPr/>
          <a:lstStyle/>
          <a:p>
            <a:pPr algn="ctr" defTabSz="1609303">
              <a:defRPr b="0" spc="-153" sz="7656">
                <a:effectLst>
                  <a:outerShdw sx="100000" sy="100000" kx="0" ky="0" algn="b" rotWithShape="0" blurRad="16764" dist="41910" dir="18900000">
                    <a:srgbClr val="6C6C6C"/>
                  </a:outerShdw>
                </a:effectLst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t>Dependamos de Dios</a:t>
            </a:r>
            <a:r>
              <a:rPr spc="-121" sz="6072"/>
              <a:t>, no de los</a:t>
            </a:r>
            <a:r>
              <a:t> hombres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