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6" r:id="rId2"/>
    <p:sldId id="301" r:id="rId3"/>
    <p:sldId id="258" r:id="rId4"/>
    <p:sldId id="342" r:id="rId5"/>
    <p:sldId id="346" r:id="rId6"/>
    <p:sldId id="349" r:id="rId7"/>
    <p:sldId id="347" r:id="rId8"/>
    <p:sldId id="348" r:id="rId9"/>
    <p:sldId id="343" r:id="rId10"/>
    <p:sldId id="345" r:id="rId11"/>
    <p:sldId id="350" r:id="rId12"/>
    <p:sldId id="344" r:id="rId13"/>
    <p:sldId id="354" r:id="rId14"/>
    <p:sldId id="268" r:id="rId15"/>
    <p:sldId id="269" r:id="rId16"/>
    <p:sldId id="270" r:id="rId17"/>
    <p:sldId id="273" r:id="rId18"/>
    <p:sldId id="274" r:id="rId19"/>
    <p:sldId id="277" r:id="rId20"/>
    <p:sldId id="278" r:id="rId21"/>
    <p:sldId id="279" r:id="rId22"/>
    <p:sldId id="322" r:id="rId23"/>
    <p:sldId id="280" r:id="rId24"/>
    <p:sldId id="304" r:id="rId25"/>
    <p:sldId id="290" r:id="rId26"/>
    <p:sldId id="289" r:id="rId27"/>
    <p:sldId id="305" r:id="rId28"/>
    <p:sldId id="309" r:id="rId29"/>
    <p:sldId id="307" r:id="rId30"/>
    <p:sldId id="292" r:id="rId31"/>
    <p:sldId id="313" r:id="rId32"/>
    <p:sldId id="291" r:id="rId33"/>
    <p:sldId id="314" r:id="rId34"/>
    <p:sldId id="306" r:id="rId35"/>
    <p:sldId id="310" r:id="rId36"/>
    <p:sldId id="293" r:id="rId37"/>
    <p:sldId id="311" r:id="rId38"/>
    <p:sldId id="295" r:id="rId39"/>
    <p:sldId id="297" r:id="rId40"/>
    <p:sldId id="312" r:id="rId41"/>
    <p:sldId id="298" r:id="rId42"/>
    <p:sldId id="316" r:id="rId43"/>
    <p:sldId id="315" r:id="rId44"/>
    <p:sldId id="367" r:id="rId45"/>
    <p:sldId id="373" r:id="rId46"/>
    <p:sldId id="374" r:id="rId47"/>
    <p:sldId id="375" r:id="rId48"/>
    <p:sldId id="377" r:id="rId49"/>
    <p:sldId id="376" r:id="rId50"/>
    <p:sldId id="356" r:id="rId51"/>
    <p:sldId id="366" r:id="rId52"/>
    <p:sldId id="317" r:id="rId53"/>
    <p:sldId id="321" r:id="rId54"/>
    <p:sldId id="299" r:id="rId55"/>
    <p:sldId id="359" r:id="rId56"/>
    <p:sldId id="320" r:id="rId57"/>
    <p:sldId id="30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19" r:id="rId78"/>
    <p:sldId id="296" r:id="rId79"/>
    <p:sldId id="294" r:id="rId80"/>
    <p:sldId id="353" r:id="rId81"/>
    <p:sldId id="318" r:id="rId82"/>
    <p:sldId id="300" r:id="rId83"/>
    <p:sldId id="355" r:id="rId84"/>
    <p:sldId id="357"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3AD"/>
    <a:srgbClr val="ADDB7B"/>
    <a:srgbClr val="C4D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69" d="100"/>
          <a:sy n="69" d="100"/>
        </p:scale>
        <p:origin x="10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2E0BF-29A7-43AF-8A43-655554B80E19}" type="datetimeFigureOut">
              <a:rPr lang="es-CO" smtClean="0"/>
              <a:t>2/02/2018</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B2CE4-DB11-4DDD-BC63-73B672F7D17C}" type="slidenum">
              <a:rPr lang="es-CO" smtClean="0"/>
              <a:t>‹Nº›</a:t>
            </a:fld>
            <a:endParaRPr lang="es-CO"/>
          </a:p>
        </p:txBody>
      </p:sp>
    </p:spTree>
    <p:extLst>
      <p:ext uri="{BB962C8B-B14F-4D97-AF65-F5344CB8AC3E}">
        <p14:creationId xmlns:p14="http://schemas.microsoft.com/office/powerpoint/2010/main" val="233887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FA77702-61C3-4BEB-B4B1-AD12F235954E}" type="slidenum">
              <a:rPr lang="es-CO" smtClean="0"/>
              <a:t>52</a:t>
            </a:fld>
            <a:endParaRPr lang="es-CO"/>
          </a:p>
        </p:txBody>
      </p:sp>
    </p:spTree>
    <p:extLst>
      <p:ext uri="{BB962C8B-B14F-4D97-AF65-F5344CB8AC3E}">
        <p14:creationId xmlns:p14="http://schemas.microsoft.com/office/powerpoint/2010/main" val="254271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322436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176596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341124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51259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25785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299397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280686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59933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42047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311099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6ADB2A8-03F5-4B91-9A5E-C658564CA8EF}" type="datetimeFigureOut">
              <a:rPr lang="en-US" smtClean="0"/>
              <a:t>2/2/2018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D9E3B3E-9832-437A-AFEF-C2089DA2213D}" type="slidenum">
              <a:rPr lang="en-US" smtClean="0"/>
              <a:t>‹Nº›</a:t>
            </a:fld>
            <a:endParaRPr lang="en-US"/>
          </a:p>
        </p:txBody>
      </p:sp>
    </p:spTree>
    <p:extLst>
      <p:ext uri="{BB962C8B-B14F-4D97-AF65-F5344CB8AC3E}">
        <p14:creationId xmlns:p14="http://schemas.microsoft.com/office/powerpoint/2010/main" val="336082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99056" y="121920"/>
            <a:ext cx="1144944" cy="975360"/>
          </a:xfrm>
          <a:prstGeom prst="rect">
            <a:avLst/>
          </a:prstGeom>
        </p:spPr>
      </p:pic>
    </p:spTree>
    <p:extLst>
      <p:ext uri="{BB962C8B-B14F-4D97-AF65-F5344CB8AC3E}">
        <p14:creationId xmlns:p14="http://schemas.microsoft.com/office/powerpoint/2010/main" val="1083658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80" y="1304544"/>
            <a:ext cx="5166560" cy="4401312"/>
          </a:xfrm>
          <a:prstGeom prst="rect">
            <a:avLst/>
          </a:prstGeom>
        </p:spPr>
      </p:pic>
      <p:sp>
        <p:nvSpPr>
          <p:cNvPr id="2" name="Título 1"/>
          <p:cNvSpPr>
            <a:spLocks noGrp="1"/>
          </p:cNvSpPr>
          <p:nvPr>
            <p:ph type="ctrTitle"/>
          </p:nvPr>
        </p:nvSpPr>
        <p:spPr>
          <a:xfrm>
            <a:off x="2881745" y="5166818"/>
            <a:ext cx="3980873" cy="1581454"/>
          </a:xfrm>
        </p:spPr>
        <p:txBody>
          <a:bodyPr>
            <a:normAutofit/>
          </a:bodyPr>
          <a:lstStyle/>
          <a:p>
            <a:r>
              <a:rPr lang="es-CO" sz="3600" b="1" dirty="0" smtClean="0">
                <a:ln w="0"/>
                <a:gradFill>
                  <a:gsLst>
                    <a:gs pos="0">
                      <a:schemeClr val="accent5">
                        <a:lumMod val="50000"/>
                      </a:schemeClr>
                    </a:gs>
                    <a:gs pos="50000">
                      <a:schemeClr val="accent5"/>
                    </a:gs>
                    <a:gs pos="100000">
                      <a:srgbClr val="00B0F0"/>
                    </a:gs>
                  </a:gsLst>
                  <a:lin ang="5400000"/>
                </a:gradFill>
                <a:effectLst>
                  <a:reflection blurRad="6350" stA="53000" endA="300" endPos="35500" dir="5400000" sy="-90000" algn="bl" rotWithShape="0"/>
                </a:effectLst>
                <a:latin typeface="Trebuchet MS" panose="020B0603020202020204" pitchFamily="34" charset="0"/>
              </a:rPr>
              <a:t>Impacto  </a:t>
            </a:r>
            <a:br>
              <a:rPr lang="es-CO" sz="3600" b="1" dirty="0" smtClean="0">
                <a:ln w="0"/>
                <a:gradFill>
                  <a:gsLst>
                    <a:gs pos="0">
                      <a:schemeClr val="accent5">
                        <a:lumMod val="50000"/>
                      </a:schemeClr>
                    </a:gs>
                    <a:gs pos="50000">
                      <a:schemeClr val="accent5"/>
                    </a:gs>
                    <a:gs pos="100000">
                      <a:srgbClr val="00B0F0"/>
                    </a:gs>
                  </a:gsLst>
                  <a:lin ang="5400000"/>
                </a:gradFill>
                <a:effectLst>
                  <a:reflection blurRad="6350" stA="53000" endA="300" endPos="35500" dir="5400000" sy="-90000" algn="bl" rotWithShape="0"/>
                </a:effectLst>
                <a:latin typeface="Trebuchet MS" panose="020B0603020202020204" pitchFamily="34" charset="0"/>
              </a:rPr>
            </a:br>
            <a:r>
              <a:rPr lang="es-CO" sz="3600" b="1" dirty="0" err="1" smtClean="0">
                <a:ln w="0"/>
                <a:gradFill>
                  <a:gsLst>
                    <a:gs pos="0">
                      <a:schemeClr val="accent5">
                        <a:lumMod val="50000"/>
                      </a:schemeClr>
                    </a:gs>
                    <a:gs pos="50000">
                      <a:schemeClr val="accent5"/>
                    </a:gs>
                    <a:gs pos="100000">
                      <a:srgbClr val="00B0F0"/>
                    </a:gs>
                  </a:gsLst>
                  <a:lin ang="5400000"/>
                </a:gradFill>
                <a:effectLst>
                  <a:reflection blurRad="6350" stA="53000" endA="300" endPos="35500" dir="5400000" sy="-90000" algn="bl" rotWithShape="0"/>
                </a:effectLst>
                <a:latin typeface="Trebuchet MS" panose="020B0603020202020204" pitchFamily="34" charset="0"/>
              </a:rPr>
              <a:t>Evangelístico</a:t>
            </a:r>
            <a:r>
              <a:rPr lang="es-CO" sz="3600" b="1" dirty="0" smtClean="0">
                <a:ln w="0"/>
                <a:gradFill>
                  <a:gsLst>
                    <a:gs pos="0">
                      <a:schemeClr val="accent5">
                        <a:lumMod val="50000"/>
                      </a:schemeClr>
                    </a:gs>
                    <a:gs pos="50000">
                      <a:schemeClr val="accent5"/>
                    </a:gs>
                    <a:gs pos="100000">
                      <a:srgbClr val="00B0F0"/>
                    </a:gs>
                  </a:gsLst>
                  <a:lin ang="5400000"/>
                </a:gradFill>
                <a:effectLst>
                  <a:reflection blurRad="6350" stA="53000" endA="300" endPos="35500" dir="5400000" sy="-90000" algn="bl" rotWithShape="0"/>
                </a:effectLst>
                <a:latin typeface="Trebuchet MS" panose="020B0603020202020204" pitchFamily="34" charset="0"/>
              </a:rPr>
              <a:t/>
            </a:r>
            <a:br>
              <a:rPr lang="es-CO" sz="3600" b="1" dirty="0" smtClean="0">
                <a:ln w="0"/>
                <a:gradFill>
                  <a:gsLst>
                    <a:gs pos="0">
                      <a:schemeClr val="accent5">
                        <a:lumMod val="50000"/>
                      </a:schemeClr>
                    </a:gs>
                    <a:gs pos="50000">
                      <a:schemeClr val="accent5"/>
                    </a:gs>
                    <a:gs pos="100000">
                      <a:srgbClr val="00B0F0"/>
                    </a:gs>
                  </a:gsLst>
                  <a:lin ang="5400000"/>
                </a:gradFill>
                <a:effectLst>
                  <a:reflection blurRad="6350" stA="53000" endA="300" endPos="35500" dir="5400000" sy="-90000" algn="bl" rotWithShape="0"/>
                </a:effectLst>
                <a:latin typeface="Trebuchet MS" panose="020B0603020202020204" pitchFamily="34" charset="0"/>
              </a:rPr>
            </a:br>
            <a:r>
              <a:rPr lang="es-CO" sz="2800" b="1" dirty="0" smtClean="0">
                <a:ln w="0"/>
                <a:gradFill>
                  <a:gsLst>
                    <a:gs pos="0">
                      <a:schemeClr val="accent5">
                        <a:lumMod val="50000"/>
                      </a:schemeClr>
                    </a:gs>
                    <a:gs pos="50000">
                      <a:schemeClr val="accent5"/>
                    </a:gs>
                    <a:gs pos="100000">
                      <a:srgbClr val="AA23AD"/>
                    </a:gs>
                  </a:gsLst>
                  <a:lin ang="5400000"/>
                </a:gradFill>
                <a:effectLst>
                  <a:reflection blurRad="6350" stA="53000" endA="300" endPos="35500" dir="5400000" sy="-90000" algn="bl" rotWithShape="0"/>
                </a:effectLst>
                <a:latin typeface="Trebuchet MS" panose="020B0603020202020204" pitchFamily="34" charset="0"/>
              </a:rPr>
              <a:t>UCN 2018</a:t>
            </a:r>
            <a:endParaRPr lang="en-US" sz="2800" b="1" dirty="0">
              <a:ln w="0"/>
              <a:gradFill>
                <a:gsLst>
                  <a:gs pos="0">
                    <a:schemeClr val="accent5">
                      <a:lumMod val="50000"/>
                    </a:schemeClr>
                  </a:gs>
                  <a:gs pos="50000">
                    <a:schemeClr val="accent5"/>
                  </a:gs>
                  <a:gs pos="100000">
                    <a:srgbClr val="AA23AD"/>
                  </a:gs>
                </a:gsLst>
                <a:lin ang="5400000"/>
              </a:gradFill>
              <a:effectLst>
                <a:reflection blurRad="6350" stA="53000" endA="300" endPos="35500" dir="5400000" sy="-90000" algn="bl" rotWithShape="0"/>
              </a:effectLst>
              <a:latin typeface="Trebuchet MS" panose="020B0603020202020204" pitchFamily="34" charset="0"/>
            </a:endParaRPr>
          </a:p>
        </p:txBody>
      </p:sp>
    </p:spTree>
    <p:extLst>
      <p:ext uri="{BB962C8B-B14F-4D97-AF65-F5344CB8AC3E}">
        <p14:creationId xmlns:p14="http://schemas.microsoft.com/office/powerpoint/2010/main" val="31684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110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3251569" y="1115690"/>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1311565" y="2397273"/>
            <a:ext cx="6395050" cy="3693319"/>
          </a:xfrm>
          <a:prstGeom prst="rect">
            <a:avLst/>
          </a:prstGeom>
        </p:spPr>
        <p:txBody>
          <a:bodyPr wrap="square">
            <a:spAutoFit/>
          </a:bodyPr>
          <a:lstStyle/>
          <a:p>
            <a:pPr algn="just">
              <a:defRPr/>
            </a:pPr>
            <a:r>
              <a:rPr lang="es-ES" sz="2400" b="1" i="1" dirty="0"/>
              <a:t>¿Cuál es el papel del Mensaje de Salud en la Testificación? </a:t>
            </a:r>
          </a:p>
          <a:p>
            <a:pPr algn="just">
              <a:defRPr/>
            </a:pPr>
            <a:r>
              <a:rPr lang="es-ES" sz="2400" i="1" dirty="0">
                <a:latin typeface="Arial" pitchFamily="34" charset="0"/>
                <a:cs typeface="Arial" pitchFamily="34" charset="0"/>
              </a:rPr>
              <a:t> </a:t>
            </a:r>
            <a:r>
              <a:rPr lang="es-ES" sz="2400" dirty="0">
                <a:latin typeface="Arial" pitchFamily="34" charset="0"/>
                <a:cs typeface="Arial" pitchFamily="34" charset="0"/>
              </a:rPr>
              <a:t>La mano derecha se usa para </a:t>
            </a:r>
            <a:r>
              <a:rPr lang="es-ES" sz="2400" b="1" u="sng" dirty="0">
                <a:solidFill>
                  <a:srgbClr val="FF0000"/>
                </a:solidFill>
                <a:latin typeface="Arial" pitchFamily="34" charset="0"/>
                <a:cs typeface="Arial" pitchFamily="34" charset="0"/>
              </a:rPr>
              <a:t>abrir puertas </a:t>
            </a:r>
            <a:r>
              <a:rPr lang="es-ES" sz="2400" dirty="0">
                <a:latin typeface="Arial" pitchFamily="34" charset="0"/>
                <a:cs typeface="Arial" pitchFamily="34" charset="0"/>
              </a:rPr>
              <a:t>por las cuales el cuerpo pueda entrar. Esta es la parte que la obra médico-misionera ha de </a:t>
            </a:r>
            <a:r>
              <a:rPr lang="es-ES" sz="2400" b="1" u="sng" dirty="0">
                <a:solidFill>
                  <a:schemeClr val="bg2">
                    <a:lumMod val="50000"/>
                  </a:schemeClr>
                </a:solidFill>
                <a:latin typeface="Arial" pitchFamily="34" charset="0"/>
                <a:cs typeface="Arial" pitchFamily="34" charset="0"/>
              </a:rPr>
              <a:t>desempeñar</a:t>
            </a:r>
            <a:r>
              <a:rPr lang="es-ES" sz="2400" dirty="0">
                <a:latin typeface="Arial" pitchFamily="34" charset="0"/>
                <a:cs typeface="Arial" pitchFamily="34" charset="0"/>
              </a:rPr>
              <a:t>. Ha de </a:t>
            </a:r>
            <a:r>
              <a:rPr lang="es-ES" sz="2400" b="1" u="sng" dirty="0">
                <a:solidFill>
                  <a:schemeClr val="accent1">
                    <a:lumMod val="75000"/>
                  </a:schemeClr>
                </a:solidFill>
                <a:latin typeface="Arial" pitchFamily="34" charset="0"/>
                <a:cs typeface="Arial" pitchFamily="34" charset="0"/>
              </a:rPr>
              <a:t>preparar </a:t>
            </a:r>
            <a:r>
              <a:rPr lang="es-ES" sz="2400" dirty="0">
                <a:latin typeface="Arial" pitchFamily="34" charset="0"/>
                <a:cs typeface="Arial" pitchFamily="34" charset="0"/>
              </a:rPr>
              <a:t>mayormente el camino para la recepción de la verdad para este tiempo.</a:t>
            </a:r>
            <a:r>
              <a:rPr lang="es-ES" sz="2400" i="1" dirty="0">
                <a:latin typeface="Arial" pitchFamily="34" charset="0"/>
                <a:cs typeface="Arial" pitchFamily="34" charset="0"/>
              </a:rPr>
              <a:t> </a:t>
            </a:r>
            <a:endParaRPr lang="es-ES" sz="2400" i="1" dirty="0" smtClean="0">
              <a:latin typeface="Arial" pitchFamily="34" charset="0"/>
              <a:cs typeface="Arial" pitchFamily="34" charset="0"/>
            </a:endParaRPr>
          </a:p>
          <a:p>
            <a:pPr algn="just">
              <a:defRPr/>
            </a:pPr>
            <a:endParaRPr lang="es-ES" sz="2400" i="1" dirty="0" smtClean="0">
              <a:latin typeface="Arial" pitchFamily="34" charset="0"/>
              <a:cs typeface="Arial" pitchFamily="34" charset="0"/>
            </a:endParaRPr>
          </a:p>
          <a:p>
            <a:pPr algn="just">
              <a:defRPr/>
            </a:pPr>
            <a:r>
              <a:rPr lang="es-ES" i="1" dirty="0" smtClean="0">
                <a:latin typeface="Arial" pitchFamily="34" charset="0"/>
                <a:cs typeface="Arial" pitchFamily="34" charset="0"/>
              </a:rPr>
              <a:t>“</a:t>
            </a:r>
            <a:r>
              <a:rPr lang="es-ES" b="1" dirty="0" smtClean="0">
                <a:latin typeface="Arial" pitchFamily="34" charset="0"/>
                <a:cs typeface="Arial" pitchFamily="34" charset="0"/>
              </a:rPr>
              <a:t>Elena </a:t>
            </a:r>
            <a:r>
              <a:rPr lang="es-ES" b="1" dirty="0">
                <a:latin typeface="Arial" pitchFamily="34" charset="0"/>
                <a:cs typeface="Arial" pitchFamily="34" charset="0"/>
              </a:rPr>
              <a:t>de White por inspiración del Espíritu </a:t>
            </a:r>
            <a:r>
              <a:rPr lang="es-ES" b="1" dirty="0" smtClean="0">
                <a:latin typeface="Arial" pitchFamily="34" charset="0"/>
                <a:cs typeface="Arial" pitchFamily="34" charset="0"/>
              </a:rPr>
              <a:t>Santo”.</a:t>
            </a:r>
            <a:endParaRPr lang="es-ES" dirty="0"/>
          </a:p>
        </p:txBody>
      </p:sp>
    </p:spTree>
    <p:extLst>
      <p:ext uri="{BB962C8B-B14F-4D97-AF65-F5344CB8AC3E}">
        <p14:creationId xmlns:p14="http://schemas.microsoft.com/office/powerpoint/2010/main" val="221190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706624" y="782092"/>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1062182" y="2231380"/>
            <a:ext cx="6289963" cy="3970318"/>
          </a:xfrm>
          <a:prstGeom prst="rect">
            <a:avLst/>
          </a:prstGeom>
        </p:spPr>
        <p:txBody>
          <a:bodyPr wrap="square">
            <a:spAutoFit/>
          </a:bodyPr>
          <a:lstStyle/>
          <a:p>
            <a:r>
              <a:rPr lang="es-MX" sz="3600" b="1" dirty="0">
                <a:solidFill>
                  <a:srgbClr val="002060"/>
                </a:solidFill>
                <a:effectLst>
                  <a:outerShdw blurRad="38100" dist="38100" dir="2700000" algn="tl">
                    <a:srgbClr val="000000">
                      <a:alpha val="43137"/>
                    </a:srgbClr>
                  </a:outerShdw>
                </a:effectLst>
              </a:rPr>
              <a:t>Es </a:t>
            </a:r>
            <a:r>
              <a:rPr lang="es-MX" sz="4800" b="1" u="sng" dirty="0">
                <a:solidFill>
                  <a:srgbClr val="FF0000"/>
                </a:solidFill>
                <a:effectLst>
                  <a:outerShdw blurRad="38100" dist="38100" dir="2700000" algn="tl">
                    <a:srgbClr val="000000">
                      <a:alpha val="43137"/>
                    </a:srgbClr>
                  </a:outerShdw>
                </a:effectLst>
              </a:rPr>
              <a:t>parte</a:t>
            </a:r>
            <a:r>
              <a:rPr lang="es-MX" sz="3600" b="1" dirty="0">
                <a:solidFill>
                  <a:srgbClr val="002060"/>
                </a:solidFill>
                <a:effectLst>
                  <a:outerShdw blurRad="38100" dist="38100" dir="2700000" algn="tl">
                    <a:srgbClr val="000000">
                      <a:alpha val="43137"/>
                    </a:srgbClr>
                  </a:outerShdw>
                </a:effectLst>
              </a:rPr>
              <a:t> del Mensaje…</a:t>
            </a:r>
          </a:p>
          <a:p>
            <a:endParaRPr lang="es-MX" sz="1200" b="1" dirty="0">
              <a:solidFill>
                <a:srgbClr val="002060"/>
              </a:solidFill>
              <a:effectLst>
                <a:outerShdw blurRad="38100" dist="38100" dir="2700000" algn="tl">
                  <a:srgbClr val="000000">
                    <a:alpha val="43137"/>
                  </a:srgbClr>
                </a:outerShdw>
              </a:effectLst>
            </a:endParaRPr>
          </a:p>
          <a:p>
            <a:pPr marL="342900" indent="-342900">
              <a:buFont typeface="+mj-lt"/>
              <a:buAutoNum type="arabicPeriod"/>
            </a:pPr>
            <a:endParaRPr lang="es-MX" dirty="0"/>
          </a:p>
          <a:p>
            <a:pPr algn="just"/>
            <a:r>
              <a:rPr lang="es-MX" sz="2800" b="1" dirty="0"/>
              <a:t>“Aunque la reforma pro salud no es el mensaje del tercer ángel, se halla </a:t>
            </a:r>
            <a:r>
              <a:rPr lang="es-MX" sz="2800" b="1" u="sng" dirty="0">
                <a:solidFill>
                  <a:srgbClr val="FF0000"/>
                </a:solidFill>
                <a:effectLst>
                  <a:outerShdw blurRad="38100" dist="38100" dir="2700000" algn="tl">
                    <a:srgbClr val="000000">
                      <a:alpha val="43137"/>
                    </a:srgbClr>
                  </a:outerShdw>
                </a:effectLst>
              </a:rPr>
              <a:t>estrechamente relacionada</a:t>
            </a:r>
            <a:r>
              <a:rPr lang="es-MX" sz="2800" b="1" dirty="0"/>
              <a:t> con él. Los que proclaman el mensaje también deben enseñar la reforma pro salud”.</a:t>
            </a:r>
          </a:p>
          <a:p>
            <a:pPr algn="r"/>
            <a:endParaRPr lang="es-MX" sz="1400" b="1" dirty="0"/>
          </a:p>
          <a:p>
            <a:pPr algn="r"/>
            <a:r>
              <a:rPr lang="es-MX" sz="1400" b="1" dirty="0" smtClean="0">
                <a:solidFill>
                  <a:srgbClr val="FF0000"/>
                </a:solidFill>
              </a:rPr>
              <a:t> </a:t>
            </a:r>
            <a:r>
              <a:rPr lang="es-MX" sz="2000" b="1" dirty="0"/>
              <a:t>Consejos sobre el Régimen Alimenticio, pág. 91</a:t>
            </a:r>
          </a:p>
        </p:txBody>
      </p:sp>
    </p:spTree>
    <p:extLst>
      <p:ext uri="{BB962C8B-B14F-4D97-AF65-F5344CB8AC3E}">
        <p14:creationId xmlns:p14="http://schemas.microsoft.com/office/powerpoint/2010/main" val="989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15999" y="1341827"/>
            <a:ext cx="7047345" cy="4093428"/>
          </a:xfrm>
          <a:prstGeom prst="rect">
            <a:avLst/>
          </a:prstGeom>
        </p:spPr>
        <p:txBody>
          <a:bodyPr wrap="square">
            <a:spAutoFit/>
          </a:bodyPr>
          <a:lstStyle/>
          <a:p>
            <a:pPr algn="just"/>
            <a:r>
              <a:rPr lang="es-MX" sz="3200" b="1" dirty="0">
                <a:solidFill>
                  <a:srgbClr val="FF0000"/>
                </a:solidFill>
                <a:effectLst>
                  <a:outerShdw blurRad="38100" dist="38100" dir="2700000" algn="tl">
                    <a:srgbClr val="000000">
                      <a:alpha val="43137"/>
                    </a:srgbClr>
                  </a:outerShdw>
                </a:effectLst>
              </a:rPr>
              <a:t>“Que nadie que profesa piedad considere con </a:t>
            </a:r>
            <a:r>
              <a:rPr lang="es-MX" sz="3200" b="1" u="sng" dirty="0">
                <a:solidFill>
                  <a:schemeClr val="tx1">
                    <a:lumMod val="95000"/>
                    <a:lumOff val="5000"/>
                  </a:schemeClr>
                </a:solidFill>
                <a:effectLst>
                  <a:outerShdw blurRad="38100" dist="38100" dir="2700000" algn="tl">
                    <a:srgbClr val="000000">
                      <a:alpha val="43137"/>
                    </a:srgbClr>
                  </a:outerShdw>
                </a:effectLst>
              </a:rPr>
              <a:t>indiferencia</a:t>
            </a:r>
            <a:r>
              <a:rPr lang="es-MX" sz="3200" b="1" u="sng" dirty="0">
                <a:solidFill>
                  <a:srgbClr val="FF0000"/>
                </a:solidFill>
                <a:effectLst>
                  <a:outerShdw blurRad="38100" dist="38100" dir="2700000" algn="tl">
                    <a:srgbClr val="000000">
                      <a:alpha val="43137"/>
                    </a:srgbClr>
                  </a:outerShdw>
                </a:effectLst>
              </a:rPr>
              <a:t> </a:t>
            </a:r>
            <a:r>
              <a:rPr lang="es-MX" sz="3200" b="1" dirty="0">
                <a:solidFill>
                  <a:srgbClr val="FF0000"/>
                </a:solidFill>
                <a:effectLst>
                  <a:outerShdw blurRad="38100" dist="38100" dir="2700000" algn="tl">
                    <a:srgbClr val="000000">
                      <a:alpha val="43137"/>
                    </a:srgbClr>
                  </a:outerShdw>
                </a:effectLst>
              </a:rPr>
              <a:t>la salud del </a:t>
            </a:r>
            <a:r>
              <a:rPr lang="es-MX" sz="3200" b="1" u="sng" dirty="0">
                <a:effectLst>
                  <a:outerShdw blurRad="38100" dist="38100" dir="2700000" algn="tl">
                    <a:srgbClr val="000000">
                      <a:alpha val="43137"/>
                    </a:srgbClr>
                  </a:outerShdw>
                </a:effectLst>
              </a:rPr>
              <a:t>cuerpo y mente </a:t>
            </a:r>
            <a:r>
              <a:rPr lang="es-MX" sz="3200" b="1" dirty="0">
                <a:solidFill>
                  <a:srgbClr val="FF0000"/>
                </a:solidFill>
                <a:effectLst>
                  <a:outerShdw blurRad="38100" dist="38100" dir="2700000" algn="tl">
                    <a:srgbClr val="000000">
                      <a:alpha val="43137"/>
                    </a:srgbClr>
                  </a:outerShdw>
                </a:effectLst>
              </a:rPr>
              <a:t>haciéndose la ilusión de que la intemperancia no es pecado ni </a:t>
            </a:r>
            <a:r>
              <a:rPr lang="es-MX" sz="3200" b="1" dirty="0">
                <a:effectLst>
                  <a:outerShdw blurRad="38100" dist="38100" dir="2700000" algn="tl">
                    <a:srgbClr val="000000">
                      <a:alpha val="43137"/>
                    </a:srgbClr>
                  </a:outerShdw>
                </a:effectLst>
              </a:rPr>
              <a:t>afectará su espiritualidad</a:t>
            </a:r>
            <a:r>
              <a:rPr lang="es-MX" sz="3200" b="1" dirty="0" smtClean="0">
                <a:solidFill>
                  <a:srgbClr val="FF0000"/>
                </a:solidFill>
                <a:effectLst>
                  <a:outerShdw blurRad="38100" dist="38100" dir="2700000" algn="tl">
                    <a:srgbClr val="000000">
                      <a:alpha val="43137"/>
                    </a:srgbClr>
                  </a:outerShdw>
                </a:effectLst>
              </a:rPr>
              <a:t>.”</a:t>
            </a:r>
            <a:r>
              <a:rPr lang="es-MX" sz="3200" b="1" dirty="0">
                <a:solidFill>
                  <a:prstClr val="black"/>
                </a:solidFill>
              </a:rPr>
              <a:t> </a:t>
            </a:r>
            <a:endParaRPr lang="es-MX" sz="3200" b="1" dirty="0" smtClean="0">
              <a:solidFill>
                <a:prstClr val="black"/>
              </a:solidFill>
            </a:endParaRPr>
          </a:p>
          <a:p>
            <a:pPr algn="just"/>
            <a:endParaRPr lang="es-MX" sz="3200" b="1" dirty="0">
              <a:solidFill>
                <a:prstClr val="black"/>
              </a:solidFill>
            </a:endParaRPr>
          </a:p>
          <a:p>
            <a:pPr algn="just"/>
            <a:r>
              <a:rPr lang="es-MX" b="1" dirty="0" smtClean="0">
                <a:solidFill>
                  <a:prstClr val="black"/>
                </a:solidFill>
              </a:rPr>
              <a:t>Elena </a:t>
            </a:r>
            <a:r>
              <a:rPr lang="es-MX" b="1" dirty="0">
                <a:solidFill>
                  <a:prstClr val="black"/>
                </a:solidFill>
              </a:rPr>
              <a:t>de White, Consejos Sobre la Salud, pág. 55 </a:t>
            </a:r>
          </a:p>
          <a:p>
            <a:pPr algn="just"/>
            <a:endParaRPr lang="es-MX"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7824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omunitario\Downloads\IMG_64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62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418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3243"/>
            <a:ext cx="2621063" cy="2608872"/>
          </a:xfrm>
          <a:prstGeom prst="rect">
            <a:avLst/>
          </a:prstGeom>
        </p:spPr>
      </p:pic>
      <p:sp>
        <p:nvSpPr>
          <p:cNvPr id="2" name="Título 1"/>
          <p:cNvSpPr>
            <a:spLocks noGrp="1"/>
          </p:cNvSpPr>
          <p:nvPr>
            <p:ph type="title"/>
          </p:nvPr>
        </p:nvSpPr>
        <p:spPr>
          <a:xfrm>
            <a:off x="2816352" y="1115690"/>
            <a:ext cx="5577078" cy="987553"/>
          </a:xfrm>
        </p:spPr>
        <p:txBody>
          <a:bodyPr/>
          <a:lstStyle/>
          <a:p>
            <a:pPr lvl="0"/>
            <a:r>
              <a:rPr lang="es-CO" sz="5400" b="1" dirty="0" smtClean="0">
                <a:gradFill>
                  <a:gsLst>
                    <a:gs pos="0">
                      <a:srgbClr val="002060"/>
                    </a:gs>
                    <a:gs pos="100000">
                      <a:srgbClr val="00B0F0"/>
                    </a:gs>
                  </a:gsLst>
                  <a:lin ang="5400000" scaled="0"/>
                </a:gradFill>
              </a:rPr>
              <a:t>EL </a:t>
            </a:r>
            <a:r>
              <a:rPr lang="es-CO" sz="5400" b="1" dirty="0">
                <a:gradFill>
                  <a:gsLst>
                    <a:gs pos="0">
                      <a:srgbClr val="002060"/>
                    </a:gs>
                    <a:gs pos="100000">
                      <a:srgbClr val="00B0F0"/>
                    </a:gs>
                  </a:gsLst>
                  <a:lin ang="5400000" scaled="0"/>
                </a:gradFill>
              </a:rPr>
              <a:t>MÉTODO. </a:t>
            </a:r>
            <a:r>
              <a:rPr lang="en-US" sz="5400" b="1" dirty="0">
                <a:gradFill>
                  <a:gsLst>
                    <a:gs pos="0">
                      <a:srgbClr val="002060"/>
                    </a:gs>
                    <a:gs pos="100000">
                      <a:srgbClr val="00B0F0"/>
                    </a:gs>
                  </a:gsLst>
                  <a:lin ang="5400000" scaled="0"/>
                </a:gradFill>
              </a:rPr>
              <a:t/>
            </a:r>
            <a:br>
              <a:rPr lang="en-US" sz="5400" b="1" dirty="0">
                <a:gradFill>
                  <a:gsLst>
                    <a:gs pos="0">
                      <a:srgbClr val="002060"/>
                    </a:gs>
                    <a:gs pos="100000">
                      <a:srgbClr val="00B0F0"/>
                    </a:gs>
                  </a:gsLst>
                  <a:lin ang="5400000" scaled="0"/>
                </a:gradFill>
              </a:rPr>
            </a:br>
            <a:endParaRPr lang="en-US" sz="5400" b="1" dirty="0">
              <a:gradFill>
                <a:gsLst>
                  <a:gs pos="0">
                    <a:srgbClr val="002060"/>
                  </a:gs>
                  <a:gs pos="100000">
                    <a:srgbClr val="00B0F0"/>
                  </a:gs>
                </a:gsLst>
                <a:lin ang="5400000" scaled="0"/>
              </a:gradFill>
            </a:endParaRPr>
          </a:p>
        </p:txBody>
      </p:sp>
      <p:sp>
        <p:nvSpPr>
          <p:cNvPr id="3" name="Marcador de contenido 2"/>
          <p:cNvSpPr>
            <a:spLocks noGrp="1"/>
          </p:cNvSpPr>
          <p:nvPr>
            <p:ph idx="1"/>
          </p:nvPr>
        </p:nvSpPr>
        <p:spPr>
          <a:xfrm>
            <a:off x="2438400" y="2231379"/>
            <a:ext cx="6076950" cy="3945583"/>
          </a:xfrm>
        </p:spPr>
        <p:txBody>
          <a:bodyPr/>
          <a:lstStyle/>
          <a:p>
            <a:pPr marL="0" indent="0">
              <a:spcBef>
                <a:spcPts val="600"/>
              </a:spcBef>
              <a:buNone/>
            </a:pPr>
            <a:r>
              <a:rPr lang="es-CO" dirty="0">
                <a:solidFill>
                  <a:srgbClr val="002060"/>
                </a:solidFill>
              </a:rPr>
              <a:t>Se utiliza para la implementación y ejecución de programas, proyectos o actividades el método de Cristo, que consiste en: </a:t>
            </a:r>
            <a:endParaRPr lang="en-US" dirty="0">
              <a:solidFill>
                <a:srgbClr val="002060"/>
              </a:solidFill>
            </a:endParaRPr>
          </a:p>
          <a:p>
            <a:pPr lvl="0">
              <a:spcBef>
                <a:spcPts val="600"/>
              </a:spcBef>
            </a:pPr>
            <a:r>
              <a:rPr lang="es-CO" dirty="0">
                <a:solidFill>
                  <a:srgbClr val="002060"/>
                </a:solidFill>
              </a:rPr>
              <a:t>Mezclarse con la gente. </a:t>
            </a:r>
            <a:endParaRPr lang="en-US" dirty="0">
              <a:solidFill>
                <a:srgbClr val="002060"/>
              </a:solidFill>
            </a:endParaRPr>
          </a:p>
          <a:p>
            <a:pPr>
              <a:spcBef>
                <a:spcPts val="600"/>
              </a:spcBef>
            </a:pPr>
            <a:r>
              <a:rPr lang="es-CO" dirty="0" smtClean="0">
                <a:solidFill>
                  <a:srgbClr val="002060"/>
                </a:solidFill>
              </a:rPr>
              <a:t>Mostrar </a:t>
            </a:r>
            <a:r>
              <a:rPr lang="es-CO" dirty="0">
                <a:solidFill>
                  <a:srgbClr val="002060"/>
                </a:solidFill>
              </a:rPr>
              <a:t>interés por el bienestar de cada uno y de la comunidad. </a:t>
            </a:r>
            <a:endParaRPr lang="en-US" dirty="0">
              <a:solidFill>
                <a:srgbClr val="002060"/>
              </a:solidFill>
            </a:endParaRPr>
          </a:p>
          <a:p>
            <a:pPr>
              <a:spcBef>
                <a:spcPts val="600"/>
              </a:spcBef>
            </a:pPr>
            <a:r>
              <a:rPr lang="es-CO" dirty="0" smtClean="0">
                <a:solidFill>
                  <a:srgbClr val="002060"/>
                </a:solidFill>
              </a:rPr>
              <a:t> </a:t>
            </a:r>
            <a:r>
              <a:rPr lang="es-CO" dirty="0">
                <a:solidFill>
                  <a:srgbClr val="002060"/>
                </a:solidFill>
              </a:rPr>
              <a:t>Atender las necesidades. </a:t>
            </a:r>
            <a:endParaRPr lang="en-US" dirty="0">
              <a:solidFill>
                <a:srgbClr val="002060"/>
              </a:solidFill>
            </a:endParaRPr>
          </a:p>
          <a:p>
            <a:pPr>
              <a:spcBef>
                <a:spcPts val="600"/>
              </a:spcBef>
            </a:pPr>
            <a:r>
              <a:rPr lang="es-CO" dirty="0" smtClean="0">
                <a:solidFill>
                  <a:srgbClr val="002060"/>
                </a:solidFill>
              </a:rPr>
              <a:t> </a:t>
            </a:r>
            <a:r>
              <a:rPr lang="es-CO" dirty="0">
                <a:solidFill>
                  <a:srgbClr val="002060"/>
                </a:solidFill>
              </a:rPr>
              <a:t>Conquistar la confianza. </a:t>
            </a:r>
            <a:endParaRPr lang="en-US" dirty="0">
              <a:solidFill>
                <a:srgbClr val="002060"/>
              </a:solidFill>
            </a:endParaRPr>
          </a:p>
          <a:p>
            <a:pPr>
              <a:spcBef>
                <a:spcPts val="600"/>
              </a:spcBef>
            </a:pPr>
            <a:r>
              <a:rPr lang="es-CO" dirty="0" smtClean="0">
                <a:solidFill>
                  <a:srgbClr val="002060"/>
                </a:solidFill>
              </a:rPr>
              <a:t> </a:t>
            </a:r>
            <a:r>
              <a:rPr lang="es-CO" dirty="0">
                <a:solidFill>
                  <a:srgbClr val="002060"/>
                </a:solidFill>
              </a:rPr>
              <a:t>Mostrar el camino de la salvación. </a:t>
            </a:r>
            <a:endParaRPr lang="en-US" dirty="0">
              <a:solidFill>
                <a:srgbClr val="002060"/>
              </a:solidFill>
            </a:endParaRPr>
          </a:p>
          <a:p>
            <a:pPr>
              <a:spcBef>
                <a:spcPts val="600"/>
              </a:spcBef>
            </a:pPr>
            <a:endParaRPr lang="en-US"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4</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3059173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46504"/>
            <a:ext cx="2584709" cy="2691389"/>
          </a:xfrm>
          <a:prstGeom prst="rect">
            <a:avLst/>
          </a:prstGeom>
        </p:spPr>
      </p:pic>
      <p:sp>
        <p:nvSpPr>
          <p:cNvPr id="2" name="Título 1"/>
          <p:cNvSpPr>
            <a:spLocks noGrp="1"/>
          </p:cNvSpPr>
          <p:nvPr>
            <p:ph type="title"/>
          </p:nvPr>
        </p:nvSpPr>
        <p:spPr>
          <a:xfrm>
            <a:off x="2828544" y="682118"/>
            <a:ext cx="5686806" cy="1325563"/>
          </a:xfrm>
        </p:spPr>
        <p:txBody>
          <a:bodyPr>
            <a:noAutofit/>
          </a:bodyPr>
          <a:lstStyle/>
          <a:p>
            <a:r>
              <a:rPr lang="es-CO" sz="2400" b="1" dirty="0" smtClean="0">
                <a:gradFill>
                  <a:gsLst>
                    <a:gs pos="0">
                      <a:schemeClr val="accent5">
                        <a:lumMod val="50000"/>
                      </a:schemeClr>
                    </a:gs>
                    <a:gs pos="50000">
                      <a:schemeClr val="accent5"/>
                    </a:gs>
                    <a:gs pos="100000">
                      <a:srgbClr val="00B0F0"/>
                    </a:gs>
                  </a:gsLst>
                  <a:lin ang="5400000" scaled="0"/>
                </a:gradFill>
              </a:rPr>
              <a:t>LOS </a:t>
            </a:r>
            <a:r>
              <a:rPr lang="es-CO" sz="2400" b="1" dirty="0">
                <a:gradFill>
                  <a:gsLst>
                    <a:gs pos="0">
                      <a:schemeClr val="accent5">
                        <a:lumMod val="50000"/>
                      </a:schemeClr>
                    </a:gs>
                    <a:gs pos="50000">
                      <a:schemeClr val="accent5"/>
                    </a:gs>
                    <a:gs pos="100000">
                      <a:srgbClr val="00B0F0"/>
                    </a:gs>
                  </a:gsLst>
                  <a:lin ang="5400000" scaled="0"/>
                </a:gradFill>
              </a:rPr>
              <a:t>OBJETIVOS </a:t>
            </a:r>
            <a:r>
              <a:rPr lang="es-CO" sz="2400" b="1" dirty="0" smtClean="0">
                <a:gradFill>
                  <a:gsLst>
                    <a:gs pos="0">
                      <a:schemeClr val="accent5">
                        <a:lumMod val="50000"/>
                      </a:schemeClr>
                    </a:gs>
                    <a:gs pos="50000">
                      <a:schemeClr val="accent5"/>
                    </a:gs>
                    <a:gs pos="100000">
                      <a:srgbClr val="00B0F0"/>
                    </a:gs>
                  </a:gsLst>
                  <a:lin ang="5400000" scaled="0"/>
                </a:gradFill>
              </a:rPr>
              <a:t>GENERALES</a:t>
            </a:r>
            <a:endParaRPr lang="en-US" sz="24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828544" y="1501706"/>
            <a:ext cx="5753677" cy="4626621"/>
          </a:xfrm>
        </p:spPr>
        <p:txBody>
          <a:bodyPr>
            <a:normAutofit/>
          </a:bodyPr>
          <a:lstStyle/>
          <a:p>
            <a:pPr marL="0" indent="0">
              <a:buNone/>
            </a:pPr>
            <a:r>
              <a:rPr lang="es-CO" sz="2400" b="1" dirty="0" smtClean="0">
                <a:solidFill>
                  <a:srgbClr val="002060"/>
                </a:solidFill>
              </a:rPr>
              <a:t>Los </a:t>
            </a:r>
            <a:r>
              <a:rPr lang="es-CO" sz="2400" b="1" dirty="0">
                <a:solidFill>
                  <a:srgbClr val="002060"/>
                </a:solidFill>
              </a:rPr>
              <a:t>objetivos Generales de la metodología QUIERO VIVIR SANO. </a:t>
            </a:r>
            <a:endParaRPr lang="en-US" sz="2400" dirty="0">
              <a:solidFill>
                <a:srgbClr val="002060"/>
              </a:solidFill>
            </a:endParaRPr>
          </a:p>
          <a:p>
            <a:pPr marL="457200" lvl="1" indent="0" algn="just">
              <a:buNone/>
            </a:pPr>
            <a:r>
              <a:rPr lang="es-CO" sz="3200" dirty="0">
                <a:solidFill>
                  <a:srgbClr val="002060"/>
                </a:solidFill>
              </a:rPr>
              <a:t>1. Asegurar el más alto desarrollo posible de la mente, el alma y el cuerpo</a:t>
            </a:r>
            <a:r>
              <a:rPr lang="es-CO" sz="3200" dirty="0" smtClean="0">
                <a:solidFill>
                  <a:srgbClr val="002060"/>
                </a:solidFill>
              </a:rPr>
              <a:t>.</a:t>
            </a:r>
          </a:p>
          <a:p>
            <a:pPr marL="457200" lvl="1" indent="0" algn="just">
              <a:buNone/>
            </a:pPr>
            <a:r>
              <a:rPr lang="es-CO" sz="3200" dirty="0" smtClean="0">
                <a:solidFill>
                  <a:srgbClr val="002060"/>
                </a:solidFill>
              </a:rPr>
              <a:t> </a:t>
            </a:r>
            <a:endParaRPr lang="en-US" sz="3200" dirty="0">
              <a:solidFill>
                <a:srgbClr val="002060"/>
              </a:solidFill>
            </a:endParaRPr>
          </a:p>
          <a:p>
            <a:pPr marL="457200" lvl="1" indent="0" algn="just">
              <a:buNone/>
            </a:pPr>
            <a:r>
              <a:rPr lang="es-CO" sz="3200" dirty="0">
                <a:solidFill>
                  <a:srgbClr val="002060"/>
                </a:solidFill>
              </a:rPr>
              <a:t>2. Promover la felicidad en esta vida y ayudar a prepararnos a la vida futura. </a:t>
            </a:r>
            <a:endParaRPr lang="en-US" sz="3200" dirty="0">
              <a:solidFill>
                <a:srgbClr val="002060"/>
              </a:solidFill>
            </a:endParaRPr>
          </a:p>
          <a:p>
            <a:pPr algn="just"/>
            <a:endParaRPr lang="en-US" sz="3200"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5</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2562294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84" y="3652437"/>
            <a:ext cx="2831820" cy="3205563"/>
          </a:xfrm>
          <a:prstGeom prst="rect">
            <a:avLst/>
          </a:prstGeom>
        </p:spPr>
      </p:pic>
      <p:sp>
        <p:nvSpPr>
          <p:cNvPr id="3" name="Marcador de contenido 2"/>
          <p:cNvSpPr>
            <a:spLocks noGrp="1"/>
          </p:cNvSpPr>
          <p:nvPr>
            <p:ph idx="1"/>
          </p:nvPr>
        </p:nvSpPr>
        <p:spPr>
          <a:xfrm>
            <a:off x="1764146" y="1114795"/>
            <a:ext cx="6585526" cy="3685159"/>
          </a:xfrm>
        </p:spPr>
        <p:txBody>
          <a:bodyPr/>
          <a:lstStyle/>
          <a:p>
            <a:pPr marL="0" indent="0" algn="ctr">
              <a:buNone/>
            </a:pPr>
            <a:r>
              <a:rPr lang="es-CO" b="1" dirty="0" smtClean="0">
                <a:solidFill>
                  <a:srgbClr val="002060"/>
                </a:solidFill>
              </a:rPr>
              <a:t>OBJETIVOS ESPECÍFICOS </a:t>
            </a:r>
            <a:endParaRPr lang="en-US" dirty="0">
              <a:solidFill>
                <a:srgbClr val="002060"/>
              </a:solidFill>
            </a:endParaRPr>
          </a:p>
          <a:p>
            <a:pPr marL="457200" lvl="1" indent="0" algn="ctr">
              <a:buNone/>
            </a:pPr>
            <a:endParaRPr lang="es-CO" b="1" dirty="0" smtClean="0">
              <a:solidFill>
                <a:srgbClr val="002060"/>
              </a:solidFill>
            </a:endParaRPr>
          </a:p>
          <a:p>
            <a:pPr marL="457200" lvl="1" indent="0">
              <a:buNone/>
            </a:pPr>
            <a:r>
              <a:rPr lang="es-CO" b="1" dirty="0" smtClean="0">
                <a:solidFill>
                  <a:srgbClr val="002060"/>
                </a:solidFill>
              </a:rPr>
              <a:t>1</a:t>
            </a:r>
            <a:r>
              <a:rPr lang="es-CO" dirty="0">
                <a:solidFill>
                  <a:srgbClr val="002060"/>
                </a:solidFill>
              </a:rPr>
              <a:t>. La preparación del pueblo de Dios para la segunda venida de Cristo por medio del fomento de hábitos y conductas saludables. </a:t>
            </a:r>
            <a:endParaRPr lang="en-US" dirty="0">
              <a:solidFill>
                <a:srgbClr val="002060"/>
              </a:solidFill>
            </a:endParaRPr>
          </a:p>
          <a:p>
            <a:pPr marL="457200" lvl="1" indent="0">
              <a:buNone/>
            </a:pPr>
            <a:endParaRPr lang="es-CO" b="1" dirty="0" smtClean="0">
              <a:solidFill>
                <a:srgbClr val="002060"/>
              </a:solidFill>
            </a:endParaRPr>
          </a:p>
          <a:p>
            <a:pPr marL="457200" lvl="1" indent="0">
              <a:buNone/>
            </a:pPr>
            <a:r>
              <a:rPr lang="es-CO" b="1" dirty="0" smtClean="0">
                <a:solidFill>
                  <a:srgbClr val="002060"/>
                </a:solidFill>
              </a:rPr>
              <a:t>2</a:t>
            </a:r>
            <a:r>
              <a:rPr lang="es-CO" b="1" dirty="0">
                <a:solidFill>
                  <a:srgbClr val="002060"/>
                </a:solidFill>
              </a:rPr>
              <a:t>. </a:t>
            </a:r>
            <a:r>
              <a:rPr lang="es-CO" dirty="0">
                <a:solidFill>
                  <a:srgbClr val="002060"/>
                </a:solidFill>
              </a:rPr>
              <a:t>Ganancia de almas para Cristo, por medio de la vinculación del evangelio de la salud y el ministerio de la palabra, utilizando la mano derecha la predicación del evangelio: El Mensaje de Salud.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394443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282"/>
            <a:ext cx="2947478" cy="2896718"/>
          </a:xfrm>
          <a:prstGeom prst="rect">
            <a:avLst/>
          </a:prstGeom>
        </p:spPr>
      </p:pic>
      <p:sp>
        <p:nvSpPr>
          <p:cNvPr id="2" name="Título 1"/>
          <p:cNvSpPr>
            <a:spLocks noGrp="1"/>
          </p:cNvSpPr>
          <p:nvPr>
            <p:ph type="title"/>
          </p:nvPr>
        </p:nvSpPr>
        <p:spPr>
          <a:xfrm>
            <a:off x="2706624" y="754317"/>
            <a:ext cx="5540502" cy="1389888"/>
          </a:xfrm>
        </p:spPr>
        <p:txBody>
          <a:bodyPr>
            <a:normAutofit fontScale="90000"/>
          </a:bodyPr>
          <a:lstStyle/>
          <a:p>
            <a:pPr lvl="0"/>
            <a:r>
              <a:rPr lang="es-CO" sz="3200" b="1" dirty="0" smtClean="0">
                <a:gradFill>
                  <a:gsLst>
                    <a:gs pos="0">
                      <a:schemeClr val="accent5">
                        <a:lumMod val="50000"/>
                      </a:schemeClr>
                    </a:gs>
                    <a:gs pos="50000">
                      <a:schemeClr val="accent5"/>
                    </a:gs>
                    <a:gs pos="100000">
                      <a:srgbClr val="00B0F0"/>
                    </a:gs>
                  </a:gsLst>
                  <a:lin ang="5400000" scaled="0"/>
                </a:gradFill>
              </a:rPr>
              <a:t>LOS </a:t>
            </a:r>
            <a:r>
              <a:rPr lang="es-CO" sz="3200" b="1" dirty="0">
                <a:gradFill>
                  <a:gsLst>
                    <a:gs pos="0">
                      <a:schemeClr val="accent5">
                        <a:lumMod val="50000"/>
                      </a:schemeClr>
                    </a:gs>
                    <a:gs pos="50000">
                      <a:schemeClr val="accent5"/>
                    </a:gs>
                    <a:gs pos="100000">
                      <a:srgbClr val="00B0F0"/>
                    </a:gs>
                  </a:gsLst>
                  <a:lin ang="5400000" scaled="0"/>
                </a:gradFill>
              </a:rPr>
              <a:t>PÚBLICOS META DE LA METODOLOGÍA QUIERO VIVIR SANO. </a:t>
            </a:r>
            <a:r>
              <a:rPr lang="en-US" sz="3200" dirty="0">
                <a:gradFill>
                  <a:gsLst>
                    <a:gs pos="0">
                      <a:schemeClr val="accent5">
                        <a:lumMod val="50000"/>
                      </a:schemeClr>
                    </a:gs>
                    <a:gs pos="50000">
                      <a:schemeClr val="accent5"/>
                    </a:gs>
                    <a:gs pos="100000">
                      <a:srgbClr val="00B0F0"/>
                    </a:gs>
                  </a:gsLst>
                  <a:lin ang="5400000" scaled="0"/>
                </a:gradFill>
              </a:rPr>
              <a:t/>
            </a:r>
            <a:br>
              <a:rPr lang="en-US" sz="3200" dirty="0">
                <a:gradFill>
                  <a:gsLst>
                    <a:gs pos="0">
                      <a:schemeClr val="accent5">
                        <a:lumMod val="50000"/>
                      </a:schemeClr>
                    </a:gs>
                    <a:gs pos="50000">
                      <a:schemeClr val="accent5"/>
                    </a:gs>
                    <a:gs pos="100000">
                      <a:srgbClr val="00B0F0"/>
                    </a:gs>
                  </a:gsLst>
                  <a:lin ang="5400000" scaled="0"/>
                </a:gradFill>
              </a:rPr>
            </a:br>
            <a:endParaRPr lang="en-US" sz="32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438400" y="2231381"/>
            <a:ext cx="6364224" cy="3945582"/>
          </a:xfrm>
        </p:spPr>
        <p:txBody>
          <a:bodyPr>
            <a:noAutofit/>
          </a:bodyPr>
          <a:lstStyle/>
          <a:p>
            <a:pPr algn="just"/>
            <a:r>
              <a:rPr lang="es-CO" sz="2000" b="1" dirty="0" smtClean="0">
                <a:solidFill>
                  <a:srgbClr val="002060"/>
                </a:solidFill>
              </a:rPr>
              <a:t>b</a:t>
            </a:r>
            <a:r>
              <a:rPr lang="es-CO" sz="2000" b="1" dirty="0">
                <a:solidFill>
                  <a:srgbClr val="002060"/>
                </a:solidFill>
              </a:rPr>
              <a:t>) La iglesia: </a:t>
            </a:r>
            <a:r>
              <a:rPr lang="es-CO" sz="2000" dirty="0">
                <a:solidFill>
                  <a:srgbClr val="002060"/>
                </a:solidFill>
              </a:rPr>
              <a:t>Nos referimos a los miembros de la iglesia, los ministros de la iglesia, los colaboradores de la organización, espacios dentro de la iglesia (Escuela Sabáticas, Grupos pequeños, Sociedad de Jóvenes, Clubes, Ministerios, </a:t>
            </a:r>
            <a:r>
              <a:rPr lang="es-CO" sz="2000" dirty="0" smtClean="0">
                <a:solidFill>
                  <a:srgbClr val="002060"/>
                </a:solidFill>
              </a:rPr>
              <a:t>escuelas </a:t>
            </a:r>
            <a:r>
              <a:rPr lang="es-CO" sz="2000" dirty="0">
                <a:solidFill>
                  <a:srgbClr val="002060"/>
                </a:solidFill>
              </a:rPr>
              <a:t>y universidades, donde se puede desarrollar programas, proyectos o actividades. </a:t>
            </a:r>
            <a:endParaRPr lang="en-US" sz="2000" dirty="0">
              <a:solidFill>
                <a:srgbClr val="002060"/>
              </a:solidFill>
            </a:endParaRPr>
          </a:p>
          <a:p>
            <a:pPr algn="just"/>
            <a:r>
              <a:rPr lang="es-CO" sz="2000" b="1" dirty="0">
                <a:solidFill>
                  <a:srgbClr val="002060"/>
                </a:solidFill>
              </a:rPr>
              <a:t>a) Comunidad: </a:t>
            </a:r>
            <a:r>
              <a:rPr lang="es-CO" sz="2000" dirty="0">
                <a:solidFill>
                  <a:srgbClr val="002060"/>
                </a:solidFill>
              </a:rPr>
              <a:t>Nos referimos a las personas que no son miembros de la iglesia, instituciones, sitios de trabajo, sitios públicos, organizaciones de la sociedad </a:t>
            </a:r>
            <a:r>
              <a:rPr lang="es-CO" sz="2000" dirty="0" smtClean="0">
                <a:solidFill>
                  <a:srgbClr val="002060"/>
                </a:solidFill>
              </a:rPr>
              <a:t>civil y </a:t>
            </a:r>
            <a:r>
              <a:rPr lang="es-CO" sz="2000" dirty="0">
                <a:solidFill>
                  <a:srgbClr val="002060"/>
                </a:solidFill>
              </a:rPr>
              <a:t>familias </a:t>
            </a:r>
            <a:r>
              <a:rPr lang="es-CO" sz="2000" dirty="0" smtClean="0">
                <a:solidFill>
                  <a:srgbClr val="002060"/>
                </a:solidFill>
              </a:rPr>
              <a:t>donde </a:t>
            </a:r>
            <a:r>
              <a:rPr lang="es-CO" sz="2000" dirty="0">
                <a:solidFill>
                  <a:srgbClr val="002060"/>
                </a:solidFill>
              </a:rPr>
              <a:t>se puede desarrollar programas, proyectos o actividades. </a:t>
            </a:r>
            <a:endParaRPr lang="en-US" sz="2000" dirty="0">
              <a:solidFill>
                <a:srgbClr val="002060"/>
              </a:solidFill>
            </a:endParaRPr>
          </a:p>
          <a:p>
            <a:endParaRPr lang="en-US" sz="2000"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6</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3948001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0" y="4764237"/>
            <a:ext cx="2603644" cy="1736742"/>
          </a:xfrm>
          <a:prstGeom prst="rect">
            <a:avLst/>
          </a:prstGeom>
        </p:spPr>
      </p:pic>
      <p:sp>
        <p:nvSpPr>
          <p:cNvPr id="2" name="Título 1"/>
          <p:cNvSpPr>
            <a:spLocks noGrp="1"/>
          </p:cNvSpPr>
          <p:nvPr>
            <p:ph type="title"/>
          </p:nvPr>
        </p:nvSpPr>
        <p:spPr>
          <a:xfrm>
            <a:off x="2645664" y="645543"/>
            <a:ext cx="6035040" cy="1061338"/>
          </a:xfrm>
        </p:spPr>
        <p:txBody>
          <a:bodyPr>
            <a:noAutofit/>
          </a:bodyPr>
          <a:lstStyle/>
          <a:p>
            <a:pPr lvl="0"/>
            <a:r>
              <a:rPr lang="es-CO" sz="2400" b="1" dirty="0" smtClean="0">
                <a:gradFill>
                  <a:gsLst>
                    <a:gs pos="0">
                      <a:schemeClr val="accent5">
                        <a:lumMod val="50000"/>
                      </a:schemeClr>
                    </a:gs>
                    <a:gs pos="50000">
                      <a:schemeClr val="accent5"/>
                    </a:gs>
                    <a:gs pos="100000">
                      <a:srgbClr val="00B0F0"/>
                    </a:gs>
                  </a:gsLst>
                  <a:lin ang="5400000" scaled="0"/>
                </a:gradFill>
              </a:rPr>
              <a:t>PASOS </a:t>
            </a:r>
            <a:r>
              <a:rPr lang="es-CO" sz="2400" b="1" dirty="0">
                <a:gradFill>
                  <a:gsLst>
                    <a:gs pos="0">
                      <a:schemeClr val="accent5">
                        <a:lumMod val="50000"/>
                      </a:schemeClr>
                    </a:gs>
                    <a:gs pos="50000">
                      <a:schemeClr val="accent5"/>
                    </a:gs>
                    <a:gs pos="100000">
                      <a:srgbClr val="00B0F0"/>
                    </a:gs>
                  </a:gsLst>
                  <a:lin ang="5400000" scaled="0"/>
                </a:gradFill>
              </a:rPr>
              <a:t>PARA IMPLEMENTAR Y EJECUTAR LA METODOLOGÍA QUIERO VIVIR SANO. </a:t>
            </a:r>
            <a:r>
              <a:rPr lang="en-US" sz="2400" dirty="0">
                <a:gradFill>
                  <a:gsLst>
                    <a:gs pos="0">
                      <a:schemeClr val="accent5">
                        <a:lumMod val="50000"/>
                      </a:schemeClr>
                    </a:gs>
                    <a:gs pos="50000">
                      <a:schemeClr val="accent5"/>
                    </a:gs>
                    <a:gs pos="100000">
                      <a:srgbClr val="00B0F0"/>
                    </a:gs>
                  </a:gsLst>
                  <a:lin ang="5400000" scaled="0"/>
                </a:gradFill>
              </a:rPr>
              <a:t/>
            </a:r>
            <a:br>
              <a:rPr lang="en-US" sz="2400" dirty="0">
                <a:gradFill>
                  <a:gsLst>
                    <a:gs pos="0">
                      <a:schemeClr val="accent5">
                        <a:lumMod val="50000"/>
                      </a:schemeClr>
                    </a:gs>
                    <a:gs pos="50000">
                      <a:schemeClr val="accent5"/>
                    </a:gs>
                    <a:gs pos="100000">
                      <a:srgbClr val="00B0F0"/>
                    </a:gs>
                  </a:gsLst>
                  <a:lin ang="5400000" scaled="0"/>
                </a:gradFill>
              </a:rPr>
            </a:br>
            <a:endParaRPr lang="en-US" sz="24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881744" y="2231379"/>
            <a:ext cx="5633605" cy="3945583"/>
          </a:xfrm>
        </p:spPr>
        <p:txBody>
          <a:bodyPr>
            <a:noAutofit/>
          </a:bodyPr>
          <a:lstStyle/>
          <a:p>
            <a:pPr marL="0" indent="0">
              <a:buNone/>
            </a:pPr>
            <a:r>
              <a:rPr lang="es-CO" sz="2000" dirty="0">
                <a:solidFill>
                  <a:srgbClr val="002060"/>
                </a:solidFill>
              </a:rPr>
              <a:t>El ciclo de operación de la metodología QUIERO VIVIR SANO puede tener los siguientes pasos: </a:t>
            </a:r>
            <a:endParaRPr lang="en-US" sz="2000" dirty="0">
              <a:solidFill>
                <a:srgbClr val="002060"/>
              </a:solidFill>
            </a:endParaRPr>
          </a:p>
          <a:p>
            <a:r>
              <a:rPr lang="es-CO" sz="2000" b="1" dirty="0">
                <a:solidFill>
                  <a:srgbClr val="002060"/>
                </a:solidFill>
              </a:rPr>
              <a:t>Paso 1 PLANIFICAR </a:t>
            </a:r>
            <a:r>
              <a:rPr lang="es-CO" sz="2000" b="1" dirty="0" smtClean="0">
                <a:solidFill>
                  <a:srgbClr val="002060"/>
                </a:solidFill>
              </a:rPr>
              <a:t>Y SOCIALIZAR</a:t>
            </a:r>
          </a:p>
          <a:p>
            <a:pPr marL="0" indent="0" algn="just">
              <a:buNone/>
            </a:pPr>
            <a:r>
              <a:rPr lang="en-US" sz="2400" dirty="0" smtClean="0">
                <a:solidFill>
                  <a:srgbClr val="002060"/>
                </a:solidFill>
              </a:rPr>
              <a:t>Durante </a:t>
            </a:r>
            <a:r>
              <a:rPr lang="en-US" sz="2400" dirty="0" err="1" smtClean="0">
                <a:solidFill>
                  <a:srgbClr val="002060"/>
                </a:solidFill>
              </a:rPr>
              <a:t>los</a:t>
            </a:r>
            <a:r>
              <a:rPr lang="en-US" sz="2400" dirty="0" smtClean="0">
                <a:solidFill>
                  <a:srgbClr val="002060"/>
                </a:solidFill>
              </a:rPr>
              <a:t> </a:t>
            </a:r>
            <a:r>
              <a:rPr lang="en-US" sz="2400" dirty="0" err="1" smtClean="0">
                <a:solidFill>
                  <a:srgbClr val="002060"/>
                </a:solidFill>
              </a:rPr>
              <a:t>meses</a:t>
            </a:r>
            <a:r>
              <a:rPr lang="en-US" sz="2400" dirty="0" smtClean="0">
                <a:solidFill>
                  <a:srgbClr val="002060"/>
                </a:solidFill>
              </a:rPr>
              <a:t> de </a:t>
            </a:r>
            <a:r>
              <a:rPr lang="en-US" sz="2400" dirty="0" err="1" smtClean="0">
                <a:solidFill>
                  <a:srgbClr val="002060"/>
                </a:solidFill>
              </a:rPr>
              <a:t>Enero</a:t>
            </a:r>
            <a:r>
              <a:rPr lang="en-US" sz="2400" dirty="0" smtClean="0">
                <a:solidFill>
                  <a:srgbClr val="002060"/>
                </a:solidFill>
              </a:rPr>
              <a:t> y </a:t>
            </a:r>
            <a:r>
              <a:rPr lang="en-US" sz="2400" dirty="0" err="1" smtClean="0">
                <a:solidFill>
                  <a:srgbClr val="002060"/>
                </a:solidFill>
              </a:rPr>
              <a:t>Febrero</a:t>
            </a:r>
            <a:r>
              <a:rPr lang="en-US" sz="2400" dirty="0" smtClean="0">
                <a:solidFill>
                  <a:srgbClr val="002060"/>
                </a:solidFill>
              </a:rPr>
              <a:t> la </a:t>
            </a:r>
            <a:r>
              <a:rPr lang="en-US" sz="2400" dirty="0" err="1" smtClean="0">
                <a:solidFill>
                  <a:srgbClr val="002060"/>
                </a:solidFill>
              </a:rPr>
              <a:t>iglesia</a:t>
            </a:r>
            <a:r>
              <a:rPr lang="en-US" sz="2400" dirty="0" smtClean="0">
                <a:solidFill>
                  <a:srgbClr val="002060"/>
                </a:solidFill>
              </a:rPr>
              <a:t> </a:t>
            </a:r>
            <a:r>
              <a:rPr lang="en-US" sz="2400" dirty="0" err="1" smtClean="0">
                <a:solidFill>
                  <a:srgbClr val="002060"/>
                </a:solidFill>
              </a:rPr>
              <a:t>en</a:t>
            </a:r>
            <a:r>
              <a:rPr lang="en-US" sz="2400" dirty="0" smtClean="0">
                <a:solidFill>
                  <a:srgbClr val="002060"/>
                </a:solidFill>
              </a:rPr>
              <a:t> </a:t>
            </a:r>
            <a:r>
              <a:rPr lang="en-US" sz="2400" dirty="0" err="1" smtClean="0">
                <a:solidFill>
                  <a:srgbClr val="002060"/>
                </a:solidFill>
              </a:rPr>
              <a:t>su</a:t>
            </a:r>
            <a:r>
              <a:rPr lang="en-US" sz="2400" dirty="0" smtClean="0">
                <a:solidFill>
                  <a:srgbClr val="002060"/>
                </a:solidFill>
              </a:rPr>
              <a:t> </a:t>
            </a:r>
            <a:r>
              <a:rPr lang="en-US" sz="2400" dirty="0" err="1" smtClean="0">
                <a:solidFill>
                  <a:srgbClr val="002060"/>
                </a:solidFill>
              </a:rPr>
              <a:t>totalidad</a:t>
            </a:r>
            <a:r>
              <a:rPr lang="en-US" sz="2400" dirty="0" smtClean="0">
                <a:solidFill>
                  <a:srgbClr val="002060"/>
                </a:solidFill>
              </a:rPr>
              <a:t> </a:t>
            </a:r>
            <a:r>
              <a:rPr lang="en-US" sz="2400" dirty="0" err="1" smtClean="0">
                <a:solidFill>
                  <a:srgbClr val="002060"/>
                </a:solidFill>
              </a:rPr>
              <a:t>debe</a:t>
            </a:r>
            <a:r>
              <a:rPr lang="en-US" sz="2400" dirty="0" smtClean="0">
                <a:solidFill>
                  <a:srgbClr val="002060"/>
                </a:solidFill>
              </a:rPr>
              <a:t> </a:t>
            </a:r>
            <a:r>
              <a:rPr lang="en-US" sz="2400" dirty="0" err="1" smtClean="0">
                <a:solidFill>
                  <a:srgbClr val="002060"/>
                </a:solidFill>
              </a:rPr>
              <a:t>ser</a:t>
            </a:r>
            <a:r>
              <a:rPr lang="en-US" sz="2400" dirty="0" smtClean="0">
                <a:solidFill>
                  <a:srgbClr val="002060"/>
                </a:solidFill>
              </a:rPr>
              <a:t> </a:t>
            </a:r>
            <a:r>
              <a:rPr lang="en-US" sz="2400" dirty="0" err="1" smtClean="0">
                <a:solidFill>
                  <a:srgbClr val="002060"/>
                </a:solidFill>
              </a:rPr>
              <a:t>informada</a:t>
            </a:r>
            <a:r>
              <a:rPr lang="en-US" sz="2400" dirty="0" smtClean="0">
                <a:solidFill>
                  <a:srgbClr val="002060"/>
                </a:solidFill>
              </a:rPr>
              <a:t>, </a:t>
            </a:r>
            <a:r>
              <a:rPr lang="en-US" sz="2400" dirty="0" err="1" smtClean="0">
                <a:solidFill>
                  <a:srgbClr val="002060"/>
                </a:solidFill>
              </a:rPr>
              <a:t>desafiada</a:t>
            </a:r>
            <a:r>
              <a:rPr lang="en-US" sz="2400" dirty="0" smtClean="0">
                <a:solidFill>
                  <a:srgbClr val="002060"/>
                </a:solidFill>
              </a:rPr>
              <a:t>, </a:t>
            </a:r>
            <a:r>
              <a:rPr lang="en-US" sz="2400" dirty="0" err="1" smtClean="0">
                <a:solidFill>
                  <a:srgbClr val="002060"/>
                </a:solidFill>
              </a:rPr>
              <a:t>motivada</a:t>
            </a:r>
            <a:r>
              <a:rPr lang="en-US" sz="2400" dirty="0" smtClean="0">
                <a:solidFill>
                  <a:srgbClr val="002060"/>
                </a:solidFill>
              </a:rPr>
              <a:t> y </a:t>
            </a:r>
            <a:r>
              <a:rPr lang="en-US" sz="2400" dirty="0" err="1" smtClean="0">
                <a:solidFill>
                  <a:srgbClr val="002060"/>
                </a:solidFill>
              </a:rPr>
              <a:t>equipada</a:t>
            </a:r>
            <a:r>
              <a:rPr lang="en-US" sz="2400" dirty="0" smtClean="0">
                <a:solidFill>
                  <a:srgbClr val="002060"/>
                </a:solidFill>
              </a:rPr>
              <a:t> para </a:t>
            </a:r>
            <a:r>
              <a:rPr lang="en-US" sz="2400" dirty="0" err="1" smtClean="0">
                <a:solidFill>
                  <a:srgbClr val="002060"/>
                </a:solidFill>
              </a:rPr>
              <a:t>tomar</a:t>
            </a:r>
            <a:r>
              <a:rPr lang="en-US" sz="2400" dirty="0" smtClean="0">
                <a:solidFill>
                  <a:srgbClr val="002060"/>
                </a:solidFill>
              </a:rPr>
              <a:t> parte active </a:t>
            </a:r>
            <a:r>
              <a:rPr lang="en-US" sz="2400" dirty="0" err="1" smtClean="0">
                <a:solidFill>
                  <a:srgbClr val="002060"/>
                </a:solidFill>
              </a:rPr>
              <a:t>en</a:t>
            </a:r>
            <a:r>
              <a:rPr lang="en-US" sz="2400" dirty="0" smtClean="0">
                <a:solidFill>
                  <a:srgbClr val="002060"/>
                </a:solidFill>
              </a:rPr>
              <a:t> la </a:t>
            </a:r>
            <a:r>
              <a:rPr lang="en-US" sz="2400" dirty="0" err="1" smtClean="0">
                <a:solidFill>
                  <a:srgbClr val="002060"/>
                </a:solidFill>
              </a:rPr>
              <a:t>metodología</a:t>
            </a:r>
            <a:r>
              <a:rPr lang="en-US" sz="2400" dirty="0" smtClean="0">
                <a:solidFill>
                  <a:srgbClr val="002060"/>
                </a:solidFill>
              </a:rPr>
              <a:t> de </a:t>
            </a:r>
            <a:r>
              <a:rPr lang="en-US" sz="2400" dirty="0" err="1" smtClean="0">
                <a:solidFill>
                  <a:srgbClr val="002060"/>
                </a:solidFill>
              </a:rPr>
              <a:t>Quiero</a:t>
            </a:r>
            <a:r>
              <a:rPr lang="en-US" sz="2400" dirty="0" smtClean="0">
                <a:solidFill>
                  <a:srgbClr val="002060"/>
                </a:solidFill>
              </a:rPr>
              <a:t> </a:t>
            </a:r>
            <a:r>
              <a:rPr lang="en-US" sz="2400" dirty="0" err="1" smtClean="0">
                <a:solidFill>
                  <a:srgbClr val="002060"/>
                </a:solidFill>
              </a:rPr>
              <a:t>Vivr</a:t>
            </a:r>
            <a:r>
              <a:rPr lang="en-US" sz="2400" dirty="0" smtClean="0">
                <a:solidFill>
                  <a:srgbClr val="002060"/>
                </a:solidFill>
              </a:rPr>
              <a:t> Sano.</a:t>
            </a:r>
            <a:endParaRPr lang="en-US" sz="2400"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7</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3440535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294185"/>
            <a:ext cx="3563815" cy="3563815"/>
          </a:xfrm>
          <a:prstGeom prst="rect">
            <a:avLst/>
          </a:prstGeom>
        </p:spPr>
      </p:pic>
      <p:sp>
        <p:nvSpPr>
          <p:cNvPr id="3" name="Marcador de contenido 2"/>
          <p:cNvSpPr>
            <a:spLocks noGrp="1"/>
          </p:cNvSpPr>
          <p:nvPr>
            <p:ph idx="1"/>
          </p:nvPr>
        </p:nvSpPr>
        <p:spPr>
          <a:xfrm>
            <a:off x="1523998" y="1252970"/>
            <a:ext cx="6954405" cy="4351338"/>
          </a:xfrm>
        </p:spPr>
        <p:txBody>
          <a:bodyPr>
            <a:normAutofit/>
          </a:bodyPr>
          <a:lstStyle/>
          <a:p>
            <a:pPr marL="0" indent="0">
              <a:buNone/>
            </a:pPr>
            <a:r>
              <a:rPr lang="es-CO" b="1" dirty="0" smtClean="0">
                <a:solidFill>
                  <a:srgbClr val="002060"/>
                </a:solidFill>
              </a:rPr>
              <a:t>Paso </a:t>
            </a:r>
            <a:r>
              <a:rPr lang="es-CO" b="1" dirty="0">
                <a:solidFill>
                  <a:srgbClr val="002060"/>
                </a:solidFill>
              </a:rPr>
              <a:t>2 INVOLUCAR </a:t>
            </a:r>
            <a:endParaRPr lang="en-US" dirty="0">
              <a:solidFill>
                <a:srgbClr val="002060"/>
              </a:solidFill>
            </a:endParaRPr>
          </a:p>
          <a:p>
            <a:pPr lvl="1" algn="just"/>
            <a:r>
              <a:rPr lang="es-CO" dirty="0">
                <a:solidFill>
                  <a:srgbClr val="002060"/>
                </a:solidFill>
              </a:rPr>
              <a:t>Involucrar intencionadamente a la iglesia y realizar trabajo en equipo en el desarrollo, implementación y ejecución de los programas, proyectos o actividades</a:t>
            </a:r>
            <a:r>
              <a:rPr lang="es-CO" dirty="0" smtClean="0">
                <a:solidFill>
                  <a:srgbClr val="002060"/>
                </a:solidFill>
              </a:rPr>
              <a:t>.</a:t>
            </a:r>
          </a:p>
          <a:p>
            <a:pPr marL="457200" lvl="1" indent="0" algn="just">
              <a:buNone/>
            </a:pPr>
            <a:r>
              <a:rPr lang="es-CO" dirty="0" smtClean="0">
                <a:solidFill>
                  <a:srgbClr val="002060"/>
                </a:solidFill>
              </a:rPr>
              <a:t> </a:t>
            </a:r>
            <a:endParaRPr lang="en-US" dirty="0">
              <a:solidFill>
                <a:srgbClr val="002060"/>
              </a:solidFill>
            </a:endParaRPr>
          </a:p>
          <a:p>
            <a:pPr lvl="1" algn="just"/>
            <a:r>
              <a:rPr lang="es-CO" dirty="0" smtClean="0">
                <a:solidFill>
                  <a:srgbClr val="002060"/>
                </a:solidFill>
              </a:rPr>
              <a:t>Involucrar, </a:t>
            </a:r>
            <a:r>
              <a:rPr lang="es-CO" dirty="0">
                <a:solidFill>
                  <a:srgbClr val="002060"/>
                </a:solidFill>
              </a:rPr>
              <a:t>Comprometer y Empoderar especialmente a los </a:t>
            </a:r>
            <a:r>
              <a:rPr lang="es-CO" b="1" dirty="0" smtClean="0">
                <a:solidFill>
                  <a:srgbClr val="002060"/>
                </a:solidFill>
              </a:rPr>
              <a:t>PROFESIONALES DE LA SALUD </a:t>
            </a:r>
            <a:r>
              <a:rPr lang="es-CO" dirty="0" smtClean="0">
                <a:solidFill>
                  <a:srgbClr val="002060"/>
                </a:solidFill>
              </a:rPr>
              <a:t>de </a:t>
            </a:r>
            <a:r>
              <a:rPr lang="es-CO" dirty="0">
                <a:solidFill>
                  <a:srgbClr val="002060"/>
                </a:solidFill>
              </a:rPr>
              <a:t>sus iglesias.</a:t>
            </a:r>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467313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23031"/>
          <a:stretch/>
        </p:blipFill>
        <p:spPr>
          <a:xfrm>
            <a:off x="0" y="4214084"/>
            <a:ext cx="2958761" cy="2562001"/>
          </a:xfrm>
          <a:prstGeom prst="rect">
            <a:avLst/>
          </a:prstGeom>
        </p:spPr>
      </p:pic>
      <p:sp>
        <p:nvSpPr>
          <p:cNvPr id="2" name="Título 1"/>
          <p:cNvSpPr>
            <a:spLocks noGrp="1"/>
          </p:cNvSpPr>
          <p:nvPr>
            <p:ph type="title"/>
          </p:nvPr>
        </p:nvSpPr>
        <p:spPr>
          <a:xfrm>
            <a:off x="2706624" y="782092"/>
            <a:ext cx="4796790" cy="1325563"/>
          </a:xfrm>
        </p:spPr>
        <p:txBody>
          <a:bodyPr>
            <a:normAutofit fontScale="90000"/>
          </a:bodyPr>
          <a:lstStyle/>
          <a:p>
            <a:pPr lvl="0"/>
            <a:r>
              <a:rPr lang="es-CO" b="1" dirty="0" smtClean="0">
                <a:ln w="0"/>
                <a:gradFill>
                  <a:gsLst>
                    <a:gs pos="0">
                      <a:schemeClr val="accent5">
                        <a:lumMod val="50000"/>
                      </a:schemeClr>
                    </a:gs>
                    <a:gs pos="100000">
                      <a:srgbClr val="00B0F0"/>
                    </a:gs>
                  </a:gsLst>
                  <a:lin ang="5400000"/>
                </a:gradFill>
                <a:effectLst>
                  <a:reflection blurRad="6350" stA="53000" endA="300" endPos="35500" dir="5400000" sy="-90000" algn="bl" rotWithShape="0"/>
                </a:effectLst>
              </a:rPr>
              <a:t>¿QUÉ </a:t>
            </a:r>
            <a:r>
              <a:rPr lang="es-CO" b="1" dirty="0">
                <a:ln w="0"/>
                <a:gradFill>
                  <a:gsLst>
                    <a:gs pos="0">
                      <a:schemeClr val="accent5">
                        <a:lumMod val="50000"/>
                      </a:schemeClr>
                    </a:gs>
                    <a:gs pos="100000">
                      <a:srgbClr val="00B0F0"/>
                    </a:gs>
                  </a:gsLst>
                  <a:lin ang="5400000"/>
                </a:gradFill>
                <a:effectLst>
                  <a:reflection blurRad="6350" stA="53000" endA="300" endPos="35500" dir="5400000" sy="-90000" algn="bl" rotWithShape="0"/>
                </a:effectLst>
              </a:rPr>
              <a:t>ES QUIERO VIVIR SANO? </a:t>
            </a:r>
            <a:r>
              <a:rPr lang="en-US" b="1" dirty="0">
                <a:ln w="0"/>
                <a:gradFill>
                  <a:gsLst>
                    <a:gs pos="0">
                      <a:schemeClr val="accent5">
                        <a:lumMod val="50000"/>
                      </a:schemeClr>
                    </a:gs>
                    <a:gs pos="100000">
                      <a:srgbClr val="00B0F0"/>
                    </a:gs>
                  </a:gsLst>
                  <a:lin ang="5400000"/>
                </a:gradFill>
                <a:effectLst>
                  <a:reflection blurRad="6350" stA="53000" endA="300" endPos="35500" dir="5400000" sy="-90000" algn="bl" rotWithShape="0"/>
                </a:effectLst>
              </a:rPr>
              <a:t/>
            </a:r>
            <a:br>
              <a:rPr lang="en-US" b="1" dirty="0">
                <a:ln w="0"/>
                <a:gradFill>
                  <a:gsLst>
                    <a:gs pos="0">
                      <a:schemeClr val="accent5">
                        <a:lumMod val="50000"/>
                      </a:schemeClr>
                    </a:gs>
                    <a:gs pos="100000">
                      <a:srgbClr val="00B0F0"/>
                    </a:gs>
                  </a:gsLst>
                  <a:lin ang="5400000"/>
                </a:gradFill>
                <a:effectLst>
                  <a:reflection blurRad="6350" stA="53000" endA="300" endPos="35500" dir="5400000" sy="-90000" algn="bl" rotWithShape="0"/>
                </a:effectLst>
              </a:rPr>
            </a:br>
            <a:endParaRPr lang="en-US" b="1" dirty="0">
              <a:ln w="0"/>
              <a:gradFill>
                <a:gsLst>
                  <a:gs pos="0">
                    <a:schemeClr val="accent5">
                      <a:lumMod val="50000"/>
                    </a:schemeClr>
                  </a:gs>
                  <a:gs pos="100000">
                    <a:srgbClr val="00B0F0"/>
                  </a:gs>
                </a:gsLst>
                <a:lin ang="5400000"/>
              </a:gradFill>
              <a:effectLst>
                <a:reflection blurRad="6350" stA="53000" endA="300" endPos="35500" dir="5400000" sy="-90000" algn="bl" rotWithShape="0"/>
              </a:effectLst>
            </a:endParaRPr>
          </a:p>
        </p:txBody>
      </p:sp>
      <p:sp>
        <p:nvSpPr>
          <p:cNvPr id="3" name="Marcador de contenido 2"/>
          <p:cNvSpPr>
            <a:spLocks noGrp="1"/>
          </p:cNvSpPr>
          <p:nvPr>
            <p:ph idx="1"/>
          </p:nvPr>
        </p:nvSpPr>
        <p:spPr>
          <a:xfrm>
            <a:off x="2706624" y="2379162"/>
            <a:ext cx="5541818" cy="3836099"/>
          </a:xfrm>
        </p:spPr>
        <p:txBody>
          <a:bodyPr>
            <a:noAutofit/>
          </a:bodyPr>
          <a:lstStyle/>
          <a:p>
            <a:pPr marL="0" indent="0" algn="just">
              <a:buNone/>
            </a:pPr>
            <a:r>
              <a:rPr lang="es-CO" b="1" dirty="0"/>
              <a:t>QUIERO VIVIR SANO </a:t>
            </a:r>
            <a:r>
              <a:rPr lang="es-CO" dirty="0"/>
              <a:t>es una</a:t>
            </a:r>
            <a:r>
              <a:rPr lang="es-CO" b="1" dirty="0"/>
              <a:t> </a:t>
            </a:r>
            <a:r>
              <a:rPr lang="es-CO" dirty="0"/>
              <a:t>metodología que busca promover la salud integral de manera individual y colectiva, y tiene como público meta, los miembros e instituciones de la iglesia y la comunidad en general.</a:t>
            </a:r>
          </a:p>
          <a:p>
            <a:pPr algn="just"/>
            <a:endParaRPr lang="es-CO" sz="2200"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1</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2366620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25815"/>
            <a:ext cx="2532185" cy="2532185"/>
          </a:xfrm>
          <a:prstGeom prst="rect">
            <a:avLst/>
          </a:prstGeom>
        </p:spPr>
      </p:pic>
      <p:sp>
        <p:nvSpPr>
          <p:cNvPr id="3" name="Marcador de contenido 2"/>
          <p:cNvSpPr>
            <a:spLocks noGrp="1"/>
          </p:cNvSpPr>
          <p:nvPr>
            <p:ph idx="1"/>
          </p:nvPr>
        </p:nvSpPr>
        <p:spPr>
          <a:xfrm>
            <a:off x="721014" y="837334"/>
            <a:ext cx="7886700" cy="4351338"/>
          </a:xfrm>
        </p:spPr>
        <p:txBody>
          <a:bodyPr>
            <a:normAutofit/>
          </a:bodyPr>
          <a:lstStyle/>
          <a:p>
            <a:pPr marL="0" indent="0">
              <a:buNone/>
            </a:pPr>
            <a:r>
              <a:rPr lang="es-CO" b="1" dirty="0">
                <a:solidFill>
                  <a:srgbClr val="002060"/>
                </a:solidFill>
              </a:rPr>
              <a:t>Paso 3 </a:t>
            </a:r>
            <a:r>
              <a:rPr lang="es-CO" b="1" dirty="0" smtClean="0">
                <a:solidFill>
                  <a:srgbClr val="002060"/>
                </a:solidFill>
              </a:rPr>
              <a:t>CONECTAR </a:t>
            </a:r>
            <a:endParaRPr lang="en-US" dirty="0">
              <a:solidFill>
                <a:srgbClr val="002060"/>
              </a:solidFill>
            </a:endParaRPr>
          </a:p>
          <a:p>
            <a:pPr lvl="1" algn="just"/>
            <a:r>
              <a:rPr lang="es-CO" dirty="0" smtClean="0">
                <a:solidFill>
                  <a:srgbClr val="002060"/>
                </a:solidFill>
              </a:rPr>
              <a:t>En </a:t>
            </a:r>
            <a:r>
              <a:rPr lang="es-CO" dirty="0">
                <a:solidFill>
                  <a:srgbClr val="002060"/>
                </a:solidFill>
              </a:rPr>
              <a:t>esta etapa debemos ser proactivos en ofrecer inteligentemente la metodología de Quiero Vivir Sano a las autoridades de salud en gobernaciones, alcaldías y municipios del país</a:t>
            </a:r>
            <a:r>
              <a:rPr lang="es-CO" dirty="0" smtClean="0">
                <a:solidFill>
                  <a:srgbClr val="002060"/>
                </a:solidFill>
              </a:rPr>
              <a:t>.</a:t>
            </a:r>
          </a:p>
          <a:p>
            <a:pPr lvl="1" algn="just"/>
            <a:endParaRPr lang="en-US" dirty="0">
              <a:solidFill>
                <a:srgbClr val="002060"/>
              </a:solidFill>
            </a:endParaRPr>
          </a:p>
          <a:p>
            <a:pPr lvl="1" algn="just"/>
            <a:r>
              <a:rPr lang="es-CO" dirty="0">
                <a:solidFill>
                  <a:srgbClr val="002060"/>
                </a:solidFill>
              </a:rPr>
              <a:t>En este tercer paso, nuestra feligresía se lanza a hacer conexiones genuinas y establecer amistades con al menos tres personas no adventistas, y lo hace por medio de la literatura y los folletos preparados para tal fin.</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90873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25815"/>
            <a:ext cx="2532185" cy="2532185"/>
          </a:xfrm>
          <a:prstGeom prst="rect">
            <a:avLst/>
          </a:prstGeom>
        </p:spPr>
      </p:pic>
      <p:sp>
        <p:nvSpPr>
          <p:cNvPr id="3" name="Marcador de contenido 2"/>
          <p:cNvSpPr>
            <a:spLocks noGrp="1"/>
          </p:cNvSpPr>
          <p:nvPr>
            <p:ph idx="1"/>
          </p:nvPr>
        </p:nvSpPr>
        <p:spPr>
          <a:xfrm>
            <a:off x="2115127" y="1083760"/>
            <a:ext cx="6040582" cy="4351338"/>
          </a:xfrm>
        </p:spPr>
        <p:txBody>
          <a:bodyPr>
            <a:normAutofit/>
          </a:bodyPr>
          <a:lstStyle/>
          <a:p>
            <a:pPr marL="0" indent="0">
              <a:buNone/>
            </a:pPr>
            <a:r>
              <a:rPr lang="es-CO" sz="3600" b="1" dirty="0">
                <a:solidFill>
                  <a:srgbClr val="002060"/>
                </a:solidFill>
              </a:rPr>
              <a:t>Paso 4 IDENTIFICAR </a:t>
            </a:r>
            <a:endParaRPr lang="en-US" sz="3600" dirty="0">
              <a:solidFill>
                <a:srgbClr val="002060"/>
              </a:solidFill>
            </a:endParaRPr>
          </a:p>
          <a:p>
            <a:pPr algn="just"/>
            <a:r>
              <a:rPr lang="es-CO" sz="3600" dirty="0" smtClean="0">
                <a:solidFill>
                  <a:srgbClr val="002060"/>
                </a:solidFill>
              </a:rPr>
              <a:t>Es </a:t>
            </a:r>
            <a:r>
              <a:rPr lang="es-CO" sz="3600" dirty="0">
                <a:solidFill>
                  <a:srgbClr val="002060"/>
                </a:solidFill>
              </a:rPr>
              <a:t>importante identificar cada uno de los materiales que se ha preparado para desarrollar la metodología de QVS y poder usarlos efectivamente.</a:t>
            </a:r>
            <a:endParaRPr lang="en-US" sz="3600" dirty="0">
              <a:solidFill>
                <a:srgbClr val="002060"/>
              </a:solidFill>
            </a:endParaRPr>
          </a:p>
          <a:p>
            <a:pPr marL="0" indent="0" algn="just">
              <a:buNone/>
            </a:pPr>
            <a:endParaRPr lang="es-CO" b="1" dirty="0" smtClean="0">
              <a:solidFill>
                <a:srgbClr val="002060"/>
              </a:solidFill>
            </a:endParaRPr>
          </a:p>
        </p:txBody>
      </p:sp>
    </p:spTree>
    <p:extLst>
      <p:ext uri="{BB962C8B-B14F-4D97-AF65-F5344CB8AC3E}">
        <p14:creationId xmlns:p14="http://schemas.microsoft.com/office/powerpoint/2010/main" val="1309913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25815"/>
            <a:ext cx="2532185" cy="2532185"/>
          </a:xfrm>
          <a:prstGeom prst="rect">
            <a:avLst/>
          </a:prstGeom>
        </p:spPr>
      </p:pic>
      <p:sp>
        <p:nvSpPr>
          <p:cNvPr id="3" name="Marcador de contenido 2"/>
          <p:cNvSpPr>
            <a:spLocks noGrp="1"/>
          </p:cNvSpPr>
          <p:nvPr>
            <p:ph idx="1"/>
          </p:nvPr>
        </p:nvSpPr>
        <p:spPr>
          <a:xfrm>
            <a:off x="2532184" y="1083759"/>
            <a:ext cx="5623525" cy="5252385"/>
          </a:xfrm>
        </p:spPr>
        <p:txBody>
          <a:bodyPr>
            <a:normAutofit/>
          </a:bodyPr>
          <a:lstStyle/>
          <a:p>
            <a:pPr marL="0" indent="0">
              <a:buNone/>
            </a:pPr>
            <a:r>
              <a:rPr lang="es-CO" b="1" dirty="0" smtClean="0">
                <a:solidFill>
                  <a:srgbClr val="002060"/>
                </a:solidFill>
              </a:rPr>
              <a:t>Paso </a:t>
            </a:r>
            <a:r>
              <a:rPr lang="es-CO" b="1" dirty="0">
                <a:solidFill>
                  <a:srgbClr val="002060"/>
                </a:solidFill>
              </a:rPr>
              <a:t>5</a:t>
            </a:r>
            <a:r>
              <a:rPr lang="es-CO" b="1" dirty="0" smtClean="0">
                <a:solidFill>
                  <a:srgbClr val="002060"/>
                </a:solidFill>
              </a:rPr>
              <a:t> </a:t>
            </a:r>
            <a:r>
              <a:rPr lang="es-CO" b="1" dirty="0">
                <a:solidFill>
                  <a:srgbClr val="002060"/>
                </a:solidFill>
              </a:rPr>
              <a:t>EVALUAR </a:t>
            </a:r>
            <a:endParaRPr lang="en-US" dirty="0">
              <a:solidFill>
                <a:srgbClr val="002060"/>
              </a:solidFill>
            </a:endParaRPr>
          </a:p>
          <a:p>
            <a:r>
              <a:rPr lang="es-CO" dirty="0">
                <a:solidFill>
                  <a:srgbClr val="002060"/>
                </a:solidFill>
              </a:rPr>
              <a:t>Medir y evaluar el programa, proyecto o actividad. </a:t>
            </a:r>
            <a:endParaRPr lang="en-US" dirty="0">
              <a:solidFill>
                <a:srgbClr val="002060"/>
              </a:solidFill>
            </a:endParaRPr>
          </a:p>
          <a:p>
            <a:pPr marL="0" indent="0">
              <a:buNone/>
            </a:pPr>
            <a:r>
              <a:rPr lang="es-CO" b="1" dirty="0">
                <a:solidFill>
                  <a:srgbClr val="002060"/>
                </a:solidFill>
              </a:rPr>
              <a:t>Paso </a:t>
            </a:r>
            <a:r>
              <a:rPr lang="es-CO" b="1" dirty="0" smtClean="0">
                <a:solidFill>
                  <a:srgbClr val="002060"/>
                </a:solidFill>
              </a:rPr>
              <a:t>6 </a:t>
            </a:r>
            <a:r>
              <a:rPr lang="es-CO" b="1" dirty="0">
                <a:solidFill>
                  <a:srgbClr val="002060"/>
                </a:solidFill>
              </a:rPr>
              <a:t>INFORMAR </a:t>
            </a:r>
            <a:endParaRPr lang="en-US" dirty="0">
              <a:solidFill>
                <a:srgbClr val="002060"/>
              </a:solidFill>
            </a:endParaRPr>
          </a:p>
          <a:p>
            <a:r>
              <a:rPr lang="es-CO" dirty="0">
                <a:solidFill>
                  <a:srgbClr val="002060"/>
                </a:solidFill>
              </a:rPr>
              <a:t>Informar de los avances, resultados del programa, proyecto o actividad. </a:t>
            </a:r>
            <a:endParaRPr lang="en-US" dirty="0">
              <a:solidFill>
                <a:srgbClr val="002060"/>
              </a:solidFill>
            </a:endParaRPr>
          </a:p>
          <a:p>
            <a:pPr marL="0" indent="0">
              <a:buNone/>
            </a:pPr>
            <a:r>
              <a:rPr lang="es-CO" b="1" dirty="0">
                <a:solidFill>
                  <a:srgbClr val="002060"/>
                </a:solidFill>
              </a:rPr>
              <a:t>Paso </a:t>
            </a:r>
            <a:r>
              <a:rPr lang="es-CO" b="1" dirty="0" smtClean="0">
                <a:solidFill>
                  <a:srgbClr val="002060"/>
                </a:solidFill>
              </a:rPr>
              <a:t>7 </a:t>
            </a:r>
            <a:r>
              <a:rPr lang="es-CO" b="1" dirty="0">
                <a:solidFill>
                  <a:srgbClr val="002060"/>
                </a:solidFill>
              </a:rPr>
              <a:t>SEGUIR </a:t>
            </a:r>
            <a:endParaRPr lang="en-US" dirty="0">
              <a:solidFill>
                <a:srgbClr val="002060"/>
              </a:solidFill>
            </a:endParaRPr>
          </a:p>
          <a:p>
            <a:r>
              <a:rPr lang="es-CO" dirty="0">
                <a:solidFill>
                  <a:srgbClr val="002060"/>
                </a:solidFill>
              </a:rPr>
              <a:t>Asegurar el seguimiento y continuidad de los programa, proyecto o actividad.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19311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05181"/>
            <a:ext cx="2627375" cy="1752819"/>
          </a:xfrm>
          <a:prstGeom prst="rect">
            <a:avLst/>
          </a:prstGeom>
        </p:spPr>
      </p:pic>
      <p:sp>
        <p:nvSpPr>
          <p:cNvPr id="2" name="Título 1"/>
          <p:cNvSpPr>
            <a:spLocks noGrp="1"/>
          </p:cNvSpPr>
          <p:nvPr>
            <p:ph type="title"/>
          </p:nvPr>
        </p:nvSpPr>
        <p:spPr>
          <a:xfrm>
            <a:off x="2627376" y="560198"/>
            <a:ext cx="5833110" cy="1325563"/>
          </a:xfrm>
        </p:spPr>
        <p:txBody>
          <a:bodyPr>
            <a:noAutofit/>
          </a:bodyPr>
          <a:lstStyle/>
          <a:p>
            <a:pPr lvl="0"/>
            <a:r>
              <a:rPr lang="es-CO" sz="2400" b="1" dirty="0" smtClean="0">
                <a:gradFill>
                  <a:gsLst>
                    <a:gs pos="0">
                      <a:schemeClr val="accent5">
                        <a:lumMod val="50000"/>
                      </a:schemeClr>
                    </a:gs>
                    <a:gs pos="50000">
                      <a:schemeClr val="accent5"/>
                    </a:gs>
                    <a:gs pos="100000">
                      <a:srgbClr val="00B0F0"/>
                    </a:gs>
                  </a:gsLst>
                  <a:lin ang="5400000" scaled="0"/>
                </a:gradFill>
              </a:rPr>
              <a:t>ALGUNOS </a:t>
            </a:r>
            <a:r>
              <a:rPr lang="es-CO" sz="2400" b="1" dirty="0">
                <a:gradFill>
                  <a:gsLst>
                    <a:gs pos="0">
                      <a:schemeClr val="accent5">
                        <a:lumMod val="50000"/>
                      </a:schemeClr>
                    </a:gs>
                    <a:gs pos="50000">
                      <a:schemeClr val="accent5"/>
                    </a:gs>
                    <a:gs pos="100000">
                      <a:srgbClr val="00B0F0"/>
                    </a:gs>
                  </a:gsLst>
                  <a:lin ang="5400000" scaled="0"/>
                </a:gradFill>
              </a:rPr>
              <a:t>EJEMPLOS DE PROGRAMAS, PROYECTOS O ACTIVIDADES QUE SE PUEDEN IMPLEMENTAR: </a:t>
            </a:r>
            <a:r>
              <a:rPr lang="en-US" sz="2400" dirty="0">
                <a:gradFill>
                  <a:gsLst>
                    <a:gs pos="0">
                      <a:schemeClr val="accent5">
                        <a:lumMod val="50000"/>
                      </a:schemeClr>
                    </a:gs>
                    <a:gs pos="50000">
                      <a:schemeClr val="accent5"/>
                    </a:gs>
                    <a:gs pos="100000">
                      <a:srgbClr val="00B0F0"/>
                    </a:gs>
                  </a:gsLst>
                  <a:lin ang="5400000" scaled="0"/>
                </a:gradFill>
              </a:rPr>
              <a:t/>
            </a:r>
            <a:br>
              <a:rPr lang="en-US" sz="2400" dirty="0">
                <a:gradFill>
                  <a:gsLst>
                    <a:gs pos="0">
                      <a:schemeClr val="accent5">
                        <a:lumMod val="50000"/>
                      </a:schemeClr>
                    </a:gs>
                    <a:gs pos="50000">
                      <a:schemeClr val="accent5"/>
                    </a:gs>
                    <a:gs pos="100000">
                      <a:srgbClr val="00B0F0"/>
                    </a:gs>
                  </a:gsLst>
                  <a:lin ang="5400000" scaled="0"/>
                </a:gradFill>
              </a:rPr>
            </a:br>
            <a:endParaRPr lang="en-US" sz="24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438400" y="2231380"/>
            <a:ext cx="6211062" cy="3982403"/>
          </a:xfrm>
        </p:spPr>
        <p:txBody>
          <a:bodyPr>
            <a:normAutofit fontScale="62500" lnSpcReduction="20000"/>
          </a:bodyPr>
          <a:lstStyle/>
          <a:p>
            <a:r>
              <a:rPr lang="es-CO" b="1" dirty="0">
                <a:solidFill>
                  <a:srgbClr val="002060"/>
                </a:solidFill>
              </a:rPr>
              <a:t>Público meta: Comunidad </a:t>
            </a:r>
            <a:endParaRPr lang="en-US" dirty="0">
              <a:solidFill>
                <a:srgbClr val="002060"/>
              </a:solidFill>
            </a:endParaRPr>
          </a:p>
          <a:p>
            <a:pPr marL="0" indent="0" algn="just">
              <a:buNone/>
            </a:pPr>
            <a:r>
              <a:rPr lang="es-CO" dirty="0">
                <a:solidFill>
                  <a:srgbClr val="002060"/>
                </a:solidFill>
              </a:rPr>
              <a:t>1. Realización de talleres de Salud, basados en el calendario de promoción de salud que señala la Organización Mundial de la Salud. </a:t>
            </a:r>
            <a:endParaRPr lang="en-US" dirty="0">
              <a:solidFill>
                <a:srgbClr val="002060"/>
              </a:solidFill>
            </a:endParaRPr>
          </a:p>
          <a:p>
            <a:pPr marL="0" indent="0" algn="just">
              <a:buNone/>
            </a:pPr>
            <a:r>
              <a:rPr lang="es-CO" dirty="0">
                <a:solidFill>
                  <a:srgbClr val="002060"/>
                </a:solidFill>
              </a:rPr>
              <a:t>2. Realización de caminatas fomentando la actividad física. </a:t>
            </a:r>
            <a:endParaRPr lang="en-US" dirty="0">
              <a:solidFill>
                <a:srgbClr val="002060"/>
              </a:solidFill>
            </a:endParaRPr>
          </a:p>
          <a:p>
            <a:pPr marL="0" indent="0" algn="just">
              <a:buNone/>
            </a:pPr>
            <a:r>
              <a:rPr lang="es-CO" dirty="0">
                <a:solidFill>
                  <a:srgbClr val="002060"/>
                </a:solidFill>
              </a:rPr>
              <a:t>3. Realización de ferias o difusión de publicaciones de la salud. </a:t>
            </a:r>
            <a:endParaRPr lang="en-US" dirty="0">
              <a:solidFill>
                <a:srgbClr val="002060"/>
              </a:solidFill>
            </a:endParaRPr>
          </a:p>
          <a:p>
            <a:pPr marL="0" indent="0" algn="just">
              <a:buNone/>
            </a:pPr>
            <a:r>
              <a:rPr lang="es-CO" dirty="0">
                <a:solidFill>
                  <a:srgbClr val="002060"/>
                </a:solidFill>
              </a:rPr>
              <a:t>4. Realización de semanas de salud teórico-prácticas. </a:t>
            </a:r>
            <a:endParaRPr lang="en-US" dirty="0">
              <a:solidFill>
                <a:srgbClr val="002060"/>
              </a:solidFill>
            </a:endParaRPr>
          </a:p>
          <a:p>
            <a:pPr marL="0" indent="0" algn="just">
              <a:buNone/>
            </a:pPr>
            <a:r>
              <a:rPr lang="es-CO" dirty="0">
                <a:solidFill>
                  <a:srgbClr val="002060"/>
                </a:solidFill>
              </a:rPr>
              <a:t>5. Utilización de los medios de comunicación para transmitir el mensaje de salud (página de internet, redes sociales, materiales didácticos, videos, programas de radio y televisión, </a:t>
            </a:r>
            <a:r>
              <a:rPr lang="es-CO" dirty="0" err="1">
                <a:solidFill>
                  <a:srgbClr val="002060"/>
                </a:solidFill>
              </a:rPr>
              <a:t>etc</a:t>
            </a:r>
            <a:r>
              <a:rPr lang="es-CO" dirty="0">
                <a:solidFill>
                  <a:srgbClr val="002060"/>
                </a:solidFill>
              </a:rPr>
              <a:t>) </a:t>
            </a:r>
            <a:endParaRPr lang="en-US" dirty="0">
              <a:solidFill>
                <a:srgbClr val="002060"/>
              </a:solidFill>
            </a:endParaRPr>
          </a:p>
          <a:p>
            <a:pPr marL="0" indent="0" algn="just">
              <a:buNone/>
            </a:pPr>
            <a:r>
              <a:rPr lang="es-CO" dirty="0">
                <a:solidFill>
                  <a:srgbClr val="002060"/>
                </a:solidFill>
              </a:rPr>
              <a:t>6. Realización de cursos de manera virtual o presencial para capacitar en estilos de vida saludables. </a:t>
            </a:r>
            <a:endParaRPr lang="en-US"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8</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1557495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38400" y="2231380"/>
            <a:ext cx="6211062" cy="4351338"/>
          </a:xfrm>
        </p:spPr>
        <p:txBody>
          <a:bodyPr>
            <a:noAutofit/>
          </a:bodyPr>
          <a:lstStyle/>
          <a:p>
            <a:pPr marL="0" indent="0">
              <a:buNone/>
            </a:pPr>
            <a:r>
              <a:rPr lang="es-CO" sz="2000" dirty="0" smtClean="0">
                <a:solidFill>
                  <a:srgbClr val="002060"/>
                </a:solidFill>
              </a:rPr>
              <a:t>7</a:t>
            </a:r>
            <a:r>
              <a:rPr lang="es-CO" sz="2000" dirty="0">
                <a:solidFill>
                  <a:srgbClr val="002060"/>
                </a:solidFill>
              </a:rPr>
              <a:t>. Realización de un programa de las escuelas que fomenten hábitos, conductas y entornos saludables. </a:t>
            </a:r>
            <a:endParaRPr lang="en-US" sz="2000" dirty="0">
              <a:solidFill>
                <a:srgbClr val="002060"/>
              </a:solidFill>
            </a:endParaRPr>
          </a:p>
          <a:p>
            <a:pPr marL="0" indent="0">
              <a:buNone/>
            </a:pPr>
            <a:r>
              <a:rPr lang="es-CO" sz="2000" dirty="0">
                <a:solidFill>
                  <a:srgbClr val="002060"/>
                </a:solidFill>
              </a:rPr>
              <a:t>8. Vincular el Evangelio de la Salud con el Mensaje de Salvación por medio de cursos de salud integral (físico, mental, social y espiritual) </a:t>
            </a:r>
            <a:endParaRPr lang="en-US" sz="2000" dirty="0">
              <a:solidFill>
                <a:srgbClr val="002060"/>
              </a:solidFill>
            </a:endParaRPr>
          </a:p>
          <a:p>
            <a:pPr marL="0" indent="0">
              <a:buNone/>
            </a:pPr>
            <a:r>
              <a:rPr lang="es-CO" sz="2000" dirty="0">
                <a:solidFill>
                  <a:srgbClr val="002060"/>
                </a:solidFill>
              </a:rPr>
              <a:t>9. Realización de conferencias de salud cuña de entrada para la predicación del evangelio. </a:t>
            </a:r>
            <a:endParaRPr lang="en-US" sz="2000" dirty="0">
              <a:solidFill>
                <a:srgbClr val="002060"/>
              </a:solidFill>
            </a:endParaRPr>
          </a:p>
          <a:p>
            <a:pPr marL="0" indent="0">
              <a:buNone/>
            </a:pPr>
            <a:r>
              <a:rPr lang="es-CO" sz="2000" dirty="0">
                <a:solidFill>
                  <a:srgbClr val="002060"/>
                </a:solidFill>
              </a:rPr>
              <a:t>10. Colocar en lugares públicos estantes donde se fomente literatura de salud </a:t>
            </a:r>
            <a:endParaRPr lang="en-US" sz="2000" dirty="0">
              <a:solidFill>
                <a:srgbClr val="002060"/>
              </a:solidFill>
            </a:endParaRPr>
          </a:p>
          <a:p>
            <a:pPr marL="0" indent="0">
              <a:buNone/>
            </a:pPr>
            <a:r>
              <a:rPr lang="es-CO" sz="2000" dirty="0">
                <a:solidFill>
                  <a:srgbClr val="002060"/>
                </a:solidFill>
              </a:rPr>
              <a:t>11. Ofrecer en sitios de trabajos programas que fomenten estilos de vida saludable. </a:t>
            </a:r>
            <a:endParaRPr lang="en-US" sz="2000" dirty="0">
              <a:solidFill>
                <a:srgbClr val="002060"/>
              </a:solidFill>
            </a:endParaRPr>
          </a:p>
          <a:p>
            <a:pPr marL="0" indent="0">
              <a:buNone/>
            </a:pPr>
            <a:r>
              <a:rPr lang="es-CO" sz="2000" dirty="0">
                <a:solidFill>
                  <a:srgbClr val="002060"/>
                </a:solidFill>
              </a:rPr>
              <a:t>12. Implementación centros comunitarios que permitan desarrollar integralmente al individuo y a la comunidad. </a:t>
            </a:r>
            <a:endParaRPr lang="en-US" sz="2000" dirty="0">
              <a:solidFill>
                <a:srgbClr val="002060"/>
              </a:solidFill>
            </a:endParaRPr>
          </a:p>
        </p:txBody>
      </p:sp>
      <p:sp>
        <p:nvSpPr>
          <p:cNvPr id="5" name="Título 1"/>
          <p:cNvSpPr>
            <a:spLocks noGrp="1"/>
          </p:cNvSpPr>
          <p:nvPr>
            <p:ph type="title"/>
          </p:nvPr>
        </p:nvSpPr>
        <p:spPr>
          <a:xfrm>
            <a:off x="2627376" y="560198"/>
            <a:ext cx="5833110" cy="1325563"/>
          </a:xfrm>
        </p:spPr>
        <p:txBody>
          <a:bodyPr>
            <a:noAutofit/>
          </a:bodyPr>
          <a:lstStyle/>
          <a:p>
            <a:pPr lvl="0"/>
            <a:r>
              <a:rPr lang="es-CO" sz="2400" b="1" dirty="0" smtClean="0">
                <a:gradFill>
                  <a:gsLst>
                    <a:gs pos="0">
                      <a:schemeClr val="accent5">
                        <a:lumMod val="50000"/>
                      </a:schemeClr>
                    </a:gs>
                    <a:gs pos="50000">
                      <a:schemeClr val="accent5"/>
                    </a:gs>
                    <a:gs pos="100000">
                      <a:srgbClr val="00B0F0"/>
                    </a:gs>
                  </a:gsLst>
                  <a:lin ang="5400000" scaled="0"/>
                </a:gradFill>
              </a:rPr>
              <a:t>ALGUNOS </a:t>
            </a:r>
            <a:r>
              <a:rPr lang="es-CO" sz="2400" b="1" dirty="0">
                <a:gradFill>
                  <a:gsLst>
                    <a:gs pos="0">
                      <a:schemeClr val="accent5">
                        <a:lumMod val="50000"/>
                      </a:schemeClr>
                    </a:gs>
                    <a:gs pos="50000">
                      <a:schemeClr val="accent5"/>
                    </a:gs>
                    <a:gs pos="100000">
                      <a:srgbClr val="00B0F0"/>
                    </a:gs>
                  </a:gsLst>
                  <a:lin ang="5400000" scaled="0"/>
                </a:gradFill>
              </a:rPr>
              <a:t>EJEMPLOS DE PROGRAMAS, PROYECTOS O ACTIVIDADES QUE SE PUEDEN IMPLEMENTAR: </a:t>
            </a:r>
            <a:r>
              <a:rPr lang="en-US" sz="2400" dirty="0">
                <a:gradFill>
                  <a:gsLst>
                    <a:gs pos="0">
                      <a:schemeClr val="accent5">
                        <a:lumMod val="50000"/>
                      </a:schemeClr>
                    </a:gs>
                    <a:gs pos="50000">
                      <a:schemeClr val="accent5"/>
                    </a:gs>
                    <a:gs pos="100000">
                      <a:srgbClr val="00B0F0"/>
                    </a:gs>
                  </a:gsLst>
                  <a:lin ang="5400000" scaled="0"/>
                </a:gradFill>
              </a:rPr>
              <a:t/>
            </a:r>
            <a:br>
              <a:rPr lang="en-US" sz="2400" dirty="0">
                <a:gradFill>
                  <a:gsLst>
                    <a:gs pos="0">
                      <a:schemeClr val="accent5">
                        <a:lumMod val="50000"/>
                      </a:schemeClr>
                    </a:gs>
                    <a:gs pos="50000">
                      <a:schemeClr val="accent5"/>
                    </a:gs>
                    <a:gs pos="100000">
                      <a:srgbClr val="00B0F0"/>
                    </a:gs>
                  </a:gsLst>
                  <a:lin ang="5400000" scaled="0"/>
                </a:gradFill>
              </a:rPr>
            </a:br>
            <a:endParaRPr lang="en-US" sz="2400" dirty="0">
              <a:gradFill>
                <a:gsLst>
                  <a:gs pos="0">
                    <a:schemeClr val="accent5">
                      <a:lumMod val="50000"/>
                    </a:schemeClr>
                  </a:gs>
                  <a:gs pos="50000">
                    <a:schemeClr val="accent5"/>
                  </a:gs>
                  <a:gs pos="100000">
                    <a:srgbClr val="00B0F0"/>
                  </a:gs>
                </a:gsLst>
                <a:lin ang="5400000" scaled="0"/>
              </a:gradFill>
            </a:endParaRPr>
          </a:p>
        </p:txBody>
      </p:sp>
      <p:sp>
        <p:nvSpPr>
          <p:cNvPr id="6" name="CuadroTexto 5"/>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8</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639496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91681" y="2480760"/>
            <a:ext cx="8090501" cy="4626621"/>
          </a:xfrm>
        </p:spPr>
        <p:txBody>
          <a:bodyPr>
            <a:noAutofit/>
          </a:bodyPr>
          <a:lstStyle/>
          <a:p>
            <a:pPr marL="0" indent="0">
              <a:spcBef>
                <a:spcPts val="600"/>
              </a:spcBef>
              <a:buNone/>
            </a:pPr>
            <a:r>
              <a:rPr lang="es-CO" sz="1400" b="1" dirty="0">
                <a:solidFill>
                  <a:srgbClr val="002060"/>
                </a:solidFill>
              </a:rPr>
              <a:t>Público meta: Comunidad </a:t>
            </a:r>
            <a:endParaRPr lang="en-US" sz="1400" dirty="0">
              <a:solidFill>
                <a:srgbClr val="002060"/>
              </a:solidFill>
            </a:endParaRPr>
          </a:p>
          <a:p>
            <a:pPr marL="0" indent="0">
              <a:spcBef>
                <a:spcPts val="600"/>
              </a:spcBef>
              <a:buNone/>
            </a:pPr>
            <a:r>
              <a:rPr lang="es-CO" sz="1400" dirty="0" smtClean="0">
                <a:solidFill>
                  <a:srgbClr val="002060"/>
                </a:solidFill>
              </a:rPr>
              <a:t>13</a:t>
            </a:r>
            <a:r>
              <a:rPr lang="es-CO" sz="1400" dirty="0">
                <a:solidFill>
                  <a:srgbClr val="002060"/>
                </a:solidFill>
              </a:rPr>
              <a:t>. Realización de talleres/cursos de cocina saludable. </a:t>
            </a:r>
            <a:endParaRPr lang="en-US" sz="1400" dirty="0">
              <a:solidFill>
                <a:srgbClr val="002060"/>
              </a:solidFill>
            </a:endParaRPr>
          </a:p>
          <a:p>
            <a:pPr marL="0" indent="0">
              <a:spcBef>
                <a:spcPts val="600"/>
              </a:spcBef>
              <a:buNone/>
            </a:pPr>
            <a:r>
              <a:rPr lang="es-CO" sz="1400" dirty="0">
                <a:solidFill>
                  <a:srgbClr val="002060"/>
                </a:solidFill>
              </a:rPr>
              <a:t>14. Realización del reto </a:t>
            </a:r>
            <a:r>
              <a:rPr lang="es-CO" sz="1400" b="1" dirty="0">
                <a:solidFill>
                  <a:srgbClr val="002060"/>
                </a:solidFill>
              </a:rPr>
              <a:t>QUIERO VIVIR SANO</a:t>
            </a:r>
            <a:r>
              <a:rPr lang="es-CO" sz="1400" dirty="0">
                <a:solidFill>
                  <a:srgbClr val="002060"/>
                </a:solidFill>
              </a:rPr>
              <a:t>, consiste en la adquisición de hábitos y conductas saludables. </a:t>
            </a:r>
            <a:endParaRPr lang="en-US" sz="1400" dirty="0">
              <a:solidFill>
                <a:srgbClr val="002060"/>
              </a:solidFill>
            </a:endParaRPr>
          </a:p>
          <a:p>
            <a:pPr marL="0" indent="0">
              <a:spcBef>
                <a:spcPts val="600"/>
              </a:spcBef>
              <a:buNone/>
            </a:pPr>
            <a:r>
              <a:rPr lang="es-CO" sz="1400" dirty="0">
                <a:solidFill>
                  <a:srgbClr val="002060"/>
                </a:solidFill>
              </a:rPr>
              <a:t>15. Realización de brigadas de salud, médicas-asistenciales </a:t>
            </a:r>
            <a:endParaRPr lang="en-US" sz="1400" dirty="0">
              <a:solidFill>
                <a:srgbClr val="002060"/>
              </a:solidFill>
            </a:endParaRPr>
          </a:p>
          <a:p>
            <a:pPr marL="0" indent="0">
              <a:spcBef>
                <a:spcPts val="600"/>
              </a:spcBef>
              <a:buNone/>
            </a:pPr>
            <a:r>
              <a:rPr lang="es-CO" sz="1400" dirty="0">
                <a:solidFill>
                  <a:srgbClr val="002060"/>
                </a:solidFill>
              </a:rPr>
              <a:t>16. Enseñar los principios de salud a la comunidad, por medio de cursos. </a:t>
            </a:r>
            <a:endParaRPr lang="en-US" sz="1400" dirty="0">
              <a:solidFill>
                <a:srgbClr val="002060"/>
              </a:solidFill>
            </a:endParaRPr>
          </a:p>
          <a:p>
            <a:pPr marL="0" indent="0">
              <a:spcBef>
                <a:spcPts val="600"/>
              </a:spcBef>
              <a:buNone/>
            </a:pPr>
            <a:r>
              <a:rPr lang="es-CO" sz="1400" dirty="0">
                <a:solidFill>
                  <a:srgbClr val="002060"/>
                </a:solidFill>
              </a:rPr>
              <a:t>17. Combinar la obra médico-misionera con el evangelismo público. </a:t>
            </a:r>
            <a:endParaRPr lang="en-US" sz="1400" dirty="0">
              <a:solidFill>
                <a:srgbClr val="002060"/>
              </a:solidFill>
            </a:endParaRPr>
          </a:p>
          <a:p>
            <a:pPr marL="0" indent="0">
              <a:spcBef>
                <a:spcPts val="600"/>
              </a:spcBef>
              <a:buNone/>
            </a:pPr>
            <a:r>
              <a:rPr lang="es-CO" sz="1400" dirty="0">
                <a:solidFill>
                  <a:srgbClr val="002060"/>
                </a:solidFill>
              </a:rPr>
              <a:t>18. Instruir acerca de la nutrición. </a:t>
            </a:r>
            <a:endParaRPr lang="en-US" sz="1400" dirty="0">
              <a:solidFill>
                <a:srgbClr val="002060"/>
              </a:solidFill>
            </a:endParaRPr>
          </a:p>
          <a:p>
            <a:pPr marL="0" indent="0">
              <a:spcBef>
                <a:spcPts val="600"/>
              </a:spcBef>
              <a:buNone/>
            </a:pPr>
            <a:r>
              <a:rPr lang="es-CO" sz="1400" dirty="0">
                <a:solidFill>
                  <a:srgbClr val="002060"/>
                </a:solidFill>
              </a:rPr>
              <a:t>19. Dar instrucción acerca de los tratamientos sencillos para curar las enfermedades. </a:t>
            </a:r>
            <a:endParaRPr lang="en-US" sz="1400" dirty="0">
              <a:solidFill>
                <a:srgbClr val="002060"/>
              </a:solidFill>
            </a:endParaRPr>
          </a:p>
          <a:p>
            <a:pPr marL="0" indent="0">
              <a:spcBef>
                <a:spcPts val="600"/>
              </a:spcBef>
              <a:buNone/>
            </a:pPr>
            <a:r>
              <a:rPr lang="es-CO" sz="1400" dirty="0">
                <a:solidFill>
                  <a:srgbClr val="002060"/>
                </a:solidFill>
              </a:rPr>
              <a:t>20. Realizar curso de salud social. </a:t>
            </a:r>
            <a:endParaRPr lang="en-US" sz="1400" dirty="0">
              <a:solidFill>
                <a:srgbClr val="002060"/>
              </a:solidFill>
            </a:endParaRPr>
          </a:p>
          <a:p>
            <a:pPr marL="0" indent="0">
              <a:spcBef>
                <a:spcPts val="600"/>
              </a:spcBef>
              <a:buNone/>
            </a:pPr>
            <a:r>
              <a:rPr lang="es-CO" sz="1400" dirty="0">
                <a:solidFill>
                  <a:srgbClr val="002060"/>
                </a:solidFill>
              </a:rPr>
              <a:t>21. Estimular los establecimientos de clínicas de salud en lugares adecuados. </a:t>
            </a:r>
            <a:endParaRPr lang="en-US" sz="1400" dirty="0">
              <a:solidFill>
                <a:srgbClr val="002060"/>
              </a:solidFill>
            </a:endParaRPr>
          </a:p>
          <a:p>
            <a:pPr marL="0" indent="0">
              <a:spcBef>
                <a:spcPts val="600"/>
              </a:spcBef>
              <a:buNone/>
            </a:pPr>
            <a:r>
              <a:rPr lang="es-CO" sz="1400" dirty="0">
                <a:solidFill>
                  <a:srgbClr val="002060"/>
                </a:solidFill>
              </a:rPr>
              <a:t>22. Transformación de la iglesia en centro promotor del Mensaje de Salud. </a:t>
            </a:r>
            <a:endParaRPr lang="en-US" sz="1400" dirty="0">
              <a:solidFill>
                <a:srgbClr val="002060"/>
              </a:solidFill>
            </a:endParaRPr>
          </a:p>
          <a:p>
            <a:pPr marL="0" indent="0">
              <a:spcBef>
                <a:spcPts val="600"/>
              </a:spcBef>
              <a:buNone/>
            </a:pPr>
            <a:r>
              <a:rPr lang="es-CO" sz="1400" dirty="0">
                <a:solidFill>
                  <a:srgbClr val="002060"/>
                </a:solidFill>
              </a:rPr>
              <a:t>23. Promover cursos para dejar de fumar. </a:t>
            </a:r>
            <a:endParaRPr lang="en-US" sz="1400" dirty="0">
              <a:solidFill>
                <a:srgbClr val="002060"/>
              </a:solidFill>
            </a:endParaRPr>
          </a:p>
          <a:p>
            <a:pPr marL="0" indent="0">
              <a:spcBef>
                <a:spcPts val="600"/>
              </a:spcBef>
              <a:buNone/>
            </a:pPr>
            <a:r>
              <a:rPr lang="es-CO" sz="1400" dirty="0">
                <a:solidFill>
                  <a:srgbClr val="002060"/>
                </a:solidFill>
              </a:rPr>
              <a:t>24. Realización de brigadas y cursos para fomentar los determinantes de la salud mental-emocional </a:t>
            </a:r>
            <a:endParaRPr lang="en-US" sz="1400" dirty="0">
              <a:solidFill>
                <a:srgbClr val="002060"/>
              </a:solidFill>
            </a:endParaRPr>
          </a:p>
          <a:p>
            <a:pPr>
              <a:spcBef>
                <a:spcPts val="600"/>
              </a:spcBef>
            </a:pPr>
            <a:endParaRPr lang="en-US" sz="1400" dirty="0">
              <a:solidFill>
                <a:srgbClr val="002060"/>
              </a:solidFill>
            </a:endParaRPr>
          </a:p>
        </p:txBody>
      </p:sp>
      <p:sp>
        <p:nvSpPr>
          <p:cNvPr id="5" name="Título 1"/>
          <p:cNvSpPr>
            <a:spLocks noGrp="1"/>
          </p:cNvSpPr>
          <p:nvPr>
            <p:ph type="title"/>
          </p:nvPr>
        </p:nvSpPr>
        <p:spPr>
          <a:xfrm>
            <a:off x="2627376" y="560198"/>
            <a:ext cx="5833110" cy="1325563"/>
          </a:xfrm>
        </p:spPr>
        <p:txBody>
          <a:bodyPr>
            <a:noAutofit/>
          </a:bodyPr>
          <a:lstStyle/>
          <a:p>
            <a:pPr lvl="0"/>
            <a:r>
              <a:rPr lang="es-CO" sz="2400" b="1" dirty="0" smtClean="0">
                <a:gradFill>
                  <a:gsLst>
                    <a:gs pos="0">
                      <a:schemeClr val="accent5">
                        <a:lumMod val="50000"/>
                      </a:schemeClr>
                    </a:gs>
                    <a:gs pos="50000">
                      <a:schemeClr val="accent5"/>
                    </a:gs>
                    <a:gs pos="100000">
                      <a:srgbClr val="00B0F0"/>
                    </a:gs>
                  </a:gsLst>
                  <a:lin ang="5400000" scaled="0"/>
                </a:gradFill>
              </a:rPr>
              <a:t>ALGUNOS </a:t>
            </a:r>
            <a:r>
              <a:rPr lang="es-CO" sz="2400" b="1" dirty="0">
                <a:gradFill>
                  <a:gsLst>
                    <a:gs pos="0">
                      <a:schemeClr val="accent5">
                        <a:lumMod val="50000"/>
                      </a:schemeClr>
                    </a:gs>
                    <a:gs pos="50000">
                      <a:schemeClr val="accent5"/>
                    </a:gs>
                    <a:gs pos="100000">
                      <a:srgbClr val="00B0F0"/>
                    </a:gs>
                  </a:gsLst>
                  <a:lin ang="5400000" scaled="0"/>
                </a:gradFill>
              </a:rPr>
              <a:t>EJEMPLOS DE PROGRAMAS, PROYECTOS O ACTIVIDADES QUE SE PUEDEN IMPLEMENTAR: </a:t>
            </a:r>
            <a:r>
              <a:rPr lang="en-US" sz="2400" dirty="0">
                <a:gradFill>
                  <a:gsLst>
                    <a:gs pos="0">
                      <a:schemeClr val="accent5">
                        <a:lumMod val="50000"/>
                      </a:schemeClr>
                    </a:gs>
                    <a:gs pos="50000">
                      <a:schemeClr val="accent5"/>
                    </a:gs>
                    <a:gs pos="100000">
                      <a:srgbClr val="00B0F0"/>
                    </a:gs>
                  </a:gsLst>
                  <a:lin ang="5400000" scaled="0"/>
                </a:gradFill>
              </a:rPr>
              <a:t/>
            </a:r>
            <a:br>
              <a:rPr lang="en-US" sz="2400" dirty="0">
                <a:gradFill>
                  <a:gsLst>
                    <a:gs pos="0">
                      <a:schemeClr val="accent5">
                        <a:lumMod val="50000"/>
                      </a:schemeClr>
                    </a:gs>
                    <a:gs pos="50000">
                      <a:schemeClr val="accent5"/>
                    </a:gs>
                    <a:gs pos="100000">
                      <a:srgbClr val="00B0F0"/>
                    </a:gs>
                  </a:gsLst>
                  <a:lin ang="5400000" scaled="0"/>
                </a:gradFill>
              </a:rPr>
            </a:br>
            <a:endParaRPr lang="en-US" sz="2400" dirty="0">
              <a:gradFill>
                <a:gsLst>
                  <a:gs pos="0">
                    <a:schemeClr val="accent5">
                      <a:lumMod val="50000"/>
                    </a:schemeClr>
                  </a:gs>
                  <a:gs pos="50000">
                    <a:schemeClr val="accent5"/>
                  </a:gs>
                  <a:gs pos="100000">
                    <a:srgbClr val="00B0F0"/>
                  </a:gs>
                </a:gsLst>
                <a:lin ang="5400000" scaled="0"/>
              </a:gradFill>
            </a:endParaRPr>
          </a:p>
        </p:txBody>
      </p:sp>
      <p:sp>
        <p:nvSpPr>
          <p:cNvPr id="6" name="CuadroTexto 5"/>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8</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3905453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0436" y="296408"/>
            <a:ext cx="7094635" cy="1325563"/>
          </a:xfrm>
        </p:spPr>
        <p:txBody>
          <a:bodyPr>
            <a:noAutofit/>
          </a:bodyPr>
          <a:lstStyle/>
          <a:p>
            <a:pPr algn="ctr"/>
            <a:r>
              <a:rPr lang="es-CO" sz="3200" b="1" dirty="0">
                <a:gradFill>
                  <a:gsLst>
                    <a:gs pos="0">
                      <a:schemeClr val="accent5">
                        <a:lumMod val="50000"/>
                      </a:schemeClr>
                    </a:gs>
                    <a:gs pos="50000">
                      <a:schemeClr val="accent5"/>
                    </a:gs>
                    <a:gs pos="100000">
                      <a:srgbClr val="00B0F0"/>
                    </a:gs>
                  </a:gsLst>
                  <a:lin ang="5400000" scaled="0"/>
                </a:gradFill>
              </a:rPr>
              <a:t>FECHAS IMPORTANTES PARA EL DESARROLLO </a:t>
            </a:r>
            <a:r>
              <a:rPr lang="es-CO" sz="3200" b="1" dirty="0" smtClean="0">
                <a:gradFill>
                  <a:gsLst>
                    <a:gs pos="0">
                      <a:schemeClr val="accent5">
                        <a:lumMod val="50000"/>
                      </a:schemeClr>
                    </a:gs>
                    <a:gs pos="50000">
                      <a:schemeClr val="accent5"/>
                    </a:gs>
                    <a:gs pos="100000">
                      <a:srgbClr val="00B0F0"/>
                    </a:gs>
                  </a:gsLst>
                  <a:lin ang="5400000" scaled="0"/>
                </a:gradFill>
              </a:rPr>
              <a:t>DEL PROGRAMA EVANGELISTICO </a:t>
            </a:r>
            <a:r>
              <a:rPr lang="es-CO" sz="3200" b="1" dirty="0">
                <a:gradFill>
                  <a:gsLst>
                    <a:gs pos="0">
                      <a:schemeClr val="accent5">
                        <a:lumMod val="50000"/>
                      </a:schemeClr>
                    </a:gs>
                    <a:gs pos="50000">
                      <a:schemeClr val="accent5"/>
                    </a:gs>
                    <a:gs pos="100000">
                      <a:srgbClr val="00B0F0"/>
                    </a:gs>
                  </a:gsLst>
                  <a:lin ang="5400000" scaled="0"/>
                </a:gradFill>
              </a:rPr>
              <a:t>QVS</a:t>
            </a:r>
            <a:r>
              <a:rPr lang="en-US" sz="3200" dirty="0">
                <a:gradFill>
                  <a:gsLst>
                    <a:gs pos="0">
                      <a:schemeClr val="accent5">
                        <a:lumMod val="50000"/>
                      </a:schemeClr>
                    </a:gs>
                    <a:gs pos="50000">
                      <a:schemeClr val="accent5"/>
                    </a:gs>
                    <a:gs pos="100000">
                      <a:srgbClr val="00B0F0"/>
                    </a:gs>
                  </a:gsLst>
                  <a:lin ang="5400000" scaled="0"/>
                </a:gradFill>
              </a:rPr>
              <a:t/>
            </a:r>
            <a:br>
              <a:rPr lang="en-US" sz="3200" dirty="0">
                <a:gradFill>
                  <a:gsLst>
                    <a:gs pos="0">
                      <a:schemeClr val="accent5">
                        <a:lumMod val="50000"/>
                      </a:schemeClr>
                    </a:gs>
                    <a:gs pos="50000">
                      <a:schemeClr val="accent5"/>
                    </a:gs>
                    <a:gs pos="100000">
                      <a:srgbClr val="00B0F0"/>
                    </a:gs>
                  </a:gsLst>
                  <a:lin ang="5400000" scaled="0"/>
                </a:gradFill>
              </a:rPr>
            </a:br>
            <a:endParaRPr lang="en-US" sz="3200" dirty="0">
              <a:gradFill>
                <a:gsLst>
                  <a:gs pos="0">
                    <a:schemeClr val="accent5">
                      <a:lumMod val="50000"/>
                    </a:schemeClr>
                  </a:gs>
                  <a:gs pos="50000">
                    <a:schemeClr val="accent5"/>
                  </a:gs>
                  <a:gs pos="100000">
                    <a:srgbClr val="00B0F0"/>
                  </a:gs>
                </a:gsLst>
                <a:lin ang="5400000" scaled="0"/>
              </a:gradFill>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49689"/>
          <a:stretch/>
        </p:blipFill>
        <p:spPr>
          <a:xfrm>
            <a:off x="1377662" y="1740893"/>
            <a:ext cx="6437409" cy="4659907"/>
          </a:xfrm>
          <a:prstGeom prst="rect">
            <a:avLst/>
          </a:prstGeom>
        </p:spPr>
      </p:pic>
    </p:spTree>
    <p:extLst>
      <p:ext uri="{BB962C8B-B14F-4D97-AF65-F5344CB8AC3E}">
        <p14:creationId xmlns:p14="http://schemas.microsoft.com/office/powerpoint/2010/main" val="657892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9891" y="450470"/>
            <a:ext cx="6788727" cy="1325563"/>
          </a:xfrm>
        </p:spPr>
        <p:txBody>
          <a:bodyPr>
            <a:noAutofit/>
          </a:bodyPr>
          <a:lstStyle/>
          <a:p>
            <a:pPr algn="ctr"/>
            <a:r>
              <a:rPr lang="es-CO" sz="2800" b="1" dirty="0">
                <a:gradFill>
                  <a:gsLst>
                    <a:gs pos="0">
                      <a:schemeClr val="accent5">
                        <a:lumMod val="50000"/>
                      </a:schemeClr>
                    </a:gs>
                    <a:gs pos="50000">
                      <a:schemeClr val="accent5"/>
                    </a:gs>
                    <a:gs pos="100000">
                      <a:srgbClr val="00B0F0"/>
                    </a:gs>
                  </a:gsLst>
                  <a:lin ang="5400000" scaled="0"/>
                </a:gradFill>
              </a:rPr>
              <a:t>FECHAS IMPORTANTES PARA EL DESARROLLO </a:t>
            </a:r>
            <a:r>
              <a:rPr lang="es-CO" sz="2800" b="1" dirty="0" smtClean="0">
                <a:gradFill>
                  <a:gsLst>
                    <a:gs pos="0">
                      <a:schemeClr val="accent5">
                        <a:lumMod val="50000"/>
                      </a:schemeClr>
                    </a:gs>
                    <a:gs pos="50000">
                      <a:schemeClr val="accent5"/>
                    </a:gs>
                    <a:gs pos="100000">
                      <a:srgbClr val="00B0F0"/>
                    </a:gs>
                  </a:gsLst>
                  <a:lin ang="5400000" scaled="0"/>
                </a:gradFill>
              </a:rPr>
              <a:t>DEL PROGRAMA EVANGELISTICO </a:t>
            </a:r>
            <a:r>
              <a:rPr lang="es-CO" sz="2800" b="1" dirty="0">
                <a:gradFill>
                  <a:gsLst>
                    <a:gs pos="0">
                      <a:schemeClr val="accent5">
                        <a:lumMod val="50000"/>
                      </a:schemeClr>
                    </a:gs>
                    <a:gs pos="50000">
                      <a:schemeClr val="accent5"/>
                    </a:gs>
                    <a:gs pos="100000">
                      <a:srgbClr val="00B0F0"/>
                    </a:gs>
                  </a:gsLst>
                  <a:lin ang="5400000" scaled="0"/>
                </a:gradFill>
              </a:rPr>
              <a:t>QVS</a:t>
            </a:r>
            <a:r>
              <a:rPr lang="en-US" sz="2800" dirty="0">
                <a:gradFill>
                  <a:gsLst>
                    <a:gs pos="0">
                      <a:schemeClr val="accent5">
                        <a:lumMod val="50000"/>
                      </a:schemeClr>
                    </a:gs>
                    <a:gs pos="50000">
                      <a:schemeClr val="accent5"/>
                    </a:gs>
                    <a:gs pos="100000">
                      <a:srgbClr val="00B0F0"/>
                    </a:gs>
                  </a:gsLst>
                  <a:lin ang="5400000" scaled="0"/>
                </a:gradFill>
              </a:rPr>
              <a:t/>
            </a:r>
            <a:br>
              <a:rPr lang="en-US" sz="2800" dirty="0">
                <a:gradFill>
                  <a:gsLst>
                    <a:gs pos="0">
                      <a:schemeClr val="accent5">
                        <a:lumMod val="50000"/>
                      </a:schemeClr>
                    </a:gs>
                    <a:gs pos="50000">
                      <a:schemeClr val="accent5"/>
                    </a:gs>
                    <a:gs pos="100000">
                      <a:srgbClr val="00B0F0"/>
                    </a:gs>
                  </a:gsLst>
                  <a:lin ang="5400000" scaled="0"/>
                </a:gradFill>
              </a:rPr>
            </a:br>
            <a:endParaRPr lang="en-US" sz="2800" dirty="0">
              <a:gradFill>
                <a:gsLst>
                  <a:gs pos="0">
                    <a:schemeClr val="accent5">
                      <a:lumMod val="50000"/>
                    </a:schemeClr>
                  </a:gs>
                  <a:gs pos="50000">
                    <a:schemeClr val="accent5"/>
                  </a:gs>
                  <a:gs pos="100000">
                    <a:srgbClr val="00B0F0"/>
                  </a:gs>
                </a:gsLst>
                <a:lin ang="5400000" scaled="0"/>
              </a:gradFill>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50181" b="197"/>
          <a:stretch/>
        </p:blipFill>
        <p:spPr>
          <a:xfrm>
            <a:off x="1204324" y="1877568"/>
            <a:ext cx="6775894" cy="4596384"/>
          </a:xfrm>
          <a:prstGeom prst="rect">
            <a:avLst/>
          </a:prstGeom>
        </p:spPr>
      </p:pic>
    </p:spTree>
    <p:extLst>
      <p:ext uri="{BB962C8B-B14F-4D97-AF65-F5344CB8AC3E}">
        <p14:creationId xmlns:p14="http://schemas.microsoft.com/office/powerpoint/2010/main" val="1103198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3050" y="2242694"/>
            <a:ext cx="6040374" cy="2439034"/>
          </a:xfrm>
        </p:spPr>
        <p:txBody>
          <a:bodyPr>
            <a:noAutofit/>
          </a:bodyPr>
          <a:lstStyle/>
          <a:p>
            <a:pPr algn="ctr"/>
            <a:r>
              <a:rPr lang="es-CO" b="1" dirty="0">
                <a:gradFill>
                  <a:gsLst>
                    <a:gs pos="0">
                      <a:schemeClr val="accent5">
                        <a:lumMod val="50000"/>
                      </a:schemeClr>
                    </a:gs>
                    <a:gs pos="50000">
                      <a:schemeClr val="accent5"/>
                    </a:gs>
                    <a:gs pos="100000">
                      <a:srgbClr val="00B0F0"/>
                    </a:gs>
                  </a:gsLst>
                  <a:lin ang="5400000" scaled="0"/>
                </a:gradFill>
              </a:rPr>
              <a:t>MATERIALES PREPARADOS PARA EL PROGRAMA EVANGELISTICO</a:t>
            </a:r>
            <a:r>
              <a:rPr lang="en-US" dirty="0">
                <a:gradFill>
                  <a:gsLst>
                    <a:gs pos="0">
                      <a:schemeClr val="accent5">
                        <a:lumMod val="50000"/>
                      </a:schemeClr>
                    </a:gs>
                    <a:gs pos="50000">
                      <a:schemeClr val="accent5"/>
                    </a:gs>
                    <a:gs pos="100000">
                      <a:srgbClr val="00B0F0"/>
                    </a:gs>
                  </a:gsLst>
                  <a:lin ang="5400000" scaled="0"/>
                </a:gradFill>
              </a:rPr>
              <a:t/>
            </a:r>
            <a:br>
              <a:rPr lang="en-US" dirty="0">
                <a:gradFill>
                  <a:gsLst>
                    <a:gs pos="0">
                      <a:schemeClr val="accent5">
                        <a:lumMod val="50000"/>
                      </a:schemeClr>
                    </a:gs>
                    <a:gs pos="50000">
                      <a:schemeClr val="accent5"/>
                    </a:gs>
                    <a:gs pos="100000">
                      <a:srgbClr val="00B0F0"/>
                    </a:gs>
                  </a:gsLst>
                  <a:lin ang="5400000" scaled="0"/>
                </a:gradFill>
              </a:rPr>
            </a:br>
            <a:endParaRPr lang="en-US" dirty="0">
              <a:gradFill>
                <a:gsLst>
                  <a:gs pos="0">
                    <a:schemeClr val="accent5">
                      <a:lumMod val="50000"/>
                    </a:schemeClr>
                  </a:gs>
                  <a:gs pos="50000">
                    <a:schemeClr val="accent5"/>
                  </a:gs>
                  <a:gs pos="100000">
                    <a:srgbClr val="00B0F0"/>
                  </a:gs>
                </a:gsLst>
                <a:lin ang="5400000" scaled="0"/>
              </a:gradFill>
            </a:endParaRPr>
          </a:p>
        </p:txBody>
      </p:sp>
    </p:spTree>
    <p:extLst>
      <p:ext uri="{BB962C8B-B14F-4D97-AF65-F5344CB8AC3E}">
        <p14:creationId xmlns:p14="http://schemas.microsoft.com/office/powerpoint/2010/main" val="2863740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3306" y="1484249"/>
            <a:ext cx="3943350" cy="4351338"/>
          </a:xfrm>
        </p:spPr>
        <p:txBody>
          <a:bodyPr>
            <a:normAutofit fontScale="70000" lnSpcReduction="20000"/>
          </a:bodyPr>
          <a:lstStyle/>
          <a:p>
            <a:r>
              <a:rPr lang="es-CO" b="1" dirty="0" smtClean="0">
                <a:gradFill>
                  <a:gsLst>
                    <a:gs pos="0">
                      <a:schemeClr val="accent5">
                        <a:lumMod val="50000"/>
                      </a:schemeClr>
                    </a:gs>
                    <a:gs pos="50000">
                      <a:schemeClr val="accent5"/>
                    </a:gs>
                    <a:gs pos="100000">
                      <a:srgbClr val="00B0F0"/>
                    </a:gs>
                  </a:gsLst>
                  <a:lin ang="5400000" scaled="0"/>
                </a:gradFill>
              </a:rPr>
              <a:t>MEMORIA </a:t>
            </a:r>
            <a:r>
              <a:rPr lang="es-CO" b="1" dirty="0">
                <a:gradFill>
                  <a:gsLst>
                    <a:gs pos="0">
                      <a:schemeClr val="accent5">
                        <a:lumMod val="50000"/>
                      </a:schemeClr>
                    </a:gs>
                    <a:gs pos="50000">
                      <a:schemeClr val="accent5"/>
                    </a:gs>
                    <a:gs pos="100000">
                      <a:srgbClr val="00B0F0"/>
                    </a:gs>
                  </a:gsLst>
                  <a:lin ang="5400000" scaled="0"/>
                </a:gradFill>
              </a:rPr>
              <a:t>USB. RECIBIERON TODOS LOS PASTORES</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Esta memoria USB la recibieron todos los pastores en la reunión ministerial en Cartagena. Ella contiene el Manual Explicativo de la metodología Quiero Vivir Sano, libros de sermones, el folleto de los Hábitos Saludables, Videos con ideas para el día del impacto, </a:t>
            </a:r>
            <a:r>
              <a:rPr lang="es-CO" dirty="0" err="1">
                <a:solidFill>
                  <a:srgbClr val="002060"/>
                </a:solidFill>
              </a:rPr>
              <a:t>etc</a:t>
            </a:r>
            <a:r>
              <a:rPr lang="es-CO" dirty="0">
                <a:solidFill>
                  <a:srgbClr val="002060"/>
                </a:solidFill>
              </a:rPr>
              <a:t>, etc. </a:t>
            </a:r>
            <a:endParaRPr lang="en-US" dirty="0">
              <a:solidFill>
                <a:srgbClr val="002060"/>
              </a:solidFill>
            </a:endParaRPr>
          </a:p>
          <a:p>
            <a:r>
              <a:rPr lang="es-CO" dirty="0">
                <a:solidFill>
                  <a:srgbClr val="002060"/>
                </a:solidFill>
              </a:rPr>
              <a:t>Esperamos que los pastores puedan COMPARTIR estos valiosos y útiles materiales con los líderes de salud, ministerio personal y ancianos de iglesia.</a:t>
            </a:r>
            <a:endParaRPr lang="en-US" dirty="0">
              <a:solidFill>
                <a:srgbClr val="002060"/>
              </a:solidFill>
            </a:endParaRPr>
          </a:p>
          <a:p>
            <a:endParaRPr lang="en-US" dirty="0">
              <a:solidFill>
                <a:srgbClr val="002060"/>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354" y="1314387"/>
            <a:ext cx="3975100" cy="4521200"/>
          </a:xfrm>
          <a:prstGeom prst="rect">
            <a:avLst/>
          </a:prstGeom>
        </p:spPr>
      </p:pic>
    </p:spTree>
    <p:extLst>
      <p:ext uri="{BB962C8B-B14F-4D97-AF65-F5344CB8AC3E}">
        <p14:creationId xmlns:p14="http://schemas.microsoft.com/office/powerpoint/2010/main" val="3974130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33237" y="2722933"/>
            <a:ext cx="6076950" cy="3945583"/>
          </a:xfrm>
        </p:spPr>
        <p:txBody>
          <a:bodyPr/>
          <a:lstStyle/>
          <a:p>
            <a:pPr algn="just"/>
            <a:r>
              <a:rPr lang="es-CO" dirty="0">
                <a:solidFill>
                  <a:srgbClr val="002060"/>
                </a:solidFill>
              </a:rPr>
              <a:t>La Biblia, como la palabra de Dios. </a:t>
            </a:r>
            <a:endParaRPr lang="en-US" dirty="0">
              <a:solidFill>
                <a:srgbClr val="002060"/>
              </a:solidFill>
            </a:endParaRPr>
          </a:p>
          <a:p>
            <a:pPr algn="just"/>
            <a:r>
              <a:rPr lang="es-CO" dirty="0">
                <a:solidFill>
                  <a:srgbClr val="002060"/>
                </a:solidFill>
              </a:rPr>
              <a:t>El Espíritu de Profecía: Escritos y declaraciones de Elena de White, como la luz menor que nos orienta. </a:t>
            </a:r>
            <a:endParaRPr lang="en-US" dirty="0">
              <a:solidFill>
                <a:srgbClr val="002060"/>
              </a:solidFill>
            </a:endParaRPr>
          </a:p>
          <a:p>
            <a:pPr algn="just"/>
            <a:r>
              <a:rPr lang="es-CO" dirty="0">
                <a:solidFill>
                  <a:srgbClr val="002060"/>
                </a:solidFill>
              </a:rPr>
              <a:t>Los avances científicos acordes a la cosmovisión </a:t>
            </a:r>
            <a:r>
              <a:rPr lang="es-CO" dirty="0" smtClean="0">
                <a:solidFill>
                  <a:srgbClr val="002060"/>
                </a:solidFill>
              </a:rPr>
              <a:t>bíblica</a:t>
            </a:r>
            <a:r>
              <a:rPr lang="es-CO" dirty="0">
                <a:solidFill>
                  <a:srgbClr val="002060"/>
                </a:solidFill>
              </a:rPr>
              <a:t>.</a:t>
            </a:r>
            <a:endParaRPr lang="en-US"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2</a:t>
            </a:r>
            <a:endParaRPr lang="es-CO" sz="13900" b="1" dirty="0">
              <a:ln/>
              <a:gradFill>
                <a:gsLst>
                  <a:gs pos="0">
                    <a:schemeClr val="accent6">
                      <a:lumMod val="58000"/>
                    </a:schemeClr>
                  </a:gs>
                  <a:gs pos="100000">
                    <a:srgbClr val="92D050"/>
                  </a:gs>
                </a:gsLst>
                <a:lin ang="5400000" scaled="0"/>
              </a:gradFill>
            </a:endParaRPr>
          </a:p>
        </p:txBody>
      </p:sp>
      <p:sp>
        <p:nvSpPr>
          <p:cNvPr id="5" name="Título 1"/>
          <p:cNvSpPr txBox="1">
            <a:spLocks/>
          </p:cNvSpPr>
          <p:nvPr/>
        </p:nvSpPr>
        <p:spPr>
          <a:xfrm>
            <a:off x="2706624" y="782092"/>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a:gradFill>
                  <a:gsLst>
                    <a:gs pos="0">
                      <a:schemeClr val="accent5">
                        <a:lumMod val="50000"/>
                      </a:schemeClr>
                    </a:gs>
                    <a:gs pos="100000">
                      <a:srgbClr val="00B0F0"/>
                    </a:gs>
                  </a:gsLst>
                  <a:lin ang="5400000" scaled="0"/>
                </a:gradFill>
              </a:rPr>
              <a:t>FUNDAMENTOS DE LA METODOLOGÍA QUIERO VIVIR SANO </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Tree>
    <p:extLst>
      <p:ext uri="{BB962C8B-B14F-4D97-AF65-F5344CB8AC3E}">
        <p14:creationId xmlns:p14="http://schemas.microsoft.com/office/powerpoint/2010/main" val="85733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74954" y="1520825"/>
            <a:ext cx="3809238" cy="4351338"/>
          </a:xfrm>
        </p:spPr>
        <p:txBody>
          <a:bodyPr>
            <a:normAutofit fontScale="85000" lnSpcReduction="20000"/>
          </a:bodyPr>
          <a:lstStyle/>
          <a:p>
            <a:r>
              <a:rPr lang="es-CO" b="1" dirty="0">
                <a:gradFill>
                  <a:gsLst>
                    <a:gs pos="0">
                      <a:schemeClr val="accent5">
                        <a:lumMod val="50000"/>
                      </a:schemeClr>
                    </a:gs>
                    <a:gs pos="50000">
                      <a:schemeClr val="accent5"/>
                    </a:gs>
                    <a:gs pos="100000">
                      <a:srgbClr val="00B0F0"/>
                    </a:gs>
                  </a:gsLst>
                  <a:lin ang="5400000" scaled="0"/>
                </a:gradFill>
              </a:rPr>
              <a:t>MANUAL EXPLICATIVO</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En este manual se encuentran los pasos para implementar la metodología Quiero Vivir Sano en la iglesia y para impactar a la comunidad, las fechas claves e importantes en el desarrollo del programa y una descripción de los materiales y cómo ser usados eficazmente.</a:t>
            </a:r>
            <a:endParaRPr lang="en-US" dirty="0">
              <a:solidFill>
                <a:srgbClr val="002060"/>
              </a:solidFill>
            </a:endParaRPr>
          </a:p>
          <a:p>
            <a:endParaRPr lang="en-US" dirty="0">
              <a:solidFill>
                <a:srgbClr val="00206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192" y="1644073"/>
            <a:ext cx="4152648" cy="4398457"/>
          </a:xfrm>
          <a:prstGeom prst="rect">
            <a:avLst/>
          </a:prstGeom>
        </p:spPr>
      </p:pic>
    </p:spTree>
    <p:extLst>
      <p:ext uri="{BB962C8B-B14F-4D97-AF65-F5344CB8AC3E}">
        <p14:creationId xmlns:p14="http://schemas.microsoft.com/office/powerpoint/2010/main" val="208666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88505" y="2252159"/>
            <a:ext cx="4699254" cy="3380359"/>
          </a:xfrm>
        </p:spPr>
        <p:txBody>
          <a:bodyPr>
            <a:normAutofit/>
          </a:bodyPr>
          <a:lstStyle/>
          <a:p>
            <a:pPr marL="0" indent="0">
              <a:buNone/>
            </a:pPr>
            <a:r>
              <a:rPr lang="es-CO" b="1" dirty="0" smtClean="0">
                <a:gradFill>
                  <a:gsLst>
                    <a:gs pos="0">
                      <a:schemeClr val="accent5">
                        <a:lumMod val="50000"/>
                      </a:schemeClr>
                    </a:gs>
                    <a:gs pos="50000">
                      <a:schemeClr val="accent5"/>
                    </a:gs>
                    <a:gs pos="100000">
                      <a:srgbClr val="00B0F0"/>
                    </a:gs>
                  </a:gsLst>
                  <a:lin ang="5400000" scaled="0"/>
                </a:gradFill>
              </a:rPr>
              <a:t>10 DÍAS DE ORACIÓN.</a:t>
            </a:r>
          </a:p>
          <a:p>
            <a:r>
              <a:rPr lang="es-CO" dirty="0">
                <a:solidFill>
                  <a:srgbClr val="002060"/>
                </a:solidFill>
              </a:rPr>
              <a:t>Es bueno iniciar el año en comunión con Dios. Este es el material para motivar a la iglesia a orar durante 10 días. Del 13 al 22 de Enero clamemos con fe al Señor.</a:t>
            </a:r>
            <a:endParaRPr lang="en-US" dirty="0">
              <a:solidFill>
                <a:srgbClr val="00206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450" y="1825625"/>
            <a:ext cx="3764550" cy="4233429"/>
          </a:xfrm>
          <a:prstGeom prst="rect">
            <a:avLst/>
          </a:prstGeom>
        </p:spPr>
      </p:pic>
    </p:spTree>
    <p:extLst>
      <p:ext uri="{BB962C8B-B14F-4D97-AF65-F5344CB8AC3E}">
        <p14:creationId xmlns:p14="http://schemas.microsoft.com/office/powerpoint/2010/main" val="3774442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628630"/>
            <a:ext cx="4699254" cy="4351338"/>
          </a:xfrm>
        </p:spPr>
        <p:txBody>
          <a:bodyPr>
            <a:normAutofit/>
          </a:bodyPr>
          <a:lstStyle/>
          <a:p>
            <a:r>
              <a:rPr lang="es-CO" b="1" dirty="0">
                <a:gradFill>
                  <a:gsLst>
                    <a:gs pos="0">
                      <a:schemeClr val="accent5">
                        <a:lumMod val="50000"/>
                      </a:schemeClr>
                    </a:gs>
                    <a:gs pos="50000">
                      <a:schemeClr val="accent5"/>
                    </a:gs>
                    <a:gs pos="100000">
                      <a:srgbClr val="00B0F0"/>
                    </a:gs>
                  </a:gsLst>
                  <a:lin ang="5400000" scaled="0"/>
                </a:gradFill>
              </a:rPr>
              <a:t>AFICHE. GRAN IMPACTO QVS. </a:t>
            </a:r>
          </a:p>
          <a:p>
            <a:pPr marL="0" indent="0">
              <a:buNone/>
            </a:pPr>
            <a:r>
              <a:rPr lang="es-CO" b="1" dirty="0" smtClean="0">
                <a:gradFill>
                  <a:gsLst>
                    <a:gs pos="0">
                      <a:schemeClr val="accent5">
                        <a:lumMod val="50000"/>
                      </a:schemeClr>
                    </a:gs>
                    <a:gs pos="50000">
                      <a:schemeClr val="accent5"/>
                    </a:gs>
                    <a:gs pos="100000">
                      <a:srgbClr val="00B0F0"/>
                    </a:gs>
                  </a:gsLst>
                  <a:lin ang="5400000" scaled="0"/>
                </a:gradFill>
              </a:rPr>
              <a:t>  (7 </a:t>
            </a:r>
            <a:r>
              <a:rPr lang="es-CO" b="1" dirty="0">
                <a:gradFill>
                  <a:gsLst>
                    <a:gs pos="0">
                      <a:schemeClr val="accent5">
                        <a:lumMod val="50000"/>
                      </a:schemeClr>
                    </a:gs>
                    <a:gs pos="50000">
                      <a:schemeClr val="accent5"/>
                    </a:gs>
                    <a:gs pos="100000">
                      <a:srgbClr val="00B0F0"/>
                    </a:gs>
                  </a:gsLst>
                  <a:lin ang="5400000" scaled="0"/>
                </a:gradFill>
              </a:rPr>
              <a:t>DE </a:t>
            </a:r>
            <a:r>
              <a:rPr lang="es-CO" b="1" dirty="0" smtClean="0">
                <a:gradFill>
                  <a:gsLst>
                    <a:gs pos="0">
                      <a:schemeClr val="accent5">
                        <a:lumMod val="50000"/>
                      </a:schemeClr>
                    </a:gs>
                    <a:gs pos="50000">
                      <a:schemeClr val="accent5"/>
                    </a:gs>
                    <a:gs pos="100000">
                      <a:srgbClr val="00B0F0"/>
                    </a:gs>
                  </a:gsLst>
                  <a:lin ang="5400000" scaled="0"/>
                </a:gradFill>
              </a:rPr>
              <a:t>ABRIL)</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Este afiche promocional debe estar ubicado en la cartelera de la iglesia con el fin de recordar a la iglesia el gran impacto de Quiero Vivir Sano el día Sábado 7 de Abril.</a:t>
            </a:r>
            <a:endParaRPr lang="en-US" dirty="0">
              <a:solidFill>
                <a:srgbClr val="002060"/>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7904" y="1431636"/>
            <a:ext cx="3520532" cy="4745327"/>
          </a:xfrm>
          <a:prstGeom prst="rect">
            <a:avLst/>
          </a:prstGeom>
        </p:spPr>
      </p:pic>
    </p:spTree>
    <p:extLst>
      <p:ext uri="{BB962C8B-B14F-4D97-AF65-F5344CB8AC3E}">
        <p14:creationId xmlns:p14="http://schemas.microsoft.com/office/powerpoint/2010/main" val="35184257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2762" y="1103122"/>
            <a:ext cx="3943350" cy="4351338"/>
          </a:xfrm>
        </p:spPr>
        <p:txBody>
          <a:bodyPr>
            <a:normAutofit fontScale="92500" lnSpcReduction="20000"/>
          </a:bodyPr>
          <a:lstStyle/>
          <a:p>
            <a:pPr marL="0" indent="0">
              <a:buNone/>
            </a:pPr>
            <a:r>
              <a:rPr lang="es-CO" sz="4500" b="1" dirty="0" smtClean="0">
                <a:gradFill>
                  <a:gsLst>
                    <a:gs pos="0">
                      <a:schemeClr val="accent5">
                        <a:lumMod val="50000"/>
                      </a:schemeClr>
                    </a:gs>
                    <a:gs pos="50000">
                      <a:schemeClr val="accent5"/>
                    </a:gs>
                    <a:gs pos="100000">
                      <a:srgbClr val="00B0F0"/>
                    </a:gs>
                  </a:gsLst>
                  <a:lin ang="5400000" scaled="0"/>
                </a:gradFill>
              </a:rPr>
              <a:t>ENCUESTA </a:t>
            </a:r>
            <a:r>
              <a:rPr lang="es-CO" sz="4500" b="1" dirty="0">
                <a:gradFill>
                  <a:gsLst>
                    <a:gs pos="0">
                      <a:schemeClr val="accent5">
                        <a:lumMod val="50000"/>
                      </a:schemeClr>
                    </a:gs>
                    <a:gs pos="50000">
                      <a:schemeClr val="accent5"/>
                    </a:gs>
                    <a:gs pos="100000">
                      <a:srgbClr val="00B0F0"/>
                    </a:gs>
                  </a:gsLst>
                  <a:lin ang="5400000" scaled="0"/>
                </a:gradFill>
              </a:rPr>
              <a:t>QUIERO VIVIR SANO</a:t>
            </a:r>
          </a:p>
          <a:p>
            <a:r>
              <a:rPr lang="es-CO" dirty="0">
                <a:solidFill>
                  <a:srgbClr val="002060"/>
                </a:solidFill>
              </a:rPr>
              <a:t>Esta encuesta puede ser usada para romper el hielo y hacer contactos en la comunidad, después de aplicarla y analizar los resultados, se puede ofrecer programas de acuerdo a las necesidades detectadas.</a:t>
            </a:r>
          </a:p>
          <a:p>
            <a:endParaRPr lang="es-CO" dirty="0">
              <a:solidFill>
                <a:srgbClr val="002060"/>
              </a:solidFill>
            </a:endParaRPr>
          </a:p>
          <a:p>
            <a:pPr marL="0" indent="0">
              <a:buNone/>
            </a:pPr>
            <a:endParaRPr lang="en-US" dirty="0">
              <a:solidFill>
                <a:srgbClr val="002060"/>
              </a:solidFill>
            </a:endParaRPr>
          </a:p>
          <a:p>
            <a:endParaRPr lang="en-US" dirty="0">
              <a:solidFill>
                <a:srgbClr val="00206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237" y="1094105"/>
            <a:ext cx="3740728" cy="5315931"/>
          </a:xfrm>
          <a:prstGeom prst="rect">
            <a:avLst/>
          </a:prstGeom>
          <a:effectLst>
            <a:outerShdw blurRad="254000" dist="38100" dir="2700000" sx="101000" sy="101000" algn="tl" rotWithShape="0">
              <a:prstClr val="black">
                <a:alpha val="40000"/>
              </a:prstClr>
            </a:outerShdw>
          </a:effectLst>
        </p:spPr>
      </p:pic>
    </p:spTree>
    <p:extLst>
      <p:ext uri="{BB962C8B-B14F-4D97-AF65-F5344CB8AC3E}">
        <p14:creationId xmlns:p14="http://schemas.microsoft.com/office/powerpoint/2010/main" val="2713771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8922" y="2301113"/>
            <a:ext cx="3772662" cy="3209671"/>
          </a:xfrm>
        </p:spPr>
        <p:txBody>
          <a:bodyPr>
            <a:normAutofit fontScale="92500" lnSpcReduction="20000"/>
          </a:bodyPr>
          <a:lstStyle/>
          <a:p>
            <a:pPr marL="0" indent="0">
              <a:buNone/>
            </a:pPr>
            <a:r>
              <a:rPr lang="es-CO" b="1" dirty="0" smtClean="0">
                <a:gradFill>
                  <a:gsLst>
                    <a:gs pos="0">
                      <a:schemeClr val="accent5">
                        <a:lumMod val="50000"/>
                      </a:schemeClr>
                    </a:gs>
                    <a:gs pos="50000">
                      <a:schemeClr val="accent5"/>
                    </a:gs>
                    <a:gs pos="100000">
                      <a:srgbClr val="00B0F0"/>
                    </a:gs>
                  </a:gsLst>
                  <a:lin ang="5400000" scaled="0"/>
                </a:gradFill>
              </a:rPr>
              <a:t>LIBRO</a:t>
            </a:r>
            <a:r>
              <a:rPr lang="es-CO" b="1" dirty="0">
                <a:gradFill>
                  <a:gsLst>
                    <a:gs pos="0">
                      <a:schemeClr val="accent5">
                        <a:lumMod val="50000"/>
                      </a:schemeClr>
                    </a:gs>
                    <a:gs pos="50000">
                      <a:schemeClr val="accent5"/>
                    </a:gs>
                    <a:gs pos="100000">
                      <a:srgbClr val="00B0F0"/>
                    </a:gs>
                  </a:gsLst>
                  <a:lin ang="5400000" scaled="0"/>
                </a:gradFill>
              </a:rPr>
              <a:t>: EL PODER DE LA ESPERANZA.</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Este libro presenta como derrotar la depresión, la ansiedad, la culpa y el estrés.</a:t>
            </a:r>
            <a:endParaRPr lang="en-US" dirty="0">
              <a:solidFill>
                <a:srgbClr val="002060"/>
              </a:solidFill>
            </a:endParaRPr>
          </a:p>
          <a:p>
            <a:r>
              <a:rPr lang="es-CO" dirty="0">
                <a:solidFill>
                  <a:srgbClr val="002060"/>
                </a:solidFill>
              </a:rPr>
              <a:t>Este es el libro misionero para el año 2018. </a:t>
            </a:r>
            <a:endParaRPr lang="en-US" dirty="0">
              <a:solidFill>
                <a:srgbClr val="002060"/>
              </a:solidFill>
            </a:endParaRPr>
          </a:p>
          <a:p>
            <a:endParaRPr lang="en-US" dirty="0">
              <a:solidFill>
                <a:srgbClr val="002060"/>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2983" y="1371599"/>
            <a:ext cx="3611418" cy="47613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745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5498" y="1588721"/>
            <a:ext cx="3772662" cy="4351338"/>
          </a:xfrm>
        </p:spPr>
        <p:txBody>
          <a:bodyPr>
            <a:normAutofit fontScale="85000" lnSpcReduction="10000"/>
          </a:bodyPr>
          <a:lstStyle/>
          <a:p>
            <a:pPr marL="0" indent="0">
              <a:buNone/>
            </a:pPr>
            <a:r>
              <a:rPr lang="es-CO" b="1" dirty="0" smtClean="0">
                <a:gradFill>
                  <a:gsLst>
                    <a:gs pos="0">
                      <a:schemeClr val="accent5">
                        <a:lumMod val="50000"/>
                      </a:schemeClr>
                    </a:gs>
                    <a:gs pos="50000">
                      <a:schemeClr val="accent5"/>
                    </a:gs>
                    <a:gs pos="100000">
                      <a:srgbClr val="00B0F0"/>
                    </a:gs>
                  </a:gsLst>
                  <a:lin ang="5400000" scaled="0"/>
                </a:gradFill>
              </a:rPr>
              <a:t>LIBRO </a:t>
            </a:r>
            <a:r>
              <a:rPr lang="es-CO" b="1" dirty="0">
                <a:gradFill>
                  <a:gsLst>
                    <a:gs pos="0">
                      <a:schemeClr val="accent5">
                        <a:lumMod val="50000"/>
                      </a:schemeClr>
                    </a:gs>
                    <a:gs pos="50000">
                      <a:schemeClr val="accent5"/>
                    </a:gs>
                    <a:gs pos="100000">
                      <a:srgbClr val="00B0F0"/>
                    </a:gs>
                  </a:gsLst>
                  <a:lin ang="5400000" scaled="0"/>
                </a:gradFill>
              </a:rPr>
              <a:t>PARA GRUPOS PEQUEÑOS</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Este libro contiene 52 temas que serán estudiados en los grupos pequeños durante el año 2018. Estudiaremos 28 temas de Creencias Fundamentales y 24 temas de Salud que contribuyen a una salud integral en cada una de nuestras pequeñas congregaciones.</a:t>
            </a:r>
            <a:endParaRPr lang="en-US" dirty="0">
              <a:solidFill>
                <a:srgbClr val="002060"/>
              </a:solidFill>
            </a:endParaRPr>
          </a:p>
          <a:p>
            <a:endParaRPr lang="en-US" dirty="0">
              <a:solidFill>
                <a:srgbClr val="00206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1385" y="1588721"/>
            <a:ext cx="4437888" cy="4351338"/>
          </a:xfrm>
          <a:prstGeom prst="rect">
            <a:avLst/>
          </a:prstGeom>
        </p:spPr>
      </p:pic>
    </p:spTree>
    <p:extLst>
      <p:ext uri="{BB962C8B-B14F-4D97-AF65-F5344CB8AC3E}">
        <p14:creationId xmlns:p14="http://schemas.microsoft.com/office/powerpoint/2010/main" val="1702043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0154" y="1094105"/>
            <a:ext cx="3943350" cy="4351338"/>
          </a:xfrm>
        </p:spPr>
        <p:txBody>
          <a:bodyPr>
            <a:normAutofit fontScale="62500" lnSpcReduction="20000"/>
          </a:bodyPr>
          <a:lstStyle/>
          <a:p>
            <a:pPr marL="0" indent="0">
              <a:buNone/>
            </a:pPr>
            <a:r>
              <a:rPr lang="es-CO" sz="4500" b="1" dirty="0">
                <a:gradFill>
                  <a:gsLst>
                    <a:gs pos="0">
                      <a:schemeClr val="accent5">
                        <a:lumMod val="50000"/>
                      </a:schemeClr>
                    </a:gs>
                    <a:gs pos="50000">
                      <a:schemeClr val="accent5"/>
                    </a:gs>
                    <a:gs pos="100000">
                      <a:srgbClr val="00B0F0"/>
                    </a:gs>
                  </a:gsLst>
                  <a:lin ang="5400000" scaled="0"/>
                </a:gradFill>
              </a:rPr>
              <a:t>LIBRO DE SERMONES</a:t>
            </a:r>
            <a:endParaRPr lang="en-US" sz="4500"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Aquí presentamos una guía para realizar la semana de salud teórico-práctica en cada iglesia, que se llama </a:t>
            </a:r>
            <a:r>
              <a:rPr lang="es-CO" b="1" dirty="0">
                <a:solidFill>
                  <a:srgbClr val="002060"/>
                </a:solidFill>
              </a:rPr>
              <a:t>NUESTRO CUERPO: TEMPLO Y MORADA DEL ESPIRITU SANTO, </a:t>
            </a:r>
            <a:r>
              <a:rPr lang="es-CO" dirty="0">
                <a:solidFill>
                  <a:srgbClr val="002060"/>
                </a:solidFill>
              </a:rPr>
              <a:t>Esta semana de salud se sugiere que pueda realizarse del 10 al 17 de Febrero. </a:t>
            </a:r>
            <a:endParaRPr lang="en-US" dirty="0">
              <a:solidFill>
                <a:srgbClr val="002060"/>
              </a:solidFill>
            </a:endParaRPr>
          </a:p>
          <a:p>
            <a:pPr marL="0" indent="0">
              <a:buNone/>
            </a:pPr>
            <a:endParaRPr lang="en-US" dirty="0">
              <a:solidFill>
                <a:srgbClr val="002060"/>
              </a:solidFill>
            </a:endParaRPr>
          </a:p>
          <a:p>
            <a:r>
              <a:rPr lang="es-CO" dirty="0">
                <a:solidFill>
                  <a:srgbClr val="002060"/>
                </a:solidFill>
              </a:rPr>
              <a:t>Este libro también contiene el temario </a:t>
            </a:r>
            <a:r>
              <a:rPr lang="es-CO" b="1" dirty="0">
                <a:solidFill>
                  <a:srgbClr val="002060"/>
                </a:solidFill>
              </a:rPr>
              <a:t>JESÚS TU SANADOR</a:t>
            </a:r>
            <a:r>
              <a:rPr lang="es-CO" dirty="0">
                <a:solidFill>
                  <a:srgbClr val="002060"/>
                </a:solidFill>
              </a:rPr>
              <a:t>. Ocho temas para que nuestros pastores, ancianos y laicos puedan realizar una campaña </a:t>
            </a:r>
            <a:r>
              <a:rPr lang="es-CO" dirty="0" err="1">
                <a:solidFill>
                  <a:srgbClr val="002060"/>
                </a:solidFill>
              </a:rPr>
              <a:t>evangelistica</a:t>
            </a:r>
            <a:r>
              <a:rPr lang="es-CO" dirty="0">
                <a:solidFill>
                  <a:srgbClr val="002060"/>
                </a:solidFill>
              </a:rPr>
              <a:t> en las iglesias o en los grupos pequeños. </a:t>
            </a:r>
            <a:endParaRPr lang="en-US" dirty="0">
              <a:solidFill>
                <a:srgbClr val="002060"/>
              </a:solidFill>
            </a:endParaRPr>
          </a:p>
          <a:p>
            <a:pPr marL="0" indent="0">
              <a:buNone/>
            </a:pPr>
            <a:endParaRPr lang="en-US" dirty="0">
              <a:solidFill>
                <a:srgbClr val="002060"/>
              </a:solidFill>
            </a:endParaRPr>
          </a:p>
          <a:p>
            <a:endParaRPr lang="en-US" dirty="0">
              <a:solidFill>
                <a:srgbClr val="00206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918" y="1385455"/>
            <a:ext cx="4292362" cy="4729018"/>
          </a:xfrm>
          <a:prstGeom prst="rect">
            <a:avLst/>
          </a:prstGeom>
        </p:spPr>
      </p:pic>
    </p:spTree>
    <p:extLst>
      <p:ext uri="{BB962C8B-B14F-4D97-AF65-F5344CB8AC3E}">
        <p14:creationId xmlns:p14="http://schemas.microsoft.com/office/powerpoint/2010/main" val="1417511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311" y="1125989"/>
            <a:ext cx="3236214" cy="4351338"/>
          </a:xfrm>
        </p:spPr>
        <p:txBody>
          <a:bodyPr>
            <a:normAutofit fontScale="92500" lnSpcReduction="10000"/>
          </a:bodyPr>
          <a:lstStyle/>
          <a:p>
            <a:pPr marL="0" indent="0">
              <a:buNone/>
            </a:pPr>
            <a:r>
              <a:rPr lang="es-CO" sz="3200" b="1" dirty="0" smtClean="0">
                <a:gradFill>
                  <a:gsLst>
                    <a:gs pos="0">
                      <a:schemeClr val="accent5">
                        <a:lumMod val="50000"/>
                      </a:schemeClr>
                    </a:gs>
                    <a:gs pos="50000">
                      <a:schemeClr val="accent5"/>
                    </a:gs>
                    <a:gs pos="100000">
                      <a:srgbClr val="00B0F0"/>
                    </a:gs>
                  </a:gsLst>
                  <a:lin ang="5400000" scaled="0"/>
                </a:gradFill>
              </a:rPr>
              <a:t>LITERATURA</a:t>
            </a:r>
            <a:endParaRPr lang="en-US" sz="3200" dirty="0">
              <a:gradFill>
                <a:gsLst>
                  <a:gs pos="0">
                    <a:schemeClr val="accent5">
                      <a:lumMod val="50000"/>
                    </a:schemeClr>
                  </a:gs>
                  <a:gs pos="50000">
                    <a:schemeClr val="accent5"/>
                  </a:gs>
                  <a:gs pos="100000">
                    <a:srgbClr val="00B0F0"/>
                  </a:gs>
                </a:gsLst>
                <a:lin ang="5400000" scaled="0"/>
              </a:gradFill>
            </a:endParaRPr>
          </a:p>
          <a:p>
            <a:r>
              <a:rPr lang="es-CO" sz="2400" dirty="0">
                <a:solidFill>
                  <a:srgbClr val="002060"/>
                </a:solidFill>
              </a:rPr>
              <a:t>Este juego de literatura consta de Ocho tratados diferentes donde se presenta una breve síntesis de los Ocho hábitos saludables. Este es un material introductorio, es un material para repartir en caminatas, expo salud, para entregar de casa en casa, etc.</a:t>
            </a:r>
            <a:endParaRPr lang="en-US" sz="2400" dirty="0">
              <a:solidFill>
                <a:srgbClr val="002060"/>
              </a:solidFill>
            </a:endParaRPr>
          </a:p>
          <a:p>
            <a:endParaRPr lang="en-US" sz="2400" dirty="0">
              <a:solidFill>
                <a:srgbClr val="002060"/>
              </a:solidFill>
            </a:endParaRPr>
          </a:p>
        </p:txBody>
      </p:sp>
      <p:grpSp>
        <p:nvGrpSpPr>
          <p:cNvPr id="12" name="Grupo 11"/>
          <p:cNvGrpSpPr/>
          <p:nvPr/>
        </p:nvGrpSpPr>
        <p:grpSpPr>
          <a:xfrm>
            <a:off x="3919536" y="3918859"/>
            <a:ext cx="4900080" cy="2631437"/>
            <a:chOff x="3450336" y="3358027"/>
            <a:chExt cx="4900080" cy="2631437"/>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51333"/>
            <a:stretch/>
          </p:blipFill>
          <p:spPr>
            <a:xfrm>
              <a:off x="3450336" y="3358027"/>
              <a:ext cx="4450080" cy="2165817"/>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51426"/>
            <a:stretch/>
          </p:blipFill>
          <p:spPr>
            <a:xfrm>
              <a:off x="3608832" y="3493251"/>
              <a:ext cx="4441584" cy="2195369"/>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51252"/>
            <a:stretch/>
          </p:blipFill>
          <p:spPr>
            <a:xfrm>
              <a:off x="3742944" y="3643251"/>
              <a:ext cx="4457472" cy="2195369"/>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51479"/>
            <a:stretch/>
          </p:blipFill>
          <p:spPr>
            <a:xfrm>
              <a:off x="3913632" y="3792408"/>
              <a:ext cx="4436784" cy="2197056"/>
            </a:xfrm>
            <a:prstGeom prst="rect">
              <a:avLst/>
            </a:prstGeom>
          </p:spPr>
        </p:pic>
      </p:grpSp>
      <p:grpSp>
        <p:nvGrpSpPr>
          <p:cNvPr id="11" name="Grupo 10"/>
          <p:cNvGrpSpPr/>
          <p:nvPr/>
        </p:nvGrpSpPr>
        <p:grpSpPr>
          <a:xfrm>
            <a:off x="3853584" y="1115599"/>
            <a:ext cx="4890480" cy="2638484"/>
            <a:chOff x="3486912" y="290306"/>
            <a:chExt cx="4890480" cy="2638484"/>
          </a:xfrm>
        </p:grpSpPr>
        <p:pic>
          <p:nvPicPr>
            <p:cNvPr id="7" name="Imagen 6"/>
            <p:cNvPicPr>
              <a:picLocks noChangeAspect="1"/>
            </p:cNvPicPr>
            <p:nvPr/>
          </p:nvPicPr>
          <p:blipFill rotWithShape="1">
            <a:blip r:embed="rId6" cstate="print">
              <a:extLst>
                <a:ext uri="{28A0092B-C50C-407E-A947-70E740481C1C}">
                  <a14:useLocalDpi xmlns:a14="http://schemas.microsoft.com/office/drawing/2010/main" val="0"/>
                </a:ext>
              </a:extLst>
            </a:blip>
            <a:srcRect l="51438"/>
            <a:stretch/>
          </p:blipFill>
          <p:spPr>
            <a:xfrm>
              <a:off x="3486912" y="290306"/>
              <a:ext cx="4440480" cy="2186059"/>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l="51398"/>
            <a:stretch/>
          </p:blipFill>
          <p:spPr>
            <a:xfrm>
              <a:off x="3633216" y="428584"/>
              <a:ext cx="4444176" cy="2209504"/>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51624"/>
            <a:stretch/>
          </p:blipFill>
          <p:spPr>
            <a:xfrm>
              <a:off x="3803904" y="581029"/>
              <a:ext cx="4423488" cy="2204613"/>
            </a:xfrm>
            <a:prstGeom prst="rect">
              <a:avLst/>
            </a:prstGeom>
          </p:spPr>
        </p:pic>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l="51184"/>
            <a:stretch/>
          </p:blipFill>
          <p:spPr>
            <a:xfrm>
              <a:off x="3913632" y="737882"/>
              <a:ext cx="4463760" cy="2190908"/>
            </a:xfrm>
            <a:prstGeom prst="rect">
              <a:avLst/>
            </a:prstGeom>
          </p:spPr>
        </p:pic>
      </p:grpSp>
    </p:spTree>
    <p:extLst>
      <p:ext uri="{BB962C8B-B14F-4D97-AF65-F5344CB8AC3E}">
        <p14:creationId xmlns:p14="http://schemas.microsoft.com/office/powerpoint/2010/main" val="12394992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0963" y="554183"/>
            <a:ext cx="5658019" cy="5804183"/>
          </a:xfrm>
        </p:spPr>
        <p:txBody>
          <a:bodyPr>
            <a:normAutofit fontScale="92500" lnSpcReduction="20000"/>
          </a:bodyPr>
          <a:lstStyle/>
          <a:p>
            <a:pPr marL="0" indent="0">
              <a:buNone/>
            </a:pPr>
            <a:r>
              <a:rPr lang="es-CO" sz="2000" b="1" dirty="0" smtClean="0">
                <a:solidFill>
                  <a:srgbClr val="002060"/>
                </a:solidFill>
              </a:rPr>
              <a:t>	FOLLETO </a:t>
            </a:r>
            <a:r>
              <a:rPr lang="es-CO" sz="2000" b="1" dirty="0">
                <a:solidFill>
                  <a:srgbClr val="002060"/>
                </a:solidFill>
              </a:rPr>
              <a:t>HÁBITOS SALUDABLES</a:t>
            </a:r>
            <a:endParaRPr lang="en-US" sz="2000" dirty="0">
              <a:solidFill>
                <a:srgbClr val="002060"/>
              </a:solidFill>
            </a:endParaRPr>
          </a:p>
          <a:p>
            <a:pPr algn="just"/>
            <a:r>
              <a:rPr lang="es-CO" sz="2000" dirty="0">
                <a:solidFill>
                  <a:srgbClr val="002060"/>
                </a:solidFill>
              </a:rPr>
              <a:t>Este material tiene un uso importante. No es un material que tiene como objetivo ser informativo, no es literatura, no es un panfleto para regalar como hojas de otoño. Es un folleto de trabajo personalizado. </a:t>
            </a:r>
            <a:endParaRPr lang="en-US" sz="2000" dirty="0">
              <a:solidFill>
                <a:srgbClr val="002060"/>
              </a:solidFill>
            </a:endParaRPr>
          </a:p>
          <a:p>
            <a:pPr algn="just"/>
            <a:r>
              <a:rPr lang="es-CO" sz="2000" dirty="0">
                <a:solidFill>
                  <a:srgbClr val="002060"/>
                </a:solidFill>
              </a:rPr>
              <a:t>Si usted se toma el tiempo de mirar este folleto, notara que es para trabajar semanalmente con la persona con quien estamos compartiendo el mensaje de salvación. No es una exposición de los remedios naturales, sino un reto de comenzar durante ocho semanas a adoptar prácticas saludables.</a:t>
            </a:r>
            <a:endParaRPr lang="en-US" sz="2000" dirty="0">
              <a:solidFill>
                <a:srgbClr val="002060"/>
              </a:solidFill>
            </a:endParaRPr>
          </a:p>
          <a:p>
            <a:pPr algn="just"/>
            <a:r>
              <a:rPr lang="es-CO" sz="2000" dirty="0">
                <a:solidFill>
                  <a:srgbClr val="002060"/>
                </a:solidFill>
              </a:rPr>
              <a:t>Este folleto no es un recetario, no es para prescribir remedios, no es para sustituir tratamientos médicos, no es para formular una dieta especial, no es para dar tratamientos médicos.</a:t>
            </a:r>
            <a:endParaRPr lang="en-US" sz="2000" dirty="0">
              <a:solidFill>
                <a:srgbClr val="002060"/>
              </a:solidFill>
            </a:endParaRPr>
          </a:p>
          <a:p>
            <a:pPr algn="just"/>
            <a:r>
              <a:rPr lang="es-CO" sz="2000" dirty="0">
                <a:solidFill>
                  <a:srgbClr val="002060"/>
                </a:solidFill>
              </a:rPr>
              <a:t>Enfatizamos que el énfasis de este trabajo es ayudar a nuestros amigos a adoptar hábitos saludables que le ayudarán a tener una mejor calidad de vida. Otros elementos deben ser dejados para que sean tratados por profesionales de la salud.</a:t>
            </a:r>
            <a:endParaRPr lang="en-US" sz="2000" dirty="0">
              <a:solidFill>
                <a:srgbClr val="002060"/>
              </a:solidFill>
            </a:endParaRPr>
          </a:p>
          <a:p>
            <a:pPr algn="just"/>
            <a:endParaRPr lang="en-US" sz="2000" dirty="0">
              <a:solidFill>
                <a:srgbClr val="00206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163781"/>
            <a:ext cx="3048000" cy="4969163"/>
          </a:xfrm>
          <a:prstGeom prst="rect">
            <a:avLst/>
          </a:prstGeom>
        </p:spPr>
      </p:pic>
    </p:spTree>
    <p:extLst>
      <p:ext uri="{BB962C8B-B14F-4D97-AF65-F5344CB8AC3E}">
        <p14:creationId xmlns:p14="http://schemas.microsoft.com/office/powerpoint/2010/main" val="24358330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51716" y="1980544"/>
            <a:ext cx="3306003" cy="3349249"/>
          </a:xfrm>
        </p:spPr>
        <p:txBody>
          <a:bodyPr>
            <a:normAutofit fontScale="92500" lnSpcReduction="20000"/>
          </a:bodyPr>
          <a:lstStyle/>
          <a:p>
            <a:pPr marL="0" indent="0" algn="ctr">
              <a:buNone/>
            </a:pPr>
            <a:r>
              <a:rPr lang="es-CO" b="1" dirty="0">
                <a:gradFill>
                  <a:gsLst>
                    <a:gs pos="0">
                      <a:schemeClr val="accent5">
                        <a:lumMod val="50000"/>
                      </a:schemeClr>
                    </a:gs>
                    <a:gs pos="50000">
                      <a:schemeClr val="accent5"/>
                    </a:gs>
                    <a:gs pos="100000">
                      <a:srgbClr val="00B0F0"/>
                    </a:gs>
                  </a:gsLst>
                  <a:lin ang="5400000" scaled="0"/>
                </a:gradFill>
              </a:rPr>
              <a:t>DIPLOMA HABÍTOS SALUDABLES</a:t>
            </a:r>
            <a:endParaRPr lang="en-US" dirty="0">
              <a:gradFill>
                <a:gsLst>
                  <a:gs pos="0">
                    <a:schemeClr val="accent5">
                      <a:lumMod val="50000"/>
                    </a:schemeClr>
                  </a:gs>
                  <a:gs pos="50000">
                    <a:schemeClr val="accent5"/>
                  </a:gs>
                  <a:gs pos="100000">
                    <a:srgbClr val="00B0F0"/>
                  </a:gs>
                </a:gsLst>
                <a:lin ang="5400000" scaled="0"/>
              </a:gradFill>
            </a:endParaRPr>
          </a:p>
          <a:p>
            <a:pPr algn="just"/>
            <a:r>
              <a:rPr lang="es-CO" dirty="0">
                <a:solidFill>
                  <a:srgbClr val="002060"/>
                </a:solidFill>
              </a:rPr>
              <a:t>Se organiza una graduación masiva y se entrega a los que han cumplido el reto de adquirir un hábito nuevo cada semana.</a:t>
            </a:r>
            <a:endParaRPr lang="en-US"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9392" y="1681018"/>
            <a:ext cx="4439735" cy="3648775"/>
          </a:xfrm>
          <a:prstGeom prst="rect">
            <a:avLst/>
          </a:prstGeom>
        </p:spPr>
      </p:pic>
    </p:spTree>
    <p:extLst>
      <p:ext uri="{BB962C8B-B14F-4D97-AF65-F5344CB8AC3E}">
        <p14:creationId xmlns:p14="http://schemas.microsoft.com/office/powerpoint/2010/main" val="10022979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586551" y="541947"/>
            <a:ext cx="5319776"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sp>
        <p:nvSpPr>
          <p:cNvPr id="2" name="Rectángulo 1"/>
          <p:cNvSpPr/>
          <p:nvPr/>
        </p:nvSpPr>
        <p:spPr>
          <a:xfrm>
            <a:off x="2586551" y="1323447"/>
            <a:ext cx="5394036" cy="3970318"/>
          </a:xfrm>
          <a:prstGeom prst="rect">
            <a:avLst/>
          </a:prstGeom>
        </p:spPr>
        <p:txBody>
          <a:bodyPr wrap="square">
            <a:spAutoFit/>
          </a:bodyPr>
          <a:lstStyle/>
          <a:p>
            <a:pPr algn="just">
              <a:spcBef>
                <a:spcPct val="0"/>
              </a:spcBef>
            </a:pPr>
            <a:r>
              <a:rPr lang="es-ES_tradnl" altLang="es-MX" sz="2800" dirty="0"/>
              <a:t>"Y dijo: Si oyeres atentamente la voz de Jehová tu Dios, e hicieres lo recto delante de sus ojos, y dieres oído a sus mandamientos, y guardares todos sus estatutos, ninguna enfermedad de las que envié a los egipcios te enviaré a ti; porque yo soy Jehová tu sanador". </a:t>
            </a:r>
            <a:r>
              <a:rPr lang="es-ES_tradnl" altLang="es-MX" sz="2800" b="1" dirty="0"/>
              <a:t>Éxodo 15:26</a:t>
            </a:r>
          </a:p>
        </p:txBody>
      </p:sp>
    </p:spTree>
    <p:extLst>
      <p:ext uri="{BB962C8B-B14F-4D97-AF65-F5344CB8AC3E}">
        <p14:creationId xmlns:p14="http://schemas.microsoft.com/office/powerpoint/2010/main" val="1933955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3245" y="1503167"/>
            <a:ext cx="3757107" cy="4351338"/>
          </a:xfrm>
        </p:spPr>
        <p:txBody>
          <a:bodyPr>
            <a:noAutofit/>
          </a:bodyPr>
          <a:lstStyle/>
          <a:p>
            <a:pPr marL="0" indent="0">
              <a:buNone/>
            </a:pPr>
            <a:r>
              <a:rPr lang="es-CO" sz="1800" b="1" dirty="0" smtClean="0">
                <a:gradFill>
                  <a:gsLst>
                    <a:gs pos="0">
                      <a:schemeClr val="accent5">
                        <a:lumMod val="50000"/>
                      </a:schemeClr>
                    </a:gs>
                    <a:gs pos="50000">
                      <a:schemeClr val="accent5"/>
                    </a:gs>
                    <a:gs pos="100000">
                      <a:srgbClr val="00B0F0"/>
                    </a:gs>
                  </a:gsLst>
                  <a:lin ang="5400000" scaled="0"/>
                </a:gradFill>
              </a:rPr>
              <a:t>CURSO </a:t>
            </a:r>
            <a:r>
              <a:rPr lang="es-CO" sz="1800" b="1" dirty="0">
                <a:gradFill>
                  <a:gsLst>
                    <a:gs pos="0">
                      <a:schemeClr val="accent5">
                        <a:lumMod val="50000"/>
                      </a:schemeClr>
                    </a:gs>
                    <a:gs pos="50000">
                      <a:schemeClr val="accent5"/>
                    </a:gs>
                    <a:gs pos="100000">
                      <a:srgbClr val="00B0F0"/>
                    </a:gs>
                  </a:gsLst>
                  <a:lin ang="5400000" scaled="0"/>
                </a:gradFill>
              </a:rPr>
              <a:t>PRÁCTICO DE SALUD. QUIERO VIVIR SANO</a:t>
            </a:r>
            <a:endParaRPr lang="en-US" sz="1800" dirty="0">
              <a:gradFill>
                <a:gsLst>
                  <a:gs pos="0">
                    <a:schemeClr val="accent5">
                      <a:lumMod val="50000"/>
                    </a:schemeClr>
                  </a:gs>
                  <a:gs pos="50000">
                    <a:schemeClr val="accent5"/>
                  </a:gs>
                  <a:gs pos="100000">
                    <a:srgbClr val="00B0F0"/>
                  </a:gs>
                </a:gsLst>
                <a:lin ang="5400000" scaled="0"/>
              </a:gradFill>
            </a:endParaRPr>
          </a:p>
          <a:p>
            <a:r>
              <a:rPr lang="es-CO" sz="1800" dirty="0">
                <a:solidFill>
                  <a:srgbClr val="002060"/>
                </a:solidFill>
              </a:rPr>
              <a:t>El curso de salud no es un material introductorio, es un material de estudio. Y todos los estudios bíblicos tienen objetivos claros:</a:t>
            </a:r>
            <a:endParaRPr lang="en-US" sz="1800" dirty="0">
              <a:solidFill>
                <a:srgbClr val="002060"/>
              </a:solidFill>
            </a:endParaRPr>
          </a:p>
          <a:p>
            <a:r>
              <a:rPr lang="es-CO" sz="1800" dirty="0">
                <a:solidFill>
                  <a:srgbClr val="002060"/>
                </a:solidFill>
              </a:rPr>
              <a:t>1. Dar a conocer el mensaje de Dios</a:t>
            </a:r>
            <a:endParaRPr lang="en-US" sz="1800" dirty="0">
              <a:solidFill>
                <a:srgbClr val="002060"/>
              </a:solidFill>
            </a:endParaRPr>
          </a:p>
          <a:p>
            <a:r>
              <a:rPr lang="es-CO" sz="1800" dirty="0">
                <a:solidFill>
                  <a:srgbClr val="002060"/>
                </a:solidFill>
              </a:rPr>
              <a:t>2. Llevar a las personas al conocimiento de las doctrinas básicas de la Biblia</a:t>
            </a:r>
            <a:endParaRPr lang="en-US" sz="1800" dirty="0">
              <a:solidFill>
                <a:srgbClr val="002060"/>
              </a:solidFill>
            </a:endParaRPr>
          </a:p>
          <a:p>
            <a:r>
              <a:rPr lang="es-CO" sz="1800" dirty="0">
                <a:solidFill>
                  <a:srgbClr val="002060"/>
                </a:solidFill>
              </a:rPr>
              <a:t>3. Proveer los medios necesarios para que las personas tomen decisiones a favor de la verdad y puedan ser bautizadas</a:t>
            </a:r>
            <a:r>
              <a:rPr lang="es-CO" sz="1800" dirty="0" smtClean="0">
                <a:solidFill>
                  <a:srgbClr val="002060"/>
                </a:solidFill>
              </a:rPr>
              <a:t>.</a:t>
            </a:r>
            <a:endParaRPr lang="en-US" sz="1800" dirty="0">
              <a:solidFill>
                <a:srgbClr val="002060"/>
              </a:solidFill>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9334" t="16557" r="18666" b="16055"/>
          <a:stretch/>
        </p:blipFill>
        <p:spPr>
          <a:xfrm>
            <a:off x="4578746" y="1588655"/>
            <a:ext cx="4306635" cy="4265850"/>
          </a:xfrm>
          <a:prstGeom prst="rect">
            <a:avLst/>
          </a:prstGeom>
        </p:spPr>
      </p:pic>
    </p:spTree>
    <p:extLst>
      <p:ext uri="{BB962C8B-B14F-4D97-AF65-F5344CB8AC3E}">
        <p14:creationId xmlns:p14="http://schemas.microsoft.com/office/powerpoint/2010/main" val="3494436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09194" y="1728089"/>
            <a:ext cx="3638550" cy="4351338"/>
          </a:xfrm>
        </p:spPr>
        <p:txBody>
          <a:bodyPr>
            <a:normAutofit fontScale="85000" lnSpcReduction="20000"/>
          </a:bodyPr>
          <a:lstStyle/>
          <a:p>
            <a:pPr marL="0" indent="0" algn="ctr">
              <a:buNone/>
            </a:pPr>
            <a:r>
              <a:rPr lang="es-CO" b="1" dirty="0">
                <a:gradFill>
                  <a:gsLst>
                    <a:gs pos="0">
                      <a:schemeClr val="accent5">
                        <a:lumMod val="50000"/>
                      </a:schemeClr>
                    </a:gs>
                    <a:gs pos="50000">
                      <a:schemeClr val="accent5"/>
                    </a:gs>
                    <a:gs pos="100000">
                      <a:srgbClr val="00B0F0"/>
                    </a:gs>
                  </a:gsLst>
                  <a:lin ang="5400000" scaled="0"/>
                </a:gradFill>
              </a:rPr>
              <a:t>CURSO BÍBLICO PARA NIÑOS: ADELANTE CON SALUD</a:t>
            </a:r>
            <a:endParaRPr lang="en-US" dirty="0">
              <a:gradFill>
                <a:gsLst>
                  <a:gs pos="0">
                    <a:schemeClr val="accent5">
                      <a:lumMod val="50000"/>
                    </a:schemeClr>
                  </a:gs>
                  <a:gs pos="50000">
                    <a:schemeClr val="accent5"/>
                  </a:gs>
                  <a:gs pos="100000">
                    <a:srgbClr val="00B0F0"/>
                  </a:gs>
                </a:gsLst>
                <a:lin ang="5400000" scaled="0"/>
              </a:gradFill>
            </a:endParaRPr>
          </a:p>
          <a:p>
            <a:pPr marL="0" indent="0" algn="ctr">
              <a:buNone/>
            </a:pPr>
            <a:r>
              <a:rPr lang="es-CO" dirty="0">
                <a:solidFill>
                  <a:srgbClr val="002060"/>
                </a:solidFill>
              </a:rPr>
              <a:t>Por medio de las 10 lecciones de este curso, los niños descubrirán lo fácil que es mantenerse saludable y feliz. Encontrarán diversas actividades que les ayudarán a aprender, investigar, experimentar y reflexionar. Cuando los niños terminen el curso </a:t>
            </a:r>
            <a:r>
              <a:rPr lang="es-CO" dirty="0" smtClean="0">
                <a:solidFill>
                  <a:srgbClr val="002060"/>
                </a:solidFill>
              </a:rPr>
              <a:t>se les puede ofrecer Yo Creo.</a:t>
            </a:r>
            <a:endParaRPr lang="en-US" dirty="0">
              <a:solidFill>
                <a:srgbClr val="002060"/>
              </a:solidFill>
            </a:endParaRPr>
          </a:p>
          <a:p>
            <a:endParaRPr lang="en-US" dirty="0">
              <a:solidFill>
                <a:srgbClr val="002060"/>
              </a:solidFill>
            </a:endParaRPr>
          </a:p>
          <a:p>
            <a:endParaRPr lang="en-US" dirty="0">
              <a:solidFill>
                <a:srgbClr val="002060"/>
              </a:solidFill>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3351" t="50489" r="3083" b="1867"/>
          <a:stretch/>
        </p:blipFill>
        <p:spPr>
          <a:xfrm>
            <a:off x="4706112" y="1728089"/>
            <a:ext cx="4279392" cy="4351338"/>
          </a:xfrm>
          <a:prstGeom prst="rect">
            <a:avLst/>
          </a:prstGeom>
        </p:spPr>
      </p:pic>
    </p:spTree>
    <p:extLst>
      <p:ext uri="{BB962C8B-B14F-4D97-AF65-F5344CB8AC3E}">
        <p14:creationId xmlns:p14="http://schemas.microsoft.com/office/powerpoint/2010/main" val="95771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234" y="1486548"/>
            <a:ext cx="3577590" cy="4351338"/>
          </a:xfrm>
        </p:spPr>
        <p:txBody>
          <a:bodyPr>
            <a:normAutofit fontScale="62500" lnSpcReduction="20000"/>
          </a:bodyPr>
          <a:lstStyle/>
          <a:p>
            <a:pPr marL="0" indent="0">
              <a:buNone/>
            </a:pPr>
            <a:r>
              <a:rPr lang="es-CO" sz="3800" b="1" dirty="0" smtClean="0">
                <a:gradFill>
                  <a:gsLst>
                    <a:gs pos="0">
                      <a:schemeClr val="accent5">
                        <a:lumMod val="50000"/>
                      </a:schemeClr>
                    </a:gs>
                    <a:gs pos="50000">
                      <a:schemeClr val="accent5"/>
                    </a:gs>
                    <a:gs pos="100000">
                      <a:srgbClr val="00B0F0"/>
                    </a:gs>
                  </a:gsLst>
                  <a:lin ang="5400000" scaled="0"/>
                </a:gradFill>
              </a:rPr>
              <a:t>PENDONES </a:t>
            </a:r>
            <a:r>
              <a:rPr lang="es-CO" sz="3800" b="1" dirty="0">
                <a:gradFill>
                  <a:gsLst>
                    <a:gs pos="0">
                      <a:schemeClr val="accent5">
                        <a:lumMod val="50000"/>
                      </a:schemeClr>
                    </a:gs>
                    <a:gs pos="50000">
                      <a:schemeClr val="accent5"/>
                    </a:gs>
                    <a:gs pos="100000">
                      <a:srgbClr val="00B0F0"/>
                    </a:gs>
                  </a:gsLst>
                  <a:lin ang="5400000" scaled="0"/>
                </a:gradFill>
              </a:rPr>
              <a:t>PARA EXPO-SALUD</a:t>
            </a:r>
            <a:endParaRPr lang="en-US" sz="3800"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Aquí están los ocho pendones que se usarán en los Expo-salud. Hay ocho factores principales relacionados con la prevención de las enfermedades y la salud física, emocional y espiritual. Son estos: Alimentación saludable, el ejercicio, el agua, la luz solar, la temperancia, el aire puro, el descanso y la confianza en Dios. Cada factor es trabajado en detalle en los Expo- Salud usando una combinación de carteles con información médica actual, exámenes médicos y consejos sobre salud</a:t>
            </a:r>
            <a:r>
              <a:rPr lang="es-CO" dirty="0" smtClean="0">
                <a:solidFill>
                  <a:srgbClr val="002060"/>
                </a:solidFill>
              </a:rPr>
              <a:t>.</a:t>
            </a:r>
            <a:endParaRPr lang="en-US" dirty="0">
              <a:solidFill>
                <a:srgbClr val="002060"/>
              </a:solidFill>
            </a:endParaRPr>
          </a:p>
          <a:p>
            <a:endParaRPr lang="en-US" dirty="0">
              <a:solidFill>
                <a:srgbClr val="002060"/>
              </a:solidFill>
            </a:endParaRPr>
          </a:p>
        </p:txBody>
      </p:sp>
      <p:grpSp>
        <p:nvGrpSpPr>
          <p:cNvPr id="22" name="Grupo 21"/>
          <p:cNvGrpSpPr/>
          <p:nvPr/>
        </p:nvGrpSpPr>
        <p:grpSpPr>
          <a:xfrm>
            <a:off x="6430599" y="1876891"/>
            <a:ext cx="2527437" cy="4761667"/>
            <a:chOff x="6430599" y="1584283"/>
            <a:chExt cx="2527437" cy="4761667"/>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0599" y="1584283"/>
              <a:ext cx="2234230" cy="446846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335" y="1682019"/>
              <a:ext cx="2234230" cy="4468461"/>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070" y="1779754"/>
              <a:ext cx="2234230" cy="446846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806" y="1877489"/>
              <a:ext cx="2234230" cy="4468461"/>
            </a:xfrm>
            <a:prstGeom prst="rect">
              <a:avLst/>
            </a:prstGeom>
          </p:spPr>
        </p:pic>
      </p:grpSp>
      <p:grpSp>
        <p:nvGrpSpPr>
          <p:cNvPr id="21" name="Grupo 20"/>
          <p:cNvGrpSpPr/>
          <p:nvPr/>
        </p:nvGrpSpPr>
        <p:grpSpPr>
          <a:xfrm>
            <a:off x="3805427" y="511188"/>
            <a:ext cx="2527436" cy="4761667"/>
            <a:chOff x="3443161" y="1401005"/>
            <a:chExt cx="2527436" cy="4761667"/>
          </a:xfrm>
        </p:grpSpPr>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3161" y="1401005"/>
              <a:ext cx="2234230" cy="4468461"/>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0896" y="1498740"/>
              <a:ext cx="2234230" cy="4468461"/>
            </a:xfrm>
            <a:prstGeom prst="rect">
              <a:avLst/>
            </a:prstGeom>
          </p:spPr>
        </p:pic>
        <p:pic>
          <p:nvPicPr>
            <p:cNvPr id="17" name="Imagen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8631" y="1596475"/>
              <a:ext cx="2234230" cy="4468461"/>
            </a:xfrm>
            <a:prstGeom prst="rect">
              <a:avLst/>
            </a:prstGeom>
          </p:spPr>
        </p:pic>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6367" y="1694211"/>
              <a:ext cx="2234230" cy="4468461"/>
            </a:xfrm>
            <a:prstGeom prst="rect">
              <a:avLst/>
            </a:prstGeom>
          </p:spPr>
        </p:pic>
      </p:grpSp>
    </p:spTree>
    <p:extLst>
      <p:ext uri="{BB962C8B-B14F-4D97-AF65-F5344CB8AC3E}">
        <p14:creationId xmlns:p14="http://schemas.microsoft.com/office/powerpoint/2010/main" val="2273678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2493" y="1663804"/>
            <a:ext cx="3760470" cy="4351338"/>
          </a:xfrm>
        </p:spPr>
        <p:txBody>
          <a:bodyPr>
            <a:normAutofit fontScale="92500" lnSpcReduction="10000"/>
          </a:bodyPr>
          <a:lstStyle/>
          <a:p>
            <a:pPr marL="0" indent="0" algn="ctr">
              <a:buNone/>
            </a:pPr>
            <a:r>
              <a:rPr lang="es-CO" b="1" dirty="0" smtClean="0">
                <a:gradFill>
                  <a:gsLst>
                    <a:gs pos="0">
                      <a:schemeClr val="accent5">
                        <a:lumMod val="50000"/>
                      </a:schemeClr>
                    </a:gs>
                    <a:gs pos="50000">
                      <a:schemeClr val="accent5"/>
                    </a:gs>
                    <a:gs pos="100000">
                      <a:srgbClr val="00B0F0"/>
                    </a:gs>
                  </a:gsLst>
                  <a:lin ang="5400000" scaled="0"/>
                </a:gradFill>
              </a:rPr>
              <a:t>TODOS </a:t>
            </a:r>
            <a:r>
              <a:rPr lang="es-CO" b="1" dirty="0">
                <a:gradFill>
                  <a:gsLst>
                    <a:gs pos="0">
                      <a:schemeClr val="accent5">
                        <a:lumMod val="50000"/>
                      </a:schemeClr>
                    </a:gs>
                    <a:gs pos="50000">
                      <a:schemeClr val="accent5"/>
                    </a:gs>
                    <a:gs pos="100000">
                      <a:srgbClr val="00B0F0"/>
                    </a:gs>
                  </a:gsLst>
                  <a:lin ang="5400000" scaled="0"/>
                </a:gradFill>
              </a:rPr>
              <a:t>LOS MIEMBROS INVOLUCRADOS</a:t>
            </a:r>
            <a:endParaRPr lang="en-US" dirty="0">
              <a:gradFill>
                <a:gsLst>
                  <a:gs pos="0">
                    <a:schemeClr val="accent5">
                      <a:lumMod val="50000"/>
                    </a:schemeClr>
                  </a:gs>
                  <a:gs pos="50000">
                    <a:schemeClr val="accent5"/>
                  </a:gs>
                  <a:gs pos="100000">
                    <a:srgbClr val="00B0F0"/>
                  </a:gs>
                </a:gsLst>
                <a:lin ang="5400000" scaled="0"/>
              </a:gradFill>
            </a:endParaRPr>
          </a:p>
          <a:p>
            <a:r>
              <a:rPr lang="es-CO" dirty="0">
                <a:solidFill>
                  <a:srgbClr val="002060"/>
                </a:solidFill>
              </a:rPr>
              <a:t>Este material presenta CIEN MANERAS de testificar activamente. Se espera que cada uno de los miembros de la iglesia se comprometan en el cumplimiento de la misión, de acuerdo a sus dones. </a:t>
            </a:r>
            <a:endParaRPr lang="en-US" dirty="0">
              <a:solidFill>
                <a:srgbClr val="002060"/>
              </a:solidFill>
            </a:endParaRPr>
          </a:p>
          <a:p>
            <a:endParaRPr lang="en-US" dirty="0">
              <a:solidFill>
                <a:srgbClr val="002060"/>
              </a:solidFill>
            </a:endParaRPr>
          </a:p>
          <a:p>
            <a:endParaRPr lang="en-US" dirty="0">
              <a:solidFill>
                <a:srgbClr val="002060"/>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9855" y="1293090"/>
            <a:ext cx="3740727" cy="5247917"/>
          </a:xfrm>
          <a:prstGeom prst="rect">
            <a:avLst/>
          </a:prstGeom>
        </p:spPr>
      </p:pic>
    </p:spTree>
    <p:extLst>
      <p:ext uri="{BB962C8B-B14F-4D97-AF65-F5344CB8AC3E}">
        <p14:creationId xmlns:p14="http://schemas.microsoft.com/office/powerpoint/2010/main" val="31094271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75436"/>
            <a:ext cx="8010989" cy="4525315"/>
          </a:xfrm>
          <a:prstGeom prst="rect">
            <a:avLst/>
          </a:prstGeom>
        </p:spPr>
      </p:pic>
    </p:spTree>
    <p:extLst>
      <p:ext uri="{BB962C8B-B14F-4D97-AF65-F5344CB8AC3E}">
        <p14:creationId xmlns:p14="http://schemas.microsoft.com/office/powerpoint/2010/main" val="9288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75436"/>
            <a:ext cx="8010989" cy="4525315"/>
          </a:xfrm>
          <a:prstGeom prst="rect">
            <a:avLst/>
          </a:prstGeom>
        </p:spPr>
      </p:pic>
      <p:sp>
        <p:nvSpPr>
          <p:cNvPr id="2" name="Rectángulo 1"/>
          <p:cNvSpPr/>
          <p:nvPr/>
        </p:nvSpPr>
        <p:spPr>
          <a:xfrm>
            <a:off x="988291" y="5451917"/>
            <a:ext cx="6530108" cy="1077218"/>
          </a:xfrm>
          <a:prstGeom prst="rect">
            <a:avLst/>
          </a:prstGeom>
          <a:noFill/>
        </p:spPr>
        <p:txBody>
          <a:bodyPr wrap="square" lIns="91440" tIns="45720" rIns="91440" bIns="45720">
            <a:spAutoFit/>
          </a:bodyPr>
          <a:lstStyle/>
          <a:p>
            <a:pPr algn="r"/>
            <a:r>
              <a:rPr lang="es-ES" sz="3200" b="1" cap="none" spc="0" dirty="0" smtClean="0">
                <a:ln w="13462">
                  <a:solidFill>
                    <a:schemeClr val="bg1"/>
                  </a:solidFill>
                  <a:prstDash val="solid"/>
                </a:ln>
                <a:solidFill>
                  <a:schemeClr val="bg1"/>
                </a:solidFill>
                <a:effectLst>
                  <a:outerShdw dist="38100" dir="2700000" algn="bl" rotWithShape="0">
                    <a:schemeClr val="accent5"/>
                  </a:outerShdw>
                </a:effectLst>
              </a:rPr>
              <a:t>CUPOS 3.000</a:t>
            </a:r>
          </a:p>
          <a:p>
            <a:pPr algn="r"/>
            <a:r>
              <a:rPr lang="es-ES" sz="3200" b="1" dirty="0" smtClean="0">
                <a:ln w="13462">
                  <a:solidFill>
                    <a:schemeClr val="bg1"/>
                  </a:solidFill>
                  <a:prstDash val="solid"/>
                </a:ln>
                <a:solidFill>
                  <a:schemeClr val="bg1"/>
                </a:solidFill>
                <a:effectLst>
                  <a:outerShdw dist="38100" dir="2700000" algn="bl" rotWithShape="0">
                    <a:schemeClr val="accent5"/>
                  </a:outerShdw>
                </a:effectLst>
              </a:rPr>
              <a:t>Centro Oriente </a:t>
            </a:r>
            <a:r>
              <a:rPr lang="es-ES" sz="3200" b="1" cap="none" spc="0" dirty="0" smtClean="0">
                <a:ln w="13462">
                  <a:solidFill>
                    <a:schemeClr val="bg1"/>
                  </a:solidFill>
                  <a:prstDash val="solid"/>
                </a:ln>
                <a:solidFill>
                  <a:schemeClr val="bg1"/>
                </a:solidFill>
                <a:effectLst>
                  <a:outerShdw dist="38100" dir="2700000" algn="bl" rotWithShape="0">
                    <a:schemeClr val="accent5"/>
                  </a:outerShdw>
                </a:effectLst>
              </a:rPr>
              <a:t>350</a:t>
            </a:r>
            <a:endParaRPr lang="es-ES" sz="32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26144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75436"/>
            <a:ext cx="8010989" cy="4525315"/>
          </a:xfrm>
          <a:prstGeom prst="rect">
            <a:avLst/>
          </a:prstGeom>
        </p:spPr>
      </p:pic>
      <p:sp>
        <p:nvSpPr>
          <p:cNvPr id="2" name="Rectángulo 1"/>
          <p:cNvSpPr/>
          <p:nvPr/>
        </p:nvSpPr>
        <p:spPr>
          <a:xfrm>
            <a:off x="3911902" y="5708363"/>
            <a:ext cx="3740126" cy="584775"/>
          </a:xfrm>
          <a:prstGeom prst="rect">
            <a:avLst/>
          </a:prstGeom>
          <a:noFill/>
        </p:spPr>
        <p:txBody>
          <a:bodyPr wrap="none" lIns="91440" tIns="45720" rIns="91440" bIns="45720">
            <a:spAutoFit/>
          </a:bodyPr>
          <a:lstStyle/>
          <a:p>
            <a:pPr algn="ctr"/>
            <a:r>
              <a:rPr lang="es-ES" sz="3200" b="1" cap="none" spc="0" dirty="0" smtClean="0">
                <a:ln w="13462">
                  <a:solidFill>
                    <a:schemeClr val="bg1"/>
                  </a:solidFill>
                  <a:prstDash val="solid"/>
                </a:ln>
                <a:solidFill>
                  <a:schemeClr val="bg1"/>
                </a:solidFill>
                <a:effectLst>
                  <a:outerShdw dist="38100" dir="2700000" algn="bl" rotWithShape="0">
                    <a:schemeClr val="accent5"/>
                  </a:outerShdw>
                </a:effectLst>
              </a:rPr>
              <a:t>Inscripción $20.000</a:t>
            </a:r>
            <a:endParaRPr lang="es-ES" sz="32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44560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66342"/>
            <a:ext cx="8010989" cy="4525315"/>
          </a:xfrm>
          <a:prstGeom prst="rect">
            <a:avLst/>
          </a:prstGeom>
        </p:spPr>
      </p:pic>
      <p:sp>
        <p:nvSpPr>
          <p:cNvPr id="2" name="Rectángulo 1"/>
          <p:cNvSpPr/>
          <p:nvPr/>
        </p:nvSpPr>
        <p:spPr>
          <a:xfrm>
            <a:off x="2706254" y="5262444"/>
            <a:ext cx="6710219" cy="1377044"/>
          </a:xfrm>
          <a:prstGeom prst="rect">
            <a:avLst/>
          </a:prstGeom>
        </p:spPr>
        <p:txBody>
          <a:bodyPr wrap="square">
            <a:spAutoFit/>
          </a:bodyPr>
          <a:lstStyle/>
          <a:p>
            <a:pPr>
              <a:lnSpc>
                <a:spcPct val="107000"/>
              </a:lnSpc>
              <a:spcAft>
                <a:spcPts val="600"/>
              </a:spcAft>
            </a:pPr>
            <a:r>
              <a:rPr lang="es-CO" sz="16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Asume </a:t>
            </a:r>
            <a:r>
              <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rPr>
              <a:t>Unión. Alimentación, logística, materiales.</a:t>
            </a:r>
          </a:p>
          <a:p>
            <a:pPr>
              <a:lnSpc>
                <a:spcPct val="107000"/>
              </a:lnSpc>
              <a:spcAft>
                <a:spcPts val="600"/>
              </a:spcAft>
            </a:pPr>
            <a:r>
              <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rPr>
              <a:t>Asume el Campo. </a:t>
            </a:r>
            <a:r>
              <a:rPr lang="es-CO" sz="1600" b="1" dirty="0" smtClean="0">
                <a:solidFill>
                  <a:schemeClr val="bg1"/>
                </a:solidFill>
                <a:latin typeface="Arial" panose="020B0604020202020204" pitchFamily="34" charset="0"/>
                <a:ea typeface="Calibri" panose="020F0502020204030204" pitchFamily="34" charset="0"/>
                <a:cs typeface="Arial" panose="020B0604020202020204" pitchFamily="34" charset="0"/>
              </a:rPr>
              <a:t>Hospedaje y seguro.</a:t>
            </a:r>
            <a:endPar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600"/>
              </a:spcAft>
            </a:pPr>
            <a:r>
              <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rPr>
              <a:t>Asume el laico. Inscripción, viático.</a:t>
            </a:r>
          </a:p>
          <a:p>
            <a:pPr>
              <a:lnSpc>
                <a:spcPct val="107000"/>
              </a:lnSpc>
              <a:spcAft>
                <a:spcPts val="600"/>
              </a:spcAft>
            </a:pPr>
            <a:r>
              <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rPr>
              <a:t>Asume la iglesia local.  Transporte.</a:t>
            </a:r>
            <a:endParaRPr lang="es-CO" sz="16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 name="Rectángulo 2"/>
          <p:cNvSpPr/>
          <p:nvPr/>
        </p:nvSpPr>
        <p:spPr>
          <a:xfrm>
            <a:off x="-83126" y="5582261"/>
            <a:ext cx="3048000" cy="769441"/>
          </a:xfrm>
          <a:prstGeom prst="rect">
            <a:avLst/>
          </a:prstGeom>
          <a:noFill/>
        </p:spPr>
        <p:txBody>
          <a:bodyPr wrap="square" lIns="91440" tIns="45720" rIns="91440" bIns="45720">
            <a:spAutoFit/>
          </a:bodyPr>
          <a:lstStyle/>
          <a:p>
            <a:pPr algn="ctr"/>
            <a:r>
              <a:rPr lang="es-ES" sz="4400" b="1" cap="none" spc="0" dirty="0" smtClean="0">
                <a:ln w="13462">
                  <a:solidFill>
                    <a:schemeClr val="bg1"/>
                  </a:solidFill>
                  <a:prstDash val="solid"/>
                </a:ln>
                <a:solidFill>
                  <a:schemeClr val="bg1"/>
                </a:solidFill>
                <a:effectLst>
                  <a:outerShdw dist="38100" dir="2700000" algn="bl" rotWithShape="0">
                    <a:schemeClr val="accent5"/>
                  </a:outerShdw>
                </a:effectLst>
              </a:rPr>
              <a:t>Costos</a:t>
            </a:r>
            <a:endParaRPr lang="es-ES" sz="44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7164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32685"/>
            <a:ext cx="8010989" cy="4525315"/>
          </a:xfrm>
          <a:prstGeom prst="rect">
            <a:avLst/>
          </a:prstGeom>
        </p:spPr>
      </p:pic>
      <p:pic>
        <p:nvPicPr>
          <p:cNvPr id="6" name="Picture 2" descr="Resultado de imagen para melchor ferreyra, division laic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964" y="2466109"/>
            <a:ext cx="2077074" cy="2332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s://www.sabbathschoolpersonalministries.org/assets/sspm/images/people/RamonCanals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1964" y="0"/>
            <a:ext cx="2077074" cy="2466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rot="16200000">
            <a:off x="6908775" y="3170786"/>
            <a:ext cx="3185488" cy="923330"/>
          </a:xfrm>
          <a:prstGeom prst="rect">
            <a:avLst/>
          </a:prstGeom>
          <a:noFill/>
        </p:spPr>
        <p:txBody>
          <a:bodyPr wrap="none" lIns="91440" tIns="45720" rIns="91440" bIns="45720">
            <a:spAutoFit/>
          </a:bodyPr>
          <a:lstStyle/>
          <a:p>
            <a:pPr algn="ctr"/>
            <a:r>
              <a:rPr lang="es-E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Invitados</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5246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035"/>
            <a:ext cx="8010989" cy="4525315"/>
          </a:xfrm>
          <a:prstGeom prst="rect">
            <a:avLst/>
          </a:prstGeom>
        </p:spPr>
      </p:pic>
      <p:sp>
        <p:nvSpPr>
          <p:cNvPr id="2" name="Rectángulo 1"/>
          <p:cNvSpPr/>
          <p:nvPr/>
        </p:nvSpPr>
        <p:spPr>
          <a:xfrm>
            <a:off x="572655" y="5286350"/>
            <a:ext cx="6908800" cy="1143583"/>
          </a:xfrm>
          <a:prstGeom prst="rect">
            <a:avLst/>
          </a:prstGeom>
        </p:spPr>
        <p:txBody>
          <a:bodyPr wrap="square">
            <a:spAutoFit/>
          </a:bodyPr>
          <a:lstStyle/>
          <a:p>
            <a:pPr algn="ctr">
              <a:lnSpc>
                <a:spcPct val="107000"/>
              </a:lnSpc>
              <a:spcAft>
                <a:spcPts val="600"/>
              </a:spcAft>
            </a:pPr>
            <a:r>
              <a:rPr lang="es-CO"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PARTICIPACIÓN DE LOS CAMPOS</a:t>
            </a:r>
          </a:p>
          <a:p>
            <a:pPr>
              <a:lnSpc>
                <a:spcPct val="107000"/>
              </a:lnSpc>
              <a:spcAft>
                <a:spcPts val="600"/>
              </a:spcAft>
            </a:pPr>
            <a:endParaRPr lang="es-CO" sz="105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s-CO"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Mejores Prácticas. </a:t>
            </a:r>
            <a:r>
              <a:rPr lang="es-CO" sz="2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Evangelismo Personal y Público</a:t>
            </a:r>
            <a:endParaRPr lang="es-CO" sz="20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99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706624" y="782092"/>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sp>
        <p:nvSpPr>
          <p:cNvPr id="2" name="Rectángulo 1"/>
          <p:cNvSpPr/>
          <p:nvPr/>
        </p:nvSpPr>
        <p:spPr>
          <a:xfrm>
            <a:off x="1966214" y="2342144"/>
            <a:ext cx="5666509" cy="2246769"/>
          </a:xfrm>
          <a:prstGeom prst="rect">
            <a:avLst/>
          </a:prstGeom>
        </p:spPr>
        <p:txBody>
          <a:bodyPr wrap="square">
            <a:spAutoFit/>
          </a:bodyPr>
          <a:lstStyle/>
          <a:p>
            <a:pPr algn="just">
              <a:defRPr/>
            </a:pPr>
            <a:r>
              <a:rPr lang="es-ES" sz="2800" b="1" dirty="0"/>
              <a:t>Mateo 9:35 “Y Jesús recorría las ciudades y aldeas enseñaba en las sinagogas, predicaba el evangelio del reino, y sanaba toda enfermedad y dolencia”.</a:t>
            </a:r>
          </a:p>
        </p:txBody>
      </p:sp>
      <p:pic>
        <p:nvPicPr>
          <p:cNvPr id="6" name="Picture 2" descr="http://obrerofiel.s3.amazonaws.com/ninos/img/Jesus%20ministerio2/Sana%20suegra%20de%20Ped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7126" y="4823402"/>
            <a:ext cx="2456873" cy="20345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651472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874" y="955258"/>
            <a:ext cx="5925279" cy="5295160"/>
          </a:xfrm>
          <a:prstGeom prst="rect">
            <a:avLst/>
          </a:prstGeom>
        </p:spPr>
      </p:pic>
    </p:spTree>
    <p:extLst>
      <p:ext uri="{BB962C8B-B14F-4D97-AF65-F5344CB8AC3E}">
        <p14:creationId xmlns:p14="http://schemas.microsoft.com/office/powerpoint/2010/main" val="29696776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spTree>
    <p:extLst>
      <p:ext uri="{BB962C8B-B14F-4D97-AF65-F5344CB8AC3E}">
        <p14:creationId xmlns:p14="http://schemas.microsoft.com/office/powerpoint/2010/main" val="4077926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890" t="27720" r="38576" b="29441"/>
          <a:stretch/>
        </p:blipFill>
        <p:spPr>
          <a:xfrm>
            <a:off x="242283" y="1191491"/>
            <a:ext cx="8640960" cy="5337441"/>
          </a:xfrm>
          <a:prstGeom prst="rect">
            <a:avLst/>
          </a:prstGeom>
        </p:spPr>
      </p:pic>
      <p:sp>
        <p:nvSpPr>
          <p:cNvPr id="3" name="CuadroTexto 2"/>
          <p:cNvSpPr txBox="1"/>
          <p:nvPr/>
        </p:nvSpPr>
        <p:spPr>
          <a:xfrm>
            <a:off x="755576" y="437665"/>
            <a:ext cx="7475123" cy="523220"/>
          </a:xfrm>
          <a:prstGeom prst="rect">
            <a:avLst/>
          </a:prstGeom>
          <a:noFill/>
        </p:spPr>
        <p:txBody>
          <a:bodyPr wrap="none" rtlCol="0">
            <a:spAutoFit/>
          </a:bodyPr>
          <a:lstStyle/>
          <a:p>
            <a:r>
              <a:rPr lang="es-CO" sz="2800" b="1" dirty="0" smtClean="0"/>
              <a:t>BAUTISMOS A OCTUBRE DE 2017 UCN</a:t>
            </a:r>
            <a:endParaRPr lang="es-CO" sz="2800" b="1" dirty="0"/>
          </a:p>
        </p:txBody>
      </p:sp>
    </p:spTree>
    <p:extLst>
      <p:ext uri="{BB962C8B-B14F-4D97-AF65-F5344CB8AC3E}">
        <p14:creationId xmlns:p14="http://schemas.microsoft.com/office/powerpoint/2010/main" val="33392344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980608932"/>
              </p:ext>
            </p:extLst>
          </p:nvPr>
        </p:nvGraphicFramePr>
        <p:xfrm>
          <a:off x="143508" y="1200727"/>
          <a:ext cx="8928992" cy="5449956"/>
        </p:xfrm>
        <a:graphic>
          <a:graphicData uri="http://schemas.openxmlformats.org/drawingml/2006/table">
            <a:tbl>
              <a:tblPr firstRow="1" bandRow="1">
                <a:tableStyleId>{5C22544A-7EE6-4342-B048-85BDC9FD1C3A}</a:tableStyleId>
              </a:tblPr>
              <a:tblGrid>
                <a:gridCol w="4464496">
                  <a:extLst>
                    <a:ext uri="{9D8B030D-6E8A-4147-A177-3AD203B41FA5}">
                      <a16:colId xmlns:a16="http://schemas.microsoft.com/office/drawing/2014/main" val="20000"/>
                    </a:ext>
                  </a:extLst>
                </a:gridCol>
                <a:gridCol w="4464496">
                  <a:extLst>
                    <a:ext uri="{9D8B030D-6E8A-4147-A177-3AD203B41FA5}">
                      <a16:colId xmlns:a16="http://schemas.microsoft.com/office/drawing/2014/main" val="20001"/>
                    </a:ext>
                  </a:extLst>
                </a:gridCol>
              </a:tblGrid>
              <a:tr h="908326">
                <a:tc>
                  <a:txBody>
                    <a:bodyPr/>
                    <a:lstStyle/>
                    <a:p>
                      <a:r>
                        <a:rPr lang="es-CO" sz="2400" dirty="0" smtClean="0"/>
                        <a:t>CAMPO</a:t>
                      </a:r>
                      <a:endParaRPr lang="es-CO" sz="2400" dirty="0"/>
                    </a:p>
                  </a:txBody>
                  <a:tcPr/>
                </a:tc>
                <a:tc>
                  <a:txBody>
                    <a:bodyPr/>
                    <a:lstStyle/>
                    <a:p>
                      <a:r>
                        <a:rPr lang="es-CO" sz="2400" dirty="0" smtClean="0"/>
                        <a:t>AÑO</a:t>
                      </a:r>
                      <a:endParaRPr lang="es-CO" sz="2400" dirty="0"/>
                    </a:p>
                  </a:txBody>
                  <a:tcPr/>
                </a:tc>
                <a:extLst>
                  <a:ext uri="{0D108BD9-81ED-4DB2-BD59-A6C34878D82A}">
                    <a16:rowId xmlns:a16="http://schemas.microsoft.com/office/drawing/2014/main" val="10000"/>
                  </a:ext>
                </a:extLst>
              </a:tr>
              <a:tr h="908326">
                <a:tc>
                  <a:txBody>
                    <a:bodyPr/>
                    <a:lstStyle/>
                    <a:p>
                      <a:r>
                        <a:rPr lang="es-CO" sz="2400" dirty="0" smtClean="0"/>
                        <a:t>ORIENTE</a:t>
                      </a:r>
                      <a:endParaRPr lang="es-CO" sz="2400" dirty="0"/>
                    </a:p>
                  </a:txBody>
                  <a:tcPr/>
                </a:tc>
                <a:tc>
                  <a:txBody>
                    <a:bodyPr/>
                    <a:lstStyle/>
                    <a:p>
                      <a:r>
                        <a:rPr lang="es-CO" sz="2400" dirty="0" smtClean="0"/>
                        <a:t>2016</a:t>
                      </a:r>
                      <a:endParaRPr lang="es-CO" sz="2400" dirty="0"/>
                    </a:p>
                  </a:txBody>
                  <a:tcPr/>
                </a:tc>
                <a:extLst>
                  <a:ext uri="{0D108BD9-81ED-4DB2-BD59-A6C34878D82A}">
                    <a16:rowId xmlns:a16="http://schemas.microsoft.com/office/drawing/2014/main" val="10001"/>
                  </a:ext>
                </a:extLst>
              </a:tr>
              <a:tr h="908326">
                <a:tc>
                  <a:txBody>
                    <a:bodyPr/>
                    <a:lstStyle/>
                    <a:p>
                      <a:r>
                        <a:rPr lang="es-CO" sz="2400" dirty="0" smtClean="0"/>
                        <a:t>C.</a:t>
                      </a:r>
                      <a:r>
                        <a:rPr lang="es-CO" sz="2400" baseline="0" dirty="0" smtClean="0"/>
                        <a:t> ORIENTE Y SUR OCCIDENTE</a:t>
                      </a:r>
                      <a:endParaRPr lang="es-CO" sz="2400" dirty="0"/>
                    </a:p>
                  </a:txBody>
                  <a:tcPr/>
                </a:tc>
                <a:tc>
                  <a:txBody>
                    <a:bodyPr/>
                    <a:lstStyle/>
                    <a:p>
                      <a:r>
                        <a:rPr lang="es-CO" sz="2400" dirty="0" smtClean="0"/>
                        <a:t>2017</a:t>
                      </a:r>
                      <a:endParaRPr lang="es-CO" sz="2400" dirty="0"/>
                    </a:p>
                  </a:txBody>
                  <a:tcPr/>
                </a:tc>
                <a:extLst>
                  <a:ext uri="{0D108BD9-81ED-4DB2-BD59-A6C34878D82A}">
                    <a16:rowId xmlns:a16="http://schemas.microsoft.com/office/drawing/2014/main" val="10002"/>
                  </a:ext>
                </a:extLst>
              </a:tr>
              <a:tr h="908326">
                <a:tc>
                  <a:txBody>
                    <a:bodyPr/>
                    <a:lstStyle/>
                    <a:p>
                      <a:r>
                        <a:rPr lang="es-CO" sz="2400" dirty="0" smtClean="0"/>
                        <a:t>ATLÁNTICO Y NORESTE</a:t>
                      </a:r>
                      <a:endParaRPr lang="es-CO" sz="2400" dirty="0"/>
                    </a:p>
                  </a:txBody>
                  <a:tcPr/>
                </a:tc>
                <a:tc>
                  <a:txBody>
                    <a:bodyPr/>
                    <a:lstStyle/>
                    <a:p>
                      <a:r>
                        <a:rPr lang="es-CO" sz="2400" dirty="0" smtClean="0"/>
                        <a:t>2018. </a:t>
                      </a:r>
                      <a:r>
                        <a:rPr lang="es-CO" sz="2400" smtClean="0"/>
                        <a:t>ABRIL</a:t>
                      </a:r>
                      <a:r>
                        <a:rPr lang="es-CO" sz="2400" baseline="0" smtClean="0"/>
                        <a:t> 14-21 </a:t>
                      </a:r>
                      <a:r>
                        <a:rPr lang="es-CO" sz="2400" baseline="0" dirty="0" smtClean="0"/>
                        <a:t>Y </a:t>
                      </a:r>
                      <a:r>
                        <a:rPr lang="es-CO" sz="2400" baseline="0" smtClean="0"/>
                        <a:t>SEPTIEMBRE 1-8</a:t>
                      </a:r>
                      <a:endParaRPr lang="es-CO" sz="2400" dirty="0"/>
                    </a:p>
                  </a:txBody>
                  <a:tcPr/>
                </a:tc>
                <a:extLst>
                  <a:ext uri="{0D108BD9-81ED-4DB2-BD59-A6C34878D82A}">
                    <a16:rowId xmlns:a16="http://schemas.microsoft.com/office/drawing/2014/main" val="10003"/>
                  </a:ext>
                </a:extLst>
              </a:tr>
              <a:tr h="908326">
                <a:tc>
                  <a:txBody>
                    <a:bodyPr/>
                    <a:lstStyle/>
                    <a:p>
                      <a:r>
                        <a:rPr lang="es-CO" sz="2400" dirty="0" smtClean="0"/>
                        <a:t>CARIBE Y SAN</a:t>
                      </a:r>
                      <a:r>
                        <a:rPr lang="es-CO" sz="2400" baseline="0" dirty="0" smtClean="0"/>
                        <a:t> ANDRÉS</a:t>
                      </a:r>
                      <a:endParaRPr lang="es-CO" sz="2400" dirty="0"/>
                    </a:p>
                  </a:txBody>
                  <a:tcPr/>
                </a:tc>
                <a:tc>
                  <a:txBody>
                    <a:bodyPr/>
                    <a:lstStyle/>
                    <a:p>
                      <a:r>
                        <a:rPr lang="es-CO" sz="2400" dirty="0" smtClean="0"/>
                        <a:t>2019</a:t>
                      </a:r>
                      <a:endParaRPr lang="es-CO" sz="2400" dirty="0"/>
                    </a:p>
                  </a:txBody>
                  <a:tcPr/>
                </a:tc>
                <a:extLst>
                  <a:ext uri="{0D108BD9-81ED-4DB2-BD59-A6C34878D82A}">
                    <a16:rowId xmlns:a16="http://schemas.microsoft.com/office/drawing/2014/main" val="10004"/>
                  </a:ext>
                </a:extLst>
              </a:tr>
              <a:tr h="908326">
                <a:tc>
                  <a:txBody>
                    <a:bodyPr/>
                    <a:lstStyle/>
                    <a:p>
                      <a:r>
                        <a:rPr lang="es-CO" sz="2400" dirty="0" smtClean="0"/>
                        <a:t>CENTRO</a:t>
                      </a:r>
                      <a:r>
                        <a:rPr lang="es-CO" sz="2400" baseline="0" dirty="0" smtClean="0"/>
                        <a:t> OCCIDENTE</a:t>
                      </a:r>
                      <a:endParaRPr lang="es-CO" sz="2400" dirty="0"/>
                    </a:p>
                  </a:txBody>
                  <a:tcPr/>
                </a:tc>
                <a:tc>
                  <a:txBody>
                    <a:bodyPr/>
                    <a:lstStyle/>
                    <a:p>
                      <a:r>
                        <a:rPr lang="es-CO" sz="2400" dirty="0" smtClean="0"/>
                        <a:t>2020</a:t>
                      </a:r>
                      <a:endParaRPr lang="es-CO" sz="2400" dirty="0"/>
                    </a:p>
                  </a:txBody>
                  <a:tcPr/>
                </a:tc>
                <a:extLst>
                  <a:ext uri="{0D108BD9-81ED-4DB2-BD59-A6C34878D82A}">
                    <a16:rowId xmlns:a16="http://schemas.microsoft.com/office/drawing/2014/main" val="10005"/>
                  </a:ext>
                </a:extLst>
              </a:tr>
            </a:tbl>
          </a:graphicData>
        </a:graphic>
      </p:graphicFrame>
      <p:sp>
        <p:nvSpPr>
          <p:cNvPr id="3" name="CuadroTexto 2"/>
          <p:cNvSpPr txBox="1"/>
          <p:nvPr/>
        </p:nvSpPr>
        <p:spPr>
          <a:xfrm>
            <a:off x="674255" y="212583"/>
            <a:ext cx="7719818" cy="523220"/>
          </a:xfrm>
          <a:prstGeom prst="rect">
            <a:avLst/>
          </a:prstGeom>
          <a:noFill/>
        </p:spPr>
        <p:txBody>
          <a:bodyPr wrap="square" rtlCol="0">
            <a:spAutoFit/>
          </a:bodyPr>
          <a:lstStyle/>
          <a:p>
            <a:r>
              <a:rPr lang="es-CO" sz="2800" b="1" dirty="0" smtClean="0"/>
              <a:t>EVANGELISMO DE INTERCAMBIO UCN</a:t>
            </a:r>
            <a:endParaRPr lang="es-CO" sz="2800" b="1" dirty="0"/>
          </a:p>
        </p:txBody>
      </p:sp>
    </p:spTree>
    <p:extLst>
      <p:ext uri="{BB962C8B-B14F-4D97-AF65-F5344CB8AC3E}">
        <p14:creationId xmlns:p14="http://schemas.microsoft.com/office/powerpoint/2010/main" val="24181570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1021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03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25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3031"/>
          <a:stretch/>
        </p:blipFill>
        <p:spPr>
          <a:xfrm>
            <a:off x="0" y="0"/>
            <a:ext cx="2512185" cy="2175309"/>
          </a:xfrm>
          <a:prstGeom prst="rect">
            <a:avLst/>
          </a:prstGeom>
        </p:spPr>
      </p:pic>
      <p:sp>
        <p:nvSpPr>
          <p:cNvPr id="3" name="Marcador de contenido 2"/>
          <p:cNvSpPr>
            <a:spLocks noGrp="1"/>
          </p:cNvSpPr>
          <p:nvPr>
            <p:ph idx="1"/>
          </p:nvPr>
        </p:nvSpPr>
        <p:spPr>
          <a:xfrm>
            <a:off x="1379622" y="1124476"/>
            <a:ext cx="6376416" cy="4506304"/>
          </a:xfrm>
        </p:spPr>
        <p:txBody>
          <a:bodyPr>
            <a:noAutofit/>
          </a:bodyPr>
          <a:lstStyle/>
          <a:p>
            <a:r>
              <a:rPr lang="es-CO" sz="2200" dirty="0" smtClean="0">
                <a:solidFill>
                  <a:srgbClr val="002060"/>
                </a:solidFill>
              </a:rPr>
              <a:t>La </a:t>
            </a:r>
            <a:r>
              <a:rPr lang="es-CO" sz="2200" dirty="0">
                <a:solidFill>
                  <a:srgbClr val="002060"/>
                </a:solidFill>
              </a:rPr>
              <a:t>metodología </a:t>
            </a:r>
            <a:r>
              <a:rPr lang="es-CO" sz="2200" b="1" dirty="0">
                <a:solidFill>
                  <a:srgbClr val="002060"/>
                </a:solidFill>
              </a:rPr>
              <a:t>QUIERO VIVIR SANO</a:t>
            </a:r>
            <a:r>
              <a:rPr lang="es-CO" sz="2200" dirty="0">
                <a:solidFill>
                  <a:srgbClr val="002060"/>
                </a:solidFill>
              </a:rPr>
              <a:t>, es una marca registrada de la Iglesia Adventista del Séptimo Día y cuenta con su identidad organizacional definida. </a:t>
            </a:r>
            <a:endParaRPr lang="en-US" sz="2200" dirty="0">
              <a:solidFill>
                <a:srgbClr val="002060"/>
              </a:solidFill>
            </a:endParaRPr>
          </a:p>
          <a:p>
            <a:r>
              <a:rPr lang="es-CO" sz="2200" dirty="0">
                <a:solidFill>
                  <a:srgbClr val="002060"/>
                </a:solidFill>
              </a:rPr>
              <a:t>La metodología </a:t>
            </a:r>
            <a:r>
              <a:rPr lang="es-CO" sz="2200" b="1" dirty="0">
                <a:solidFill>
                  <a:srgbClr val="002060"/>
                </a:solidFill>
              </a:rPr>
              <a:t>QUIERO VIVIR SANO </a:t>
            </a:r>
            <a:r>
              <a:rPr lang="es-CO" sz="2200" dirty="0">
                <a:solidFill>
                  <a:srgbClr val="002060"/>
                </a:solidFill>
              </a:rPr>
              <a:t>desarrolla la salud integral de manera individual y colectiva y tiene como público meta los miembros e instituciones de la iglesia y la comunidad en general; fomenta la participación y el empoderamiento, y busca intencionadamente las alianzas estratégicas, con la firme convicción de cumplir con la misión de la Iglesia Adventista del Séptimo Día declarada en Mateo 28: 19-20. </a:t>
            </a:r>
            <a:endParaRPr lang="en-US" sz="2200" dirty="0">
              <a:solidFill>
                <a:srgbClr val="002060"/>
              </a:solidFill>
            </a:endParaRPr>
          </a:p>
          <a:p>
            <a:endParaRPr lang="en-US" sz="2200" dirty="0">
              <a:solidFill>
                <a:srgbClr val="002060"/>
              </a:solidFill>
            </a:endParaRPr>
          </a:p>
        </p:txBody>
      </p:sp>
    </p:spTree>
    <p:extLst>
      <p:ext uri="{BB962C8B-B14F-4D97-AF65-F5344CB8AC3E}">
        <p14:creationId xmlns:p14="http://schemas.microsoft.com/office/powerpoint/2010/main" val="29698834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07" t="10517"/>
          <a:stretch/>
        </p:blipFill>
        <p:spPr>
          <a:xfrm>
            <a:off x="0" y="0"/>
            <a:ext cx="2618943" cy="2353057"/>
          </a:xfrm>
          <a:prstGeom prst="rect">
            <a:avLst/>
          </a:prstGeom>
        </p:spPr>
      </p:pic>
      <p:sp>
        <p:nvSpPr>
          <p:cNvPr id="2" name="Título 1"/>
          <p:cNvSpPr>
            <a:spLocks noGrp="1"/>
          </p:cNvSpPr>
          <p:nvPr>
            <p:ph type="title"/>
          </p:nvPr>
        </p:nvSpPr>
        <p:spPr>
          <a:xfrm>
            <a:off x="1267968" y="719329"/>
            <a:ext cx="6454902" cy="1158239"/>
          </a:xfrm>
        </p:spPr>
        <p:txBody>
          <a:bodyPr>
            <a:normAutofit fontScale="90000"/>
          </a:bodyPr>
          <a:lstStyle/>
          <a:p>
            <a:r>
              <a:rPr lang="es-CO" b="1" dirty="0">
                <a:gradFill>
                  <a:gsLst>
                    <a:gs pos="0">
                      <a:srgbClr val="002060"/>
                    </a:gs>
                    <a:gs pos="100000">
                      <a:srgbClr val="00B0F0"/>
                    </a:gs>
                  </a:gsLst>
                  <a:lin ang="5400000" scaled="0"/>
                </a:gradFill>
              </a:rPr>
              <a:t>Definición operacional de cada uno de los pilares </a:t>
            </a:r>
            <a:r>
              <a:rPr lang="en-US" dirty="0">
                <a:gradFill>
                  <a:gsLst>
                    <a:gs pos="0">
                      <a:srgbClr val="002060"/>
                    </a:gs>
                    <a:gs pos="100000">
                      <a:srgbClr val="00B0F0"/>
                    </a:gs>
                  </a:gsLst>
                  <a:lin ang="5400000" scaled="0"/>
                </a:gradFill>
              </a:rPr>
              <a:t/>
            </a:r>
            <a:br>
              <a:rPr lang="en-US" dirty="0">
                <a:gradFill>
                  <a:gsLst>
                    <a:gs pos="0">
                      <a:srgbClr val="002060"/>
                    </a:gs>
                    <a:gs pos="100000">
                      <a:srgbClr val="00B0F0"/>
                    </a:gs>
                  </a:gsLst>
                  <a:lin ang="5400000" scaled="0"/>
                </a:gradFill>
              </a:rPr>
            </a:br>
            <a:endParaRPr lang="en-US" dirty="0">
              <a:gradFill>
                <a:gsLst>
                  <a:gs pos="0">
                    <a:srgbClr val="002060"/>
                  </a:gs>
                  <a:gs pos="100000">
                    <a:srgbClr val="00B0F0"/>
                  </a:gs>
                </a:gsLst>
                <a:lin ang="5400000" scaled="0"/>
              </a:gradFill>
            </a:endParaRPr>
          </a:p>
        </p:txBody>
      </p:sp>
      <p:sp>
        <p:nvSpPr>
          <p:cNvPr id="3" name="Marcador de contenido 2"/>
          <p:cNvSpPr>
            <a:spLocks noGrp="1"/>
          </p:cNvSpPr>
          <p:nvPr>
            <p:ph idx="1"/>
          </p:nvPr>
        </p:nvSpPr>
        <p:spPr>
          <a:xfrm>
            <a:off x="1085088" y="2353057"/>
            <a:ext cx="7059168" cy="3218688"/>
          </a:xfrm>
        </p:spPr>
        <p:txBody>
          <a:bodyPr>
            <a:noAutofit/>
          </a:bodyPr>
          <a:lstStyle/>
          <a:p>
            <a:pPr lvl="0"/>
            <a:r>
              <a:rPr lang="es-CO" b="1" dirty="0">
                <a:solidFill>
                  <a:srgbClr val="002060"/>
                </a:solidFill>
              </a:rPr>
              <a:t>Mensaje de Salud de la Iglesia Adventista del Séptimo Día: </a:t>
            </a:r>
            <a:r>
              <a:rPr lang="es-CO" dirty="0">
                <a:solidFill>
                  <a:srgbClr val="002060"/>
                </a:solidFill>
              </a:rPr>
              <a:t>La Biblia nos presenta los principios de salud y la preocupación de Dios en el desarrollo integral de sus hijos, </a:t>
            </a:r>
            <a:r>
              <a:rPr lang="es-CO" dirty="0" smtClean="0">
                <a:solidFill>
                  <a:srgbClr val="002060"/>
                </a:solidFill>
              </a:rPr>
              <a:t>también </a:t>
            </a:r>
            <a:r>
              <a:rPr lang="es-CO" dirty="0">
                <a:solidFill>
                  <a:srgbClr val="002060"/>
                </a:solidFill>
              </a:rPr>
              <a:t>por medio de la Inspiración del Espíritu Santo, Elena de White nos muestra con más claridad el Mensaje de Salud. </a:t>
            </a:r>
            <a:endParaRPr lang="es-CO" dirty="0" smtClean="0">
              <a:solidFill>
                <a:srgbClr val="002060"/>
              </a:solidFill>
            </a:endParaRPr>
          </a:p>
          <a:p>
            <a:pPr marL="0" lvl="0" indent="0">
              <a:buNone/>
            </a:pP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8941004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1378"/>
            <a:ext cx="2376590" cy="2317176"/>
          </a:xfrm>
          <a:prstGeom prst="rect">
            <a:avLst/>
          </a:prstGeom>
        </p:spPr>
      </p:pic>
      <p:sp>
        <p:nvSpPr>
          <p:cNvPr id="2" name="Título 1"/>
          <p:cNvSpPr>
            <a:spLocks noGrp="1"/>
          </p:cNvSpPr>
          <p:nvPr>
            <p:ph type="title"/>
          </p:nvPr>
        </p:nvSpPr>
        <p:spPr>
          <a:xfrm>
            <a:off x="3035808" y="452908"/>
            <a:ext cx="4401312" cy="1325563"/>
          </a:xfrm>
        </p:spPr>
        <p:txBody>
          <a:bodyPr>
            <a:noAutofit/>
          </a:bodyPr>
          <a:lstStyle/>
          <a:p>
            <a:pPr lvl="0"/>
            <a:r>
              <a:rPr lang="es-CO" sz="3600" b="1" dirty="0" smtClean="0">
                <a:gradFill>
                  <a:gsLst>
                    <a:gs pos="0">
                      <a:schemeClr val="accent5">
                        <a:lumMod val="50000"/>
                      </a:schemeClr>
                    </a:gs>
                    <a:gs pos="50000">
                      <a:schemeClr val="accent5"/>
                    </a:gs>
                    <a:gs pos="100000">
                      <a:srgbClr val="00B0F0"/>
                    </a:gs>
                  </a:gsLst>
                  <a:lin ang="5400000" scaled="0"/>
                </a:gradFill>
              </a:rPr>
              <a:t>MONITOREO </a:t>
            </a:r>
            <a:r>
              <a:rPr lang="es-CO" sz="3600" b="1" dirty="0">
                <a:gradFill>
                  <a:gsLst>
                    <a:gs pos="0">
                      <a:schemeClr val="accent5">
                        <a:lumMod val="50000"/>
                      </a:schemeClr>
                    </a:gs>
                    <a:gs pos="50000">
                      <a:schemeClr val="accent5"/>
                    </a:gs>
                    <a:gs pos="100000">
                      <a:srgbClr val="00B0F0"/>
                    </a:gs>
                  </a:gsLst>
                  <a:lin ang="5400000" scaled="0"/>
                </a:gradFill>
              </a:rPr>
              <a:t>Y EVALUACIÓN DEL IMPACTO </a:t>
            </a:r>
            <a:r>
              <a:rPr lang="en-US" sz="3600" dirty="0">
                <a:gradFill>
                  <a:gsLst>
                    <a:gs pos="0">
                      <a:schemeClr val="accent5">
                        <a:lumMod val="50000"/>
                      </a:schemeClr>
                    </a:gs>
                    <a:gs pos="50000">
                      <a:schemeClr val="accent5"/>
                    </a:gs>
                    <a:gs pos="100000">
                      <a:srgbClr val="00B0F0"/>
                    </a:gs>
                  </a:gsLst>
                  <a:lin ang="5400000" scaled="0"/>
                </a:gradFill>
              </a:rPr>
              <a:t/>
            </a:r>
            <a:br>
              <a:rPr lang="en-US" sz="3600" dirty="0">
                <a:gradFill>
                  <a:gsLst>
                    <a:gs pos="0">
                      <a:schemeClr val="accent5">
                        <a:lumMod val="50000"/>
                      </a:schemeClr>
                    </a:gs>
                    <a:gs pos="50000">
                      <a:schemeClr val="accent5"/>
                    </a:gs>
                    <a:gs pos="100000">
                      <a:srgbClr val="00B0F0"/>
                    </a:gs>
                  </a:gsLst>
                  <a:lin ang="5400000" scaled="0"/>
                </a:gradFill>
              </a:rPr>
            </a:br>
            <a:endParaRPr lang="en-US" sz="36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426208" y="2231379"/>
            <a:ext cx="6089142" cy="3945583"/>
          </a:xfrm>
        </p:spPr>
        <p:txBody>
          <a:bodyPr>
            <a:normAutofit fontScale="92500" lnSpcReduction="20000"/>
          </a:bodyPr>
          <a:lstStyle/>
          <a:p>
            <a:pPr marL="0" indent="0">
              <a:buNone/>
            </a:pPr>
            <a:r>
              <a:rPr lang="es-CO" b="1" dirty="0" smtClean="0">
                <a:solidFill>
                  <a:srgbClr val="002060"/>
                </a:solidFill>
              </a:rPr>
              <a:t>Evaluación </a:t>
            </a:r>
            <a:endParaRPr lang="en-US" dirty="0">
              <a:solidFill>
                <a:srgbClr val="002060"/>
              </a:solidFill>
            </a:endParaRPr>
          </a:p>
          <a:p>
            <a:r>
              <a:rPr lang="es-CO" dirty="0">
                <a:solidFill>
                  <a:srgbClr val="002060"/>
                </a:solidFill>
              </a:rPr>
              <a:t>La evaluación es la acción de estimar, apreciar, calcular o señalar el valor de algo. Es necesario para medir el impacto y para la toma de decisiones. </a:t>
            </a:r>
            <a:endParaRPr lang="en-US" dirty="0">
              <a:solidFill>
                <a:srgbClr val="002060"/>
              </a:solidFill>
            </a:endParaRPr>
          </a:p>
          <a:p>
            <a:r>
              <a:rPr lang="es-CO" dirty="0">
                <a:solidFill>
                  <a:srgbClr val="002060"/>
                </a:solidFill>
              </a:rPr>
              <a:t>Existen dos momentos para realizar la evaluación: </a:t>
            </a:r>
            <a:endParaRPr lang="en-US" dirty="0">
              <a:solidFill>
                <a:srgbClr val="002060"/>
              </a:solidFill>
            </a:endParaRPr>
          </a:p>
          <a:p>
            <a:r>
              <a:rPr lang="es-CO" dirty="0">
                <a:solidFill>
                  <a:srgbClr val="002060"/>
                </a:solidFill>
              </a:rPr>
              <a:t>• Evaluación en el momento de la planeación. </a:t>
            </a:r>
            <a:endParaRPr lang="en-US" dirty="0">
              <a:solidFill>
                <a:srgbClr val="002060"/>
              </a:solidFill>
            </a:endParaRPr>
          </a:p>
          <a:p>
            <a:r>
              <a:rPr lang="es-CO" dirty="0">
                <a:solidFill>
                  <a:srgbClr val="002060"/>
                </a:solidFill>
              </a:rPr>
              <a:t>• Evaluación en el momento de la implementación. </a:t>
            </a:r>
            <a:endParaRPr lang="en-US" dirty="0">
              <a:solidFill>
                <a:srgbClr val="002060"/>
              </a:solidFill>
            </a:endParaRPr>
          </a:p>
          <a:p>
            <a:endParaRPr lang="en-US"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9</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134025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688151" y="1115690"/>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1302328" y="2302991"/>
            <a:ext cx="6594762" cy="4708981"/>
          </a:xfrm>
          <a:prstGeom prst="rect">
            <a:avLst/>
          </a:prstGeom>
        </p:spPr>
        <p:txBody>
          <a:bodyPr wrap="square">
            <a:spAutoFit/>
          </a:bodyPr>
          <a:lstStyle/>
          <a:p>
            <a:pPr algn="just">
              <a:spcBef>
                <a:spcPct val="0"/>
              </a:spcBef>
            </a:pPr>
            <a:r>
              <a:rPr lang="es-ES_tradnl" altLang="es-MX" sz="2000" b="1" dirty="0"/>
              <a:t>“</a:t>
            </a:r>
            <a:r>
              <a:rPr lang="es-ES_tradnl" altLang="es-MX" sz="2000" b="1" dirty="0">
                <a:solidFill>
                  <a:srgbClr val="FF0000"/>
                </a:solidFill>
              </a:rPr>
              <a:t>El aire puro, el sol, la abstinencia, el descanso, el ejercicio, un régimen alimenticio conveniente, el agua y la confianza en el poder divino son los verdaderos remedios</a:t>
            </a:r>
            <a:r>
              <a:rPr lang="es-ES_tradnl" altLang="es-MX" sz="2000" b="1" dirty="0"/>
              <a:t>. Todos debieran conocer los agentes que la naturaleza provee como remedios, y saber aplicarlos. Es de suma importancia darse cuenta exacta de los principios implicados en el tratamiento de los enfermos, y recibir una instrucción práctica que le habilite a uno para hacer uso correcto de estos conocimientos.” </a:t>
            </a:r>
          </a:p>
          <a:p>
            <a:pPr>
              <a:spcBef>
                <a:spcPct val="0"/>
              </a:spcBef>
            </a:pPr>
            <a:endParaRPr lang="es-ES_tradnl" altLang="es-MX" sz="2000" b="1" dirty="0"/>
          </a:p>
          <a:p>
            <a:pPr>
              <a:spcBef>
                <a:spcPct val="0"/>
              </a:spcBef>
            </a:pPr>
            <a:r>
              <a:rPr lang="es-ES_tradnl" altLang="es-MX" sz="2000" b="1" dirty="0"/>
              <a:t>								(Consejos sobre la salud, págs. 89, 90)</a:t>
            </a:r>
            <a:r>
              <a:rPr lang="es-ES_tradnl" altLang="es-MX" sz="2000" b="1" i="1" dirty="0"/>
              <a:t> </a:t>
            </a:r>
          </a:p>
          <a:p>
            <a:pPr>
              <a:spcBef>
                <a:spcPct val="0"/>
              </a:spcBef>
            </a:pPr>
            <a:endParaRPr lang="es-ES_tradnl" altLang="es-MX" sz="2000" dirty="0"/>
          </a:p>
          <a:p>
            <a:pPr>
              <a:spcBef>
                <a:spcPct val="0"/>
              </a:spcBef>
            </a:pPr>
            <a:endParaRPr lang="es-MX" altLang="es-MX" sz="2000" dirty="0"/>
          </a:p>
        </p:txBody>
      </p:sp>
    </p:spTree>
    <p:extLst>
      <p:ext uri="{BB962C8B-B14F-4D97-AF65-F5344CB8AC3E}">
        <p14:creationId xmlns:p14="http://schemas.microsoft.com/office/powerpoint/2010/main" val="21444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07" t="10517"/>
          <a:stretch/>
        </p:blipFill>
        <p:spPr>
          <a:xfrm>
            <a:off x="1" y="1"/>
            <a:ext cx="2031912" cy="1825624"/>
          </a:xfrm>
          <a:prstGeom prst="rect">
            <a:avLst/>
          </a:prstGeom>
        </p:spPr>
      </p:pic>
      <p:sp>
        <p:nvSpPr>
          <p:cNvPr id="2" name="Título 1"/>
          <p:cNvSpPr>
            <a:spLocks noGrp="1"/>
          </p:cNvSpPr>
          <p:nvPr>
            <p:ph type="title"/>
          </p:nvPr>
        </p:nvSpPr>
        <p:spPr>
          <a:xfrm>
            <a:off x="1298448" y="594421"/>
            <a:ext cx="6454902" cy="1231203"/>
          </a:xfrm>
        </p:spPr>
        <p:txBody>
          <a:bodyPr>
            <a:normAutofit fontScale="90000"/>
          </a:bodyPr>
          <a:lstStyle/>
          <a:p>
            <a:r>
              <a:rPr lang="es-CO" b="1" dirty="0">
                <a:gradFill>
                  <a:gsLst>
                    <a:gs pos="0">
                      <a:schemeClr val="accent5">
                        <a:lumMod val="50000"/>
                      </a:schemeClr>
                    </a:gs>
                    <a:gs pos="100000">
                      <a:srgbClr val="00B0F0"/>
                    </a:gs>
                  </a:gsLst>
                  <a:lin ang="5400000" scaled="0"/>
                </a:gradFill>
              </a:rPr>
              <a:t>Definición operacional de cada uno de los pilares </a:t>
            </a:r>
            <a:r>
              <a:rPr lang="en-US" dirty="0"/>
              <a:t/>
            </a:r>
            <a:br>
              <a:rPr lang="en-US" dirty="0"/>
            </a:br>
            <a:endParaRPr lang="en-US" dirty="0"/>
          </a:p>
        </p:txBody>
      </p:sp>
      <p:sp>
        <p:nvSpPr>
          <p:cNvPr id="3" name="Marcador de contenido 2"/>
          <p:cNvSpPr>
            <a:spLocks noGrp="1"/>
          </p:cNvSpPr>
          <p:nvPr>
            <p:ph idx="1"/>
          </p:nvPr>
        </p:nvSpPr>
        <p:spPr>
          <a:xfrm>
            <a:off x="719328" y="1975104"/>
            <a:ext cx="7613142" cy="4133087"/>
          </a:xfrm>
        </p:spPr>
        <p:txBody>
          <a:bodyPr>
            <a:noAutofit/>
          </a:bodyPr>
          <a:lstStyle/>
          <a:p>
            <a:pPr lvl="1"/>
            <a:r>
              <a:rPr lang="es-CO" sz="2000" b="1" dirty="0" smtClean="0">
                <a:solidFill>
                  <a:srgbClr val="002060"/>
                </a:solidFill>
              </a:rPr>
              <a:t>Enfoque </a:t>
            </a:r>
            <a:r>
              <a:rPr lang="es-CO" sz="2000" b="1" dirty="0">
                <a:solidFill>
                  <a:srgbClr val="002060"/>
                </a:solidFill>
              </a:rPr>
              <a:t>de la Salud integral: </a:t>
            </a:r>
            <a:r>
              <a:rPr lang="es-CO" sz="2000" dirty="0">
                <a:solidFill>
                  <a:srgbClr val="002060"/>
                </a:solidFill>
              </a:rPr>
              <a:t>«La salud es un estado de completo bienestar físico, mental y social, y no solamente la ausencia de afecciones o enfermedades.” La cita procede del preámbulo de la Constitución de la Organización Mundial de la Salud, que fue adoptada por la Conferencia Sanitaria Internacional, celebrada en Nueva York del 19 de Junio al 22 de Julio de 1946, firmada el 22 de Julio de 1946 por los representantes de 61 estados (</a:t>
            </a:r>
            <a:r>
              <a:rPr lang="es-CO" sz="2000" dirty="0" err="1">
                <a:solidFill>
                  <a:srgbClr val="002060"/>
                </a:solidFill>
              </a:rPr>
              <a:t>Official</a:t>
            </a:r>
            <a:r>
              <a:rPr lang="es-CO" sz="2000" dirty="0">
                <a:solidFill>
                  <a:srgbClr val="002060"/>
                </a:solidFill>
              </a:rPr>
              <a:t> Records Of </a:t>
            </a:r>
            <a:r>
              <a:rPr lang="es-CO" sz="2000" dirty="0" err="1">
                <a:solidFill>
                  <a:srgbClr val="002060"/>
                </a:solidFill>
              </a:rPr>
              <a:t>The</a:t>
            </a:r>
            <a:r>
              <a:rPr lang="es-CO" sz="2000" dirty="0">
                <a:solidFill>
                  <a:srgbClr val="002060"/>
                </a:solidFill>
              </a:rPr>
              <a:t> </a:t>
            </a:r>
            <a:r>
              <a:rPr lang="es-CO" sz="2000" dirty="0" err="1">
                <a:solidFill>
                  <a:srgbClr val="002060"/>
                </a:solidFill>
              </a:rPr>
              <a:t>World</a:t>
            </a:r>
            <a:r>
              <a:rPr lang="es-CO" sz="2000" dirty="0">
                <a:solidFill>
                  <a:srgbClr val="002060"/>
                </a:solidFill>
              </a:rPr>
              <a:t> </a:t>
            </a:r>
            <a:r>
              <a:rPr lang="es-CO" sz="2000" dirty="0" err="1">
                <a:solidFill>
                  <a:srgbClr val="002060"/>
                </a:solidFill>
              </a:rPr>
              <a:t>Health</a:t>
            </a:r>
            <a:r>
              <a:rPr lang="es-CO" sz="2000" dirty="0">
                <a:solidFill>
                  <a:srgbClr val="002060"/>
                </a:solidFill>
              </a:rPr>
              <a:t> </a:t>
            </a:r>
            <a:r>
              <a:rPr lang="es-CO" sz="2000" dirty="0" err="1">
                <a:solidFill>
                  <a:srgbClr val="002060"/>
                </a:solidFill>
              </a:rPr>
              <a:t>Organization</a:t>
            </a:r>
            <a:r>
              <a:rPr lang="es-CO" sz="2000" dirty="0">
                <a:solidFill>
                  <a:srgbClr val="002060"/>
                </a:solidFill>
              </a:rPr>
              <a:t>, N° 2, p. 100) y entro en vigor el 7 de Abril de 1948. La definición no ha sido modificada desde 1948. </a:t>
            </a:r>
            <a:endParaRPr lang="en-US" sz="2000" dirty="0">
              <a:solidFill>
                <a:srgbClr val="002060"/>
              </a:solidFill>
            </a:endParaRPr>
          </a:p>
          <a:p>
            <a:pPr marL="914400" lvl="2" indent="0">
              <a:buNone/>
            </a:pPr>
            <a:r>
              <a:rPr lang="es-CO" sz="1600" dirty="0" smtClean="0">
                <a:solidFill>
                  <a:srgbClr val="002060"/>
                </a:solidFill>
              </a:rPr>
              <a:t>La </a:t>
            </a:r>
            <a:r>
              <a:rPr lang="es-CO" sz="1600" dirty="0">
                <a:solidFill>
                  <a:srgbClr val="002060"/>
                </a:solidFill>
              </a:rPr>
              <a:t>metodología </a:t>
            </a:r>
            <a:r>
              <a:rPr lang="es-CO" sz="1600" b="1" dirty="0">
                <a:solidFill>
                  <a:srgbClr val="002060"/>
                </a:solidFill>
              </a:rPr>
              <a:t>QUIERO VIVIR SANO </a:t>
            </a:r>
            <a:r>
              <a:rPr lang="es-CO" sz="1600" dirty="0">
                <a:solidFill>
                  <a:srgbClr val="002060"/>
                </a:solidFill>
              </a:rPr>
              <a:t>tiene como definición de salud: El estado de completo bienestar físico, mental, social y espiritual. Es decir, el desarrollo armonioso del cuerpo, alma y espíritu; buscando la restauración de la imagen de Dios en el Hombre y su entorno. </a:t>
            </a:r>
            <a:endParaRPr lang="en-US" sz="1600" dirty="0">
              <a:solidFill>
                <a:srgbClr val="002060"/>
              </a:solidFill>
            </a:endParaRPr>
          </a:p>
          <a:p>
            <a:pPr lvl="0"/>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40567906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4107" t="10517"/>
          <a:stretch/>
        </p:blipFill>
        <p:spPr>
          <a:xfrm>
            <a:off x="1" y="0"/>
            <a:ext cx="2309446" cy="2074981"/>
          </a:xfrm>
          <a:prstGeom prst="rect">
            <a:avLst/>
          </a:prstGeom>
        </p:spPr>
      </p:pic>
      <p:sp>
        <p:nvSpPr>
          <p:cNvPr id="3" name="Marcador de contenido 2"/>
          <p:cNvSpPr>
            <a:spLocks noGrp="1"/>
          </p:cNvSpPr>
          <p:nvPr>
            <p:ph idx="1"/>
          </p:nvPr>
        </p:nvSpPr>
        <p:spPr>
          <a:xfrm>
            <a:off x="970026" y="1191641"/>
            <a:ext cx="7198614" cy="4351338"/>
          </a:xfrm>
        </p:spPr>
        <p:txBody>
          <a:bodyPr>
            <a:normAutofit fontScale="77500" lnSpcReduction="20000"/>
          </a:bodyPr>
          <a:lstStyle/>
          <a:p>
            <a:pPr algn="just"/>
            <a:r>
              <a:rPr lang="es-CO" b="1" dirty="0" smtClean="0">
                <a:solidFill>
                  <a:srgbClr val="002060"/>
                </a:solidFill>
              </a:rPr>
              <a:t>La </a:t>
            </a:r>
            <a:r>
              <a:rPr lang="es-CO" b="1" dirty="0">
                <a:solidFill>
                  <a:srgbClr val="002060"/>
                </a:solidFill>
              </a:rPr>
              <a:t>definición de salud física: </a:t>
            </a:r>
            <a:r>
              <a:rPr lang="es-CO" dirty="0">
                <a:solidFill>
                  <a:srgbClr val="002060"/>
                </a:solidFill>
              </a:rPr>
              <a:t>La condición en que se encuentra el cuerpo. Cuando el cuerpo funciona de la forma para la cual fue diseñado por Dios, está en buena salud física. </a:t>
            </a:r>
            <a:endParaRPr lang="en-US" dirty="0">
              <a:solidFill>
                <a:srgbClr val="002060"/>
              </a:solidFill>
            </a:endParaRPr>
          </a:p>
          <a:p>
            <a:pPr algn="just"/>
            <a:r>
              <a:rPr lang="es-CO" b="1" dirty="0" smtClean="0">
                <a:solidFill>
                  <a:srgbClr val="002060"/>
                </a:solidFill>
              </a:rPr>
              <a:t>La </a:t>
            </a:r>
            <a:r>
              <a:rPr lang="es-CO" b="1" dirty="0">
                <a:solidFill>
                  <a:srgbClr val="002060"/>
                </a:solidFill>
              </a:rPr>
              <a:t>definición de salud mental: </a:t>
            </a:r>
            <a:r>
              <a:rPr lang="es-CO" dirty="0">
                <a:solidFill>
                  <a:srgbClr val="002060"/>
                </a:solidFill>
              </a:rPr>
              <a:t>Estado de bienestar en el cual el individuo es consciente de sus propias capacidades, puede afrontar las tensiones normales de la vida, puede trabajar de forma productiva, fructífera y es capaz de hacer una contribución a su comunidad. </a:t>
            </a:r>
            <a:endParaRPr lang="en-US" dirty="0">
              <a:solidFill>
                <a:srgbClr val="002060"/>
              </a:solidFill>
            </a:endParaRPr>
          </a:p>
          <a:p>
            <a:pPr algn="just"/>
            <a:r>
              <a:rPr lang="es-CO" b="1" dirty="0" smtClean="0">
                <a:solidFill>
                  <a:srgbClr val="002060"/>
                </a:solidFill>
              </a:rPr>
              <a:t>La </a:t>
            </a:r>
            <a:r>
              <a:rPr lang="es-CO" b="1" dirty="0">
                <a:solidFill>
                  <a:srgbClr val="002060"/>
                </a:solidFill>
              </a:rPr>
              <a:t>definición de salud social: </a:t>
            </a:r>
            <a:r>
              <a:rPr lang="es-CO" dirty="0">
                <a:solidFill>
                  <a:srgbClr val="002060"/>
                </a:solidFill>
              </a:rPr>
              <a:t>Es la habilidad para mantener relaciones saludables con los amigos, familia, vecinos o compañeros de trabajo. </a:t>
            </a:r>
            <a:endParaRPr lang="en-US" dirty="0">
              <a:solidFill>
                <a:srgbClr val="002060"/>
              </a:solidFill>
            </a:endParaRPr>
          </a:p>
          <a:p>
            <a:pPr algn="just"/>
            <a:r>
              <a:rPr lang="es-CO" b="1" dirty="0" smtClean="0">
                <a:solidFill>
                  <a:srgbClr val="002060"/>
                </a:solidFill>
              </a:rPr>
              <a:t>La </a:t>
            </a:r>
            <a:r>
              <a:rPr lang="es-CO" b="1" dirty="0">
                <a:solidFill>
                  <a:srgbClr val="002060"/>
                </a:solidFill>
              </a:rPr>
              <a:t>definición de salud espiritual: </a:t>
            </a:r>
            <a:r>
              <a:rPr lang="es-CO" dirty="0">
                <a:solidFill>
                  <a:srgbClr val="002060"/>
                </a:solidFill>
              </a:rPr>
              <a:t>Como la paz interior que a su vez produce armonía con los demás, nos conduce a la esperanza y el consuelo a pesar de los momentos difíciles y la felicidad verdadera. </a:t>
            </a:r>
            <a:endParaRPr lang="en-US" dirty="0">
              <a:solidFill>
                <a:srgbClr val="002060"/>
              </a:solidFill>
            </a:endParaRPr>
          </a:p>
          <a:p>
            <a:pPr algn="just"/>
            <a:endParaRPr lang="en-US" dirty="0">
              <a:solidFill>
                <a:srgbClr val="002060"/>
              </a:solidFill>
            </a:endParaRPr>
          </a:p>
        </p:txBody>
      </p:sp>
    </p:spTree>
    <p:extLst>
      <p:ext uri="{BB962C8B-B14F-4D97-AF65-F5344CB8AC3E}">
        <p14:creationId xmlns:p14="http://schemas.microsoft.com/office/powerpoint/2010/main" val="2404014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69876" y="2883877"/>
            <a:ext cx="3974124" cy="3974124"/>
          </a:xfrm>
          <a:prstGeom prst="rect">
            <a:avLst/>
          </a:prstGeom>
        </p:spPr>
      </p:pic>
      <p:sp>
        <p:nvSpPr>
          <p:cNvPr id="3" name="Marcador de contenido 2"/>
          <p:cNvSpPr>
            <a:spLocks noGrp="1"/>
          </p:cNvSpPr>
          <p:nvPr>
            <p:ph idx="1"/>
          </p:nvPr>
        </p:nvSpPr>
        <p:spPr>
          <a:xfrm>
            <a:off x="665226" y="1264793"/>
            <a:ext cx="7886700" cy="4351338"/>
          </a:xfrm>
        </p:spPr>
        <p:txBody>
          <a:bodyPr>
            <a:normAutofit fontScale="85000" lnSpcReduction="20000"/>
          </a:bodyPr>
          <a:lstStyle/>
          <a:p>
            <a:pPr lvl="0" algn="just"/>
            <a:r>
              <a:rPr lang="es-CO" b="1" dirty="0">
                <a:solidFill>
                  <a:srgbClr val="002060"/>
                </a:solidFill>
              </a:rPr>
              <a:t>Promoción de la Salud Integral: </a:t>
            </a:r>
            <a:r>
              <a:rPr lang="es-CO" dirty="0">
                <a:solidFill>
                  <a:srgbClr val="002060"/>
                </a:solidFill>
              </a:rPr>
              <a:t>Es fomentar cambios en el entorno que ayudan a promover y proteger la salud. </a:t>
            </a:r>
            <a:endParaRPr lang="en-US" dirty="0">
              <a:solidFill>
                <a:srgbClr val="002060"/>
              </a:solidFill>
            </a:endParaRPr>
          </a:p>
          <a:p>
            <a:pPr lvl="0" algn="just"/>
            <a:r>
              <a:rPr lang="es-CO" b="1" dirty="0">
                <a:solidFill>
                  <a:srgbClr val="002060"/>
                </a:solidFill>
              </a:rPr>
              <a:t>Educación para la Salud Integral: </a:t>
            </a:r>
            <a:r>
              <a:rPr lang="es-CO" dirty="0">
                <a:solidFill>
                  <a:srgbClr val="002060"/>
                </a:solidFill>
              </a:rPr>
              <a:t>Es un proceso que aborda no solamente la transmisión de la información en salud, sino también el fomento de la motivación, las habilidades personales y el autoestima necesarios para adoptar medidas destinadas a mejorar la salud, en ello se incluye la información que se refiere a los factores de riesgo y comportamientos de riesgo, así como su contraparte. </a:t>
            </a:r>
            <a:endParaRPr lang="en-US" dirty="0">
              <a:solidFill>
                <a:srgbClr val="002060"/>
              </a:solidFill>
            </a:endParaRPr>
          </a:p>
          <a:p>
            <a:pPr lvl="0" algn="just"/>
            <a:r>
              <a:rPr lang="es-CO" b="1" dirty="0">
                <a:solidFill>
                  <a:srgbClr val="002060"/>
                </a:solidFill>
              </a:rPr>
              <a:t>Prevención de Enfermedades: </a:t>
            </a:r>
            <a:r>
              <a:rPr lang="es-CO" dirty="0">
                <a:solidFill>
                  <a:srgbClr val="002060"/>
                </a:solidFill>
              </a:rPr>
              <a:t>Evitar la aparición de riesgos para la salud del individuo, de la familia y la comunidad. Implica actuar para que un problema no aparezca o, en su caso, para disminuir sus efectos. </a:t>
            </a:r>
            <a:endParaRPr lang="en-US" dirty="0">
              <a:solidFill>
                <a:srgbClr val="002060"/>
              </a:solidFill>
            </a:endParaRPr>
          </a:p>
          <a:p>
            <a:pPr algn="just"/>
            <a:endParaRPr lang="en-US" dirty="0">
              <a:solidFill>
                <a:srgbClr val="002060"/>
              </a:solidFill>
            </a:endParaRPr>
          </a:p>
        </p:txBody>
      </p:sp>
    </p:spTree>
    <p:extLst>
      <p:ext uri="{BB962C8B-B14F-4D97-AF65-F5344CB8AC3E}">
        <p14:creationId xmlns:p14="http://schemas.microsoft.com/office/powerpoint/2010/main" val="22814852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8794" y="1222565"/>
            <a:ext cx="6637782" cy="1032956"/>
          </a:xfrm>
        </p:spPr>
        <p:txBody>
          <a:bodyPr>
            <a:normAutofit fontScale="90000"/>
          </a:bodyPr>
          <a:lstStyle/>
          <a:p>
            <a:r>
              <a:rPr lang="es-CO" sz="3600" b="1" dirty="0">
                <a:gradFill>
                  <a:gsLst>
                    <a:gs pos="0">
                      <a:schemeClr val="accent5">
                        <a:lumMod val="50000"/>
                      </a:schemeClr>
                    </a:gs>
                    <a:gs pos="100000">
                      <a:srgbClr val="00B0F0"/>
                    </a:gs>
                  </a:gsLst>
                  <a:lin ang="5400000" scaled="0"/>
                </a:gradFill>
              </a:rPr>
              <a:t>T</a:t>
            </a:r>
            <a:r>
              <a:rPr lang="es-CO" sz="3600" b="1" dirty="0" smtClean="0">
                <a:gradFill>
                  <a:gsLst>
                    <a:gs pos="0">
                      <a:schemeClr val="accent5">
                        <a:lumMod val="50000"/>
                      </a:schemeClr>
                    </a:gs>
                    <a:gs pos="100000">
                      <a:srgbClr val="00B0F0"/>
                    </a:gs>
                  </a:gsLst>
                  <a:lin ang="5400000" scaled="0"/>
                </a:gradFill>
              </a:rPr>
              <a:t>ipos </a:t>
            </a:r>
            <a:r>
              <a:rPr lang="es-CO" sz="3600" b="1" dirty="0">
                <a:gradFill>
                  <a:gsLst>
                    <a:gs pos="0">
                      <a:schemeClr val="accent5">
                        <a:lumMod val="50000"/>
                      </a:schemeClr>
                    </a:gs>
                    <a:gs pos="100000">
                      <a:srgbClr val="00B0F0"/>
                    </a:gs>
                  </a:gsLst>
                  <a:lin ang="5400000" scaled="0"/>
                </a:gradFill>
              </a:rPr>
              <a:t>de prevención utilizados en la metodología quiero vivir sano. </a:t>
            </a:r>
            <a:endParaRPr lang="en-US" sz="3600" b="1" dirty="0">
              <a:gradFill>
                <a:gsLst>
                  <a:gs pos="0">
                    <a:schemeClr val="accent5">
                      <a:lumMod val="50000"/>
                    </a:schemeClr>
                  </a:gs>
                  <a:gs pos="100000">
                    <a:srgbClr val="00B0F0"/>
                  </a:gs>
                </a:gsLst>
                <a:lin ang="5400000" scaled="0"/>
              </a:gradFill>
            </a:endParaRPr>
          </a:p>
        </p:txBody>
      </p:sp>
      <p:sp>
        <p:nvSpPr>
          <p:cNvPr id="3" name="Marcador de contenido 2"/>
          <p:cNvSpPr>
            <a:spLocks noGrp="1"/>
          </p:cNvSpPr>
          <p:nvPr>
            <p:ph idx="1"/>
          </p:nvPr>
        </p:nvSpPr>
        <p:spPr>
          <a:xfrm>
            <a:off x="738378" y="2353055"/>
            <a:ext cx="7886700" cy="3787331"/>
          </a:xfrm>
        </p:spPr>
        <p:txBody>
          <a:bodyPr/>
          <a:lstStyle/>
          <a:p>
            <a:r>
              <a:rPr lang="es-CO" b="1" dirty="0" smtClean="0">
                <a:solidFill>
                  <a:srgbClr val="002060"/>
                </a:solidFill>
              </a:rPr>
              <a:t>Prevención </a:t>
            </a:r>
            <a:r>
              <a:rPr lang="es-CO" b="1" dirty="0">
                <a:solidFill>
                  <a:srgbClr val="002060"/>
                </a:solidFill>
              </a:rPr>
              <a:t>Universal: </a:t>
            </a:r>
            <a:r>
              <a:rPr lang="es-CO" dirty="0">
                <a:solidFill>
                  <a:srgbClr val="002060"/>
                </a:solidFill>
              </a:rPr>
              <a:t>Conjunto de actividades que se diseñan para abarcar la población en general. </a:t>
            </a:r>
            <a:endParaRPr lang="en-US" dirty="0">
              <a:solidFill>
                <a:srgbClr val="002060"/>
              </a:solidFill>
            </a:endParaRPr>
          </a:p>
          <a:p>
            <a:r>
              <a:rPr lang="es-CO" b="1" dirty="0" smtClean="0">
                <a:solidFill>
                  <a:srgbClr val="002060"/>
                </a:solidFill>
              </a:rPr>
              <a:t>Prevención </a:t>
            </a:r>
            <a:r>
              <a:rPr lang="es-CO" b="1" dirty="0">
                <a:solidFill>
                  <a:srgbClr val="002060"/>
                </a:solidFill>
              </a:rPr>
              <a:t>selectiva: </a:t>
            </a:r>
            <a:r>
              <a:rPr lang="es-CO" dirty="0">
                <a:solidFill>
                  <a:srgbClr val="002060"/>
                </a:solidFill>
              </a:rPr>
              <a:t>Se dirigen a grupos de la población con factores de riesgo. </a:t>
            </a:r>
            <a:endParaRPr lang="en-US" dirty="0">
              <a:solidFill>
                <a:srgbClr val="002060"/>
              </a:solidFill>
            </a:endParaRPr>
          </a:p>
          <a:p>
            <a:r>
              <a:rPr lang="es-CO" b="1" dirty="0" smtClean="0">
                <a:solidFill>
                  <a:srgbClr val="002060"/>
                </a:solidFill>
              </a:rPr>
              <a:t>Prevención </a:t>
            </a:r>
            <a:r>
              <a:rPr lang="es-CO" b="1" dirty="0">
                <a:solidFill>
                  <a:srgbClr val="002060"/>
                </a:solidFill>
              </a:rPr>
              <a:t>indicada: </a:t>
            </a:r>
            <a:r>
              <a:rPr lang="es-CO" dirty="0">
                <a:solidFill>
                  <a:srgbClr val="002060"/>
                </a:solidFill>
              </a:rPr>
              <a:t>Conjunto de actividades dirigidas a aquellas personas que han experimentado la enfermedad.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278287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71138" y="5071777"/>
            <a:ext cx="2672862" cy="1786222"/>
          </a:xfrm>
          <a:prstGeom prst="rect">
            <a:avLst/>
          </a:prstGeom>
        </p:spPr>
      </p:pic>
      <p:sp>
        <p:nvSpPr>
          <p:cNvPr id="3" name="Marcador de contenido 2"/>
          <p:cNvSpPr>
            <a:spLocks noGrp="1"/>
          </p:cNvSpPr>
          <p:nvPr>
            <p:ph idx="1"/>
          </p:nvPr>
        </p:nvSpPr>
        <p:spPr>
          <a:xfrm>
            <a:off x="933450" y="582040"/>
            <a:ext cx="7149846" cy="5660263"/>
          </a:xfrm>
        </p:spPr>
        <p:txBody>
          <a:bodyPr>
            <a:noAutofit/>
          </a:bodyPr>
          <a:lstStyle/>
          <a:p>
            <a:pPr lvl="0" algn="just"/>
            <a:r>
              <a:rPr lang="es-CO" sz="2200" b="1" dirty="0">
                <a:solidFill>
                  <a:srgbClr val="002060"/>
                </a:solidFill>
              </a:rPr>
              <a:t>Intervenciones del Estilo de Vida Saludable: </a:t>
            </a:r>
            <a:r>
              <a:rPr lang="es-CO" sz="2200" dirty="0">
                <a:solidFill>
                  <a:srgbClr val="002060"/>
                </a:solidFill>
              </a:rPr>
              <a:t>Fomentar la medicina del Estilo de Vida Saldable para prevenir y curar las enfermedades. </a:t>
            </a:r>
            <a:endParaRPr lang="en-US" sz="2200" dirty="0">
              <a:solidFill>
                <a:srgbClr val="002060"/>
              </a:solidFill>
            </a:endParaRPr>
          </a:p>
          <a:p>
            <a:pPr algn="just"/>
            <a:r>
              <a:rPr lang="es-CO" sz="2200" dirty="0">
                <a:solidFill>
                  <a:srgbClr val="002060"/>
                </a:solidFill>
              </a:rPr>
              <a:t> </a:t>
            </a:r>
            <a:endParaRPr lang="en-US" sz="2200" dirty="0">
              <a:solidFill>
                <a:srgbClr val="002060"/>
              </a:solidFill>
            </a:endParaRPr>
          </a:p>
          <a:p>
            <a:pPr lvl="0" algn="just"/>
            <a:r>
              <a:rPr lang="es-CO" sz="2200" b="1" dirty="0">
                <a:solidFill>
                  <a:srgbClr val="002060"/>
                </a:solidFill>
              </a:rPr>
              <a:t>Participación activa de la iglesia: </a:t>
            </a:r>
            <a:r>
              <a:rPr lang="es-CO" sz="2200" dirty="0">
                <a:solidFill>
                  <a:srgbClr val="002060"/>
                </a:solidFill>
              </a:rPr>
              <a:t>Es un proceso mediante el cual los miembros de la iglesia se transforman en promotores del Evangelio Eterno, adquiriendo un sentido de responsabilidad con respecto a su propio bienestar y de la comunidad y contribuyendo conscientemente y constructivamente en la predicación y testificación. </a:t>
            </a:r>
            <a:endParaRPr lang="en-US" sz="2200" dirty="0">
              <a:solidFill>
                <a:srgbClr val="002060"/>
              </a:solidFill>
            </a:endParaRPr>
          </a:p>
          <a:p>
            <a:pPr lvl="0" algn="just"/>
            <a:r>
              <a:rPr lang="es-CO" sz="2200" b="1" dirty="0">
                <a:solidFill>
                  <a:srgbClr val="002060"/>
                </a:solidFill>
              </a:rPr>
              <a:t>Empoderamiento: </a:t>
            </a:r>
            <a:r>
              <a:rPr lang="es-CO" sz="2200" dirty="0">
                <a:solidFill>
                  <a:srgbClr val="002060"/>
                </a:solidFill>
              </a:rPr>
              <a:t>Que las personas y comunidades objeto de la acción de la metodología, desarrollen y fortalezcan su capacidad de tomar como suya la metodología y pueden llevar a cabo acciones innovadoras y puedan dar seguimiento y continuidad. </a:t>
            </a:r>
            <a:endParaRPr lang="en-US" sz="2200" dirty="0">
              <a:solidFill>
                <a:srgbClr val="002060"/>
              </a:solidFill>
            </a:endParaRPr>
          </a:p>
          <a:p>
            <a:pPr algn="just"/>
            <a:endParaRPr lang="en-US" sz="2200" dirty="0">
              <a:solidFill>
                <a:srgbClr val="002060"/>
              </a:solidFill>
            </a:endParaRPr>
          </a:p>
        </p:txBody>
      </p:sp>
    </p:spTree>
    <p:extLst>
      <p:ext uri="{BB962C8B-B14F-4D97-AF65-F5344CB8AC3E}">
        <p14:creationId xmlns:p14="http://schemas.microsoft.com/office/powerpoint/2010/main" val="40113003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987278" cy="1992923"/>
          </a:xfrm>
          <a:prstGeom prst="rect">
            <a:avLst/>
          </a:prstGeom>
        </p:spPr>
      </p:pic>
      <p:sp>
        <p:nvSpPr>
          <p:cNvPr id="3" name="Marcador de contenido 2"/>
          <p:cNvSpPr>
            <a:spLocks noGrp="1"/>
          </p:cNvSpPr>
          <p:nvPr>
            <p:ph idx="1"/>
          </p:nvPr>
        </p:nvSpPr>
        <p:spPr>
          <a:xfrm>
            <a:off x="616458" y="1508633"/>
            <a:ext cx="7783830" cy="4351338"/>
          </a:xfrm>
        </p:spPr>
        <p:txBody>
          <a:bodyPr>
            <a:normAutofit fontScale="85000" lnSpcReduction="20000"/>
          </a:bodyPr>
          <a:lstStyle/>
          <a:p>
            <a:pPr lvl="0" algn="just"/>
            <a:r>
              <a:rPr lang="es-CO" b="1" dirty="0">
                <a:solidFill>
                  <a:srgbClr val="002060"/>
                </a:solidFill>
              </a:rPr>
              <a:t>Marketing social: </a:t>
            </a:r>
            <a:r>
              <a:rPr lang="es-CO" dirty="0">
                <a:solidFill>
                  <a:srgbClr val="002060"/>
                </a:solidFill>
              </a:rPr>
              <a:t>Es una serie de herramientas que se integran a las estrategias de Marketing de QUIERO VIVIR SANO, mismas que promueven una marca que se identifica con la comunidad que busca mejorar su estilo de vida. Dentro de estas estrategias se utilizan las investigaciones de mercados para determinar las necesidades que nos permiten ofrecer una solución integral por medio de la marca, en cuanto a prevención y en la adopción de hábitos saludables. Así mismo se elaboran campañas de publicidad de acuerdo al público meta, seleccionando a los medios adecuados para allegar a cada uno de nuestros nichos. </a:t>
            </a:r>
            <a:endParaRPr lang="en-US" dirty="0">
              <a:solidFill>
                <a:srgbClr val="002060"/>
              </a:solidFill>
            </a:endParaRPr>
          </a:p>
          <a:p>
            <a:pPr algn="just"/>
            <a:r>
              <a:rPr lang="es-CO" dirty="0">
                <a:solidFill>
                  <a:srgbClr val="002060"/>
                </a:solidFill>
              </a:rPr>
              <a:t>Mantenemos presencia activa en redes sociales e integramos la salud física, mental y espiritual en cada uno de los proyectos que se desarrollan. </a:t>
            </a:r>
            <a:endParaRPr lang="en-US" dirty="0">
              <a:solidFill>
                <a:srgbClr val="002060"/>
              </a:solidFill>
            </a:endParaRPr>
          </a:p>
          <a:p>
            <a:pPr algn="just"/>
            <a:endParaRPr lang="en-US" dirty="0">
              <a:solidFill>
                <a:srgbClr val="002060"/>
              </a:solidFill>
            </a:endParaRPr>
          </a:p>
        </p:txBody>
      </p:sp>
    </p:spTree>
    <p:extLst>
      <p:ext uri="{BB962C8B-B14F-4D97-AF65-F5344CB8AC3E}">
        <p14:creationId xmlns:p14="http://schemas.microsoft.com/office/powerpoint/2010/main" val="19385443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9338" y="521080"/>
            <a:ext cx="7344918" cy="5818759"/>
          </a:xfrm>
        </p:spPr>
        <p:txBody>
          <a:bodyPr>
            <a:noAutofit/>
          </a:bodyPr>
          <a:lstStyle/>
          <a:p>
            <a:pPr lvl="0" algn="just"/>
            <a:r>
              <a:rPr lang="es-CO" sz="2000" b="1" dirty="0">
                <a:solidFill>
                  <a:srgbClr val="002060"/>
                </a:solidFill>
              </a:rPr>
              <a:t>Alianzas estratégicas: </a:t>
            </a:r>
            <a:r>
              <a:rPr lang="es-CO" sz="2000" dirty="0">
                <a:solidFill>
                  <a:srgbClr val="002060"/>
                </a:solidFill>
              </a:rPr>
              <a:t>Es importante el trabajo en equipo en los diferentes departamentos de la iglesia, organismos e instituciones de la iglesia y miembros de la iglesia y las alianzas que podemos realizar con organismos /asociaciones / instituciones gubernamentales y no gubernamentales que tengan el mismo fin. </a:t>
            </a:r>
            <a:endParaRPr lang="en-US" sz="2000" dirty="0">
              <a:solidFill>
                <a:srgbClr val="002060"/>
              </a:solidFill>
            </a:endParaRPr>
          </a:p>
          <a:p>
            <a:pPr lvl="0" algn="just"/>
            <a:r>
              <a:rPr lang="es-CO" sz="2000" b="1" dirty="0">
                <a:solidFill>
                  <a:srgbClr val="002060"/>
                </a:solidFill>
              </a:rPr>
              <a:t>Monitoreo y evaluación de impacto: </a:t>
            </a:r>
            <a:r>
              <a:rPr lang="es-CO" sz="2000" dirty="0">
                <a:solidFill>
                  <a:srgbClr val="002060"/>
                </a:solidFill>
              </a:rPr>
              <a:t>Es indispensable tener un sistema para medir y evaluar el impacto cualitativo y cuantitativo de los diferentes programas, proyectos y actividades de la metodología </a:t>
            </a:r>
            <a:r>
              <a:rPr lang="es-CO" sz="2000" b="1" dirty="0">
                <a:solidFill>
                  <a:srgbClr val="002060"/>
                </a:solidFill>
              </a:rPr>
              <a:t>QUIERO VIVIR SANO. </a:t>
            </a:r>
            <a:endParaRPr lang="en-US" sz="2000" dirty="0">
              <a:solidFill>
                <a:srgbClr val="002060"/>
              </a:solidFill>
            </a:endParaRPr>
          </a:p>
          <a:p>
            <a:pPr lvl="0" algn="just"/>
            <a:r>
              <a:rPr lang="es-CO" sz="2000" b="1" dirty="0">
                <a:solidFill>
                  <a:srgbClr val="002060"/>
                </a:solidFill>
              </a:rPr>
              <a:t>Enfoque individual y colectivo: </a:t>
            </a:r>
            <a:r>
              <a:rPr lang="es-CO" sz="2000" dirty="0">
                <a:solidFill>
                  <a:srgbClr val="002060"/>
                </a:solidFill>
              </a:rPr>
              <a:t>El enfoque de la metodología está dirigido para atender de manera individual, es decir a cada persona y también de manera colectiva, es decir a grupos de personas. </a:t>
            </a:r>
            <a:endParaRPr lang="en-US" sz="2000" dirty="0">
              <a:solidFill>
                <a:srgbClr val="002060"/>
              </a:solidFill>
            </a:endParaRPr>
          </a:p>
          <a:p>
            <a:pPr lvl="0" algn="just"/>
            <a:r>
              <a:rPr lang="es-CO" sz="2000" b="1" dirty="0" smtClean="0">
                <a:solidFill>
                  <a:srgbClr val="002060"/>
                </a:solidFill>
              </a:rPr>
              <a:t>Compromiso </a:t>
            </a:r>
            <a:r>
              <a:rPr lang="es-CO" sz="2000" b="1" dirty="0">
                <a:solidFill>
                  <a:srgbClr val="002060"/>
                </a:solidFill>
              </a:rPr>
              <a:t>y voluntad administrativa: </a:t>
            </a:r>
            <a:r>
              <a:rPr lang="es-CO" sz="2000" dirty="0">
                <a:solidFill>
                  <a:srgbClr val="002060"/>
                </a:solidFill>
              </a:rPr>
              <a:t>El convencimiento y apoyo de los líderes del campo, de la iglesia y del lugar donde se pretende implementar y ejecutar la metodología, es de vital importancia para su desarrollo, seguimiento y permanencia. </a:t>
            </a:r>
            <a:endParaRPr lang="en-US" sz="2000" dirty="0">
              <a:solidFill>
                <a:srgbClr val="002060"/>
              </a:solidFill>
            </a:endParaRPr>
          </a:p>
          <a:p>
            <a:pPr algn="just"/>
            <a:endParaRPr lang="en-US" sz="2000" dirty="0">
              <a:solidFill>
                <a:srgbClr val="002060"/>
              </a:solidFill>
            </a:endParaRPr>
          </a:p>
        </p:txBody>
      </p:sp>
    </p:spTree>
    <p:extLst>
      <p:ext uri="{BB962C8B-B14F-4D97-AF65-F5344CB8AC3E}">
        <p14:creationId xmlns:p14="http://schemas.microsoft.com/office/powerpoint/2010/main" val="1321688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37994" y="2154809"/>
            <a:ext cx="5369814" cy="2441575"/>
          </a:xfrm>
        </p:spPr>
        <p:txBody>
          <a:bodyPr/>
          <a:lstStyle/>
          <a:p>
            <a:pPr marL="0" indent="0">
              <a:buNone/>
            </a:pPr>
            <a:r>
              <a:rPr lang="es-CO" sz="3200" b="1" dirty="0">
                <a:solidFill>
                  <a:srgbClr val="002060"/>
                </a:solidFill>
              </a:rPr>
              <a:t>c) Metas de la Metodología QUIERO VIVIR SANO. </a:t>
            </a:r>
            <a:endParaRPr lang="en-US" sz="3200" dirty="0">
              <a:solidFill>
                <a:srgbClr val="002060"/>
              </a:solidFill>
            </a:endParaRPr>
          </a:p>
          <a:p>
            <a:r>
              <a:rPr lang="es-CO" sz="3200" b="1" dirty="0">
                <a:solidFill>
                  <a:srgbClr val="002060"/>
                </a:solidFill>
              </a:rPr>
              <a:t>1. </a:t>
            </a:r>
            <a:r>
              <a:rPr lang="es-CO" sz="3200" dirty="0">
                <a:solidFill>
                  <a:srgbClr val="002060"/>
                </a:solidFill>
              </a:rPr>
              <a:t>El cambio de cultura. </a:t>
            </a:r>
            <a:endParaRPr lang="en-US" sz="3200" dirty="0">
              <a:solidFill>
                <a:srgbClr val="002060"/>
              </a:solidFill>
            </a:endParaRPr>
          </a:p>
          <a:p>
            <a:r>
              <a:rPr lang="es-CO" sz="3200" b="1" dirty="0">
                <a:solidFill>
                  <a:srgbClr val="002060"/>
                </a:solidFill>
              </a:rPr>
              <a:t>2. </a:t>
            </a:r>
            <a:r>
              <a:rPr lang="es-CO" sz="3200" dirty="0">
                <a:solidFill>
                  <a:srgbClr val="002060"/>
                </a:solidFill>
              </a:rPr>
              <a:t>La restauración de la imagen de Dios. </a:t>
            </a:r>
            <a:endParaRPr lang="en-US" sz="3200" dirty="0">
              <a:solidFill>
                <a:srgbClr val="002060"/>
              </a:solidFill>
            </a:endParaRPr>
          </a:p>
          <a:p>
            <a:endParaRPr lang="en-US" sz="3200" dirty="0">
              <a:solidFill>
                <a:srgbClr val="002060"/>
              </a:solidFill>
            </a:endParaRPr>
          </a:p>
        </p:txBody>
      </p:sp>
    </p:spTree>
    <p:extLst>
      <p:ext uri="{BB962C8B-B14F-4D97-AF65-F5344CB8AC3E}">
        <p14:creationId xmlns:p14="http://schemas.microsoft.com/office/powerpoint/2010/main" val="41341443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4154"/>
          <a:stretch/>
        </p:blipFill>
        <p:spPr>
          <a:xfrm>
            <a:off x="0" y="3652437"/>
            <a:ext cx="2714182" cy="3205563"/>
          </a:xfrm>
          <a:prstGeom prst="rect">
            <a:avLst/>
          </a:prstGeom>
        </p:spPr>
      </p:pic>
      <p:sp>
        <p:nvSpPr>
          <p:cNvPr id="3" name="Marcador de contenido 2"/>
          <p:cNvSpPr>
            <a:spLocks noGrp="1"/>
          </p:cNvSpPr>
          <p:nvPr>
            <p:ph idx="1"/>
          </p:nvPr>
        </p:nvSpPr>
        <p:spPr>
          <a:xfrm>
            <a:off x="1981962" y="2118233"/>
            <a:ext cx="5674614" cy="2429383"/>
          </a:xfrm>
        </p:spPr>
        <p:txBody>
          <a:bodyPr/>
          <a:lstStyle/>
          <a:p>
            <a:r>
              <a:rPr lang="es-CO" sz="3200" b="1" dirty="0">
                <a:solidFill>
                  <a:srgbClr val="002060"/>
                </a:solidFill>
              </a:rPr>
              <a:t>d) Visión de la Metodología QUIERO VIVIR SANO. </a:t>
            </a:r>
            <a:endParaRPr lang="en-US" sz="3200" dirty="0">
              <a:solidFill>
                <a:srgbClr val="002060"/>
              </a:solidFill>
            </a:endParaRPr>
          </a:p>
          <a:p>
            <a:r>
              <a:rPr lang="es-CO" sz="3200" b="1" dirty="0">
                <a:solidFill>
                  <a:srgbClr val="002060"/>
                </a:solidFill>
              </a:rPr>
              <a:t>1. </a:t>
            </a:r>
            <a:r>
              <a:rPr lang="es-CO" sz="3200" dirty="0">
                <a:solidFill>
                  <a:srgbClr val="002060"/>
                </a:solidFill>
              </a:rPr>
              <a:t>La felicidad para esta vida. </a:t>
            </a:r>
            <a:endParaRPr lang="en-US" sz="3200" dirty="0">
              <a:solidFill>
                <a:srgbClr val="002060"/>
              </a:solidFill>
            </a:endParaRPr>
          </a:p>
          <a:p>
            <a:r>
              <a:rPr lang="es-CO" sz="3200" b="1" dirty="0">
                <a:solidFill>
                  <a:srgbClr val="002060"/>
                </a:solidFill>
              </a:rPr>
              <a:t>2. </a:t>
            </a:r>
            <a:r>
              <a:rPr lang="es-CO" sz="3200" dirty="0">
                <a:solidFill>
                  <a:srgbClr val="002060"/>
                </a:solidFill>
              </a:rPr>
              <a:t>La Vida eterna que Dios ha prometido para sus hijos. </a:t>
            </a:r>
            <a:endParaRPr lang="en-US" sz="3200" dirty="0">
              <a:solidFill>
                <a:srgbClr val="002060"/>
              </a:solidFill>
            </a:endParaRPr>
          </a:p>
          <a:p>
            <a:endParaRPr lang="en-US" sz="3200" dirty="0">
              <a:solidFill>
                <a:srgbClr val="002060"/>
              </a:solidFill>
            </a:endParaRPr>
          </a:p>
        </p:txBody>
      </p:sp>
    </p:spTree>
    <p:extLst>
      <p:ext uri="{BB962C8B-B14F-4D97-AF65-F5344CB8AC3E}">
        <p14:creationId xmlns:p14="http://schemas.microsoft.com/office/powerpoint/2010/main" val="2248470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834" y="658558"/>
            <a:ext cx="6869430" cy="1325563"/>
          </a:xfrm>
        </p:spPr>
        <p:txBody>
          <a:bodyPr>
            <a:normAutofit fontScale="90000"/>
          </a:bodyPr>
          <a:lstStyle/>
          <a:p>
            <a:r>
              <a:rPr lang="es-CO" b="1" dirty="0">
                <a:gradFill>
                  <a:gsLst>
                    <a:gs pos="0">
                      <a:schemeClr val="accent5">
                        <a:lumMod val="50000"/>
                      </a:schemeClr>
                    </a:gs>
                    <a:gs pos="50000">
                      <a:schemeClr val="accent5"/>
                    </a:gs>
                    <a:gs pos="100000">
                      <a:srgbClr val="00B0F0"/>
                    </a:gs>
                  </a:gsLst>
                  <a:lin ang="5400000" scaled="0"/>
                </a:gradFill>
              </a:rPr>
              <a:t>Definición de un programa, proyecto y actividad. </a:t>
            </a:r>
            <a:r>
              <a:rPr lang="en-US" dirty="0">
                <a:gradFill>
                  <a:gsLst>
                    <a:gs pos="0">
                      <a:schemeClr val="accent5">
                        <a:lumMod val="50000"/>
                      </a:schemeClr>
                    </a:gs>
                    <a:gs pos="50000">
                      <a:schemeClr val="accent5"/>
                    </a:gs>
                    <a:gs pos="100000">
                      <a:srgbClr val="00B0F0"/>
                    </a:gs>
                  </a:gsLst>
                  <a:lin ang="5400000" scaled="0"/>
                </a:gradFill>
              </a:rPr>
              <a:t/>
            </a:r>
            <a:br>
              <a:rPr lang="en-US" dirty="0">
                <a:gradFill>
                  <a:gsLst>
                    <a:gs pos="0">
                      <a:schemeClr val="accent5">
                        <a:lumMod val="50000"/>
                      </a:schemeClr>
                    </a:gs>
                    <a:gs pos="50000">
                      <a:schemeClr val="accent5"/>
                    </a:gs>
                    <a:gs pos="100000">
                      <a:srgbClr val="00B0F0"/>
                    </a:gs>
                  </a:gsLst>
                  <a:lin ang="5400000" scaled="0"/>
                </a:gradFill>
              </a:rPr>
            </a:br>
            <a:endParaRPr lang="en-US"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628650" y="1984121"/>
            <a:ext cx="7886700" cy="4351338"/>
          </a:xfrm>
        </p:spPr>
        <p:txBody>
          <a:bodyPr>
            <a:normAutofit/>
          </a:bodyPr>
          <a:lstStyle/>
          <a:p>
            <a:r>
              <a:rPr lang="es-CO" sz="2400" b="1" dirty="0">
                <a:solidFill>
                  <a:srgbClr val="002060"/>
                </a:solidFill>
              </a:rPr>
              <a:t>Programa: </a:t>
            </a:r>
            <a:r>
              <a:rPr lang="es-CO" sz="2400" dirty="0">
                <a:solidFill>
                  <a:srgbClr val="002060"/>
                </a:solidFill>
              </a:rPr>
              <a:t>Es un conjunto de acciones implementadas con objetivos específicos y focalizados, que tienen permanencia y pertinencia. Pueden tener un tiempo indefinido de ejecución. </a:t>
            </a:r>
            <a:endParaRPr lang="en-US" sz="2400" dirty="0">
              <a:solidFill>
                <a:srgbClr val="002060"/>
              </a:solidFill>
            </a:endParaRPr>
          </a:p>
          <a:p>
            <a:r>
              <a:rPr lang="es-CO" sz="2400" b="1" dirty="0">
                <a:solidFill>
                  <a:srgbClr val="002060"/>
                </a:solidFill>
              </a:rPr>
              <a:t>Proyecto: </a:t>
            </a:r>
            <a:r>
              <a:rPr lang="es-CO" sz="2400" dirty="0">
                <a:solidFill>
                  <a:srgbClr val="002060"/>
                </a:solidFill>
              </a:rPr>
              <a:t>Es un conjunto de acciones implementadas tiene lugar durante un tiempo limitado, y que apunta a lograr un resultado único. El proyecto Finaliza cuando se obtiene el resultado deseado. </a:t>
            </a:r>
            <a:endParaRPr lang="en-US" sz="2400" dirty="0">
              <a:solidFill>
                <a:srgbClr val="002060"/>
              </a:solidFill>
            </a:endParaRPr>
          </a:p>
          <a:p>
            <a:r>
              <a:rPr lang="es-CO" sz="2400" b="1" dirty="0">
                <a:solidFill>
                  <a:srgbClr val="002060"/>
                </a:solidFill>
              </a:rPr>
              <a:t>Actividad: </a:t>
            </a:r>
            <a:r>
              <a:rPr lang="es-CO" sz="2400" dirty="0">
                <a:solidFill>
                  <a:srgbClr val="002060"/>
                </a:solidFill>
              </a:rPr>
              <a:t>Es un evento único o para cumplir las metas de un programa o proyecto de operación. La actividad tiene un lugar y tiempo definido. </a:t>
            </a:r>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4016190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780515" y="1225437"/>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1302327" y="2471525"/>
            <a:ext cx="6446982" cy="3416320"/>
          </a:xfrm>
          <a:prstGeom prst="rect">
            <a:avLst/>
          </a:prstGeom>
        </p:spPr>
        <p:txBody>
          <a:bodyPr wrap="square">
            <a:spAutoFit/>
          </a:bodyPr>
          <a:lstStyle/>
          <a:p>
            <a:pPr algn="just"/>
            <a:r>
              <a:rPr lang="ja-JP" altLang="es-ES_tradnl" sz="2400" dirty="0"/>
              <a:t>“</a:t>
            </a:r>
            <a:r>
              <a:rPr lang="es-ES_tradnl" altLang="ja-JP" sz="2400" b="1" dirty="0"/>
              <a:t>Los principios de la reforma pro salud se encuentran en la Palabra de Dios. El Evangelio de la salud ha de vincularse firmemente con el ministerio de la Palabra. Es el designio de Dios el que la influencia restauradora de la reforma pro salud sea una parte del último gran esfuerzo para proclamar el mensaje evangélico</a:t>
            </a:r>
            <a:r>
              <a:rPr lang="ja-JP" altLang="es-ES_tradnl" sz="2400" b="1" dirty="0"/>
              <a:t>”</a:t>
            </a:r>
            <a:r>
              <a:rPr lang="es-ES_tradnl" altLang="ja-JP" sz="2400" b="1" dirty="0"/>
              <a:t> </a:t>
            </a:r>
            <a:r>
              <a:rPr lang="es-ES_tradnl" altLang="ja-JP" sz="2400" dirty="0"/>
              <a:t> </a:t>
            </a:r>
            <a:r>
              <a:rPr lang="es-ES_tradnl" altLang="ja-JP" sz="2400" b="1" dirty="0"/>
              <a:t>(Ministerio Médico, pág. 259) .</a:t>
            </a:r>
          </a:p>
        </p:txBody>
      </p:sp>
    </p:spTree>
    <p:extLst>
      <p:ext uri="{BB962C8B-B14F-4D97-AF65-F5344CB8AC3E}">
        <p14:creationId xmlns:p14="http://schemas.microsoft.com/office/powerpoint/2010/main" val="30441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4657870"/>
            <a:ext cx="2743200" cy="2200130"/>
          </a:xfrm>
          <a:prstGeom prst="rect">
            <a:avLst/>
          </a:prstGeom>
        </p:spPr>
      </p:pic>
      <p:sp>
        <p:nvSpPr>
          <p:cNvPr id="3" name="Marcador de contenido 2"/>
          <p:cNvSpPr>
            <a:spLocks noGrp="1"/>
          </p:cNvSpPr>
          <p:nvPr>
            <p:ph idx="1"/>
          </p:nvPr>
        </p:nvSpPr>
        <p:spPr>
          <a:xfrm>
            <a:off x="628650" y="1406597"/>
            <a:ext cx="7886700" cy="4351338"/>
          </a:xfrm>
        </p:spPr>
        <p:txBody>
          <a:bodyPr>
            <a:normAutofit fontScale="77500" lnSpcReduction="20000"/>
          </a:bodyPr>
          <a:lstStyle/>
          <a:p>
            <a:r>
              <a:rPr lang="es-CO" dirty="0">
                <a:solidFill>
                  <a:srgbClr val="002060"/>
                </a:solidFill>
              </a:rPr>
              <a:t>El propósito de esta primera parte es socializar el plan con la iglesia y preparar el corazón de cada discípulo para que sea un testigo de Cristo. </a:t>
            </a:r>
            <a:endParaRPr lang="en-US" dirty="0">
              <a:solidFill>
                <a:srgbClr val="002060"/>
              </a:solidFill>
            </a:endParaRPr>
          </a:p>
          <a:p>
            <a:r>
              <a:rPr lang="es-CO" dirty="0">
                <a:solidFill>
                  <a:srgbClr val="002060"/>
                </a:solidFill>
              </a:rPr>
              <a:t>Esta fase ocurre en un período de dos meses. (enero-febrero) Durante esta fase, se anima a las iglesias a realizar la SEMANA ESTILO DE VIDA SALUDABLE.  (Febrero10-17), inscribirse en el programa de Quiero Vivir Sano; recibir el Manual Explicativo del programa; comenzar a orar por otras familias en su vecindario y comenzar a leer los ocho temas que se encuentran en este folleto y escoger uno para ser expuesto cuando se realice el programa. </a:t>
            </a:r>
            <a:endParaRPr lang="en-US" dirty="0">
              <a:solidFill>
                <a:srgbClr val="002060"/>
              </a:solidFill>
            </a:endParaRPr>
          </a:p>
          <a:p>
            <a:r>
              <a:rPr lang="es-CO" dirty="0">
                <a:solidFill>
                  <a:srgbClr val="002060"/>
                </a:solidFill>
              </a:rPr>
              <a:t>En este período también se debe conformar y entrenar un equipo de los especialistas en Salud de cada iglesia y distrito para liderar todo lo concerniente a la metodología </a:t>
            </a:r>
            <a:r>
              <a:rPr lang="es-CO" dirty="0" err="1">
                <a:solidFill>
                  <a:srgbClr val="002060"/>
                </a:solidFill>
              </a:rPr>
              <a:t>QuieroVivir</a:t>
            </a:r>
            <a:r>
              <a:rPr lang="es-CO" dirty="0">
                <a:solidFill>
                  <a:srgbClr val="002060"/>
                </a:solidFill>
              </a:rPr>
              <a:t> Sano.</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0188481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484249"/>
            <a:ext cx="7886700" cy="4351338"/>
          </a:xfrm>
        </p:spPr>
        <p:txBody>
          <a:bodyPr>
            <a:normAutofit fontScale="77500" lnSpcReduction="20000"/>
          </a:bodyPr>
          <a:lstStyle/>
          <a:p>
            <a:pPr marL="0" indent="0">
              <a:buNone/>
            </a:pPr>
            <a:r>
              <a:rPr lang="es-CO" b="1" dirty="0">
                <a:solidFill>
                  <a:srgbClr val="002060"/>
                </a:solidFill>
              </a:rPr>
              <a:t>Publico Meta: La Iglesia. </a:t>
            </a:r>
            <a:endParaRPr lang="en-US" dirty="0">
              <a:solidFill>
                <a:srgbClr val="002060"/>
              </a:solidFill>
            </a:endParaRPr>
          </a:p>
          <a:p>
            <a:pPr marL="457200" lvl="1" indent="0">
              <a:buNone/>
            </a:pPr>
            <a:r>
              <a:rPr lang="es-CO" dirty="0">
                <a:solidFill>
                  <a:srgbClr val="002060"/>
                </a:solidFill>
              </a:rPr>
              <a:t>1. Capacitación de promotores del mensaje de salud. </a:t>
            </a:r>
            <a:endParaRPr lang="en-US" dirty="0">
              <a:solidFill>
                <a:srgbClr val="002060"/>
              </a:solidFill>
            </a:endParaRPr>
          </a:p>
          <a:p>
            <a:pPr marL="457200" lvl="1" indent="0">
              <a:buNone/>
            </a:pPr>
            <a:r>
              <a:rPr lang="es-CO" dirty="0">
                <a:solidFill>
                  <a:srgbClr val="002060"/>
                </a:solidFill>
              </a:rPr>
              <a:t>2. Realización del perfil epidemiológico de los miembros de la iglesia. </a:t>
            </a:r>
            <a:endParaRPr lang="en-US" dirty="0">
              <a:solidFill>
                <a:srgbClr val="002060"/>
              </a:solidFill>
            </a:endParaRPr>
          </a:p>
          <a:p>
            <a:pPr marL="457200" lvl="1" indent="0">
              <a:buNone/>
            </a:pPr>
            <a:r>
              <a:rPr lang="es-CO" dirty="0">
                <a:solidFill>
                  <a:srgbClr val="002060"/>
                </a:solidFill>
              </a:rPr>
              <a:t>3. Realización de conferencias/cursos teórico-práctico de un estilo de vida saludable </a:t>
            </a:r>
            <a:endParaRPr lang="en-US" dirty="0">
              <a:solidFill>
                <a:srgbClr val="002060"/>
              </a:solidFill>
            </a:endParaRPr>
          </a:p>
          <a:p>
            <a:pPr marL="457200" lvl="1" indent="0">
              <a:buNone/>
            </a:pPr>
            <a:r>
              <a:rPr lang="es-CO" dirty="0">
                <a:solidFill>
                  <a:srgbClr val="002060"/>
                </a:solidFill>
              </a:rPr>
              <a:t>4. Divulgación de materiales informativos. </a:t>
            </a:r>
            <a:endParaRPr lang="en-US" dirty="0">
              <a:solidFill>
                <a:srgbClr val="002060"/>
              </a:solidFill>
            </a:endParaRPr>
          </a:p>
          <a:p>
            <a:pPr marL="457200" lvl="1" indent="0">
              <a:buNone/>
            </a:pPr>
            <a:r>
              <a:rPr lang="es-CO" dirty="0">
                <a:solidFill>
                  <a:srgbClr val="002060"/>
                </a:solidFill>
              </a:rPr>
              <a:t>5. Realización del reto </a:t>
            </a:r>
            <a:r>
              <a:rPr lang="es-CO" b="1" dirty="0">
                <a:solidFill>
                  <a:srgbClr val="002060"/>
                </a:solidFill>
              </a:rPr>
              <a:t>QUIERO VIVIR SANO</a:t>
            </a:r>
            <a:r>
              <a:rPr lang="es-CO" dirty="0">
                <a:solidFill>
                  <a:srgbClr val="002060"/>
                </a:solidFill>
              </a:rPr>
              <a:t>, consiste en la adquisición de hábitos y conductas saludables. </a:t>
            </a:r>
            <a:endParaRPr lang="en-US" dirty="0">
              <a:solidFill>
                <a:srgbClr val="002060"/>
              </a:solidFill>
            </a:endParaRPr>
          </a:p>
          <a:p>
            <a:pPr marL="457200" lvl="1" indent="0">
              <a:buNone/>
            </a:pPr>
            <a:r>
              <a:rPr lang="es-CO" dirty="0">
                <a:solidFill>
                  <a:srgbClr val="002060"/>
                </a:solidFill>
              </a:rPr>
              <a:t>6. Enseñar principios de salud a los miembros de iglesia por medio de folletos de hábitos saludables. </a:t>
            </a:r>
            <a:endParaRPr lang="en-US" dirty="0">
              <a:solidFill>
                <a:srgbClr val="002060"/>
              </a:solidFill>
            </a:endParaRPr>
          </a:p>
          <a:p>
            <a:pPr marL="457200" lvl="1" indent="0">
              <a:buNone/>
            </a:pPr>
            <a:r>
              <a:rPr lang="es-CO" dirty="0">
                <a:solidFill>
                  <a:srgbClr val="002060"/>
                </a:solidFill>
              </a:rPr>
              <a:t>7. Instruir acerca de la nutrición, por medio de talleres de demostración </a:t>
            </a:r>
            <a:endParaRPr lang="en-US" dirty="0">
              <a:solidFill>
                <a:srgbClr val="002060"/>
              </a:solidFill>
            </a:endParaRPr>
          </a:p>
          <a:p>
            <a:pPr marL="457200" lvl="1" indent="0">
              <a:buNone/>
            </a:pPr>
            <a:r>
              <a:rPr lang="es-CO" dirty="0">
                <a:solidFill>
                  <a:srgbClr val="002060"/>
                </a:solidFill>
              </a:rPr>
              <a:t>8. Transformación de la Escuela Sabática-grupos pequeños en centro de promotores del mensaje de salud. </a:t>
            </a:r>
            <a:endParaRPr lang="en-US" dirty="0">
              <a:solidFill>
                <a:srgbClr val="002060"/>
              </a:solidFill>
            </a:endParaRPr>
          </a:p>
          <a:p>
            <a:pPr marL="457200" lvl="1" indent="0">
              <a:buNone/>
            </a:pPr>
            <a:r>
              <a:rPr lang="es-CO" dirty="0">
                <a:solidFill>
                  <a:srgbClr val="002060"/>
                </a:solidFill>
              </a:rPr>
              <a:t>9. Reforzar las instituciones de salud de la iglesia. </a:t>
            </a:r>
            <a:endParaRPr lang="en-US" dirty="0">
              <a:solidFill>
                <a:srgbClr val="002060"/>
              </a:solidFill>
            </a:endParaRPr>
          </a:p>
          <a:p>
            <a:pPr marL="457200" lvl="1" indent="0">
              <a:buNone/>
            </a:pPr>
            <a:r>
              <a:rPr lang="es-CO" dirty="0">
                <a:solidFill>
                  <a:srgbClr val="002060"/>
                </a:solidFill>
              </a:rPr>
              <a:t>10. Realización de trabajos de Investigación.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50258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23594" y="1362329"/>
            <a:ext cx="6832854" cy="4351338"/>
          </a:xfrm>
        </p:spPr>
        <p:txBody>
          <a:bodyPr>
            <a:normAutofit fontScale="92500" lnSpcReduction="10000"/>
          </a:bodyPr>
          <a:lstStyle/>
          <a:p>
            <a:r>
              <a:rPr lang="es-CO" b="1" dirty="0">
                <a:solidFill>
                  <a:srgbClr val="002060"/>
                </a:solidFill>
              </a:rPr>
              <a:t>Momento de la planeación </a:t>
            </a:r>
            <a:endParaRPr lang="en-US" dirty="0">
              <a:solidFill>
                <a:srgbClr val="002060"/>
              </a:solidFill>
            </a:endParaRPr>
          </a:p>
          <a:p>
            <a:r>
              <a:rPr lang="es-CO" dirty="0">
                <a:solidFill>
                  <a:srgbClr val="002060"/>
                </a:solidFill>
              </a:rPr>
              <a:t>Proporciona los criterios de decisión para aceptar un programa, proyecto o actividad específico e impacto (o beneficio). </a:t>
            </a:r>
            <a:endParaRPr lang="en-US" dirty="0">
              <a:solidFill>
                <a:srgbClr val="002060"/>
              </a:solidFill>
            </a:endParaRPr>
          </a:p>
          <a:p>
            <a:r>
              <a:rPr lang="es-CO" dirty="0">
                <a:solidFill>
                  <a:srgbClr val="002060"/>
                </a:solidFill>
              </a:rPr>
              <a:t>Ella permite estimar tanto los costos como el impacto (o beneficios) y así adoptar la decisión (cualitativa) de implementar o no el programa, proyecto o actividad. </a:t>
            </a:r>
            <a:endParaRPr lang="en-US" dirty="0">
              <a:solidFill>
                <a:srgbClr val="002060"/>
              </a:solidFill>
            </a:endParaRPr>
          </a:p>
          <a:p>
            <a:r>
              <a:rPr lang="es-CO" dirty="0">
                <a:solidFill>
                  <a:srgbClr val="002060"/>
                </a:solidFill>
              </a:rPr>
              <a:t>A partir de ella resulta posible priorizar distintos proyectos e identificar la alternativa óptima para alcanzar los objetivos de impacto perseguidos.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8670399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11402" y="1362329"/>
            <a:ext cx="6649974" cy="4351338"/>
          </a:xfrm>
        </p:spPr>
        <p:txBody>
          <a:bodyPr/>
          <a:lstStyle/>
          <a:p>
            <a:r>
              <a:rPr lang="es-CO" b="1" dirty="0">
                <a:solidFill>
                  <a:srgbClr val="002060"/>
                </a:solidFill>
              </a:rPr>
              <a:t>Momento de la implementación </a:t>
            </a:r>
            <a:endParaRPr lang="en-US" dirty="0">
              <a:solidFill>
                <a:srgbClr val="002060"/>
              </a:solidFill>
            </a:endParaRPr>
          </a:p>
          <a:p>
            <a:r>
              <a:rPr lang="es-CO" dirty="0">
                <a:solidFill>
                  <a:srgbClr val="002060"/>
                </a:solidFill>
              </a:rPr>
              <a:t>Por otro lado, esta evaluación (durante o después de la implementación del programa, proyecto o actividad) permite reorientar la operación, adecuando el diseño realizado o adaptándola a las condiciones cambiantes del contexto y medir el impacto. Así mismo posibilita a aprender de la experiencia.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9369856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5445" y="499238"/>
            <a:ext cx="5272278" cy="1325563"/>
          </a:xfrm>
        </p:spPr>
        <p:txBody>
          <a:bodyPr>
            <a:noAutofit/>
          </a:bodyPr>
          <a:lstStyle/>
          <a:p>
            <a:r>
              <a:rPr lang="es-CO" sz="3600" b="1" dirty="0">
                <a:gradFill>
                  <a:gsLst>
                    <a:gs pos="0">
                      <a:schemeClr val="accent5">
                        <a:lumMod val="50000"/>
                      </a:schemeClr>
                    </a:gs>
                    <a:gs pos="50000">
                      <a:schemeClr val="accent5"/>
                    </a:gs>
                    <a:gs pos="100000">
                      <a:srgbClr val="00B0F0"/>
                    </a:gs>
                  </a:gsLst>
                  <a:lin ang="5400000" scaled="0"/>
                </a:gradFill>
              </a:rPr>
              <a:t>Los dos tipos de evaluación que podemos realizar son: </a:t>
            </a:r>
            <a:r>
              <a:rPr lang="en-US" sz="3600" dirty="0">
                <a:gradFill>
                  <a:gsLst>
                    <a:gs pos="0">
                      <a:schemeClr val="accent5">
                        <a:lumMod val="50000"/>
                      </a:schemeClr>
                    </a:gs>
                    <a:gs pos="50000">
                      <a:schemeClr val="accent5"/>
                    </a:gs>
                    <a:gs pos="100000">
                      <a:srgbClr val="00B0F0"/>
                    </a:gs>
                  </a:gsLst>
                  <a:lin ang="5400000" scaled="0"/>
                </a:gradFill>
              </a:rPr>
              <a:t/>
            </a:r>
            <a:br>
              <a:rPr lang="en-US" sz="3600" dirty="0">
                <a:gradFill>
                  <a:gsLst>
                    <a:gs pos="0">
                      <a:schemeClr val="accent5">
                        <a:lumMod val="50000"/>
                      </a:schemeClr>
                    </a:gs>
                    <a:gs pos="50000">
                      <a:schemeClr val="accent5"/>
                    </a:gs>
                    <a:gs pos="100000">
                      <a:srgbClr val="00B0F0"/>
                    </a:gs>
                  </a:gsLst>
                  <a:lin ang="5400000" scaled="0"/>
                </a:gradFill>
              </a:rPr>
            </a:br>
            <a:endParaRPr lang="en-US" sz="36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1655445" y="2227961"/>
            <a:ext cx="5833110" cy="3368167"/>
          </a:xfrm>
        </p:spPr>
        <p:txBody>
          <a:bodyPr>
            <a:normAutofit/>
          </a:bodyPr>
          <a:lstStyle/>
          <a:p>
            <a:pPr marL="0" indent="0">
              <a:buNone/>
            </a:pPr>
            <a:r>
              <a:rPr lang="es-CO" sz="2400" b="1" dirty="0" smtClean="0">
                <a:solidFill>
                  <a:srgbClr val="002060"/>
                </a:solidFill>
              </a:rPr>
              <a:t>a</a:t>
            </a:r>
            <a:r>
              <a:rPr lang="es-CO" sz="2400" b="1" dirty="0">
                <a:solidFill>
                  <a:srgbClr val="002060"/>
                </a:solidFill>
              </a:rPr>
              <a:t>. Cualitativa: </a:t>
            </a:r>
            <a:r>
              <a:rPr lang="es-CO" sz="2400" dirty="0">
                <a:solidFill>
                  <a:srgbClr val="002060"/>
                </a:solidFill>
              </a:rPr>
              <a:t>es la descripción de lo sucedido durante el programa, proyecto o actividad, fotos, videos, testimonios. Valoramos el impacto antes y después. </a:t>
            </a:r>
            <a:endParaRPr lang="en-US" sz="2400" dirty="0">
              <a:solidFill>
                <a:srgbClr val="002060"/>
              </a:solidFill>
            </a:endParaRPr>
          </a:p>
          <a:p>
            <a:endParaRPr lang="en-US" sz="2400" dirty="0">
              <a:solidFill>
                <a:srgbClr val="002060"/>
              </a:solidFill>
            </a:endParaRPr>
          </a:p>
          <a:p>
            <a:r>
              <a:rPr lang="es-CO" sz="2400" b="1" dirty="0">
                <a:solidFill>
                  <a:srgbClr val="002060"/>
                </a:solidFill>
              </a:rPr>
              <a:t>b. Cuantitativa: </a:t>
            </a:r>
            <a:r>
              <a:rPr lang="es-CO" sz="2400" dirty="0">
                <a:solidFill>
                  <a:srgbClr val="002060"/>
                </a:solidFill>
              </a:rPr>
              <a:t>son los datos numéricos, por ejemplo el número de personas beneficiadas con el programa, el número de cursos realizados, etc. </a:t>
            </a:r>
            <a:endParaRPr lang="en-US" sz="2400" dirty="0">
              <a:solidFill>
                <a:srgbClr val="002060"/>
              </a:solidFill>
            </a:endParaRPr>
          </a:p>
          <a:p>
            <a:endParaRPr lang="en-US" sz="2400" dirty="0">
              <a:solidFill>
                <a:srgbClr val="002060"/>
              </a:solidFill>
            </a:endParaRPr>
          </a:p>
        </p:txBody>
      </p:sp>
    </p:spTree>
    <p:extLst>
      <p:ext uri="{BB962C8B-B14F-4D97-AF65-F5344CB8AC3E}">
        <p14:creationId xmlns:p14="http://schemas.microsoft.com/office/powerpoint/2010/main" val="37005713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9161" y="764080"/>
            <a:ext cx="7886700" cy="5384472"/>
          </a:xfrm>
        </p:spPr>
        <p:txBody>
          <a:bodyPr>
            <a:normAutofit fontScale="62500" lnSpcReduction="20000"/>
          </a:bodyPr>
          <a:lstStyle/>
          <a:p>
            <a:r>
              <a:rPr lang="es-CO" b="1" dirty="0">
                <a:solidFill>
                  <a:srgbClr val="002060"/>
                </a:solidFill>
              </a:rPr>
              <a:t>• Monitoreo. </a:t>
            </a:r>
            <a:endParaRPr lang="en-US" dirty="0">
              <a:solidFill>
                <a:srgbClr val="002060"/>
              </a:solidFill>
            </a:endParaRPr>
          </a:p>
          <a:p>
            <a:r>
              <a:rPr lang="es-CO" dirty="0">
                <a:solidFill>
                  <a:srgbClr val="002060"/>
                </a:solidFill>
              </a:rPr>
              <a:t>El monitoreo consiste en un seguimiento continuo o un periodo, que se efectúa durante la implementación del programa, proyecto o actividad. Se realiza con el objeto de hacer el seguimiento del desarrollo de las acciones programadas, medir los resultados y optimizar sus procesos, a través del aprendizaje que resulta de los éxitos y fracasos detectados al comparar lo realizado con lo programado. </a:t>
            </a:r>
            <a:endParaRPr lang="en-US" dirty="0">
              <a:solidFill>
                <a:srgbClr val="002060"/>
              </a:solidFill>
            </a:endParaRPr>
          </a:p>
          <a:p>
            <a:r>
              <a:rPr lang="es-CO" dirty="0">
                <a:solidFill>
                  <a:srgbClr val="002060"/>
                </a:solidFill>
              </a:rPr>
              <a:t>Aun cuando la evaluación y el monitoreo se realizan durante la operación, el segundo se preocupa del análisis de los distintos componentes internos del programa, proyecto o actividad mientras que la evaluación centra su atención en el logro de objetivos. </a:t>
            </a:r>
            <a:endParaRPr lang="en-US" dirty="0">
              <a:solidFill>
                <a:srgbClr val="002060"/>
              </a:solidFill>
            </a:endParaRPr>
          </a:p>
          <a:p>
            <a:r>
              <a:rPr lang="es-CO" dirty="0">
                <a:solidFill>
                  <a:srgbClr val="002060"/>
                </a:solidFill>
              </a:rPr>
              <a:t>En el monitoreo, el centro del análisis está en la eficacia, eficiencia y la focalización, en la evaluación se incorporan los efectos y el impacto (lo externo, en la población objetivo). </a:t>
            </a:r>
            <a:endParaRPr lang="en-US" dirty="0">
              <a:solidFill>
                <a:srgbClr val="002060"/>
              </a:solidFill>
            </a:endParaRPr>
          </a:p>
          <a:p>
            <a:r>
              <a:rPr lang="es-CO" dirty="0">
                <a:solidFill>
                  <a:srgbClr val="002060"/>
                </a:solidFill>
              </a:rPr>
              <a:t>Los dos puntos que debemos monitorear en los programas, proyectos o actividades de la metodología </a:t>
            </a:r>
            <a:r>
              <a:rPr lang="es-CO" b="1" dirty="0">
                <a:solidFill>
                  <a:srgbClr val="002060"/>
                </a:solidFill>
              </a:rPr>
              <a:t>QUIERO VIVIR SANO </a:t>
            </a:r>
            <a:r>
              <a:rPr lang="es-CO" dirty="0">
                <a:solidFill>
                  <a:srgbClr val="002060"/>
                </a:solidFill>
              </a:rPr>
              <a:t>son: </a:t>
            </a:r>
            <a:endParaRPr lang="en-US" dirty="0">
              <a:solidFill>
                <a:srgbClr val="002060"/>
              </a:solidFill>
            </a:endParaRPr>
          </a:p>
          <a:p>
            <a:r>
              <a:rPr lang="es-CO" b="1" dirty="0">
                <a:solidFill>
                  <a:srgbClr val="002060"/>
                </a:solidFill>
              </a:rPr>
              <a:t>La eficacia </a:t>
            </a:r>
            <a:r>
              <a:rPr lang="es-CO" dirty="0">
                <a:solidFill>
                  <a:srgbClr val="002060"/>
                </a:solidFill>
              </a:rPr>
              <a:t>dice relación con el volumen de producción, la cantidad de productos que genera y distribuye el programa, proyecto o actividades en un período determinado. A mayor producción, mayor eficacia. </a:t>
            </a:r>
            <a:endParaRPr lang="en-US" dirty="0">
              <a:solidFill>
                <a:srgbClr val="002060"/>
              </a:solidFill>
            </a:endParaRPr>
          </a:p>
          <a:p>
            <a:r>
              <a:rPr lang="es-CO" b="1" dirty="0">
                <a:solidFill>
                  <a:srgbClr val="002060"/>
                </a:solidFill>
              </a:rPr>
              <a:t>La eficiencia </a:t>
            </a:r>
            <a:r>
              <a:rPr lang="es-CO" dirty="0">
                <a:solidFill>
                  <a:srgbClr val="002060"/>
                </a:solidFill>
              </a:rPr>
              <a:t>relaciona el volumen de producción con los recursos utilizados para ello. La eficiencia incluye a la eficacia y la asocia a alguna unidad de recurso (dinero, horas/persona, horas/equipo, </a:t>
            </a:r>
            <a:r>
              <a:rPr lang="es-CO" dirty="0" err="1">
                <a:solidFill>
                  <a:srgbClr val="002060"/>
                </a:solidFill>
              </a:rPr>
              <a:t>etc</a:t>
            </a:r>
            <a:r>
              <a:rPr lang="es-CO" dirty="0">
                <a:solidFill>
                  <a:srgbClr val="002060"/>
                </a:solidFill>
              </a:rPr>
              <a:t>). A menor costo de producción, mayor eficiencia. </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3708593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 y="2231380"/>
            <a:ext cx="2917167" cy="1942035"/>
          </a:xfrm>
          <a:prstGeom prst="rect">
            <a:avLst/>
          </a:prstGeom>
        </p:spPr>
      </p:pic>
      <p:sp>
        <p:nvSpPr>
          <p:cNvPr id="2" name="Título 1"/>
          <p:cNvSpPr>
            <a:spLocks noGrp="1"/>
          </p:cNvSpPr>
          <p:nvPr>
            <p:ph type="title"/>
          </p:nvPr>
        </p:nvSpPr>
        <p:spPr>
          <a:xfrm>
            <a:off x="2767584" y="452909"/>
            <a:ext cx="4888992" cy="1325563"/>
          </a:xfrm>
        </p:spPr>
        <p:txBody>
          <a:bodyPr>
            <a:noAutofit/>
          </a:bodyPr>
          <a:lstStyle/>
          <a:p>
            <a:pPr lvl="0"/>
            <a:r>
              <a:rPr lang="es-CO" sz="3200" b="1" dirty="0">
                <a:gradFill>
                  <a:gsLst>
                    <a:gs pos="0">
                      <a:schemeClr val="accent5">
                        <a:lumMod val="50000"/>
                      </a:schemeClr>
                    </a:gs>
                    <a:gs pos="50000">
                      <a:schemeClr val="accent5"/>
                    </a:gs>
                    <a:gs pos="100000">
                      <a:srgbClr val="00B0F0"/>
                    </a:gs>
                  </a:gsLst>
                  <a:lin ang="5400000" scaled="0"/>
                </a:gradFill>
              </a:rPr>
              <a:t>LA ADMINISTRACIÓN DE LA METODOLOGÍA QUIERO VIVIR SANO </a:t>
            </a:r>
            <a:r>
              <a:rPr lang="en-US" sz="3200" dirty="0">
                <a:gradFill>
                  <a:gsLst>
                    <a:gs pos="0">
                      <a:schemeClr val="accent5">
                        <a:lumMod val="50000"/>
                      </a:schemeClr>
                    </a:gs>
                    <a:gs pos="50000">
                      <a:schemeClr val="accent5"/>
                    </a:gs>
                    <a:gs pos="100000">
                      <a:srgbClr val="00B0F0"/>
                    </a:gs>
                  </a:gsLst>
                  <a:lin ang="5400000" scaled="0"/>
                </a:gradFill>
              </a:rPr>
              <a:t/>
            </a:r>
            <a:br>
              <a:rPr lang="en-US" sz="3200" dirty="0">
                <a:gradFill>
                  <a:gsLst>
                    <a:gs pos="0">
                      <a:schemeClr val="accent5">
                        <a:lumMod val="50000"/>
                      </a:schemeClr>
                    </a:gs>
                    <a:gs pos="50000">
                      <a:schemeClr val="accent5"/>
                    </a:gs>
                    <a:gs pos="100000">
                      <a:srgbClr val="00B0F0"/>
                    </a:gs>
                  </a:gsLst>
                  <a:lin ang="5400000" scaled="0"/>
                </a:gradFill>
              </a:rPr>
            </a:br>
            <a:endParaRPr lang="en-US" sz="3200"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a:xfrm>
            <a:off x="2438400" y="2231380"/>
            <a:ext cx="5881878" cy="2903328"/>
          </a:xfrm>
        </p:spPr>
        <p:txBody>
          <a:bodyPr/>
          <a:lstStyle/>
          <a:p>
            <a:pPr marL="0" indent="0">
              <a:buNone/>
            </a:pPr>
            <a:r>
              <a:rPr lang="es-CO" sz="2400" dirty="0" smtClean="0">
                <a:solidFill>
                  <a:srgbClr val="002060"/>
                </a:solidFill>
              </a:rPr>
              <a:t>• </a:t>
            </a:r>
            <a:r>
              <a:rPr lang="es-CO" sz="2400" dirty="0">
                <a:solidFill>
                  <a:srgbClr val="002060"/>
                </a:solidFill>
              </a:rPr>
              <a:t>La asesoría y orientación de la metodología </a:t>
            </a:r>
            <a:r>
              <a:rPr lang="es-CO" sz="2400" b="1" dirty="0">
                <a:solidFill>
                  <a:srgbClr val="002060"/>
                </a:solidFill>
              </a:rPr>
              <a:t>QUIERO VIVIR SANO</a:t>
            </a:r>
            <a:r>
              <a:rPr lang="es-CO" sz="2400" dirty="0">
                <a:solidFill>
                  <a:srgbClr val="002060"/>
                </a:solidFill>
              </a:rPr>
              <a:t>, será por el departamento de ministerios de la salud, de la Asociación General, la División Interamericana y el Ministerio de Salud de la Unión Colombiana del Norte y la Asociación de Profesionales de la Salud. </a:t>
            </a:r>
            <a:endParaRPr lang="en-US" sz="2400" dirty="0">
              <a:solidFill>
                <a:srgbClr val="002060"/>
              </a:solidFill>
            </a:endParaRPr>
          </a:p>
          <a:p>
            <a:pPr marL="0" indent="0">
              <a:buNone/>
            </a:pPr>
            <a:endParaRPr lang="en-US" sz="2400" dirty="0">
              <a:solidFill>
                <a:srgbClr val="002060"/>
              </a:solidFill>
            </a:endParaRPr>
          </a:p>
          <a:p>
            <a:endParaRPr lang="en-US" sz="2400" dirty="0">
              <a:solidFill>
                <a:srgbClr val="002060"/>
              </a:solidFill>
            </a:endParaRPr>
          </a:p>
        </p:txBody>
      </p:sp>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smtClean="0">
                <a:ln/>
                <a:gradFill>
                  <a:gsLst>
                    <a:gs pos="0">
                      <a:schemeClr val="accent6">
                        <a:lumMod val="58000"/>
                      </a:schemeClr>
                    </a:gs>
                    <a:gs pos="100000">
                      <a:srgbClr val="92D050"/>
                    </a:gs>
                  </a:gsLst>
                  <a:lin ang="5400000" scaled="0"/>
                </a:gradFill>
              </a:rPr>
              <a:t>10</a:t>
            </a:r>
            <a:endParaRPr lang="es-CO" sz="13900" b="1" dirty="0">
              <a:ln/>
              <a:gradFill>
                <a:gsLst>
                  <a:gs pos="0">
                    <a:schemeClr val="accent6">
                      <a:lumMod val="58000"/>
                    </a:schemeClr>
                  </a:gs>
                  <a:gs pos="100000">
                    <a:srgbClr val="92D050"/>
                  </a:gs>
                </a:gsLst>
                <a:lin ang="5400000" scaled="0"/>
              </a:gradFill>
            </a:endParaRPr>
          </a:p>
        </p:txBody>
      </p:sp>
    </p:spTree>
    <p:extLst>
      <p:ext uri="{BB962C8B-B14F-4D97-AF65-F5344CB8AC3E}">
        <p14:creationId xmlns:p14="http://schemas.microsoft.com/office/powerpoint/2010/main" val="36667134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950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3994" y="569849"/>
            <a:ext cx="4126230" cy="1255776"/>
          </a:xfrm>
        </p:spPr>
        <p:txBody>
          <a:bodyPr/>
          <a:lstStyle/>
          <a:p>
            <a:r>
              <a:rPr lang="es-CO" b="1" dirty="0">
                <a:gradFill>
                  <a:gsLst>
                    <a:gs pos="0">
                      <a:schemeClr val="accent5">
                        <a:lumMod val="50000"/>
                      </a:schemeClr>
                    </a:gs>
                    <a:gs pos="50000">
                      <a:schemeClr val="accent5"/>
                    </a:gs>
                    <a:gs pos="100000">
                      <a:srgbClr val="00B0F0"/>
                    </a:gs>
                  </a:gsLst>
                  <a:lin ang="5400000" scaled="0"/>
                </a:gradFill>
              </a:rPr>
              <a:t>¿Cómo usar el material?</a:t>
            </a:r>
            <a:r>
              <a:rPr lang="en-US" b="1" dirty="0">
                <a:gradFill>
                  <a:gsLst>
                    <a:gs pos="0">
                      <a:schemeClr val="accent5">
                        <a:lumMod val="50000"/>
                      </a:schemeClr>
                    </a:gs>
                    <a:gs pos="50000">
                      <a:schemeClr val="accent5"/>
                    </a:gs>
                    <a:gs pos="100000">
                      <a:srgbClr val="00B0F0"/>
                    </a:gs>
                  </a:gsLst>
                  <a:lin ang="5400000" scaled="0"/>
                </a:gradFill>
              </a:rPr>
              <a:t/>
            </a:r>
            <a:br>
              <a:rPr lang="en-US" b="1" dirty="0">
                <a:gradFill>
                  <a:gsLst>
                    <a:gs pos="0">
                      <a:schemeClr val="accent5">
                        <a:lumMod val="50000"/>
                      </a:schemeClr>
                    </a:gs>
                    <a:gs pos="50000">
                      <a:schemeClr val="accent5"/>
                    </a:gs>
                    <a:gs pos="100000">
                      <a:srgbClr val="00B0F0"/>
                    </a:gs>
                  </a:gsLst>
                  <a:lin ang="5400000" scaled="0"/>
                </a:gradFill>
              </a:rPr>
            </a:br>
            <a:endParaRPr lang="en-US" b="1" dirty="0">
              <a:gradFill>
                <a:gsLst>
                  <a:gs pos="0">
                    <a:schemeClr val="accent5">
                      <a:lumMod val="50000"/>
                    </a:schemeClr>
                  </a:gs>
                  <a:gs pos="50000">
                    <a:schemeClr val="accent5"/>
                  </a:gs>
                  <a:gs pos="100000">
                    <a:srgbClr val="00B0F0"/>
                  </a:gs>
                </a:gsLst>
                <a:lin ang="5400000" scaled="0"/>
              </a:gradFill>
            </a:endParaRPr>
          </a:p>
        </p:txBody>
      </p:sp>
      <p:sp>
        <p:nvSpPr>
          <p:cNvPr id="3" name="Marcador de contenido 2"/>
          <p:cNvSpPr>
            <a:spLocks noGrp="1"/>
          </p:cNvSpPr>
          <p:nvPr>
            <p:ph idx="1"/>
          </p:nvPr>
        </p:nvSpPr>
        <p:spPr/>
        <p:txBody>
          <a:bodyPr>
            <a:normAutofit fontScale="55000" lnSpcReduction="20000"/>
          </a:bodyPr>
          <a:lstStyle/>
          <a:p>
            <a:r>
              <a:rPr lang="es-CO" dirty="0">
                <a:solidFill>
                  <a:srgbClr val="002060"/>
                </a:solidFill>
              </a:rPr>
              <a:t>1. Al final del expo-salud se le explica a la persona lo que significa la adopción de los hábitos saludables, se le pide que acepte el reto por ocho semanas. Y entonces la inscribe en el programa. Se colocan una cita para llenar la primera parte: El peso, su estado actual. Y comenzar un trabajo personalizado.</a:t>
            </a:r>
            <a:endParaRPr lang="en-US" dirty="0">
              <a:solidFill>
                <a:srgbClr val="002060"/>
              </a:solidFill>
            </a:endParaRPr>
          </a:p>
          <a:p>
            <a:r>
              <a:rPr lang="es-CO" dirty="0">
                <a:solidFill>
                  <a:srgbClr val="002060"/>
                </a:solidFill>
              </a:rPr>
              <a:t>2. Después que en un barrio se ha trabajado con la literatura, entonces se le presenta a las personas la importancia de aceptar el reto de las ocho semanas.</a:t>
            </a:r>
            <a:endParaRPr lang="en-US" dirty="0">
              <a:solidFill>
                <a:srgbClr val="002060"/>
              </a:solidFill>
            </a:endParaRPr>
          </a:p>
          <a:p>
            <a:r>
              <a:rPr lang="es-CO" dirty="0">
                <a:solidFill>
                  <a:srgbClr val="002060"/>
                </a:solidFill>
              </a:rPr>
              <a:t>3. Después de un programa masivo con la Alcaldía, en el que son invitadas las personas a inscribirse a un programa de hábitos saludables por ocho semanas.</a:t>
            </a:r>
            <a:endParaRPr lang="en-US" dirty="0">
              <a:solidFill>
                <a:srgbClr val="002060"/>
              </a:solidFill>
            </a:endParaRPr>
          </a:p>
          <a:p>
            <a:r>
              <a:rPr lang="es-CO" dirty="0">
                <a:solidFill>
                  <a:srgbClr val="002060"/>
                </a:solidFill>
              </a:rPr>
              <a:t>4. Al final de las ocho semanas, se debe hacer una graduación donde las personas son certificadas por practicar esos hábitos saludables.</a:t>
            </a:r>
            <a:endParaRPr lang="en-US" dirty="0">
              <a:solidFill>
                <a:srgbClr val="002060"/>
              </a:solidFill>
            </a:endParaRPr>
          </a:p>
          <a:p>
            <a:r>
              <a:rPr lang="es-CO" dirty="0">
                <a:solidFill>
                  <a:srgbClr val="002060"/>
                </a:solidFill>
              </a:rPr>
              <a:t>5. Esta estrategia puede ir acompañada de eventos grandes como: Caminatas, ejercicio aeróbico en el parque principal, o una entrega de ensaladas, etc.</a:t>
            </a:r>
            <a:endParaRPr lang="en-US" dirty="0">
              <a:solidFill>
                <a:srgbClr val="002060"/>
              </a:solidFill>
            </a:endParaRPr>
          </a:p>
          <a:p>
            <a:r>
              <a:rPr lang="es-CO" dirty="0">
                <a:solidFill>
                  <a:srgbClr val="002060"/>
                </a:solidFill>
              </a:rPr>
              <a:t>Con el objeto que los miembros de la iglesia conozcan el material y puedan adoptar en su vida hábitos saludables, la primera parte de la estrategia es que por parejas misioneras se ayuden y comiencen a practicarlo antes de llevarlo a la comunidad.</a:t>
            </a:r>
            <a:endParaRPr lang="en-US" dirty="0">
              <a:solidFill>
                <a:srgbClr val="002060"/>
              </a:solidFill>
            </a:endParaRPr>
          </a:p>
          <a:p>
            <a:r>
              <a:rPr lang="es-CO" dirty="0">
                <a:solidFill>
                  <a:srgbClr val="002060"/>
                </a:solidFill>
              </a:rPr>
              <a:t>Para ello sugerimos: Que todos los miembros de iglesia comiencen el reto el domingo 4 de Febrero, por ocho semanas. Esto nos da que debemos terminar el 1 de Abril. Y sugerimos ese mismo día una graduación masiva de miembros de iglesia  que terminaron el Reto Ocho Hábitos Saludables.</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35257992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6099" y="522342"/>
            <a:ext cx="7886700" cy="5931009"/>
          </a:xfrm>
        </p:spPr>
        <p:txBody>
          <a:bodyPr>
            <a:normAutofit fontScale="62500" lnSpcReduction="20000"/>
          </a:bodyPr>
          <a:lstStyle/>
          <a:p>
            <a:r>
              <a:rPr lang="es-CO" dirty="0">
                <a:solidFill>
                  <a:srgbClr val="002060"/>
                </a:solidFill>
              </a:rPr>
              <a:t>Cómo usar adecuadamente este material?</a:t>
            </a:r>
            <a:endParaRPr lang="en-US" dirty="0">
              <a:solidFill>
                <a:srgbClr val="002060"/>
              </a:solidFill>
            </a:endParaRPr>
          </a:p>
          <a:p>
            <a:r>
              <a:rPr lang="es-CO" dirty="0">
                <a:solidFill>
                  <a:srgbClr val="002060"/>
                </a:solidFill>
              </a:rPr>
              <a:t>1. Si usted quiere trabajar en un barrio nuevo y desea establecer vínculos de amistas. Usted podría presentarse como parte del programa Quiero Vivir Sano. Y decirle que están repartiendo unos folletos sobre ocho remedios naturales. Entonces entrega un folleto a medida que tiene contacto con la persona. Al final, si muestra interés entonces se lo invita a participar en un reto que es participar por ocho semanas en prácticas y Hábitos Saludables. Entonces usamos el folleto: Hábitos Saludables.</a:t>
            </a:r>
            <a:endParaRPr lang="en-US" dirty="0">
              <a:solidFill>
                <a:srgbClr val="002060"/>
              </a:solidFill>
            </a:endParaRPr>
          </a:p>
          <a:p>
            <a:r>
              <a:rPr lang="es-CO" dirty="0">
                <a:solidFill>
                  <a:srgbClr val="002060"/>
                </a:solidFill>
              </a:rPr>
              <a:t>2. Si es un expo-salud: recomendamos que se tenga un cubículo con cada remedio natural. Entonces a medida que pasa por cada cubículo como el agua, el descanso, el aire puro, la alimentación, la luz solar, el ejercicio, y termina con la confianza en Dios. En cada uno de ellos se entrega el folleto correspondiente a ese remedio natural. Al final en el cubículo de confianza en Dios entonces se presenta el desafío de los ocho hábitos saludables.</a:t>
            </a:r>
            <a:endParaRPr lang="en-US" dirty="0">
              <a:solidFill>
                <a:srgbClr val="002060"/>
              </a:solidFill>
            </a:endParaRPr>
          </a:p>
          <a:p>
            <a:r>
              <a:rPr lang="es-CO" dirty="0">
                <a:solidFill>
                  <a:srgbClr val="002060"/>
                </a:solidFill>
              </a:rPr>
              <a:t>3. También se puede usar a la inversa. Por ejemplo, la persona está pasando por un momento especial. Usted puede darle el folleto de la confianza en Dios, y le habla de los otros remedios y comienza más adelante a compartir los otros folletos. </a:t>
            </a:r>
            <a:endParaRPr lang="en-US" dirty="0">
              <a:solidFill>
                <a:srgbClr val="002060"/>
              </a:solidFill>
            </a:endParaRPr>
          </a:p>
          <a:p>
            <a:r>
              <a:rPr lang="es-CO" dirty="0">
                <a:solidFill>
                  <a:srgbClr val="002060"/>
                </a:solidFill>
              </a:rPr>
              <a:t>El objetivo de la literatura además de informar, es crear un acercamiento, que en nuestra estrategia debe terminar en que la persona participe en el programa de hábitos saludables y posteriormente pueda tomar un curso bíblico.</a:t>
            </a:r>
            <a:endParaRPr lang="en-US" dirty="0">
              <a:solidFill>
                <a:srgbClr val="002060"/>
              </a:solidFill>
            </a:endParaRPr>
          </a:p>
          <a:p>
            <a:r>
              <a:rPr lang="es-CO" dirty="0">
                <a:solidFill>
                  <a:srgbClr val="002060"/>
                </a:solidFill>
              </a:rPr>
              <a:t>Muchas personas a medida que nos acercamos a ellas manifiestan interés en estudiar la Biblia, en que se ore por ellas. El mensaje de salud es la puerta de entrada para la predicación de la Palabra de Dios.</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811987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459299" y="1178435"/>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701964" y="2379867"/>
            <a:ext cx="6927272" cy="3693319"/>
          </a:xfrm>
          <a:prstGeom prst="rect">
            <a:avLst/>
          </a:prstGeom>
        </p:spPr>
        <p:txBody>
          <a:bodyPr wrap="square">
            <a:spAutoFit/>
          </a:bodyPr>
          <a:lstStyle/>
          <a:p>
            <a:pPr algn="just">
              <a:defRPr/>
            </a:pPr>
            <a:r>
              <a:rPr lang="es-ES" i="1" dirty="0">
                <a:solidFill>
                  <a:srgbClr val="000000"/>
                </a:solidFill>
                <a:latin typeface="Arial" charset="0"/>
                <a:ea typeface="Times New Roman" charset="0"/>
                <a:cs typeface="Arial" charset="0"/>
              </a:rPr>
              <a:t>“</a:t>
            </a:r>
            <a:r>
              <a:rPr lang="es-ES" b="1" i="1" dirty="0">
                <a:solidFill>
                  <a:srgbClr val="000000"/>
                </a:solidFill>
                <a:latin typeface="Arial" charset="0"/>
                <a:ea typeface="Times New Roman" charset="0"/>
                <a:cs typeface="Arial" charset="0"/>
              </a:rPr>
              <a:t>La reforma pro salud debe presentarse de continuo a la gente, y por nuestro ejemplo debemos vigorizar nuestra enseñanza. </a:t>
            </a:r>
            <a:endParaRPr lang="es-ES" b="1" i="1" dirty="0" smtClean="0">
              <a:solidFill>
                <a:srgbClr val="000000"/>
              </a:solidFill>
              <a:latin typeface="Arial" charset="0"/>
              <a:ea typeface="Times New Roman" charset="0"/>
              <a:cs typeface="Arial" charset="0"/>
            </a:endParaRPr>
          </a:p>
          <a:p>
            <a:pPr algn="just">
              <a:defRPr/>
            </a:pPr>
            <a:r>
              <a:rPr lang="es-ES" b="1" i="1" dirty="0" smtClean="0">
                <a:solidFill>
                  <a:srgbClr val="000000"/>
                </a:solidFill>
                <a:latin typeface="Arial" charset="0"/>
                <a:ea typeface="Times New Roman" charset="0"/>
                <a:cs typeface="Arial" charset="0"/>
              </a:rPr>
              <a:t>La </a:t>
            </a:r>
            <a:r>
              <a:rPr lang="es-ES" b="1" i="1" dirty="0">
                <a:solidFill>
                  <a:srgbClr val="000000"/>
                </a:solidFill>
                <a:latin typeface="Arial" charset="0"/>
                <a:ea typeface="Times New Roman" charset="0"/>
                <a:cs typeface="Arial" charset="0"/>
              </a:rPr>
              <a:t>verdadera religión y las leyes de la salud se relacionan estrechamente. Es imposible trabajar para la salvación de hombres y mujeres sin presentarles la necesidad de romper con las complacencias pecaminosas que destruyen la salud, degradan el alma e impiden que la verdad divina impresione la mente. </a:t>
            </a:r>
          </a:p>
          <a:p>
            <a:pPr algn="just">
              <a:defRPr/>
            </a:pPr>
            <a:endParaRPr lang="es-ES" b="1" i="1" dirty="0">
              <a:solidFill>
                <a:srgbClr val="000000"/>
              </a:solidFill>
              <a:latin typeface="Arial" charset="0"/>
              <a:ea typeface="Times New Roman" charset="0"/>
              <a:cs typeface="Arial" charset="0"/>
            </a:endParaRPr>
          </a:p>
          <a:p>
            <a:pPr algn="just">
              <a:defRPr/>
            </a:pPr>
            <a:r>
              <a:rPr lang="es-ES" b="1" i="1" dirty="0">
                <a:solidFill>
                  <a:srgbClr val="000000"/>
                </a:solidFill>
                <a:latin typeface="Arial" charset="0"/>
                <a:ea typeface="Times New Roman" charset="0"/>
                <a:cs typeface="Arial" charset="0"/>
              </a:rPr>
              <a:t>		</a:t>
            </a:r>
          </a:p>
          <a:p>
            <a:pPr algn="just">
              <a:defRPr/>
            </a:pPr>
            <a:r>
              <a:rPr lang="es-ES" b="1" i="1" dirty="0">
                <a:solidFill>
                  <a:srgbClr val="000000"/>
                </a:solidFill>
                <a:latin typeface="Arial" charset="0"/>
                <a:ea typeface="Times New Roman" charset="0"/>
                <a:cs typeface="Arial" charset="0"/>
              </a:rPr>
              <a:t>						(</a:t>
            </a:r>
            <a:r>
              <a:rPr lang="es-ES" b="1" i="1" dirty="0" err="1">
                <a:solidFill>
                  <a:srgbClr val="000000"/>
                </a:solidFill>
                <a:latin typeface="Arial" charset="0"/>
                <a:ea typeface="Times New Roman" charset="0"/>
                <a:cs typeface="Arial" charset="0"/>
              </a:rPr>
              <a:t>Testimoniones</a:t>
            </a:r>
            <a:r>
              <a:rPr lang="es-ES" b="1" i="1" dirty="0">
                <a:solidFill>
                  <a:srgbClr val="000000"/>
                </a:solidFill>
                <a:latin typeface="Arial" charset="0"/>
                <a:ea typeface="Times New Roman" charset="0"/>
                <a:cs typeface="Arial" charset="0"/>
              </a:rPr>
              <a:t> para la Iglesia T7, pg134)</a:t>
            </a:r>
            <a:endParaRPr lang="es-ES" dirty="0">
              <a:solidFill>
                <a:srgbClr val="000000"/>
              </a:solidFill>
              <a:latin typeface="Arial" charset="0"/>
              <a:ea typeface="Times New Roman" charset="0"/>
              <a:cs typeface="Arial" charset="0"/>
            </a:endParaRPr>
          </a:p>
        </p:txBody>
      </p:sp>
    </p:spTree>
    <p:extLst>
      <p:ext uri="{BB962C8B-B14F-4D97-AF65-F5344CB8AC3E}">
        <p14:creationId xmlns:p14="http://schemas.microsoft.com/office/powerpoint/2010/main" val="19534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799" y="5805264"/>
            <a:ext cx="7961245" cy="1015663"/>
          </a:xfrm>
          <a:prstGeom prst="rect">
            <a:avLst/>
          </a:prstGeom>
        </p:spPr>
        <p:txBody>
          <a:bodyPr wrap="square">
            <a:spAutoFit/>
          </a:bodyPr>
          <a:lstStyle/>
          <a:p>
            <a:pPr algn="ctr"/>
            <a:r>
              <a:rPr lang="es-CO" sz="2000" b="1" dirty="0" smtClean="0">
                <a:solidFill>
                  <a:srgbClr val="990033"/>
                </a:solidFill>
                <a:latin typeface="Gungsuh" panose="02030600000101010101" pitchFamily="18" charset="-127"/>
                <a:ea typeface="Gungsuh" panose="02030600000101010101" pitchFamily="18" charset="-127"/>
              </a:rPr>
              <a:t>“Amado</a:t>
            </a:r>
            <a:r>
              <a:rPr lang="es-CO" sz="2000" b="1" dirty="0">
                <a:solidFill>
                  <a:srgbClr val="990033"/>
                </a:solidFill>
                <a:latin typeface="Gungsuh" panose="02030600000101010101" pitchFamily="18" charset="-127"/>
                <a:ea typeface="Gungsuh" panose="02030600000101010101" pitchFamily="18" charset="-127"/>
              </a:rPr>
              <a:t>, yo deseo que tú seas prosperado en todas las cosas, y que tengas salud, así como prospera tu </a:t>
            </a:r>
            <a:r>
              <a:rPr lang="es-CO" sz="2000" b="1" dirty="0" smtClean="0">
                <a:solidFill>
                  <a:srgbClr val="990033"/>
                </a:solidFill>
                <a:latin typeface="Gungsuh" panose="02030600000101010101" pitchFamily="18" charset="-127"/>
                <a:ea typeface="Gungsuh" panose="02030600000101010101" pitchFamily="18" charset="-127"/>
              </a:rPr>
              <a:t>alma”. </a:t>
            </a:r>
          </a:p>
          <a:p>
            <a:pPr algn="ctr"/>
            <a:r>
              <a:rPr lang="es-CO" sz="2000" b="1" dirty="0" smtClean="0">
                <a:solidFill>
                  <a:srgbClr val="990033"/>
                </a:solidFill>
                <a:latin typeface="Gungsuh" panose="02030600000101010101" pitchFamily="18" charset="-127"/>
                <a:ea typeface="Gungsuh" panose="02030600000101010101" pitchFamily="18" charset="-127"/>
              </a:rPr>
              <a:t>3 Juan 2.</a:t>
            </a:r>
            <a:endParaRPr lang="es-CO" sz="2000" b="1" dirty="0">
              <a:solidFill>
                <a:srgbClr val="990033"/>
              </a:solidFill>
              <a:latin typeface="Gungsuh" panose="02030600000101010101" pitchFamily="18" charset="-127"/>
              <a:ea typeface="Gungsuh" panose="02030600000101010101" pitchFamily="18" charset="-127"/>
            </a:endParaRPr>
          </a:p>
        </p:txBody>
      </p:sp>
    </p:spTree>
    <p:extLst>
      <p:ext uri="{BB962C8B-B14F-4D97-AF65-F5344CB8AC3E}">
        <p14:creationId xmlns:p14="http://schemas.microsoft.com/office/powerpoint/2010/main" val="23639804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3009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4213460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5896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2706624" y="782092"/>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Tree>
    <p:extLst>
      <p:ext uri="{BB962C8B-B14F-4D97-AF65-F5344CB8AC3E}">
        <p14:creationId xmlns:p14="http://schemas.microsoft.com/office/powerpoint/2010/main" val="9633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2438400" cy="2231380"/>
          </a:xfrm>
          <a:prstGeom prst="rect">
            <a:avLst/>
          </a:prstGeom>
          <a:solidFill>
            <a:srgbClr val="002060"/>
          </a:solidFill>
          <a:ln>
            <a:noFill/>
          </a:ln>
          <a:effectLst>
            <a:glow>
              <a:schemeClr val="accent1"/>
            </a:glow>
            <a:outerShdw blurRad="44450" dist="27940" dir="5400000" algn="ctr">
              <a:srgbClr val="000000">
                <a:alpha val="32000"/>
              </a:srgbClr>
            </a:outerShdw>
          </a:effectLst>
          <a:scene3d>
            <a:camera prst="obliqueBottomLeft"/>
            <a:lightRig rig="balanced" dir="t">
              <a:rot lat="0" lon="0" rev="8700000"/>
            </a:lightRig>
          </a:scene3d>
          <a:sp3d>
            <a:bevelT w="190500" h="38100"/>
          </a:sp3d>
        </p:spPr>
        <p:txBody>
          <a:bodyPr wrap="square" rtlCol="0">
            <a:spAutoFit/>
            <a:scene3d>
              <a:camera prst="orthographicFront"/>
              <a:lightRig rig="soft" dir="t">
                <a:rot lat="0" lon="0" rev="15600000"/>
              </a:lightRig>
            </a:scene3d>
            <a:sp3d extrusionH="57150" prstMaterial="softEdge">
              <a:bevelT w="38100" h="38100"/>
            </a:sp3d>
          </a:bodyPr>
          <a:lstStyle/>
          <a:p>
            <a:pPr algn="ctr"/>
            <a:r>
              <a:rPr lang="es-CO" sz="13900" b="1" dirty="0">
                <a:ln/>
                <a:gradFill>
                  <a:gsLst>
                    <a:gs pos="0">
                      <a:schemeClr val="accent6">
                        <a:lumMod val="58000"/>
                      </a:schemeClr>
                    </a:gs>
                    <a:gs pos="100000">
                      <a:srgbClr val="92D050"/>
                    </a:gs>
                  </a:gsLst>
                  <a:lin ang="5400000" scaled="0"/>
                </a:gradFill>
              </a:rPr>
              <a:t>3</a:t>
            </a:r>
          </a:p>
        </p:txBody>
      </p:sp>
      <p:sp>
        <p:nvSpPr>
          <p:cNvPr id="5" name="Título 1"/>
          <p:cNvSpPr txBox="1">
            <a:spLocks/>
          </p:cNvSpPr>
          <p:nvPr/>
        </p:nvSpPr>
        <p:spPr>
          <a:xfrm>
            <a:off x="3223860" y="1029284"/>
            <a:ext cx="479679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b="1" dirty="0" smtClean="0">
                <a:gradFill>
                  <a:gsLst>
                    <a:gs pos="0">
                      <a:schemeClr val="accent5">
                        <a:lumMod val="50000"/>
                      </a:schemeClr>
                    </a:gs>
                    <a:gs pos="100000">
                      <a:srgbClr val="00B0F0"/>
                    </a:gs>
                  </a:gsLst>
                  <a:lin ang="5400000" scaled="0"/>
                </a:gradFill>
              </a:rPr>
              <a:t>JUSTIFICACIÓN</a:t>
            </a:r>
            <a:r>
              <a:rPr lang="en-US" sz="2800" b="1" dirty="0" smtClean="0">
                <a:gradFill>
                  <a:gsLst>
                    <a:gs pos="0">
                      <a:schemeClr val="accent5">
                        <a:lumMod val="50000"/>
                      </a:schemeClr>
                    </a:gs>
                    <a:gs pos="100000">
                      <a:srgbClr val="00B0F0"/>
                    </a:gs>
                  </a:gsLst>
                  <a:lin ang="5400000" scaled="0"/>
                </a:gradFill>
              </a:rPr>
              <a:t/>
            </a:r>
            <a:br>
              <a:rPr lang="en-US" sz="2800" b="1" dirty="0" smtClean="0">
                <a:gradFill>
                  <a:gsLst>
                    <a:gs pos="0">
                      <a:schemeClr val="accent5">
                        <a:lumMod val="50000"/>
                      </a:schemeClr>
                    </a:gs>
                    <a:gs pos="100000">
                      <a:srgbClr val="00B0F0"/>
                    </a:gs>
                  </a:gsLst>
                  <a:lin ang="5400000" scaled="0"/>
                </a:gradFill>
              </a:rPr>
            </a:br>
            <a:endParaRPr lang="en-US" sz="2800" b="1" dirty="0">
              <a:gradFill>
                <a:gsLst>
                  <a:gs pos="0">
                    <a:schemeClr val="accent5">
                      <a:lumMod val="50000"/>
                    </a:schemeClr>
                  </a:gs>
                  <a:gs pos="100000">
                    <a:srgbClr val="00B0F0"/>
                  </a:gs>
                </a:gsLst>
                <a:lin ang="5400000" scaled="0"/>
              </a:gradFill>
            </a:endParaRPr>
          </a:p>
        </p:txBody>
      </p:sp>
      <p:pic>
        <p:nvPicPr>
          <p:cNvPr id="7" name="Picture 1" descr="C:\Seminarios Pr. Doria\Cópia de 0606210.png"/>
          <p:cNvPicPr>
            <a:picLocks noChangeAspect="1" noChangeArrowheads="1"/>
          </p:cNvPicPr>
          <p:nvPr/>
        </p:nvPicPr>
        <p:blipFill>
          <a:blip r:embed="rId2" cstate="print"/>
          <a:srcRect b="9214"/>
          <a:stretch>
            <a:fillRect/>
          </a:stretch>
        </p:blipFill>
        <p:spPr bwMode="auto">
          <a:xfrm flipH="1">
            <a:off x="7256089" y="4572000"/>
            <a:ext cx="1887911" cy="2286000"/>
          </a:xfrm>
          <a:prstGeom prst="rect">
            <a:avLst/>
          </a:prstGeom>
          <a:noFill/>
        </p:spPr>
      </p:pic>
      <p:sp>
        <p:nvSpPr>
          <p:cNvPr id="2" name="Rectángulo 1"/>
          <p:cNvSpPr/>
          <p:nvPr/>
        </p:nvSpPr>
        <p:spPr>
          <a:xfrm>
            <a:off x="951345" y="2478314"/>
            <a:ext cx="6373091" cy="3785652"/>
          </a:xfrm>
          <a:prstGeom prst="rect">
            <a:avLst/>
          </a:prstGeom>
        </p:spPr>
        <p:txBody>
          <a:bodyPr wrap="square">
            <a:spAutoFit/>
          </a:bodyPr>
          <a:lstStyle/>
          <a:p>
            <a:pPr algn="just"/>
            <a:r>
              <a:rPr lang="es-CO" altLang="ja-JP" sz="2400" b="1" dirty="0" smtClean="0">
                <a:latin typeface="Calibri" panose="020F0502020204030204" pitchFamily="34" charset="0"/>
              </a:rPr>
              <a:t>“</a:t>
            </a:r>
            <a:r>
              <a:rPr lang="es-MX" altLang="ja-JP" sz="2400" dirty="0" smtClean="0"/>
              <a:t>En </a:t>
            </a:r>
            <a:r>
              <a:rPr lang="es-MX" altLang="ja-JP" sz="2400" dirty="0"/>
              <a:t>todo lugar que visiten encontrarán personas enfermas y que sufren. Si resulta oportuno, oren por el enfermo. Dios puede levantarlo, y eso será un testimonio a favor de la verdad. Digan a la familia que visitan lo que debe hacer para mantenerse bien. Lleven con ustedes algunos </a:t>
            </a:r>
            <a:r>
              <a:rPr lang="es-MX" altLang="ja-JP" sz="2400" dirty="0">
                <a:solidFill>
                  <a:srgbClr val="FF0000"/>
                </a:solidFill>
              </a:rPr>
              <a:t>folletos que traten de la reforma pro salud, y déjenlos con la gente. Así sembrarán la semilla de la verdad</a:t>
            </a:r>
            <a:r>
              <a:rPr lang="es-MX" altLang="es-ES" sz="2400" dirty="0"/>
              <a:t>”</a:t>
            </a:r>
            <a:r>
              <a:rPr lang="es-MX" altLang="ja-JP" sz="2400" dirty="0"/>
              <a:t> </a:t>
            </a:r>
            <a:r>
              <a:rPr lang="es-MX" altLang="ja-JP" sz="2400" dirty="0" smtClean="0"/>
              <a:t>    </a:t>
            </a:r>
            <a:r>
              <a:rPr lang="es-MX" altLang="es-CO" sz="2400" dirty="0" smtClean="0"/>
              <a:t>Manuscrito </a:t>
            </a:r>
            <a:r>
              <a:rPr lang="es-MX" altLang="es-CO" sz="2400" dirty="0"/>
              <a:t>18a, 1901</a:t>
            </a:r>
            <a:r>
              <a:rPr lang="es-MX" altLang="es-CO" sz="2400" dirty="0" smtClean="0"/>
              <a:t>.</a:t>
            </a:r>
            <a:endParaRPr lang="es-MX" altLang="es-CO" sz="2400" dirty="0">
              <a:latin typeface="Calibri" panose="020F0502020204030204" pitchFamily="34" charset="0"/>
            </a:endParaRPr>
          </a:p>
        </p:txBody>
      </p:sp>
    </p:spTree>
    <p:extLst>
      <p:ext uri="{BB962C8B-B14F-4D97-AF65-F5344CB8AC3E}">
        <p14:creationId xmlns:p14="http://schemas.microsoft.com/office/powerpoint/2010/main" val="378064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Book Antiqua"/>
        <a:ea typeface=""/>
        <a:cs typeface=""/>
      </a:majorFont>
      <a:minorFont>
        <a:latin typeface="Book Antiqua"/>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941</TotalTime>
  <Words>5141</Words>
  <Application>Microsoft Office PowerPoint</Application>
  <PresentationFormat>Presentación en pantalla (4:3)</PresentationFormat>
  <Paragraphs>295</Paragraphs>
  <Slides>84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84</vt:i4>
      </vt:variant>
    </vt:vector>
  </HeadingPairs>
  <TitlesOfParts>
    <vt:vector size="91" baseType="lpstr">
      <vt:lpstr>Arial</vt:lpstr>
      <vt:lpstr>Book Antiqua</vt:lpstr>
      <vt:lpstr>Calibri</vt:lpstr>
      <vt:lpstr>Gungsuh</vt:lpstr>
      <vt:lpstr>Times New Roman</vt:lpstr>
      <vt:lpstr>Trebuchet MS</vt:lpstr>
      <vt:lpstr>Tema de Office</vt:lpstr>
      <vt:lpstr>Impacto   Evangelístico UCN 2018</vt:lpstr>
      <vt:lpstr>¿QUÉ ES QUIERO VIVIR SANO?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MÉTODO.  </vt:lpstr>
      <vt:lpstr>LOS OBJETIVOS GENERALES</vt:lpstr>
      <vt:lpstr>Presentación de PowerPoint</vt:lpstr>
      <vt:lpstr>LOS PÚBLICOS META DE LA METODOLOGÍA QUIERO VIVIR SANO.  </vt:lpstr>
      <vt:lpstr>PASOS PARA IMPLEMENTAR Y EJECUTAR LA METODOLOGÍA QUIERO VIVIR SANO.  </vt:lpstr>
      <vt:lpstr>Presentación de PowerPoint</vt:lpstr>
      <vt:lpstr>Presentación de PowerPoint</vt:lpstr>
      <vt:lpstr>Presentación de PowerPoint</vt:lpstr>
      <vt:lpstr>Presentación de PowerPoint</vt:lpstr>
      <vt:lpstr>ALGUNOS EJEMPLOS DE PROGRAMAS, PROYECTOS O ACTIVIDADES QUE SE PUEDEN IMPLEMENTAR:  </vt:lpstr>
      <vt:lpstr>ALGUNOS EJEMPLOS DE PROGRAMAS, PROYECTOS O ACTIVIDADES QUE SE PUEDEN IMPLEMENTAR:  </vt:lpstr>
      <vt:lpstr>ALGUNOS EJEMPLOS DE PROGRAMAS, PROYECTOS O ACTIVIDADES QUE SE PUEDEN IMPLEMENTAR:  </vt:lpstr>
      <vt:lpstr>FECHAS IMPORTANTES PARA EL DESARROLLO DEL PROGRAMA EVANGELISTICO QVS </vt:lpstr>
      <vt:lpstr>FECHAS IMPORTANTES PARA EL DESARROLLO DEL PROGRAMA EVANGELISTICO QVS </vt:lpstr>
      <vt:lpstr>MATERIALES PREPARADOS PARA EL PROGRAMA EVANGELISTICO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Definición operacional de cada uno de los pilares  </vt:lpstr>
      <vt:lpstr>MONITOREO Y EVALUACIÓN DEL IMPACTO  </vt:lpstr>
      <vt:lpstr>Definición operacional de cada uno de los pilares  </vt:lpstr>
      <vt:lpstr>Presentación de PowerPoint</vt:lpstr>
      <vt:lpstr>Presentación de PowerPoint</vt:lpstr>
      <vt:lpstr>Tipos de prevención utilizados en la metodología quiero vivir sano. </vt:lpstr>
      <vt:lpstr>Presentación de PowerPoint</vt:lpstr>
      <vt:lpstr>Presentación de PowerPoint</vt:lpstr>
      <vt:lpstr>Presentación de PowerPoint</vt:lpstr>
      <vt:lpstr>Presentación de PowerPoint</vt:lpstr>
      <vt:lpstr>Presentación de PowerPoint</vt:lpstr>
      <vt:lpstr>Definición de un programa, proyecto y actividad.  </vt:lpstr>
      <vt:lpstr>Presentación de PowerPoint</vt:lpstr>
      <vt:lpstr>Presentación de PowerPoint</vt:lpstr>
      <vt:lpstr>Presentación de PowerPoint</vt:lpstr>
      <vt:lpstr>Presentación de PowerPoint</vt:lpstr>
      <vt:lpstr>Los dos tipos de evaluación que podemos realizar son:  </vt:lpstr>
      <vt:lpstr>Presentación de PowerPoint</vt:lpstr>
      <vt:lpstr>LA ADMINISTRACIÓN DE LA METODOLOGÍA QUIERO VIVIR SANO  </vt:lpstr>
      <vt:lpstr>Presentación de PowerPoint</vt:lpstr>
      <vt:lpstr>¿Cómo usar el material?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EXPLICATIVO</dc:title>
  <dc:creator>Recepcion</dc:creator>
  <cp:lastModifiedBy>Pr. William</cp:lastModifiedBy>
  <cp:revision>106</cp:revision>
  <dcterms:created xsi:type="dcterms:W3CDTF">2017-10-12T16:40:28Z</dcterms:created>
  <dcterms:modified xsi:type="dcterms:W3CDTF">2018-02-03T05:08:36Z</dcterms:modified>
</cp:coreProperties>
</file>