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3"/>
    <p:restoredTop sz="94674"/>
  </p:normalViewPr>
  <p:slideViewPr>
    <p:cSldViewPr snapToGrid="0" snapToObjects="1">
      <p:cViewPr varScale="1">
        <p:scale>
          <a:sx n="51" d="100"/>
          <a:sy n="51" d="100"/>
        </p:scale>
        <p:origin x="24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473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bg>
      <p:bgPr>
        <a:gradFill flip="none" rotWithShape="1">
          <a:gsLst>
            <a:gs pos="0">
              <a:srgbClr val="ADCE14"/>
            </a:gs>
            <a:gs pos="100000">
              <a:srgbClr val="3C3C3C"/>
            </a:gs>
          </a:gsLst>
          <a:lin ang="1966118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496" y="11839047"/>
            <a:ext cx="21971006" cy="636981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7196865"/>
            <a:ext cx="21971000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presentación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826218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Información del hecho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Nivel de texto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marL="0" lvl="4" indent="21214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sz="11000" b="1" spc="-199"/>
            </a:pPr>
            <a:r>
              <a:t>100%
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80823" y="10675453"/>
            <a:ext cx="201492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Atribución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 anchor="ctr"/>
          <a:lstStyle/>
          <a:p>
            <a:pPr marL="0" lvl="4" indent="2323846" defTabSz="1511768">
              <a:spcBef>
                <a:spcPts val="0"/>
              </a:spcBef>
              <a:buSzTx/>
              <a:buNone/>
              <a:defRPr sz="52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“Frase celebre”
</a:t>
            </a:r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>
            <a:spLocks noGrp="1"/>
          </p:cNvSpPr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8000" b="0" cap="all" spc="319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6099" y="12846049"/>
            <a:ext cx="419101" cy="457201"/>
          </a:xfrm>
          <a:prstGeom prst="rect">
            <a:avLst/>
          </a:prstGeom>
        </p:spPr>
        <p:txBody>
          <a:bodyPr anchor="ctr"/>
          <a:lstStyle>
            <a:lvl1pPr defTabSz="825500">
              <a:defRPr sz="2400">
                <a:solidFill>
                  <a:srgbClr val="8C8C8C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gradFill flip="none" rotWithShape="1">
          <a:gsLst>
            <a:gs pos="0">
              <a:srgbClr val="A1BD3E"/>
            </a:gs>
            <a:gs pos="100000">
              <a:srgbClr val="3B3B3B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o del título"/>
          <p:cNvSpPr txBox="1">
            <a:spLocks noGrp="1"/>
          </p:cNvSpPr>
          <p:nvPr>
            <p:ph type="title"/>
          </p:nvPr>
        </p:nvSpPr>
        <p:spPr>
          <a:xfrm>
            <a:off x="3096367" y="3994150"/>
            <a:ext cx="19621505" cy="3213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9400" b="0" i="1" spc="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 anchor="t"/>
          <a:lstStyle>
            <a:lvl1pPr defTabSz="825500"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magen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68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914400">
              <a:lnSpc>
                <a:spcPct val="100000"/>
              </a:lnSpc>
              <a:defRPr sz="6400" b="0" cap="all" spc="0">
                <a:solidFill>
                  <a:srgbClr val="A9E023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1797624" y="11766550"/>
            <a:ext cx="332737" cy="348425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r" defTabSz="457200">
              <a:defRPr b="1">
                <a:solidFill>
                  <a:srgbClr val="BFBFBF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o del título"/>
          <p:cNvSpPr txBox="1"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90000"/>
              </a:lnSpc>
              <a:defRPr sz="10000" b="0" cap="all" spc="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5C88A5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44690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presentación 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8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Texto en viñeta de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Texto en viñeta de diapositiva</a:t>
            </a:r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6"/>
            <a:ext cx="22529802" cy="1119347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Temas de agenda</a:t>
            </a:r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ditar: doble clic"/>
          <p:cNvSpPr txBox="1">
            <a:spLocks noGrp="1"/>
          </p:cNvSpPr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Editar: doble clic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Portada_SeminarioCMP.jpg" descr="Portada_SeminarioC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ángulo redondeado"/>
          <p:cNvSpPr/>
          <p:nvPr/>
        </p:nvSpPr>
        <p:spPr>
          <a:xfrm>
            <a:off x="1030926" y="3406391"/>
            <a:ext cx="20762740" cy="8186509"/>
          </a:xfrm>
          <a:prstGeom prst="roundRect">
            <a:avLst>
              <a:gd name="adj" fmla="val 16876"/>
            </a:avLst>
          </a:prstGeom>
          <a:solidFill>
            <a:srgbClr val="D4B258"/>
          </a:solidFill>
          <a:ln w="25400">
            <a:solidFill>
              <a:srgbClr val="F6CF67"/>
            </a:solidFill>
          </a:ln>
          <a:effectLst>
            <a:outerShdw blurRad="190500" dist="190500" dir="19969442" rotWithShape="0">
              <a:srgbClr val="000000">
                <a:alpha val="74999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251" name="Dejar de alcanzar el potencial"/>
          <p:cNvSpPr txBox="1">
            <a:spLocks noGrp="1"/>
          </p:cNvSpPr>
          <p:nvPr>
            <p:ph type="title"/>
          </p:nvPr>
        </p:nvSpPr>
        <p:spPr>
          <a:xfrm>
            <a:off x="3909343" y="596008"/>
            <a:ext cx="15005907" cy="1765274"/>
          </a:xfrm>
          <a:prstGeom prst="rect">
            <a:avLst/>
          </a:prstGeom>
        </p:spPr>
        <p:txBody>
          <a:bodyPr anchor="t"/>
          <a:lstStyle>
            <a:lvl1pPr algn="ctr" defTabSz="1160647">
              <a:defRPr sz="10300" b="0" spc="-381">
                <a:effectLst>
                  <a:outerShdw blurRad="25400" dist="88900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Las facultades</a:t>
            </a:r>
          </a:p>
        </p:txBody>
      </p:sp>
      <p:sp>
        <p:nvSpPr>
          <p:cNvPr id="252" name="— {1MCP 340.2}"/>
          <p:cNvSpPr txBox="1"/>
          <p:nvPr/>
        </p:nvSpPr>
        <p:spPr>
          <a:xfrm>
            <a:off x="15032964" y="12547511"/>
            <a:ext cx="275087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{1MCP 358.4}</a:t>
            </a:r>
          </a:p>
        </p:txBody>
      </p:sp>
      <p:pic>
        <p:nvPicPr>
          <p:cNvPr id="253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06138"/>
            <a:ext cx="24384000" cy="30075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— {1MCP 340.2}"/>
          <p:cNvSpPr txBox="1"/>
          <p:nvPr/>
        </p:nvSpPr>
        <p:spPr>
          <a:xfrm>
            <a:off x="1480234" y="3417914"/>
            <a:ext cx="19864125" cy="807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ts val="8200"/>
              </a:lnSpc>
              <a:defRPr sz="7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Debería enseñarse </a:t>
            </a:r>
            <a:r>
              <a:rPr sz="5800"/>
              <a:t>a los</a:t>
            </a:r>
            <a:r>
              <a:t> 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jóvenes</a:t>
            </a:r>
            <a:r>
              <a:t> la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importancia </a:t>
            </a:r>
            <a:r>
              <a:t>de 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cultivar</a:t>
            </a:r>
            <a:r>
              <a:t> las 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facultades físicas, mentales </a:t>
            </a:r>
            <a:r>
              <a:t>y 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morales para que puedan alcanzar </a:t>
            </a:r>
            <a:r>
              <a:rPr sz="5800"/>
              <a:t>no solo los más 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elevados logros </a:t>
            </a:r>
            <a:r>
              <a:rPr sz="5800"/>
              <a:t>en las</a:t>
            </a:r>
            <a:r>
              <a:t> </a:t>
            </a:r>
            <a:r>
              <a:rPr>
                <a:effectLst>
                  <a:outerShdw blurRad="25400" dist="63500" dir="18900000" rotWithShape="0">
                    <a:srgbClr val="8D8D8D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ciencias</a:t>
            </a:r>
            <a:r>
              <a:rPr sz="5800"/>
              <a:t>, por medio del conocimiento de Dios, que puedan desarrollar caracteres simétricos, y así estar preparados para ser útiles en este mundo.</a:t>
            </a:r>
          </a:p>
        </p:txBody>
      </p:sp>
      <p:pic>
        <p:nvPicPr>
          <p:cNvPr id="255" name="Imagen" descr="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01785" y="-150470"/>
            <a:ext cx="2582216" cy="1401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ángulo"/>
          <p:cNvSpPr/>
          <p:nvPr/>
        </p:nvSpPr>
        <p:spPr>
          <a:xfrm>
            <a:off x="2721637" y="3490624"/>
            <a:ext cx="20190392" cy="8093773"/>
          </a:xfrm>
          <a:prstGeom prst="rect">
            <a:avLst/>
          </a:prstGeom>
          <a:gradFill>
            <a:gsLst>
              <a:gs pos="0">
                <a:srgbClr val="FAAE17"/>
              </a:gs>
              <a:gs pos="100000">
                <a:srgbClr val="382D2C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BDE6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" name="De todo tipo es poder, y es el propósito de Dios que se enseñe ciencia avanzada como preparación para la obra que ha de preceder a las escenas finales de la historia de la tierra."/>
          <p:cNvSpPr txBox="1"/>
          <p:nvPr/>
        </p:nvSpPr>
        <p:spPr>
          <a:xfrm>
            <a:off x="3273775" y="2502629"/>
            <a:ext cx="18262200" cy="9632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9300" i="1">
                <a:solidFill>
                  <a:srgbClr val="FFFFFF"/>
                </a:solidFill>
                <a:effectLst>
                  <a:outerShdw blurRad="25400" dist="635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De todo tipo es poder</a:t>
            </a:r>
            <a:r>
              <a:rPr sz="7000"/>
              <a:t>, y es el</a:t>
            </a:r>
            <a:r>
              <a:t> propósito </a:t>
            </a:r>
            <a:r>
              <a:rPr sz="7000"/>
              <a:t>de Dios que </a:t>
            </a:r>
            <a:r>
              <a:t>se enseñe ciencia avanzada como preparación </a:t>
            </a:r>
            <a:r>
              <a:rPr sz="7000"/>
              <a:t>para la</a:t>
            </a:r>
            <a:r>
              <a:t> obra </a:t>
            </a:r>
            <a:r>
              <a:rPr sz="7000"/>
              <a:t>que ha de </a:t>
            </a:r>
            <a:r>
              <a:t>preceder </a:t>
            </a:r>
            <a:r>
              <a:rPr sz="7000"/>
              <a:t>a las </a:t>
            </a:r>
            <a:r>
              <a:t>escenas finales </a:t>
            </a:r>
            <a:r>
              <a:rPr sz="7000"/>
              <a:t>de la historia de la tierra.</a:t>
            </a:r>
          </a:p>
        </p:txBody>
      </p:sp>
      <p:sp>
        <p:nvSpPr>
          <p:cNvPr id="259" name="Dejar de alcanzar el potencial"/>
          <p:cNvSpPr txBox="1">
            <a:spLocks noGrp="1"/>
          </p:cNvSpPr>
          <p:nvPr>
            <p:ph type="title"/>
          </p:nvPr>
        </p:nvSpPr>
        <p:spPr>
          <a:xfrm>
            <a:off x="4197119" y="767095"/>
            <a:ext cx="16415513" cy="1931098"/>
          </a:xfrm>
          <a:prstGeom prst="rect">
            <a:avLst/>
          </a:prstGeom>
        </p:spPr>
        <p:txBody>
          <a:bodyPr anchor="t"/>
          <a:lstStyle>
            <a:lvl1pPr algn="ctr" defTabSz="1160647">
              <a:defRPr sz="10300" b="0" spc="-381">
                <a:effectLst>
                  <a:outerShdw blurRad="25400" dist="88900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El conocimiento de las ciencias</a:t>
            </a:r>
          </a:p>
        </p:txBody>
      </p:sp>
      <p:sp>
        <p:nvSpPr>
          <p:cNvPr id="260" name="— {1MCP 340.2}"/>
          <p:cNvSpPr txBox="1"/>
          <p:nvPr/>
        </p:nvSpPr>
        <p:spPr>
          <a:xfrm>
            <a:off x="15028240" y="12623711"/>
            <a:ext cx="677352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TM, 241, 242 (1895). {1MCP 360.3}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ángulo redondeado"/>
          <p:cNvSpPr/>
          <p:nvPr/>
        </p:nvSpPr>
        <p:spPr>
          <a:xfrm>
            <a:off x="2548388" y="3831175"/>
            <a:ext cx="19287225" cy="7962899"/>
          </a:xfrm>
          <a:prstGeom prst="roundRect">
            <a:avLst>
              <a:gd name="adj" fmla="val 15000"/>
            </a:avLst>
          </a:prstGeom>
          <a:solidFill>
            <a:srgbClr val="E4A0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Grandes posibilidades en la vida"/>
          <p:cNvSpPr txBox="1">
            <a:spLocks noGrp="1"/>
          </p:cNvSpPr>
          <p:nvPr>
            <p:ph type="title"/>
          </p:nvPr>
        </p:nvSpPr>
        <p:spPr>
          <a:xfrm>
            <a:off x="3733868" y="1086785"/>
            <a:ext cx="16916264" cy="1905980"/>
          </a:xfrm>
          <a:prstGeom prst="rect">
            <a:avLst/>
          </a:prstGeom>
        </p:spPr>
        <p:txBody>
          <a:bodyPr anchor="t"/>
          <a:lstStyle>
            <a:lvl1pPr algn="ctr" defTabSz="1160647">
              <a:defRPr sz="10300" b="0" spc="-381">
                <a:effectLst>
                  <a:outerShdw blurRad="25400" dist="88900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Deben ser de ser pensadores</a:t>
            </a:r>
          </a:p>
        </p:txBody>
      </p:sp>
      <p:sp>
        <p:nvSpPr>
          <p:cNvPr id="264" name="¡Cuántos obreros que ocupan lugares humildes en la vida, al crear factores de bendición para el mundo, han logrado resultados que los reyes envidiarían!"/>
          <p:cNvSpPr txBox="1">
            <a:spLocks noGrp="1"/>
          </p:cNvSpPr>
          <p:nvPr>
            <p:ph type="body" sz="half" idx="1"/>
          </p:nvPr>
        </p:nvSpPr>
        <p:spPr>
          <a:xfrm>
            <a:off x="3073583" y="4262450"/>
            <a:ext cx="18236834" cy="664314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2243271">
              <a:lnSpc>
                <a:spcPct val="90000"/>
              </a:lnSpc>
              <a:spcBef>
                <a:spcPts val="4100"/>
              </a:spcBef>
              <a:defRPr sz="7800" b="0"/>
            </a:lvl1pPr>
          </a:lstStyle>
          <a:p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Pocos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tienen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el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suficiente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valor y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dominio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propio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como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para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actuar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por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principios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 La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mayoría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dejan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de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entender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el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verdadero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objetivo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educación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y por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ello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dejan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de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actuar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como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para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alcanzarlo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</p:txBody>
      </p:sp>
      <p:sp>
        <p:nvSpPr>
          <p:cNvPr id="265" name="—{1MCP 340.4}"/>
          <p:cNvSpPr txBox="1"/>
          <p:nvPr/>
        </p:nvSpPr>
        <p:spPr>
          <a:xfrm>
            <a:off x="15755238" y="12632483"/>
            <a:ext cx="5749930" cy="1168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198577" indent="-87021" algn="r" defTabSz="1609303">
              <a:lnSpc>
                <a:spcPct val="90000"/>
              </a:lnSpc>
              <a:defRPr sz="29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 {1MCP 359.1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BD19"/>
            </a:gs>
            <a:gs pos="100000">
              <a:srgbClr val="2B2B2B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Mientras descuidan el estudio mucho más esencial para la felicidad y el éxito de la vida."/>
          <p:cNvSpPr/>
          <p:nvPr/>
        </p:nvSpPr>
        <p:spPr>
          <a:xfrm>
            <a:off x="3988036" y="4500657"/>
            <a:ext cx="7362551" cy="8019956"/>
          </a:xfrm>
          <a:prstGeom prst="roundRect">
            <a:avLst>
              <a:gd name="adj" fmla="val 12094"/>
            </a:avLst>
          </a:prstGeom>
          <a:solidFill>
            <a:srgbClr val="000000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6000">
                <a:solidFill>
                  <a:srgbClr val="FFFFFF"/>
                </a:solidFill>
              </a:rPr>
              <a:t>Mientras descuidan el estudio </a:t>
            </a:r>
            <a:r>
              <a:rPr sz="4000">
                <a:solidFill>
                  <a:srgbClr val="FFFFFF"/>
                </a:solidFill>
              </a:rPr>
              <a:t>mucho más esencial</a:t>
            </a:r>
            <a:r>
              <a:rPr sz="6000">
                <a:solidFill>
                  <a:srgbClr val="FFFFFF"/>
                </a:solidFill>
              </a:rPr>
              <a:t> </a:t>
            </a:r>
            <a:r>
              <a:rPr sz="4000">
                <a:solidFill>
                  <a:srgbClr val="FFFFFF"/>
                </a:solidFill>
              </a:rPr>
              <a:t>para la </a:t>
            </a:r>
            <a:r>
              <a:rPr sz="6000">
                <a:solidFill>
                  <a:srgbClr val="FFFFFF"/>
                </a:solidFill>
              </a:rPr>
              <a:t>felicidad </a:t>
            </a:r>
            <a:r>
              <a:rPr sz="4000">
                <a:solidFill>
                  <a:srgbClr val="FFFFFF"/>
                </a:solidFill>
              </a:rPr>
              <a:t>y el </a:t>
            </a:r>
            <a:r>
              <a:rPr sz="6000">
                <a:solidFill>
                  <a:srgbClr val="FFFFFF"/>
                </a:solidFill>
              </a:rPr>
              <a:t>éxito </a:t>
            </a:r>
            <a:r>
              <a:rPr sz="4000">
                <a:solidFill>
                  <a:srgbClr val="FFFFFF"/>
                </a:solidFill>
              </a:rPr>
              <a:t>de la </a:t>
            </a:r>
            <a:r>
              <a:rPr sz="6000">
                <a:solidFill>
                  <a:srgbClr val="FFFFFF"/>
                </a:solidFill>
              </a:rPr>
              <a:t>vida</a:t>
            </a:r>
            <a:r>
              <a:t>.</a:t>
            </a:r>
          </a:p>
        </p:txBody>
      </p:sp>
      <p:sp>
        <p:nvSpPr>
          <p:cNvPr id="268" name="No muestran el menor interés en el maravilloso mecanismo de su propio cuerpo."/>
          <p:cNvSpPr/>
          <p:nvPr/>
        </p:nvSpPr>
        <p:spPr>
          <a:xfrm>
            <a:off x="13226118" y="5542566"/>
            <a:ext cx="10017282" cy="6681131"/>
          </a:xfrm>
          <a:prstGeom prst="roundRect">
            <a:avLst>
              <a:gd name="adj" fmla="val 13327"/>
            </a:avLst>
          </a:prstGeom>
          <a:solidFill>
            <a:srgbClr val="000000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4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6000">
                <a:solidFill>
                  <a:srgbClr val="FFFFFF"/>
                </a:solidFill>
              </a:rPr>
              <a:t>No muestran el menor interés </a:t>
            </a:r>
            <a:r>
              <a:rPr sz="4000">
                <a:solidFill>
                  <a:srgbClr val="FFFFFF"/>
                </a:solidFill>
              </a:rPr>
              <a:t>en el </a:t>
            </a:r>
            <a:r>
              <a:rPr sz="6000">
                <a:solidFill>
                  <a:srgbClr val="FFFFFF"/>
                </a:solidFill>
              </a:rPr>
              <a:t>maravilloso mecanismo </a:t>
            </a:r>
            <a:r>
              <a:rPr sz="4000">
                <a:solidFill>
                  <a:srgbClr val="FFFFFF"/>
                </a:solidFill>
              </a:rPr>
              <a:t>de su </a:t>
            </a:r>
            <a:r>
              <a:rPr sz="6000">
                <a:solidFill>
                  <a:srgbClr val="FFFFFF"/>
                </a:solidFill>
              </a:rPr>
              <a:t>propio cuerpo.</a:t>
            </a:r>
          </a:p>
        </p:txBody>
      </p:sp>
      <p:sp>
        <p:nvSpPr>
          <p:cNvPr id="269" name="Póngaselos en contacto con una belleza más verdadera, con principios más elevados y con vidas más nobles. Permítaseles ver a Aquel que es “del todo amable”."/>
          <p:cNvSpPr txBox="1"/>
          <p:nvPr/>
        </p:nvSpPr>
        <p:spPr>
          <a:xfrm>
            <a:off x="3975336" y="3415484"/>
            <a:ext cx="7387951" cy="187191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r="586711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1219168">
              <a:lnSpc>
                <a:spcPts val="6700"/>
              </a:lnSpc>
              <a:spcBef>
                <a:spcPts val="600"/>
              </a:spcBef>
              <a:defRPr sz="7100">
                <a:solidFill>
                  <a:srgbClr val="FFFFFF"/>
                </a:solidFill>
                <a:effectLst>
                  <a:outerShdw blurRad="12700" dist="31750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Las matemáticas:</a:t>
            </a:r>
          </a:p>
        </p:txBody>
      </p:sp>
      <p:sp>
        <p:nvSpPr>
          <p:cNvPr id="270" name="Línea"/>
          <p:cNvSpPr/>
          <p:nvPr/>
        </p:nvSpPr>
        <p:spPr>
          <a:xfrm>
            <a:off x="3928011" y="2212852"/>
            <a:ext cx="4030297" cy="1"/>
          </a:xfrm>
          <a:prstGeom prst="line">
            <a:avLst/>
          </a:prstGeom>
          <a:ln w="190500">
            <a:solidFill>
              <a:schemeClr val="accent4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1" name="— {1MCP 340.6}"/>
          <p:cNvSpPr txBox="1"/>
          <p:nvPr/>
        </p:nvSpPr>
        <p:spPr>
          <a:xfrm>
            <a:off x="3719648" y="658114"/>
            <a:ext cx="7899327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 fontScale="92500"/>
          </a:bodyPr>
          <a:lstStyle>
            <a:lvl1pPr marL="300875" indent="-131851" algn="r">
              <a:lnSpc>
                <a:spcPct val="90000"/>
              </a:lnSpc>
              <a:defRPr sz="6300" spc="-185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Se aplican al estudio de </a:t>
            </a:r>
          </a:p>
        </p:txBody>
      </p:sp>
      <p:sp>
        <p:nvSpPr>
          <p:cNvPr id="272" name="Póngaselos en contacto con una belleza más verdadera, con principios más elevados y con vidas más nobles. Permítaseles ver a Aquel que es “del todo amable”."/>
          <p:cNvSpPr txBox="1"/>
          <p:nvPr/>
        </p:nvSpPr>
        <p:spPr>
          <a:xfrm>
            <a:off x="13488851" y="2128240"/>
            <a:ext cx="9491814" cy="3938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r="586711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1097251">
              <a:lnSpc>
                <a:spcPts val="6000"/>
              </a:lnSpc>
              <a:spcBef>
                <a:spcPts val="500"/>
              </a:spcBef>
              <a:defRPr sz="6390">
                <a:solidFill>
                  <a:srgbClr val="FFFFFF"/>
                </a:solidFill>
                <a:effectLst>
                  <a:outerShdw blurRad="11430" dist="28575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Explorar las profundidades de la tierra con el geólogo o atravesar los cielos con el astrónomo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4B01B"/>
            </a:gs>
            <a:gs pos="100000">
              <a:srgbClr val="363929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on tan ignorantes de las leyes de la salud y la curación de las enfermedades,"/>
          <p:cNvSpPr/>
          <p:nvPr/>
        </p:nvSpPr>
        <p:spPr>
          <a:xfrm>
            <a:off x="9155265" y="3619500"/>
            <a:ext cx="11754533" cy="6263220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46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Son tan ignorantes de las leyes de la salud y la curación de las enfermedades,</a:t>
            </a:r>
          </a:p>
        </p:txBody>
      </p:sp>
      <p:sp>
        <p:nvSpPr>
          <p:cNvPr id="275" name="— {1MCP 340.6}"/>
          <p:cNvSpPr txBox="1"/>
          <p:nvPr/>
        </p:nvSpPr>
        <p:spPr>
          <a:xfrm>
            <a:off x="10402557" y="12265019"/>
            <a:ext cx="11885945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300875" indent="-131851" algn="l">
              <a:lnSpc>
                <a:spcPct val="90000"/>
              </a:lnSpc>
              <a:defRPr sz="34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Fundamentals of Christian Education, 71, 72. {1MCP 360.4}</a:t>
            </a:r>
          </a:p>
        </p:txBody>
      </p:sp>
      <p:sp>
        <p:nvSpPr>
          <p:cNvPr id="276" name="Línea"/>
          <p:cNvSpPr/>
          <p:nvPr/>
        </p:nvSpPr>
        <p:spPr>
          <a:xfrm>
            <a:off x="1464211" y="2543052"/>
            <a:ext cx="7532721" cy="1"/>
          </a:xfrm>
          <a:prstGeom prst="line">
            <a:avLst/>
          </a:prstGeom>
          <a:ln w="190500">
            <a:solidFill>
              <a:schemeClr val="accent4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7" name="— {1MCP 340.6}"/>
          <p:cNvSpPr txBox="1"/>
          <p:nvPr/>
        </p:nvSpPr>
        <p:spPr>
          <a:xfrm>
            <a:off x="976448" y="1140714"/>
            <a:ext cx="7972352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300875" indent="-131851" algn="r">
              <a:lnSpc>
                <a:spcPct val="90000"/>
              </a:lnSpc>
              <a:defRPr sz="6300" spc="-185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Se aplican al estudio de </a:t>
            </a:r>
          </a:p>
        </p:txBody>
      </p:sp>
      <p:sp>
        <p:nvSpPr>
          <p:cNvPr id="278" name="Póngaselos en contacto con una belleza más verdadera, con principios más elevados y con vidas más nobles. Permítaseles ver a Aquel que es “del todo amable”."/>
          <p:cNvSpPr txBox="1"/>
          <p:nvPr/>
        </p:nvSpPr>
        <p:spPr>
          <a:xfrm>
            <a:off x="9269372" y="1606050"/>
            <a:ext cx="11636811" cy="305684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190500" dir="586711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1048484">
              <a:lnSpc>
                <a:spcPts val="5700"/>
              </a:lnSpc>
              <a:spcBef>
                <a:spcPts val="500"/>
              </a:spcBef>
              <a:defRPr sz="6106">
                <a:solidFill>
                  <a:srgbClr val="FFFFFF"/>
                </a:solidFill>
                <a:effectLst>
                  <a:outerShdw blurRad="10922" dist="27305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Cuántos huesos tiene el esqueleto humano y describir correctamente cada órgano del cuerpo</a:t>
            </a:r>
          </a:p>
        </p:txBody>
      </p:sp>
      <p:sp>
        <p:nvSpPr>
          <p:cNvPr id="279" name="— {1MCP 340.6}"/>
          <p:cNvSpPr txBox="1"/>
          <p:nvPr/>
        </p:nvSpPr>
        <p:spPr>
          <a:xfrm>
            <a:off x="1450871" y="10214642"/>
            <a:ext cx="19704258" cy="1731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267779" indent="-117348" defTabSz="2170119">
              <a:lnSpc>
                <a:spcPct val="90000"/>
              </a:lnSpc>
              <a:defRPr sz="5607" spc="-164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Como si la vida fuera controlada por el destino ciego en lugar de serlo a través de leyes definidas e invariables.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545" y="792025"/>
            <a:ext cx="9943647" cy="12743006"/>
          </a:xfrm>
          <a:prstGeom prst="rect">
            <a:avLst/>
          </a:prstGeom>
          <a:ln w="12700">
            <a:miter lim="400000"/>
          </a:ln>
          <a:effectLst>
            <a:outerShdw blurRad="190500" dist="228600" dir="5400000" rotWithShape="0">
              <a:srgbClr val="000000">
                <a:alpha val="87912"/>
              </a:srgbClr>
            </a:outerShdw>
          </a:effectLst>
        </p:spPr>
      </p:pic>
      <p:sp>
        <p:nvSpPr>
          <p:cNvPr id="282" name="Rectángulo redondeado"/>
          <p:cNvSpPr/>
          <p:nvPr/>
        </p:nvSpPr>
        <p:spPr>
          <a:xfrm>
            <a:off x="3245544" y="4176740"/>
            <a:ext cx="13450662" cy="3771529"/>
          </a:xfrm>
          <a:prstGeom prst="roundRect">
            <a:avLst>
              <a:gd name="adj" fmla="val 6136"/>
            </a:avLst>
          </a:prstGeom>
          <a:solidFill>
            <a:srgbClr val="FDD246"/>
          </a:solidFill>
          <a:ln w="25400">
            <a:solidFill>
              <a:schemeClr val="accent1"/>
            </a:solidFill>
          </a:ln>
          <a:effectLst>
            <a:outerShdw blurRad="190500" dist="88900" dir="586711" rotWithShape="0">
              <a:srgbClr val="000000">
                <a:alpha val="81551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3" name="Una vida sin metas"/>
          <p:cNvSpPr txBox="1">
            <a:spLocks noGrp="1"/>
          </p:cNvSpPr>
          <p:nvPr>
            <p:ph type="body" sz="quarter" idx="1"/>
          </p:nvPr>
        </p:nvSpPr>
        <p:spPr>
          <a:xfrm>
            <a:off x="3702396" y="633668"/>
            <a:ext cx="15422186" cy="200443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916911">
              <a:lnSpc>
                <a:spcPct val="80000"/>
              </a:lnSpc>
              <a:defRPr sz="8137" b="0" spc="-301">
                <a:effectLst>
                  <a:outerShdw blurRad="20066" dist="70231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dirty="0" err="1"/>
              <a:t>Ejercitar</a:t>
            </a:r>
            <a:r>
              <a:rPr dirty="0"/>
              <a:t> la </a:t>
            </a:r>
            <a:r>
              <a:rPr dirty="0" err="1"/>
              <a:t>mente</a:t>
            </a:r>
            <a:r>
              <a:rPr dirty="0"/>
              <a:t> y el </a:t>
            </a:r>
            <a:r>
              <a:rPr dirty="0" err="1"/>
              <a:t>cuerpo</a:t>
            </a:r>
            <a:r>
              <a:rPr dirty="0"/>
              <a:t> por </a:t>
            </a:r>
            <a:r>
              <a:rPr dirty="0" err="1"/>
              <a:t>igual</a:t>
            </a:r>
            <a:endParaRPr dirty="0"/>
          </a:p>
        </p:txBody>
      </p:sp>
      <p:sp>
        <p:nvSpPr>
          <p:cNvPr id="284" name="Es morir en vida. La mente necesita espaciarse en temas relacionados con nuestros intereses eternos. Esto favorecerá la salud del cuerpo y de la mente."/>
          <p:cNvSpPr txBox="1"/>
          <p:nvPr/>
        </p:nvSpPr>
        <p:spPr>
          <a:xfrm>
            <a:off x="3626348" y="4646751"/>
            <a:ext cx="11546823" cy="283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520790">
              <a:lnSpc>
                <a:spcPts val="6400"/>
              </a:lnSpc>
              <a:spcBef>
                <a:spcPts val="500"/>
              </a:spcBef>
              <a:defRPr sz="6426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Si no se ejercitan las capacidades físicas tanto como las mentales, se fuerzan en exceso estas últimas.</a:t>
            </a:r>
          </a:p>
        </p:txBody>
      </p:sp>
      <p:sp>
        <p:nvSpPr>
          <p:cNvPr id="285" name="— {1MCP 341.4}"/>
          <p:cNvSpPr txBox="1"/>
          <p:nvPr/>
        </p:nvSpPr>
        <p:spPr>
          <a:xfrm>
            <a:off x="2597328" y="11965576"/>
            <a:ext cx="11572283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300875" indent="-131851" algn="r">
              <a:lnSpc>
                <a:spcPct val="90000"/>
              </a:lnSpc>
              <a:defRPr sz="34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/>
              <a:t> —TC 5:522 (1889). {1MCP 361.3}</a:t>
            </a:r>
          </a:p>
        </p:txBody>
      </p:sp>
      <p:sp>
        <p:nvSpPr>
          <p:cNvPr id="286" name="Es morir en vida. La mente necesita espaciarse en temas relacionados con nuestros intereses eternos. Esto favorecerá la salud del cuerpo y de la mente."/>
          <p:cNvSpPr txBox="1"/>
          <p:nvPr/>
        </p:nvSpPr>
        <p:spPr>
          <a:xfrm>
            <a:off x="4214807" y="9048958"/>
            <a:ext cx="10979505" cy="4211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99516" indent="-699516" algn="l" defTabSz="1975054">
              <a:lnSpc>
                <a:spcPts val="8900"/>
              </a:lnSpc>
              <a:spcBef>
                <a:spcPts val="2800"/>
              </a:spcBef>
              <a:buSzPct val="80000"/>
              <a:buBlip>
                <a:blip r:embed="rId3"/>
              </a:buBlip>
              <a:defRPr sz="6100">
                <a:solidFill>
                  <a:srgbClr val="FFFFFF"/>
                </a:solidFill>
                <a:effectLst>
                  <a:outerShdw blurRad="25400" dist="51435" dir="18900000" rotWithShape="0">
                    <a:srgbClr val="00000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 menos que cada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órgano realice </a:t>
            </a:r>
            <a:r>
              <a:t>sus tareas asignadas.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353" y="817887"/>
            <a:ext cx="9943647" cy="12743006"/>
          </a:xfrm>
          <a:prstGeom prst="rect">
            <a:avLst/>
          </a:prstGeom>
          <a:ln w="12700">
            <a:miter lim="400000"/>
          </a:ln>
          <a:effectLst>
            <a:outerShdw blurRad="190500" dist="228600" dir="5400000" rotWithShape="0">
              <a:srgbClr val="000000">
                <a:alpha val="87912"/>
              </a:srgbClr>
            </a:outerShdw>
          </a:effectLst>
        </p:spPr>
      </p:pic>
      <p:sp>
        <p:nvSpPr>
          <p:cNvPr id="288" name="Una vida sin metas"/>
          <p:cNvSpPr txBox="1">
            <a:spLocks noGrp="1"/>
          </p:cNvSpPr>
          <p:nvPr>
            <p:ph type="body" sz="quarter" idx="1"/>
          </p:nvPr>
        </p:nvSpPr>
        <p:spPr>
          <a:xfrm>
            <a:off x="2957852" y="1295490"/>
            <a:ext cx="9629096" cy="125149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1024101">
              <a:lnSpc>
                <a:spcPct val="80000"/>
              </a:lnSpc>
              <a:defRPr sz="4871" b="0" spc="-126">
                <a:effectLst>
                  <a:outerShdw blurRad="10668" dist="26669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Ejercitar la mente y el cuerpo por igual</a:t>
            </a:r>
          </a:p>
        </p:txBody>
      </p:sp>
      <p:sp>
        <p:nvSpPr>
          <p:cNvPr id="289" name="— {1MCP 341.4}"/>
          <p:cNvSpPr txBox="1"/>
          <p:nvPr/>
        </p:nvSpPr>
        <p:spPr>
          <a:xfrm>
            <a:off x="1786766" y="12174519"/>
            <a:ext cx="11572283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300875" indent="-131851" algn="r">
              <a:lnSpc>
                <a:spcPct val="90000"/>
              </a:lnSpc>
              <a:defRPr sz="34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/>
              <a:t> —TC 5:522 (1889). {1MCP 361.3}</a:t>
            </a:r>
          </a:p>
        </p:txBody>
      </p:sp>
      <p:sp>
        <p:nvSpPr>
          <p:cNvPr id="290" name="Es morir en vida. La mente necesita espaciarse en temas relacionados con nuestros intereses eternos. Esto favorecerá la salud del cuerpo y de la mente."/>
          <p:cNvSpPr txBox="1"/>
          <p:nvPr/>
        </p:nvSpPr>
        <p:spPr>
          <a:xfrm>
            <a:off x="3811261" y="3561103"/>
            <a:ext cx="11475896" cy="950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99516" indent="-699516" algn="l" defTabSz="1975054">
              <a:lnSpc>
                <a:spcPts val="7600"/>
              </a:lnSpc>
              <a:spcBef>
                <a:spcPts val="2600"/>
              </a:spcBef>
              <a:buSzPct val="80000"/>
              <a:buBlip>
                <a:blip r:embed="rId4"/>
              </a:buBlip>
              <a:defRPr sz="6100">
                <a:solidFill>
                  <a:srgbClr val="FFFFFF"/>
                </a:solidFill>
                <a:effectLst>
                  <a:outerShdw blurRad="25400" dist="51435" dir="18900000" rotWithShape="0">
                    <a:srgbClr val="00000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Las </a:t>
            </a:r>
            <a:r>
              <a:rPr sz="75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capacidades mentales</a:t>
            </a:r>
            <a:r>
              <a:t> no pueden ser usadas al máximo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por largo tiempo, </a:t>
            </a:r>
            <a:r>
              <a:rPr sz="75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deben ser educadas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para trabajar en forma armoniosa.</a:t>
            </a:r>
          </a:p>
          <a:p>
            <a:pPr marL="699516" indent="-699516" algn="l" defTabSz="1975054">
              <a:lnSpc>
                <a:spcPts val="7600"/>
              </a:lnSpc>
              <a:spcBef>
                <a:spcPts val="2600"/>
              </a:spcBef>
              <a:buSzPct val="80000"/>
              <a:buBlip>
                <a:blip r:embed="rId4"/>
              </a:buBlip>
              <a:defRPr sz="6100">
                <a:solidFill>
                  <a:srgbClr val="FFFFFF"/>
                </a:solidFill>
                <a:effectLst>
                  <a:outerShdw blurRad="25400" dist="51435" dir="18900000" rotWithShape="0">
                    <a:srgbClr val="00000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Las </a:t>
            </a:r>
            <a:r>
              <a:rPr sz="75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capacidades naturales </a:t>
            </a:r>
            <a:r>
              <a:t>deben </a:t>
            </a:r>
            <a:r>
              <a:rPr sz="75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ser gobernadas</a:t>
            </a:r>
            <a:r>
              <a:rPr sz="5200"/>
              <a:t> por las </a:t>
            </a:r>
            <a:r>
              <a:rPr sz="75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leyes naturales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F5A26"/>
            </a:gs>
            <a:gs pos="100000">
              <a:srgbClr val="A0BB1A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0944" y="13177594"/>
            <a:ext cx="24441088" cy="1130400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Una vida sin metas"/>
          <p:cNvSpPr txBox="1">
            <a:spLocks noGrp="1"/>
          </p:cNvSpPr>
          <p:nvPr>
            <p:ph type="body" sz="quarter" idx="1"/>
          </p:nvPr>
        </p:nvSpPr>
        <p:spPr>
          <a:xfrm>
            <a:off x="6601269" y="1055685"/>
            <a:ext cx="12146662" cy="157870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1079402">
              <a:lnSpc>
                <a:spcPct val="80000"/>
              </a:lnSpc>
              <a:defRPr sz="9579" b="0" spc="-354">
                <a:effectLst>
                  <a:outerShdw blurRad="23622" dist="82677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Educar para honrar a Dios</a:t>
            </a:r>
          </a:p>
        </p:txBody>
      </p:sp>
      <p:sp>
        <p:nvSpPr>
          <p:cNvPr id="295" name="Es morir en vida. La mente necesita espaciarse en temas relacionados con nuestros intereses eternos. Esto favorecerá la salud del cuerpo y de la mente."/>
          <p:cNvSpPr txBox="1"/>
          <p:nvPr/>
        </p:nvSpPr>
        <p:spPr>
          <a:xfrm>
            <a:off x="3311376" y="4173312"/>
            <a:ext cx="18726449" cy="746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961136" indent="-961136" algn="l" defTabSz="2076000">
              <a:lnSpc>
                <a:spcPts val="8600"/>
              </a:lnSpc>
              <a:spcBef>
                <a:spcPts val="500"/>
              </a:spcBef>
              <a:buSzPct val="80000"/>
              <a:buBlip>
                <a:blip r:embed="rId3"/>
              </a:buBlip>
              <a:defRPr sz="791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 propósito</a:t>
            </a:r>
            <a:r>
              <a:rPr sz="6536"/>
              <a:t>, alivianar el trabajo </a:t>
            </a:r>
            <a:r>
              <a:t>mediante </a:t>
            </a:r>
            <a:r>
              <a:rPr sz="6536"/>
              <a:t>la </a:t>
            </a:r>
            <a:r>
              <a:t>enseñanza </a:t>
            </a:r>
            <a:r>
              <a:rPr sz="6536"/>
              <a:t>de mejores </a:t>
            </a:r>
            <a:r>
              <a:t>métodos </a:t>
            </a:r>
            <a:r>
              <a:rPr sz="6536"/>
              <a:t>y la </a:t>
            </a:r>
            <a:r>
              <a:t>fijación </a:t>
            </a:r>
            <a:r>
              <a:rPr sz="6536"/>
              <a:t>de </a:t>
            </a:r>
            <a:r>
              <a:t>metas </a:t>
            </a:r>
            <a:r>
              <a:rPr sz="6536"/>
              <a:t>más elevadas.</a:t>
            </a:r>
          </a:p>
          <a:p>
            <a:pPr marL="961136" indent="-961136" algn="l" defTabSz="2076000">
              <a:lnSpc>
                <a:spcPts val="8600"/>
              </a:lnSpc>
              <a:spcBef>
                <a:spcPts val="500"/>
              </a:spcBef>
              <a:buSzPct val="80000"/>
              <a:buBlip>
                <a:blip r:embed="rId3"/>
              </a:buBlip>
              <a:defRPr sz="791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El verdadero propósito </a:t>
            </a:r>
            <a:r>
              <a:rPr sz="6536"/>
              <a:t>de la </a:t>
            </a:r>
            <a:r>
              <a:t>vida no consiste </a:t>
            </a:r>
            <a:r>
              <a:rPr sz="6536"/>
              <a:t>en obtener toda la ganancia posible para sí mismo,</a:t>
            </a:r>
            <a:r>
              <a:t> sino en honrar</a:t>
            </a:r>
            <a:r>
              <a:rPr sz="6536"/>
              <a:t> a su </a:t>
            </a:r>
            <a:r>
              <a:t>Hacedor.</a:t>
            </a:r>
          </a:p>
        </p:txBody>
      </p:sp>
      <p:sp>
        <p:nvSpPr>
          <p:cNvPr id="296" name="— {1MCP 341.4}"/>
          <p:cNvSpPr txBox="1"/>
          <p:nvPr/>
        </p:nvSpPr>
        <p:spPr>
          <a:xfrm>
            <a:off x="10386017" y="12023942"/>
            <a:ext cx="11572283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300875" indent="-131851" algn="r">
              <a:lnSpc>
                <a:spcPct val="90000"/>
              </a:lnSpc>
              <a:defRPr sz="34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—La Educación, 221, 222 (1903). {1MCP 362.1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05B1F"/>
            </a:gs>
            <a:gs pos="100000">
              <a:srgbClr val="9AB31A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—{1MCP 342.1}"/>
          <p:cNvSpPr txBox="1">
            <a:spLocks noGrp="1"/>
          </p:cNvSpPr>
          <p:nvPr>
            <p:ph type="body" sz="quarter" idx="1"/>
          </p:nvPr>
        </p:nvSpPr>
        <p:spPr>
          <a:xfrm>
            <a:off x="15467308" y="11541342"/>
            <a:ext cx="5246392" cy="1137886"/>
          </a:xfrm>
          <a:prstGeom prst="rect">
            <a:avLst/>
          </a:prstGeom>
        </p:spPr>
        <p:txBody>
          <a:bodyPr/>
          <a:lstStyle>
            <a:lvl1pPr marL="300875" indent="-131851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—{1MCP 342.1}</a:t>
            </a:r>
          </a:p>
        </p:txBody>
      </p:sp>
      <p:sp>
        <p:nvSpPr>
          <p:cNvPr id="299" name="Se arraigan en la falta de metas"/>
          <p:cNvSpPr txBox="1"/>
          <p:nvPr/>
        </p:nvSpPr>
        <p:spPr>
          <a:xfrm>
            <a:off x="3631142" y="1718094"/>
            <a:ext cx="16457034" cy="2027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2267654">
              <a:lnSpc>
                <a:spcPct val="80000"/>
              </a:lnSpc>
              <a:defRPr sz="8500" spc="-300">
                <a:solidFill>
                  <a:srgbClr val="FFFFFF"/>
                </a:solidFill>
                <a:effectLst>
                  <a:outerShdw blurRad="25400" dist="5905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Establecer objetivos bien definidos</a:t>
            </a:r>
          </a:p>
        </p:txBody>
      </p:sp>
      <p:sp>
        <p:nvSpPr>
          <p:cNvPr id="300" name="—{1MCP 342.1}"/>
          <p:cNvSpPr txBox="1"/>
          <p:nvPr/>
        </p:nvSpPr>
        <p:spPr>
          <a:xfrm>
            <a:off x="3146726" y="4818539"/>
            <a:ext cx="18090548" cy="628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70000" lnSpcReduction="20000"/>
          </a:bodyPr>
          <a:lstStyle>
            <a:lvl1pPr marL="264770" indent="-116029" defTabSz="2145736">
              <a:lnSpc>
                <a:spcPts val="9700"/>
              </a:lnSpc>
              <a:defRPr sz="6248" spc="-183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Cuando</a:t>
            </a:r>
            <a:r>
              <a:rPr sz="9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venga</a:t>
            </a:r>
            <a:r>
              <a:rPr sz="9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una crisis que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exija</a:t>
            </a:r>
            <a:r>
              <a:rPr sz="9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poderes</a:t>
            </a:r>
            <a:r>
              <a:rPr sz="9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físicos</a:t>
            </a:r>
            <a:r>
              <a:rPr sz="9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activos</a:t>
            </a:r>
            <a:r>
              <a:rPr sz="94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dirty="0"/>
              <a:t>y bien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desarrollados</a:t>
            </a:r>
            <a:r>
              <a:rPr dirty="0"/>
              <a:t> y una </a:t>
            </a:r>
            <a:r>
              <a:rPr dirty="0" err="1"/>
              <a:t>mente</a:t>
            </a:r>
            <a:r>
              <a:rPr dirty="0"/>
              <a:t> </a:t>
            </a:r>
            <a:r>
              <a:rPr sz="94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clara</a:t>
            </a:r>
            <a:r>
              <a:rPr dirty="0"/>
              <a:t>, </a:t>
            </a:r>
            <a:r>
              <a:rPr sz="103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fuerte</a:t>
            </a:r>
            <a:r>
              <a:rPr sz="103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dirty="0"/>
              <a:t>y </a:t>
            </a:r>
            <a:r>
              <a:rPr sz="103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práctica</a:t>
            </a:r>
            <a:r>
              <a:rPr dirty="0"/>
              <a:t>; </a:t>
            </a:r>
            <a:r>
              <a:rPr dirty="0" err="1"/>
              <a:t>cuando</a:t>
            </a:r>
            <a:r>
              <a:rPr dirty="0"/>
              <a:t> se </a:t>
            </a:r>
            <a:r>
              <a:rPr dirty="0" err="1"/>
              <a:t>deba</a:t>
            </a:r>
            <a:r>
              <a:rPr dirty="0"/>
              <a:t> </a:t>
            </a:r>
            <a:r>
              <a:rPr dirty="0" err="1"/>
              <a:t>hacer</a:t>
            </a:r>
            <a:r>
              <a:rPr dirty="0"/>
              <a:t> un </a:t>
            </a:r>
            <a:r>
              <a:rPr dirty="0" err="1"/>
              <a:t>trabajo</a:t>
            </a:r>
            <a:r>
              <a:rPr dirty="0"/>
              <a:t> </a:t>
            </a:r>
            <a:r>
              <a:rPr dirty="0" err="1"/>
              <a:t>difícil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que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movimiento</a:t>
            </a:r>
            <a:r>
              <a:rPr dirty="0"/>
              <a:t> sea </a:t>
            </a:r>
            <a:r>
              <a:rPr dirty="0" err="1"/>
              <a:t>importante</a:t>
            </a:r>
            <a:r>
              <a:rPr dirty="0"/>
              <a:t>, y </a:t>
            </a:r>
            <a:r>
              <a:rPr dirty="0" err="1"/>
              <a:t>en</a:t>
            </a:r>
            <a:r>
              <a:rPr dirty="0"/>
              <a:t> el que las </a:t>
            </a:r>
            <a:r>
              <a:rPr sz="10300" b="1" dirty="0" err="1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perplejidades</a:t>
            </a:r>
            <a:r>
              <a:rPr sz="103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solo </a:t>
            </a:r>
            <a:r>
              <a:rPr dirty="0" err="1"/>
              <a:t>puedan</a:t>
            </a:r>
            <a:r>
              <a:rPr dirty="0"/>
              <a:t> </a:t>
            </a:r>
            <a:r>
              <a:rPr dirty="0" err="1"/>
              <a:t>enfrentarse</a:t>
            </a:r>
            <a:r>
              <a:rPr dirty="0"/>
              <a:t> </a:t>
            </a:r>
            <a:r>
              <a:rPr dirty="0" err="1"/>
              <a:t>buscando</a:t>
            </a:r>
            <a:r>
              <a:rPr dirty="0"/>
              <a:t> la </a:t>
            </a:r>
            <a:r>
              <a:rPr dirty="0" err="1"/>
              <a:t>sabiduría</a:t>
            </a:r>
            <a:r>
              <a:rPr dirty="0"/>
              <a:t> de Dios.</a:t>
            </a:r>
          </a:p>
        </p:txBody>
      </p:sp>
      <p:sp>
        <p:nvSpPr>
          <p:cNvPr id="301" name="—{1MCP 342.1}"/>
          <p:cNvSpPr txBox="1"/>
          <p:nvPr/>
        </p:nvSpPr>
        <p:spPr>
          <a:xfrm>
            <a:off x="5573257" y="2756317"/>
            <a:ext cx="12572804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294858" indent="-129214" defTabSz="2389570">
              <a:lnSpc>
                <a:spcPct val="90000"/>
              </a:lnSpc>
              <a:defRPr sz="4312" spc="-126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Mediante los cuales puedan guiarse en las emergencias. 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23232"/>
            </a:gs>
            <a:gs pos="100000">
              <a:srgbClr val="9AB31A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1" y="2675870"/>
            <a:ext cx="11685218" cy="9516189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535353"/>
            </a:outerShdw>
          </a:effectLst>
        </p:spPr>
      </p:pic>
      <p:sp>
        <p:nvSpPr>
          <p:cNvPr id="304" name="Rectángulo redondeado"/>
          <p:cNvSpPr/>
          <p:nvPr/>
        </p:nvSpPr>
        <p:spPr>
          <a:xfrm>
            <a:off x="9067799" y="2540000"/>
            <a:ext cx="14488419" cy="9787930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5" name="—{1MCP 342.1}"/>
          <p:cNvSpPr txBox="1">
            <a:spLocks noGrp="1"/>
          </p:cNvSpPr>
          <p:nvPr>
            <p:ph type="body" sz="quarter" idx="1"/>
          </p:nvPr>
        </p:nvSpPr>
        <p:spPr>
          <a:xfrm>
            <a:off x="12473184" y="12023942"/>
            <a:ext cx="9535916" cy="1137886"/>
          </a:xfrm>
          <a:prstGeom prst="rect">
            <a:avLst/>
          </a:prstGeom>
        </p:spPr>
        <p:txBody>
          <a:bodyPr/>
          <a:lstStyle>
            <a:lvl1pPr marL="300875" indent="-131851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—{1MCP 342.1}</a:t>
            </a:r>
          </a:p>
        </p:txBody>
      </p:sp>
      <p:sp>
        <p:nvSpPr>
          <p:cNvPr id="306" name="Se arraigan en la falta de metas"/>
          <p:cNvSpPr txBox="1"/>
          <p:nvPr/>
        </p:nvSpPr>
        <p:spPr>
          <a:xfrm>
            <a:off x="1731392" y="1256347"/>
            <a:ext cx="12115023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267654">
              <a:lnSpc>
                <a:spcPct val="80000"/>
              </a:lnSpc>
              <a:defRPr sz="5500" spc="-194">
                <a:solidFill>
                  <a:srgbClr val="FFFFFF"/>
                </a:solidFill>
                <a:effectLst>
                  <a:outerShdw blurRad="25400" dist="59055" dir="18900000" rotWithShape="0">
                    <a:srgbClr val="6C6C6C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Establecer objetivos bien definidos</a:t>
            </a:r>
          </a:p>
        </p:txBody>
      </p:sp>
      <p:sp>
        <p:nvSpPr>
          <p:cNvPr id="307" name="—{1MCP 342.1}"/>
          <p:cNvSpPr txBox="1"/>
          <p:nvPr/>
        </p:nvSpPr>
        <p:spPr>
          <a:xfrm>
            <a:off x="9302004" y="3500356"/>
            <a:ext cx="13317540" cy="9069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1146923" indent="-977900" algn="l">
              <a:lnSpc>
                <a:spcPts val="7200"/>
              </a:lnSpc>
              <a:buSzPct val="80000"/>
              <a:buBlip>
                <a:blip r:embed="rId3"/>
              </a:buBlip>
              <a:defRPr sz="6600" spc="-194">
                <a:solidFill>
                  <a:srgbClr val="FFFFFF"/>
                </a:solidFill>
                <a:effectLst>
                  <a:outerShdw blurRad="25400" dist="63500" dir="2340000" rotWithShape="0">
                    <a:srgbClr val="60606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Sean los corazones </a:t>
            </a:r>
            <a:r>
              <a:rPr sz="4600" spc="-135"/>
              <a:t>de los </a:t>
            </a:r>
            <a:r>
              <a:t>jóvenes </a:t>
            </a:r>
            <a:r>
              <a:rPr sz="4600" spc="-135"/>
              <a:t>y las </a:t>
            </a:r>
            <a:r>
              <a:t>señoritas tan transparentes como el cristal</a:t>
            </a:r>
            <a:r>
              <a:rPr sz="4600" spc="-135"/>
              <a:t>; que sus</a:t>
            </a:r>
            <a:r>
              <a:t> pensamientos no sean triviales sino santificados </a:t>
            </a:r>
            <a:r>
              <a:rPr sz="4600" spc="-135"/>
              <a:t>por la </a:t>
            </a:r>
            <a:r>
              <a:t>virtud</a:t>
            </a:r>
            <a:r>
              <a:rPr sz="4600" spc="-135"/>
              <a:t> y la </a:t>
            </a:r>
            <a:r>
              <a:t>santidad.</a:t>
            </a:r>
          </a:p>
          <a:p>
            <a:pPr marL="1146923" indent="-977900" algn="l">
              <a:lnSpc>
                <a:spcPts val="7200"/>
              </a:lnSpc>
              <a:buSzPct val="80000"/>
              <a:buBlip>
                <a:blip r:embed="rId3"/>
              </a:buBlip>
              <a:defRPr sz="6600" spc="-194">
                <a:solidFill>
                  <a:srgbClr val="FFFFFF"/>
                </a:solidFill>
                <a:effectLst>
                  <a:outerShdw blurRad="25400" dist="63500" dir="2340000" rotWithShape="0">
                    <a:srgbClr val="60606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Con la pureza del pensamiento </a:t>
            </a:r>
            <a:r>
              <a:rPr sz="5400" spc="-158"/>
              <a:t>mediante la santificación del Espíritu vidas</a:t>
            </a:r>
            <a:r>
              <a:t> pueden ser refinadas, elevadas y ennoblecidas.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3"/>
          <a:stretch>
            <a:fillRect/>
          </a:stretch>
        </p:blipFill>
        <p:spPr>
          <a:xfrm>
            <a:off x="2640419" y="614844"/>
            <a:ext cx="8064798" cy="12864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upo"/>
          <p:cNvGrpSpPr/>
          <p:nvPr/>
        </p:nvGrpSpPr>
        <p:grpSpPr>
          <a:xfrm>
            <a:off x="14263339" y="1913226"/>
            <a:ext cx="8164519" cy="5158924"/>
            <a:chOff x="0" y="0"/>
            <a:chExt cx="8164517" cy="5158922"/>
          </a:xfrm>
        </p:grpSpPr>
        <p:pic>
          <p:nvPicPr>
            <p:cNvPr id="193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352194"/>
              <a:ext cx="8164519" cy="3806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" r="632"/>
            <a:stretch>
              <a:fillRect/>
            </a:stretch>
          </p:blipFill>
          <p:spPr>
            <a:xfrm>
              <a:off x="1767162" y="-1"/>
              <a:ext cx="4630439" cy="21404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96" name="Seminario  basado en el libro Mente, Carácter y Personalidad…"/>
          <p:cNvSpPr txBox="1"/>
          <p:nvPr/>
        </p:nvSpPr>
        <p:spPr>
          <a:xfrm>
            <a:off x="15020439" y="4198484"/>
            <a:ext cx="6650320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197" name="Seminario  basado en el libro Mente, Carácter y Personalidad…"/>
          <p:cNvSpPr txBox="1"/>
          <p:nvPr/>
        </p:nvSpPr>
        <p:spPr>
          <a:xfrm>
            <a:off x="41131641" y="2776085"/>
            <a:ext cx="6650319" cy="283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198" name="Logo_Secc8.png" descr="Logo_Secc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917" y="7151591"/>
            <a:ext cx="11409768" cy="7636096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A9A9A9"/>
            </a:outerShdw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2F4E"/>
            </a:gs>
          </a:gsLst>
          <a:lin ang="15646965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ángulo"/>
          <p:cNvSpPr/>
          <p:nvPr/>
        </p:nvSpPr>
        <p:spPr>
          <a:xfrm>
            <a:off x="2229802" y="3914765"/>
            <a:ext cx="19243503" cy="8508293"/>
          </a:xfrm>
          <a:prstGeom prst="rect">
            <a:avLst/>
          </a:prstGeom>
          <a:solidFill>
            <a:srgbClr val="E4A0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0" name="—Carta 10, 1897; CBA 4:1181. {1MCP 342.4}"/>
          <p:cNvSpPr txBox="1">
            <a:spLocks noGrp="1"/>
          </p:cNvSpPr>
          <p:nvPr>
            <p:ph type="body" sz="quarter" idx="1"/>
          </p:nvPr>
        </p:nvSpPr>
        <p:spPr>
          <a:xfrm>
            <a:off x="16181485" y="12471286"/>
            <a:ext cx="11499058" cy="1137886"/>
          </a:xfrm>
          <a:prstGeom prst="rect">
            <a:avLst/>
          </a:prstGeom>
        </p:spPr>
        <p:txBody>
          <a:bodyPr anchor="t"/>
          <a:lstStyle>
            <a:lvl1pPr marL="300875" indent="-131851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{1MCP 363.3} . {1MCP 364.1}</a:t>
            </a:r>
          </a:p>
        </p:txBody>
      </p:sp>
      <p:sp>
        <p:nvSpPr>
          <p:cNvPr id="311" name="Nadie ha de vivir sin metas"/>
          <p:cNvSpPr txBox="1">
            <a:spLocks noGrp="1"/>
          </p:cNvSpPr>
          <p:nvPr>
            <p:ph type="title"/>
          </p:nvPr>
        </p:nvSpPr>
        <p:spPr>
          <a:xfrm>
            <a:off x="3941815" y="983057"/>
            <a:ext cx="16123541" cy="2472933"/>
          </a:xfrm>
          <a:prstGeom prst="rect">
            <a:avLst/>
          </a:prstGeom>
        </p:spPr>
        <p:txBody>
          <a:bodyPr anchor="t"/>
          <a:lstStyle>
            <a:lvl1pPr algn="ctr" defTabSz="1814123">
              <a:defRPr sz="8500" b="0" spc="-200">
                <a:effectLst>
                  <a:outerShdw blurRad="25400" dist="47244" dir="19020000" rotWithShape="0">
                    <a:srgbClr val="43434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 formación de hábitos correctos</a:t>
            </a:r>
          </a:p>
        </p:txBody>
      </p:sp>
      <p:sp>
        <p:nvSpPr>
          <p:cNvPr id="312" name="Debe usar cada facultad física, moral y mental…"/>
          <p:cNvSpPr txBox="1"/>
          <p:nvPr/>
        </p:nvSpPr>
        <p:spPr>
          <a:xfrm>
            <a:off x="1441538" y="4760005"/>
            <a:ext cx="20312329" cy="739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4385" indent="-934385" algn="l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6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Apuntar alto en todos sus planes </a:t>
            </a:r>
          </a:p>
          <a:p>
            <a:pPr marL="934385" indent="-934385" algn="l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6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Adopte la norma </a:t>
            </a:r>
            <a:r>
              <a:rPr sz="6100" spc="-174">
                <a:latin typeface="Helvetica Neue Thin"/>
                <a:ea typeface="Helvetica Neue Thin"/>
                <a:cs typeface="Helvetica Neue Thin"/>
                <a:sym typeface="Helvetica Neue Thin"/>
              </a:rPr>
              <a:t>que </a:t>
            </a:r>
            <a:r>
              <a:t>presenta</a:t>
            </a:r>
            <a:r>
              <a:rPr sz="6100" spc="-174">
                <a:latin typeface="Helvetica Neue Thin"/>
                <a:ea typeface="Helvetica Neue Thin"/>
                <a:cs typeface="Helvetica Neue Thin"/>
                <a:sym typeface="Helvetica Neue Thin"/>
              </a:rPr>
              <a:t> la Palabra de</a:t>
            </a:r>
            <a:r>
              <a:t> Dios. </a:t>
            </a:r>
          </a:p>
          <a:p>
            <a:pPr marL="934385" indent="-934385" algn="l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6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Cultiven el respeto por sí mismos</a:t>
            </a:r>
          </a:p>
          <a:p>
            <a:pPr marL="934385" indent="-934385" algn="l">
              <a:lnSpc>
                <a:spcPts val="70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6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Sus motivos son puros y abnegados, </a:t>
            </a:r>
          </a:p>
          <a:p>
            <a:pPr marL="934385" indent="-934385" algn="l">
              <a:lnSpc>
                <a:spcPts val="6300"/>
              </a:lnSpc>
              <a:spcBef>
                <a:spcPts val="2400"/>
              </a:spcBef>
              <a:buSzPct val="80000"/>
              <a:buBlip>
                <a:blip r:embed="rId2"/>
              </a:buBlip>
              <a:defRPr sz="66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Si siempre están atentos para mostrar atenciones bondadosas </a:t>
            </a:r>
            <a:r>
              <a:rPr sz="6100" spc="-174">
                <a:latin typeface="Helvetica Neue Thin"/>
                <a:ea typeface="Helvetica Neue Thin"/>
                <a:cs typeface="Helvetica Neue Thin"/>
                <a:sym typeface="Helvetica Neue Thin"/>
              </a:rPr>
              <a:t>y actos de cortesía, están edificando su propio monumento. </a:t>
            </a:r>
          </a:p>
        </p:txBody>
      </p:sp>
      <p:sp>
        <p:nvSpPr>
          <p:cNvPr id="313" name="—Carta 10, 1897; CBA 4:1181. {1MCP 342.4}"/>
          <p:cNvSpPr txBox="1"/>
          <p:nvPr/>
        </p:nvSpPr>
        <p:spPr>
          <a:xfrm>
            <a:off x="1170085" y="2878053"/>
            <a:ext cx="11499058" cy="113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300875" indent="-131851" algn="l">
              <a:lnSpc>
                <a:spcPct val="90000"/>
              </a:lnSpc>
              <a:defRPr sz="6100" spc="-174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Debe ser el firme propósito de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2F4E"/>
            </a:gs>
          </a:gsLst>
          <a:lin ang="15646965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ángulo"/>
          <p:cNvSpPr/>
          <p:nvPr/>
        </p:nvSpPr>
        <p:spPr>
          <a:xfrm>
            <a:off x="2696237" y="3287424"/>
            <a:ext cx="19535448" cy="9091660"/>
          </a:xfrm>
          <a:prstGeom prst="rect">
            <a:avLst/>
          </a:prstGeom>
          <a:gradFill>
            <a:gsLst>
              <a:gs pos="0">
                <a:srgbClr val="2B2B2B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—Carta 10, 1897; CBA 4:1181. {1MCP 342.4}"/>
          <p:cNvSpPr txBox="1">
            <a:spLocks noGrp="1"/>
          </p:cNvSpPr>
          <p:nvPr>
            <p:ph type="body" sz="quarter" idx="1"/>
          </p:nvPr>
        </p:nvSpPr>
        <p:spPr>
          <a:xfrm>
            <a:off x="14098685" y="12471286"/>
            <a:ext cx="11499058" cy="1137886"/>
          </a:xfrm>
          <a:prstGeom prst="rect">
            <a:avLst/>
          </a:prstGeom>
        </p:spPr>
        <p:txBody>
          <a:bodyPr anchor="t"/>
          <a:lstStyle>
            <a:lvl1pPr marL="300875" indent="-131851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—MC, 317 (1905). {1MCP 364.3}</a:t>
            </a:r>
          </a:p>
        </p:txBody>
      </p:sp>
      <p:sp>
        <p:nvSpPr>
          <p:cNvPr id="317" name="Nadie ha de vivir sin metas"/>
          <p:cNvSpPr txBox="1">
            <a:spLocks noGrp="1"/>
          </p:cNvSpPr>
          <p:nvPr>
            <p:ph type="title"/>
          </p:nvPr>
        </p:nvSpPr>
        <p:spPr>
          <a:xfrm>
            <a:off x="4737150" y="894832"/>
            <a:ext cx="14909700" cy="1411391"/>
          </a:xfrm>
          <a:prstGeom prst="rect">
            <a:avLst/>
          </a:prstGeom>
        </p:spPr>
        <p:txBody>
          <a:bodyPr anchor="t"/>
          <a:lstStyle>
            <a:lvl1pPr algn="ctr" defTabSz="1794617">
              <a:defRPr sz="8556" b="0" spc="-248">
                <a:effectLst>
                  <a:outerShdw blurRad="23368" dist="46736" dir="19020000" rotWithShape="0">
                    <a:srgbClr val="43434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 educación moldea</a:t>
            </a:r>
          </a:p>
        </p:txBody>
      </p:sp>
      <p:sp>
        <p:nvSpPr>
          <p:cNvPr id="318" name="En el proceso de edificar el carácter necesitamos ser extremadamente cuidadosos de cómo edificamos, pues otros edificarán siguiendo el modelo que les damos."/>
          <p:cNvSpPr txBox="1"/>
          <p:nvPr/>
        </p:nvSpPr>
        <p:spPr>
          <a:xfrm>
            <a:off x="3580968" y="4534863"/>
            <a:ext cx="17765986" cy="6596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4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700"/>
              <a:t>En el mundo entero la sociedad está en desorden, y se necesita una transformación radical. </a:t>
            </a:r>
            <a:r>
              <a:t>La </a:t>
            </a:r>
            <a:r>
              <a:rPr b="1"/>
              <a:t>educación dada a la juventud moldeará </a:t>
            </a:r>
            <a:r>
              <a:rPr sz="8400"/>
              <a:t>toda la organización social.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n" descr="Imagen"/>
          <p:cNvPicPr>
            <a:picLocks noChangeAspect="1"/>
          </p:cNvPicPr>
          <p:nvPr/>
        </p:nvPicPr>
        <p:blipFill>
          <a:blip r:embed="rId2">
            <a:alphaModFix amt="42341"/>
          </a:blip>
          <a:stretch>
            <a:fillRect/>
          </a:stretch>
        </p:blipFill>
        <p:spPr>
          <a:xfrm>
            <a:off x="13177253" y="3020686"/>
            <a:ext cx="10837775" cy="9371232"/>
          </a:xfrm>
          <a:prstGeom prst="rect">
            <a:avLst/>
          </a:prstGeom>
          <a:ln w="12700">
            <a:miter lim="400000"/>
          </a:ln>
          <a:effectLst>
            <a:outerShdw blurRad="190500" dist="101600" dir="5400000" rotWithShape="0">
              <a:srgbClr val="000000"/>
            </a:outerShdw>
          </a:effectLst>
        </p:spPr>
      </p:pic>
      <p:sp>
        <p:nvSpPr>
          <p:cNvPr id="321" name="Se les ha de enseñar a usar de la mejor manera posible sus facultades. Los poderes físicos y mentales deben ser ejercitados por igual. Se tienen que cultivar hábitos de orden y disciplina. Ha de mantenerse el poder que ejerce una vida pura y fiel. Ayudar"/>
          <p:cNvSpPr txBox="1"/>
          <p:nvPr/>
        </p:nvSpPr>
        <p:spPr>
          <a:xfrm>
            <a:off x="1316600" y="3200544"/>
            <a:ext cx="21750801" cy="96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1999437">
              <a:lnSpc>
                <a:spcPts val="7900"/>
              </a:lnSpc>
              <a:spcBef>
                <a:spcPts val="3600"/>
              </a:spcBef>
              <a:defRPr sz="7600" i="1">
                <a:solidFill>
                  <a:srgbClr val="FFFFFF"/>
                </a:solidFill>
                <a:effectLst>
                  <a:outerShdw blurRad="25400" dist="52070" dir="18900000" rotWithShape="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¿Cuál es el blanco y el propósito de su vida?</a:t>
            </a:r>
          </a:p>
          <a:p>
            <a:pPr defTabSz="1999437">
              <a:lnSpc>
                <a:spcPts val="7900"/>
              </a:lnSpc>
              <a:spcBef>
                <a:spcPts val="3600"/>
              </a:spcBef>
              <a:defRPr sz="7600" i="1">
                <a:solidFill>
                  <a:srgbClr val="FFFFFF"/>
                </a:solidFill>
                <a:effectLst>
                  <a:outerShdw blurRad="25400" dist="52070" dir="18900000" rotWithShape="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¿Ambicionan una educación a fin de tener renombre y posición en el mundo?</a:t>
            </a:r>
          </a:p>
          <a:p>
            <a:pPr defTabSz="1999437">
              <a:lnSpc>
                <a:spcPts val="7900"/>
              </a:lnSpc>
              <a:spcBef>
                <a:spcPts val="3600"/>
              </a:spcBef>
              <a:defRPr sz="7600" i="1">
                <a:solidFill>
                  <a:srgbClr val="FFFFFF"/>
                </a:solidFill>
                <a:effectLst>
                  <a:outerShdw blurRad="25400" dist="52070" dir="18900000" rotWithShape="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¿Han pensado lo que no se atreven a expresar, de que un día puedan estar en la cima de la grandeza intelectual; que pueden sentarse en los concilios deliberantes y legislativos y ayuden a dictar leyes para la nación?</a:t>
            </a:r>
          </a:p>
        </p:txBody>
      </p:sp>
      <p:sp>
        <p:nvSpPr>
          <p:cNvPr id="322" name="Deben cultivarse los motivos correctos"/>
          <p:cNvSpPr txBox="1">
            <a:spLocks noGrp="1"/>
          </p:cNvSpPr>
          <p:nvPr>
            <p:ph type="title"/>
          </p:nvPr>
        </p:nvSpPr>
        <p:spPr>
          <a:xfrm>
            <a:off x="3557454" y="314888"/>
            <a:ext cx="17627440" cy="2137406"/>
          </a:xfrm>
          <a:prstGeom prst="rect">
            <a:avLst/>
          </a:prstGeom>
        </p:spPr>
        <p:txBody>
          <a:bodyPr anchor="t"/>
          <a:lstStyle>
            <a:lvl1pPr algn="ctr" defTabSz="1877520">
              <a:defRPr sz="8900" b="0" spc="-200">
                <a:effectLst>
                  <a:outerShdw blurRad="25400" dist="4889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 verdadera ambición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ángulo"/>
          <p:cNvSpPr/>
          <p:nvPr/>
        </p:nvSpPr>
        <p:spPr>
          <a:xfrm>
            <a:off x="612755" y="1882961"/>
            <a:ext cx="14345650" cy="11646683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D12B15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E100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5" name="— {1MCP 343.1}"/>
          <p:cNvSpPr txBox="1">
            <a:spLocks noGrp="1"/>
          </p:cNvSpPr>
          <p:nvPr>
            <p:ph type="body" sz="quarter" idx="1"/>
          </p:nvPr>
        </p:nvSpPr>
        <p:spPr>
          <a:xfrm>
            <a:off x="14141316" y="11520861"/>
            <a:ext cx="9560027" cy="1137886"/>
          </a:xfrm>
          <a:prstGeom prst="rect">
            <a:avLst/>
          </a:prstGeom>
        </p:spPr>
        <p:txBody>
          <a:bodyPr/>
          <a:lstStyle>
            <a:lvl1pPr marL="300875" indent="-131851" algn="r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≤</a:t>
            </a:r>
          </a:p>
        </p:txBody>
      </p:sp>
      <p:sp>
        <p:nvSpPr>
          <p:cNvPr id="326" name="Se les ha de enseñar a usar de la mejor manera posible sus facultades. Los poderes físicos y mentales deben ser ejercitados por igual. Se tienen que cultivar hábitos de orden y disciplina. Ha de mantenerse el poder que ejerce una vida pura y fiel. Ayudar"/>
          <p:cNvSpPr txBox="1"/>
          <p:nvPr/>
        </p:nvSpPr>
        <p:spPr>
          <a:xfrm>
            <a:off x="1106853" y="2363796"/>
            <a:ext cx="13357454" cy="10109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1919459">
              <a:lnSpc>
                <a:spcPct val="90000"/>
              </a:lnSpc>
              <a:spcBef>
                <a:spcPts val="3400"/>
              </a:spcBef>
              <a:defRPr sz="9407" i="1">
                <a:solidFill>
                  <a:srgbClr val="FFFFFF"/>
                </a:solidFill>
                <a:effectLst>
                  <a:outerShdw blurRad="24384" dist="49987" dir="18900000" rotWithShape="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No hay nada de malo en esas aspiraciones. Cada uno puede dejar su huella. No deberían conformarse con logros insignificantes. Apunten alto y no escatimen esfuerzos para alcanzar esa norma.</a:t>
            </a:r>
          </a:p>
        </p:txBody>
      </p:sp>
      <p:pic>
        <p:nvPicPr>
          <p:cNvPr id="32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253" y="3020686"/>
            <a:ext cx="10837776" cy="9371232"/>
          </a:xfrm>
          <a:prstGeom prst="rect">
            <a:avLst/>
          </a:prstGeom>
          <a:ln w="12700">
            <a:miter lim="400000"/>
          </a:ln>
          <a:effectLst>
            <a:outerShdw blurRad="190500" dist="1016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ángulo"/>
          <p:cNvSpPr/>
          <p:nvPr/>
        </p:nvSpPr>
        <p:spPr>
          <a:xfrm>
            <a:off x="1882755" y="3559361"/>
            <a:ext cx="20976836" cy="6718966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D12B15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E100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0" name="— {1MCP 343.1}"/>
          <p:cNvSpPr txBox="1">
            <a:spLocks noGrp="1"/>
          </p:cNvSpPr>
          <p:nvPr>
            <p:ph type="body" sz="quarter" idx="1"/>
          </p:nvPr>
        </p:nvSpPr>
        <p:spPr>
          <a:xfrm>
            <a:off x="11240589" y="11385394"/>
            <a:ext cx="10970621" cy="1137886"/>
          </a:xfrm>
          <a:prstGeom prst="rect">
            <a:avLst/>
          </a:prstGeom>
        </p:spPr>
        <p:txBody>
          <a:bodyPr/>
          <a:lstStyle>
            <a:lvl1pPr marL="300875" indent="-131851" algn="r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—El Ministerio de Curación, 313 (1905). {1MCP 365.2}</a:t>
            </a:r>
          </a:p>
        </p:txBody>
      </p:sp>
      <p:sp>
        <p:nvSpPr>
          <p:cNvPr id="331" name="Deben cultivarse los motivos correctos"/>
          <p:cNvSpPr txBox="1">
            <a:spLocks noGrp="1"/>
          </p:cNvSpPr>
          <p:nvPr>
            <p:ph type="title"/>
          </p:nvPr>
        </p:nvSpPr>
        <p:spPr>
          <a:xfrm>
            <a:off x="3557454" y="314888"/>
            <a:ext cx="17627440" cy="2137406"/>
          </a:xfrm>
          <a:prstGeom prst="rect">
            <a:avLst/>
          </a:prstGeom>
        </p:spPr>
        <p:txBody>
          <a:bodyPr anchor="t"/>
          <a:lstStyle>
            <a:lvl1pPr algn="ctr" defTabSz="1877520">
              <a:defRPr sz="8900" b="0" spc="-200">
                <a:effectLst>
                  <a:outerShdw blurRad="25400" dist="4889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El conocimiento más esencial</a:t>
            </a:r>
          </a:p>
        </p:txBody>
      </p:sp>
      <p:sp>
        <p:nvSpPr>
          <p:cNvPr id="332" name="Se les ha de enseñar a usar de la mejor manera posible sus facultades. Los poderes físicos y mentales deben ser ejercitados por igual. Se tienen que cultivar hábitos de orden y disciplina. Ha de mantenerse el poder que ejerce una vida pura y fiel. Ayudar"/>
          <p:cNvSpPr txBox="1"/>
          <p:nvPr/>
        </p:nvSpPr>
        <p:spPr>
          <a:xfrm>
            <a:off x="2886257" y="4128105"/>
            <a:ext cx="18029864" cy="591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1547963">
              <a:lnSpc>
                <a:spcPct val="90000"/>
              </a:lnSpc>
              <a:spcBef>
                <a:spcPts val="2700"/>
              </a:spcBef>
              <a:defRPr sz="5846">
                <a:solidFill>
                  <a:srgbClr val="FFFFFF"/>
                </a:solidFill>
                <a:effectLst>
                  <a:outerShdw blurRad="20066" dist="40312" dir="18900000" rotWithShape="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Progresen tan rápidamente y tanto como puedan en la adquisición de conocimientos [...]. Al aprender algo, comuníquenlo a otros [...]. Así su inteligencia adquirirá disciplina y poder. El uso que hagan de sus conocimientos determinará el valor de su educación. Cualquiera que sea su vocación, tendrá que aprender y enseñar durante toda su vida.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ángulo redondeado"/>
          <p:cNvSpPr/>
          <p:nvPr/>
        </p:nvSpPr>
        <p:spPr>
          <a:xfrm>
            <a:off x="2304354" y="4651338"/>
            <a:ext cx="18525914" cy="7132284"/>
          </a:xfrm>
          <a:prstGeom prst="roundRect">
            <a:avLst>
              <a:gd name="adj" fmla="val 2857"/>
            </a:avLst>
          </a:prstGeom>
          <a:blipFill>
            <a:blip r:embed="rId2"/>
          </a:blip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  <a:endParaRPr/>
          </a:p>
        </p:txBody>
      </p:sp>
      <p:sp>
        <p:nvSpPr>
          <p:cNvPr id="335" name="—{1MCP 342.1}"/>
          <p:cNvSpPr txBox="1">
            <a:spLocks noGrp="1"/>
          </p:cNvSpPr>
          <p:nvPr>
            <p:ph type="body" sz="quarter" idx="1"/>
          </p:nvPr>
        </p:nvSpPr>
        <p:spPr>
          <a:xfrm>
            <a:off x="12549384" y="11541342"/>
            <a:ext cx="9535916" cy="1137886"/>
          </a:xfrm>
          <a:prstGeom prst="rect">
            <a:avLst/>
          </a:prstGeom>
        </p:spPr>
        <p:txBody>
          <a:bodyPr/>
          <a:lstStyle>
            <a:lvl1pPr marL="300875" indent="-131851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CMPyAEC, 531, 532 (1913). {1MCP 366.3}</a:t>
            </a:r>
          </a:p>
        </p:txBody>
      </p:sp>
      <p:sp>
        <p:nvSpPr>
          <p:cNvPr id="336" name="Se arraigan en la falta de metas"/>
          <p:cNvSpPr txBox="1"/>
          <p:nvPr/>
        </p:nvSpPr>
        <p:spPr>
          <a:xfrm>
            <a:off x="4217483" y="676694"/>
            <a:ext cx="16457034" cy="2027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2267654">
              <a:lnSpc>
                <a:spcPct val="80000"/>
              </a:lnSpc>
              <a:defRPr sz="8500" spc="-300">
                <a:solidFill>
                  <a:srgbClr val="FFFFFF"/>
                </a:solidFill>
                <a:effectLst>
                  <a:outerShdw blurRad="25400" dist="5905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Es esencial impartir conocimiento</a:t>
            </a:r>
          </a:p>
        </p:txBody>
      </p:sp>
      <p:sp>
        <p:nvSpPr>
          <p:cNvPr id="337" name="—{1MCP 342.1}"/>
          <p:cNvSpPr txBox="1"/>
          <p:nvPr/>
        </p:nvSpPr>
        <p:spPr>
          <a:xfrm>
            <a:off x="1565675" y="4394779"/>
            <a:ext cx="17390858" cy="7132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990600" indent="-990600" algn="l">
              <a:lnSpc>
                <a:spcPts val="7900"/>
              </a:lnSpc>
              <a:buSzPct val="80000"/>
              <a:buBlip>
                <a:blip r:embed="rId3"/>
              </a:buBlip>
              <a:defRPr sz="6700" spc="-197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Ser motivados a realizar esfuerzos misioneros en favor de los que están en el error, llegando a conocerlos y llevándoles la verdad.</a:t>
            </a:r>
          </a:p>
          <a:p>
            <a:pPr marL="990600" indent="-990600" algn="l">
              <a:lnSpc>
                <a:spcPts val="7900"/>
              </a:lnSpc>
              <a:buSzPct val="80000"/>
              <a:buBlip>
                <a:blip r:embed="rId3"/>
              </a:buBlip>
              <a:defRPr sz="6700" spc="-197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Trabajar con humildad, buscando sabiduría de Cristo, orando y velando en oración, pueden comunicar a otros el conocimiento que ha enriquecido sus vidas.</a:t>
            </a:r>
          </a:p>
        </p:txBody>
      </p:sp>
      <p:sp>
        <p:nvSpPr>
          <p:cNvPr id="338" name="—{1MCP 342.1}"/>
          <p:cNvSpPr txBox="1"/>
          <p:nvPr/>
        </p:nvSpPr>
        <p:spPr>
          <a:xfrm>
            <a:off x="1424184" y="2252688"/>
            <a:ext cx="12523691" cy="1733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marL="300875" indent="-131851" algn="l">
              <a:lnSpc>
                <a:spcPct val="90000"/>
              </a:lnSpc>
              <a:defRPr sz="5900" i="1" spc="-173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Es necesario para su completa educación</a:t>
            </a:r>
          </a:p>
        </p:txBody>
      </p:sp>
      <p:pic>
        <p:nvPicPr>
          <p:cNvPr id="339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79925">
            <a:off x="15852700" y="4631770"/>
            <a:ext cx="12360761" cy="4816689"/>
          </a:xfrm>
          <a:prstGeom prst="rect">
            <a:avLst/>
          </a:prstGeom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Las grandes fuerzas motrices del alma son la fe, la esperanza y el amor, y a ellas se dirige el correcto estudio de la Biblia."/>
          <p:cNvSpPr txBox="1">
            <a:spLocks noGrp="1"/>
          </p:cNvSpPr>
          <p:nvPr>
            <p:ph type="body" sz="quarter" idx="1"/>
          </p:nvPr>
        </p:nvSpPr>
        <p:spPr>
          <a:xfrm>
            <a:off x="6132596" y="4073352"/>
            <a:ext cx="12118808" cy="3381324"/>
          </a:xfrm>
          <a:prstGeom prst="rect">
            <a:avLst/>
          </a:prstGeom>
        </p:spPr>
        <p:txBody>
          <a:bodyPr lIns="50800" tIns="50800" rIns="50800" bIns="50800" anchor="t"/>
          <a:lstStyle/>
          <a:p>
            <a:pPr algn="ctr" defTabSz="2413954">
              <a:lnSpc>
                <a:spcPct val="90000"/>
              </a:lnSpc>
              <a:spcBef>
                <a:spcPts val="4400"/>
              </a:spcBef>
              <a:defRPr sz="11900" b="0" i="1">
                <a:effectLst>
                  <a:outerShdw blurRad="25400" dist="62864" dir="18900000" rotWithShape="0">
                    <a:srgbClr val="A7A7A7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“Vosotros estáis completos en él”</a:t>
            </a:r>
            <a:r>
              <a:rPr sz="10500"/>
              <a:t>.</a:t>
            </a:r>
          </a:p>
        </p:txBody>
      </p:sp>
      <p:sp>
        <p:nvSpPr>
          <p:cNvPr id="342" name="Colosenses 2:10"/>
          <p:cNvSpPr txBox="1"/>
          <p:nvPr/>
        </p:nvSpPr>
        <p:spPr>
          <a:xfrm>
            <a:off x="16263365" y="11868911"/>
            <a:ext cx="389686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Colosenses 2:10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rincipios guiadores en la educación"/>
          <p:cNvSpPr txBox="1">
            <a:spLocks noGrp="1"/>
          </p:cNvSpPr>
          <p:nvPr>
            <p:ph type="title"/>
          </p:nvPr>
        </p:nvSpPr>
        <p:spPr>
          <a:xfrm>
            <a:off x="6088081" y="1215608"/>
            <a:ext cx="12207838" cy="293982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anchor="t"/>
          <a:lstStyle/>
          <a:p>
            <a:pPr defTabSz="718184">
              <a:lnSpc>
                <a:spcPts val="8700"/>
              </a:lnSpc>
              <a:defRPr sz="9700" b="1" i="0">
                <a:solidFill>
                  <a:srgbClr val="FFFFFF"/>
                </a:solidFill>
                <a:effectLst>
                  <a:outerShdw blurRad="25400" dist="33147" dir="18900000" rotWithShape="0">
                    <a:srgbClr val="FFD583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t>Principios guiadores </a:t>
            </a:r>
            <a:r>
              <a:rPr sz="7400" b="0" baseline="13363"/>
              <a:t>en la </a:t>
            </a:r>
            <a:r>
              <a:t>educación</a:t>
            </a:r>
          </a:p>
        </p:txBody>
      </p:sp>
      <p:sp>
        <p:nvSpPr>
          <p:cNvPr id="201" name="Contenido:"/>
          <p:cNvSpPr txBox="1"/>
          <p:nvPr/>
        </p:nvSpPr>
        <p:spPr>
          <a:xfrm>
            <a:off x="14163770" y="4401436"/>
            <a:ext cx="4893670" cy="104295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ts val="5000"/>
              </a:lnSpc>
              <a:defRPr sz="4300">
                <a:solidFill>
                  <a:srgbClr val="FFFFFF"/>
                </a:solidFill>
                <a:effectLst>
                  <a:outerShdw blurRad="25400" dist="38100" dir="18900000" rotWithShape="0">
                    <a:srgbClr val="FFD583"/>
                  </a:outerShdw>
                </a:effectLst>
              </a:defRPr>
            </a:lvl1pPr>
          </a:lstStyle>
          <a:p>
            <a:r>
              <a:t>Contenido:</a:t>
            </a:r>
          </a:p>
        </p:txBody>
      </p:sp>
      <p:pic>
        <p:nvPicPr>
          <p:cNvPr id="20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453" y="5130800"/>
            <a:ext cx="14592304" cy="736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omprensión"/>
          <p:cNvSpPr txBox="1"/>
          <p:nvPr/>
        </p:nvSpPr>
        <p:spPr>
          <a:xfrm>
            <a:off x="18901280" y="6332656"/>
            <a:ext cx="4626600" cy="106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Principios de motivación</a:t>
            </a:r>
          </a:p>
        </p:txBody>
      </p:sp>
      <p:sp>
        <p:nvSpPr>
          <p:cNvPr id="204" name="10"/>
          <p:cNvSpPr txBox="1"/>
          <p:nvPr/>
        </p:nvSpPr>
        <p:spPr>
          <a:xfrm>
            <a:off x="9814155" y="9962570"/>
            <a:ext cx="1489775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37</a:t>
            </a:r>
          </a:p>
        </p:txBody>
      </p:sp>
      <p:sp>
        <p:nvSpPr>
          <p:cNvPr id="205" name="10"/>
          <p:cNvSpPr txBox="1"/>
          <p:nvPr/>
        </p:nvSpPr>
        <p:spPr>
          <a:xfrm>
            <a:off x="9814155" y="6376191"/>
            <a:ext cx="1489775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35</a:t>
            </a:r>
          </a:p>
        </p:txBody>
      </p:sp>
      <p:sp>
        <p:nvSpPr>
          <p:cNvPr id="206" name="10"/>
          <p:cNvSpPr txBox="1"/>
          <p:nvPr/>
        </p:nvSpPr>
        <p:spPr>
          <a:xfrm>
            <a:off x="16917846" y="6376191"/>
            <a:ext cx="1489775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36</a:t>
            </a:r>
          </a:p>
        </p:txBody>
      </p:sp>
      <p:sp>
        <p:nvSpPr>
          <p:cNvPr id="207" name="10"/>
          <p:cNvSpPr txBox="1"/>
          <p:nvPr/>
        </p:nvSpPr>
        <p:spPr>
          <a:xfrm>
            <a:off x="16917846" y="9962570"/>
            <a:ext cx="1489775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38</a:t>
            </a:r>
          </a:p>
        </p:txBody>
      </p:sp>
      <p:sp>
        <p:nvSpPr>
          <p:cNvPr id="208" name="Comprensión"/>
          <p:cNvSpPr txBox="1"/>
          <p:nvPr/>
        </p:nvSpPr>
        <p:spPr>
          <a:xfrm>
            <a:off x="18901280" y="10245770"/>
            <a:ext cx="4626600" cy="1063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Equilibrio en la educación</a:t>
            </a:r>
          </a:p>
        </p:txBody>
      </p:sp>
      <p:sp>
        <p:nvSpPr>
          <p:cNvPr id="209" name="Comprensión"/>
          <p:cNvSpPr txBox="1"/>
          <p:nvPr/>
        </p:nvSpPr>
        <p:spPr>
          <a:xfrm>
            <a:off x="11797586" y="6157942"/>
            <a:ext cx="4026128" cy="158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La influencia </a:t>
            </a:r>
            <a:r>
              <a:rPr sz="3800"/>
              <a:t>de la </a:t>
            </a:r>
            <a:r>
              <a:t>percepción</a:t>
            </a:r>
          </a:p>
        </p:txBody>
      </p:sp>
      <p:sp>
        <p:nvSpPr>
          <p:cNvPr id="210" name="Comprensión"/>
          <p:cNvSpPr txBox="1"/>
          <p:nvPr/>
        </p:nvSpPr>
        <p:spPr>
          <a:xfrm>
            <a:off x="11797586" y="9744320"/>
            <a:ext cx="4026128" cy="158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Principios de estudio y aprendizaje</a:t>
            </a:r>
          </a:p>
        </p:txBody>
      </p:sp>
      <p:pic>
        <p:nvPicPr>
          <p:cNvPr id="211" name="Logo_Secc8.png" descr="Logo_Secc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323" y="7675181"/>
            <a:ext cx="10094478" cy="6755826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A9A9A9"/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AC90F"/>
            </a:gs>
            <a:gs pos="100000">
              <a:srgbClr val="2B2B2B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2" y="774751"/>
            <a:ext cx="10182836" cy="10540898"/>
          </a:xfrm>
          <a:prstGeom prst="rect">
            <a:avLst/>
          </a:prstGeom>
          <a:ln w="12700">
            <a:miter lim="400000"/>
          </a:ln>
          <a:effectLst>
            <a:outerShdw blurRad="190500" dist="88900" dir="586711" rotWithShape="0">
              <a:srgbClr val="535353">
                <a:alpha val="81551"/>
              </a:srgbClr>
            </a:outerShdw>
          </a:effectLst>
        </p:spPr>
      </p:pic>
      <p:sp>
        <p:nvSpPr>
          <p:cNvPr id="214" name="Capítulo 36"/>
          <p:cNvSpPr txBox="1"/>
          <p:nvPr/>
        </p:nvSpPr>
        <p:spPr>
          <a:xfrm>
            <a:off x="382674" y="1213028"/>
            <a:ext cx="7196343" cy="1891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80000"/>
              </a:lnSpc>
              <a:defRPr sz="8800">
                <a:solidFill>
                  <a:srgbClr val="FFFFFF"/>
                </a:solidFill>
                <a:effectLst>
                  <a:outerShdw blurRad="25400" dist="63500" dir="4500000" rotWithShape="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Capítulo 38</a:t>
            </a:r>
          </a:p>
        </p:txBody>
      </p:sp>
      <p:pic>
        <p:nvPicPr>
          <p:cNvPr id="21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14" y="1843365"/>
            <a:ext cx="1012900" cy="10029270"/>
          </a:xfrm>
          <a:prstGeom prst="rect">
            <a:avLst/>
          </a:prstGeom>
          <a:ln w="12700">
            <a:miter lim="400000"/>
          </a:ln>
          <a:effectLst>
            <a:outerShdw blurRad="190500" dist="88900" dir="586711" rotWithShape="0">
              <a:srgbClr val="535353">
                <a:alpha val="81551"/>
              </a:srgbClr>
            </a:outerShdw>
          </a:effectLst>
        </p:spPr>
      </p:pic>
      <p:pic>
        <p:nvPicPr>
          <p:cNvPr id="216" name="Imagen" descr="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386" y="3301978"/>
            <a:ext cx="4090955" cy="984406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17" name="Principios guiadores en la educación"/>
          <p:cNvSpPr txBox="1">
            <a:spLocks noGrp="1"/>
          </p:cNvSpPr>
          <p:nvPr>
            <p:ph type="title"/>
          </p:nvPr>
        </p:nvSpPr>
        <p:spPr>
          <a:xfrm>
            <a:off x="4523317" y="11098089"/>
            <a:ext cx="17369366" cy="183054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anchor="t"/>
          <a:lstStyle/>
          <a:p>
            <a:pPr defTabSz="718184">
              <a:lnSpc>
                <a:spcPts val="8700"/>
              </a:lnSpc>
              <a:defRPr sz="9700" b="1" i="0">
                <a:solidFill>
                  <a:srgbClr val="FFFFFF"/>
                </a:solidFill>
                <a:effectLst>
                  <a:outerShdw blurRad="25400" dist="33147" dir="18900000" rotWithShape="0">
                    <a:srgbClr val="FFD583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t>Equilibrio </a:t>
            </a:r>
            <a:r>
              <a:rPr sz="7400" b="0" baseline="13363"/>
              <a:t>en la  </a:t>
            </a:r>
            <a:r>
              <a:t>educación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chemeClr val="bg1">
                <a:lumMod val="95000"/>
                <a:lumOff val="5000"/>
              </a:schemeClr>
            </a:gs>
            <a:gs pos="87000">
              <a:srgbClr val="AAC7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2664" y="800613"/>
            <a:ext cx="8177447" cy="13130774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A7A7A7">
                <a:alpha val="87704"/>
              </a:srgbClr>
            </a:outerShdw>
          </a:effectLst>
        </p:spPr>
      </p:pic>
      <p:sp>
        <p:nvSpPr>
          <p:cNvPr id="220" name="—{1MCP 339.1}"/>
          <p:cNvSpPr txBox="1">
            <a:spLocks noGrp="1"/>
          </p:cNvSpPr>
          <p:nvPr>
            <p:ph type="body" sz="quarter" idx="1"/>
          </p:nvPr>
        </p:nvSpPr>
        <p:spPr>
          <a:xfrm>
            <a:off x="7551139" y="12176342"/>
            <a:ext cx="5034562" cy="982508"/>
          </a:xfrm>
          <a:prstGeom prst="rect">
            <a:avLst/>
          </a:prstGeom>
        </p:spPr>
        <p:txBody>
          <a:bodyPr anchor="t"/>
          <a:lstStyle>
            <a:lvl1pPr marL="300875" indent="-131851" algn="r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—{1MCP 339.1}</a:t>
            </a:r>
          </a:p>
        </p:txBody>
      </p:sp>
      <p:sp>
        <p:nvSpPr>
          <p:cNvPr id="221" name="El éxito requiere una meta"/>
          <p:cNvSpPr txBox="1">
            <a:spLocks noGrp="1"/>
          </p:cNvSpPr>
          <p:nvPr>
            <p:ph type="title"/>
          </p:nvPr>
        </p:nvSpPr>
        <p:spPr>
          <a:xfrm>
            <a:off x="4545903" y="1229289"/>
            <a:ext cx="14174594" cy="1587440"/>
          </a:xfrm>
          <a:prstGeom prst="rect">
            <a:avLst/>
          </a:prstGeom>
        </p:spPr>
        <p:txBody>
          <a:bodyPr anchor="t"/>
          <a:lstStyle>
            <a:lvl1pPr algn="ctr" defTabSz="1091009">
              <a:defRPr sz="9682" b="0" spc="-358">
                <a:effectLst>
                  <a:outerShdw blurRad="23876" dist="83566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Implicaciones eternas</a:t>
            </a:r>
          </a:p>
        </p:txBody>
      </p:sp>
      <p:sp>
        <p:nvSpPr>
          <p:cNvPr id="222" name="El que desea lograr verdadero éxito en la vida debe mantener constantemente en vista esa meta digna de su esfuerzo."/>
          <p:cNvSpPr txBox="1"/>
          <p:nvPr/>
        </p:nvSpPr>
        <p:spPr>
          <a:xfrm>
            <a:off x="2923572" y="5173303"/>
            <a:ext cx="15035302" cy="731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ts val="9500"/>
              </a:lnSpc>
              <a:spcBef>
                <a:spcPts val="2200"/>
              </a:spcBef>
              <a:defRPr sz="7500">
                <a:solidFill>
                  <a:srgbClr val="FFFFFF"/>
                </a:solidFill>
                <a:effectLst>
                  <a:outerShdw blurRad="25400" dist="63500" dir="18900000" rotWithShape="0">
                    <a:srgbClr val="6C6C6C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La </a:t>
            </a:r>
            <a:r>
              <a:rPr dirty="0" err="1"/>
              <a:t>educación</a:t>
            </a:r>
            <a:r>
              <a:rPr dirty="0"/>
              <a:t> </a:t>
            </a:r>
            <a:r>
              <a:rPr sz="8800" dirty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es una </a:t>
            </a:r>
            <a:r>
              <a:rPr sz="8800" dirty="0" err="1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obra</a:t>
            </a:r>
            <a:r>
              <a:rPr sz="8800" dirty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</a:t>
            </a:r>
            <a:r>
              <a:rPr sz="8800" dirty="0" err="1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cuyos</a:t>
            </a:r>
            <a:r>
              <a:rPr sz="8800" dirty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</a:t>
            </a:r>
            <a:r>
              <a:rPr sz="8800" dirty="0" err="1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efectos</a:t>
            </a:r>
            <a:r>
              <a:rPr sz="8800" dirty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se </a:t>
            </a:r>
            <a:r>
              <a:rPr sz="8800" dirty="0" err="1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verán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los siglos sin fin de la </a:t>
            </a:r>
            <a:r>
              <a:rPr dirty="0" err="1"/>
              <a:t>eternidad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puntar tan alto como sea posible"/>
          <p:cNvSpPr txBox="1">
            <a:spLocks noGrp="1"/>
          </p:cNvSpPr>
          <p:nvPr>
            <p:ph type="title"/>
          </p:nvPr>
        </p:nvSpPr>
        <p:spPr>
          <a:xfrm>
            <a:off x="5336278" y="924778"/>
            <a:ext cx="13711444" cy="2174110"/>
          </a:xfrm>
          <a:prstGeom prst="rect">
            <a:avLst/>
          </a:prstGeom>
        </p:spPr>
        <p:txBody>
          <a:bodyPr anchor="t"/>
          <a:lstStyle>
            <a:lvl1pPr algn="ctr" defTabSz="1160647">
              <a:defRPr sz="10300" b="0" spc="-381">
                <a:effectLst>
                  <a:outerShdw blurRad="25400" dist="88900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Restaura la armonía</a:t>
            </a:r>
          </a:p>
        </p:txBody>
      </p:sp>
      <p:sp>
        <p:nvSpPr>
          <p:cNvPr id="225" name="{1MCP 339.2}"/>
          <p:cNvSpPr txBox="1"/>
          <p:nvPr/>
        </p:nvSpPr>
        <p:spPr>
          <a:xfrm>
            <a:off x="19543151" y="12344311"/>
            <a:ext cx="2772893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{1MCP 339.2}</a:t>
            </a:r>
          </a:p>
        </p:txBody>
      </p:sp>
      <p:sp>
        <p:nvSpPr>
          <p:cNvPr id="226" name="Jesús no despreció la educación.…"/>
          <p:cNvSpPr txBox="1"/>
          <p:nvPr/>
        </p:nvSpPr>
        <p:spPr>
          <a:xfrm>
            <a:off x="2156819" y="3048176"/>
            <a:ext cx="16890903" cy="181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ts val="6800"/>
              </a:lnSpc>
              <a:defRPr sz="59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El </a:t>
            </a:r>
            <a:r>
              <a:rPr dirty="0" err="1"/>
              <a:t>verdadero</a:t>
            </a:r>
            <a:r>
              <a:rPr dirty="0"/>
              <a:t> </a:t>
            </a:r>
            <a:r>
              <a:rPr dirty="0" err="1"/>
              <a:t>propósito</a:t>
            </a:r>
            <a:r>
              <a:rPr dirty="0"/>
              <a:t> de la </a:t>
            </a:r>
            <a:r>
              <a:rPr dirty="0" err="1"/>
              <a:t>educación</a:t>
            </a:r>
            <a:r>
              <a:rPr dirty="0"/>
              <a:t> </a:t>
            </a:r>
            <a:r>
              <a:rPr dirty="0" err="1"/>
              <a:t>restaurar</a:t>
            </a:r>
            <a:r>
              <a:rPr dirty="0"/>
              <a:t> la imagen de Dios </a:t>
            </a:r>
            <a:r>
              <a:rPr dirty="0" err="1"/>
              <a:t>en</a:t>
            </a:r>
            <a:r>
              <a:rPr dirty="0"/>
              <a:t> el alma.</a:t>
            </a:r>
          </a:p>
        </p:txBody>
      </p:sp>
      <p:sp>
        <p:nvSpPr>
          <p:cNvPr id="227" name="Jesús no despreció la educación.…"/>
          <p:cNvSpPr txBox="1"/>
          <p:nvPr/>
        </p:nvSpPr>
        <p:spPr>
          <a:xfrm>
            <a:off x="3746548" y="5535937"/>
            <a:ext cx="16890904" cy="662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SzPct val="80000"/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lang="es-MX" dirty="0"/>
          </a:p>
          <a:p>
            <a:pPr marL="838199" indent="-838199" algn="l">
              <a:buSzPct val="80000"/>
              <a:buBlip>
                <a:blip r:embed="rId2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/>
              <a:t>Lo </a:t>
            </a:r>
            <a:r>
              <a:rPr dirty="0" err="1"/>
              <a:t>dotó</a:t>
            </a:r>
            <a:r>
              <a:rPr dirty="0"/>
              <a:t> de </a:t>
            </a:r>
            <a:r>
              <a:rPr dirty="0" err="1"/>
              <a:t>cualidades</a:t>
            </a:r>
            <a:r>
              <a:rPr dirty="0"/>
              <a:t> nobles.</a:t>
            </a:r>
          </a:p>
          <a:p>
            <a:pPr marL="838199" indent="-838199" algn="l">
              <a:buSzPct val="80000"/>
              <a:buBlip>
                <a:blip r:embed="rId2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mente</a:t>
            </a:r>
            <a:r>
              <a:rPr dirty="0"/>
              <a:t> era </a:t>
            </a:r>
            <a:r>
              <a:rPr dirty="0" err="1"/>
              <a:t>equilibrada</a:t>
            </a:r>
            <a:endParaRPr dirty="0"/>
          </a:p>
          <a:p>
            <a:pPr marL="838199" indent="-838199" algn="l">
              <a:buSzPct val="80000"/>
              <a:buBlip>
                <a:blip r:embed="rId2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facultades</a:t>
            </a:r>
            <a:r>
              <a:rPr dirty="0"/>
              <a:t> de </a:t>
            </a:r>
            <a:r>
              <a:rPr dirty="0" err="1"/>
              <a:t>su</a:t>
            </a:r>
            <a:r>
              <a:rPr dirty="0"/>
              <a:t> ser </a:t>
            </a:r>
            <a:r>
              <a:rPr dirty="0" err="1"/>
              <a:t>eran</a:t>
            </a:r>
            <a:r>
              <a:rPr dirty="0"/>
              <a:t> </a:t>
            </a:r>
            <a:r>
              <a:rPr dirty="0" err="1"/>
              <a:t>armoniosas</a:t>
            </a:r>
            <a:r>
              <a:rPr dirty="0"/>
              <a:t>. </a:t>
            </a:r>
          </a:p>
          <a:p>
            <a:pPr marL="838199" indent="-838199" algn="l">
              <a:buSzPct val="80000"/>
              <a:buBlip>
                <a:blip r:embed="rId2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 err="1"/>
              <a:t>Restaurarla</a:t>
            </a:r>
            <a:r>
              <a:rPr dirty="0"/>
              <a:t> </a:t>
            </a:r>
            <a:r>
              <a:rPr dirty="0" err="1"/>
              <a:t>fue</a:t>
            </a:r>
            <a:r>
              <a:rPr dirty="0"/>
              <a:t> 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el </a:t>
            </a:r>
            <a:r>
              <a:rPr sz="46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objeto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con que se </a:t>
            </a:r>
            <a:r>
              <a:rPr sz="46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concibió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el plan de la </a:t>
            </a:r>
            <a:r>
              <a:rPr sz="46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salvación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y se le </a:t>
            </a:r>
            <a:r>
              <a:rPr sz="46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concedió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un </a:t>
            </a:r>
            <a:r>
              <a:rPr sz="46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tiempo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de </a:t>
            </a:r>
            <a:r>
              <a:rPr sz="46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gracia</a:t>
            </a:r>
            <a:r>
              <a:rPr sz="46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al hombre</a:t>
            </a:r>
          </a:p>
        </p:txBody>
      </p:sp>
      <p:pic>
        <p:nvPicPr>
          <p:cNvPr id="228" name="Imagen" descr="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01785" y="-150470"/>
            <a:ext cx="2582216" cy="1401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253" y="0"/>
            <a:ext cx="2134349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puntar tan alto como sea posible"/>
          <p:cNvSpPr txBox="1">
            <a:spLocks noGrp="1"/>
          </p:cNvSpPr>
          <p:nvPr>
            <p:ph type="title"/>
          </p:nvPr>
        </p:nvSpPr>
        <p:spPr>
          <a:xfrm>
            <a:off x="5774012" y="1705596"/>
            <a:ext cx="12835976" cy="2035296"/>
          </a:xfrm>
          <a:prstGeom prst="rect">
            <a:avLst/>
          </a:prstGeom>
        </p:spPr>
        <p:txBody>
          <a:bodyPr anchor="t"/>
          <a:lstStyle>
            <a:lvl1pPr algn="ctr" defTabSz="1009763">
              <a:defRPr sz="8961" b="0" spc="-331">
                <a:effectLst>
                  <a:outerShdw blurRad="22098" dist="77343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Desarrollar todos los talentos</a:t>
            </a:r>
          </a:p>
        </p:txBody>
      </p:sp>
      <p:sp>
        <p:nvSpPr>
          <p:cNvPr id="232" name="{1MCP 339.2}"/>
          <p:cNvSpPr txBox="1"/>
          <p:nvPr/>
        </p:nvSpPr>
        <p:spPr>
          <a:xfrm>
            <a:off x="11495849" y="12032508"/>
            <a:ext cx="6675502" cy="165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—HPyP, 646 (1890). {1MCP 358.1}</a:t>
            </a:r>
          </a:p>
          <a:p>
            <a: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33" name="Pueden alcanzar la cima más elevada de la grandeza intelectual…"/>
          <p:cNvSpPr txBox="1"/>
          <p:nvPr/>
        </p:nvSpPr>
        <p:spPr>
          <a:xfrm>
            <a:off x="5211564" y="6067436"/>
            <a:ext cx="15688072" cy="402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38200" indent="-838200" algn="l">
              <a:buSzPct val="80000"/>
              <a:buBlip>
                <a:blip r:embed="rId3"/>
              </a:buBlip>
              <a:defRPr sz="5200">
                <a:latin typeface="+mj-lt"/>
                <a:ea typeface="+mj-ea"/>
                <a:cs typeface="+mj-cs"/>
                <a:sym typeface="Helvetica Neue"/>
              </a:defRPr>
            </a:pPr>
            <a:r>
              <a:t>De la mente, del alma y del cuerpo.</a:t>
            </a:r>
          </a:p>
          <a:p>
            <a:pPr marL="838200" indent="-838200" algn="l">
              <a:buSzPct val="80000"/>
              <a:buBlip>
                <a:blip r:embed="rId3"/>
              </a:buBlip>
              <a:defRPr sz="5200">
                <a:latin typeface="+mj-lt"/>
                <a:ea typeface="+mj-ea"/>
                <a:cs typeface="+mj-cs"/>
                <a:sym typeface="Helvetica Neue"/>
              </a:defRPr>
            </a:pPr>
            <a:r>
              <a:t>Le fueron dadas por Dios para que las dedique a alcanzar el más alto grado de excelencia posible.</a:t>
            </a:r>
          </a:p>
          <a:p>
            <a:pPr marL="838200" indent="-838200" algn="l">
              <a:buSzPct val="80000"/>
              <a:buBlip>
                <a:blip r:embed="rId3"/>
              </a:buBlip>
              <a:defRPr sz="5200">
                <a:latin typeface="+mj-lt"/>
                <a:ea typeface="+mj-ea"/>
                <a:cs typeface="+mj-cs"/>
                <a:sym typeface="Helvetica Neue"/>
              </a:defRPr>
            </a:pPr>
            <a:r>
              <a:t>Toda facultad y atributo deben emplearse para el ennoblecimiento de los semejantes.</a:t>
            </a:r>
          </a:p>
        </p:txBody>
      </p:sp>
      <p:sp>
        <p:nvSpPr>
          <p:cNvPr id="234" name="{1MCP 339.2}"/>
          <p:cNvSpPr txBox="1"/>
          <p:nvPr/>
        </p:nvSpPr>
        <p:spPr>
          <a:xfrm>
            <a:off x="2973417" y="4055130"/>
            <a:ext cx="16857704" cy="859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Las distintas capacidades que el ser humano posee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206" y="86889"/>
            <a:ext cx="21343493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233" y="9174588"/>
            <a:ext cx="5175849" cy="462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Una de las principales causas de la ineficacia mental y la debilidad moral es la falta de concentración para lograr objetivos importantes."/>
          <p:cNvSpPr txBox="1"/>
          <p:nvPr/>
        </p:nvSpPr>
        <p:spPr>
          <a:xfrm>
            <a:off x="5602158" y="5352887"/>
            <a:ext cx="16827551" cy="4950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>
                <a:solidFill>
                  <a:schemeClr val="bg1"/>
                </a:solidFill>
              </a:rPr>
              <a:t>El </a:t>
            </a:r>
            <a:r>
              <a:rPr dirty="0" err="1">
                <a:solidFill>
                  <a:schemeClr val="bg1"/>
                </a:solidFill>
              </a:rPr>
              <a:t>desarrollo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armonioso</a:t>
            </a:r>
            <a:r>
              <a:rPr sz="4500" dirty="0">
                <a:solidFill>
                  <a:schemeClr val="bg1"/>
                </a:solidFill>
              </a:rPr>
              <a:t> de </a:t>
            </a:r>
            <a:r>
              <a:rPr dirty="0" err="1">
                <a:solidFill>
                  <a:schemeClr val="bg1"/>
                </a:solidFill>
              </a:rPr>
              <a:t>todas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sz="4500" dirty="0">
                <a:solidFill>
                  <a:schemeClr val="bg1"/>
                </a:solidFill>
              </a:rPr>
              <a:t>las </a:t>
            </a:r>
            <a:r>
              <a:rPr dirty="0" err="1">
                <a:solidFill>
                  <a:schemeClr val="bg1"/>
                </a:solidFill>
              </a:rPr>
              <a:t>facultades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físicas</a:t>
            </a:r>
            <a:r>
              <a:rPr sz="4500" dirty="0">
                <a:solidFill>
                  <a:schemeClr val="bg1"/>
                </a:solidFill>
              </a:rPr>
              <a:t> y </a:t>
            </a:r>
            <a:r>
              <a:rPr dirty="0" err="1">
                <a:solidFill>
                  <a:schemeClr val="bg1"/>
                </a:solidFill>
              </a:rPr>
              <a:t>mentales</a:t>
            </a:r>
            <a:r>
              <a:rPr dirty="0">
                <a:solidFill>
                  <a:schemeClr val="bg1"/>
                </a:solidFill>
              </a:rPr>
              <a:t>.</a:t>
            </a: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 err="1">
                <a:solidFill>
                  <a:schemeClr val="bg1"/>
                </a:solidFill>
              </a:rPr>
              <a:t>Enseña</a:t>
            </a:r>
            <a:r>
              <a:rPr dirty="0">
                <a:solidFill>
                  <a:schemeClr val="bg1"/>
                </a:solidFill>
              </a:rPr>
              <a:t> a </a:t>
            </a:r>
            <a:r>
              <a:rPr dirty="0" err="1">
                <a:solidFill>
                  <a:schemeClr val="bg1"/>
                </a:solidFill>
              </a:rPr>
              <a:t>amar</a:t>
            </a:r>
            <a:r>
              <a:rPr dirty="0">
                <a:solidFill>
                  <a:schemeClr val="bg1"/>
                </a:solidFill>
              </a:rPr>
              <a:t> y </a:t>
            </a:r>
            <a:r>
              <a:rPr dirty="0" err="1">
                <a:solidFill>
                  <a:schemeClr val="bg1"/>
                </a:solidFill>
              </a:rPr>
              <a:t>temer</a:t>
            </a:r>
            <a:r>
              <a:rPr dirty="0">
                <a:solidFill>
                  <a:schemeClr val="bg1"/>
                </a:solidFill>
              </a:rPr>
              <a:t> a Dios</a:t>
            </a: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dirty="0">
                <a:solidFill>
                  <a:schemeClr val="bg1"/>
                </a:solidFill>
              </a:rPr>
              <a:t>Es una </a:t>
            </a:r>
            <a:r>
              <a:rPr dirty="0" err="1">
                <a:solidFill>
                  <a:schemeClr val="bg1"/>
                </a:solidFill>
              </a:rPr>
              <a:t>preparación</a:t>
            </a:r>
            <a:r>
              <a:rPr sz="4500" dirty="0">
                <a:solidFill>
                  <a:schemeClr val="bg1"/>
                </a:solidFill>
              </a:rPr>
              <a:t> para el </a:t>
            </a:r>
            <a:r>
              <a:rPr dirty="0" err="1">
                <a:solidFill>
                  <a:schemeClr val="bg1"/>
                </a:solidFill>
              </a:rPr>
              <a:t>fiel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cumplimiento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sz="4500" dirty="0">
                <a:solidFill>
                  <a:schemeClr val="bg1"/>
                </a:solidFill>
              </a:rPr>
              <a:t>de los </a:t>
            </a:r>
            <a:r>
              <a:rPr dirty="0" err="1">
                <a:solidFill>
                  <a:schemeClr val="bg1"/>
                </a:solidFill>
              </a:rPr>
              <a:t>deberes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sz="4500" dirty="0">
                <a:solidFill>
                  <a:schemeClr val="bg1"/>
                </a:solidFill>
              </a:rPr>
              <a:t>de la </a:t>
            </a:r>
            <a:r>
              <a:rPr sz="4500" dirty="0" err="1">
                <a:solidFill>
                  <a:schemeClr val="bg1"/>
                </a:solidFill>
              </a:rPr>
              <a:t>vida</a:t>
            </a:r>
            <a:r>
              <a:rPr sz="45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9" name="—  {1MCP 341.5}"/>
          <p:cNvSpPr txBox="1">
            <a:spLocks noGrp="1"/>
          </p:cNvSpPr>
          <p:nvPr>
            <p:ph type="body" sz="quarter" idx="1"/>
          </p:nvPr>
        </p:nvSpPr>
        <p:spPr>
          <a:xfrm>
            <a:off x="9856489" y="11778408"/>
            <a:ext cx="9535916" cy="1137886"/>
          </a:xfrm>
          <a:prstGeom prst="rect">
            <a:avLst/>
          </a:prstGeom>
        </p:spPr>
        <p:txBody>
          <a:bodyPr/>
          <a:lstStyle>
            <a:lvl1pPr marL="300875" indent="-131851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—CMPadresyAEC, 63 (1913). {1MCP 358.2}</a:t>
            </a:r>
          </a:p>
        </p:txBody>
      </p:sp>
      <p:sp>
        <p:nvSpPr>
          <p:cNvPr id="240" name="Se arraigan en la falta de metas"/>
          <p:cNvSpPr txBox="1"/>
          <p:nvPr/>
        </p:nvSpPr>
        <p:spPr>
          <a:xfrm>
            <a:off x="3729612" y="1117749"/>
            <a:ext cx="17331176" cy="1631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1114222">
              <a:lnSpc>
                <a:spcPct val="80000"/>
              </a:lnSpc>
              <a:defRPr sz="9888" spc="-366">
                <a:solidFill>
                  <a:srgbClr val="FFFFFF"/>
                </a:solidFill>
                <a:effectLst>
                  <a:outerShdw blurRad="24384" dist="85344" dir="11220000" rotWithShape="0">
                    <a:srgbClr val="5E5E5E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Es abarcante</a:t>
            </a:r>
          </a:p>
        </p:txBody>
      </p:sp>
      <p:sp>
        <p:nvSpPr>
          <p:cNvPr id="241" name="Una de las principales causas de la ineficacia mental y la debilidad moral es la falta de concentración para lograr objetivos importantes."/>
          <p:cNvSpPr txBox="1"/>
          <p:nvPr/>
        </p:nvSpPr>
        <p:spPr>
          <a:xfrm>
            <a:off x="6899746" y="3354635"/>
            <a:ext cx="9754279" cy="1067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69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La verdadera educación</a:t>
            </a:r>
          </a:p>
        </p:txBody>
      </p:sp>
      <p:pic>
        <p:nvPicPr>
          <p:cNvPr id="242" name="Imagen" descr="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66" y="0"/>
            <a:ext cx="5700041" cy="137160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ángulo"/>
          <p:cNvSpPr/>
          <p:nvPr/>
        </p:nvSpPr>
        <p:spPr>
          <a:xfrm>
            <a:off x="2368611" y="3329245"/>
            <a:ext cx="13045656" cy="9129230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45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39306" y="1655098"/>
            <a:ext cx="9849062" cy="11043262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535353"/>
            </a:outerShdw>
          </a:effectLst>
        </p:spPr>
      </p:pic>
      <p:sp>
        <p:nvSpPr>
          <p:cNvPr id="246" name="Tener una meta real"/>
          <p:cNvSpPr txBox="1">
            <a:spLocks noGrp="1"/>
          </p:cNvSpPr>
          <p:nvPr>
            <p:ph type="title"/>
          </p:nvPr>
        </p:nvSpPr>
        <p:spPr>
          <a:xfrm>
            <a:off x="4550219" y="899589"/>
            <a:ext cx="15283562" cy="2174110"/>
          </a:xfrm>
          <a:prstGeom prst="rect">
            <a:avLst/>
          </a:prstGeom>
        </p:spPr>
        <p:txBody>
          <a:bodyPr anchor="t"/>
          <a:lstStyle>
            <a:lvl1pPr algn="ctr">
              <a:defRPr b="0" spc="-300">
                <a:effectLst>
                  <a:outerShdw blurRad="25400" dist="635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Desarrollo simétrico</a:t>
            </a:r>
          </a:p>
        </p:txBody>
      </p:sp>
      <p:sp>
        <p:nvSpPr>
          <p:cNvPr id="247" name="Enseñe a usar para los propósitos más elevados y santos los talentos que Dios les ha dado, para que puedan realizar el mayor bien posible en este mundo.…"/>
          <p:cNvSpPr txBox="1"/>
          <p:nvPr/>
        </p:nvSpPr>
        <p:spPr>
          <a:xfrm>
            <a:off x="1559526" y="4290930"/>
            <a:ext cx="13045656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63600" indent="-863600" algn="l">
              <a:lnSpc>
                <a:spcPts val="7000"/>
              </a:lnSpc>
              <a:spcBef>
                <a:spcPts val="4000"/>
              </a:spcBef>
              <a:buSzPct val="80000"/>
              <a:buBlip>
                <a:blip r:embed="rId3"/>
              </a:buBlip>
              <a:defRPr sz="6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6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Deben </a:t>
            </a:r>
            <a:r>
              <a:rPr sz="60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esforzarse</a:t>
            </a:r>
            <a:r>
              <a:rPr sz="6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 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por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alcanzar</a:t>
            </a:r>
            <a:r>
              <a:rPr dirty="0"/>
              <a:t> 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la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perfección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de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cada</a:t>
            </a:r>
            <a:r>
              <a:rPr sz="60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órgano</a:t>
            </a:r>
            <a:r>
              <a:rPr sz="60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 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del </a:t>
            </a:r>
            <a:r>
              <a:rPr sz="53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cuerpo</a:t>
            </a:r>
            <a:endParaRPr sz="5300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marL="863600" indent="-863600" algn="l">
              <a:lnSpc>
                <a:spcPts val="7000"/>
              </a:lnSpc>
              <a:spcBef>
                <a:spcPts val="4000"/>
              </a:spcBef>
              <a:buSzPct val="80000"/>
              <a:buBlip>
                <a:blip r:embed="rId3"/>
              </a:buBlip>
              <a:defRPr sz="6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cualidad</a:t>
            </a:r>
            <a:r>
              <a:rPr dirty="0"/>
              <a:t> de la </a:t>
            </a:r>
            <a:r>
              <a:rPr dirty="0" err="1"/>
              <a:t>mente</a:t>
            </a:r>
            <a:r>
              <a:rPr dirty="0"/>
              <a:t>.</a:t>
            </a:r>
          </a:p>
          <a:p>
            <a:pPr marL="863600" indent="-863600" algn="l">
              <a:lnSpc>
                <a:spcPts val="7000"/>
              </a:lnSpc>
              <a:spcBef>
                <a:spcPts val="4000"/>
              </a:spcBef>
              <a:buSzPct val="80000"/>
              <a:buBlip>
                <a:blip r:embed="rId3"/>
              </a:buBlip>
              <a:defRPr sz="6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La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preparación</a:t>
            </a:r>
            <a:r>
              <a:rPr dirty="0"/>
              <a:t> 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de las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facultades</a:t>
            </a:r>
            <a:r>
              <a:rPr dirty="0"/>
              <a:t>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físicas</a:t>
            </a:r>
            <a:r>
              <a:rPr sz="60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,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mentales</a:t>
            </a:r>
            <a:r>
              <a:rPr sz="60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Helvetica Neue Thin"/>
              </a:rPr>
              <a:t> y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morales</a:t>
            </a:r>
            <a:r>
              <a:rPr sz="60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para la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ejecución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de </a:t>
            </a:r>
            <a:r>
              <a:rPr sz="53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todo</a:t>
            </a:r>
            <a:r>
              <a:rPr sz="53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sz="6000" b="1" dirty="0" err="1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deber</a:t>
            </a:r>
            <a:r>
              <a:rPr sz="60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.</a:t>
            </a:r>
          </a:p>
        </p:txBody>
      </p:sp>
      <p:sp>
        <p:nvSpPr>
          <p:cNvPr id="248" name="—{1MCP 339.3}"/>
          <p:cNvSpPr txBox="1"/>
          <p:nvPr/>
        </p:nvSpPr>
        <p:spPr>
          <a:xfrm>
            <a:off x="15212833" y="12623711"/>
            <a:ext cx="640433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PVGM, 265 (1900). {1MCP 358.3}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</Words>
  <Application>Microsoft Macintosh PowerPoint</Application>
  <PresentationFormat>Personalizado</PresentationFormat>
  <Paragraphs>110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45" baseType="lpstr">
      <vt:lpstr>Arial</vt:lpstr>
      <vt:lpstr>Arial Rounded MT Bold</vt:lpstr>
      <vt:lpstr>Baskerville</vt:lpstr>
      <vt:lpstr>Cochin</vt:lpstr>
      <vt:lpstr>Georgia</vt:lpstr>
      <vt:lpstr>Helvetica</vt:lpstr>
      <vt:lpstr>Helvetica Light</vt:lpstr>
      <vt:lpstr>Helvetica Neue</vt:lpstr>
      <vt:lpstr>Helvetica Neue Black Condensed</vt:lpstr>
      <vt:lpstr>Helvetica Neue Bold Condensed</vt:lpstr>
      <vt:lpstr>HELVETICA NEUE CONDENSED</vt:lpstr>
      <vt:lpstr>HELVETICA NEUE CONDENSED BLACK</vt:lpstr>
      <vt:lpstr>HELVETICA NEUE LIGHT</vt:lpstr>
      <vt:lpstr>HELVETICA NEUE LIGHT</vt:lpstr>
      <vt:lpstr>Helvetica Neue Medium</vt:lpstr>
      <vt:lpstr>Helvetica Neue Thin</vt:lpstr>
      <vt:lpstr>Marker Felt</vt:lpstr>
      <vt:lpstr>Times New Roman</vt:lpstr>
      <vt:lpstr>20_BasicBlack</vt:lpstr>
      <vt:lpstr>Presentación de PowerPoint</vt:lpstr>
      <vt:lpstr>Presentación de PowerPoint</vt:lpstr>
      <vt:lpstr>Principios guiadores en la educación</vt:lpstr>
      <vt:lpstr>Equilibrio en la  educación</vt:lpstr>
      <vt:lpstr>Implicaciones eternas</vt:lpstr>
      <vt:lpstr>Restaura la armonía</vt:lpstr>
      <vt:lpstr>Desarrollar todos los talentos</vt:lpstr>
      <vt:lpstr>Presentación de PowerPoint</vt:lpstr>
      <vt:lpstr>Desarrollo simétrico</vt:lpstr>
      <vt:lpstr>Las facultades</vt:lpstr>
      <vt:lpstr>El conocimiento de las ciencias</vt:lpstr>
      <vt:lpstr>Deben ser de ser pensadores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formación de hábitos correctos</vt:lpstr>
      <vt:lpstr>La educación moldea</vt:lpstr>
      <vt:lpstr>La verdadera ambición</vt:lpstr>
      <vt:lpstr>Presentación de PowerPoint</vt:lpstr>
      <vt:lpstr>El conocimiento más esencial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1</cp:revision>
  <dcterms:modified xsi:type="dcterms:W3CDTF">2021-02-12T19:43:16Z</dcterms:modified>
</cp:coreProperties>
</file>