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7" r:id="rId9"/>
    <p:sldId id="261" r:id="rId10"/>
    <p:sldId id="268" r:id="rId11"/>
    <p:sldId id="264" r:id="rId12"/>
    <p:sldId id="265" r:id="rId13"/>
    <p:sldId id="269" r:id="rId14"/>
    <p:sldId id="270" r:id="rId15"/>
    <p:sldId id="31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  <p:sldId id="308" r:id="rId52"/>
    <p:sldId id="309" r:id="rId53"/>
    <p:sldId id="310" r:id="rId54"/>
    <p:sldId id="311" r:id="rId55"/>
    <p:sldId id="312" r:id="rId56"/>
    <p:sldId id="305" r:id="rId57"/>
    <p:sldId id="313" r:id="rId58"/>
    <p:sldId id="306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30ED-FCE0-483B-98C6-B6E6239EC0CC}" type="datetimeFigureOut">
              <a:rPr lang="es-CO" smtClean="0"/>
              <a:t>2/02/18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3E86A-5C57-40B6-AE09-9DA984C74EF3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88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3E86A-5C57-40B6-AE09-9DA984C74E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262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40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50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49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44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82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23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96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4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53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06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A8FBB-C684-0144-97A8-2B5EA4CB79AD}" type="datetimeFigureOut">
              <a:rPr lang="es-ES" smtClean="0"/>
              <a:t>2/02/18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A713E1-3B0E-7F43-A48A-EBEDF754F69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79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"/>
            <a:ext cx="9144000" cy="68562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28484" r="4966" b="14645"/>
          <a:stretch/>
        </p:blipFill>
        <p:spPr>
          <a:xfrm>
            <a:off x="1" y="103067"/>
            <a:ext cx="1158240" cy="5395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8" b="25120"/>
          <a:stretch/>
        </p:blipFill>
        <p:spPr>
          <a:xfrm>
            <a:off x="0" y="5905359"/>
            <a:ext cx="3121152" cy="9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842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1"/>
          <a:stretch/>
        </p:blipFill>
        <p:spPr>
          <a:xfrm>
            <a:off x="-1" y="-77401"/>
            <a:ext cx="3744227" cy="41007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2"/>
          <a:stretch/>
        </p:blipFill>
        <p:spPr>
          <a:xfrm flipH="1">
            <a:off x="637874" y="0"/>
            <a:ext cx="6377923" cy="56789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28484" r="4966" b="14645"/>
          <a:stretch/>
        </p:blipFill>
        <p:spPr>
          <a:xfrm>
            <a:off x="-9832" y="2512193"/>
            <a:ext cx="9153832" cy="426399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429676" y="6264823"/>
            <a:ext cx="2724156" cy="369332"/>
          </a:xfrm>
          <a:prstGeom prst="rect">
            <a:avLst/>
          </a:prstGeom>
          <a:gradFill>
            <a:gsLst>
              <a:gs pos="39000">
                <a:srgbClr val="00B0F0"/>
              </a:gs>
              <a:gs pos="86000">
                <a:schemeClr val="accent5">
                  <a:tint val="50000"/>
                  <a:shade val="100000"/>
                  <a:satMod val="350000"/>
                  <a:alpha val="0"/>
                </a:schemeClr>
              </a:gs>
            </a:gsLst>
            <a:lin ang="84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Pr. Edgar Redondo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65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047488"/>
            <a:ext cx="9144000" cy="673608"/>
          </a:xfrm>
          <a:gradFill>
            <a:gsLst>
              <a:gs pos="0">
                <a:srgbClr val="002060"/>
              </a:gs>
              <a:gs pos="100000">
                <a:srgbClr val="FF0000"/>
              </a:gs>
            </a:gsLst>
            <a:lin ang="78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Influencia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5800" y="1867535"/>
            <a:ext cx="7772400" cy="147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 contourW="44450">
              <a:bevelT w="38100" h="38100"/>
              <a:contourClr>
                <a:schemeClr val="bg1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b="1" dirty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rgbClr val="FF000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Líder Espiritual</a:t>
            </a:r>
          </a:p>
        </p:txBody>
      </p:sp>
    </p:spTree>
    <p:extLst>
      <p:ext uri="{BB962C8B-B14F-4D97-AF65-F5344CB8AC3E}">
        <p14:creationId xmlns:p14="http://schemas.microsoft.com/office/powerpoint/2010/main" val="4795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3406"/>
            <a:ext cx="8229600" cy="1143000"/>
          </a:xfrm>
        </p:spPr>
        <p:txBody>
          <a:bodyPr/>
          <a:lstStyle/>
          <a:p>
            <a:r>
              <a:rPr lang="es-ES" sz="72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LIDERAZGO</a:t>
            </a:r>
            <a:endParaRPr lang="es-ES" sz="72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2248" y="2209801"/>
            <a:ext cx="6699504" cy="3349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arte de lograr que la gente lo siga a uno en pos de un objetivo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68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7200" b="1" dirty="0" smtClean="0">
                <a:ln w="2857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Movilizar</a:t>
            </a:r>
            <a:endParaRPr lang="es-ES" sz="7200" b="1" dirty="0">
              <a:ln w="2857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4584" y="2319529"/>
            <a:ext cx="6284976" cy="3032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importa cuan grande sea tu visión si nadie se moviliza para materializarla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9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</a:t>
            </a:r>
            <a:endParaRPr lang="es-ES" sz="66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1768" y="1840992"/>
            <a:ext cx="6760464" cy="41998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hay una habilidad que los líderes deben dominar es la de movilizar a las personas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09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0942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54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tipos de influencia</a:t>
            </a:r>
            <a:endParaRPr lang="es-ES" sz="54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8824" y="2182370"/>
            <a:ext cx="6626352" cy="3511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Fuentes ilegitimas de influencia</a:t>
            </a:r>
          </a:p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legitimas de influencia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66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5047488"/>
            <a:ext cx="9144000" cy="673608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FF0000"/>
              </a:gs>
            </a:gsLst>
            <a:lin ang="78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Ilegitimas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5800" y="1867535"/>
            <a:ext cx="7772400" cy="147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 contourW="44450">
              <a:bevelT w="38100" h="38100"/>
              <a:contourClr>
                <a:schemeClr val="bg1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9600" b="1" dirty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rgbClr val="FF000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de influencia</a:t>
            </a:r>
          </a:p>
        </p:txBody>
      </p:sp>
    </p:spTree>
    <p:extLst>
      <p:ext uri="{BB962C8B-B14F-4D97-AF65-F5344CB8AC3E}">
        <p14:creationId xmlns:p14="http://schemas.microsoft.com/office/powerpoint/2010/main" val="43192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 Posición</a:t>
            </a:r>
            <a:endParaRPr lang="es-ES" sz="54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2792" y="2084833"/>
            <a:ext cx="7138416" cy="3584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posición no garantiza respeto porque a las personas ya no le impresionan los títulos ni los puestos como antes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098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 Santo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19073"/>
            <a:ext cx="8229600" cy="40599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liderazgo espiritual debe apoyarse en el carácter y la obra del Espíritu santo.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El Espíritu Santo guiando y capacitando, una persona puede estar en una posición de liderazgo sin ser un líder espiritual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730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6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El poder</a:t>
            </a:r>
            <a:endParaRPr lang="es-ES" sz="6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16481"/>
            <a:ext cx="8229600" cy="3206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El poder nace del cañón de un arma”</a:t>
            </a:r>
          </a:p>
          <a:p>
            <a:pPr marL="0" indent="0" algn="ctr">
              <a:buNone/>
            </a:pPr>
            <a: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</a:t>
            </a:r>
            <a:endParaRPr lang="es-E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20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Voluntariamente</a:t>
            </a:r>
            <a:endParaRPr lang="es-ES" sz="54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53185"/>
            <a:ext cx="8229600" cy="3791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líderes espirituales animan a las personas a pensar y a buscar la voluntad de Dios. No suprimen su opinión ni desalientan el debate, las preguntas o los desacuerdos.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63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4602"/>
            <a:ext cx="8229600" cy="1143000"/>
          </a:xfrm>
        </p:spPr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Espiritualidad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6608" y="2505458"/>
            <a:ext cx="5919216" cy="3057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darle el primer lugar a Dios en todos los aspectos de la vida</a:t>
            </a:r>
            <a:endParaRPr lang="es-E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719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54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</a:rPr>
              <a:t>No por fuerza</a:t>
            </a:r>
            <a:endParaRPr lang="es-ES" sz="54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19657"/>
            <a:ext cx="8229600" cy="37886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5:1-3Reina-Valera 1995 (RVR1995)</a:t>
            </a:r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spcBef>
                <a:spcPts val="0"/>
              </a:spcBef>
            </a:pP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ancianos</a:t>
            </a:r>
          </a:p>
          <a:p>
            <a:pPr marL="0">
              <a:spcBef>
                <a:spcPts val="0"/>
              </a:spcBef>
            </a:pP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Ruego a los ancianos que están entre vosotros, yo, anciano también con ellos y testigo de los padecimientos de Cristo, que soy también participante de la gloria que será revelada:</a:t>
            </a:r>
            <a:r>
              <a:rPr lang="es-ES_tradnl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apacentad la grey de Dios que está entre vosotros, cuidando de ella, no por fuerza, sino voluntariamente; no por ganancia deshonesta, sino con ánimo pronto; </a:t>
            </a:r>
            <a:r>
              <a:rPr lang="es-ES_tradnl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como teniendo señorío sobre los que están a vuestro cuidado, sino siendo ejemplos de la grey. </a:t>
            </a:r>
          </a:p>
          <a:p>
            <a:pPr marL="0">
              <a:spcBef>
                <a:spcPts val="0"/>
              </a:spcBef>
            </a:pPr>
            <a:endParaRPr lang="es-E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4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54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La personalidad</a:t>
            </a:r>
            <a:endParaRPr lang="es-ES" sz="54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24457"/>
            <a:ext cx="8229600" cy="3349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Confiar en el encanto y el carisma para obtener seguidores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la personalidad sin propósito y el encanto sin capacidad pueden ser desastrosos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67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54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que importa</a:t>
            </a:r>
            <a:endParaRPr lang="es-ES" sz="54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67713"/>
            <a:ext cx="8229600" cy="3145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prosperar, la iglesia no necesita líderes que destilen encanto, sino ancianos y pastores que caminen con Dios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46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940431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 contourW="44450">
              <a:bevelT w="38100" h="38100"/>
              <a:contourClr>
                <a:schemeClr val="bg1"/>
              </a:contourClr>
            </a:sp3d>
          </a:bodyPr>
          <a:lstStyle/>
          <a:p>
            <a:r>
              <a:rPr lang="es-ES" sz="9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rgbClr val="FF000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Influencia</a:t>
            </a:r>
            <a:endParaRPr lang="es-ES" sz="9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rgbClr val="FF0000"/>
                  </a:gs>
                  <a:gs pos="100000">
                    <a:srgbClr val="00206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5047488"/>
            <a:ext cx="9144000" cy="673608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rgbClr val="FF0000"/>
              </a:gs>
            </a:gsLst>
            <a:lin ang="78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Fuentes 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legítimas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92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claves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14145"/>
            <a:ext cx="8229600" cy="37917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líderes influencian a los demás de dos formas principales:</a:t>
            </a:r>
          </a:p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 persona</a:t>
            </a:r>
          </a:p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acciones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49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54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La Mano de Dios</a:t>
            </a:r>
            <a:endParaRPr lang="es-ES" sz="54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14017"/>
            <a:ext cx="8229600" cy="3060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manera </a:t>
            </a: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poderosa de </a:t>
            </a:r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líder influenciar  sobre otros es cuando Dios lo afirma ante los demás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91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23873"/>
            <a:ext cx="8229600" cy="3401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80:17Reina-Valera 1995 (RVR1995)</a:t>
            </a:r>
            <a:endParaRPr lang="es-ES_tradn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tu mano sobre el varón de tu diestra,</a:t>
            </a:r>
            <a:b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el hijo de hombre que para ti afirmaste</a:t>
            </a:r>
            <a:r>
              <a:rPr lang="es-ES_trad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659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74977"/>
            <a:ext cx="8229600" cy="27919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ES_trad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Salmos </a:t>
            </a: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139:5Reina-Valera 1995 (RVR1995)</a:t>
            </a:r>
            <a:endParaRPr lang="es-ES_tradn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5 </a:t>
            </a: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Detrás y delante me rodeaste,</a:t>
            </a:r>
            <a:b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sobre mí pusiste tu mano</a:t>
            </a:r>
            <a:r>
              <a:rPr lang="es-ES_trad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784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7200" b="1" dirty="0" smtClean="0">
                <a:ln w="2857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Moisés</a:t>
            </a:r>
            <a:endParaRPr lang="es-ES" sz="7200" b="1" dirty="0">
              <a:ln w="2857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2584" y="2572514"/>
            <a:ext cx="7418832" cy="27675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tenía dones naturales</a:t>
            </a:r>
          </a:p>
          <a:p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costaba hablar en público (Ex. </a:t>
            </a: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:10)</a:t>
            </a:r>
          </a:p>
          <a:p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sabía delegar (Ex. 18:13-27)</a:t>
            </a:r>
          </a:p>
          <a:p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Tenía problemas de enojo (Ex 32:19)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96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60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Secreto del éxito</a:t>
            </a:r>
            <a:endParaRPr lang="es-ES" sz="60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72641"/>
            <a:ext cx="8229600" cy="3486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logros y sus éxitos surgieron de la profundidad de su relación con Dios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99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72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espiritual</a:t>
            </a:r>
            <a:endParaRPr lang="es-ES" sz="72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520" y="2371346"/>
            <a:ext cx="6918960" cy="27767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vivir en comunión con Dios permanentemente</a:t>
            </a:r>
            <a:endParaRPr lang="es-E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94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 a Cara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18945"/>
            <a:ext cx="8229600" cy="3182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33:11Reina-Valera 1995 (RVR1995)</a:t>
            </a:r>
            <a:endParaRPr lang="es-ES_trad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ES_tradnl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Jehová hablaba con Moisés cara a cara, como habla cualquiera con su compañero. Luego Moisés volvía al campamento, pero el joven Josué hijo de </a:t>
            </a:r>
            <a:r>
              <a:rPr lang="es-ES_trad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 servidor, nunca se apartaba de en medio del Tabernáculo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04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72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eso</a:t>
            </a:r>
            <a:endParaRPr lang="es-ES" sz="72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87166"/>
            <a:ext cx="8229600" cy="2438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exigió respeto</a:t>
            </a:r>
          </a:p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desesperó ante los ataques</a:t>
            </a:r>
          </a:p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buscó influencias humanas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8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80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</a:t>
            </a:r>
            <a:endParaRPr lang="es-ES" sz="80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38529"/>
            <a:ext cx="8229600" cy="3828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dejó claro que Josué podía guiar la nación hebrea con absoluta confianza, no por sus propias habilidades de liderazgo, sino con la seguridad de la presencia del Señor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361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011425"/>
            <a:ext cx="8229600" cy="1804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1: 5-9</a:t>
            </a:r>
            <a:endParaRPr lang="es-E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263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entendieron</a:t>
            </a:r>
            <a:endParaRPr lang="es-ES" sz="60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06753"/>
            <a:ext cx="8229600" cy="33406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Como obedecimos en todo a Moisés, así te obedeceremos a ti, con tal que el Señor tu Dios esté contigo como estuvo con Moisés”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1:17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018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Buscan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38529"/>
            <a:ext cx="8229600" cy="3828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cara bonita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Apariencia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Carisma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Posición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Sagacidad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76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72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Buscan</a:t>
            </a:r>
            <a:endParaRPr lang="es-ES" sz="72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18945"/>
            <a:ext cx="8229600" cy="3352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Líderes espirituales que demuestren claramente la presencia de Dios en sus vidas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776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Confirmación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65377"/>
            <a:ext cx="8229600" cy="3877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“Hoy comenzaré a exaltarte a los ojos de todo Israel, para que sepan que tal como estuve con Moisés, estaré contigo” Josué 3:7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759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Débora</a:t>
            </a:r>
            <a:endParaRPr lang="es-ES" sz="6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38529"/>
            <a:ext cx="8229600" cy="39136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presencia de Débora garantizaba la presencia de Dios</a:t>
            </a:r>
          </a:p>
          <a:p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Josué 4:8</a:t>
            </a:r>
            <a:endParaRPr lang="es-E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087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8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</a:t>
            </a:r>
            <a:endParaRPr lang="es-ES" sz="8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94561"/>
            <a:ext cx="8229600" cy="3182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nos mostró el patrón del verdadero liderazgo espiritual:</a:t>
            </a:r>
          </a:p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Nunca se promocionó”</a:t>
            </a:r>
          </a:p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siempre lo afirmó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76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Comunión</a:t>
            </a:r>
            <a:endParaRPr lang="es-ES" sz="66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4712" y="2097025"/>
            <a:ext cx="6894576" cy="34747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comunión halla sus formas de realización en la lectura de la Palabra de Dios, en la oración, en el culto, en la comunión fraternal y en el servicio que nace del amor.</a:t>
            </a:r>
            <a:r>
              <a:rPr lang="es-ES_trad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28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¿Te Acompaña?</a:t>
            </a:r>
            <a:endParaRPr lang="es-ES" sz="60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97025"/>
            <a:ext cx="8229600" cy="3291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cumple las promesas que te hizo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defiende tu reputación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personas bajo tu liderazgo cambian 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carácter es parecido al de Cristo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928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Requisito?</a:t>
            </a:r>
            <a:endParaRPr lang="es-ES" sz="6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38527"/>
            <a:ext cx="8229600" cy="37063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clave no está en nosotros sino en Dios</a:t>
            </a:r>
          </a:p>
          <a:p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líderes no pueden hacer nada para garantizar la bendición de Dios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760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único</a:t>
            </a:r>
            <a:endParaRPr lang="es-ES" sz="6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731009"/>
            <a:ext cx="8229600" cy="20238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Someterse</a:t>
            </a:r>
            <a:endParaRPr lang="es-E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299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8912"/>
            <a:ext cx="8229600" cy="832422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Ríndase</a:t>
            </a:r>
            <a:br>
              <a:rPr lang="es-ES" sz="66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66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83219"/>
            <a:ext cx="8229600" cy="2798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líderes seculares intentan comprometerse más; los espirituales intentan someterse más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2121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Rendirse</a:t>
            </a:r>
            <a:endParaRPr lang="es-ES" sz="6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77441"/>
            <a:ext cx="8229600" cy="3023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“Muchos asumen compromisos, pocos se rinden por completo”</a:t>
            </a:r>
            <a:endParaRPr lang="es-E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702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Integridad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9905"/>
            <a:ext cx="8229600" cy="2987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reserva la prosperidad para los rectos, es escudo para los que andan en integridad”</a:t>
            </a:r>
          </a:p>
          <a:p>
            <a:pPr algn="ctr"/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Proverbios 2:7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125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Credibilidad</a:t>
            </a:r>
            <a:endParaRPr lang="es-ES" sz="54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09217"/>
            <a:ext cx="8229600" cy="3413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líderes íntegros poseen la credibilidad para influir y movilizar a los demás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177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elige</a:t>
            </a:r>
            <a:endParaRPr lang="es-ES" sz="6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40865"/>
            <a:ext cx="8229600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personas no nacen con la integridad. La integridad debe elegirse y luchar para mantenerla,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271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8750"/>
            <a:ext cx="8229600" cy="1143000"/>
          </a:xfrm>
        </p:spPr>
        <p:txBody>
          <a:bodyPr/>
          <a:lstStyle/>
          <a:p>
            <a:r>
              <a:rPr lang="es-ES" sz="48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Una trayectoria exitosa</a:t>
            </a:r>
            <a:endParaRPr lang="es-ES" sz="48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47775"/>
            <a:ext cx="8496300" cy="35600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éxito constante y a largo plazo proporciona una clara prueba del buen liderazgo y muestra la bendición de Dios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</a:t>
            </a: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 resultados de su inversión</a:t>
            </a:r>
          </a:p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premia la fidelidad en lo pequeño.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154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La preparación</a:t>
            </a:r>
            <a:endParaRPr lang="es-ES" sz="48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3064" y="2084834"/>
            <a:ext cx="7357872" cy="3486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usa mentes sencillas pero logra mucho con mentes brillantes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80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Imperativo</a:t>
            </a:r>
            <a:endParaRPr lang="es-ES" sz="6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2060449"/>
            <a:ext cx="6858000" cy="3584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espiritualidad así entendida es un imperativo para </a:t>
            </a: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cristiano. Equivale a la madurez que se espera de los discípulos de Cristo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constituye el mejor antídoto contra los males causados por la carnalidad. 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81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65377"/>
            <a:ext cx="8229600" cy="3694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“Muchas veces fracasé y cambiaría muchas cosas. Entre ellas, hablaría menos y estudiaría más”</a:t>
            </a:r>
          </a:p>
          <a:p>
            <a:pPr marL="0" indent="0" algn="ctr">
              <a:buNone/>
            </a:pPr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Billy Graham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142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Preparación</a:t>
            </a:r>
            <a:endParaRPr lang="es-ES" sz="54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62913"/>
            <a:ext cx="8229600" cy="3389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preparación para el liderazgo supone educación y entrenamiento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517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3244"/>
            <a:ext cx="8229600" cy="1143000"/>
          </a:xfrm>
        </p:spPr>
        <p:txBody>
          <a:bodyPr/>
          <a:lstStyle/>
          <a:p>
            <a:r>
              <a:rPr lang="es-ES" sz="60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</a:t>
            </a:r>
            <a:endParaRPr lang="es-ES" sz="60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401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Proverbios 22:28-</a:t>
            </a:r>
            <a:r>
              <a:rPr lang="es-ES_trad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(PDT)</a:t>
            </a:r>
          </a:p>
          <a:p>
            <a:pPr algn="ctr"/>
            <a:r>
              <a:rPr lang="es-ES_tradnl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29 </a:t>
            </a: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que es hábil en su trabajo estará al servicio de reyes</a:t>
            </a:r>
            <a:b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y no tendrá que servir a gente de poca importancia.</a:t>
            </a:r>
          </a:p>
          <a:p>
            <a:pPr marL="0" indent="0" algn="ctr">
              <a:buNone/>
            </a:pP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935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</a:t>
            </a:r>
            <a:endParaRPr lang="es-ES" sz="60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7800" y="2234185"/>
            <a:ext cx="6248400" cy="33131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buenos libros</a:t>
            </a:r>
          </a:p>
          <a:p>
            <a:pPr marL="0">
              <a:spcBef>
                <a:spcPts val="0"/>
              </a:spcBef>
            </a:pP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de la iglesia</a:t>
            </a:r>
          </a:p>
          <a:p>
            <a:pPr marL="0">
              <a:spcBef>
                <a:spcPts val="0"/>
              </a:spcBef>
            </a:pP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de conflictos</a:t>
            </a:r>
          </a:p>
          <a:p>
            <a:pPr marL="0">
              <a:spcBef>
                <a:spcPts val="0"/>
              </a:spcBef>
            </a:pP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eclesiástica</a:t>
            </a:r>
          </a:p>
          <a:p>
            <a:pPr marL="0">
              <a:spcBef>
                <a:spcPts val="0"/>
              </a:spcBef>
            </a:pP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interpersonales</a:t>
            </a:r>
          </a:p>
          <a:p>
            <a:pPr marL="0">
              <a:spcBef>
                <a:spcPts val="0"/>
              </a:spcBef>
            </a:pPr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Tratamientos sencillos</a:t>
            </a:r>
          </a:p>
          <a:p>
            <a:pPr marL="0">
              <a:spcBef>
                <a:spcPts val="0"/>
              </a:spcBef>
            </a:pP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392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Ideas</a:t>
            </a:r>
            <a:endParaRPr lang="es-ES" sz="60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65249"/>
            <a:ext cx="8229600" cy="30114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liderazgo sobresaliente no se da principalmente en las acciones, sino en las ideas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979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eficaces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09217"/>
            <a:ext cx="8229600" cy="3584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líderes más eficaces son aquellos que se preparan física, mental y espiritualmente para cualquier cosa que se les asigne.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6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Humildad</a:t>
            </a:r>
            <a:endParaRPr lang="es-ES" sz="54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77441"/>
            <a:ext cx="8229600" cy="30723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Reconocen que su organización es más importante que ellos. Entienden que son mayordomos temporales de su organización y su gente Por lo tanto hacen todo o que está a su alcance para fortalecerla y desarrollarla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439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Humildes</a:t>
            </a:r>
            <a:endParaRPr lang="es-ES" sz="60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23873"/>
            <a:ext cx="8229600" cy="35478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Moisés: Números 12:3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Jesús: Fil 2:5-8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Pablo Romanos 1:11</a:t>
            </a:r>
          </a:p>
          <a:p>
            <a:r>
              <a:rPr lang="es-E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líder humilde sabe que el centro de esta iglesia es Dios</a:t>
            </a:r>
            <a:endParaRPr lang="es-E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0221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Valentía</a:t>
            </a:r>
            <a:endParaRPr lang="es-ES" sz="60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55521"/>
            <a:ext cx="8229600" cy="3145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valentía no es la ausencia de temor. Es hacer lo que es necesario a pesar de tener miedo</a:t>
            </a:r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818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temor ata</a:t>
            </a:r>
            <a:endParaRPr lang="es-ES" sz="60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57985"/>
            <a:ext cx="8229600" cy="3584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los líderes llegan a un punto donde el temor les impide actuar, ellos y su organización están en peligro de estancarse y declinar</a:t>
            </a:r>
            <a:endParaRPr lang="es-E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92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6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endParaRPr lang="es-ES" sz="66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Hebreos 6:</a:t>
            </a:r>
            <a:r>
              <a:rPr lang="es-ES_trad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(PDT)</a:t>
            </a:r>
          </a:p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6 </a:t>
            </a:r>
            <a:r>
              <a:rPr lang="es-ES_trad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que dejemos atrás las primeras enseñanzas acerca de Cristo. ¡Maduremos! No volvamos a lo que ya se nos enseñó. Al comienzo aprendimos a confiar en Dios y a dejar lo inútil y lo malo que hacíamos.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Valentía</a:t>
            </a:r>
            <a:endParaRPr lang="es-ES" sz="60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9905"/>
            <a:ext cx="8229600" cy="3023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menudo la diferencia entre los líderes mediocres y los extraordinarios es su valentía</a:t>
            </a:r>
          </a:p>
          <a:p>
            <a:endParaRPr lang="es-E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851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para actuar</a:t>
            </a:r>
            <a:endParaRPr lang="es-ES" sz="48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036065"/>
            <a:ext cx="8229600" cy="3401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diferencia entre los grandes líderes y los mediocres no necesariamente que uno sabía que hacer y el otro  no. En general los dos sabían lo que había que hacer, pero solo uno tuvo el valor de actuar.</a:t>
            </a:r>
            <a:endParaRPr lang="es-E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808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>
                <a:ln w="1905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Viene de Dios</a:t>
            </a:r>
            <a:endParaRPr lang="es-ES" sz="4800" b="1" dirty="0">
              <a:ln w="1905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62913"/>
            <a:ext cx="8229600" cy="38404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espiritual la produce Dios</a:t>
            </a:r>
            <a:endParaRPr lang="es-E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40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>
                <a:ln w="25400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 proceso </a:t>
            </a:r>
            <a:endParaRPr lang="es-ES" sz="6000" b="1" dirty="0">
              <a:ln w="25400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1288" y="1990345"/>
            <a:ext cx="6821424" cy="3447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espiritualidad se desarrolla a través de las disciplinas espirituales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82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Disciplinas Espirituales</a:t>
            </a:r>
            <a:endParaRPr lang="es-ES" sz="48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4920" y="1917193"/>
            <a:ext cx="6614160" cy="376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_tradnl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hábitos de devoción y experiencias Cristianas que han sido practicadas por el pueblo de Dios desde los tiempos bíblicos para el crecimiento espiritual</a:t>
            </a:r>
            <a:r>
              <a:rPr lang="es-ES_trad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 smtClean="0">
                <a:ln w="22225">
                  <a:solidFill>
                    <a:schemeClr val="lt1"/>
                  </a:solidFill>
                </a:ln>
                <a:gradFill>
                  <a:gsLst>
                    <a:gs pos="0">
                      <a:schemeClr val="accent5"/>
                    </a:gs>
                    <a:gs pos="100000">
                      <a:srgbClr val="7030A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Disciplinas Espirituales</a:t>
            </a:r>
            <a:endParaRPr lang="es-ES" sz="4800" b="1" dirty="0">
              <a:ln w="22225">
                <a:solidFill>
                  <a:schemeClr val="lt1"/>
                </a:solidFill>
              </a:ln>
              <a:gradFill>
                <a:gsLst>
                  <a:gs pos="0">
                    <a:schemeClr val="accent5"/>
                  </a:gs>
                  <a:gs pos="100000">
                    <a:srgbClr val="7030A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53769"/>
            <a:ext cx="8229600" cy="3947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DE LA BIBLIA</a:t>
            </a:r>
          </a:p>
          <a:p>
            <a:pPr marL="0">
              <a:spcBef>
                <a:spcPts val="0"/>
              </a:spcBef>
            </a:pP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s-ES_trad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>
              <a:spcBef>
                <a:spcPts val="0"/>
              </a:spcBef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MEDITACIÓN</a:t>
            </a:r>
          </a:p>
          <a:p>
            <a:pPr marL="0">
              <a:spcBef>
                <a:spcPts val="0"/>
              </a:spcBef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SERVICIO</a:t>
            </a:r>
          </a:p>
          <a:p>
            <a:pPr marL="0">
              <a:spcBef>
                <a:spcPts val="0"/>
              </a:spcBef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AYUNO</a:t>
            </a:r>
          </a:p>
          <a:p>
            <a:pPr marL="0">
              <a:spcBef>
                <a:spcPts val="0"/>
              </a:spcBef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ALABANZA</a:t>
            </a:r>
          </a:p>
          <a:p>
            <a:pPr marL="0">
              <a:spcBef>
                <a:spcPts val="0"/>
              </a:spcBef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EVANGELIZACIÓN</a:t>
            </a:r>
          </a:p>
          <a:p>
            <a:pPr marL="0">
              <a:spcBef>
                <a:spcPts val="0"/>
              </a:spcBef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RETIRO</a:t>
            </a:r>
          </a:p>
          <a:p>
            <a:pPr marL="0">
              <a:spcBef>
                <a:spcPts val="0"/>
              </a:spcBef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13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1215</Words>
  <Application>Microsoft Macintosh PowerPoint</Application>
  <PresentationFormat>Presentación en pantalla (4:3)</PresentationFormat>
  <Paragraphs>171</Paragraphs>
  <Slides>62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Tema de Office</vt:lpstr>
      <vt:lpstr>Presentación de PowerPoint</vt:lpstr>
      <vt:lpstr>Espiritualidad</vt:lpstr>
      <vt:lpstr>Ser espiritual</vt:lpstr>
      <vt:lpstr>Comunión</vt:lpstr>
      <vt:lpstr>Imperativo</vt:lpstr>
      <vt:lpstr>Madurez</vt:lpstr>
      <vt:lpstr>Es un proceso </vt:lpstr>
      <vt:lpstr>Disciplinas Espirituales</vt:lpstr>
      <vt:lpstr>Disciplinas Espirituales</vt:lpstr>
      <vt:lpstr>Presentación de PowerPoint</vt:lpstr>
      <vt:lpstr>LIDERAZGO</vt:lpstr>
      <vt:lpstr>Movilizar</vt:lpstr>
      <vt:lpstr>Habilidad</vt:lpstr>
      <vt:lpstr>Dos tipos de influencia</vt:lpstr>
      <vt:lpstr>Presentación de PowerPoint</vt:lpstr>
      <vt:lpstr>1. La Posición</vt:lpstr>
      <vt:lpstr>Espíritu Santo</vt:lpstr>
      <vt:lpstr>2. El poder</vt:lpstr>
      <vt:lpstr>Voluntariamente</vt:lpstr>
      <vt:lpstr>No por fuerza</vt:lpstr>
      <vt:lpstr>3. La personalidad</vt:lpstr>
      <vt:lpstr>Lo que importa</vt:lpstr>
      <vt:lpstr>Influencia</vt:lpstr>
      <vt:lpstr>Elementos claves</vt:lpstr>
      <vt:lpstr>1. La Mano de Dios</vt:lpstr>
      <vt:lpstr>Presentación de PowerPoint</vt:lpstr>
      <vt:lpstr>Presentación de PowerPoint</vt:lpstr>
      <vt:lpstr>Moisés</vt:lpstr>
      <vt:lpstr>Secreto del éxito</vt:lpstr>
      <vt:lpstr>Cara a Cara</vt:lpstr>
      <vt:lpstr>Por eso</vt:lpstr>
      <vt:lpstr>Josué</vt:lpstr>
      <vt:lpstr>Presentación de PowerPoint</vt:lpstr>
      <vt:lpstr>Lo entendieron</vt:lpstr>
      <vt:lpstr>No Buscan</vt:lpstr>
      <vt:lpstr>Buscan</vt:lpstr>
      <vt:lpstr>Confirmación</vt:lpstr>
      <vt:lpstr>Débora</vt:lpstr>
      <vt:lpstr>Jesús</vt:lpstr>
      <vt:lpstr>¿Te Acompaña?</vt:lpstr>
      <vt:lpstr>Requisito?</vt:lpstr>
      <vt:lpstr>Lo único</vt:lpstr>
      <vt:lpstr>Ríndase </vt:lpstr>
      <vt:lpstr>Rendirse</vt:lpstr>
      <vt:lpstr>2. Integridad</vt:lpstr>
      <vt:lpstr>Credibilidad</vt:lpstr>
      <vt:lpstr>Se elige</vt:lpstr>
      <vt:lpstr>3. Una trayectoria exitosa</vt:lpstr>
      <vt:lpstr>4. La preparación</vt:lpstr>
      <vt:lpstr>Presentación de PowerPoint</vt:lpstr>
      <vt:lpstr>Preparación</vt:lpstr>
      <vt:lpstr>Habilidad</vt:lpstr>
      <vt:lpstr>Temas</vt:lpstr>
      <vt:lpstr>Las Ideas</vt:lpstr>
      <vt:lpstr>Los eficaces</vt:lpstr>
      <vt:lpstr>5. Humildad</vt:lpstr>
      <vt:lpstr>Humildes</vt:lpstr>
      <vt:lpstr>6. Valentía</vt:lpstr>
      <vt:lpstr>El temor ata</vt:lpstr>
      <vt:lpstr>Valentía</vt:lpstr>
      <vt:lpstr>Valor para actuar</vt:lpstr>
      <vt:lpstr>Viene de Dios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Redondo</cp:lastModifiedBy>
  <cp:revision>2</cp:revision>
  <dcterms:modified xsi:type="dcterms:W3CDTF">2018-02-02T20:51:50Z</dcterms:modified>
</cp:coreProperties>
</file>