
<file path=[Content_Types].xml><?xml version="1.0" encoding="utf-8"?>
<Types xmlns="http://schemas.openxmlformats.org/package/2006/content-types">
  <Default Extension="emf" ContentType="image/x-emf"/>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27"/>
  </p:notesMasterIdLst>
  <p:sldIdLst>
    <p:sldId id="256" r:id="rId2"/>
    <p:sldId id="260" r:id="rId3"/>
    <p:sldId id="261" r:id="rId4"/>
    <p:sldId id="262" r:id="rId5"/>
    <p:sldId id="263" r:id="rId6"/>
    <p:sldId id="264" r:id="rId7"/>
    <p:sldId id="265" r:id="rId8"/>
    <p:sldId id="266" r:id="rId9"/>
    <p:sldId id="267" r:id="rId10"/>
    <p:sldId id="268" r:id="rId11"/>
    <p:sldId id="269" r:id="rId12"/>
    <p:sldId id="270" r:id="rId13"/>
    <p:sldId id="271" r:id="rId14"/>
    <p:sldId id="272" r:id="rId15"/>
    <p:sldId id="273" r:id="rId16"/>
    <p:sldId id="275" r:id="rId17"/>
    <p:sldId id="276" r:id="rId18"/>
    <p:sldId id="277" r:id="rId19"/>
    <p:sldId id="284" r:id="rId20"/>
    <p:sldId id="278" r:id="rId21"/>
    <p:sldId id="279" r:id="rId22"/>
    <p:sldId id="280" r:id="rId23"/>
    <p:sldId id="281" r:id="rId24"/>
    <p:sldId id="282" r:id="rId25"/>
    <p:sldId id="283" r:id="rId2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41651"/>
    <a:srgbClr val="FF99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739"/>
    <p:restoredTop sz="65683"/>
  </p:normalViewPr>
  <p:slideViewPr>
    <p:cSldViewPr snapToGrid="0" snapToObjects="1">
      <p:cViewPr varScale="1">
        <p:scale>
          <a:sx n="73" d="100"/>
          <a:sy n="73" d="100"/>
        </p:scale>
        <p:origin x="1284" y="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412E3A6-DBC7-034A-9AF0-45730EEA8439}" type="datetimeFigureOut">
              <a:rPr lang="en-US" smtClean="0"/>
              <a:t>4/17/2018</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2A9F061-7B05-F34B-B18F-B116673A4E57}" type="slidenum">
              <a:rPr lang="en-US" smtClean="0"/>
              <a:t>‹#›</a:t>
            </a:fld>
            <a:endParaRPr lang="en-US"/>
          </a:p>
        </p:txBody>
      </p:sp>
    </p:spTree>
    <p:extLst>
      <p:ext uri="{BB962C8B-B14F-4D97-AF65-F5344CB8AC3E}">
        <p14:creationId xmlns:p14="http://schemas.microsoft.com/office/powerpoint/2010/main" val="46056347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2A9F061-7B05-F34B-B18F-B116673A4E57}" type="slidenum">
              <a:rPr lang="en-US" smtClean="0"/>
              <a:t>1</a:t>
            </a:fld>
            <a:endParaRPr lang="en-US"/>
          </a:p>
        </p:txBody>
      </p:sp>
    </p:spTree>
    <p:extLst>
      <p:ext uri="{BB962C8B-B14F-4D97-AF65-F5344CB8AC3E}">
        <p14:creationId xmlns:p14="http://schemas.microsoft.com/office/powerpoint/2010/main" val="115929415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82A9F061-7B05-F34B-B18F-B116673A4E57}" type="slidenum">
              <a:rPr lang="en-US" smtClean="0"/>
              <a:t>10</a:t>
            </a:fld>
            <a:endParaRPr lang="en-US"/>
          </a:p>
        </p:txBody>
      </p:sp>
    </p:spTree>
    <p:extLst>
      <p:ext uri="{BB962C8B-B14F-4D97-AF65-F5344CB8AC3E}">
        <p14:creationId xmlns:p14="http://schemas.microsoft.com/office/powerpoint/2010/main" val="47470506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82A9F061-7B05-F34B-B18F-B116673A4E57}" type="slidenum">
              <a:rPr lang="en-US" smtClean="0"/>
              <a:t>11</a:t>
            </a:fld>
            <a:endParaRPr lang="en-US"/>
          </a:p>
        </p:txBody>
      </p:sp>
    </p:spTree>
    <p:extLst>
      <p:ext uri="{BB962C8B-B14F-4D97-AF65-F5344CB8AC3E}">
        <p14:creationId xmlns:p14="http://schemas.microsoft.com/office/powerpoint/2010/main" val="46622842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82A9F061-7B05-F34B-B18F-B116673A4E57}" type="slidenum">
              <a:rPr lang="en-US" smtClean="0"/>
              <a:t>12</a:t>
            </a:fld>
            <a:endParaRPr lang="en-US"/>
          </a:p>
        </p:txBody>
      </p:sp>
    </p:spTree>
    <p:extLst>
      <p:ext uri="{BB962C8B-B14F-4D97-AF65-F5344CB8AC3E}">
        <p14:creationId xmlns:p14="http://schemas.microsoft.com/office/powerpoint/2010/main" val="98110762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2A9F061-7B05-F34B-B18F-B116673A4E57}" type="slidenum">
              <a:rPr lang="en-US" smtClean="0"/>
              <a:t>13</a:t>
            </a:fld>
            <a:endParaRPr lang="en-US"/>
          </a:p>
        </p:txBody>
      </p:sp>
    </p:spTree>
    <p:extLst>
      <p:ext uri="{BB962C8B-B14F-4D97-AF65-F5344CB8AC3E}">
        <p14:creationId xmlns:p14="http://schemas.microsoft.com/office/powerpoint/2010/main" val="109647893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2A9F061-7B05-F34B-B18F-B116673A4E57}" type="slidenum">
              <a:rPr lang="en-US" smtClean="0"/>
              <a:t>14</a:t>
            </a:fld>
            <a:endParaRPr lang="en-US"/>
          </a:p>
        </p:txBody>
      </p:sp>
    </p:spTree>
    <p:extLst>
      <p:ext uri="{BB962C8B-B14F-4D97-AF65-F5344CB8AC3E}">
        <p14:creationId xmlns:p14="http://schemas.microsoft.com/office/powerpoint/2010/main" val="101351036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82A9F061-7B05-F34B-B18F-B116673A4E57}" type="slidenum">
              <a:rPr lang="en-US" smtClean="0"/>
              <a:t>15</a:t>
            </a:fld>
            <a:endParaRPr lang="en-US"/>
          </a:p>
        </p:txBody>
      </p:sp>
    </p:spTree>
    <p:extLst>
      <p:ext uri="{BB962C8B-B14F-4D97-AF65-F5344CB8AC3E}">
        <p14:creationId xmlns:p14="http://schemas.microsoft.com/office/powerpoint/2010/main" val="22834932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2A9F061-7B05-F34B-B18F-B116673A4E57}" type="slidenum">
              <a:rPr lang="en-US" smtClean="0"/>
              <a:t>16</a:t>
            </a:fld>
            <a:endParaRPr lang="en-US"/>
          </a:p>
        </p:txBody>
      </p:sp>
    </p:spTree>
    <p:extLst>
      <p:ext uri="{BB962C8B-B14F-4D97-AF65-F5344CB8AC3E}">
        <p14:creationId xmlns:p14="http://schemas.microsoft.com/office/powerpoint/2010/main" val="210378045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82A9F061-7B05-F34B-B18F-B116673A4E57}" type="slidenum">
              <a:rPr lang="en-US" smtClean="0"/>
              <a:t>17</a:t>
            </a:fld>
            <a:endParaRPr lang="en-US"/>
          </a:p>
        </p:txBody>
      </p:sp>
    </p:spTree>
    <p:extLst>
      <p:ext uri="{BB962C8B-B14F-4D97-AF65-F5344CB8AC3E}">
        <p14:creationId xmlns:p14="http://schemas.microsoft.com/office/powerpoint/2010/main" val="135170243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82A9F061-7B05-F34B-B18F-B116673A4E57}" type="slidenum">
              <a:rPr lang="en-US" smtClean="0"/>
              <a:t>18</a:t>
            </a:fld>
            <a:endParaRPr lang="en-US"/>
          </a:p>
        </p:txBody>
      </p:sp>
    </p:spTree>
    <p:extLst>
      <p:ext uri="{BB962C8B-B14F-4D97-AF65-F5344CB8AC3E}">
        <p14:creationId xmlns:p14="http://schemas.microsoft.com/office/powerpoint/2010/main" val="41891314"/>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82A9F061-7B05-F34B-B18F-B116673A4E57}" type="slidenum">
              <a:rPr lang="en-US" smtClean="0"/>
              <a:t>19</a:t>
            </a:fld>
            <a:endParaRPr lang="en-US"/>
          </a:p>
        </p:txBody>
      </p:sp>
    </p:spTree>
    <p:extLst>
      <p:ext uri="{BB962C8B-B14F-4D97-AF65-F5344CB8AC3E}">
        <p14:creationId xmlns:p14="http://schemas.microsoft.com/office/powerpoint/2010/main" val="317060372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b="0" i="1"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82A9F061-7B05-F34B-B18F-B116673A4E57}" type="slidenum">
              <a:rPr lang="en-US" smtClean="0"/>
              <a:t>2</a:t>
            </a:fld>
            <a:endParaRPr lang="en-US"/>
          </a:p>
        </p:txBody>
      </p:sp>
    </p:spTree>
    <p:extLst>
      <p:ext uri="{BB962C8B-B14F-4D97-AF65-F5344CB8AC3E}">
        <p14:creationId xmlns:p14="http://schemas.microsoft.com/office/powerpoint/2010/main" val="631860853"/>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2A9F061-7B05-F34B-B18F-B116673A4E57}" type="slidenum">
              <a:rPr lang="en-US" smtClean="0"/>
              <a:t>20</a:t>
            </a:fld>
            <a:endParaRPr lang="en-US"/>
          </a:p>
        </p:txBody>
      </p:sp>
    </p:spTree>
    <p:extLst>
      <p:ext uri="{BB962C8B-B14F-4D97-AF65-F5344CB8AC3E}">
        <p14:creationId xmlns:p14="http://schemas.microsoft.com/office/powerpoint/2010/main" val="509193678"/>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2A9F061-7B05-F34B-B18F-B116673A4E57}" type="slidenum">
              <a:rPr lang="en-US" smtClean="0"/>
              <a:t>21</a:t>
            </a:fld>
            <a:endParaRPr lang="en-US"/>
          </a:p>
        </p:txBody>
      </p:sp>
    </p:spTree>
    <p:extLst>
      <p:ext uri="{BB962C8B-B14F-4D97-AF65-F5344CB8AC3E}">
        <p14:creationId xmlns:p14="http://schemas.microsoft.com/office/powerpoint/2010/main" val="898265865"/>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82A9F061-7B05-F34B-B18F-B116673A4E57}" type="slidenum">
              <a:rPr lang="en-US" smtClean="0"/>
              <a:t>22</a:t>
            </a:fld>
            <a:endParaRPr lang="en-US"/>
          </a:p>
        </p:txBody>
      </p:sp>
    </p:spTree>
    <p:extLst>
      <p:ext uri="{BB962C8B-B14F-4D97-AF65-F5344CB8AC3E}">
        <p14:creationId xmlns:p14="http://schemas.microsoft.com/office/powerpoint/2010/main" val="100089850"/>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82A9F061-7B05-F34B-B18F-B116673A4E57}" type="slidenum">
              <a:rPr lang="en-US" smtClean="0"/>
              <a:t>23</a:t>
            </a:fld>
            <a:endParaRPr lang="en-US"/>
          </a:p>
        </p:txBody>
      </p:sp>
    </p:spTree>
    <p:extLst>
      <p:ext uri="{BB962C8B-B14F-4D97-AF65-F5344CB8AC3E}">
        <p14:creationId xmlns:p14="http://schemas.microsoft.com/office/powerpoint/2010/main" val="1040630391"/>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82A9F061-7B05-F34B-B18F-B116673A4E57}" type="slidenum">
              <a:rPr lang="en-US" smtClean="0"/>
              <a:t>24</a:t>
            </a:fld>
            <a:endParaRPr lang="en-US"/>
          </a:p>
        </p:txBody>
      </p:sp>
    </p:spTree>
    <p:extLst>
      <p:ext uri="{BB962C8B-B14F-4D97-AF65-F5344CB8AC3E}">
        <p14:creationId xmlns:p14="http://schemas.microsoft.com/office/powerpoint/2010/main" val="1947119666"/>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82A9F061-7B05-F34B-B18F-B116673A4E57}" type="slidenum">
              <a:rPr lang="en-US" smtClean="0"/>
              <a:t>25</a:t>
            </a:fld>
            <a:endParaRPr lang="en-US"/>
          </a:p>
        </p:txBody>
      </p:sp>
    </p:spTree>
    <p:extLst>
      <p:ext uri="{BB962C8B-B14F-4D97-AF65-F5344CB8AC3E}">
        <p14:creationId xmlns:p14="http://schemas.microsoft.com/office/powerpoint/2010/main" val="76638760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82A9F061-7B05-F34B-B18F-B116673A4E57}" type="slidenum">
              <a:rPr lang="en-US" smtClean="0"/>
              <a:t>3</a:t>
            </a:fld>
            <a:endParaRPr lang="en-US"/>
          </a:p>
        </p:txBody>
      </p:sp>
    </p:spTree>
    <p:extLst>
      <p:ext uri="{BB962C8B-B14F-4D97-AF65-F5344CB8AC3E}">
        <p14:creationId xmlns:p14="http://schemas.microsoft.com/office/powerpoint/2010/main" val="37872195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82A9F061-7B05-F34B-B18F-B116673A4E57}" type="slidenum">
              <a:rPr lang="en-US" smtClean="0"/>
              <a:t>4</a:t>
            </a:fld>
            <a:endParaRPr lang="en-US"/>
          </a:p>
        </p:txBody>
      </p:sp>
    </p:spTree>
    <p:extLst>
      <p:ext uri="{BB962C8B-B14F-4D97-AF65-F5344CB8AC3E}">
        <p14:creationId xmlns:p14="http://schemas.microsoft.com/office/powerpoint/2010/main" val="3838478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82A9F061-7B05-F34B-B18F-B116673A4E57}" type="slidenum">
              <a:rPr lang="en-US" smtClean="0"/>
              <a:t>5</a:t>
            </a:fld>
            <a:endParaRPr lang="en-US"/>
          </a:p>
        </p:txBody>
      </p:sp>
    </p:spTree>
    <p:extLst>
      <p:ext uri="{BB962C8B-B14F-4D97-AF65-F5344CB8AC3E}">
        <p14:creationId xmlns:p14="http://schemas.microsoft.com/office/powerpoint/2010/main" val="88797058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82A9F061-7B05-F34B-B18F-B116673A4E57}" type="slidenum">
              <a:rPr lang="en-US" smtClean="0"/>
              <a:t>6</a:t>
            </a:fld>
            <a:endParaRPr lang="en-US"/>
          </a:p>
        </p:txBody>
      </p:sp>
    </p:spTree>
    <p:extLst>
      <p:ext uri="{BB962C8B-B14F-4D97-AF65-F5344CB8AC3E}">
        <p14:creationId xmlns:p14="http://schemas.microsoft.com/office/powerpoint/2010/main" val="70940583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 </a:t>
            </a:r>
          </a:p>
        </p:txBody>
      </p:sp>
      <p:sp>
        <p:nvSpPr>
          <p:cNvPr id="4" name="Slide Number Placeholder 3"/>
          <p:cNvSpPr>
            <a:spLocks noGrp="1"/>
          </p:cNvSpPr>
          <p:nvPr>
            <p:ph type="sldNum" sz="quarter" idx="10"/>
          </p:nvPr>
        </p:nvSpPr>
        <p:spPr/>
        <p:txBody>
          <a:bodyPr/>
          <a:lstStyle/>
          <a:p>
            <a:fld id="{82A9F061-7B05-F34B-B18F-B116673A4E57}" type="slidenum">
              <a:rPr lang="en-US" smtClean="0"/>
              <a:t>7</a:t>
            </a:fld>
            <a:endParaRPr lang="en-US"/>
          </a:p>
        </p:txBody>
      </p:sp>
    </p:spTree>
    <p:extLst>
      <p:ext uri="{BB962C8B-B14F-4D97-AF65-F5344CB8AC3E}">
        <p14:creationId xmlns:p14="http://schemas.microsoft.com/office/powerpoint/2010/main" val="87617229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2A9F061-7B05-F34B-B18F-B116673A4E57}" type="slidenum">
              <a:rPr lang="en-US" smtClean="0"/>
              <a:t>8</a:t>
            </a:fld>
            <a:endParaRPr lang="en-US"/>
          </a:p>
        </p:txBody>
      </p:sp>
    </p:spTree>
    <p:extLst>
      <p:ext uri="{BB962C8B-B14F-4D97-AF65-F5344CB8AC3E}">
        <p14:creationId xmlns:p14="http://schemas.microsoft.com/office/powerpoint/2010/main" val="182370038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10"/>
          </p:nvPr>
        </p:nvSpPr>
        <p:spPr/>
        <p:txBody>
          <a:bodyPr/>
          <a:lstStyle/>
          <a:p>
            <a:fld id="{82A9F061-7B05-F34B-B18F-B116673A4E57}" type="slidenum">
              <a:rPr lang="en-US" smtClean="0"/>
              <a:t>9</a:t>
            </a:fld>
            <a:endParaRPr lang="en-US"/>
          </a:p>
        </p:txBody>
      </p:sp>
    </p:spTree>
    <p:extLst>
      <p:ext uri="{BB962C8B-B14F-4D97-AF65-F5344CB8AC3E}">
        <p14:creationId xmlns:p14="http://schemas.microsoft.com/office/powerpoint/2010/main" val="204567667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F288074A-F5BB-1749-9BC0-54686A1FD33B}" type="datetimeFigureOut">
              <a:rPr lang="en-US" smtClean="0"/>
              <a:t>4/17/2018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4187149-6796-E04F-8161-A7949E4E1742}" type="slidenum">
              <a:rPr lang="en-US" smtClean="0"/>
              <a:t>‹#›</a:t>
            </a:fld>
            <a:endParaRPr lang="en-US"/>
          </a:p>
        </p:txBody>
      </p:sp>
    </p:spTree>
    <p:extLst>
      <p:ext uri="{BB962C8B-B14F-4D97-AF65-F5344CB8AC3E}">
        <p14:creationId xmlns:p14="http://schemas.microsoft.com/office/powerpoint/2010/main" val="56235269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288074A-F5BB-1749-9BC0-54686A1FD33B}" type="datetimeFigureOut">
              <a:rPr lang="en-US" smtClean="0"/>
              <a:t>4/17/2018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4187149-6796-E04F-8161-A7949E4E1742}" type="slidenum">
              <a:rPr lang="en-US" smtClean="0"/>
              <a:t>‹#›</a:t>
            </a:fld>
            <a:endParaRPr lang="en-US"/>
          </a:p>
        </p:txBody>
      </p:sp>
    </p:spTree>
    <p:extLst>
      <p:ext uri="{BB962C8B-B14F-4D97-AF65-F5344CB8AC3E}">
        <p14:creationId xmlns:p14="http://schemas.microsoft.com/office/powerpoint/2010/main" val="173698562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288074A-F5BB-1749-9BC0-54686A1FD33B}" type="datetimeFigureOut">
              <a:rPr lang="en-US" smtClean="0"/>
              <a:t>4/17/2018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4187149-6796-E04F-8161-A7949E4E1742}" type="slidenum">
              <a:rPr lang="en-US" smtClean="0"/>
              <a:t>‹#›</a:t>
            </a:fld>
            <a:endParaRPr lang="en-US"/>
          </a:p>
        </p:txBody>
      </p:sp>
    </p:spTree>
    <p:extLst>
      <p:ext uri="{BB962C8B-B14F-4D97-AF65-F5344CB8AC3E}">
        <p14:creationId xmlns:p14="http://schemas.microsoft.com/office/powerpoint/2010/main" val="6247188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288074A-F5BB-1749-9BC0-54686A1FD33B}" type="datetimeFigureOut">
              <a:rPr lang="en-US" smtClean="0"/>
              <a:t>4/17/2018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4187149-6796-E04F-8161-A7949E4E1742}" type="slidenum">
              <a:rPr lang="en-US" smtClean="0"/>
              <a:t>‹#›</a:t>
            </a:fld>
            <a:endParaRPr lang="en-US"/>
          </a:p>
        </p:txBody>
      </p:sp>
    </p:spTree>
    <p:extLst>
      <p:ext uri="{BB962C8B-B14F-4D97-AF65-F5344CB8AC3E}">
        <p14:creationId xmlns:p14="http://schemas.microsoft.com/office/powerpoint/2010/main" val="3861471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288074A-F5BB-1749-9BC0-54686A1FD33B}" type="datetimeFigureOut">
              <a:rPr lang="en-US" smtClean="0"/>
              <a:t>4/17/2018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4187149-6796-E04F-8161-A7949E4E1742}" type="slidenum">
              <a:rPr lang="en-US" smtClean="0"/>
              <a:t>‹#›</a:t>
            </a:fld>
            <a:endParaRPr lang="en-US"/>
          </a:p>
        </p:txBody>
      </p:sp>
    </p:spTree>
    <p:extLst>
      <p:ext uri="{BB962C8B-B14F-4D97-AF65-F5344CB8AC3E}">
        <p14:creationId xmlns:p14="http://schemas.microsoft.com/office/powerpoint/2010/main" val="28024109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F288074A-F5BB-1749-9BC0-54686A1FD33B}" type="datetimeFigureOut">
              <a:rPr lang="en-US" smtClean="0"/>
              <a:t>4/17/2018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4187149-6796-E04F-8161-A7949E4E1742}" type="slidenum">
              <a:rPr lang="en-US" smtClean="0"/>
              <a:t>‹#›</a:t>
            </a:fld>
            <a:endParaRPr lang="en-US"/>
          </a:p>
        </p:txBody>
      </p:sp>
    </p:spTree>
    <p:extLst>
      <p:ext uri="{BB962C8B-B14F-4D97-AF65-F5344CB8AC3E}">
        <p14:creationId xmlns:p14="http://schemas.microsoft.com/office/powerpoint/2010/main" val="58046260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F288074A-F5BB-1749-9BC0-54686A1FD33B}" type="datetimeFigureOut">
              <a:rPr lang="en-US" smtClean="0"/>
              <a:t>4/17/2018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4187149-6796-E04F-8161-A7949E4E1742}" type="slidenum">
              <a:rPr lang="en-US" smtClean="0"/>
              <a:t>‹#›</a:t>
            </a:fld>
            <a:endParaRPr lang="en-US"/>
          </a:p>
        </p:txBody>
      </p:sp>
    </p:spTree>
    <p:extLst>
      <p:ext uri="{BB962C8B-B14F-4D97-AF65-F5344CB8AC3E}">
        <p14:creationId xmlns:p14="http://schemas.microsoft.com/office/powerpoint/2010/main" val="196421033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F288074A-F5BB-1749-9BC0-54686A1FD33B}" type="datetimeFigureOut">
              <a:rPr lang="en-US" smtClean="0"/>
              <a:t>4/17/2018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4187149-6796-E04F-8161-A7949E4E1742}" type="slidenum">
              <a:rPr lang="en-US" smtClean="0"/>
              <a:t>‹#›</a:t>
            </a:fld>
            <a:endParaRPr lang="en-US"/>
          </a:p>
        </p:txBody>
      </p:sp>
    </p:spTree>
    <p:extLst>
      <p:ext uri="{BB962C8B-B14F-4D97-AF65-F5344CB8AC3E}">
        <p14:creationId xmlns:p14="http://schemas.microsoft.com/office/powerpoint/2010/main" val="136444504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288074A-F5BB-1749-9BC0-54686A1FD33B}" type="datetimeFigureOut">
              <a:rPr lang="en-US" smtClean="0"/>
              <a:t>4/17/2018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4187149-6796-E04F-8161-A7949E4E1742}" type="slidenum">
              <a:rPr lang="en-US" smtClean="0"/>
              <a:t>‹#›</a:t>
            </a:fld>
            <a:endParaRPr lang="en-US"/>
          </a:p>
        </p:txBody>
      </p:sp>
    </p:spTree>
    <p:extLst>
      <p:ext uri="{BB962C8B-B14F-4D97-AF65-F5344CB8AC3E}">
        <p14:creationId xmlns:p14="http://schemas.microsoft.com/office/powerpoint/2010/main" val="139752226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F288074A-F5BB-1749-9BC0-54686A1FD33B}" type="datetimeFigureOut">
              <a:rPr lang="en-US" smtClean="0"/>
              <a:t>4/17/2018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4187149-6796-E04F-8161-A7949E4E1742}" type="slidenum">
              <a:rPr lang="en-US" smtClean="0"/>
              <a:t>‹#›</a:t>
            </a:fld>
            <a:endParaRPr lang="en-US"/>
          </a:p>
        </p:txBody>
      </p:sp>
    </p:spTree>
    <p:extLst>
      <p:ext uri="{BB962C8B-B14F-4D97-AF65-F5344CB8AC3E}">
        <p14:creationId xmlns:p14="http://schemas.microsoft.com/office/powerpoint/2010/main" val="112802700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F288074A-F5BB-1749-9BC0-54686A1FD33B}" type="datetimeFigureOut">
              <a:rPr lang="en-US" smtClean="0"/>
              <a:t>4/17/2018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4187149-6796-E04F-8161-A7949E4E1742}" type="slidenum">
              <a:rPr lang="en-US" smtClean="0"/>
              <a:t>‹#›</a:t>
            </a:fld>
            <a:endParaRPr lang="en-US"/>
          </a:p>
        </p:txBody>
      </p:sp>
    </p:spTree>
    <p:extLst>
      <p:ext uri="{BB962C8B-B14F-4D97-AF65-F5344CB8AC3E}">
        <p14:creationId xmlns:p14="http://schemas.microsoft.com/office/powerpoint/2010/main" val="76418689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288074A-F5BB-1749-9BC0-54686A1FD33B}" type="datetimeFigureOut">
              <a:rPr lang="en-US" smtClean="0"/>
              <a:t>4/17/2018</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4187149-6796-E04F-8161-A7949E4E1742}" type="slidenum">
              <a:rPr lang="en-US" smtClean="0"/>
              <a:t>‹#›</a:t>
            </a:fld>
            <a:endParaRPr lang="en-US"/>
          </a:p>
        </p:txBody>
      </p:sp>
    </p:spTree>
    <p:extLst>
      <p:ext uri="{BB962C8B-B14F-4D97-AF65-F5344CB8AC3E}">
        <p14:creationId xmlns:p14="http://schemas.microsoft.com/office/powerpoint/2010/main" val="157624326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emf"/></Relationships>
</file>

<file path=ppt/slides/_rels/slide10.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rotWithShape="1">
          <a:blip r:embed="rId3">
            <a:extLst>
              <a:ext uri="{28A0092B-C50C-407E-A947-70E740481C1C}">
                <a14:useLocalDpi xmlns:a14="http://schemas.microsoft.com/office/drawing/2010/main" val="0"/>
              </a:ext>
            </a:extLst>
          </a:blip>
          <a:srcRect t="6188" b="4916"/>
          <a:stretch/>
        </p:blipFill>
        <p:spPr>
          <a:xfrm>
            <a:off x="0" y="-30434"/>
            <a:ext cx="12192000" cy="6888434"/>
          </a:xfrm>
          <a:prstGeom prst="rect">
            <a:avLst/>
          </a:prstGeom>
        </p:spPr>
      </p:pic>
      <p:sp>
        <p:nvSpPr>
          <p:cNvPr id="2" name="Title 1"/>
          <p:cNvSpPr>
            <a:spLocks noGrp="1"/>
          </p:cNvSpPr>
          <p:nvPr>
            <p:ph type="ctrTitle"/>
          </p:nvPr>
        </p:nvSpPr>
        <p:spPr>
          <a:xfrm>
            <a:off x="4070169" y="4719999"/>
            <a:ext cx="7086600" cy="1391920"/>
          </a:xfrm>
        </p:spPr>
        <p:txBody>
          <a:bodyPr>
            <a:normAutofit fontScale="90000"/>
          </a:bodyPr>
          <a:lstStyle/>
          <a:p>
            <a:r>
              <a:rPr lang="es-MX" sz="7200" b="1" dirty="0">
                <a:solidFill>
                  <a:srgbClr val="941651"/>
                </a:solidFill>
              </a:rPr>
              <a:t>“Vasos de Fragancia”</a:t>
            </a:r>
            <a:r>
              <a:rPr lang="en-US" sz="7200" dirty="0">
                <a:solidFill>
                  <a:srgbClr val="941651"/>
                </a:solidFill>
              </a:rPr>
              <a:t/>
            </a:r>
            <a:br>
              <a:rPr lang="en-US" sz="7200" dirty="0">
                <a:solidFill>
                  <a:srgbClr val="941651"/>
                </a:solidFill>
              </a:rPr>
            </a:br>
            <a:r>
              <a:rPr lang="es-MX" sz="2800" b="1" dirty="0">
                <a:solidFill>
                  <a:schemeClr val="accent6">
                    <a:lumMod val="50000"/>
                  </a:schemeClr>
                </a:solidFill>
              </a:rPr>
              <a:t> (Derramar nuestra alabanza en bendiciones)</a:t>
            </a:r>
            <a:endParaRPr lang="en-US" sz="2800" dirty="0">
              <a:solidFill>
                <a:schemeClr val="accent6">
                  <a:lumMod val="50000"/>
                </a:schemeClr>
              </a:solidFill>
            </a:endParaRPr>
          </a:p>
        </p:txBody>
      </p:sp>
      <p:pic>
        <p:nvPicPr>
          <p:cNvPr id="5" name="Picture 4"/>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429284" y="6401330"/>
            <a:ext cx="543621" cy="380280"/>
          </a:xfrm>
          <a:prstGeom prst="rect">
            <a:avLst/>
          </a:prstGeom>
        </p:spPr>
      </p:pic>
      <p:sp>
        <p:nvSpPr>
          <p:cNvPr id="6" name="Subtitle 5"/>
          <p:cNvSpPr txBox="1">
            <a:spLocks noGrp="1"/>
          </p:cNvSpPr>
          <p:nvPr>
            <p:ph type="subTitle" idx="1"/>
          </p:nvPr>
        </p:nvSpPr>
        <p:spPr>
          <a:xfrm>
            <a:off x="5156019" y="6143327"/>
            <a:ext cx="4914900" cy="341632"/>
          </a:xfrm>
          <a:prstGeom prst="rect">
            <a:avLst/>
          </a:prstGeom>
          <a:noFill/>
        </p:spPr>
        <p:txBody>
          <a:bodyPr wrap="square" rtlCol="0">
            <a:spAutoFit/>
          </a:bodyPr>
          <a:lstStyle/>
          <a:p>
            <a:r>
              <a:rPr lang="es-MX" sz="1800" i="1" dirty="0"/>
              <a:t>Día de Énfasis en Ministerio de la Mujer 2018</a:t>
            </a:r>
            <a:endParaRPr lang="en-US" sz="800" b="1" dirty="0">
              <a:latin typeface="Avenir Next" charset="0"/>
              <a:ea typeface="Avenir Next" charset="0"/>
              <a:cs typeface="Avenir Next" charset="0"/>
            </a:endParaRPr>
          </a:p>
        </p:txBody>
      </p:sp>
    </p:spTree>
    <p:extLst>
      <p:ext uri="{BB962C8B-B14F-4D97-AF65-F5344CB8AC3E}">
        <p14:creationId xmlns:p14="http://schemas.microsoft.com/office/powerpoint/2010/main" val="60239706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1"/>
            <a:ext cx="12192000" cy="6858000"/>
          </a:xfrm>
          <a:prstGeom prst="rect">
            <a:avLst/>
          </a:prstGeom>
        </p:spPr>
      </p:pic>
      <p:sp>
        <p:nvSpPr>
          <p:cNvPr id="3" name="Content Placeholder 2"/>
          <p:cNvSpPr>
            <a:spLocks noGrp="1"/>
          </p:cNvSpPr>
          <p:nvPr>
            <p:ph idx="1"/>
          </p:nvPr>
        </p:nvSpPr>
        <p:spPr>
          <a:xfrm>
            <a:off x="994955" y="1921330"/>
            <a:ext cx="10515600" cy="4394200"/>
          </a:xfrm>
        </p:spPr>
        <p:txBody>
          <a:bodyPr>
            <a:normAutofit lnSpcReduction="10000"/>
          </a:bodyPr>
          <a:lstStyle/>
          <a:p>
            <a:pPr marL="0" indent="0" algn="ctr">
              <a:lnSpc>
                <a:spcPct val="150000"/>
              </a:lnSpc>
              <a:buNone/>
            </a:pPr>
            <a:r>
              <a:rPr lang="es-MX" dirty="0"/>
              <a:t>Una </a:t>
            </a:r>
            <a:r>
              <a:rPr lang="es-MX" b="1" dirty="0"/>
              <a:t>cuarta </a:t>
            </a:r>
            <a:r>
              <a:rPr lang="es-MX" dirty="0"/>
              <a:t>razón por la cual alabar a Dios es que esa es una </a:t>
            </a:r>
            <a:r>
              <a:rPr lang="es-MX" b="1" dirty="0">
                <a:solidFill>
                  <a:srgbClr val="00B050"/>
                </a:solidFill>
              </a:rPr>
              <a:t>buena práctica para la vida de alabanza en el cielo. </a:t>
            </a:r>
            <a:r>
              <a:rPr lang="es-MX" dirty="0"/>
              <a:t>El apóstol Pablo escribió: “Por eso Dios lo exaltó hasta lo sumo y le otorgó el nombre que está sobre todo nombre, </a:t>
            </a:r>
            <a:r>
              <a:rPr lang="es-MX" baseline="30000" dirty="0"/>
              <a:t>10 </a:t>
            </a:r>
            <a:r>
              <a:rPr lang="es-MX" dirty="0"/>
              <a:t>para que ante el nombre de Jesús se doble toda rodilla en el cielo y en la tierra y debajo de la tierra,</a:t>
            </a:r>
            <a:r>
              <a:rPr lang="es-MX" baseline="30000" dirty="0"/>
              <a:t> 11 </a:t>
            </a:r>
            <a:r>
              <a:rPr lang="es-MX" dirty="0"/>
              <a:t>y toda lengua confiese que Jesucristo es el Señor, para gloria de Dios Padre” </a:t>
            </a:r>
            <a:endParaRPr lang="es-MX" dirty="0" smtClean="0"/>
          </a:p>
          <a:p>
            <a:pPr marL="0" indent="0" algn="ctr">
              <a:lnSpc>
                <a:spcPct val="150000"/>
              </a:lnSpc>
              <a:buNone/>
            </a:pPr>
            <a:r>
              <a:rPr lang="es-MX" sz="2400" dirty="0" smtClean="0"/>
              <a:t>(</a:t>
            </a:r>
            <a:r>
              <a:rPr lang="es-MX" sz="2400" dirty="0"/>
              <a:t>Filipenses 2: 9-11, NVI). </a:t>
            </a:r>
            <a:endParaRPr lang="en-US" sz="2400" dirty="0"/>
          </a:p>
          <a:p>
            <a:pPr marL="0" indent="0" algn="ctr">
              <a:lnSpc>
                <a:spcPct val="150000"/>
              </a:lnSpc>
              <a:buNone/>
            </a:pPr>
            <a:endParaRPr lang="en-US" sz="2200" dirty="0"/>
          </a:p>
        </p:txBody>
      </p:sp>
    </p:spTree>
    <p:extLst>
      <p:ext uri="{BB962C8B-B14F-4D97-AF65-F5344CB8AC3E}">
        <p14:creationId xmlns:p14="http://schemas.microsoft.com/office/powerpoint/2010/main" val="46150856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Content Placeholder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12192000" cy="7020984"/>
          </a:xfrm>
          <a:prstGeom prst="rect">
            <a:avLst/>
          </a:prstGeom>
        </p:spPr>
      </p:pic>
      <p:sp>
        <p:nvSpPr>
          <p:cNvPr id="3" name="Content Placeholder 2"/>
          <p:cNvSpPr>
            <a:spLocks noGrp="1"/>
          </p:cNvSpPr>
          <p:nvPr>
            <p:ph idx="1"/>
          </p:nvPr>
        </p:nvSpPr>
        <p:spPr>
          <a:xfrm>
            <a:off x="838200" y="2508069"/>
            <a:ext cx="10515600" cy="3905431"/>
          </a:xfrm>
        </p:spPr>
        <p:txBody>
          <a:bodyPr/>
          <a:lstStyle/>
          <a:p>
            <a:pPr marL="0" indent="0" algn="ctr">
              <a:buNone/>
            </a:pPr>
            <a:r>
              <a:rPr lang="es-MX" dirty="0"/>
              <a:t>Elena G. White declaró que: “Todo ser celestial está interesado en las asambleas de los santos que en la tierra se congregan para adorar a Dios. En el atrio interior del cielo, escuchan el testimonio que dan los testigos de Cristo en el atrio exterior de la tierra. Las alabanzas de los adoradores de este mundo hallan su complemento en la antífona celestial, y el loor y el regocijo repercuten por todos los atrios celestiales porque Cristo no murió en vano . . .” </a:t>
            </a:r>
            <a:endParaRPr lang="en-US" dirty="0"/>
          </a:p>
          <a:p>
            <a:pPr marL="0" indent="0" algn="ctr">
              <a:buNone/>
            </a:pPr>
            <a:r>
              <a:rPr lang="es-MX" sz="2400" dirty="0"/>
              <a:t>Elena G. White. </a:t>
            </a:r>
            <a:r>
              <a:rPr lang="es-MX" sz="2400" i="1" dirty="0"/>
              <a:t>Testimonios para la iglesia, </a:t>
            </a:r>
            <a:r>
              <a:rPr lang="es-MX" sz="2400" dirty="0"/>
              <a:t>tomo 6, p. 366. </a:t>
            </a:r>
            <a:endParaRPr lang="en-US" sz="2400" dirty="0"/>
          </a:p>
        </p:txBody>
      </p:sp>
    </p:spTree>
    <p:extLst>
      <p:ext uri="{BB962C8B-B14F-4D97-AF65-F5344CB8AC3E}">
        <p14:creationId xmlns:p14="http://schemas.microsoft.com/office/powerpoint/2010/main" val="201100263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Content Placeholder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3" name="Content Placeholder 2"/>
          <p:cNvSpPr>
            <a:spLocks noGrp="1"/>
          </p:cNvSpPr>
          <p:nvPr>
            <p:ph idx="1"/>
          </p:nvPr>
        </p:nvSpPr>
        <p:spPr>
          <a:xfrm>
            <a:off x="600891" y="2720793"/>
            <a:ext cx="10642963" cy="2657475"/>
          </a:xfrm>
        </p:spPr>
        <p:txBody>
          <a:bodyPr/>
          <a:lstStyle/>
          <a:p>
            <a:pPr marL="0" indent="0" algn="ctr">
              <a:lnSpc>
                <a:spcPct val="100000"/>
              </a:lnSpc>
              <a:buNone/>
            </a:pPr>
            <a:r>
              <a:rPr lang="es-MX" dirty="0"/>
              <a:t>Una razón </a:t>
            </a:r>
            <a:r>
              <a:rPr lang="es-MX" b="1" dirty="0"/>
              <a:t>final</a:t>
            </a:r>
            <a:r>
              <a:rPr lang="es-MX" dirty="0"/>
              <a:t> por la cual alabar a Dios es que </a:t>
            </a:r>
            <a:r>
              <a:rPr lang="es-MX" b="1" dirty="0">
                <a:solidFill>
                  <a:srgbClr val="00B050"/>
                </a:solidFill>
              </a:rPr>
              <a:t>él nos da la garantía de bendiciones adicionales cuando lo alabamos</a:t>
            </a:r>
            <a:r>
              <a:rPr lang="es-MX" dirty="0">
                <a:solidFill>
                  <a:srgbClr val="941651"/>
                </a:solidFill>
              </a:rPr>
              <a:t> </a:t>
            </a:r>
            <a:r>
              <a:rPr lang="es-MX" sz="2400" dirty="0"/>
              <a:t>(ver 2 Samuel 22: 47-51</a:t>
            </a:r>
            <a:r>
              <a:rPr lang="es-MX" sz="2400" dirty="0" smtClean="0"/>
              <a:t>).</a:t>
            </a:r>
          </a:p>
          <a:p>
            <a:pPr marL="0" indent="0" algn="ctr">
              <a:lnSpc>
                <a:spcPct val="100000"/>
              </a:lnSpc>
              <a:buNone/>
            </a:pPr>
            <a:r>
              <a:rPr lang="es-MX" dirty="0"/>
              <a:t>Esas bendiciones no nos las da Dios solamente para nosotros, sino también para que las compartamos con otros al testificar de su gran amor por ellos.</a:t>
            </a:r>
            <a:endParaRPr lang="en-US" sz="2400" b="1" dirty="0">
              <a:solidFill>
                <a:srgbClr val="941651"/>
              </a:solidFill>
            </a:endParaRPr>
          </a:p>
        </p:txBody>
      </p:sp>
    </p:spTree>
    <p:extLst>
      <p:ext uri="{BB962C8B-B14F-4D97-AF65-F5344CB8AC3E}">
        <p14:creationId xmlns:p14="http://schemas.microsoft.com/office/powerpoint/2010/main" val="188086194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1"/>
            <a:ext cx="12192000" cy="6858000"/>
          </a:xfrm>
          <a:prstGeom prst="rect">
            <a:avLst/>
          </a:prstGeom>
        </p:spPr>
      </p:pic>
      <p:sp>
        <p:nvSpPr>
          <p:cNvPr id="2" name="Title 1"/>
          <p:cNvSpPr>
            <a:spLocks noGrp="1"/>
          </p:cNvSpPr>
          <p:nvPr>
            <p:ph type="title"/>
          </p:nvPr>
        </p:nvSpPr>
        <p:spPr>
          <a:xfrm>
            <a:off x="1358900" y="3324225"/>
            <a:ext cx="10253980" cy="1325563"/>
          </a:xfrm>
        </p:spPr>
        <p:txBody>
          <a:bodyPr>
            <a:noAutofit/>
          </a:bodyPr>
          <a:lstStyle/>
          <a:p>
            <a:r>
              <a:rPr lang="es-MX" sz="3600" b="1" dirty="0">
                <a:solidFill>
                  <a:srgbClr val="941651"/>
                </a:solidFill>
              </a:rPr>
              <a:t>Actividad en Grupo:</a:t>
            </a:r>
            <a:r>
              <a:rPr lang="en-US" sz="3600" b="1" dirty="0">
                <a:solidFill>
                  <a:srgbClr val="941651"/>
                </a:solidFill>
                <a:latin typeface="Avenir Next" charset="0"/>
                <a:ea typeface="Avenir Next" charset="0"/>
                <a:cs typeface="Avenir Next" charset="0"/>
              </a:rPr>
              <a:t/>
            </a:r>
            <a:br>
              <a:rPr lang="en-US" sz="3600" b="1" dirty="0">
                <a:solidFill>
                  <a:srgbClr val="941651"/>
                </a:solidFill>
                <a:latin typeface="Avenir Next" charset="0"/>
                <a:ea typeface="Avenir Next" charset="0"/>
                <a:cs typeface="Avenir Next" charset="0"/>
              </a:rPr>
            </a:br>
            <a:r>
              <a:rPr lang="en-US" sz="3600" b="1" dirty="0">
                <a:latin typeface="Avenir Next" charset="0"/>
                <a:ea typeface="Avenir Next" charset="0"/>
                <a:cs typeface="Avenir Next" charset="0"/>
              </a:rPr>
              <a:t/>
            </a:r>
            <a:br>
              <a:rPr lang="en-US" sz="3600" b="1" dirty="0">
                <a:latin typeface="Avenir Next" charset="0"/>
                <a:ea typeface="Avenir Next" charset="0"/>
                <a:cs typeface="Avenir Next" charset="0"/>
              </a:rPr>
            </a:br>
            <a:r>
              <a:rPr lang="es-MX" b="1" dirty="0" smtClean="0"/>
              <a:t>Situaciones </a:t>
            </a:r>
            <a:r>
              <a:rPr lang="es-MX" b="1" dirty="0"/>
              <a:t>bíblicas en las que el derramar vasos de alabanza resultaron en bendiciones </a:t>
            </a:r>
            <a:endParaRPr lang="en-US" dirty="0"/>
          </a:p>
        </p:txBody>
      </p:sp>
    </p:spTree>
    <p:extLst>
      <p:ext uri="{BB962C8B-B14F-4D97-AF65-F5344CB8AC3E}">
        <p14:creationId xmlns:p14="http://schemas.microsoft.com/office/powerpoint/2010/main" val="68745938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Content Placeholder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3704"/>
            <a:ext cx="12192000" cy="6843184"/>
          </a:xfrm>
          <a:prstGeom prst="rect">
            <a:avLst/>
          </a:prstGeom>
        </p:spPr>
      </p:pic>
      <p:sp>
        <p:nvSpPr>
          <p:cNvPr id="2" name="Title 1"/>
          <p:cNvSpPr>
            <a:spLocks noGrp="1"/>
          </p:cNvSpPr>
          <p:nvPr>
            <p:ph type="title"/>
          </p:nvPr>
        </p:nvSpPr>
        <p:spPr>
          <a:xfrm>
            <a:off x="5096329" y="327025"/>
            <a:ext cx="4361180" cy="1325563"/>
          </a:xfrm>
        </p:spPr>
        <p:txBody>
          <a:bodyPr>
            <a:normAutofit/>
          </a:bodyPr>
          <a:lstStyle/>
          <a:p>
            <a:r>
              <a:rPr lang="es-MX" sz="3600" b="1" dirty="0">
                <a:solidFill>
                  <a:srgbClr val="941651"/>
                </a:solidFill>
              </a:rPr>
              <a:t>Grupo 1</a:t>
            </a:r>
            <a:r>
              <a:rPr lang="es-MX" sz="3600" b="1" dirty="0" smtClean="0">
                <a:solidFill>
                  <a:srgbClr val="941651"/>
                </a:solidFill>
              </a:rPr>
              <a:t>:</a:t>
            </a:r>
            <a:r>
              <a:rPr lang="es-MX" sz="3600" b="1" dirty="0" smtClean="0"/>
              <a:t/>
            </a:r>
            <a:br>
              <a:rPr lang="es-MX" sz="3600" b="1" dirty="0" smtClean="0"/>
            </a:br>
            <a:r>
              <a:rPr lang="es-MX" sz="3600" dirty="0" smtClean="0"/>
              <a:t>2 </a:t>
            </a:r>
            <a:r>
              <a:rPr lang="es-MX" sz="3600" dirty="0"/>
              <a:t>Crónicas 20: 20 al 22</a:t>
            </a:r>
            <a:endParaRPr lang="en-US" sz="3600" dirty="0">
              <a:latin typeface="Avenir Next" charset="0"/>
              <a:ea typeface="Avenir Next" charset="0"/>
              <a:cs typeface="Avenir Next" charset="0"/>
            </a:endParaRPr>
          </a:p>
        </p:txBody>
      </p:sp>
      <p:sp>
        <p:nvSpPr>
          <p:cNvPr id="3" name="Content Placeholder 2"/>
          <p:cNvSpPr>
            <a:spLocks noGrp="1"/>
          </p:cNvSpPr>
          <p:nvPr>
            <p:ph idx="1"/>
          </p:nvPr>
        </p:nvSpPr>
        <p:spPr>
          <a:xfrm>
            <a:off x="326571" y="2790825"/>
            <a:ext cx="11306629" cy="2543175"/>
          </a:xfrm>
        </p:spPr>
        <p:txBody>
          <a:bodyPr>
            <a:normAutofit fontScale="85000" lnSpcReduction="20000"/>
          </a:bodyPr>
          <a:lstStyle/>
          <a:p>
            <a:pPr marL="0" indent="0" algn="just">
              <a:lnSpc>
                <a:spcPct val="100000"/>
              </a:lnSpc>
              <a:buNone/>
            </a:pPr>
            <a:r>
              <a:rPr lang="es-MX" dirty="0" smtClean="0"/>
              <a:t>“</a:t>
            </a:r>
            <a:r>
              <a:rPr lang="es-MX" dirty="0"/>
              <a:t>Al día siguiente, madrugaron y fueron al desierto de </a:t>
            </a:r>
            <a:r>
              <a:rPr lang="es-MX" dirty="0" err="1"/>
              <a:t>Tecoa</a:t>
            </a:r>
            <a:r>
              <a:rPr lang="es-MX" dirty="0"/>
              <a:t>. Mientras avanzaban, Josafat se detuvo y dijo: ‘Habitantes de Judá y de Jerusalén, escúchenme: ¡Confíen en el </a:t>
            </a:r>
            <a:r>
              <a:rPr lang="es-MX" cap="small" dirty="0"/>
              <a:t>Señor</a:t>
            </a:r>
            <a:r>
              <a:rPr lang="es-MX" dirty="0"/>
              <a:t>, y serán librados! ¡Confíen en sus profetas, y tendrán éxito!’ </a:t>
            </a:r>
            <a:r>
              <a:rPr lang="es-MX" baseline="30000" dirty="0"/>
              <a:t>21 </a:t>
            </a:r>
            <a:r>
              <a:rPr lang="es-MX" dirty="0"/>
              <a:t>Después de consultar con el pueblo, Josafat designó a los que irían al frente del ejército para cantar al </a:t>
            </a:r>
            <a:r>
              <a:rPr lang="es-MX" cap="small" dirty="0"/>
              <a:t>Señor</a:t>
            </a:r>
            <a:r>
              <a:rPr lang="es-MX" dirty="0"/>
              <a:t> y alabar el esplendor de su santidad con el cántico: ‘Den gracias al </a:t>
            </a:r>
            <a:r>
              <a:rPr lang="es-MX" cap="small" dirty="0"/>
              <a:t>Señor</a:t>
            </a:r>
            <a:r>
              <a:rPr lang="es-MX" dirty="0"/>
              <a:t>; su gran amor perdura para siempre’. </a:t>
            </a:r>
            <a:r>
              <a:rPr lang="es-MX" baseline="30000" dirty="0"/>
              <a:t>22 </a:t>
            </a:r>
            <a:r>
              <a:rPr lang="es-MX" dirty="0"/>
              <a:t>Tan pronto como empezaron a entonar este cántico de alabanza, el </a:t>
            </a:r>
            <a:r>
              <a:rPr lang="es-MX" cap="small" dirty="0"/>
              <a:t>Señor</a:t>
            </a:r>
            <a:r>
              <a:rPr lang="es-MX" dirty="0"/>
              <a:t> puso emboscadas contra los amonitas, los moabitas y los del monte de </a:t>
            </a:r>
            <a:r>
              <a:rPr lang="es-MX" dirty="0" err="1"/>
              <a:t>Seír</a:t>
            </a:r>
            <a:r>
              <a:rPr lang="es-MX" dirty="0"/>
              <a:t> que habían venido contra Judá, y los derrotó”. </a:t>
            </a:r>
            <a:endParaRPr lang="en-US" dirty="0"/>
          </a:p>
          <a:p>
            <a:pPr marL="0" indent="0">
              <a:lnSpc>
                <a:spcPct val="100000"/>
              </a:lnSpc>
              <a:buNone/>
            </a:pPr>
            <a:endParaRPr lang="en-US" dirty="0"/>
          </a:p>
        </p:txBody>
      </p:sp>
    </p:spTree>
    <p:extLst>
      <p:ext uri="{BB962C8B-B14F-4D97-AF65-F5344CB8AC3E}">
        <p14:creationId xmlns:p14="http://schemas.microsoft.com/office/powerpoint/2010/main" val="66793006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1"/>
            <a:ext cx="12192000" cy="6858000"/>
          </a:xfrm>
          <a:prstGeom prst="rect">
            <a:avLst/>
          </a:prstGeom>
        </p:spPr>
      </p:pic>
      <p:sp>
        <p:nvSpPr>
          <p:cNvPr id="3" name="Content Placeholder 2"/>
          <p:cNvSpPr>
            <a:spLocks noGrp="1"/>
          </p:cNvSpPr>
          <p:nvPr>
            <p:ph idx="1"/>
          </p:nvPr>
        </p:nvSpPr>
        <p:spPr>
          <a:xfrm>
            <a:off x="2091145" y="2892336"/>
            <a:ext cx="8009709" cy="2162989"/>
          </a:xfrm>
        </p:spPr>
        <p:txBody>
          <a:bodyPr>
            <a:noAutofit/>
          </a:bodyPr>
          <a:lstStyle/>
          <a:p>
            <a:pPr marL="0" indent="0" algn="ctr">
              <a:lnSpc>
                <a:spcPct val="100000"/>
              </a:lnSpc>
              <a:buNone/>
            </a:pPr>
            <a:r>
              <a:rPr lang="es-MX" sz="3600" dirty="0"/>
              <a:t>¿Qué sucedió en esta ocasión y de qué manera la alabanza dio como resultado una bendición?</a:t>
            </a:r>
            <a:endParaRPr lang="en-US" sz="3600" dirty="0"/>
          </a:p>
        </p:txBody>
      </p:sp>
    </p:spTree>
    <p:extLst>
      <p:ext uri="{BB962C8B-B14F-4D97-AF65-F5344CB8AC3E}">
        <p14:creationId xmlns:p14="http://schemas.microsoft.com/office/powerpoint/2010/main" val="100354597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88900"/>
            <a:ext cx="12192000" cy="6946900"/>
          </a:xfrm>
          <a:prstGeom prst="rect">
            <a:avLst/>
          </a:prstGeom>
        </p:spPr>
      </p:pic>
      <p:sp>
        <p:nvSpPr>
          <p:cNvPr id="2" name="Title 1"/>
          <p:cNvSpPr>
            <a:spLocks noGrp="1"/>
          </p:cNvSpPr>
          <p:nvPr>
            <p:ph type="title"/>
          </p:nvPr>
        </p:nvSpPr>
        <p:spPr>
          <a:xfrm>
            <a:off x="4934858" y="285182"/>
            <a:ext cx="6845300" cy="1325563"/>
          </a:xfrm>
        </p:spPr>
        <p:txBody>
          <a:bodyPr/>
          <a:lstStyle/>
          <a:p>
            <a:r>
              <a:rPr lang="es-MX" sz="4000" b="1" dirty="0">
                <a:solidFill>
                  <a:srgbClr val="941651"/>
                </a:solidFill>
              </a:rPr>
              <a:t>Grupo 2:</a:t>
            </a:r>
            <a:r>
              <a:rPr lang="es-MX" sz="4000" dirty="0">
                <a:solidFill>
                  <a:srgbClr val="941651"/>
                </a:solidFill>
              </a:rPr>
              <a:t> </a:t>
            </a:r>
            <a:r>
              <a:rPr lang="es-MX" sz="4000" dirty="0" smtClean="0"/>
              <a:t/>
            </a:r>
            <a:br>
              <a:rPr lang="es-MX" sz="4000" dirty="0" smtClean="0"/>
            </a:br>
            <a:r>
              <a:rPr lang="es-MX" sz="4000" dirty="0" smtClean="0"/>
              <a:t>1 </a:t>
            </a:r>
            <a:r>
              <a:rPr lang="es-MX" sz="4000" dirty="0"/>
              <a:t>Pedro 2:9</a:t>
            </a:r>
            <a:endParaRPr lang="en-US" sz="3200" dirty="0">
              <a:latin typeface="Avenir Next" charset="0"/>
              <a:ea typeface="Avenir Next" charset="0"/>
              <a:cs typeface="Avenir Next" charset="0"/>
            </a:endParaRPr>
          </a:p>
        </p:txBody>
      </p:sp>
      <p:sp>
        <p:nvSpPr>
          <p:cNvPr id="3" name="Content Placeholder 2"/>
          <p:cNvSpPr>
            <a:spLocks noGrp="1"/>
          </p:cNvSpPr>
          <p:nvPr>
            <p:ph idx="1"/>
          </p:nvPr>
        </p:nvSpPr>
        <p:spPr>
          <a:xfrm>
            <a:off x="850900" y="2968625"/>
            <a:ext cx="10515600" cy="2505075"/>
          </a:xfrm>
        </p:spPr>
        <p:txBody>
          <a:bodyPr>
            <a:normAutofit/>
          </a:bodyPr>
          <a:lstStyle/>
          <a:p>
            <a:pPr marL="0" indent="0">
              <a:buNone/>
            </a:pPr>
            <a:r>
              <a:rPr lang="es-MX" sz="3200" dirty="0" smtClean="0"/>
              <a:t>“</a:t>
            </a:r>
            <a:r>
              <a:rPr lang="es-MX" sz="3200" dirty="0"/>
              <a:t>Pero ustedes son linaje escogido, real sacerdocio, nación santa, pueblo que pertenece a Dios, para que proclamen las obras maravillosas (</a:t>
            </a:r>
            <a:r>
              <a:rPr lang="es-MX" sz="3200" i="1" dirty="0"/>
              <a:t>alabanzas</a:t>
            </a:r>
            <a:r>
              <a:rPr lang="es-MX" sz="3200" dirty="0"/>
              <a:t> en otras versiones) de aquel que los llamó de las tinieblas a su luz admirable”. </a:t>
            </a:r>
            <a:endParaRPr lang="en-US" sz="3200" dirty="0"/>
          </a:p>
        </p:txBody>
      </p:sp>
    </p:spTree>
    <p:extLst>
      <p:ext uri="{BB962C8B-B14F-4D97-AF65-F5344CB8AC3E}">
        <p14:creationId xmlns:p14="http://schemas.microsoft.com/office/powerpoint/2010/main" val="25464932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5" name="Content Placeholder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88900"/>
            <a:ext cx="12192000" cy="6946900"/>
          </a:xfrm>
          <a:prstGeom prst="rect">
            <a:avLst/>
          </a:prstGeom>
        </p:spPr>
      </p:pic>
      <p:sp>
        <p:nvSpPr>
          <p:cNvPr id="3" name="Content Placeholder 2"/>
          <p:cNvSpPr>
            <a:spLocks noGrp="1"/>
          </p:cNvSpPr>
          <p:nvPr>
            <p:ph idx="1"/>
          </p:nvPr>
        </p:nvSpPr>
        <p:spPr>
          <a:xfrm>
            <a:off x="838200" y="3248025"/>
            <a:ext cx="10515600" cy="2378075"/>
          </a:xfrm>
        </p:spPr>
        <p:txBody>
          <a:bodyPr>
            <a:normAutofit/>
          </a:bodyPr>
          <a:lstStyle/>
          <a:p>
            <a:pPr marL="0" indent="0" algn="ctr">
              <a:lnSpc>
                <a:spcPct val="100000"/>
              </a:lnSpc>
              <a:buNone/>
            </a:pPr>
            <a:r>
              <a:rPr lang="es-MX" sz="3600" dirty="0"/>
              <a:t>¿Qué sucedió en esta ocasión y de qué manera la alabanza dio como resultado una bendición?</a:t>
            </a:r>
            <a:r>
              <a:rPr lang="en-US" sz="4400" b="1" dirty="0" smtClean="0">
                <a:latin typeface="Avenir Next" charset="0"/>
                <a:ea typeface="Avenir Next" charset="0"/>
                <a:cs typeface="Avenir Next" charset="0"/>
              </a:rPr>
              <a:t> </a:t>
            </a:r>
            <a:endParaRPr lang="en-US" sz="4400" b="1" dirty="0">
              <a:latin typeface="Avenir Next" charset="0"/>
              <a:ea typeface="Avenir Next" charset="0"/>
              <a:cs typeface="Avenir Next" charset="0"/>
            </a:endParaRPr>
          </a:p>
        </p:txBody>
      </p:sp>
    </p:spTree>
    <p:extLst>
      <p:ext uri="{BB962C8B-B14F-4D97-AF65-F5344CB8AC3E}">
        <p14:creationId xmlns:p14="http://schemas.microsoft.com/office/powerpoint/2010/main" val="147138846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12192000" cy="6843184"/>
          </a:xfrm>
          <a:prstGeom prst="rect">
            <a:avLst/>
          </a:prstGeom>
        </p:spPr>
      </p:pic>
      <p:sp>
        <p:nvSpPr>
          <p:cNvPr id="2" name="Title 1"/>
          <p:cNvSpPr>
            <a:spLocks noGrp="1"/>
          </p:cNvSpPr>
          <p:nvPr>
            <p:ph type="title"/>
          </p:nvPr>
        </p:nvSpPr>
        <p:spPr>
          <a:xfrm>
            <a:off x="5013233" y="324031"/>
            <a:ext cx="6680200" cy="1325563"/>
          </a:xfrm>
        </p:spPr>
        <p:txBody>
          <a:bodyPr>
            <a:normAutofit/>
          </a:bodyPr>
          <a:lstStyle/>
          <a:p>
            <a:r>
              <a:rPr lang="es-MX" b="1" dirty="0">
                <a:solidFill>
                  <a:srgbClr val="941651"/>
                </a:solidFill>
              </a:rPr>
              <a:t>Grupo 3:</a:t>
            </a:r>
            <a:r>
              <a:rPr lang="es-MX" dirty="0">
                <a:solidFill>
                  <a:srgbClr val="941651"/>
                </a:solidFill>
              </a:rPr>
              <a:t> </a:t>
            </a:r>
            <a:r>
              <a:rPr lang="es-MX" dirty="0" smtClean="0"/>
              <a:t/>
            </a:r>
            <a:br>
              <a:rPr lang="es-MX" dirty="0" smtClean="0"/>
            </a:br>
            <a:r>
              <a:rPr lang="es-MX" dirty="0" smtClean="0"/>
              <a:t>Hechos </a:t>
            </a:r>
            <a:r>
              <a:rPr lang="es-MX" dirty="0"/>
              <a:t>16: 25, </a:t>
            </a:r>
            <a:r>
              <a:rPr lang="es-MX" dirty="0" smtClean="0"/>
              <a:t>26.</a:t>
            </a:r>
            <a:endParaRPr lang="en-US" dirty="0"/>
          </a:p>
        </p:txBody>
      </p:sp>
      <p:sp>
        <p:nvSpPr>
          <p:cNvPr id="3" name="Content Placeholder 2"/>
          <p:cNvSpPr>
            <a:spLocks noGrp="1"/>
          </p:cNvSpPr>
          <p:nvPr>
            <p:ph idx="1"/>
          </p:nvPr>
        </p:nvSpPr>
        <p:spPr>
          <a:xfrm>
            <a:off x="498566" y="3299188"/>
            <a:ext cx="11194867" cy="2605224"/>
          </a:xfrm>
        </p:spPr>
        <p:txBody>
          <a:bodyPr>
            <a:normAutofit/>
          </a:bodyPr>
          <a:lstStyle/>
          <a:p>
            <a:pPr marL="0" indent="0">
              <a:lnSpc>
                <a:spcPct val="100000"/>
              </a:lnSpc>
              <a:buNone/>
            </a:pPr>
            <a:r>
              <a:rPr lang="es-MX" dirty="0" smtClean="0"/>
              <a:t>“</a:t>
            </a:r>
            <a:r>
              <a:rPr lang="es-MX" dirty="0"/>
              <a:t>A eso de la medianoche, Pablo y Silas se pusieron a orar y a cantar himnos a Dios, y los otros presos los escuchaban. </a:t>
            </a:r>
            <a:r>
              <a:rPr lang="es-MX" baseline="30000" dirty="0"/>
              <a:t> </a:t>
            </a:r>
            <a:r>
              <a:rPr lang="es-MX" dirty="0"/>
              <a:t>De repente se produjo un terremoto tan fuerte que la cárcel se estremeció hasta sus cimientos </a:t>
            </a:r>
            <a:r>
              <a:rPr lang="es-MX" dirty="0" smtClean="0"/>
              <a:t>Al </a:t>
            </a:r>
            <a:r>
              <a:rPr lang="es-MX" dirty="0"/>
              <a:t>instante se abrieron todas las puertas y a los presos se les soltaron las cadenas”.  </a:t>
            </a:r>
            <a:endParaRPr lang="en-US" dirty="0"/>
          </a:p>
        </p:txBody>
      </p:sp>
    </p:spTree>
    <p:extLst>
      <p:ext uri="{BB962C8B-B14F-4D97-AF65-F5344CB8AC3E}">
        <p14:creationId xmlns:p14="http://schemas.microsoft.com/office/powerpoint/2010/main" val="22142970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5" name="Content Placeholder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88900"/>
            <a:ext cx="12192000" cy="6946900"/>
          </a:xfrm>
          <a:prstGeom prst="rect">
            <a:avLst/>
          </a:prstGeom>
        </p:spPr>
      </p:pic>
      <p:sp>
        <p:nvSpPr>
          <p:cNvPr id="3" name="Content Placeholder 2"/>
          <p:cNvSpPr>
            <a:spLocks noGrp="1"/>
          </p:cNvSpPr>
          <p:nvPr>
            <p:ph idx="1"/>
          </p:nvPr>
        </p:nvSpPr>
        <p:spPr>
          <a:xfrm>
            <a:off x="838200" y="3248026"/>
            <a:ext cx="10515600" cy="2029368"/>
          </a:xfrm>
        </p:spPr>
        <p:txBody>
          <a:bodyPr>
            <a:noAutofit/>
          </a:bodyPr>
          <a:lstStyle/>
          <a:p>
            <a:pPr marL="0" indent="0" algn="ctr">
              <a:lnSpc>
                <a:spcPct val="100000"/>
              </a:lnSpc>
              <a:buNone/>
            </a:pPr>
            <a:r>
              <a:rPr lang="es-MX" sz="4000" dirty="0" smtClean="0"/>
              <a:t>¿</a:t>
            </a:r>
            <a:r>
              <a:rPr lang="es-MX" sz="4000" dirty="0"/>
              <a:t>Q</a:t>
            </a:r>
            <a:r>
              <a:rPr lang="es-MX" sz="4000" dirty="0" smtClean="0"/>
              <a:t>uién </a:t>
            </a:r>
            <a:r>
              <a:rPr lang="es-MX" sz="4000" dirty="0"/>
              <a:t>fue más bendecido por el perfume de la alabanza que ascendió a Dios de esa celda en la prisión?</a:t>
            </a:r>
            <a:endParaRPr lang="en-US" sz="6000" b="1" dirty="0">
              <a:latin typeface="Avenir Next" charset="0"/>
              <a:ea typeface="Avenir Next" charset="0"/>
              <a:cs typeface="Avenir Next" charset="0"/>
            </a:endParaRPr>
          </a:p>
        </p:txBody>
      </p:sp>
    </p:spTree>
    <p:extLst>
      <p:ext uri="{BB962C8B-B14F-4D97-AF65-F5344CB8AC3E}">
        <p14:creationId xmlns:p14="http://schemas.microsoft.com/office/powerpoint/2010/main" val="99306825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73500" y="1930401"/>
            <a:ext cx="7759700" cy="3098799"/>
          </a:xfrm>
        </p:spPr>
        <p:txBody>
          <a:bodyPr>
            <a:normAutofit lnSpcReduction="10000"/>
          </a:bodyPr>
          <a:lstStyle/>
          <a:p>
            <a:pPr marL="0" indent="0" algn="ctr">
              <a:lnSpc>
                <a:spcPct val="150000"/>
              </a:lnSpc>
              <a:buNone/>
            </a:pPr>
            <a:r>
              <a:rPr lang="es-MX" dirty="0" smtClean="0"/>
              <a:t>“Cuando </a:t>
            </a:r>
            <a:r>
              <a:rPr lang="es-MX" dirty="0"/>
              <a:t>alzamos las manos en alabanza y adoración, derramamos vasos de perfume espirituales sobre Jesús. La fragancia de nuestra adoración llena toda la tierra y toca el corazón de Dios”</a:t>
            </a:r>
            <a:endParaRPr lang="en-US" dirty="0"/>
          </a:p>
        </p:txBody>
      </p:sp>
      <p:pic>
        <p:nvPicPr>
          <p:cNvPr id="4" name="Content Placeholder 3"/>
          <p:cNvPicPr>
            <a:picLocks noChangeAspect="1"/>
          </p:cNvPicPr>
          <p:nvPr/>
        </p:nvPicPr>
        <p:blipFill rotWithShape="1">
          <a:blip r:embed="rId3">
            <a:extLst>
              <a:ext uri="{28A0092B-C50C-407E-A947-70E740481C1C}">
                <a14:useLocalDpi xmlns:a14="http://schemas.microsoft.com/office/drawing/2010/main" val="0"/>
              </a:ext>
            </a:extLst>
          </a:blip>
          <a:srcRect r="69256"/>
          <a:stretch/>
        </p:blipFill>
        <p:spPr>
          <a:xfrm>
            <a:off x="0" y="0"/>
            <a:ext cx="2922814" cy="6858000"/>
          </a:xfrm>
          <a:prstGeom prst="rect">
            <a:avLst/>
          </a:prstGeom>
        </p:spPr>
      </p:pic>
    </p:spTree>
    <p:extLst>
      <p:ext uri="{BB962C8B-B14F-4D97-AF65-F5344CB8AC3E}">
        <p14:creationId xmlns:p14="http://schemas.microsoft.com/office/powerpoint/2010/main" val="26459978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1"/>
            <a:ext cx="12192000" cy="6858000"/>
          </a:xfrm>
          <a:prstGeom prst="rect">
            <a:avLst/>
          </a:prstGeom>
        </p:spPr>
      </p:pic>
      <p:sp>
        <p:nvSpPr>
          <p:cNvPr id="2" name="Title 1"/>
          <p:cNvSpPr>
            <a:spLocks noGrp="1"/>
          </p:cNvSpPr>
          <p:nvPr>
            <p:ph type="title"/>
          </p:nvPr>
        </p:nvSpPr>
        <p:spPr>
          <a:xfrm>
            <a:off x="5152256" y="815182"/>
            <a:ext cx="6499813" cy="1325563"/>
          </a:xfrm>
        </p:spPr>
        <p:txBody>
          <a:bodyPr>
            <a:normAutofit fontScale="90000"/>
          </a:bodyPr>
          <a:lstStyle/>
          <a:p>
            <a:r>
              <a:rPr lang="es-MX" b="1" dirty="0">
                <a:solidFill>
                  <a:srgbClr val="941651"/>
                </a:solidFill>
              </a:rPr>
              <a:t>Pensamientos finales acerca de alabanzas convertidas en bendiciones. </a:t>
            </a:r>
            <a:endParaRPr lang="en-US" dirty="0">
              <a:solidFill>
                <a:srgbClr val="941651"/>
              </a:solidFill>
            </a:endParaRPr>
          </a:p>
        </p:txBody>
      </p:sp>
      <p:sp>
        <p:nvSpPr>
          <p:cNvPr id="3" name="Content Placeholder 2"/>
          <p:cNvSpPr>
            <a:spLocks noGrp="1"/>
          </p:cNvSpPr>
          <p:nvPr>
            <p:ph idx="1"/>
          </p:nvPr>
        </p:nvSpPr>
        <p:spPr>
          <a:xfrm>
            <a:off x="1612900" y="3191056"/>
            <a:ext cx="8966200" cy="1844675"/>
          </a:xfrm>
        </p:spPr>
        <p:txBody>
          <a:bodyPr>
            <a:normAutofit/>
          </a:bodyPr>
          <a:lstStyle/>
          <a:p>
            <a:pPr marL="0" indent="0" algn="ctr">
              <a:buNone/>
            </a:pPr>
            <a:r>
              <a:rPr lang="es-MX" sz="3600" dirty="0"/>
              <a:t>Cuando abrimos vasos de fragante alabanza a Dios, nos ocurre algo muy especial a cada uno de nosotros. </a:t>
            </a:r>
            <a:endParaRPr lang="en-US" sz="3600" dirty="0"/>
          </a:p>
        </p:txBody>
      </p:sp>
    </p:spTree>
    <p:extLst>
      <p:ext uri="{BB962C8B-B14F-4D97-AF65-F5344CB8AC3E}">
        <p14:creationId xmlns:p14="http://schemas.microsoft.com/office/powerpoint/2010/main" val="212742575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60700" y="1978025"/>
            <a:ext cx="8915400" cy="2073275"/>
          </a:xfrm>
        </p:spPr>
        <p:txBody>
          <a:bodyPr>
            <a:noAutofit/>
          </a:bodyPr>
          <a:lstStyle/>
          <a:p>
            <a:pPr marL="0" indent="0" algn="ctr">
              <a:lnSpc>
                <a:spcPct val="150000"/>
              </a:lnSpc>
              <a:buNone/>
            </a:pPr>
            <a:r>
              <a:rPr lang="es-MX" sz="3200" b="1" dirty="0"/>
              <a:t>En primer lugar, </a:t>
            </a:r>
            <a:r>
              <a:rPr lang="es-MX" sz="3200" b="1" dirty="0">
                <a:solidFill>
                  <a:srgbClr val="00B050"/>
                </a:solidFill>
              </a:rPr>
              <a:t>nuestra alabanza </a:t>
            </a:r>
            <a:r>
              <a:rPr lang="es-MX" sz="3200" b="1" dirty="0"/>
              <a:t>enfoca su atención </a:t>
            </a:r>
            <a:r>
              <a:rPr lang="es-MX" sz="3200" b="1" dirty="0">
                <a:solidFill>
                  <a:srgbClr val="00B050"/>
                </a:solidFill>
              </a:rPr>
              <a:t>en Dios </a:t>
            </a:r>
            <a:r>
              <a:rPr lang="es-MX" sz="3200" b="1" dirty="0"/>
              <a:t>y no en nosotras mismas.  </a:t>
            </a:r>
            <a:endParaRPr lang="en-US" sz="3200" dirty="0"/>
          </a:p>
        </p:txBody>
      </p:sp>
      <p:pic>
        <p:nvPicPr>
          <p:cNvPr id="4" name="Content Placeholder 3"/>
          <p:cNvPicPr>
            <a:picLocks noChangeAspect="1"/>
          </p:cNvPicPr>
          <p:nvPr/>
        </p:nvPicPr>
        <p:blipFill rotWithShape="1">
          <a:blip r:embed="rId3">
            <a:extLst>
              <a:ext uri="{28A0092B-C50C-407E-A947-70E740481C1C}">
                <a14:useLocalDpi xmlns:a14="http://schemas.microsoft.com/office/drawing/2010/main" val="0"/>
              </a:ext>
            </a:extLst>
          </a:blip>
          <a:srcRect r="69256"/>
          <a:stretch/>
        </p:blipFill>
        <p:spPr>
          <a:xfrm>
            <a:off x="0" y="0"/>
            <a:ext cx="2922814" cy="6858000"/>
          </a:xfrm>
          <a:prstGeom prst="rect">
            <a:avLst/>
          </a:prstGeom>
        </p:spPr>
      </p:pic>
    </p:spTree>
    <p:extLst>
      <p:ext uri="{BB962C8B-B14F-4D97-AF65-F5344CB8AC3E}">
        <p14:creationId xmlns:p14="http://schemas.microsoft.com/office/powerpoint/2010/main" val="29163181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356428" y="1253331"/>
            <a:ext cx="8128000" cy="4351338"/>
          </a:xfrm>
        </p:spPr>
        <p:txBody>
          <a:bodyPr/>
          <a:lstStyle/>
          <a:p>
            <a:pPr marL="0" indent="0" algn="ctr">
              <a:buNone/>
            </a:pPr>
            <a:r>
              <a:rPr lang="es-MX" sz="3200" dirty="0"/>
              <a:t>“Alaba, alma mía, al </a:t>
            </a:r>
            <a:r>
              <a:rPr lang="es-MX" sz="3200" cap="small" dirty="0"/>
              <a:t>Señor</a:t>
            </a:r>
            <a:r>
              <a:rPr lang="es-MX" sz="3200" dirty="0"/>
              <a:t>, y no olvides ninguno de sus beneficios. </a:t>
            </a:r>
            <a:r>
              <a:rPr lang="es-MX" sz="3200" baseline="30000" dirty="0"/>
              <a:t> </a:t>
            </a:r>
            <a:r>
              <a:rPr lang="es-MX" sz="3200" dirty="0"/>
              <a:t>Él perdona todos tus pecados y sana todas tus dolencias; </a:t>
            </a:r>
            <a:r>
              <a:rPr lang="es-MX" sz="3200" baseline="30000" dirty="0"/>
              <a:t> </a:t>
            </a:r>
            <a:r>
              <a:rPr lang="es-MX" sz="3200" dirty="0"/>
              <a:t>él rescata tu vida del sepulcro  y te cubre de amor y compasión; </a:t>
            </a:r>
            <a:r>
              <a:rPr lang="es-MX" sz="3200" baseline="30000" dirty="0"/>
              <a:t> </a:t>
            </a:r>
            <a:r>
              <a:rPr lang="es-MX" sz="3200" dirty="0"/>
              <a:t>él colma de bienes tu vida y te rejuvenece como a las águilas” </a:t>
            </a:r>
            <a:endParaRPr lang="es-MX" sz="3200" dirty="0" smtClean="0"/>
          </a:p>
          <a:p>
            <a:pPr marL="0" indent="0" algn="ctr">
              <a:buNone/>
            </a:pPr>
            <a:r>
              <a:rPr lang="es-MX" sz="2400" dirty="0" smtClean="0"/>
              <a:t>(</a:t>
            </a:r>
            <a:r>
              <a:rPr lang="es-MX" sz="2400" dirty="0"/>
              <a:t>Salmo 103:2 al 5, NVI).</a:t>
            </a:r>
            <a:endParaRPr lang="en-US" sz="2400" dirty="0"/>
          </a:p>
          <a:p>
            <a:pPr marL="0" indent="0" algn="ctr">
              <a:lnSpc>
                <a:spcPct val="100000"/>
              </a:lnSpc>
              <a:buNone/>
            </a:pPr>
            <a:endParaRPr lang="en-US" dirty="0"/>
          </a:p>
        </p:txBody>
      </p:sp>
      <p:pic>
        <p:nvPicPr>
          <p:cNvPr id="5" name="Content Placeholder 3"/>
          <p:cNvPicPr>
            <a:picLocks noChangeAspect="1"/>
          </p:cNvPicPr>
          <p:nvPr/>
        </p:nvPicPr>
        <p:blipFill rotWithShape="1">
          <a:blip r:embed="rId3">
            <a:extLst>
              <a:ext uri="{28A0092B-C50C-407E-A947-70E740481C1C}">
                <a14:useLocalDpi xmlns:a14="http://schemas.microsoft.com/office/drawing/2010/main" val="0"/>
              </a:ext>
            </a:extLst>
          </a:blip>
          <a:srcRect r="69256"/>
          <a:stretch/>
        </p:blipFill>
        <p:spPr>
          <a:xfrm>
            <a:off x="0" y="0"/>
            <a:ext cx="2922814" cy="6858000"/>
          </a:xfrm>
          <a:prstGeom prst="rect">
            <a:avLst/>
          </a:prstGeom>
        </p:spPr>
      </p:pic>
    </p:spTree>
    <p:extLst>
      <p:ext uri="{BB962C8B-B14F-4D97-AF65-F5344CB8AC3E}">
        <p14:creationId xmlns:p14="http://schemas.microsoft.com/office/powerpoint/2010/main" val="34435464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508103" y="1922462"/>
            <a:ext cx="7899400" cy="3013075"/>
          </a:xfrm>
        </p:spPr>
        <p:txBody>
          <a:bodyPr>
            <a:normAutofit lnSpcReduction="10000"/>
          </a:bodyPr>
          <a:lstStyle/>
          <a:p>
            <a:pPr marL="0" indent="0" algn="ctr">
              <a:lnSpc>
                <a:spcPct val="100000"/>
              </a:lnSpc>
              <a:buNone/>
            </a:pPr>
            <a:r>
              <a:rPr lang="es-MX" b="1" dirty="0"/>
              <a:t>En segundo lugar, </a:t>
            </a:r>
            <a:r>
              <a:rPr lang="es-MX" b="1" dirty="0">
                <a:solidFill>
                  <a:srgbClr val="00B050"/>
                </a:solidFill>
              </a:rPr>
              <a:t>la alabanza abre las puertas de las bendiciones al venir ante la presencia de Dios a presentar nuestros vasos de fragancia.</a:t>
            </a:r>
            <a:r>
              <a:rPr lang="es-MX" dirty="0">
                <a:solidFill>
                  <a:srgbClr val="00B050"/>
                </a:solidFill>
              </a:rPr>
              <a:t> </a:t>
            </a:r>
            <a:endParaRPr lang="es-MX" dirty="0" smtClean="0">
              <a:solidFill>
                <a:srgbClr val="00B050"/>
              </a:solidFill>
            </a:endParaRPr>
          </a:p>
          <a:p>
            <a:pPr marL="0" indent="0" algn="ctr">
              <a:lnSpc>
                <a:spcPct val="100000"/>
              </a:lnSpc>
              <a:buNone/>
            </a:pPr>
            <a:r>
              <a:rPr lang="es-MX" dirty="0" smtClean="0"/>
              <a:t>“</a:t>
            </a:r>
            <a:r>
              <a:rPr lang="es-MX" i="1" dirty="0"/>
              <a:t>Alabado</a:t>
            </a:r>
            <a:r>
              <a:rPr lang="es-MX" dirty="0"/>
              <a:t> sea Dios, Padre de nuestro Señor Jesucristo, que nos ha </a:t>
            </a:r>
            <a:r>
              <a:rPr lang="es-MX" i="1" dirty="0"/>
              <a:t>bendecido</a:t>
            </a:r>
            <a:r>
              <a:rPr lang="es-MX" dirty="0"/>
              <a:t> en las regiones celestiales </a:t>
            </a:r>
            <a:r>
              <a:rPr lang="es-MX" i="1" dirty="0"/>
              <a:t>con toda bendición espiritual en </a:t>
            </a:r>
            <a:r>
              <a:rPr lang="es-MX" i="1" dirty="0" smtClean="0"/>
              <a:t>Cristo”</a:t>
            </a:r>
          </a:p>
          <a:p>
            <a:pPr marL="0" indent="0" algn="ctr">
              <a:lnSpc>
                <a:spcPct val="100000"/>
              </a:lnSpc>
              <a:buNone/>
            </a:pPr>
            <a:r>
              <a:rPr lang="es-MX" sz="1900" dirty="0"/>
              <a:t>(Efesios 1:3, </a:t>
            </a:r>
            <a:r>
              <a:rPr lang="es-MX" sz="1900" dirty="0" smtClean="0"/>
              <a:t>NVI)</a:t>
            </a:r>
            <a:endParaRPr lang="en-US" sz="1500" dirty="0"/>
          </a:p>
        </p:txBody>
      </p:sp>
      <p:pic>
        <p:nvPicPr>
          <p:cNvPr id="4" name="Content Placeholder 3"/>
          <p:cNvPicPr>
            <a:picLocks noChangeAspect="1"/>
          </p:cNvPicPr>
          <p:nvPr/>
        </p:nvPicPr>
        <p:blipFill rotWithShape="1">
          <a:blip r:embed="rId3">
            <a:extLst>
              <a:ext uri="{28A0092B-C50C-407E-A947-70E740481C1C}">
                <a14:useLocalDpi xmlns:a14="http://schemas.microsoft.com/office/drawing/2010/main" val="0"/>
              </a:ext>
            </a:extLst>
          </a:blip>
          <a:srcRect r="69256"/>
          <a:stretch/>
        </p:blipFill>
        <p:spPr>
          <a:xfrm>
            <a:off x="0" y="0"/>
            <a:ext cx="2922814" cy="6858000"/>
          </a:xfrm>
          <a:prstGeom prst="rect">
            <a:avLst/>
          </a:prstGeom>
        </p:spPr>
      </p:pic>
    </p:spTree>
    <p:extLst>
      <p:ext uri="{BB962C8B-B14F-4D97-AF65-F5344CB8AC3E}">
        <p14:creationId xmlns:p14="http://schemas.microsoft.com/office/powerpoint/2010/main" val="73041334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6" name="Pictur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12192000" cy="6959600"/>
          </a:xfrm>
          <a:prstGeom prst="rect">
            <a:avLst/>
          </a:prstGeom>
        </p:spPr>
      </p:pic>
      <p:sp>
        <p:nvSpPr>
          <p:cNvPr id="3" name="Content Placeholder 2"/>
          <p:cNvSpPr>
            <a:spLocks noGrp="1"/>
          </p:cNvSpPr>
          <p:nvPr>
            <p:ph idx="1"/>
          </p:nvPr>
        </p:nvSpPr>
        <p:spPr>
          <a:xfrm>
            <a:off x="1280160" y="2794001"/>
            <a:ext cx="10073640" cy="2057400"/>
          </a:xfrm>
        </p:spPr>
        <p:txBody>
          <a:bodyPr>
            <a:normAutofit/>
          </a:bodyPr>
          <a:lstStyle/>
          <a:p>
            <a:pPr marL="0" indent="0">
              <a:buNone/>
            </a:pPr>
            <a:r>
              <a:rPr lang="es-MX" sz="3600" b="1" dirty="0"/>
              <a:t>Y finalmente —porque somos bendecidas para ser bendición—  </a:t>
            </a:r>
            <a:r>
              <a:rPr lang="es-MX" sz="3600" b="1" dirty="0">
                <a:solidFill>
                  <a:srgbClr val="00B050"/>
                </a:solidFill>
              </a:rPr>
              <a:t>nuestra alabanza dará como resultado el traer a otros a Cristo. </a:t>
            </a:r>
            <a:endParaRPr lang="en-US" sz="3600" dirty="0">
              <a:solidFill>
                <a:srgbClr val="00B050"/>
              </a:solidFill>
            </a:endParaRPr>
          </a:p>
        </p:txBody>
      </p:sp>
    </p:spTree>
    <p:extLst>
      <p:ext uri="{BB962C8B-B14F-4D97-AF65-F5344CB8AC3E}">
        <p14:creationId xmlns:p14="http://schemas.microsoft.com/office/powerpoint/2010/main" val="76816036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3" name="Content Placeholder 2"/>
          <p:cNvSpPr>
            <a:spLocks noGrp="1"/>
          </p:cNvSpPr>
          <p:nvPr>
            <p:ph idx="1"/>
          </p:nvPr>
        </p:nvSpPr>
        <p:spPr>
          <a:xfrm>
            <a:off x="990600" y="3095173"/>
            <a:ext cx="10515600" cy="1960154"/>
          </a:xfrm>
        </p:spPr>
        <p:txBody>
          <a:bodyPr>
            <a:normAutofit/>
          </a:bodyPr>
          <a:lstStyle/>
          <a:p>
            <a:pPr marL="0" indent="0" algn="ctr">
              <a:buNone/>
            </a:pPr>
            <a:r>
              <a:rPr lang="es-MX" sz="3200" dirty="0"/>
              <a:t>"Pero ustedes son linaje escogido, real sacerdocio, nación santa, pueblo que pertenece a Dios, para que proclamen (alaben) las obras maravillosas de aquel que los llamó de las tinieblas a su luz admirable” </a:t>
            </a:r>
            <a:r>
              <a:rPr lang="es-MX" sz="2000" dirty="0"/>
              <a:t>(1 Pedro 2:9, </a:t>
            </a:r>
            <a:r>
              <a:rPr lang="es-MX" sz="2000" dirty="0" smtClean="0"/>
              <a:t>NVI).</a:t>
            </a:r>
            <a:endParaRPr lang="en-US" sz="2000" dirty="0"/>
          </a:p>
          <a:p>
            <a:pPr marL="0" indent="0" algn="ctr">
              <a:lnSpc>
                <a:spcPct val="160000"/>
              </a:lnSpc>
              <a:buNone/>
            </a:pPr>
            <a:endParaRPr lang="en-US" dirty="0">
              <a:latin typeface="Avenir Next" charset="0"/>
              <a:ea typeface="Avenir Next" charset="0"/>
              <a:cs typeface="Avenir Next" charset="0"/>
            </a:endParaRPr>
          </a:p>
        </p:txBody>
      </p:sp>
    </p:spTree>
    <p:extLst>
      <p:ext uri="{BB962C8B-B14F-4D97-AF65-F5344CB8AC3E}">
        <p14:creationId xmlns:p14="http://schemas.microsoft.com/office/powerpoint/2010/main" val="182017438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499031" y="1253331"/>
            <a:ext cx="8089900" cy="4351338"/>
          </a:xfrm>
        </p:spPr>
        <p:txBody>
          <a:bodyPr>
            <a:normAutofit fontScale="92500"/>
          </a:bodyPr>
          <a:lstStyle/>
          <a:p>
            <a:pPr marL="0" indent="0" algn="ctr">
              <a:lnSpc>
                <a:spcPct val="150000"/>
              </a:lnSpc>
              <a:buNone/>
            </a:pPr>
            <a:r>
              <a:rPr lang="es-MX" dirty="0"/>
              <a:t>En esta sesión vamos a hacer tres cosas. Primeramente, vamos a explorar razones por las cuales alabar a Dios. En segundo lugar, veremos en qué forma los resultados de nuestra alabanza a Dios pueden convertirse en bendiciones sobre nuestra vida, las cuales podemos pasar a otros. Después de todo, debemos recordar que hemos sido </a:t>
            </a:r>
            <a:r>
              <a:rPr lang="es-MX" b="1" dirty="0">
                <a:solidFill>
                  <a:srgbClr val="00B050"/>
                </a:solidFill>
              </a:rPr>
              <a:t>“Bendecidas para ser Bendición”.</a:t>
            </a:r>
            <a:endParaRPr lang="en-US" sz="2400" b="1" dirty="0">
              <a:solidFill>
                <a:srgbClr val="00B050"/>
              </a:solidFill>
            </a:endParaRPr>
          </a:p>
        </p:txBody>
      </p:sp>
      <p:pic>
        <p:nvPicPr>
          <p:cNvPr id="4" name="Content Placeholder 3"/>
          <p:cNvPicPr>
            <a:picLocks noChangeAspect="1"/>
          </p:cNvPicPr>
          <p:nvPr/>
        </p:nvPicPr>
        <p:blipFill rotWithShape="1">
          <a:blip r:embed="rId3">
            <a:extLst>
              <a:ext uri="{28A0092B-C50C-407E-A947-70E740481C1C}">
                <a14:useLocalDpi xmlns:a14="http://schemas.microsoft.com/office/drawing/2010/main" val="0"/>
              </a:ext>
            </a:extLst>
          </a:blip>
          <a:srcRect r="69256"/>
          <a:stretch/>
        </p:blipFill>
        <p:spPr>
          <a:xfrm>
            <a:off x="0" y="0"/>
            <a:ext cx="2922814" cy="6858000"/>
          </a:xfrm>
          <a:prstGeom prst="rect">
            <a:avLst/>
          </a:prstGeom>
        </p:spPr>
      </p:pic>
    </p:spTree>
    <p:extLst>
      <p:ext uri="{BB962C8B-B14F-4D97-AF65-F5344CB8AC3E}">
        <p14:creationId xmlns:p14="http://schemas.microsoft.com/office/powerpoint/2010/main" val="183747081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14816"/>
            <a:ext cx="12192000" cy="6843184"/>
          </a:xfrm>
          <a:prstGeom prst="rect">
            <a:avLst/>
          </a:prstGeom>
        </p:spPr>
      </p:pic>
      <p:sp>
        <p:nvSpPr>
          <p:cNvPr id="2" name="Title 1"/>
          <p:cNvSpPr>
            <a:spLocks noGrp="1"/>
          </p:cNvSpPr>
          <p:nvPr>
            <p:ph type="title"/>
          </p:nvPr>
        </p:nvSpPr>
        <p:spPr>
          <a:xfrm>
            <a:off x="4627517" y="936626"/>
            <a:ext cx="2936966" cy="879112"/>
          </a:xfrm>
        </p:spPr>
        <p:txBody>
          <a:bodyPr>
            <a:normAutofit/>
          </a:bodyPr>
          <a:lstStyle/>
          <a:p>
            <a:r>
              <a:rPr lang="es-MX" sz="5400" b="1" dirty="0">
                <a:solidFill>
                  <a:srgbClr val="941651"/>
                </a:solidFill>
                <a:latin typeface="Aharoni" panose="02010803020104030203" pitchFamily="2" charset="-79"/>
                <a:cs typeface="Aharoni" panose="02010803020104030203" pitchFamily="2" charset="-79"/>
              </a:rPr>
              <a:t>Oración</a:t>
            </a:r>
            <a:endParaRPr lang="en-US" sz="5400" b="1" dirty="0">
              <a:solidFill>
                <a:srgbClr val="941651"/>
              </a:solidFill>
              <a:latin typeface="Aharoni" panose="02010803020104030203" pitchFamily="2" charset="-79"/>
              <a:cs typeface="Aharoni" panose="02010803020104030203" pitchFamily="2" charset="-79"/>
            </a:endParaRPr>
          </a:p>
        </p:txBody>
      </p:sp>
      <p:sp>
        <p:nvSpPr>
          <p:cNvPr id="3" name="Content Placeholder 2"/>
          <p:cNvSpPr>
            <a:spLocks noGrp="1"/>
          </p:cNvSpPr>
          <p:nvPr>
            <p:ph idx="1"/>
          </p:nvPr>
        </p:nvSpPr>
        <p:spPr>
          <a:xfrm>
            <a:off x="1828800" y="2867025"/>
            <a:ext cx="9017000" cy="2009775"/>
          </a:xfrm>
        </p:spPr>
        <p:txBody>
          <a:bodyPr>
            <a:normAutofit lnSpcReduction="10000"/>
          </a:bodyPr>
          <a:lstStyle/>
          <a:p>
            <a:pPr marL="0" indent="0" algn="ctr">
              <a:lnSpc>
                <a:spcPct val="150000"/>
              </a:lnSpc>
              <a:buNone/>
            </a:pPr>
            <a:r>
              <a:rPr lang="es-MX" dirty="0"/>
              <a:t>L</a:t>
            </a:r>
            <a:r>
              <a:rPr lang="es-MX" dirty="0" smtClean="0"/>
              <a:t>eyendo </a:t>
            </a:r>
            <a:r>
              <a:rPr lang="es-MX" dirty="0"/>
              <a:t>Apocalipsis 5: 11-14. Esta es una bella imagen de cómo es la alabanza a Dios en el cielo. Después de leerlo, hablaremos un poquito acerca de ello.</a:t>
            </a:r>
            <a:endParaRPr lang="en-US" dirty="0"/>
          </a:p>
        </p:txBody>
      </p:sp>
    </p:spTree>
    <p:extLst>
      <p:ext uri="{BB962C8B-B14F-4D97-AF65-F5344CB8AC3E}">
        <p14:creationId xmlns:p14="http://schemas.microsoft.com/office/powerpoint/2010/main" val="155721107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6777"/>
            <a:ext cx="12192000" cy="6838523"/>
          </a:xfrm>
          <a:prstGeom prst="rect">
            <a:avLst/>
          </a:prstGeom>
        </p:spPr>
      </p:pic>
      <p:sp>
        <p:nvSpPr>
          <p:cNvPr id="3" name="Content Placeholder 2"/>
          <p:cNvSpPr>
            <a:spLocks noGrp="1"/>
          </p:cNvSpPr>
          <p:nvPr>
            <p:ph idx="1"/>
          </p:nvPr>
        </p:nvSpPr>
        <p:spPr>
          <a:xfrm>
            <a:off x="1711233" y="2362068"/>
            <a:ext cx="9366070" cy="2127940"/>
          </a:xfrm>
        </p:spPr>
        <p:txBody>
          <a:bodyPr>
            <a:normAutofit/>
          </a:bodyPr>
          <a:lstStyle/>
          <a:p>
            <a:pPr marL="0" indent="0" algn="ctr">
              <a:lnSpc>
                <a:spcPct val="150000"/>
              </a:lnSpc>
              <a:buNone/>
            </a:pPr>
            <a:r>
              <a:rPr lang="es-MX" sz="4000" dirty="0" smtClean="0"/>
              <a:t>¿Quiénes </a:t>
            </a:r>
            <a:r>
              <a:rPr lang="es-MX" sz="4000" dirty="0"/>
              <a:t>están derramando sus vasos de fragancia ante Dios?</a:t>
            </a:r>
            <a:endParaRPr lang="en-US" sz="4000" dirty="0">
              <a:latin typeface="Avenir Next" charset="0"/>
              <a:ea typeface="Avenir Next" charset="0"/>
              <a:cs typeface="Avenir Next" charset="0"/>
            </a:endParaRPr>
          </a:p>
        </p:txBody>
      </p:sp>
    </p:spTree>
    <p:extLst>
      <p:ext uri="{BB962C8B-B14F-4D97-AF65-F5344CB8AC3E}">
        <p14:creationId xmlns:p14="http://schemas.microsoft.com/office/powerpoint/2010/main" val="66329792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12293600" cy="6843184"/>
          </a:xfrm>
          <a:prstGeom prst="rect">
            <a:avLst/>
          </a:prstGeom>
        </p:spPr>
      </p:pic>
      <p:sp>
        <p:nvSpPr>
          <p:cNvPr id="2" name="Title 1"/>
          <p:cNvSpPr>
            <a:spLocks noGrp="1"/>
          </p:cNvSpPr>
          <p:nvPr>
            <p:ph type="title"/>
          </p:nvPr>
        </p:nvSpPr>
        <p:spPr>
          <a:xfrm>
            <a:off x="4480560" y="261258"/>
            <a:ext cx="7518400" cy="1489166"/>
          </a:xfrm>
        </p:spPr>
        <p:txBody>
          <a:bodyPr>
            <a:normAutofit fontScale="90000"/>
          </a:bodyPr>
          <a:lstStyle/>
          <a:p>
            <a:pPr algn="ctr"/>
            <a:r>
              <a:rPr lang="es-MX" b="1" dirty="0">
                <a:solidFill>
                  <a:srgbClr val="941651"/>
                </a:solidFill>
                <a:latin typeface="Aharoni" panose="02010803020104030203" pitchFamily="2" charset="-79"/>
                <a:cs typeface="Aharoni" panose="02010803020104030203" pitchFamily="2" charset="-79"/>
              </a:rPr>
              <a:t>Razones por las cuales derramar nuestros vasos de fragancia ante Dios </a:t>
            </a:r>
            <a:endParaRPr lang="en-US" dirty="0">
              <a:solidFill>
                <a:srgbClr val="941651"/>
              </a:solidFill>
              <a:latin typeface="Aharoni" panose="02010803020104030203" pitchFamily="2" charset="-79"/>
              <a:cs typeface="Aharoni" panose="02010803020104030203" pitchFamily="2" charset="-79"/>
            </a:endParaRPr>
          </a:p>
        </p:txBody>
      </p:sp>
      <p:sp>
        <p:nvSpPr>
          <p:cNvPr id="3" name="Content Placeholder 2"/>
          <p:cNvSpPr>
            <a:spLocks noGrp="1"/>
          </p:cNvSpPr>
          <p:nvPr>
            <p:ph idx="1"/>
          </p:nvPr>
        </p:nvSpPr>
        <p:spPr>
          <a:xfrm>
            <a:off x="889000" y="2995114"/>
            <a:ext cx="10515600" cy="2022475"/>
          </a:xfrm>
        </p:spPr>
        <p:txBody>
          <a:bodyPr>
            <a:noAutofit/>
          </a:bodyPr>
          <a:lstStyle/>
          <a:p>
            <a:pPr marL="0" indent="0" algn="ctr">
              <a:lnSpc>
                <a:spcPct val="150000"/>
              </a:lnSpc>
              <a:buNone/>
            </a:pPr>
            <a:r>
              <a:rPr lang="es-MX" sz="3200" dirty="0"/>
              <a:t>Veamos ahora algunas importantes razones por las cuales </a:t>
            </a:r>
            <a:r>
              <a:rPr lang="es-MX" sz="3200" b="1" dirty="0">
                <a:solidFill>
                  <a:srgbClr val="00B050"/>
                </a:solidFill>
              </a:rPr>
              <a:t>Dios merece nuestra alabanza </a:t>
            </a:r>
            <a:r>
              <a:rPr lang="es-MX" sz="3200" dirty="0"/>
              <a:t>y por qué le debemos una ofrenda de fragante alabanza. </a:t>
            </a:r>
            <a:endParaRPr lang="en-US" sz="3200" dirty="0"/>
          </a:p>
          <a:p>
            <a:pPr marL="0" indent="0" algn="ctr">
              <a:lnSpc>
                <a:spcPct val="150000"/>
              </a:lnSpc>
              <a:buNone/>
            </a:pPr>
            <a:endParaRPr lang="en-US" dirty="0">
              <a:latin typeface="Avenir Next" charset="0"/>
              <a:ea typeface="Avenir Next" charset="0"/>
              <a:cs typeface="Avenir Next" charset="0"/>
            </a:endParaRPr>
          </a:p>
        </p:txBody>
      </p:sp>
    </p:spTree>
    <p:extLst>
      <p:ext uri="{BB962C8B-B14F-4D97-AF65-F5344CB8AC3E}">
        <p14:creationId xmlns:p14="http://schemas.microsoft.com/office/powerpoint/2010/main" val="52710653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12192000" cy="6946900"/>
          </a:xfrm>
          <a:prstGeom prst="rect">
            <a:avLst/>
          </a:prstGeom>
        </p:spPr>
      </p:pic>
      <p:sp>
        <p:nvSpPr>
          <p:cNvPr id="3" name="Content Placeholder 2"/>
          <p:cNvSpPr>
            <a:spLocks noGrp="1"/>
          </p:cNvSpPr>
          <p:nvPr>
            <p:ph idx="1"/>
          </p:nvPr>
        </p:nvSpPr>
        <p:spPr>
          <a:xfrm>
            <a:off x="1151708" y="3356292"/>
            <a:ext cx="10515600" cy="1334135"/>
          </a:xfrm>
        </p:spPr>
        <p:txBody>
          <a:bodyPr>
            <a:normAutofit lnSpcReduction="10000"/>
          </a:bodyPr>
          <a:lstStyle/>
          <a:p>
            <a:pPr marL="0" indent="0">
              <a:lnSpc>
                <a:spcPct val="150000"/>
              </a:lnSpc>
              <a:buNone/>
            </a:pPr>
            <a:r>
              <a:rPr lang="es-MX" b="1" dirty="0"/>
              <a:t>En primer lugar, </a:t>
            </a:r>
            <a:r>
              <a:rPr lang="es-MX" dirty="0"/>
              <a:t>al haber quedado ya establecido según el pasaje bíblico, </a:t>
            </a:r>
            <a:r>
              <a:rPr lang="es-MX" b="1" dirty="0">
                <a:solidFill>
                  <a:schemeClr val="accent6">
                    <a:lumMod val="50000"/>
                  </a:schemeClr>
                </a:solidFill>
              </a:rPr>
              <a:t>él es el único ser digno de </a:t>
            </a:r>
            <a:r>
              <a:rPr lang="es-MX" sz="3200" b="1" dirty="0">
                <a:solidFill>
                  <a:schemeClr val="accent6">
                    <a:lumMod val="50000"/>
                  </a:schemeClr>
                </a:solidFill>
              </a:rPr>
              <a:t>nuestra</a:t>
            </a:r>
            <a:r>
              <a:rPr lang="es-MX" b="1" dirty="0">
                <a:solidFill>
                  <a:schemeClr val="accent6">
                    <a:lumMod val="50000"/>
                  </a:schemeClr>
                </a:solidFill>
              </a:rPr>
              <a:t> alabanza y adoración.</a:t>
            </a:r>
            <a:endParaRPr lang="en-US" b="1" dirty="0">
              <a:solidFill>
                <a:schemeClr val="accent6">
                  <a:lumMod val="50000"/>
                </a:schemeClr>
              </a:solidFill>
            </a:endParaRPr>
          </a:p>
        </p:txBody>
      </p:sp>
    </p:spTree>
    <p:extLst>
      <p:ext uri="{BB962C8B-B14F-4D97-AF65-F5344CB8AC3E}">
        <p14:creationId xmlns:p14="http://schemas.microsoft.com/office/powerpoint/2010/main" val="196929220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88899"/>
            <a:ext cx="12192000" cy="6946900"/>
          </a:xfrm>
          <a:prstGeom prst="rect">
            <a:avLst/>
          </a:prstGeom>
        </p:spPr>
      </p:pic>
      <p:sp>
        <p:nvSpPr>
          <p:cNvPr id="3" name="Content Placeholder 2"/>
          <p:cNvSpPr>
            <a:spLocks noGrp="1"/>
          </p:cNvSpPr>
          <p:nvPr>
            <p:ph idx="1"/>
          </p:nvPr>
        </p:nvSpPr>
        <p:spPr>
          <a:xfrm>
            <a:off x="1193800" y="2654754"/>
            <a:ext cx="9804400" cy="3140075"/>
          </a:xfrm>
        </p:spPr>
        <p:txBody>
          <a:bodyPr>
            <a:normAutofit/>
          </a:bodyPr>
          <a:lstStyle/>
          <a:p>
            <a:pPr marL="0" indent="0" algn="just">
              <a:lnSpc>
                <a:spcPct val="150000"/>
              </a:lnSpc>
              <a:buNone/>
            </a:pPr>
            <a:r>
              <a:rPr lang="es-MX" sz="3200" dirty="0"/>
              <a:t>Una </a:t>
            </a:r>
            <a:r>
              <a:rPr lang="es-MX" sz="3200" b="1" dirty="0"/>
              <a:t>segunda </a:t>
            </a:r>
            <a:r>
              <a:rPr lang="es-MX" sz="3200" dirty="0"/>
              <a:t>razón para adorar a Dios es simplemente</a:t>
            </a:r>
            <a:r>
              <a:rPr lang="es-MX" sz="3200" b="1" dirty="0"/>
              <a:t> </a:t>
            </a:r>
            <a:r>
              <a:rPr lang="es-MX" sz="3200" b="1" dirty="0">
                <a:solidFill>
                  <a:srgbClr val="00B050"/>
                </a:solidFill>
              </a:rPr>
              <a:t>porque él nos invita a hacerlo.</a:t>
            </a:r>
            <a:r>
              <a:rPr lang="es-MX" sz="3200" dirty="0">
                <a:solidFill>
                  <a:srgbClr val="00B050"/>
                </a:solidFill>
              </a:rPr>
              <a:t> </a:t>
            </a:r>
            <a:r>
              <a:rPr lang="es-MX" sz="3200" dirty="0"/>
              <a:t>El salmista escribió: “¡Que todo lo que respira alabe al </a:t>
            </a:r>
            <a:r>
              <a:rPr lang="es-MX" sz="3200" cap="small" dirty="0"/>
              <a:t>Señor</a:t>
            </a:r>
            <a:r>
              <a:rPr lang="es-MX" sz="3200" dirty="0"/>
              <a:t>! ¡Aleluya! ¡Alabado sea el </a:t>
            </a:r>
            <a:r>
              <a:rPr lang="es-MX" sz="3200" cap="small" dirty="0"/>
              <a:t>Señor</a:t>
            </a:r>
            <a:r>
              <a:rPr lang="es-MX" sz="3200" dirty="0"/>
              <a:t>!” </a:t>
            </a:r>
            <a:r>
              <a:rPr lang="es-MX" sz="2400" dirty="0"/>
              <a:t>(Salmo 150:6, NVI). </a:t>
            </a:r>
            <a:endParaRPr lang="en-US" sz="2400" dirty="0"/>
          </a:p>
          <a:p>
            <a:pPr marL="0" indent="0" algn="just">
              <a:lnSpc>
                <a:spcPct val="150000"/>
              </a:lnSpc>
              <a:buNone/>
            </a:pPr>
            <a:endParaRPr lang="en-US" sz="2400" dirty="0"/>
          </a:p>
        </p:txBody>
      </p:sp>
    </p:spTree>
    <p:extLst>
      <p:ext uri="{BB962C8B-B14F-4D97-AF65-F5344CB8AC3E}">
        <p14:creationId xmlns:p14="http://schemas.microsoft.com/office/powerpoint/2010/main" val="108647308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1"/>
            <a:ext cx="12192000" cy="6858000"/>
          </a:xfrm>
          <a:prstGeom prst="rect">
            <a:avLst/>
          </a:prstGeom>
        </p:spPr>
      </p:pic>
      <p:sp>
        <p:nvSpPr>
          <p:cNvPr id="3" name="Content Placeholder 2"/>
          <p:cNvSpPr>
            <a:spLocks noGrp="1"/>
          </p:cNvSpPr>
          <p:nvPr>
            <p:ph idx="1"/>
          </p:nvPr>
        </p:nvSpPr>
        <p:spPr>
          <a:xfrm>
            <a:off x="1031966" y="2383494"/>
            <a:ext cx="10109799" cy="4282349"/>
          </a:xfrm>
        </p:spPr>
        <p:txBody>
          <a:bodyPr>
            <a:normAutofit/>
          </a:bodyPr>
          <a:lstStyle/>
          <a:p>
            <a:pPr marL="0" indent="0" algn="just">
              <a:lnSpc>
                <a:spcPct val="150000"/>
              </a:lnSpc>
              <a:buNone/>
            </a:pPr>
            <a:r>
              <a:rPr lang="es-MX" dirty="0"/>
              <a:t>Una </a:t>
            </a:r>
            <a:r>
              <a:rPr lang="es-MX" b="1" dirty="0"/>
              <a:t>tercera </a:t>
            </a:r>
            <a:r>
              <a:rPr lang="es-MX" dirty="0"/>
              <a:t>razón por la cual alabar a Dios es que el hacerlo </a:t>
            </a:r>
            <a:r>
              <a:rPr lang="es-MX" b="1" dirty="0">
                <a:solidFill>
                  <a:srgbClr val="00B050"/>
                </a:solidFill>
              </a:rPr>
              <a:t>nos facilita una relación más cercana con Dios.</a:t>
            </a:r>
            <a:r>
              <a:rPr lang="es-MX" dirty="0">
                <a:solidFill>
                  <a:srgbClr val="941651"/>
                </a:solidFill>
              </a:rPr>
              <a:t> </a:t>
            </a:r>
            <a:r>
              <a:rPr lang="es-MX" dirty="0"/>
              <a:t>El salmista escribió acerca de Dios: “Pero tú eres santo, tú eres rey, ¡tú eres la </a:t>
            </a:r>
            <a:r>
              <a:rPr lang="es-MX" i="1" dirty="0"/>
              <a:t>alabanza</a:t>
            </a:r>
            <a:r>
              <a:rPr lang="es-MX" dirty="0"/>
              <a:t> de Israel! </a:t>
            </a:r>
            <a:r>
              <a:rPr lang="es-MX" sz="2400" dirty="0"/>
              <a:t>(Salmo2: </a:t>
            </a:r>
            <a:r>
              <a:rPr lang="es-MX" sz="2400" dirty="0" smtClean="0"/>
              <a:t>3).</a:t>
            </a:r>
            <a:endParaRPr lang="en-US" sz="1800" dirty="0"/>
          </a:p>
        </p:txBody>
      </p:sp>
    </p:spTree>
    <p:extLst>
      <p:ext uri="{BB962C8B-B14F-4D97-AF65-F5344CB8AC3E}">
        <p14:creationId xmlns:p14="http://schemas.microsoft.com/office/powerpoint/2010/main" val="29965554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1859</TotalTime>
  <Words>934</Words>
  <Application>Microsoft Office PowerPoint</Application>
  <PresentationFormat>Widescreen</PresentationFormat>
  <Paragraphs>64</Paragraphs>
  <Slides>25</Slides>
  <Notes>25</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25</vt:i4>
      </vt:variant>
    </vt:vector>
  </HeadingPairs>
  <TitlesOfParts>
    <vt:vector size="31" baseType="lpstr">
      <vt:lpstr>Aharoni</vt:lpstr>
      <vt:lpstr>Arial</vt:lpstr>
      <vt:lpstr>Avenir Next</vt:lpstr>
      <vt:lpstr>Calibri</vt:lpstr>
      <vt:lpstr>Calibri Light</vt:lpstr>
      <vt:lpstr>Office Theme</vt:lpstr>
      <vt:lpstr>“Vasos de Fragancia”  (Derramar nuestra alabanza en bendiciones)</vt:lpstr>
      <vt:lpstr>PowerPoint Presentation</vt:lpstr>
      <vt:lpstr>PowerPoint Presentation</vt:lpstr>
      <vt:lpstr>Oración</vt:lpstr>
      <vt:lpstr>PowerPoint Presentation</vt:lpstr>
      <vt:lpstr>Razones por las cuales derramar nuestros vasos de fragancia ante Dios </vt:lpstr>
      <vt:lpstr>PowerPoint Presentation</vt:lpstr>
      <vt:lpstr>PowerPoint Presentation</vt:lpstr>
      <vt:lpstr>PowerPoint Presentation</vt:lpstr>
      <vt:lpstr>PowerPoint Presentation</vt:lpstr>
      <vt:lpstr>PowerPoint Presentation</vt:lpstr>
      <vt:lpstr>PowerPoint Presentation</vt:lpstr>
      <vt:lpstr>Actividad en Grupo:  Situaciones bíblicas en las que el derramar vasos de alabanza resultaron en bendiciones </vt:lpstr>
      <vt:lpstr>Grupo 1: 2 Crónicas 20: 20 al 22</vt:lpstr>
      <vt:lpstr>PowerPoint Presentation</vt:lpstr>
      <vt:lpstr>Grupo 2:  1 Pedro 2:9</vt:lpstr>
      <vt:lpstr>PowerPoint Presentation</vt:lpstr>
      <vt:lpstr>Grupo 3:  Hechos 16: 25, 26.</vt:lpstr>
      <vt:lpstr>PowerPoint Presentation</vt:lpstr>
      <vt:lpstr>Pensamientos finales acerca de alabanzas convertidas en bendiciones. </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Jars of Fragrance  (Releasing Our Praise into Blessings)</dc:title>
  <dc:creator>Arrais, Raquel</dc:creator>
  <cp:lastModifiedBy>Cori Villarreal</cp:lastModifiedBy>
  <cp:revision>31</cp:revision>
  <dcterms:created xsi:type="dcterms:W3CDTF">2018-01-11T17:16:33Z</dcterms:created>
  <dcterms:modified xsi:type="dcterms:W3CDTF">2018-04-17T13:45:39Z</dcterms:modified>
</cp:coreProperties>
</file>