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67" r:id="rId14"/>
    <p:sldId id="268" r:id="rId15"/>
    <p:sldId id="269" r:id="rId16"/>
    <p:sldId id="270" r:id="rId17"/>
    <p:sldId id="271" r:id="rId18"/>
    <p:sldId id="277" r:id="rId19"/>
    <p:sldId id="278" r:id="rId20"/>
    <p:sldId id="272" r:id="rId21"/>
    <p:sldId id="279" r:id="rId22"/>
    <p:sldId id="273" r:id="rId23"/>
    <p:sldId id="280" r:id="rId24"/>
    <p:sldId id="274" r:id="rId25"/>
    <p:sldId id="275" r:id="rId26"/>
    <p:sldId id="299" r:id="rId27"/>
    <p:sldId id="284" r:id="rId28"/>
    <p:sldId id="298" r:id="rId29"/>
    <p:sldId id="300" r:id="rId30"/>
    <p:sldId id="285" r:id="rId31"/>
    <p:sldId id="286" r:id="rId32"/>
    <p:sldId id="287" r:id="rId33"/>
    <p:sldId id="288" r:id="rId34"/>
    <p:sldId id="301" r:id="rId35"/>
    <p:sldId id="302" r:id="rId36"/>
    <p:sldId id="289" r:id="rId37"/>
    <p:sldId id="303" r:id="rId38"/>
    <p:sldId id="290" r:id="rId39"/>
    <p:sldId id="304" r:id="rId40"/>
    <p:sldId id="291" r:id="rId41"/>
    <p:sldId id="310" r:id="rId42"/>
    <p:sldId id="305" r:id="rId43"/>
    <p:sldId id="311" r:id="rId44"/>
    <p:sldId id="307" r:id="rId45"/>
    <p:sldId id="312" r:id="rId46"/>
    <p:sldId id="308" r:id="rId47"/>
    <p:sldId id="313" r:id="rId48"/>
    <p:sldId id="314" r:id="rId49"/>
    <p:sldId id="292" r:id="rId50"/>
    <p:sldId id="315" r:id="rId51"/>
    <p:sldId id="293" r:id="rId52"/>
    <p:sldId id="316" r:id="rId53"/>
    <p:sldId id="294" r:id="rId54"/>
    <p:sldId id="317" r:id="rId55"/>
    <p:sldId id="295" r:id="rId56"/>
    <p:sldId id="318" r:id="rId57"/>
    <p:sldId id="319" r:id="rId58"/>
    <p:sldId id="296" r:id="rId59"/>
    <p:sldId id="320" r:id="rId60"/>
    <p:sldId id="321" r:id="rId61"/>
    <p:sldId id="297" r:id="rId62"/>
    <p:sldId id="323" r:id="rId63"/>
    <p:sldId id="322" r:id="rId64"/>
    <p:sldId id="281" r:id="rId65"/>
    <p:sldId id="324" r:id="rId66"/>
    <p:sldId id="282" r:id="rId67"/>
    <p:sldId id="325" r:id="rId68"/>
    <p:sldId id="326" r:id="rId69"/>
    <p:sldId id="327" r:id="rId70"/>
    <p:sldId id="283" r:id="rId71"/>
    <p:sldId id="337" r:id="rId72"/>
    <p:sldId id="328" r:id="rId73"/>
    <p:sldId id="339" r:id="rId74"/>
    <p:sldId id="329" r:id="rId75"/>
    <p:sldId id="340" r:id="rId76"/>
    <p:sldId id="341" r:id="rId77"/>
    <p:sldId id="342" r:id="rId78"/>
    <p:sldId id="330" r:id="rId79"/>
    <p:sldId id="331" r:id="rId80"/>
    <p:sldId id="360" r:id="rId81"/>
    <p:sldId id="338" r:id="rId82"/>
    <p:sldId id="332" r:id="rId83"/>
    <p:sldId id="333" r:id="rId84"/>
    <p:sldId id="334" r:id="rId85"/>
    <p:sldId id="335" r:id="rId86"/>
    <p:sldId id="336" r:id="rId87"/>
    <p:sldId id="343" r:id="rId88"/>
    <p:sldId id="344" r:id="rId89"/>
    <p:sldId id="345" r:id="rId90"/>
    <p:sldId id="346" r:id="rId91"/>
    <p:sldId id="347" r:id="rId92"/>
    <p:sldId id="348" r:id="rId93"/>
    <p:sldId id="349" r:id="rId94"/>
    <p:sldId id="350" r:id="rId95"/>
    <p:sldId id="351" r:id="rId96"/>
    <p:sldId id="354" r:id="rId97"/>
    <p:sldId id="352" r:id="rId98"/>
    <p:sldId id="355" r:id="rId99"/>
    <p:sldId id="356" r:id="rId100"/>
    <p:sldId id="353" r:id="rId101"/>
    <p:sldId id="357" r:id="rId102"/>
    <p:sldId id="359" r:id="rId103"/>
    <p:sldId id="358" r:id="rId10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F5D379-82E5-CE4F-968C-A37A19DE4E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4D0727B8-C21F-C849-A124-3523EABE66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91564A-AC4A-3E49-9D75-EFE096B05DE5}"/>
              </a:ext>
            </a:extLst>
          </p:cNvPr>
          <p:cNvSpPr>
            <a:spLocks noGrp="1"/>
          </p:cNvSpPr>
          <p:nvPr>
            <p:ph type="dt" sz="half" idx="10"/>
          </p:nvPr>
        </p:nvSpPr>
        <p:spPr>
          <a:xfrm>
            <a:off x="838200" y="6356350"/>
            <a:ext cx="2743200" cy="365125"/>
          </a:xfrm>
          <a:prstGeom prst="rect">
            <a:avLst/>
          </a:prstGeom>
        </p:spPr>
        <p:txBody>
          <a:bodyPr/>
          <a:lstStyle/>
          <a:p>
            <a:fld id="{81439E41-B9C8-1A47-B9D6-78E85B2014D4}" type="datetimeFigureOut">
              <a:rPr lang="es-CO" smtClean="0"/>
              <a:t>25/06/20</a:t>
            </a:fld>
            <a:endParaRPr lang="es-CO"/>
          </a:p>
        </p:txBody>
      </p:sp>
      <p:sp>
        <p:nvSpPr>
          <p:cNvPr id="5" name="Marcador de pie de página 4">
            <a:extLst>
              <a:ext uri="{FF2B5EF4-FFF2-40B4-BE49-F238E27FC236}">
                <a16:creationId xmlns:a16="http://schemas.microsoft.com/office/drawing/2014/main" id="{907F935A-C467-3E41-A47B-6010318D874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2E8B6052-B4AF-7A42-AF1E-43D5FA84932C}"/>
              </a:ext>
            </a:extLst>
          </p:cNvPr>
          <p:cNvSpPr>
            <a:spLocks noGrp="1"/>
          </p:cNvSpPr>
          <p:nvPr>
            <p:ph type="sldNum" sz="quarter" idx="12"/>
          </p:nvPr>
        </p:nvSpPr>
        <p:spPr>
          <a:xfrm>
            <a:off x="8610600" y="6356350"/>
            <a:ext cx="2743200" cy="365125"/>
          </a:xfrm>
          <a:prstGeom prst="rect">
            <a:avLst/>
          </a:prstGeom>
        </p:spPr>
        <p:txBody>
          <a:bodyPr/>
          <a:lstStyle/>
          <a:p>
            <a:fld id="{71EA332E-687B-864A-8A5F-9B0E96F701C6}" type="slidenum">
              <a:rPr lang="es-CO" smtClean="0"/>
              <a:t>‹Nº›</a:t>
            </a:fld>
            <a:endParaRPr lang="es-CO"/>
          </a:p>
        </p:txBody>
      </p:sp>
    </p:spTree>
    <p:extLst>
      <p:ext uri="{BB962C8B-B14F-4D97-AF65-F5344CB8AC3E}">
        <p14:creationId xmlns:p14="http://schemas.microsoft.com/office/powerpoint/2010/main" val="319407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4694A7-6A3E-1045-A93F-2300FC681A5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CC48382-E406-E444-8357-A41072ADD702}"/>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1590A5B-A3DF-C143-8F6C-C1034317C3A1}"/>
              </a:ext>
            </a:extLst>
          </p:cNvPr>
          <p:cNvSpPr>
            <a:spLocks noGrp="1"/>
          </p:cNvSpPr>
          <p:nvPr>
            <p:ph type="dt" sz="half" idx="10"/>
          </p:nvPr>
        </p:nvSpPr>
        <p:spPr>
          <a:xfrm>
            <a:off x="838200" y="6356350"/>
            <a:ext cx="2743200" cy="365125"/>
          </a:xfrm>
          <a:prstGeom prst="rect">
            <a:avLst/>
          </a:prstGeom>
        </p:spPr>
        <p:txBody>
          <a:bodyPr/>
          <a:lstStyle/>
          <a:p>
            <a:fld id="{81439E41-B9C8-1A47-B9D6-78E85B2014D4}" type="datetimeFigureOut">
              <a:rPr lang="es-CO" smtClean="0"/>
              <a:t>25/06/20</a:t>
            </a:fld>
            <a:endParaRPr lang="es-CO"/>
          </a:p>
        </p:txBody>
      </p:sp>
      <p:sp>
        <p:nvSpPr>
          <p:cNvPr id="5" name="Marcador de pie de página 4">
            <a:extLst>
              <a:ext uri="{FF2B5EF4-FFF2-40B4-BE49-F238E27FC236}">
                <a16:creationId xmlns:a16="http://schemas.microsoft.com/office/drawing/2014/main" id="{5C9D4109-1F92-F942-821F-7605A4D7BED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DFE59AE2-D05C-784C-A786-E4B3781F37E3}"/>
              </a:ext>
            </a:extLst>
          </p:cNvPr>
          <p:cNvSpPr>
            <a:spLocks noGrp="1"/>
          </p:cNvSpPr>
          <p:nvPr>
            <p:ph type="sldNum" sz="quarter" idx="12"/>
          </p:nvPr>
        </p:nvSpPr>
        <p:spPr>
          <a:xfrm>
            <a:off x="8610600" y="6356350"/>
            <a:ext cx="2743200" cy="365125"/>
          </a:xfrm>
          <a:prstGeom prst="rect">
            <a:avLst/>
          </a:prstGeom>
        </p:spPr>
        <p:txBody>
          <a:bodyPr/>
          <a:lstStyle/>
          <a:p>
            <a:fld id="{71EA332E-687B-864A-8A5F-9B0E96F701C6}" type="slidenum">
              <a:rPr lang="es-CO" smtClean="0"/>
              <a:t>‹Nº›</a:t>
            </a:fld>
            <a:endParaRPr lang="es-CO"/>
          </a:p>
        </p:txBody>
      </p:sp>
    </p:spTree>
    <p:extLst>
      <p:ext uri="{BB962C8B-B14F-4D97-AF65-F5344CB8AC3E}">
        <p14:creationId xmlns:p14="http://schemas.microsoft.com/office/powerpoint/2010/main" val="8760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067A30D-9796-424C-A1FA-0A66D72DF313}"/>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04A2BC9-0E69-B749-BC42-B27D8E63D9D5}"/>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5487FF6-9291-7E49-8208-437868E5FD30}"/>
              </a:ext>
            </a:extLst>
          </p:cNvPr>
          <p:cNvSpPr>
            <a:spLocks noGrp="1"/>
          </p:cNvSpPr>
          <p:nvPr>
            <p:ph type="dt" sz="half" idx="10"/>
          </p:nvPr>
        </p:nvSpPr>
        <p:spPr>
          <a:xfrm>
            <a:off x="838200" y="6356350"/>
            <a:ext cx="2743200" cy="365125"/>
          </a:xfrm>
          <a:prstGeom prst="rect">
            <a:avLst/>
          </a:prstGeom>
        </p:spPr>
        <p:txBody>
          <a:bodyPr/>
          <a:lstStyle/>
          <a:p>
            <a:fld id="{81439E41-B9C8-1A47-B9D6-78E85B2014D4}" type="datetimeFigureOut">
              <a:rPr lang="es-CO" smtClean="0"/>
              <a:t>25/06/20</a:t>
            </a:fld>
            <a:endParaRPr lang="es-CO"/>
          </a:p>
        </p:txBody>
      </p:sp>
      <p:sp>
        <p:nvSpPr>
          <p:cNvPr id="5" name="Marcador de pie de página 4">
            <a:extLst>
              <a:ext uri="{FF2B5EF4-FFF2-40B4-BE49-F238E27FC236}">
                <a16:creationId xmlns:a16="http://schemas.microsoft.com/office/drawing/2014/main" id="{C8D088BB-51F6-6A4A-8207-8C483DCC5A5D}"/>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24B11324-CA5A-4943-9866-FD2D4C039E8D}"/>
              </a:ext>
            </a:extLst>
          </p:cNvPr>
          <p:cNvSpPr>
            <a:spLocks noGrp="1"/>
          </p:cNvSpPr>
          <p:nvPr>
            <p:ph type="sldNum" sz="quarter" idx="12"/>
          </p:nvPr>
        </p:nvSpPr>
        <p:spPr>
          <a:xfrm>
            <a:off x="8610600" y="6356350"/>
            <a:ext cx="2743200" cy="365125"/>
          </a:xfrm>
          <a:prstGeom prst="rect">
            <a:avLst/>
          </a:prstGeom>
        </p:spPr>
        <p:txBody>
          <a:bodyPr/>
          <a:lstStyle/>
          <a:p>
            <a:fld id="{71EA332E-687B-864A-8A5F-9B0E96F701C6}" type="slidenum">
              <a:rPr lang="es-CO" smtClean="0"/>
              <a:t>‹Nº›</a:t>
            </a:fld>
            <a:endParaRPr lang="es-CO"/>
          </a:p>
        </p:txBody>
      </p:sp>
    </p:spTree>
    <p:extLst>
      <p:ext uri="{BB962C8B-B14F-4D97-AF65-F5344CB8AC3E}">
        <p14:creationId xmlns:p14="http://schemas.microsoft.com/office/powerpoint/2010/main" val="323540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B5BC6-59BA-2B40-9F10-63633D49261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2A7655C-A868-144D-8272-1A5E8BAC3D03}"/>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99E7195-8FBA-6140-A62E-8EE67AE5F939}"/>
              </a:ext>
            </a:extLst>
          </p:cNvPr>
          <p:cNvSpPr>
            <a:spLocks noGrp="1"/>
          </p:cNvSpPr>
          <p:nvPr>
            <p:ph type="dt" sz="half" idx="10"/>
          </p:nvPr>
        </p:nvSpPr>
        <p:spPr>
          <a:xfrm>
            <a:off x="838200" y="6356350"/>
            <a:ext cx="2743200" cy="365125"/>
          </a:xfrm>
          <a:prstGeom prst="rect">
            <a:avLst/>
          </a:prstGeom>
        </p:spPr>
        <p:txBody>
          <a:bodyPr/>
          <a:lstStyle/>
          <a:p>
            <a:fld id="{81439E41-B9C8-1A47-B9D6-78E85B2014D4}" type="datetimeFigureOut">
              <a:rPr lang="es-CO" smtClean="0"/>
              <a:t>25/06/20</a:t>
            </a:fld>
            <a:endParaRPr lang="es-CO"/>
          </a:p>
        </p:txBody>
      </p:sp>
      <p:sp>
        <p:nvSpPr>
          <p:cNvPr id="5" name="Marcador de pie de página 4">
            <a:extLst>
              <a:ext uri="{FF2B5EF4-FFF2-40B4-BE49-F238E27FC236}">
                <a16:creationId xmlns:a16="http://schemas.microsoft.com/office/drawing/2014/main" id="{604BE13C-41FE-EF4D-ACAF-26B145A9669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F83A868-C803-5748-A19F-E8367DD8B746}"/>
              </a:ext>
            </a:extLst>
          </p:cNvPr>
          <p:cNvSpPr>
            <a:spLocks noGrp="1"/>
          </p:cNvSpPr>
          <p:nvPr>
            <p:ph type="sldNum" sz="quarter" idx="12"/>
          </p:nvPr>
        </p:nvSpPr>
        <p:spPr>
          <a:xfrm>
            <a:off x="8610600" y="6356350"/>
            <a:ext cx="2743200" cy="365125"/>
          </a:xfrm>
          <a:prstGeom prst="rect">
            <a:avLst/>
          </a:prstGeom>
        </p:spPr>
        <p:txBody>
          <a:bodyPr/>
          <a:lstStyle/>
          <a:p>
            <a:fld id="{71EA332E-687B-864A-8A5F-9B0E96F701C6}" type="slidenum">
              <a:rPr lang="es-CO" smtClean="0"/>
              <a:t>‹Nº›</a:t>
            </a:fld>
            <a:endParaRPr lang="es-CO"/>
          </a:p>
        </p:txBody>
      </p:sp>
    </p:spTree>
    <p:extLst>
      <p:ext uri="{BB962C8B-B14F-4D97-AF65-F5344CB8AC3E}">
        <p14:creationId xmlns:p14="http://schemas.microsoft.com/office/powerpoint/2010/main" val="218557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570F1-FD7E-EE4A-84F5-A9C49E90A2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6801625-69D4-6A41-8260-6BC131F4458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BEB9547-F65E-D343-A486-C07089A9119D}"/>
              </a:ext>
            </a:extLst>
          </p:cNvPr>
          <p:cNvSpPr>
            <a:spLocks noGrp="1"/>
          </p:cNvSpPr>
          <p:nvPr>
            <p:ph type="dt" sz="half" idx="10"/>
          </p:nvPr>
        </p:nvSpPr>
        <p:spPr>
          <a:xfrm>
            <a:off x="838200" y="6356350"/>
            <a:ext cx="2743200" cy="365125"/>
          </a:xfrm>
          <a:prstGeom prst="rect">
            <a:avLst/>
          </a:prstGeom>
        </p:spPr>
        <p:txBody>
          <a:bodyPr/>
          <a:lstStyle/>
          <a:p>
            <a:fld id="{81439E41-B9C8-1A47-B9D6-78E85B2014D4}" type="datetimeFigureOut">
              <a:rPr lang="es-CO" smtClean="0"/>
              <a:t>25/06/20</a:t>
            </a:fld>
            <a:endParaRPr lang="es-CO"/>
          </a:p>
        </p:txBody>
      </p:sp>
      <p:sp>
        <p:nvSpPr>
          <p:cNvPr id="5" name="Marcador de pie de página 4">
            <a:extLst>
              <a:ext uri="{FF2B5EF4-FFF2-40B4-BE49-F238E27FC236}">
                <a16:creationId xmlns:a16="http://schemas.microsoft.com/office/drawing/2014/main" id="{ABD627E1-A916-BF49-B2B2-FF68A55445D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7A955148-4DEC-534C-AABD-0AFA3E7C4032}"/>
              </a:ext>
            </a:extLst>
          </p:cNvPr>
          <p:cNvSpPr>
            <a:spLocks noGrp="1"/>
          </p:cNvSpPr>
          <p:nvPr>
            <p:ph type="sldNum" sz="quarter" idx="12"/>
          </p:nvPr>
        </p:nvSpPr>
        <p:spPr>
          <a:xfrm>
            <a:off x="8610600" y="6356350"/>
            <a:ext cx="2743200" cy="365125"/>
          </a:xfrm>
          <a:prstGeom prst="rect">
            <a:avLst/>
          </a:prstGeom>
        </p:spPr>
        <p:txBody>
          <a:bodyPr/>
          <a:lstStyle/>
          <a:p>
            <a:fld id="{71EA332E-687B-864A-8A5F-9B0E96F701C6}" type="slidenum">
              <a:rPr lang="es-CO" smtClean="0"/>
              <a:t>‹Nº›</a:t>
            </a:fld>
            <a:endParaRPr lang="es-CO"/>
          </a:p>
        </p:txBody>
      </p:sp>
    </p:spTree>
    <p:extLst>
      <p:ext uri="{BB962C8B-B14F-4D97-AF65-F5344CB8AC3E}">
        <p14:creationId xmlns:p14="http://schemas.microsoft.com/office/powerpoint/2010/main" val="40665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A1FBE-A40E-644A-B440-1C8FDA36EAA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CD50D19-5898-8843-9ED9-21F1C1813F57}"/>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8E39057-34B7-6149-86ED-B48489CAF3A3}"/>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4B6E784B-6434-B446-80F8-9730C90BB073}"/>
              </a:ext>
            </a:extLst>
          </p:cNvPr>
          <p:cNvSpPr>
            <a:spLocks noGrp="1"/>
          </p:cNvSpPr>
          <p:nvPr>
            <p:ph type="dt" sz="half" idx="10"/>
          </p:nvPr>
        </p:nvSpPr>
        <p:spPr>
          <a:xfrm>
            <a:off x="838200" y="6356350"/>
            <a:ext cx="2743200" cy="365125"/>
          </a:xfrm>
          <a:prstGeom prst="rect">
            <a:avLst/>
          </a:prstGeom>
        </p:spPr>
        <p:txBody>
          <a:bodyPr/>
          <a:lstStyle/>
          <a:p>
            <a:fld id="{81439E41-B9C8-1A47-B9D6-78E85B2014D4}" type="datetimeFigureOut">
              <a:rPr lang="es-CO" smtClean="0"/>
              <a:t>25/06/20</a:t>
            </a:fld>
            <a:endParaRPr lang="es-CO"/>
          </a:p>
        </p:txBody>
      </p:sp>
      <p:sp>
        <p:nvSpPr>
          <p:cNvPr id="6" name="Marcador de pie de página 5">
            <a:extLst>
              <a:ext uri="{FF2B5EF4-FFF2-40B4-BE49-F238E27FC236}">
                <a16:creationId xmlns:a16="http://schemas.microsoft.com/office/drawing/2014/main" id="{B221916C-ABDA-C64D-B3B1-B777F61DF10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BDCF796E-EE45-3141-9C1D-CF4007BB8FE8}"/>
              </a:ext>
            </a:extLst>
          </p:cNvPr>
          <p:cNvSpPr>
            <a:spLocks noGrp="1"/>
          </p:cNvSpPr>
          <p:nvPr>
            <p:ph type="sldNum" sz="quarter" idx="12"/>
          </p:nvPr>
        </p:nvSpPr>
        <p:spPr>
          <a:xfrm>
            <a:off x="8610600" y="6356350"/>
            <a:ext cx="2743200" cy="365125"/>
          </a:xfrm>
          <a:prstGeom prst="rect">
            <a:avLst/>
          </a:prstGeom>
        </p:spPr>
        <p:txBody>
          <a:bodyPr/>
          <a:lstStyle/>
          <a:p>
            <a:fld id="{71EA332E-687B-864A-8A5F-9B0E96F701C6}" type="slidenum">
              <a:rPr lang="es-CO" smtClean="0"/>
              <a:t>‹Nº›</a:t>
            </a:fld>
            <a:endParaRPr lang="es-CO"/>
          </a:p>
        </p:txBody>
      </p:sp>
    </p:spTree>
    <p:extLst>
      <p:ext uri="{BB962C8B-B14F-4D97-AF65-F5344CB8AC3E}">
        <p14:creationId xmlns:p14="http://schemas.microsoft.com/office/powerpoint/2010/main" val="57614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83780-31A4-4041-8720-10AE7DB208C8}"/>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BE8398A-9133-CD4C-BF2E-2FE02C0DDF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5C22A2C-0174-F64A-9A77-4FB199F045C4}"/>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9BFB520-A35C-A74F-BA3B-FB1F41C9F39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5D7050D-A17D-134D-9002-78CAB0C760C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3CA7D94-18C9-EA4B-888D-139F05119448}"/>
              </a:ext>
            </a:extLst>
          </p:cNvPr>
          <p:cNvSpPr>
            <a:spLocks noGrp="1"/>
          </p:cNvSpPr>
          <p:nvPr>
            <p:ph type="dt" sz="half" idx="10"/>
          </p:nvPr>
        </p:nvSpPr>
        <p:spPr>
          <a:xfrm>
            <a:off x="838200" y="6356350"/>
            <a:ext cx="2743200" cy="365125"/>
          </a:xfrm>
          <a:prstGeom prst="rect">
            <a:avLst/>
          </a:prstGeom>
        </p:spPr>
        <p:txBody>
          <a:bodyPr/>
          <a:lstStyle/>
          <a:p>
            <a:fld id="{81439E41-B9C8-1A47-B9D6-78E85B2014D4}" type="datetimeFigureOut">
              <a:rPr lang="es-CO" smtClean="0"/>
              <a:t>25/06/20</a:t>
            </a:fld>
            <a:endParaRPr lang="es-CO"/>
          </a:p>
        </p:txBody>
      </p:sp>
      <p:sp>
        <p:nvSpPr>
          <p:cNvPr id="8" name="Marcador de pie de página 7">
            <a:extLst>
              <a:ext uri="{FF2B5EF4-FFF2-40B4-BE49-F238E27FC236}">
                <a16:creationId xmlns:a16="http://schemas.microsoft.com/office/drawing/2014/main" id="{3DB2D70D-393E-7046-8B2F-A575E97C58C5}"/>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27EFFCDA-5F3E-9F45-A900-939AC787EB92}"/>
              </a:ext>
            </a:extLst>
          </p:cNvPr>
          <p:cNvSpPr>
            <a:spLocks noGrp="1"/>
          </p:cNvSpPr>
          <p:nvPr>
            <p:ph type="sldNum" sz="quarter" idx="12"/>
          </p:nvPr>
        </p:nvSpPr>
        <p:spPr>
          <a:xfrm>
            <a:off x="8610600" y="6356350"/>
            <a:ext cx="2743200" cy="365125"/>
          </a:xfrm>
          <a:prstGeom prst="rect">
            <a:avLst/>
          </a:prstGeom>
        </p:spPr>
        <p:txBody>
          <a:bodyPr/>
          <a:lstStyle/>
          <a:p>
            <a:fld id="{71EA332E-687B-864A-8A5F-9B0E96F701C6}" type="slidenum">
              <a:rPr lang="es-CO" smtClean="0"/>
              <a:t>‹Nº›</a:t>
            </a:fld>
            <a:endParaRPr lang="es-CO"/>
          </a:p>
        </p:txBody>
      </p:sp>
    </p:spTree>
    <p:extLst>
      <p:ext uri="{BB962C8B-B14F-4D97-AF65-F5344CB8AC3E}">
        <p14:creationId xmlns:p14="http://schemas.microsoft.com/office/powerpoint/2010/main" val="30684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5CB76-3576-E447-9136-5296A067BE7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CB3F6F3-E4E8-FC42-847B-F4FD301CA871}"/>
              </a:ext>
            </a:extLst>
          </p:cNvPr>
          <p:cNvSpPr>
            <a:spLocks noGrp="1"/>
          </p:cNvSpPr>
          <p:nvPr>
            <p:ph type="dt" sz="half" idx="10"/>
          </p:nvPr>
        </p:nvSpPr>
        <p:spPr>
          <a:xfrm>
            <a:off x="838200" y="6356350"/>
            <a:ext cx="2743200" cy="365125"/>
          </a:xfrm>
          <a:prstGeom prst="rect">
            <a:avLst/>
          </a:prstGeom>
        </p:spPr>
        <p:txBody>
          <a:bodyPr/>
          <a:lstStyle/>
          <a:p>
            <a:fld id="{81439E41-B9C8-1A47-B9D6-78E85B2014D4}" type="datetimeFigureOut">
              <a:rPr lang="es-CO" smtClean="0"/>
              <a:t>25/06/20</a:t>
            </a:fld>
            <a:endParaRPr lang="es-CO"/>
          </a:p>
        </p:txBody>
      </p:sp>
      <p:sp>
        <p:nvSpPr>
          <p:cNvPr id="4" name="Marcador de pie de página 3">
            <a:extLst>
              <a:ext uri="{FF2B5EF4-FFF2-40B4-BE49-F238E27FC236}">
                <a16:creationId xmlns:a16="http://schemas.microsoft.com/office/drawing/2014/main" id="{DAD8077E-5EDC-3D41-8D3D-9448D39F168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F5F29751-8598-B340-9911-3790BBA09351}"/>
              </a:ext>
            </a:extLst>
          </p:cNvPr>
          <p:cNvSpPr>
            <a:spLocks noGrp="1"/>
          </p:cNvSpPr>
          <p:nvPr>
            <p:ph type="sldNum" sz="quarter" idx="12"/>
          </p:nvPr>
        </p:nvSpPr>
        <p:spPr>
          <a:xfrm>
            <a:off x="8610600" y="6356350"/>
            <a:ext cx="2743200" cy="365125"/>
          </a:xfrm>
          <a:prstGeom prst="rect">
            <a:avLst/>
          </a:prstGeom>
        </p:spPr>
        <p:txBody>
          <a:bodyPr/>
          <a:lstStyle/>
          <a:p>
            <a:fld id="{71EA332E-687B-864A-8A5F-9B0E96F701C6}" type="slidenum">
              <a:rPr lang="es-CO" smtClean="0"/>
              <a:t>‹Nº›</a:t>
            </a:fld>
            <a:endParaRPr lang="es-CO"/>
          </a:p>
        </p:txBody>
      </p:sp>
    </p:spTree>
    <p:extLst>
      <p:ext uri="{BB962C8B-B14F-4D97-AF65-F5344CB8AC3E}">
        <p14:creationId xmlns:p14="http://schemas.microsoft.com/office/powerpoint/2010/main" val="109931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74EC40-1BFB-EE49-AAEB-DB3964E53225}"/>
              </a:ext>
            </a:extLst>
          </p:cNvPr>
          <p:cNvSpPr>
            <a:spLocks noGrp="1"/>
          </p:cNvSpPr>
          <p:nvPr>
            <p:ph type="dt" sz="half" idx="10"/>
          </p:nvPr>
        </p:nvSpPr>
        <p:spPr>
          <a:xfrm>
            <a:off x="838200" y="6356350"/>
            <a:ext cx="2743200" cy="365125"/>
          </a:xfrm>
          <a:prstGeom prst="rect">
            <a:avLst/>
          </a:prstGeom>
        </p:spPr>
        <p:txBody>
          <a:bodyPr/>
          <a:lstStyle/>
          <a:p>
            <a:fld id="{81439E41-B9C8-1A47-B9D6-78E85B2014D4}" type="datetimeFigureOut">
              <a:rPr lang="es-CO" smtClean="0"/>
              <a:t>25/06/20</a:t>
            </a:fld>
            <a:endParaRPr lang="es-CO"/>
          </a:p>
        </p:txBody>
      </p:sp>
      <p:sp>
        <p:nvSpPr>
          <p:cNvPr id="3" name="Marcador de pie de página 2">
            <a:extLst>
              <a:ext uri="{FF2B5EF4-FFF2-40B4-BE49-F238E27FC236}">
                <a16:creationId xmlns:a16="http://schemas.microsoft.com/office/drawing/2014/main" id="{A7A6213D-4418-D64D-819C-BFBE54ED319C}"/>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A547AF0B-31D8-4048-A5A7-B79589509901}"/>
              </a:ext>
            </a:extLst>
          </p:cNvPr>
          <p:cNvSpPr>
            <a:spLocks noGrp="1"/>
          </p:cNvSpPr>
          <p:nvPr>
            <p:ph type="sldNum" sz="quarter" idx="12"/>
          </p:nvPr>
        </p:nvSpPr>
        <p:spPr>
          <a:xfrm>
            <a:off x="8610600" y="6356350"/>
            <a:ext cx="2743200" cy="365125"/>
          </a:xfrm>
          <a:prstGeom prst="rect">
            <a:avLst/>
          </a:prstGeom>
        </p:spPr>
        <p:txBody>
          <a:bodyPr/>
          <a:lstStyle/>
          <a:p>
            <a:fld id="{71EA332E-687B-864A-8A5F-9B0E96F701C6}" type="slidenum">
              <a:rPr lang="es-CO" smtClean="0"/>
              <a:t>‹Nº›</a:t>
            </a:fld>
            <a:endParaRPr lang="es-CO"/>
          </a:p>
        </p:txBody>
      </p:sp>
    </p:spTree>
    <p:extLst>
      <p:ext uri="{BB962C8B-B14F-4D97-AF65-F5344CB8AC3E}">
        <p14:creationId xmlns:p14="http://schemas.microsoft.com/office/powerpoint/2010/main" val="214544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612FF5-EF95-8C41-AED7-0A0EA8DA63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67027B8-2F0A-484F-A709-5F2CBE31E8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56D938B-D0B4-424B-8007-EA68B16E55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228CCA-929F-AA42-8854-7D6B227771DD}"/>
              </a:ext>
            </a:extLst>
          </p:cNvPr>
          <p:cNvSpPr>
            <a:spLocks noGrp="1"/>
          </p:cNvSpPr>
          <p:nvPr>
            <p:ph type="dt" sz="half" idx="10"/>
          </p:nvPr>
        </p:nvSpPr>
        <p:spPr>
          <a:xfrm>
            <a:off x="838200" y="6356350"/>
            <a:ext cx="2743200" cy="365125"/>
          </a:xfrm>
          <a:prstGeom prst="rect">
            <a:avLst/>
          </a:prstGeom>
        </p:spPr>
        <p:txBody>
          <a:bodyPr/>
          <a:lstStyle/>
          <a:p>
            <a:fld id="{81439E41-B9C8-1A47-B9D6-78E85B2014D4}" type="datetimeFigureOut">
              <a:rPr lang="es-CO" smtClean="0"/>
              <a:t>25/06/20</a:t>
            </a:fld>
            <a:endParaRPr lang="es-CO"/>
          </a:p>
        </p:txBody>
      </p:sp>
      <p:sp>
        <p:nvSpPr>
          <p:cNvPr id="6" name="Marcador de pie de página 5">
            <a:extLst>
              <a:ext uri="{FF2B5EF4-FFF2-40B4-BE49-F238E27FC236}">
                <a16:creationId xmlns:a16="http://schemas.microsoft.com/office/drawing/2014/main" id="{178ED767-118C-7E4A-A564-F0BCD4785E6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3A91CB37-6157-0F4D-95AF-F32B8B5E27DF}"/>
              </a:ext>
            </a:extLst>
          </p:cNvPr>
          <p:cNvSpPr>
            <a:spLocks noGrp="1"/>
          </p:cNvSpPr>
          <p:nvPr>
            <p:ph type="sldNum" sz="quarter" idx="12"/>
          </p:nvPr>
        </p:nvSpPr>
        <p:spPr>
          <a:xfrm>
            <a:off x="8610600" y="6356350"/>
            <a:ext cx="2743200" cy="365125"/>
          </a:xfrm>
          <a:prstGeom prst="rect">
            <a:avLst/>
          </a:prstGeom>
        </p:spPr>
        <p:txBody>
          <a:bodyPr/>
          <a:lstStyle/>
          <a:p>
            <a:fld id="{71EA332E-687B-864A-8A5F-9B0E96F701C6}" type="slidenum">
              <a:rPr lang="es-CO" smtClean="0"/>
              <a:t>‹Nº›</a:t>
            </a:fld>
            <a:endParaRPr lang="es-CO"/>
          </a:p>
        </p:txBody>
      </p:sp>
    </p:spTree>
    <p:extLst>
      <p:ext uri="{BB962C8B-B14F-4D97-AF65-F5344CB8AC3E}">
        <p14:creationId xmlns:p14="http://schemas.microsoft.com/office/powerpoint/2010/main" val="20117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4D6535-8B76-8F46-8A7C-961A597693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05DDACF-7408-A14D-96F1-41095BF76C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B1A35FC-A945-304C-9674-C51C9094E6E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16F789-A502-0C43-A259-7383F64FE278}"/>
              </a:ext>
            </a:extLst>
          </p:cNvPr>
          <p:cNvSpPr>
            <a:spLocks noGrp="1"/>
          </p:cNvSpPr>
          <p:nvPr>
            <p:ph type="dt" sz="half" idx="10"/>
          </p:nvPr>
        </p:nvSpPr>
        <p:spPr>
          <a:xfrm>
            <a:off x="838200" y="6356350"/>
            <a:ext cx="2743200" cy="365125"/>
          </a:xfrm>
          <a:prstGeom prst="rect">
            <a:avLst/>
          </a:prstGeom>
        </p:spPr>
        <p:txBody>
          <a:bodyPr/>
          <a:lstStyle/>
          <a:p>
            <a:fld id="{81439E41-B9C8-1A47-B9D6-78E85B2014D4}" type="datetimeFigureOut">
              <a:rPr lang="es-CO" smtClean="0"/>
              <a:t>25/06/20</a:t>
            </a:fld>
            <a:endParaRPr lang="es-CO"/>
          </a:p>
        </p:txBody>
      </p:sp>
      <p:sp>
        <p:nvSpPr>
          <p:cNvPr id="6" name="Marcador de pie de página 5">
            <a:extLst>
              <a:ext uri="{FF2B5EF4-FFF2-40B4-BE49-F238E27FC236}">
                <a16:creationId xmlns:a16="http://schemas.microsoft.com/office/drawing/2014/main" id="{2D74F5C4-74DB-4E4C-9076-5DEA3400ADD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EC3DF248-4ADE-B54D-A260-AA07C007E8F3}"/>
              </a:ext>
            </a:extLst>
          </p:cNvPr>
          <p:cNvSpPr>
            <a:spLocks noGrp="1"/>
          </p:cNvSpPr>
          <p:nvPr>
            <p:ph type="sldNum" sz="quarter" idx="12"/>
          </p:nvPr>
        </p:nvSpPr>
        <p:spPr>
          <a:xfrm>
            <a:off x="8610600" y="6356350"/>
            <a:ext cx="2743200" cy="365125"/>
          </a:xfrm>
          <a:prstGeom prst="rect">
            <a:avLst/>
          </a:prstGeom>
        </p:spPr>
        <p:txBody>
          <a:bodyPr/>
          <a:lstStyle/>
          <a:p>
            <a:fld id="{71EA332E-687B-864A-8A5F-9B0E96F701C6}" type="slidenum">
              <a:rPr lang="es-CO" smtClean="0"/>
              <a:t>‹Nº›</a:t>
            </a:fld>
            <a:endParaRPr lang="es-CO"/>
          </a:p>
        </p:txBody>
      </p:sp>
    </p:spTree>
    <p:extLst>
      <p:ext uri="{BB962C8B-B14F-4D97-AF65-F5344CB8AC3E}">
        <p14:creationId xmlns:p14="http://schemas.microsoft.com/office/powerpoint/2010/main" val="239424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n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99258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53EBD-2E89-D44E-BDF7-3C0A3A898582}"/>
              </a:ext>
            </a:extLst>
          </p:cNvPr>
          <p:cNvSpPr>
            <a:spLocks noGrp="1"/>
          </p:cNvSpPr>
          <p:nvPr>
            <p:ph type="ctrTitle"/>
          </p:nvPr>
        </p:nvSpPr>
        <p:spPr/>
        <p:txBody>
          <a:bodyPr/>
          <a:lstStyle/>
          <a:p>
            <a:r>
              <a:rPr lang="es-CO" dirty="0"/>
              <a:t>LA SALIDA AL CAMPO</a:t>
            </a:r>
          </a:p>
        </p:txBody>
      </p:sp>
      <p:sp>
        <p:nvSpPr>
          <p:cNvPr id="3" name="Subtítulo 2">
            <a:extLst>
              <a:ext uri="{FF2B5EF4-FFF2-40B4-BE49-F238E27FC236}">
                <a16:creationId xmlns:a16="http://schemas.microsoft.com/office/drawing/2014/main" id="{C589E32B-3FF0-DA4F-B9C7-E6C69E256028}"/>
              </a:ext>
            </a:extLst>
          </p:cNvPr>
          <p:cNvSpPr>
            <a:spLocks noGrp="1"/>
          </p:cNvSpPr>
          <p:nvPr>
            <p:ph type="subTitle" idx="1"/>
          </p:nvPr>
        </p:nvSpPr>
        <p:spPr/>
        <p:txBody>
          <a:bodyPr/>
          <a:lstStyle/>
          <a:p>
            <a:r>
              <a:rPr lang="es-CO" dirty="0"/>
              <a:t>Punto de Equilibrio</a:t>
            </a:r>
          </a:p>
        </p:txBody>
      </p:sp>
      <p:sp>
        <p:nvSpPr>
          <p:cNvPr id="4" name="Rectángulo 3"/>
          <p:cNvSpPr/>
          <p:nvPr/>
        </p:nvSpPr>
        <p:spPr>
          <a:xfrm>
            <a:off x="0" y="0"/>
            <a:ext cx="12192000" cy="6858000"/>
          </a:xfrm>
          <a:prstGeom prst="rect">
            <a:avLst/>
          </a:prstGeom>
          <a:gradFill>
            <a:gsLst>
              <a:gs pos="100000">
                <a:schemeClr val="accent6">
                  <a:lumMod val="50000"/>
                </a:schemeClr>
              </a:gs>
              <a:gs pos="0">
                <a:srgbClr val="00B0F0"/>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r="10977" b="5287"/>
          <a:stretch/>
        </p:blipFill>
        <p:spPr>
          <a:xfrm>
            <a:off x="3594538" y="0"/>
            <a:ext cx="8597462" cy="6860208"/>
          </a:xfrm>
          <a:prstGeom prst="rect">
            <a:avLst/>
          </a:prstGeom>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517" t="74792" r="495" b="888"/>
          <a:stretch/>
        </p:blipFill>
        <p:spPr>
          <a:xfrm>
            <a:off x="-856768" y="5049163"/>
            <a:ext cx="13048768" cy="1811045"/>
          </a:xfrm>
          <a:prstGeom prst="rect">
            <a:avLst/>
          </a:prstGeom>
        </p:spPr>
      </p:pic>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l="19685" t="25231" r="18922" b="26469"/>
          <a:stretch/>
        </p:blipFill>
        <p:spPr>
          <a:xfrm>
            <a:off x="9358808" y="6128068"/>
            <a:ext cx="2415872" cy="677918"/>
          </a:xfrm>
          <a:prstGeom prst="rect">
            <a:avLst/>
          </a:prstGeom>
        </p:spPr>
      </p:pic>
      <p:pic>
        <p:nvPicPr>
          <p:cNvPr id="11" name="Imagen 10"/>
          <p:cNvPicPr>
            <a:picLocks noChangeAspect="1"/>
          </p:cNvPicPr>
          <p:nvPr/>
        </p:nvPicPr>
        <p:blipFill rotWithShape="1">
          <a:blip r:embed="rId5">
            <a:extLst>
              <a:ext uri="{28A0092B-C50C-407E-A947-70E740481C1C}">
                <a14:useLocalDpi xmlns:a14="http://schemas.microsoft.com/office/drawing/2010/main" val="0"/>
              </a:ext>
            </a:extLst>
          </a:blip>
          <a:srcRect r="28692"/>
          <a:stretch/>
        </p:blipFill>
        <p:spPr>
          <a:xfrm flipH="1">
            <a:off x="8315" y="5793"/>
            <a:ext cx="8147144" cy="4440626"/>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517" r="40201" b="89332"/>
          <a:stretch/>
        </p:blipFill>
        <p:spPr>
          <a:xfrm>
            <a:off x="-19186" y="0"/>
            <a:ext cx="11165407" cy="1135118"/>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517" t="15256" r="26630" b="31237"/>
          <a:stretch/>
        </p:blipFill>
        <p:spPr>
          <a:xfrm>
            <a:off x="0" y="2737383"/>
            <a:ext cx="9191297" cy="3813641"/>
          </a:xfrm>
          <a:prstGeom prst="rect">
            <a:avLst/>
          </a:prstGeom>
        </p:spPr>
      </p:pic>
    </p:spTree>
    <p:extLst>
      <p:ext uri="{BB962C8B-B14F-4D97-AF65-F5344CB8AC3E}">
        <p14:creationId xmlns:p14="http://schemas.microsoft.com/office/powerpoint/2010/main" val="51502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60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110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170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220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8AB6579F-B62F-C245-9208-53DE4076604A}"/>
              </a:ext>
            </a:extLst>
          </p:cNvPr>
          <p:cNvSpPr>
            <a:spLocks noGrp="1"/>
          </p:cNvSpPr>
          <p:nvPr>
            <p:ph type="title"/>
          </p:nvPr>
        </p:nvSpPr>
        <p:spPr>
          <a:xfrm>
            <a:off x="1702676" y="938323"/>
            <a:ext cx="9651124" cy="950365"/>
          </a:xfrm>
        </p:spPr>
        <p:txBody>
          <a:bodyPr/>
          <a:lstStyle/>
          <a:p>
            <a:r>
              <a:rPr lang="es-CO" sz="66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Iluminar la ciudad</a:t>
            </a:r>
          </a:p>
        </p:txBody>
      </p:sp>
      <p:sp>
        <p:nvSpPr>
          <p:cNvPr id="3" name="Marcador de contenido 2">
            <a:extLst>
              <a:ext uri="{FF2B5EF4-FFF2-40B4-BE49-F238E27FC236}">
                <a16:creationId xmlns:a16="http://schemas.microsoft.com/office/drawing/2014/main" id="{F1D34B17-9C31-AA44-8EA9-097383195FF4}"/>
              </a:ext>
            </a:extLst>
          </p:cNvPr>
          <p:cNvSpPr>
            <a:spLocks noGrp="1"/>
          </p:cNvSpPr>
          <p:nvPr>
            <p:ph idx="1"/>
          </p:nvPr>
        </p:nvSpPr>
        <p:spPr>
          <a:xfrm>
            <a:off x="1702676" y="1888688"/>
            <a:ext cx="9651124" cy="3739603"/>
          </a:xfrm>
        </p:spPr>
        <p:txBody>
          <a:bodyPr>
            <a:normAutofit lnSpcReduction="10000"/>
          </a:bodyPr>
          <a:lstStyle/>
          <a:p>
            <a:pPr marL="0" indent="0">
              <a:buNone/>
            </a:pPr>
            <a:r>
              <a:rPr lang="es-CO" sz="3200" i="1" u="sng" dirty="0">
                <a:solidFill>
                  <a:schemeClr val="bg1"/>
                </a:solidFill>
                <a:effectLst>
                  <a:outerShdw blurRad="38100" dist="38100" dir="2700000" algn="tl">
                    <a:srgbClr val="000000">
                      <a:alpha val="43137"/>
                    </a:srgbClr>
                  </a:outerShdw>
                </a:effectLst>
              </a:rPr>
              <a:t>“¿</a:t>
            </a:r>
            <a:r>
              <a:rPr lang="es-CO" sz="3200" b="1" i="1" u="sng" dirty="0">
                <a:solidFill>
                  <a:schemeClr val="bg1"/>
                </a:solidFill>
                <a:effectLst>
                  <a:outerShdw blurRad="38100" dist="38100" dir="2700000" algn="tl">
                    <a:srgbClr val="000000">
                      <a:alpha val="43137"/>
                    </a:srgbClr>
                  </a:outerShdw>
                </a:effectLst>
              </a:rPr>
              <a:t>No hemos de hacer todo lo que podamos para adelantar la obra en nuestras grandes ciudades?</a:t>
            </a:r>
            <a:r>
              <a:rPr lang="es-CO" b="1" dirty="0">
                <a:solidFill>
                  <a:schemeClr val="bg1"/>
                </a:solidFill>
                <a:effectLst>
                  <a:outerShdw blurRad="38100" dist="38100" dir="2700000" algn="tl">
                    <a:srgbClr val="000000">
                      <a:alpha val="43137"/>
                    </a:srgbClr>
                  </a:outerShdw>
                </a:effectLst>
              </a:rPr>
              <a:t> </a:t>
            </a:r>
            <a:r>
              <a:rPr lang="es-CO" dirty="0">
                <a:solidFill>
                  <a:schemeClr val="bg1"/>
                </a:solidFill>
                <a:effectLst>
                  <a:outerShdw blurRad="38100" dist="38100" dir="2700000" algn="tl">
                    <a:srgbClr val="000000">
                      <a:alpha val="43137"/>
                    </a:srgbClr>
                  </a:outerShdw>
                </a:effectLst>
              </a:rPr>
              <a:t>Miles y miles de personas que viven a nuestro alrededor necesitan ayuda de diversas formas. Recuerden los ministros del evangelio que el Señor Jesucristo dijo a sus discípulos: “Vosotros sois la luz del mundo; una ciudad asentada sobre un monte no se puede esconder”. “Vosotros sois la sal de la tierra; pero si la sal se desvaneciere, ¿con qué será salada?”- </a:t>
            </a:r>
            <a:r>
              <a:rPr lang="es-CO" i="1" dirty="0">
                <a:solidFill>
                  <a:schemeClr val="bg1"/>
                </a:solidFill>
                <a:effectLst>
                  <a:outerShdw blurRad="38100" dist="38100" dir="2700000" algn="tl">
                    <a:srgbClr val="000000">
                      <a:alpha val="43137"/>
                    </a:srgbClr>
                  </a:outerShdw>
                </a:effectLst>
              </a:rPr>
              <a:t>Manuscrito </a:t>
            </a:r>
            <a:r>
              <a:rPr lang="es-CO" dirty="0">
                <a:solidFill>
                  <a:schemeClr val="bg1"/>
                </a:solidFill>
                <a:effectLst>
                  <a:outerShdw blurRad="38100" dist="38100" dir="2700000" algn="tl">
                    <a:srgbClr val="000000">
                      <a:alpha val="43137"/>
                    </a:srgbClr>
                  </a:outerShdw>
                </a:effectLst>
              </a:rPr>
              <a:t>81, 1902. </a:t>
            </a:r>
            <a:r>
              <a:rPr lang="es-CO" i="1" dirty="0">
                <a:solidFill>
                  <a:srgbClr val="FFC000"/>
                </a:solidFill>
                <a:effectLst>
                  <a:outerShdw blurRad="38100" dist="38100" dir="2700000" algn="tl">
                    <a:srgbClr val="000000">
                      <a:alpha val="43137"/>
                    </a:srgbClr>
                  </a:outerShdw>
                </a:effectLst>
              </a:rPr>
              <a:t>Testimonios para la iglesia</a:t>
            </a:r>
            <a:r>
              <a:rPr lang="es-CO" dirty="0">
                <a:solidFill>
                  <a:srgbClr val="FFC000"/>
                </a:solidFill>
                <a:effectLst>
                  <a:outerShdw blurRad="38100" dist="38100" dir="2700000" algn="tl">
                    <a:srgbClr val="000000">
                      <a:alpha val="43137"/>
                    </a:srgbClr>
                  </a:outerShdw>
                </a:effectLst>
              </a:rPr>
              <a:t>, t. 7, p. 112).</a:t>
            </a:r>
          </a:p>
          <a:p>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51660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B46A9836-78D5-9741-9776-73272B5AC78C}"/>
              </a:ext>
            </a:extLst>
          </p:cNvPr>
          <p:cNvSpPr>
            <a:spLocks noGrp="1"/>
          </p:cNvSpPr>
          <p:nvPr>
            <p:ph type="title"/>
          </p:nvPr>
        </p:nvSpPr>
        <p:spPr>
          <a:xfrm>
            <a:off x="1355834" y="1323044"/>
            <a:ext cx="9997966" cy="1325563"/>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Sin prisas</a:t>
            </a:r>
          </a:p>
        </p:txBody>
      </p:sp>
      <p:sp>
        <p:nvSpPr>
          <p:cNvPr id="3" name="Marcador de contenido 2">
            <a:extLst>
              <a:ext uri="{FF2B5EF4-FFF2-40B4-BE49-F238E27FC236}">
                <a16:creationId xmlns:a16="http://schemas.microsoft.com/office/drawing/2014/main" id="{28272716-C5C7-8248-90D2-BBF46CB6FD2A}"/>
              </a:ext>
            </a:extLst>
          </p:cNvPr>
          <p:cNvSpPr>
            <a:spLocks noGrp="1"/>
          </p:cNvSpPr>
          <p:nvPr>
            <p:ph idx="1"/>
          </p:nvPr>
        </p:nvSpPr>
        <p:spPr>
          <a:xfrm>
            <a:off x="1355834" y="2475187"/>
            <a:ext cx="9997966" cy="3260342"/>
          </a:xfrm>
        </p:spPr>
        <p:txBody>
          <a:bodyPr>
            <a:normAutofit lnSpcReduction="10000"/>
          </a:bodyPr>
          <a:lstStyle/>
          <a:p>
            <a:pPr marL="0" indent="0">
              <a:buNone/>
            </a:pPr>
            <a:r>
              <a:rPr lang="es-CO" sz="3200" dirty="0">
                <a:solidFill>
                  <a:schemeClr val="bg1"/>
                </a:solidFill>
                <a:effectLst>
                  <a:outerShdw blurRad="38100" dist="38100" dir="2700000" algn="tl">
                    <a:srgbClr val="000000">
                      <a:alpha val="43137"/>
                    </a:srgbClr>
                  </a:outerShdw>
                </a:effectLst>
              </a:rPr>
              <a:t> Puede haber personas que se apresuran a hacer una cosa, y que se comprometen en negocios acerca de los cuales no saben nada. Dios no requiere que se haga esto. Pensad con sinceridad y oración, y estudiad la Biblia cuidadosamente y con oración, teniendo la mente y el corazón despiertos para oír la voz de Dios... Comprender la voluntad de Dios constituye una gran cosa... </a:t>
            </a:r>
            <a:r>
              <a:rPr lang="es-CO" sz="3200" dirty="0">
                <a:solidFill>
                  <a:srgbClr val="FFC000"/>
                </a:solidFill>
                <a:effectLst>
                  <a:outerShdw blurRad="38100" dist="38100" dir="2700000" algn="tl">
                    <a:srgbClr val="000000">
                      <a:alpha val="43137"/>
                    </a:srgbClr>
                  </a:outerShdw>
                </a:effectLst>
              </a:rPr>
              <a:t>2MS 415.</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4945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DD84B02A-6DA7-EA47-9D26-11964600BBCA}"/>
              </a:ext>
            </a:extLst>
          </p:cNvPr>
          <p:cNvSpPr>
            <a:spLocks noGrp="1"/>
          </p:cNvSpPr>
          <p:nvPr>
            <p:ph type="title"/>
          </p:nvPr>
        </p:nvSpPr>
        <p:spPr>
          <a:xfrm>
            <a:off x="1308538" y="1216463"/>
            <a:ext cx="10045262" cy="1325563"/>
          </a:xfrm>
        </p:spPr>
        <p:txBody>
          <a:bodyPr/>
          <a:lstStyle/>
          <a:p>
            <a:r>
              <a:rPr lang="es-CO" sz="66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Planificación cuidadosa</a:t>
            </a:r>
          </a:p>
        </p:txBody>
      </p:sp>
      <p:sp>
        <p:nvSpPr>
          <p:cNvPr id="3" name="Marcador de contenido 2">
            <a:extLst>
              <a:ext uri="{FF2B5EF4-FFF2-40B4-BE49-F238E27FC236}">
                <a16:creationId xmlns:a16="http://schemas.microsoft.com/office/drawing/2014/main" id="{F53980D7-EF63-5244-BE9B-5495680E05A3}"/>
              </a:ext>
            </a:extLst>
          </p:cNvPr>
          <p:cNvSpPr>
            <a:spLocks noGrp="1"/>
          </p:cNvSpPr>
          <p:nvPr>
            <p:ph idx="1"/>
          </p:nvPr>
        </p:nvSpPr>
        <p:spPr>
          <a:xfrm>
            <a:off x="1308538" y="2380593"/>
            <a:ext cx="10045262" cy="3417997"/>
          </a:xfrm>
        </p:spPr>
        <p:txBody>
          <a:bodyPr>
            <a:normAutofit/>
          </a:bodyPr>
          <a:lstStyle/>
          <a:p>
            <a:pPr marL="0" indent="0">
              <a:buNone/>
            </a:pPr>
            <a:r>
              <a:rPr lang="es-CO" sz="3200" dirty="0">
                <a:solidFill>
                  <a:schemeClr val="bg1"/>
                </a:solidFill>
                <a:effectLst>
                  <a:outerShdw blurRad="38100" dist="38100" dir="2700000" algn="tl">
                    <a:srgbClr val="000000">
                      <a:alpha val="43137"/>
                    </a:srgbClr>
                  </a:outerShdw>
                </a:effectLst>
              </a:rPr>
              <a:t>Me dirijo a la iglesia de Battle Creek para que actúe de acuerdo con los consejos dados por Dios. Es necesario que muchos salgan de Battle Creek, y sin embargo también es </a:t>
            </a:r>
            <a:r>
              <a:rPr lang="es-CO" sz="4000" b="1" i="1" u="sng" dirty="0">
                <a:solidFill>
                  <a:schemeClr val="bg1"/>
                </a:solidFill>
                <a:effectLst>
                  <a:outerShdw blurRad="38100" dist="38100" dir="2700000" algn="tl">
                    <a:srgbClr val="000000">
                      <a:alpha val="43137"/>
                    </a:srgbClr>
                  </a:outerShdw>
                </a:effectLst>
              </a:rPr>
              <a:t>necesario que tengáis planes definidos </a:t>
            </a:r>
            <a:r>
              <a:rPr lang="es-CO" sz="3200" dirty="0">
                <a:solidFill>
                  <a:schemeClr val="bg1"/>
                </a:solidFill>
                <a:effectLst>
                  <a:outerShdw blurRad="38100" dist="38100" dir="2700000" algn="tl">
                    <a:srgbClr val="000000">
                      <a:alpha val="43137"/>
                    </a:srgbClr>
                  </a:outerShdw>
                </a:effectLst>
              </a:rPr>
              <a:t>acerca de lo que haréis cuando salgáis de Battle Creek. No salgáis apresuradamente sin saber lo que estáis haciendo... </a:t>
            </a:r>
            <a:r>
              <a:rPr lang="es-CO" sz="3200" dirty="0">
                <a:solidFill>
                  <a:srgbClr val="FFC000"/>
                </a:solidFill>
                <a:effectLst>
                  <a:outerShdw blurRad="38100" dist="38100" dir="2700000" algn="tl">
                    <a:srgbClr val="000000">
                      <a:alpha val="43137"/>
                    </a:srgbClr>
                  </a:outerShdw>
                </a:effectLst>
              </a:rPr>
              <a:t>2MS 415.3</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44329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1D2CF-C777-8047-99DA-AAC75DCF4B8F}"/>
              </a:ext>
            </a:extLst>
          </p:cNvPr>
          <p:cNvSpPr>
            <a:spLocks noGrp="1"/>
          </p:cNvSpPr>
          <p:nvPr>
            <p:ph type="title"/>
          </p:nvPr>
        </p:nvSpPr>
        <p:spPr>
          <a:xfrm>
            <a:off x="838200" y="1148967"/>
            <a:ext cx="10515600" cy="1325563"/>
          </a:xfrm>
        </p:spPr>
        <p:txBody>
          <a:bodyPr/>
          <a:lstStyle/>
          <a:p>
            <a:r>
              <a:rPr lang="es-CO" sz="88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Consejos</a:t>
            </a:r>
          </a:p>
        </p:txBody>
      </p:sp>
      <p:sp>
        <p:nvSpPr>
          <p:cNvPr id="3" name="Marcador de contenido 2">
            <a:extLst>
              <a:ext uri="{FF2B5EF4-FFF2-40B4-BE49-F238E27FC236}">
                <a16:creationId xmlns:a16="http://schemas.microsoft.com/office/drawing/2014/main" id="{07FFCDB7-5E2C-1841-AE87-FE355B7F361A}"/>
              </a:ext>
            </a:extLst>
          </p:cNvPr>
          <p:cNvSpPr>
            <a:spLocks noGrp="1"/>
          </p:cNvSpPr>
          <p:nvPr>
            <p:ph idx="1"/>
          </p:nvPr>
        </p:nvSpPr>
        <p:spPr>
          <a:xfrm>
            <a:off x="838200" y="2503543"/>
            <a:ext cx="10515600" cy="3676541"/>
          </a:xfrm>
        </p:spPr>
        <p:txBody>
          <a:bodyPr>
            <a:normAutofit lnSpcReduction="10000"/>
          </a:bodyPr>
          <a:lstStyle/>
          <a:p>
            <a:r>
              <a:rPr lang="es-CO" sz="3600" dirty="0">
                <a:solidFill>
                  <a:schemeClr val="bg1"/>
                </a:solidFill>
                <a:effectLst>
                  <a:outerShdw blurRad="38100" dist="38100" dir="2700000" algn="tl">
                    <a:srgbClr val="000000">
                      <a:alpha val="43137"/>
                    </a:srgbClr>
                  </a:outerShdw>
                </a:effectLst>
              </a:rPr>
              <a:t>Es tu entera decisión:</a:t>
            </a:r>
          </a:p>
          <a:p>
            <a:r>
              <a:rPr lang="es-CO" sz="3600" dirty="0">
                <a:solidFill>
                  <a:schemeClr val="bg1"/>
                </a:solidFill>
                <a:effectLst>
                  <a:outerShdw blurRad="38100" dist="38100" dir="2700000" algn="tl">
                    <a:srgbClr val="000000">
                      <a:alpha val="43137"/>
                    </a:srgbClr>
                  </a:outerShdw>
                </a:effectLst>
              </a:rPr>
              <a:t>No te apresures</a:t>
            </a:r>
          </a:p>
          <a:p>
            <a:r>
              <a:rPr lang="es-CO" sz="3600" dirty="0">
                <a:solidFill>
                  <a:schemeClr val="bg1"/>
                </a:solidFill>
                <a:effectLst>
                  <a:outerShdw blurRad="38100" dist="38100" dir="2700000" algn="tl">
                    <a:srgbClr val="000000">
                      <a:alpha val="43137"/>
                    </a:srgbClr>
                  </a:outerShdw>
                </a:effectLst>
              </a:rPr>
              <a:t>No escuches voces fanáticas o disidentes</a:t>
            </a:r>
          </a:p>
          <a:p>
            <a:r>
              <a:rPr lang="es-CO" sz="3600" dirty="0">
                <a:solidFill>
                  <a:schemeClr val="bg1"/>
                </a:solidFill>
                <a:effectLst>
                  <a:outerShdw blurRad="38100" dist="38100" dir="2700000" algn="tl">
                    <a:srgbClr val="000000">
                      <a:alpha val="43137"/>
                    </a:srgbClr>
                  </a:outerShdw>
                </a:effectLst>
              </a:rPr>
              <a:t>No seas imprudente</a:t>
            </a:r>
          </a:p>
          <a:p>
            <a:r>
              <a:rPr lang="es-CO" sz="3600" dirty="0">
                <a:solidFill>
                  <a:schemeClr val="bg1"/>
                </a:solidFill>
                <a:effectLst>
                  <a:outerShdw blurRad="38100" dist="38100" dir="2700000" algn="tl">
                    <a:srgbClr val="000000">
                      <a:alpha val="43137"/>
                    </a:srgbClr>
                  </a:outerShdw>
                </a:effectLst>
              </a:rPr>
              <a:t>Busca la sabiduría de Dios</a:t>
            </a:r>
          </a:p>
          <a:p>
            <a:r>
              <a:rPr lang="es-CO" sz="3600" dirty="0">
                <a:solidFill>
                  <a:schemeClr val="bg1"/>
                </a:solidFill>
                <a:effectLst>
                  <a:outerShdw blurRad="38100" dist="38100" dir="2700000" algn="tl">
                    <a:srgbClr val="000000">
                      <a:alpha val="43137"/>
                    </a:srgbClr>
                  </a:outerShdw>
                </a:effectLst>
              </a:rPr>
              <a:t>Ora buscando dirección </a:t>
            </a:r>
          </a:p>
        </p:txBody>
      </p:sp>
    </p:spTree>
    <p:extLst>
      <p:ext uri="{BB962C8B-B14F-4D97-AF65-F5344CB8AC3E}">
        <p14:creationId xmlns:p14="http://schemas.microsoft.com/office/powerpoint/2010/main" val="28929454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71F95-8B96-D049-9CA4-3CB50FD27A45}"/>
              </a:ext>
            </a:extLst>
          </p:cNvPr>
          <p:cNvSpPr>
            <a:spLocks noGrp="1"/>
          </p:cNvSpPr>
          <p:nvPr>
            <p:ph type="title"/>
          </p:nvPr>
        </p:nvSpPr>
        <p:spPr>
          <a:xfrm>
            <a:off x="1484587" y="1058809"/>
            <a:ext cx="8100848" cy="1325563"/>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La Bendición</a:t>
            </a:r>
          </a:p>
        </p:txBody>
      </p:sp>
      <p:sp>
        <p:nvSpPr>
          <p:cNvPr id="3" name="Marcador de contenido 2">
            <a:extLst>
              <a:ext uri="{FF2B5EF4-FFF2-40B4-BE49-F238E27FC236}">
                <a16:creationId xmlns:a16="http://schemas.microsoft.com/office/drawing/2014/main" id="{8A1FC1DB-9B3C-534B-B9AF-1965EB26BC5E}"/>
              </a:ext>
            </a:extLst>
          </p:cNvPr>
          <p:cNvSpPr>
            <a:spLocks noGrp="1"/>
          </p:cNvSpPr>
          <p:nvPr>
            <p:ph idx="1"/>
          </p:nvPr>
        </p:nvSpPr>
        <p:spPr>
          <a:xfrm>
            <a:off x="1484587" y="2207172"/>
            <a:ext cx="9835055" cy="2680138"/>
          </a:xfrm>
        </p:spPr>
        <p:txBody>
          <a:bodyPr>
            <a:noAutofit/>
          </a:bodyPr>
          <a:lstStyle/>
          <a:p>
            <a:pPr marL="0" indent="0">
              <a:buNone/>
            </a:pPr>
            <a:r>
              <a:rPr lang="es-CO" sz="3200" dirty="0">
                <a:solidFill>
                  <a:schemeClr val="bg1"/>
                </a:solidFill>
                <a:effectLst>
                  <a:outerShdw blurRad="38100" dist="38100" dir="2700000" algn="tl">
                    <a:srgbClr val="000000">
                      <a:alpha val="43137"/>
                    </a:srgbClr>
                  </a:outerShdw>
                </a:effectLst>
              </a:rPr>
              <a:t> </a:t>
            </a:r>
            <a:r>
              <a:rPr lang="es-CO" sz="3200" dirty="0">
                <a:solidFill>
                  <a:srgbClr val="FFC000"/>
                </a:solidFill>
                <a:effectLst>
                  <a:outerShdw blurRad="38100" dist="38100" dir="2700000" algn="tl">
                    <a:srgbClr val="000000">
                      <a:alpha val="43137"/>
                    </a:srgbClr>
                  </a:outerShdw>
                </a:effectLst>
              </a:rPr>
              <a:t>Números 6:24-26 (RVR1960)</a:t>
            </a:r>
          </a:p>
          <a:p>
            <a:pPr marL="0" indent="0">
              <a:buNone/>
            </a:pPr>
            <a:r>
              <a:rPr lang="es-CO" sz="3200" baseline="30000" dirty="0">
                <a:solidFill>
                  <a:schemeClr val="bg1"/>
                </a:solidFill>
                <a:effectLst>
                  <a:outerShdw blurRad="38100" dist="38100" dir="2700000" algn="tl">
                    <a:srgbClr val="000000">
                      <a:alpha val="43137"/>
                    </a:srgbClr>
                  </a:outerShdw>
                </a:effectLst>
              </a:rPr>
              <a:t>24 </a:t>
            </a:r>
            <a:r>
              <a:rPr lang="es-CO" sz="3200" dirty="0">
                <a:solidFill>
                  <a:schemeClr val="bg1"/>
                </a:solidFill>
                <a:effectLst>
                  <a:outerShdw blurRad="38100" dist="38100" dir="2700000" algn="tl">
                    <a:srgbClr val="000000">
                      <a:alpha val="43137"/>
                    </a:srgbClr>
                  </a:outerShdw>
                </a:effectLst>
              </a:rPr>
              <a:t>Jehová te bendiga, y te guarde; </a:t>
            </a:r>
          </a:p>
          <a:p>
            <a:pPr marL="0" indent="0">
              <a:buNone/>
            </a:pPr>
            <a:r>
              <a:rPr lang="es-CO" sz="3200" baseline="30000" dirty="0">
                <a:solidFill>
                  <a:schemeClr val="bg1"/>
                </a:solidFill>
                <a:effectLst>
                  <a:outerShdw blurRad="38100" dist="38100" dir="2700000" algn="tl">
                    <a:srgbClr val="000000">
                      <a:alpha val="43137"/>
                    </a:srgbClr>
                  </a:outerShdw>
                </a:effectLst>
              </a:rPr>
              <a:t>25 </a:t>
            </a:r>
            <a:r>
              <a:rPr lang="es-CO" sz="3200" dirty="0">
                <a:solidFill>
                  <a:schemeClr val="bg1"/>
                </a:solidFill>
                <a:effectLst>
                  <a:outerShdw blurRad="38100" dist="38100" dir="2700000" algn="tl">
                    <a:srgbClr val="000000">
                      <a:alpha val="43137"/>
                    </a:srgbClr>
                  </a:outerShdw>
                </a:effectLst>
              </a:rPr>
              <a:t>Jehová haga resplandecer su rostro sobre ti, y tenga de ti misericordia; </a:t>
            </a:r>
          </a:p>
          <a:p>
            <a:pPr marL="0" indent="0">
              <a:buNone/>
            </a:pPr>
            <a:r>
              <a:rPr lang="es-CO" sz="3200" baseline="30000" dirty="0">
                <a:solidFill>
                  <a:schemeClr val="bg1"/>
                </a:solidFill>
                <a:effectLst>
                  <a:outerShdw blurRad="38100" dist="38100" dir="2700000" algn="tl">
                    <a:srgbClr val="000000">
                      <a:alpha val="43137"/>
                    </a:srgbClr>
                  </a:outerShdw>
                </a:effectLst>
              </a:rPr>
              <a:t>26 </a:t>
            </a:r>
            <a:r>
              <a:rPr lang="es-CO" sz="3200" dirty="0">
                <a:solidFill>
                  <a:schemeClr val="bg1"/>
                </a:solidFill>
                <a:effectLst>
                  <a:outerShdw blurRad="38100" dist="38100" dir="2700000" algn="tl">
                    <a:srgbClr val="000000">
                      <a:alpha val="43137"/>
                    </a:srgbClr>
                  </a:outerShdw>
                </a:effectLst>
              </a:rPr>
              <a:t>Jehová alce sobre ti su rostro, y ponga en ti paz. </a:t>
            </a:r>
          </a:p>
          <a:p>
            <a:pPr marL="0" indent="0">
              <a:buNone/>
            </a:pPr>
            <a:r>
              <a:rPr lang="es-CO" sz="3200" dirty="0">
                <a:solidFill>
                  <a:schemeClr val="bg1"/>
                </a:solidFill>
                <a:effectLst>
                  <a:outerShdw blurRad="38100" dist="38100" dir="2700000" algn="tl">
                    <a:srgbClr val="000000">
                      <a:alpha val="43137"/>
                    </a:srgbClr>
                  </a:outerShdw>
                </a:effectLst>
              </a:rPr>
              <a:t> </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7736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2BBF45F7-7C8F-864F-9823-B23D9DA0A31B}"/>
              </a:ext>
            </a:extLst>
          </p:cNvPr>
          <p:cNvSpPr>
            <a:spLocks noGrp="1"/>
          </p:cNvSpPr>
          <p:nvPr>
            <p:ph type="title"/>
          </p:nvPr>
        </p:nvSpPr>
        <p:spPr>
          <a:xfrm>
            <a:off x="1730266" y="1628831"/>
            <a:ext cx="8138948" cy="778309"/>
          </a:xfrm>
        </p:spPr>
        <p:txBody>
          <a:bodyPr/>
          <a:lstStyle/>
          <a:p>
            <a:r>
              <a:rPr lang="es-CO" sz="66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No todos se irán</a:t>
            </a:r>
          </a:p>
        </p:txBody>
      </p:sp>
      <p:sp>
        <p:nvSpPr>
          <p:cNvPr id="3" name="Marcador de contenido 2">
            <a:extLst>
              <a:ext uri="{FF2B5EF4-FFF2-40B4-BE49-F238E27FC236}">
                <a16:creationId xmlns:a16="http://schemas.microsoft.com/office/drawing/2014/main" id="{9A2BAE40-7356-9D44-977A-D6EB6D683155}"/>
              </a:ext>
            </a:extLst>
          </p:cNvPr>
          <p:cNvSpPr>
            <a:spLocks noGrp="1"/>
          </p:cNvSpPr>
          <p:nvPr>
            <p:ph idx="1"/>
          </p:nvPr>
        </p:nvSpPr>
        <p:spPr>
          <a:xfrm>
            <a:off x="1730266" y="2673789"/>
            <a:ext cx="9362090" cy="2714844"/>
          </a:xfrm>
        </p:spPr>
        <p:txBody>
          <a:bodyPr>
            <a:normAutofit/>
          </a:bodyPr>
          <a:lstStyle/>
          <a:p>
            <a:pPr marL="0" indent="0">
              <a:buNone/>
            </a:pPr>
            <a:r>
              <a:rPr lang="es-CO" sz="4400" dirty="0">
                <a:solidFill>
                  <a:schemeClr val="bg1"/>
                </a:solidFill>
                <a:effectLst>
                  <a:outerShdw blurRad="38100" dist="38100" dir="2700000" algn="tl">
                    <a:srgbClr val="000000">
                      <a:alpha val="43137"/>
                    </a:srgbClr>
                  </a:outerShdw>
                </a:effectLst>
              </a:rPr>
              <a:t>“</a:t>
            </a:r>
            <a:r>
              <a:rPr lang="es-CO" sz="4400" b="1" i="1" u="sng" dirty="0">
                <a:solidFill>
                  <a:schemeClr val="bg1"/>
                </a:solidFill>
                <a:effectLst>
                  <a:outerShdw blurRad="38100" dist="38100" dir="2700000" algn="tl">
                    <a:srgbClr val="000000">
                      <a:alpha val="43137"/>
                    </a:srgbClr>
                  </a:outerShdw>
                </a:effectLst>
              </a:rPr>
              <a:t>Algunos deben quedarse en las ciudades</a:t>
            </a:r>
            <a:r>
              <a:rPr lang="es-CO" sz="4400" b="1" dirty="0">
                <a:solidFill>
                  <a:schemeClr val="bg1"/>
                </a:solidFill>
                <a:effectLst>
                  <a:outerShdw blurRad="38100" dist="38100" dir="2700000" algn="tl">
                    <a:srgbClr val="000000">
                      <a:alpha val="43137"/>
                    </a:srgbClr>
                  </a:outerShdw>
                </a:effectLst>
              </a:rPr>
              <a:t> </a:t>
            </a:r>
            <a:r>
              <a:rPr lang="es-CO" sz="4400" dirty="0">
                <a:solidFill>
                  <a:schemeClr val="bg1"/>
                </a:solidFill>
                <a:effectLst>
                  <a:outerShdw blurRad="38100" dist="38100" dir="2700000" algn="tl">
                    <a:srgbClr val="000000">
                      <a:alpha val="43137"/>
                    </a:srgbClr>
                  </a:outerShdw>
                </a:effectLst>
              </a:rPr>
              <a:t>con el objetivo de dar la última nota de advertencia” </a:t>
            </a:r>
            <a:r>
              <a:rPr lang="es-CO" sz="4400" dirty="0">
                <a:solidFill>
                  <a:srgbClr val="FFC000"/>
                </a:solidFill>
                <a:effectLst>
                  <a:outerShdw blurRad="38100" dist="38100" dir="2700000" algn="tl">
                    <a:srgbClr val="000000">
                      <a:alpha val="43137"/>
                    </a:srgbClr>
                  </a:outerShdw>
                </a:effectLst>
              </a:rPr>
              <a:t>(Manuscritos inéditos Tomo 10, 26).</a:t>
            </a:r>
          </a:p>
          <a:p>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077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31456-9A39-C34C-B78C-9837831E940B}"/>
              </a:ext>
            </a:extLst>
          </p:cNvPr>
          <p:cNvSpPr>
            <a:spLocks noGrp="1"/>
          </p:cNvSpPr>
          <p:nvPr>
            <p:ph type="ctrTitle"/>
          </p:nvPr>
        </p:nvSpPr>
        <p:spPr>
          <a:xfrm>
            <a:off x="3195145" y="1387365"/>
            <a:ext cx="6674069" cy="4162095"/>
          </a:xfrm>
        </p:spPr>
        <p:txBody>
          <a:bodyPr>
            <a:normAutofit fontScale="90000"/>
          </a:bodyPr>
          <a:lstStyle/>
          <a:p>
            <a:pPr marL="1143000" indent="-1143000" algn="l">
              <a:buClr>
                <a:srgbClr val="7030A0"/>
              </a:buClr>
              <a:buSzPct val="200000"/>
              <a:buFont typeface="+mj-lt"/>
              <a:buAutoNum type="romanUcPeriod"/>
            </a:pPr>
            <a:r>
              <a:rPr lang="es-CO"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¿QUÉ CONSIDERABA ELENA WHITE CAMPO Y QUÉ CIUDAD?</a:t>
            </a:r>
            <a:endParaRPr lang="es-CO"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259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E0D16196-263E-E24F-9BF1-BCC513B29DA8}"/>
              </a:ext>
            </a:extLst>
          </p:cNvPr>
          <p:cNvSpPr>
            <a:spLocks noGrp="1"/>
          </p:cNvSpPr>
          <p:nvPr>
            <p:ph type="title"/>
          </p:nvPr>
        </p:nvSpPr>
        <p:spPr>
          <a:xfrm>
            <a:off x="1801210" y="1572119"/>
            <a:ext cx="9329245" cy="1325563"/>
          </a:xfrm>
        </p:spPr>
        <p:txBody>
          <a:bodyPr/>
          <a:lstStyle/>
          <a:p>
            <a:r>
              <a:rPr lang="es-CO" sz="72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El propósito de Dios</a:t>
            </a:r>
          </a:p>
        </p:txBody>
      </p:sp>
      <p:sp>
        <p:nvSpPr>
          <p:cNvPr id="3" name="Marcador de contenido 2">
            <a:extLst>
              <a:ext uri="{FF2B5EF4-FFF2-40B4-BE49-F238E27FC236}">
                <a16:creationId xmlns:a16="http://schemas.microsoft.com/office/drawing/2014/main" id="{B9E308D5-797B-3140-AA2A-D3943A652EE8}"/>
              </a:ext>
            </a:extLst>
          </p:cNvPr>
          <p:cNvSpPr>
            <a:spLocks noGrp="1"/>
          </p:cNvSpPr>
          <p:nvPr>
            <p:ph idx="1"/>
          </p:nvPr>
        </p:nvSpPr>
        <p:spPr>
          <a:xfrm>
            <a:off x="1801210" y="2897682"/>
            <a:ext cx="8589579" cy="2509892"/>
          </a:xfrm>
        </p:spPr>
        <p:txBody>
          <a:bodyPr>
            <a:normAutofit fontScale="92500"/>
          </a:bodyPr>
          <a:lstStyle/>
          <a:p>
            <a:pPr marL="0" indent="0">
              <a:buNone/>
            </a:pPr>
            <a:r>
              <a:rPr lang="es-CO" sz="4000" dirty="0">
                <a:solidFill>
                  <a:schemeClr val="bg1"/>
                </a:solidFill>
                <a:effectLst>
                  <a:outerShdw blurRad="38100" dist="38100" dir="2700000" algn="tl">
                    <a:srgbClr val="000000">
                      <a:alpha val="43137"/>
                    </a:srgbClr>
                  </a:outerShdw>
                </a:effectLst>
              </a:rPr>
              <a:t>“No era el propósito de Dios que los seres humanos vivieran hacinados en las ciudades</a:t>
            </a:r>
            <a:r>
              <a:rPr lang="es-CO" sz="4000" b="1" dirty="0">
                <a:solidFill>
                  <a:schemeClr val="bg1"/>
                </a:solidFill>
                <a:effectLst>
                  <a:outerShdw blurRad="38100" dist="38100" dir="2700000" algn="tl">
                    <a:srgbClr val="000000">
                      <a:alpha val="43137"/>
                    </a:srgbClr>
                  </a:outerShdw>
                </a:effectLst>
              </a:rPr>
              <a:t>, </a:t>
            </a:r>
            <a:r>
              <a:rPr lang="es-CO" sz="4000" b="1" i="1" u="sng" dirty="0">
                <a:solidFill>
                  <a:schemeClr val="bg1"/>
                </a:solidFill>
                <a:effectLst>
                  <a:outerShdw blurRad="38100" dist="38100" dir="2700000" algn="tl">
                    <a:srgbClr val="000000">
                      <a:alpha val="43137"/>
                    </a:srgbClr>
                  </a:outerShdw>
                </a:effectLst>
              </a:rPr>
              <a:t>amontonados  en terrazas y apartam</a:t>
            </a:r>
            <a:r>
              <a:rPr lang="es-CO" sz="4000" b="1" dirty="0">
                <a:solidFill>
                  <a:schemeClr val="bg1"/>
                </a:solidFill>
                <a:effectLst>
                  <a:outerShdw blurRad="38100" dist="38100" dir="2700000" algn="tl">
                    <a:srgbClr val="000000">
                      <a:alpha val="43137"/>
                    </a:srgbClr>
                  </a:outerShdw>
                </a:effectLst>
              </a:rPr>
              <a:t>entos</a:t>
            </a:r>
            <a:r>
              <a:rPr lang="es-CO" sz="4000" dirty="0">
                <a:solidFill>
                  <a:schemeClr val="bg1"/>
                </a:solidFill>
                <a:effectLst>
                  <a:outerShdw blurRad="38100" dist="38100" dir="2700000" algn="tl">
                    <a:srgbClr val="000000">
                      <a:alpha val="43137"/>
                    </a:srgbClr>
                  </a:outerShdw>
                </a:effectLst>
              </a:rPr>
              <a:t>” </a:t>
            </a:r>
            <a:r>
              <a:rPr lang="es-CO" sz="4000" dirty="0">
                <a:solidFill>
                  <a:srgbClr val="FFC000"/>
                </a:solidFill>
                <a:effectLst>
                  <a:outerShdw blurRad="38100" dist="38100" dir="2700000" algn="tl">
                    <a:srgbClr val="000000">
                      <a:alpha val="43137"/>
                    </a:srgbClr>
                  </a:outerShdw>
                </a:effectLst>
              </a:rPr>
              <a:t>HC, 128. (1905).</a:t>
            </a:r>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320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3" name="Marcador de contenido 2">
            <a:extLst>
              <a:ext uri="{FF2B5EF4-FFF2-40B4-BE49-F238E27FC236}">
                <a16:creationId xmlns:a16="http://schemas.microsoft.com/office/drawing/2014/main" id="{9EF3A7F9-96E6-DE4F-AF7A-DA754ECE8EEA}"/>
              </a:ext>
            </a:extLst>
          </p:cNvPr>
          <p:cNvSpPr>
            <a:spLocks noGrp="1"/>
          </p:cNvSpPr>
          <p:nvPr>
            <p:ph idx="1"/>
          </p:nvPr>
        </p:nvSpPr>
        <p:spPr>
          <a:xfrm>
            <a:off x="1387366" y="1447253"/>
            <a:ext cx="10171386" cy="4351338"/>
          </a:xfrm>
        </p:spPr>
        <p:txBody>
          <a:bodyPr>
            <a:normAutofit fontScale="92500"/>
          </a:bodyPr>
          <a:lstStyle/>
          <a:p>
            <a:pPr marL="0" indent="0">
              <a:buNone/>
            </a:pPr>
            <a:r>
              <a:rPr lang="es-CO" sz="3200" dirty="0">
                <a:solidFill>
                  <a:schemeClr val="bg1"/>
                </a:solidFill>
                <a:effectLst>
                  <a:outerShdw blurRad="38100" dist="38100" dir="2700000" algn="tl">
                    <a:srgbClr val="000000">
                      <a:alpha val="43137"/>
                    </a:srgbClr>
                  </a:outerShdw>
                </a:effectLst>
              </a:rPr>
              <a:t>“Si a muchos de los que viven en </a:t>
            </a:r>
            <a:r>
              <a:rPr lang="es-CO" sz="3600" b="1" u="sng" dirty="0">
                <a:solidFill>
                  <a:schemeClr val="bg1"/>
                </a:solidFill>
                <a:effectLst>
                  <a:outerShdw blurRad="38100" dist="38100" dir="2700000" algn="tl">
                    <a:srgbClr val="000000">
                      <a:alpha val="43137"/>
                    </a:srgbClr>
                  </a:outerShdw>
                </a:effectLst>
              </a:rPr>
              <a:t>las ciudades</a:t>
            </a:r>
            <a:r>
              <a:rPr lang="es-CO" sz="3600" u="sng" dirty="0">
                <a:solidFill>
                  <a:schemeClr val="bg1"/>
                </a:solidFill>
                <a:effectLst>
                  <a:outerShdw blurRad="38100" dist="38100" dir="2700000" algn="tl">
                    <a:srgbClr val="000000">
                      <a:alpha val="43137"/>
                    </a:srgbClr>
                  </a:outerShdw>
                </a:effectLst>
              </a:rPr>
              <a:t> </a:t>
            </a:r>
            <a:r>
              <a:rPr lang="es-CO" sz="3200" dirty="0">
                <a:solidFill>
                  <a:schemeClr val="bg1"/>
                </a:solidFill>
                <a:effectLst>
                  <a:outerShdw blurRad="38100" dist="38100" dir="2700000" algn="tl">
                    <a:srgbClr val="000000">
                      <a:alpha val="43137"/>
                    </a:srgbClr>
                  </a:outerShdw>
                </a:effectLst>
              </a:rPr>
              <a:t>y que no tienen </a:t>
            </a:r>
            <a:r>
              <a:rPr lang="es-CO" sz="4000" b="1" i="1" u="sng" dirty="0">
                <a:solidFill>
                  <a:schemeClr val="bg1"/>
                </a:solidFill>
                <a:effectLst>
                  <a:outerShdw blurRad="38100" dist="38100" dir="2700000" algn="tl">
                    <a:srgbClr val="000000">
                      <a:alpha val="43137"/>
                    </a:srgbClr>
                  </a:outerShdw>
                </a:effectLst>
              </a:rPr>
              <a:t>ni un metro cuadrado de hierba que pisar</a:t>
            </a:r>
            <a:r>
              <a:rPr lang="es-CO" sz="3200" dirty="0">
                <a:solidFill>
                  <a:schemeClr val="bg1"/>
                </a:solidFill>
                <a:effectLst>
                  <a:outerShdw blurRad="38100" dist="38100" dir="2700000" algn="tl">
                    <a:srgbClr val="000000">
                      <a:alpha val="43137"/>
                    </a:srgbClr>
                  </a:outerShdw>
                </a:effectLst>
              </a:rPr>
              <a:t>, y que año tras año no han mirado más que </a:t>
            </a:r>
            <a:r>
              <a:rPr lang="es-CO" sz="3900" b="1" i="1" u="sng" dirty="0">
                <a:solidFill>
                  <a:schemeClr val="bg1"/>
                </a:solidFill>
                <a:effectLst>
                  <a:outerShdw blurRad="38100" dist="38100" dir="2700000" algn="tl">
                    <a:srgbClr val="000000">
                      <a:alpha val="43137"/>
                    </a:srgbClr>
                  </a:outerShdw>
                </a:effectLst>
              </a:rPr>
              <a:t>patios sucios y estrechos callejones, paredes de ladrillo, y pavimentos,</a:t>
            </a:r>
            <a:r>
              <a:rPr lang="es-CO" sz="3900" i="1" u="sng" dirty="0">
                <a:solidFill>
                  <a:schemeClr val="bg1"/>
                </a:solidFill>
                <a:effectLst>
                  <a:outerShdw blurRad="38100" dist="38100" dir="2700000" algn="tl">
                    <a:srgbClr val="000000">
                      <a:alpha val="43137"/>
                    </a:srgbClr>
                  </a:outerShdw>
                </a:effectLst>
              </a:rPr>
              <a:t> y </a:t>
            </a:r>
            <a:r>
              <a:rPr lang="es-CO" sz="3900" b="1" i="1" u="sng" dirty="0">
                <a:solidFill>
                  <a:schemeClr val="bg1"/>
                </a:solidFill>
                <a:effectLst>
                  <a:outerShdw blurRad="38100" dist="38100" dir="2700000" algn="tl">
                    <a:srgbClr val="000000">
                      <a:alpha val="43137"/>
                    </a:srgbClr>
                  </a:outerShdw>
                </a:effectLst>
              </a:rPr>
              <a:t>un cielo nublado de polvo y humo</a:t>
            </a:r>
            <a:r>
              <a:rPr lang="es-CO" sz="3900" i="1" u="sng" dirty="0">
                <a:solidFill>
                  <a:schemeClr val="bg1"/>
                </a:solidFill>
                <a:effectLst>
                  <a:outerShdw blurRad="38100" dist="38100" dir="2700000" algn="tl">
                    <a:srgbClr val="000000">
                      <a:alpha val="43137"/>
                    </a:srgbClr>
                  </a:outerShdw>
                </a:effectLst>
              </a:rPr>
              <a:t>, </a:t>
            </a:r>
            <a:r>
              <a:rPr lang="es-CO" sz="3200" dirty="0">
                <a:solidFill>
                  <a:schemeClr val="bg1"/>
                </a:solidFill>
                <a:effectLst>
                  <a:outerShdw blurRad="38100" dist="38100" dir="2700000" algn="tl">
                    <a:srgbClr val="000000">
                      <a:alpha val="43137"/>
                    </a:srgbClr>
                  </a:outerShdw>
                </a:effectLst>
              </a:rPr>
              <a:t>se les llevara a algún distrito rural, en medio de campos verdes, de bosques, collados y arroyos, bajo un cielo claro y con aire fresco y puro, casi les parecería estar en el paraíso.” </a:t>
            </a:r>
            <a:r>
              <a:rPr lang="es-CO" sz="3200" dirty="0">
                <a:solidFill>
                  <a:srgbClr val="FFC000"/>
                </a:solidFill>
                <a:effectLst>
                  <a:outerShdw blurRad="38100" dist="38100" dir="2700000" algn="tl">
                    <a:srgbClr val="000000">
                      <a:alpha val="43137"/>
                    </a:srgbClr>
                  </a:outerShdw>
                </a:effectLst>
              </a:rPr>
              <a:t>—El Ministerio de Curación, 144 (1905).</a:t>
            </a:r>
          </a:p>
        </p:txBody>
      </p:sp>
    </p:spTree>
    <p:extLst>
      <p:ext uri="{BB962C8B-B14F-4D97-AF65-F5344CB8AC3E}">
        <p14:creationId xmlns:p14="http://schemas.microsoft.com/office/powerpoint/2010/main" val="280477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381CB-6538-0349-8941-3830DF2E63AC}"/>
              </a:ext>
            </a:extLst>
          </p:cNvPr>
          <p:cNvSpPr>
            <a:spLocks noGrp="1"/>
          </p:cNvSpPr>
          <p:nvPr>
            <p:ph type="title"/>
          </p:nvPr>
        </p:nvSpPr>
        <p:spPr/>
        <p:txBody>
          <a:bodyPr/>
          <a:lstStyle/>
          <a:p>
            <a:pPr algn="ctr"/>
            <a:r>
              <a:rPr lang="es-CO" sz="80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Ciudad</a:t>
            </a:r>
          </a:p>
        </p:txBody>
      </p:sp>
      <p:sp>
        <p:nvSpPr>
          <p:cNvPr id="3" name="Marcador de contenido 2">
            <a:extLst>
              <a:ext uri="{FF2B5EF4-FFF2-40B4-BE49-F238E27FC236}">
                <a16:creationId xmlns:a16="http://schemas.microsoft.com/office/drawing/2014/main" id="{1D255663-FB2B-2741-851D-57418F708B74}"/>
              </a:ext>
            </a:extLst>
          </p:cNvPr>
          <p:cNvSpPr>
            <a:spLocks noGrp="1"/>
          </p:cNvSpPr>
          <p:nvPr>
            <p:ph idx="1"/>
          </p:nvPr>
        </p:nvSpPr>
        <p:spPr>
          <a:xfrm>
            <a:off x="2092872" y="1659759"/>
            <a:ext cx="8006255" cy="4351338"/>
          </a:xfrm>
        </p:spPr>
        <p:txBody>
          <a:bodyPr>
            <a:noAutofit/>
          </a:bodyPr>
          <a:lstStyle/>
          <a:p>
            <a:r>
              <a:rPr lang="es-CO" dirty="0">
                <a:solidFill>
                  <a:schemeClr val="bg1"/>
                </a:solidFill>
              </a:rPr>
              <a:t>Casas pegadas unas de otras</a:t>
            </a:r>
          </a:p>
          <a:p>
            <a:r>
              <a:rPr lang="es-CO" dirty="0">
                <a:solidFill>
                  <a:schemeClr val="bg1"/>
                </a:solidFill>
              </a:rPr>
              <a:t>Edificios de apartamentos</a:t>
            </a:r>
          </a:p>
          <a:p>
            <a:r>
              <a:rPr lang="es-CO" dirty="0">
                <a:solidFill>
                  <a:schemeClr val="bg1"/>
                </a:solidFill>
              </a:rPr>
              <a:t>No hay hierbas para pisar</a:t>
            </a:r>
          </a:p>
          <a:p>
            <a:r>
              <a:rPr lang="es-CO" dirty="0">
                <a:solidFill>
                  <a:schemeClr val="bg1"/>
                </a:solidFill>
              </a:rPr>
              <a:t>Patios sucios</a:t>
            </a:r>
          </a:p>
          <a:p>
            <a:r>
              <a:rPr lang="es-CO" dirty="0">
                <a:solidFill>
                  <a:schemeClr val="bg1"/>
                </a:solidFill>
              </a:rPr>
              <a:t>Estrechos callejones</a:t>
            </a:r>
          </a:p>
          <a:p>
            <a:r>
              <a:rPr lang="es-CO" dirty="0">
                <a:solidFill>
                  <a:schemeClr val="bg1"/>
                </a:solidFill>
              </a:rPr>
              <a:t>Paredes de ladrillos</a:t>
            </a:r>
          </a:p>
          <a:p>
            <a:r>
              <a:rPr lang="es-CO" dirty="0">
                <a:solidFill>
                  <a:schemeClr val="bg1"/>
                </a:solidFill>
              </a:rPr>
              <a:t>Casas pequeñas y apiñadas</a:t>
            </a:r>
          </a:p>
          <a:p>
            <a:r>
              <a:rPr lang="es-CO" dirty="0">
                <a:solidFill>
                  <a:schemeClr val="bg1"/>
                </a:solidFill>
              </a:rPr>
              <a:t>Pavimento</a:t>
            </a:r>
          </a:p>
          <a:p>
            <a:r>
              <a:rPr lang="es-CO" dirty="0">
                <a:solidFill>
                  <a:schemeClr val="bg1"/>
                </a:solidFill>
              </a:rPr>
              <a:t>Cielo nublado de polvo y humo</a:t>
            </a:r>
          </a:p>
          <a:p>
            <a:endParaRPr lang="es-CO" dirty="0">
              <a:solidFill>
                <a:schemeClr val="bg1"/>
              </a:solidFill>
            </a:endParaRPr>
          </a:p>
        </p:txBody>
      </p:sp>
    </p:spTree>
    <p:extLst>
      <p:ext uri="{BB962C8B-B14F-4D97-AF65-F5344CB8AC3E}">
        <p14:creationId xmlns:p14="http://schemas.microsoft.com/office/powerpoint/2010/main" val="2939249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9E7A044-1DCA-D441-9C81-5AEE7E5DAE75}"/>
              </a:ext>
            </a:extLst>
          </p:cNvPr>
          <p:cNvSpPr>
            <a:spLocks noGrp="1"/>
          </p:cNvSpPr>
          <p:nvPr>
            <p:ph idx="1"/>
          </p:nvPr>
        </p:nvSpPr>
        <p:spPr>
          <a:xfrm>
            <a:off x="1453055" y="1794094"/>
            <a:ext cx="9882352" cy="3440058"/>
          </a:xfrm>
        </p:spPr>
        <p:txBody>
          <a:bodyPr>
            <a:normAutofit/>
          </a:bodyPr>
          <a:lstStyle/>
          <a:p>
            <a:pPr marL="0" indent="0">
              <a:buNone/>
            </a:pPr>
            <a:r>
              <a:rPr lang="es-CO" sz="4000" dirty="0">
                <a:solidFill>
                  <a:schemeClr val="bg1"/>
                </a:solidFill>
                <a:effectLst>
                  <a:outerShdw blurRad="38100" dist="38100" dir="2700000" algn="tl">
                    <a:srgbClr val="000000">
                      <a:alpha val="43137"/>
                    </a:srgbClr>
                  </a:outerShdw>
                </a:effectLst>
              </a:rPr>
              <a:t>“…Se les llevara a algún </a:t>
            </a:r>
            <a:r>
              <a:rPr lang="es-CO" sz="4000" b="1" i="1" u="sng" dirty="0">
                <a:solidFill>
                  <a:schemeClr val="bg1"/>
                </a:solidFill>
                <a:effectLst>
                  <a:outerShdw blurRad="38100" dist="38100" dir="2700000" algn="tl">
                    <a:srgbClr val="000000">
                      <a:alpha val="43137"/>
                    </a:srgbClr>
                  </a:outerShdw>
                </a:effectLst>
              </a:rPr>
              <a:t>distrito rural</a:t>
            </a:r>
            <a:r>
              <a:rPr lang="es-CO" sz="4000" dirty="0">
                <a:solidFill>
                  <a:schemeClr val="bg1"/>
                </a:solidFill>
                <a:effectLst>
                  <a:outerShdw blurRad="38100" dist="38100" dir="2700000" algn="tl">
                    <a:srgbClr val="000000">
                      <a:alpha val="43137"/>
                    </a:srgbClr>
                  </a:outerShdw>
                </a:effectLst>
              </a:rPr>
              <a:t>, en medio de </a:t>
            </a:r>
            <a:r>
              <a:rPr lang="es-CO" sz="4000" b="1" i="1" u="sng" dirty="0">
                <a:solidFill>
                  <a:schemeClr val="bg1"/>
                </a:solidFill>
                <a:effectLst>
                  <a:outerShdw blurRad="38100" dist="38100" dir="2700000" algn="tl">
                    <a:srgbClr val="000000">
                      <a:alpha val="43137"/>
                    </a:srgbClr>
                  </a:outerShdw>
                </a:effectLst>
              </a:rPr>
              <a:t>campos verdes</a:t>
            </a:r>
            <a:r>
              <a:rPr lang="es-CO" sz="4000" dirty="0">
                <a:solidFill>
                  <a:schemeClr val="bg1"/>
                </a:solidFill>
                <a:effectLst>
                  <a:outerShdw blurRad="38100" dist="38100" dir="2700000" algn="tl">
                    <a:srgbClr val="000000">
                      <a:alpha val="43137"/>
                    </a:srgbClr>
                  </a:outerShdw>
                </a:effectLst>
              </a:rPr>
              <a:t>, de </a:t>
            </a:r>
            <a:r>
              <a:rPr lang="es-CO" sz="4000" b="1" i="1" u="sng" dirty="0">
                <a:solidFill>
                  <a:schemeClr val="bg1"/>
                </a:solidFill>
                <a:effectLst>
                  <a:outerShdw blurRad="38100" dist="38100" dir="2700000" algn="tl">
                    <a:srgbClr val="000000">
                      <a:alpha val="43137"/>
                    </a:srgbClr>
                  </a:outerShdw>
                </a:effectLst>
              </a:rPr>
              <a:t>bosques, collados y arroyos</a:t>
            </a:r>
            <a:r>
              <a:rPr lang="es-CO" sz="4000" u="sng" dirty="0">
                <a:solidFill>
                  <a:schemeClr val="bg1"/>
                </a:solidFill>
                <a:effectLst>
                  <a:outerShdw blurRad="38100" dist="38100" dir="2700000" algn="tl">
                    <a:srgbClr val="000000">
                      <a:alpha val="43137"/>
                    </a:srgbClr>
                  </a:outerShdw>
                </a:effectLst>
              </a:rPr>
              <a:t>, </a:t>
            </a:r>
            <a:r>
              <a:rPr lang="es-CO" sz="4000" b="1" i="1" u="sng" dirty="0">
                <a:solidFill>
                  <a:schemeClr val="bg1"/>
                </a:solidFill>
                <a:effectLst>
                  <a:outerShdw blurRad="38100" dist="38100" dir="2700000" algn="tl">
                    <a:srgbClr val="000000">
                      <a:alpha val="43137"/>
                    </a:srgbClr>
                  </a:outerShdw>
                </a:effectLst>
              </a:rPr>
              <a:t>bajo un cielo claro y con aire fresco y puro</a:t>
            </a:r>
            <a:r>
              <a:rPr lang="es-CO" sz="4000" u="sng" dirty="0">
                <a:solidFill>
                  <a:schemeClr val="bg1"/>
                </a:solidFill>
                <a:effectLst>
                  <a:outerShdw blurRad="38100" dist="38100" dir="2700000" algn="tl">
                    <a:srgbClr val="000000">
                      <a:alpha val="43137"/>
                    </a:srgbClr>
                  </a:outerShdw>
                </a:effectLst>
              </a:rPr>
              <a:t>, </a:t>
            </a:r>
            <a:r>
              <a:rPr lang="es-CO" sz="4000" dirty="0">
                <a:solidFill>
                  <a:schemeClr val="bg1"/>
                </a:solidFill>
                <a:effectLst>
                  <a:outerShdw blurRad="38100" dist="38100" dir="2700000" algn="tl">
                    <a:srgbClr val="000000">
                      <a:alpha val="43137"/>
                    </a:srgbClr>
                  </a:outerShdw>
                </a:effectLst>
              </a:rPr>
              <a:t>casi les parecería estar en el paraíso.” —</a:t>
            </a:r>
            <a:r>
              <a:rPr lang="es-CO" sz="4000" dirty="0">
                <a:solidFill>
                  <a:srgbClr val="FFC000"/>
                </a:solidFill>
                <a:effectLst>
                  <a:outerShdw blurRad="38100" dist="38100" dir="2700000" algn="tl">
                    <a:srgbClr val="000000">
                      <a:alpha val="43137"/>
                    </a:srgbClr>
                  </a:outerShdw>
                </a:effectLst>
              </a:rPr>
              <a:t>El Ministerio de Curación, 144 (1905).</a:t>
            </a:r>
          </a:p>
          <a:p>
            <a:endParaRPr lang="es-CO" sz="40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114581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4C736A-FC48-0944-AE28-4B0B5DBE88BB}"/>
              </a:ext>
            </a:extLst>
          </p:cNvPr>
          <p:cNvSpPr>
            <a:spLocks noGrp="1"/>
          </p:cNvSpPr>
          <p:nvPr>
            <p:ph type="title"/>
          </p:nvPr>
        </p:nvSpPr>
        <p:spPr>
          <a:xfrm>
            <a:off x="838200" y="711967"/>
            <a:ext cx="10515600" cy="1325563"/>
          </a:xfrm>
        </p:spPr>
        <p:txBody>
          <a:bodyPr/>
          <a:lstStyle/>
          <a:p>
            <a:pPr algn="ctr"/>
            <a:r>
              <a:rPr lang="es-CO" sz="88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Campo</a:t>
            </a:r>
          </a:p>
        </p:txBody>
      </p:sp>
      <p:sp>
        <p:nvSpPr>
          <p:cNvPr id="3" name="Marcador de contenido 2">
            <a:extLst>
              <a:ext uri="{FF2B5EF4-FFF2-40B4-BE49-F238E27FC236}">
                <a16:creationId xmlns:a16="http://schemas.microsoft.com/office/drawing/2014/main" id="{BF07D44E-3321-7B4E-8C22-46131DB11743}"/>
              </a:ext>
            </a:extLst>
          </p:cNvPr>
          <p:cNvSpPr>
            <a:spLocks noGrp="1"/>
          </p:cNvSpPr>
          <p:nvPr>
            <p:ph idx="1"/>
          </p:nvPr>
        </p:nvSpPr>
        <p:spPr>
          <a:xfrm>
            <a:off x="838200" y="2014812"/>
            <a:ext cx="10515600" cy="4351338"/>
          </a:xfrm>
        </p:spPr>
        <p:txBody>
          <a:bodyPr>
            <a:normAutofit/>
          </a:bodyPr>
          <a:lstStyle/>
          <a:p>
            <a:pPr algn="ctr"/>
            <a:r>
              <a:rPr lang="es-CO" sz="4000" dirty="0">
                <a:solidFill>
                  <a:schemeClr val="bg1"/>
                </a:solidFill>
                <a:effectLst>
                  <a:outerShdw blurRad="38100" dist="38100" dir="2700000" algn="tl">
                    <a:srgbClr val="000000">
                      <a:alpha val="43137"/>
                    </a:srgbClr>
                  </a:outerShdw>
                </a:effectLst>
              </a:rPr>
              <a:t>Area rural</a:t>
            </a:r>
          </a:p>
          <a:p>
            <a:pPr algn="ctr"/>
            <a:r>
              <a:rPr lang="es-CO" sz="4000" dirty="0">
                <a:solidFill>
                  <a:schemeClr val="bg1"/>
                </a:solidFill>
                <a:effectLst>
                  <a:outerShdw blurRad="38100" dist="38100" dir="2700000" algn="tl">
                    <a:srgbClr val="000000">
                      <a:alpha val="43137"/>
                    </a:srgbClr>
                  </a:outerShdw>
                </a:effectLst>
              </a:rPr>
              <a:t>Campos verdes</a:t>
            </a:r>
          </a:p>
          <a:p>
            <a:pPr algn="ctr"/>
            <a:r>
              <a:rPr lang="es-CO" sz="4000" dirty="0">
                <a:solidFill>
                  <a:schemeClr val="bg1"/>
                </a:solidFill>
                <a:effectLst>
                  <a:outerShdw blurRad="38100" dist="38100" dir="2700000" algn="tl">
                    <a:srgbClr val="000000">
                      <a:alpha val="43137"/>
                    </a:srgbClr>
                  </a:outerShdw>
                </a:effectLst>
              </a:rPr>
              <a:t>Bosques</a:t>
            </a:r>
          </a:p>
          <a:p>
            <a:pPr algn="ctr"/>
            <a:r>
              <a:rPr lang="es-CO" sz="4000" dirty="0">
                <a:solidFill>
                  <a:schemeClr val="bg1"/>
                </a:solidFill>
                <a:effectLst>
                  <a:outerShdw blurRad="38100" dist="38100" dir="2700000" algn="tl">
                    <a:srgbClr val="000000">
                      <a:alpha val="43137"/>
                    </a:srgbClr>
                  </a:outerShdw>
                </a:effectLst>
              </a:rPr>
              <a:t>Arroyos</a:t>
            </a:r>
          </a:p>
          <a:p>
            <a:pPr algn="ctr"/>
            <a:r>
              <a:rPr lang="es-CO" sz="4000" dirty="0">
                <a:solidFill>
                  <a:schemeClr val="bg1"/>
                </a:solidFill>
                <a:effectLst>
                  <a:outerShdw blurRad="38100" dist="38100" dir="2700000" algn="tl">
                    <a:srgbClr val="000000">
                      <a:alpha val="43137"/>
                    </a:srgbClr>
                  </a:outerShdw>
                </a:effectLst>
              </a:rPr>
              <a:t>Cielo claro</a:t>
            </a:r>
          </a:p>
          <a:p>
            <a:pPr algn="ctr"/>
            <a:r>
              <a:rPr lang="es-CO" sz="4000" dirty="0">
                <a:solidFill>
                  <a:schemeClr val="bg1"/>
                </a:solidFill>
                <a:effectLst>
                  <a:outerShdw blurRad="38100" dist="38100" dir="2700000" algn="tl">
                    <a:srgbClr val="000000">
                      <a:alpha val="43137"/>
                    </a:srgbClr>
                  </a:outerShdw>
                </a:effectLst>
              </a:rPr>
              <a:t>Aire fresco y puro</a:t>
            </a:r>
          </a:p>
          <a:p>
            <a:pPr algn="ctr"/>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4334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D6F0F-676E-6940-AD65-BD6A4C963E77}"/>
              </a:ext>
            </a:extLst>
          </p:cNvPr>
          <p:cNvSpPr>
            <a:spLocks noGrp="1"/>
          </p:cNvSpPr>
          <p:nvPr>
            <p:ph type="ctrTitle"/>
          </p:nvPr>
        </p:nvSpPr>
        <p:spPr>
          <a:xfrm>
            <a:off x="1713186" y="2237335"/>
            <a:ext cx="9144000" cy="2387600"/>
          </a:xfrm>
        </p:spPr>
        <p:txBody>
          <a:bodyPr>
            <a:normAutofit fontScale="90000"/>
          </a:bodyPr>
          <a:lstStyle/>
          <a:p>
            <a: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 </a:t>
            </a:r>
            <a:b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br>
            <a:b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br>
            <a:b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br>
            <a:b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br>
            <a:b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br>
            <a:b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br>
            <a:b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br>
            <a:b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br>
            <a: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A. Ubicación de nuestras instituciones más representativas en la época</a:t>
            </a:r>
          </a:p>
        </p:txBody>
      </p:sp>
    </p:spTree>
    <p:extLst>
      <p:ext uri="{BB962C8B-B14F-4D97-AF65-F5344CB8AC3E}">
        <p14:creationId xmlns:p14="http://schemas.microsoft.com/office/powerpoint/2010/main" val="109864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384FA3-A209-AF47-A424-62190FB006CF}"/>
              </a:ext>
            </a:extLst>
          </p:cNvPr>
          <p:cNvSpPr>
            <a:spLocks noGrp="1"/>
          </p:cNvSpPr>
          <p:nvPr>
            <p:ph type="ctrTitle"/>
          </p:nvPr>
        </p:nvSpPr>
        <p:spPr>
          <a:xfrm>
            <a:off x="1524000" y="2984692"/>
            <a:ext cx="9144000" cy="1050542"/>
          </a:xfrm>
        </p:spPr>
        <p:txBody>
          <a:bodyPr/>
          <a:lstStyle/>
          <a:p>
            <a:r>
              <a:rPr lang="es-CO"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a. </a:t>
            </a:r>
            <a:r>
              <a:rPr lang="es-CO" b="1" dirty="0" err="1">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Review</a:t>
            </a:r>
            <a:r>
              <a:rPr lang="es-CO"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 and Herald</a:t>
            </a:r>
            <a:endParaRPr lang="es-CO"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249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91BE76-BB01-C44F-A526-987A2FBD5E7F}"/>
              </a:ext>
            </a:extLst>
          </p:cNvPr>
          <p:cNvSpPr>
            <a:spLocks noGrp="1"/>
          </p:cNvSpPr>
          <p:nvPr>
            <p:ph type="title"/>
          </p:nvPr>
        </p:nvSpPr>
        <p:spPr>
          <a:xfrm>
            <a:off x="838200" y="1541317"/>
            <a:ext cx="10515600" cy="1078392"/>
          </a:xfrm>
        </p:spPr>
        <p:txBody>
          <a:bodyPr>
            <a:normAutofit/>
          </a:bodyPr>
          <a:lstStyle/>
          <a:p>
            <a:pPr algn="ctr"/>
            <a:r>
              <a:rPr lang="es-CO" sz="60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Choque de trenes:</a:t>
            </a:r>
          </a:p>
        </p:txBody>
      </p:sp>
      <p:sp>
        <p:nvSpPr>
          <p:cNvPr id="3" name="Marcador de contenido 2">
            <a:extLst>
              <a:ext uri="{FF2B5EF4-FFF2-40B4-BE49-F238E27FC236}">
                <a16:creationId xmlns:a16="http://schemas.microsoft.com/office/drawing/2014/main" id="{FD9CD97A-C7B0-354F-9ECC-157A9F6CF030}"/>
              </a:ext>
            </a:extLst>
          </p:cNvPr>
          <p:cNvSpPr>
            <a:spLocks noGrp="1"/>
          </p:cNvSpPr>
          <p:nvPr>
            <p:ph idx="1"/>
          </p:nvPr>
        </p:nvSpPr>
        <p:spPr>
          <a:xfrm>
            <a:off x="2157663" y="2619708"/>
            <a:ext cx="7876674" cy="2878722"/>
          </a:xfrm>
        </p:spPr>
        <p:txBody>
          <a:bodyPr>
            <a:normAutofit/>
          </a:bodyPr>
          <a:lstStyle/>
          <a:p>
            <a:r>
              <a:rPr lang="es-ES" sz="5400" dirty="0">
                <a:solidFill>
                  <a:schemeClr val="bg1"/>
                </a:solidFill>
                <a:effectLst>
                  <a:outerShdw blurRad="38100" dist="38100" dir="2700000" algn="tl">
                    <a:srgbClr val="000000">
                      <a:alpha val="43137"/>
                    </a:srgbClr>
                  </a:outerShdw>
                </a:effectLst>
              </a:rPr>
              <a:t>La evangelización de las ciudades.</a:t>
            </a:r>
            <a:endParaRPr lang="es-CO" sz="5400" dirty="0">
              <a:solidFill>
                <a:schemeClr val="bg1"/>
              </a:solidFill>
              <a:effectLst>
                <a:outerShdw blurRad="38100" dist="38100" dir="2700000" algn="tl">
                  <a:srgbClr val="000000">
                    <a:alpha val="43137"/>
                  </a:srgbClr>
                </a:outerShdw>
              </a:effectLst>
            </a:endParaRPr>
          </a:p>
          <a:p>
            <a:r>
              <a:rPr lang="es-ES" sz="5400" dirty="0">
                <a:solidFill>
                  <a:schemeClr val="bg1"/>
                </a:solidFill>
                <a:effectLst>
                  <a:outerShdw blurRad="38100" dist="38100" dir="2700000" algn="tl">
                    <a:srgbClr val="000000">
                      <a:alpha val="43137"/>
                    </a:srgbClr>
                  </a:outerShdw>
                </a:effectLst>
              </a:rPr>
              <a:t>La salida al campo.</a:t>
            </a:r>
            <a:endParaRPr lang="es-CO"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3526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36FECB5-55F4-784C-B5BD-DB4BEA52214E}"/>
              </a:ext>
            </a:extLst>
          </p:cNvPr>
          <p:cNvSpPr>
            <a:spLocks noGrp="1"/>
          </p:cNvSpPr>
          <p:nvPr>
            <p:ph idx="1"/>
          </p:nvPr>
        </p:nvSpPr>
        <p:spPr>
          <a:xfrm>
            <a:off x="1736835" y="1983280"/>
            <a:ext cx="8841828" cy="2967092"/>
          </a:xfrm>
        </p:spPr>
        <p:txBody>
          <a:bodyPr>
            <a:normAutofit/>
          </a:bodyPr>
          <a:lstStyle/>
          <a:p>
            <a:pPr marL="0" indent="0">
              <a:buNone/>
            </a:pPr>
            <a:r>
              <a:rPr lang="es-CO" sz="4800" dirty="0">
                <a:solidFill>
                  <a:schemeClr val="bg1"/>
                </a:solidFill>
                <a:effectLst>
                  <a:outerShdw blurRad="38100" dist="38100" dir="2700000" algn="tl">
                    <a:srgbClr val="000000">
                      <a:alpha val="43137"/>
                    </a:srgbClr>
                  </a:outerShdw>
                </a:effectLst>
              </a:rPr>
              <a:t>“Cualquier lugar a </a:t>
            </a:r>
            <a:r>
              <a:rPr lang="es-CO" sz="4800" i="1" u="sng" dirty="0">
                <a:solidFill>
                  <a:schemeClr val="bg1"/>
                </a:solidFill>
                <a:effectLst>
                  <a:outerShdw blurRad="38100" dist="38100" dir="2700000" algn="tl">
                    <a:srgbClr val="000000">
                      <a:alpha val="43137"/>
                    </a:srgbClr>
                  </a:outerShdw>
                </a:effectLst>
              </a:rPr>
              <a:t>50 kilometros </a:t>
            </a:r>
            <a:r>
              <a:rPr lang="es-CO" sz="4800" dirty="0">
                <a:solidFill>
                  <a:schemeClr val="bg1"/>
                </a:solidFill>
                <a:effectLst>
                  <a:outerShdw blurRad="38100" dist="38100" dir="2700000" algn="tl">
                    <a:srgbClr val="000000">
                      <a:alpha val="43137"/>
                    </a:srgbClr>
                  </a:outerShdw>
                </a:effectLst>
              </a:rPr>
              <a:t>de la ciudad sería demasiado cerca” </a:t>
            </a:r>
            <a:r>
              <a:rPr lang="es-CO" sz="4800" dirty="0">
                <a:solidFill>
                  <a:srgbClr val="FFC000"/>
                </a:solidFill>
                <a:effectLst>
                  <a:outerShdw blurRad="38100" dist="38100" dir="2700000" algn="tl">
                    <a:srgbClr val="000000">
                      <a:alpha val="43137"/>
                    </a:srgbClr>
                  </a:outerShdw>
                </a:effectLst>
              </a:rPr>
              <a:t>(Review and Herald, 11 de agosto de 1903).</a:t>
            </a:r>
          </a:p>
          <a:p>
            <a:endParaRPr lang="es-CO"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270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07E685-5700-DB43-8004-3DAEEE610954}"/>
              </a:ext>
            </a:extLst>
          </p:cNvPr>
          <p:cNvSpPr>
            <a:spLocks noGrp="1"/>
          </p:cNvSpPr>
          <p:nvPr>
            <p:ph type="ctrTitle"/>
          </p:nvPr>
        </p:nvSpPr>
        <p:spPr>
          <a:xfrm>
            <a:off x="1524000" y="2396358"/>
            <a:ext cx="9144000" cy="1854584"/>
          </a:xfrm>
        </p:spPr>
        <p:txBody>
          <a:bodyPr/>
          <a:lstStyle/>
          <a:p>
            <a:r>
              <a:rPr lang="es-CO"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B. Sanatorio Paradise Valley</a:t>
            </a:r>
            <a:endParaRPr lang="es-CO"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4532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FD06E3-CFA6-B74E-83E0-D26839D2E763}"/>
              </a:ext>
            </a:extLst>
          </p:cNvPr>
          <p:cNvSpPr>
            <a:spLocks noGrp="1"/>
          </p:cNvSpPr>
          <p:nvPr>
            <p:ph idx="1"/>
          </p:nvPr>
        </p:nvSpPr>
        <p:spPr>
          <a:xfrm>
            <a:off x="1579179" y="1825625"/>
            <a:ext cx="9188669" cy="3550416"/>
          </a:xfrm>
        </p:spPr>
        <p:txBody>
          <a:bodyPr>
            <a:normAutofit/>
          </a:bodyPr>
          <a:lstStyle/>
          <a:p>
            <a:pPr marL="0" indent="0">
              <a:buNone/>
            </a:pPr>
            <a:r>
              <a:rPr lang="es-CO" sz="4800" i="1" u="sng" dirty="0">
                <a:solidFill>
                  <a:schemeClr val="bg1"/>
                </a:solidFill>
                <a:effectLst>
                  <a:outerShdw blurRad="38100" dist="38100" dir="2700000" algn="tl">
                    <a:srgbClr val="000000">
                      <a:alpha val="43137"/>
                    </a:srgbClr>
                  </a:outerShdw>
                </a:effectLst>
              </a:rPr>
              <a:t>Once kilometros </a:t>
            </a:r>
            <a:r>
              <a:rPr lang="es-CO" sz="4800" dirty="0">
                <a:solidFill>
                  <a:schemeClr val="bg1"/>
                </a:solidFill>
                <a:effectLst>
                  <a:outerShdw blurRad="38100" dist="38100" dir="2700000" algn="tl">
                    <a:srgbClr val="000000">
                      <a:alpha val="43137"/>
                    </a:srgbClr>
                  </a:outerShdw>
                </a:effectLst>
              </a:rPr>
              <a:t>de San Diego. Ella dijo que tuvieron “la misericordiosa dirección de Dios” “a pocos kilómetros (once) al sur de San Diego”</a:t>
            </a:r>
          </a:p>
        </p:txBody>
      </p:sp>
    </p:spTree>
    <p:extLst>
      <p:ext uri="{BB962C8B-B14F-4D97-AF65-F5344CB8AC3E}">
        <p14:creationId xmlns:p14="http://schemas.microsoft.com/office/powerpoint/2010/main" val="2291368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436B3-98F9-B841-8C58-067DA3379552}"/>
              </a:ext>
            </a:extLst>
          </p:cNvPr>
          <p:cNvSpPr>
            <a:spLocks noGrp="1"/>
          </p:cNvSpPr>
          <p:nvPr>
            <p:ph type="ctrTitle"/>
          </p:nvPr>
        </p:nvSpPr>
        <p:spPr>
          <a:xfrm>
            <a:off x="1524000" y="2853558"/>
            <a:ext cx="9144000" cy="1019011"/>
          </a:xfrm>
        </p:spPr>
        <p:txBody>
          <a:bodyPr/>
          <a:lstStyle/>
          <a:p>
            <a: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c. </a:t>
            </a:r>
            <a:r>
              <a:rPr lang="es-CO" b="1" dirty="0" err="1">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Takoma</a:t>
            </a:r>
            <a: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 Park</a:t>
            </a:r>
            <a:endParaRPr lang="es-CO"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067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033308F-090F-4A4F-8F60-22CC32220ADC}"/>
              </a:ext>
            </a:extLst>
          </p:cNvPr>
          <p:cNvSpPr>
            <a:spLocks noGrp="1"/>
          </p:cNvSpPr>
          <p:nvPr>
            <p:ph idx="1"/>
          </p:nvPr>
        </p:nvSpPr>
        <p:spPr>
          <a:xfrm>
            <a:off x="1689537" y="1620673"/>
            <a:ext cx="9188669" cy="3676541"/>
          </a:xfrm>
        </p:spPr>
        <p:txBody>
          <a:bodyPr>
            <a:normAutofit/>
          </a:bodyPr>
          <a:lstStyle/>
          <a:p>
            <a:pPr marL="0" indent="0">
              <a:buNone/>
            </a:pPr>
            <a:r>
              <a:rPr lang="es-CO" sz="3600" dirty="0">
                <a:solidFill>
                  <a:schemeClr val="bg1"/>
                </a:solidFill>
                <a:effectLst>
                  <a:outerShdw blurRad="38100" dist="38100" dir="2700000" algn="tl">
                    <a:srgbClr val="000000">
                      <a:alpha val="43137"/>
                    </a:srgbClr>
                  </a:outerShdw>
                </a:effectLst>
              </a:rPr>
              <a:t>Ella dijo que era un lugar que “el Señor escogió” para el establecimiento de “nuestra casa editora y nuestro sanatorio y escuela” (Carta 216, 1908). El sitio estaba cerca de Wáshington, cerca de la ciudad como pueden ver pero cumplía las especificaciones </a:t>
            </a:r>
            <a:r>
              <a:rPr lang="es-CO" sz="4000" b="1" i="1" u="sng" dirty="0">
                <a:solidFill>
                  <a:schemeClr val="bg1"/>
                </a:solidFill>
                <a:effectLst>
                  <a:outerShdw blurRad="38100" dist="38100" dir="2700000" algn="tl">
                    <a:srgbClr val="000000">
                      <a:alpha val="43137"/>
                    </a:srgbClr>
                  </a:outerShdw>
                </a:effectLst>
              </a:rPr>
              <a:t>(11 kilometros).</a:t>
            </a:r>
            <a:endParaRPr lang="es-CO" sz="3600" b="1" i="1" u="sng" dirty="0">
              <a:solidFill>
                <a:schemeClr val="bg1"/>
              </a:solidFill>
              <a:effectLst>
                <a:outerShdw blurRad="38100" dist="38100" dir="2700000" algn="tl">
                  <a:srgbClr val="000000">
                    <a:alpha val="43137"/>
                  </a:srgbClr>
                </a:outerShdw>
              </a:effectLst>
            </a:endParaRPr>
          </a:p>
          <a:p>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5494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BCB548EC-ECFF-7B44-B5D4-01E3AB0ACB62}"/>
              </a:ext>
            </a:extLst>
          </p:cNvPr>
          <p:cNvSpPr>
            <a:spLocks noGrp="1"/>
          </p:cNvSpPr>
          <p:nvPr>
            <p:ph type="title"/>
          </p:nvPr>
        </p:nvSpPr>
        <p:spPr>
          <a:xfrm>
            <a:off x="1828800" y="1549871"/>
            <a:ext cx="6400459" cy="1143422"/>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Lo importante</a:t>
            </a:r>
          </a:p>
        </p:txBody>
      </p:sp>
      <p:sp>
        <p:nvSpPr>
          <p:cNvPr id="3" name="Marcador de contenido 2">
            <a:extLst>
              <a:ext uri="{FF2B5EF4-FFF2-40B4-BE49-F238E27FC236}">
                <a16:creationId xmlns:a16="http://schemas.microsoft.com/office/drawing/2014/main" id="{BE1FDD8E-D51B-8B4B-835F-8F0820295980}"/>
              </a:ext>
            </a:extLst>
          </p:cNvPr>
          <p:cNvSpPr>
            <a:spLocks noGrp="1"/>
          </p:cNvSpPr>
          <p:nvPr>
            <p:ph idx="1"/>
          </p:nvPr>
        </p:nvSpPr>
        <p:spPr>
          <a:xfrm>
            <a:off x="1828800" y="2751920"/>
            <a:ext cx="9161079" cy="2919796"/>
          </a:xfrm>
        </p:spPr>
        <p:txBody>
          <a:bodyPr>
            <a:normAutofit lnSpcReduction="10000"/>
          </a:bodyPr>
          <a:lstStyle/>
          <a:p>
            <a:pPr marL="0" indent="0">
              <a:buNone/>
            </a:pPr>
            <a:r>
              <a:rPr lang="es-CO" sz="3200" dirty="0">
                <a:solidFill>
                  <a:schemeClr val="bg1"/>
                </a:solidFill>
                <a:effectLst>
                  <a:outerShdw blurRad="38100" dist="38100" dir="2700000" algn="tl">
                    <a:srgbClr val="000000">
                      <a:alpha val="43137"/>
                    </a:srgbClr>
                  </a:outerShdw>
                </a:effectLst>
              </a:rPr>
              <a:t>“Un día dimos un largo paseo a través de diversas partes de Takoma Park. Una gran parte del distrito es un </a:t>
            </a:r>
            <a:r>
              <a:rPr lang="es-CO" sz="3200" i="1" u="sng" dirty="0">
                <a:solidFill>
                  <a:schemeClr val="bg1"/>
                </a:solidFill>
                <a:effectLst>
                  <a:outerShdw blurRad="38100" dist="38100" dir="2700000" algn="tl">
                    <a:srgbClr val="000000">
                      <a:alpha val="43137"/>
                    </a:srgbClr>
                  </a:outerShdw>
                </a:effectLst>
              </a:rPr>
              <a:t>bosque natural</a:t>
            </a:r>
            <a:r>
              <a:rPr lang="es-CO" sz="3200" dirty="0">
                <a:solidFill>
                  <a:schemeClr val="bg1"/>
                </a:solidFill>
                <a:effectLst>
                  <a:outerShdw blurRad="38100" dist="38100" dir="2700000" algn="tl">
                    <a:srgbClr val="000000">
                      <a:alpha val="43137"/>
                    </a:srgbClr>
                  </a:outerShdw>
                </a:effectLst>
              </a:rPr>
              <a:t>. Las casas no son pequeñas ni </a:t>
            </a:r>
            <a:r>
              <a:rPr lang="es-CO" sz="3200" i="1" u="sng" dirty="0">
                <a:solidFill>
                  <a:schemeClr val="bg1"/>
                </a:solidFill>
                <a:effectLst>
                  <a:outerShdw blurRad="38100" dist="38100" dir="2700000" algn="tl">
                    <a:srgbClr val="000000">
                      <a:alpha val="43137"/>
                    </a:srgbClr>
                  </a:outerShdw>
                </a:effectLst>
              </a:rPr>
              <a:t>están apiñadas</a:t>
            </a:r>
            <a:r>
              <a:rPr lang="es-CO" sz="3200" dirty="0">
                <a:solidFill>
                  <a:schemeClr val="bg1"/>
                </a:solidFill>
                <a:effectLst>
                  <a:outerShdw blurRad="38100" dist="38100" dir="2700000" algn="tl">
                    <a:srgbClr val="000000">
                      <a:alpha val="43137"/>
                    </a:srgbClr>
                  </a:outerShdw>
                </a:effectLst>
              </a:rPr>
              <a:t>, sino que son espaciosas y cómodas. Están rodeadas de pinos, robles, arces y otros árboles hermosos” </a:t>
            </a:r>
            <a:r>
              <a:rPr lang="es-CO" sz="3200" dirty="0">
                <a:solidFill>
                  <a:srgbClr val="FFC000"/>
                </a:solidFill>
                <a:effectLst>
                  <a:outerShdw blurRad="38100" dist="38100" dir="2700000" algn="tl">
                    <a:srgbClr val="000000">
                      <a:alpha val="43137"/>
                    </a:srgbClr>
                  </a:outerShdw>
                </a:effectLst>
              </a:rPr>
              <a:t>(Carta 153, 1904).</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513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87F1D3-A4B5-234E-B675-7FC70D24F479}"/>
              </a:ext>
            </a:extLst>
          </p:cNvPr>
          <p:cNvSpPr>
            <a:spLocks noGrp="1"/>
          </p:cNvSpPr>
          <p:nvPr>
            <p:ph type="ctrTitle"/>
          </p:nvPr>
        </p:nvSpPr>
        <p:spPr>
          <a:xfrm>
            <a:off x="1524000" y="2569779"/>
            <a:ext cx="9144000" cy="940184"/>
          </a:xfrm>
        </p:spPr>
        <p:txBody>
          <a:bodyPr/>
          <a:lstStyle/>
          <a:p>
            <a:r>
              <a:rPr lang="es-CO"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d. </a:t>
            </a:r>
            <a:r>
              <a:rPr lang="es-CO" b="1" dirty="0" err="1">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Pacific</a:t>
            </a:r>
            <a:r>
              <a:rPr lang="es-CO"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 Press</a:t>
            </a:r>
            <a:endParaRPr lang="es-CO"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0237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8B12A8-1AA0-2546-8238-C5CCC3117085}"/>
              </a:ext>
            </a:extLst>
          </p:cNvPr>
          <p:cNvSpPr>
            <a:spLocks noGrp="1"/>
          </p:cNvSpPr>
          <p:nvPr>
            <p:ph idx="1"/>
          </p:nvPr>
        </p:nvSpPr>
        <p:spPr>
          <a:xfrm>
            <a:off x="2004849" y="2282825"/>
            <a:ext cx="9109841" cy="2415299"/>
          </a:xfrm>
        </p:spPr>
        <p:txBody>
          <a:bodyPr>
            <a:normAutofit/>
          </a:bodyPr>
          <a:lstStyle/>
          <a:p>
            <a:pPr marL="0" lvl="0" indent="0">
              <a:buNone/>
            </a:pPr>
            <a:r>
              <a:rPr lang="es-CO" sz="5400" dirty="0">
                <a:solidFill>
                  <a:schemeClr val="bg1"/>
                </a:solidFill>
                <a:effectLst>
                  <a:outerShdw blurRad="38100" dist="38100" dir="2700000" algn="tl">
                    <a:srgbClr val="000000">
                      <a:alpha val="43137"/>
                    </a:srgbClr>
                  </a:outerShdw>
                </a:effectLst>
              </a:rPr>
              <a:t>Se consigió un lugar en Mountain View a </a:t>
            </a:r>
            <a:r>
              <a:rPr lang="es-CO" sz="5400" b="1" i="1" u="sng" dirty="0">
                <a:solidFill>
                  <a:schemeClr val="bg1"/>
                </a:solidFill>
                <a:effectLst>
                  <a:outerShdw blurRad="38100" dist="38100" dir="2700000" algn="tl">
                    <a:srgbClr val="000000">
                      <a:alpha val="43137"/>
                    </a:srgbClr>
                  </a:outerShdw>
                </a:effectLst>
              </a:rPr>
              <a:t>20 kilometros</a:t>
            </a:r>
            <a:r>
              <a:rPr lang="es-CO" sz="5400" b="1" dirty="0">
                <a:solidFill>
                  <a:schemeClr val="bg1"/>
                </a:solidFill>
                <a:effectLst>
                  <a:outerShdw blurRad="38100" dist="38100" dir="2700000" algn="tl">
                    <a:srgbClr val="000000">
                      <a:alpha val="43137"/>
                    </a:srgbClr>
                  </a:outerShdw>
                </a:effectLst>
              </a:rPr>
              <a:t> </a:t>
            </a:r>
            <a:r>
              <a:rPr lang="es-CO" sz="5400" dirty="0">
                <a:solidFill>
                  <a:schemeClr val="bg1"/>
                </a:solidFill>
                <a:effectLst>
                  <a:outerShdw blurRad="38100" dist="38100" dir="2700000" algn="tl">
                    <a:srgbClr val="000000">
                      <a:alpha val="43137"/>
                    </a:srgbClr>
                  </a:outerShdw>
                </a:effectLst>
              </a:rPr>
              <a:t>de San José.</a:t>
            </a:r>
          </a:p>
        </p:txBody>
      </p:sp>
    </p:spTree>
    <p:extLst>
      <p:ext uri="{BB962C8B-B14F-4D97-AF65-F5344CB8AC3E}">
        <p14:creationId xmlns:p14="http://schemas.microsoft.com/office/powerpoint/2010/main" val="2021033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F560A151-A005-1840-9C18-BFC190C63722}"/>
              </a:ext>
            </a:extLst>
          </p:cNvPr>
          <p:cNvSpPr>
            <a:spLocks noGrp="1"/>
          </p:cNvSpPr>
          <p:nvPr>
            <p:ph type="title"/>
          </p:nvPr>
        </p:nvSpPr>
        <p:spPr>
          <a:xfrm>
            <a:off x="1533196" y="1311686"/>
            <a:ext cx="9820604" cy="1128796"/>
          </a:xfrm>
        </p:spPr>
        <p:txBody>
          <a:bodyPr/>
          <a:lstStyle/>
          <a:p>
            <a:r>
              <a:rPr lang="es-CO" sz="60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Pueblos pequeños</a:t>
            </a:r>
          </a:p>
        </p:txBody>
      </p:sp>
      <p:sp>
        <p:nvSpPr>
          <p:cNvPr id="3" name="Marcador de contenido 2">
            <a:extLst>
              <a:ext uri="{FF2B5EF4-FFF2-40B4-BE49-F238E27FC236}">
                <a16:creationId xmlns:a16="http://schemas.microsoft.com/office/drawing/2014/main" id="{5B8B12A8-1AA0-2546-8238-C5CCC3117085}"/>
              </a:ext>
            </a:extLst>
          </p:cNvPr>
          <p:cNvSpPr>
            <a:spLocks noGrp="1"/>
          </p:cNvSpPr>
          <p:nvPr>
            <p:ph idx="1"/>
          </p:nvPr>
        </p:nvSpPr>
        <p:spPr>
          <a:xfrm>
            <a:off x="1533196" y="2440481"/>
            <a:ext cx="9125607" cy="3408527"/>
          </a:xfrm>
        </p:spPr>
        <p:txBody>
          <a:bodyPr>
            <a:normAutofit/>
          </a:bodyPr>
          <a:lstStyle/>
          <a:p>
            <a:pPr marL="0" indent="0">
              <a:buNone/>
            </a:pPr>
            <a:r>
              <a:rPr lang="es-CO" sz="3200" dirty="0">
                <a:solidFill>
                  <a:schemeClr val="bg1"/>
                </a:solidFill>
                <a:effectLst>
                  <a:outerShdw blurRad="38100" dist="38100" dir="2700000" algn="tl">
                    <a:srgbClr val="000000">
                      <a:alpha val="43137"/>
                    </a:srgbClr>
                  </a:outerShdw>
                </a:effectLst>
              </a:rPr>
              <a:t>“Mountain View es un pueblo que tiene muchas ventajas. Está rodeado de hermosos huertos. El clima es benigno, y puede cultivarse todo tipo de frutas y hortalizas. </a:t>
            </a:r>
            <a:r>
              <a:rPr lang="es-CO" sz="4000" i="1" u="sng" dirty="0">
                <a:solidFill>
                  <a:schemeClr val="bg1"/>
                </a:solidFill>
                <a:effectLst>
                  <a:outerShdw blurRad="38100" dist="38100" dir="2700000" algn="tl">
                    <a:srgbClr val="000000">
                      <a:alpha val="43137"/>
                    </a:srgbClr>
                  </a:outerShdw>
                </a:effectLst>
              </a:rPr>
              <a:t>El pueblo no es grande</a:t>
            </a:r>
            <a:r>
              <a:rPr lang="es-CO" sz="3200" dirty="0">
                <a:solidFill>
                  <a:schemeClr val="bg1"/>
                </a:solidFill>
                <a:effectLst>
                  <a:outerShdw blurRad="38100" dist="38100" dir="2700000" algn="tl">
                    <a:srgbClr val="000000">
                      <a:alpha val="43137"/>
                    </a:srgbClr>
                  </a:outerShdw>
                </a:effectLst>
              </a:rPr>
              <a:t>, aunque tiene luces eléctricas, carteros y muchas otras ventajas que generalmente se ven sólo en las ciudades.” </a:t>
            </a:r>
            <a:r>
              <a:rPr lang="es-CO" sz="3200" dirty="0">
                <a:solidFill>
                  <a:srgbClr val="FFC000"/>
                </a:solidFill>
                <a:effectLst>
                  <a:outerShdw blurRad="38100" dist="38100" dir="2700000" algn="tl">
                    <a:srgbClr val="000000">
                      <a:alpha val="43137"/>
                    </a:srgbClr>
                  </a:outerShdw>
                </a:effectLst>
              </a:rPr>
              <a:t>(Carta 141, 1904).</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4392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ACA0FC-E52C-5940-AF5C-B0E74B137368}"/>
              </a:ext>
            </a:extLst>
          </p:cNvPr>
          <p:cNvSpPr>
            <a:spLocks noGrp="1"/>
          </p:cNvSpPr>
          <p:nvPr>
            <p:ph type="ctrTitle"/>
          </p:nvPr>
        </p:nvSpPr>
        <p:spPr>
          <a:xfrm>
            <a:off x="1713186" y="2790498"/>
            <a:ext cx="9144000" cy="1334320"/>
          </a:xfrm>
        </p:spPr>
        <p:txBody>
          <a:bodyPr/>
          <a:lstStyle/>
          <a:p>
            <a:r>
              <a:rPr lang="es-CO" sz="80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e. Loma linda</a:t>
            </a:r>
            <a:r>
              <a:rPr lang="es-CO" sz="8000"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88612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3AEB4-3CD8-5E44-9226-3840859A8A5E}"/>
              </a:ext>
            </a:extLst>
          </p:cNvPr>
          <p:cNvSpPr>
            <a:spLocks noGrp="1"/>
          </p:cNvSpPr>
          <p:nvPr>
            <p:ph type="title"/>
          </p:nvPr>
        </p:nvSpPr>
        <p:spPr>
          <a:xfrm>
            <a:off x="838200" y="880439"/>
            <a:ext cx="10515600" cy="1153313"/>
          </a:xfrm>
        </p:spPr>
        <p:txBody>
          <a:bodyPr>
            <a:normAutofit/>
          </a:bodyPr>
          <a:lstStyle/>
          <a:p>
            <a:pPr algn="ctr"/>
            <a:r>
              <a:rPr lang="es-CO" sz="72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La pura verdad</a:t>
            </a:r>
          </a:p>
        </p:txBody>
      </p:sp>
      <p:sp>
        <p:nvSpPr>
          <p:cNvPr id="3" name="Marcador de contenido 2">
            <a:extLst>
              <a:ext uri="{FF2B5EF4-FFF2-40B4-BE49-F238E27FC236}">
                <a16:creationId xmlns:a16="http://schemas.microsoft.com/office/drawing/2014/main" id="{C7A7A918-C4FB-3B4B-B071-5DABBDEA3E44}"/>
              </a:ext>
            </a:extLst>
          </p:cNvPr>
          <p:cNvSpPr>
            <a:spLocks noGrp="1"/>
          </p:cNvSpPr>
          <p:nvPr>
            <p:ph idx="1"/>
          </p:nvPr>
        </p:nvSpPr>
        <p:spPr>
          <a:xfrm>
            <a:off x="1261240" y="2223027"/>
            <a:ext cx="9900745" cy="3492018"/>
          </a:xfrm>
        </p:spPr>
        <p:txBody>
          <a:bodyPr>
            <a:noAutofit/>
          </a:bodyPr>
          <a:lstStyle/>
          <a:p>
            <a:r>
              <a:rPr lang="es-ES" sz="3600" dirty="0">
                <a:solidFill>
                  <a:schemeClr val="bg1"/>
                </a:solidFill>
                <a:effectLst>
                  <a:outerShdw blurRad="38100" dist="38100" dir="2700000" algn="tl">
                    <a:srgbClr val="000000">
                      <a:alpha val="43137"/>
                    </a:srgbClr>
                  </a:outerShdw>
                </a:effectLst>
              </a:rPr>
              <a:t>Usted puede salvarse o perderse en el campo.</a:t>
            </a:r>
            <a:endParaRPr lang="es-CO" sz="3600" dirty="0">
              <a:solidFill>
                <a:schemeClr val="bg1"/>
              </a:solidFill>
              <a:effectLst>
                <a:outerShdw blurRad="38100" dist="38100" dir="2700000" algn="tl">
                  <a:srgbClr val="000000">
                    <a:alpha val="43137"/>
                  </a:srgbClr>
                </a:outerShdw>
              </a:effectLst>
            </a:endParaRPr>
          </a:p>
          <a:p>
            <a:r>
              <a:rPr lang="es-ES" sz="3600" dirty="0">
                <a:solidFill>
                  <a:schemeClr val="bg1"/>
                </a:solidFill>
                <a:effectLst>
                  <a:outerShdw blurRad="38100" dist="38100" dir="2700000" algn="tl">
                    <a:srgbClr val="000000">
                      <a:alpha val="43137"/>
                    </a:srgbClr>
                  </a:outerShdw>
                </a:effectLst>
              </a:rPr>
              <a:t>Usted puede salvarse o perderse en la ciudad.</a:t>
            </a:r>
            <a:endParaRPr lang="es-CO" sz="3600" dirty="0">
              <a:solidFill>
                <a:schemeClr val="bg1"/>
              </a:solidFill>
              <a:effectLst>
                <a:outerShdw blurRad="38100" dist="38100" dir="2700000" algn="tl">
                  <a:srgbClr val="000000">
                    <a:alpha val="43137"/>
                  </a:srgbClr>
                </a:outerShdw>
              </a:effectLst>
            </a:endParaRPr>
          </a:p>
          <a:p>
            <a:r>
              <a:rPr lang="es-ES" sz="3600" dirty="0">
                <a:solidFill>
                  <a:schemeClr val="bg1"/>
                </a:solidFill>
                <a:effectLst>
                  <a:outerShdw blurRad="38100" dist="38100" dir="2700000" algn="tl">
                    <a:srgbClr val="000000">
                      <a:alpha val="43137"/>
                    </a:srgbClr>
                  </a:outerShdw>
                </a:effectLst>
              </a:rPr>
              <a:t>No todos los que se vayan a vivir al campo serán salvos.</a:t>
            </a:r>
            <a:endParaRPr lang="es-CO" sz="3600" dirty="0">
              <a:solidFill>
                <a:schemeClr val="bg1"/>
              </a:solidFill>
              <a:effectLst>
                <a:outerShdw blurRad="38100" dist="38100" dir="2700000" algn="tl">
                  <a:srgbClr val="000000">
                    <a:alpha val="43137"/>
                  </a:srgbClr>
                </a:outerShdw>
              </a:effectLst>
            </a:endParaRPr>
          </a:p>
          <a:p>
            <a:r>
              <a:rPr lang="es-ES" sz="3600" dirty="0">
                <a:solidFill>
                  <a:schemeClr val="bg1"/>
                </a:solidFill>
                <a:effectLst>
                  <a:outerShdw blurRad="38100" dist="38100" dir="2700000" algn="tl">
                    <a:srgbClr val="000000">
                      <a:alpha val="43137"/>
                    </a:srgbClr>
                  </a:outerShdw>
                </a:effectLst>
              </a:rPr>
              <a:t>No todos los que se queden en las ciudades se perderán.</a:t>
            </a:r>
            <a:endParaRPr lang="es-CO" sz="3600" dirty="0">
              <a:solidFill>
                <a:schemeClr val="bg1"/>
              </a:solidFill>
              <a:effectLst>
                <a:outerShdw blurRad="38100" dist="38100" dir="2700000" algn="tl">
                  <a:srgbClr val="000000">
                    <a:alpha val="43137"/>
                  </a:srgbClr>
                </a:outerShdw>
              </a:effectLst>
            </a:endParaRPr>
          </a:p>
          <a:p>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2301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748BD1-544F-F448-983C-1D209EC7D86D}"/>
              </a:ext>
            </a:extLst>
          </p:cNvPr>
          <p:cNvSpPr>
            <a:spLocks noGrp="1"/>
          </p:cNvSpPr>
          <p:nvPr>
            <p:ph idx="1"/>
          </p:nvPr>
        </p:nvSpPr>
        <p:spPr>
          <a:xfrm>
            <a:off x="1658007" y="2251294"/>
            <a:ext cx="9929648" cy="2872499"/>
          </a:xfrm>
        </p:spPr>
        <p:txBody>
          <a:bodyPr>
            <a:normAutofit lnSpcReduction="10000"/>
          </a:bodyPr>
          <a:lstStyle/>
          <a:p>
            <a:pPr marL="0" indent="0">
              <a:buNone/>
            </a:pPr>
            <a:r>
              <a:rPr lang="es-CO" sz="4800" dirty="0">
                <a:solidFill>
                  <a:schemeClr val="bg1"/>
                </a:solidFill>
                <a:effectLst>
                  <a:outerShdw blurRad="38100" dist="38100" dir="2700000" algn="tl">
                    <a:srgbClr val="000000">
                      <a:alpha val="43137"/>
                    </a:srgbClr>
                  </a:outerShdw>
                </a:effectLst>
              </a:rPr>
              <a:t>Estaba ubicado a siete kilometros de Redlands, nueve kilometros de San Bernardino y a </a:t>
            </a:r>
            <a:r>
              <a:rPr lang="es-CO" sz="6000" b="1" i="1" u="sng" dirty="0">
                <a:solidFill>
                  <a:schemeClr val="bg1"/>
                </a:solidFill>
                <a:effectLst>
                  <a:outerShdw blurRad="38100" dist="38100" dir="2700000" algn="tl">
                    <a:srgbClr val="000000">
                      <a:alpha val="43137"/>
                    </a:srgbClr>
                  </a:outerShdw>
                </a:effectLst>
              </a:rPr>
              <a:t>15 kilometros </a:t>
            </a:r>
            <a:r>
              <a:rPr lang="es-CO" sz="4800" dirty="0">
                <a:solidFill>
                  <a:schemeClr val="bg1"/>
                </a:solidFill>
                <a:effectLst>
                  <a:outerShdw blurRad="38100" dist="38100" dir="2700000" algn="tl">
                    <a:srgbClr val="000000">
                      <a:alpha val="43137"/>
                    </a:srgbClr>
                  </a:outerShdw>
                </a:effectLst>
              </a:rPr>
              <a:t>de Riverside</a:t>
            </a:r>
          </a:p>
          <a:p>
            <a:endParaRPr lang="es-CO"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3914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36B221A4-55FB-5F45-AFEC-1F7CDC3CCA63}"/>
              </a:ext>
            </a:extLst>
          </p:cNvPr>
          <p:cNvSpPr>
            <a:spLocks noGrp="1"/>
          </p:cNvSpPr>
          <p:nvPr>
            <p:ph type="title"/>
          </p:nvPr>
        </p:nvSpPr>
        <p:spPr>
          <a:xfrm>
            <a:off x="1612943" y="1051856"/>
            <a:ext cx="9805236" cy="1325563"/>
          </a:xfrm>
        </p:spPr>
        <p:txBody>
          <a:bodyPr/>
          <a:lstStyle/>
          <a:p>
            <a:r>
              <a:rPr lang="es-CO" sz="72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Cerca de la ciudad</a:t>
            </a:r>
          </a:p>
        </p:txBody>
      </p:sp>
      <p:sp>
        <p:nvSpPr>
          <p:cNvPr id="3" name="Marcador de contenido 2">
            <a:extLst>
              <a:ext uri="{FF2B5EF4-FFF2-40B4-BE49-F238E27FC236}">
                <a16:creationId xmlns:a16="http://schemas.microsoft.com/office/drawing/2014/main" id="{30DD6D4E-D545-EC4F-9BAA-92CCB728B9DF}"/>
              </a:ext>
            </a:extLst>
          </p:cNvPr>
          <p:cNvSpPr>
            <a:spLocks noGrp="1"/>
          </p:cNvSpPr>
          <p:nvPr>
            <p:ph idx="1"/>
          </p:nvPr>
        </p:nvSpPr>
        <p:spPr>
          <a:xfrm>
            <a:off x="1576555" y="2377419"/>
            <a:ext cx="9302969" cy="3219341"/>
          </a:xfrm>
        </p:spPr>
        <p:txBody>
          <a:bodyPr>
            <a:normAutofit lnSpcReduction="10000"/>
          </a:bodyPr>
          <a:lstStyle/>
          <a:p>
            <a:pPr marL="0" indent="0">
              <a:buNone/>
            </a:pPr>
            <a:r>
              <a:rPr lang="es-CO" sz="3200" dirty="0">
                <a:solidFill>
                  <a:schemeClr val="bg1"/>
                </a:solidFill>
                <a:effectLst>
                  <a:outerShdw blurRad="38100" dist="38100" dir="2700000" algn="tl">
                    <a:srgbClr val="000000">
                      <a:alpha val="43137"/>
                    </a:srgbClr>
                  </a:outerShdw>
                </a:effectLst>
              </a:rPr>
              <a:t>Pero más importante que la magnificencia del paisaje, los hermosos edificios y los espaciosos terrenos </a:t>
            </a:r>
            <a:r>
              <a:rPr lang="es-CO" sz="3200" b="1" i="1" u="sng" dirty="0">
                <a:solidFill>
                  <a:schemeClr val="bg1"/>
                </a:solidFill>
                <a:effectLst>
                  <a:outerShdw blurRad="38100" dist="38100" dir="2700000" algn="tl">
                    <a:srgbClr val="000000">
                      <a:alpha val="43137"/>
                    </a:srgbClr>
                  </a:outerShdw>
                </a:effectLst>
              </a:rPr>
              <a:t>es la corta distancia entre esta institución y un distrito densamente poblado, </a:t>
            </a:r>
            <a:r>
              <a:rPr lang="es-CO" sz="3200" dirty="0">
                <a:solidFill>
                  <a:schemeClr val="bg1"/>
                </a:solidFill>
                <a:effectLst>
                  <a:outerShdw blurRad="38100" dist="38100" dir="2700000" algn="tl">
                    <a:srgbClr val="000000">
                      <a:alpha val="43137"/>
                    </a:srgbClr>
                  </a:outerShdw>
                </a:effectLst>
              </a:rPr>
              <a:t>y la oportunidad que así se ofrece de comunicar a tanta, tanta  gente un conocimiento del mensaje del tercer ángel.” </a:t>
            </a:r>
            <a:r>
              <a:rPr lang="es-CO" sz="3200" dirty="0">
                <a:solidFill>
                  <a:srgbClr val="FFC000"/>
                </a:solidFill>
                <a:effectLst>
                  <a:outerShdw blurRad="38100" dist="38100" dir="2700000" algn="tl">
                    <a:srgbClr val="000000">
                      <a:alpha val="43137"/>
                    </a:srgbClr>
                  </a:outerShdw>
                </a:effectLst>
              </a:rPr>
              <a:t>(Notas Biograficas de Elena G. de White, 434-445).</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4159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A74078-5CF5-AE43-8D20-EE52EFF8BEF3}"/>
              </a:ext>
            </a:extLst>
          </p:cNvPr>
          <p:cNvSpPr>
            <a:spLocks noGrp="1"/>
          </p:cNvSpPr>
          <p:nvPr>
            <p:ph idx="1"/>
          </p:nvPr>
        </p:nvSpPr>
        <p:spPr>
          <a:xfrm>
            <a:off x="2288628" y="2219763"/>
            <a:ext cx="8526517" cy="3030154"/>
          </a:xfrm>
        </p:spPr>
        <p:txBody>
          <a:bodyPr>
            <a:normAutofit/>
          </a:bodyPr>
          <a:lstStyle/>
          <a:p>
            <a:pPr marL="0" indent="0">
              <a:buNone/>
            </a:pPr>
            <a:r>
              <a:rPr lang="es-CO" sz="4800" dirty="0">
                <a:solidFill>
                  <a:schemeClr val="bg1"/>
                </a:solidFill>
                <a:effectLst>
                  <a:outerShdw blurRad="38100" dist="38100" dir="2700000" algn="tl">
                    <a:srgbClr val="000000">
                      <a:alpha val="43137"/>
                    </a:srgbClr>
                  </a:outerShdw>
                </a:effectLst>
              </a:rPr>
              <a:t>“Mi advertencia es: Salid de las ciudades. No edifiqueis sanatorios en las ciudades” </a:t>
            </a:r>
            <a:r>
              <a:rPr lang="es-CO" sz="4800" dirty="0">
                <a:solidFill>
                  <a:srgbClr val="FFC000"/>
                </a:solidFill>
                <a:effectLst>
                  <a:outerShdw blurRad="38100" dist="38100" dir="2700000" algn="tl">
                    <a:srgbClr val="000000">
                      <a:alpha val="43137"/>
                    </a:srgbClr>
                  </a:outerShdw>
                </a:effectLst>
              </a:rPr>
              <a:t>GCB Abril 6 (1903).</a:t>
            </a:r>
          </a:p>
          <a:p>
            <a:endParaRPr lang="es-CO" sz="48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3311536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A33C8068-DB17-2247-AE2E-E6369C8B011A}"/>
              </a:ext>
            </a:extLst>
          </p:cNvPr>
          <p:cNvSpPr>
            <a:spLocks noGrp="1"/>
          </p:cNvSpPr>
          <p:nvPr>
            <p:ph type="title"/>
          </p:nvPr>
        </p:nvSpPr>
        <p:spPr>
          <a:xfrm>
            <a:off x="1548962" y="1110484"/>
            <a:ext cx="9666890" cy="1325563"/>
          </a:xfrm>
        </p:spPr>
        <p:txBody>
          <a:bodyPr/>
          <a:lstStyle/>
          <a:p>
            <a:r>
              <a:rPr lang="es-CO" sz="80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La distancia</a:t>
            </a:r>
          </a:p>
        </p:txBody>
      </p:sp>
      <p:sp>
        <p:nvSpPr>
          <p:cNvPr id="3" name="Marcador de contenido 2">
            <a:extLst>
              <a:ext uri="{FF2B5EF4-FFF2-40B4-BE49-F238E27FC236}">
                <a16:creationId xmlns:a16="http://schemas.microsoft.com/office/drawing/2014/main" id="{2C6FDC6E-0EC1-184B-81F1-8E65905EB941}"/>
              </a:ext>
            </a:extLst>
          </p:cNvPr>
          <p:cNvSpPr>
            <a:spLocks noGrp="1"/>
          </p:cNvSpPr>
          <p:nvPr>
            <p:ph idx="1"/>
          </p:nvPr>
        </p:nvSpPr>
        <p:spPr>
          <a:xfrm>
            <a:off x="1548962" y="2440481"/>
            <a:ext cx="9094076" cy="3187809"/>
          </a:xfrm>
        </p:spPr>
        <p:txBody>
          <a:bodyPr>
            <a:normAutofit/>
          </a:bodyPr>
          <a:lstStyle/>
          <a:p>
            <a:pPr marL="0" indent="0">
              <a:buNone/>
            </a:pPr>
            <a:r>
              <a:rPr lang="es-CO" sz="4400" dirty="0">
                <a:solidFill>
                  <a:schemeClr val="bg1"/>
                </a:solidFill>
                <a:effectLst>
                  <a:outerShdw blurRad="38100" dist="38100" dir="2700000" algn="tl">
                    <a:srgbClr val="000000">
                      <a:alpha val="43137"/>
                    </a:srgbClr>
                  </a:outerShdw>
                </a:effectLst>
              </a:rPr>
              <a:t>“He recibido abundante instrucción conscerniente a la ubicación de los sanatorios. </a:t>
            </a:r>
            <a:r>
              <a:rPr lang="es-CO" sz="4400" b="1" i="1" u="sng" dirty="0">
                <a:solidFill>
                  <a:schemeClr val="bg1"/>
                </a:solidFill>
                <a:effectLst>
                  <a:outerShdw blurRad="38100" dist="38100" dir="2700000" algn="tl">
                    <a:srgbClr val="000000">
                      <a:alpha val="43137"/>
                    </a:srgbClr>
                  </a:outerShdw>
                </a:effectLst>
              </a:rPr>
              <a:t>Deberían distar unos pocos kilómetros de las grandes ciudades”</a:t>
            </a:r>
            <a:r>
              <a:rPr lang="es-CO" sz="4400" b="1" dirty="0">
                <a:solidFill>
                  <a:schemeClr val="bg1"/>
                </a:solidFill>
                <a:effectLst>
                  <a:outerShdw blurRad="38100" dist="38100" dir="2700000" algn="tl">
                    <a:srgbClr val="000000">
                      <a:alpha val="43137"/>
                    </a:srgbClr>
                  </a:outerShdw>
                </a:effectLst>
              </a:rPr>
              <a:t> </a:t>
            </a:r>
            <a:r>
              <a:rPr lang="es-CO" sz="4400" dirty="0">
                <a:solidFill>
                  <a:srgbClr val="FFC000"/>
                </a:solidFill>
                <a:effectLst>
                  <a:outerShdw blurRad="38100" dist="38100" dir="2700000" algn="tl">
                    <a:srgbClr val="000000">
                      <a:alpha val="43137"/>
                    </a:srgbClr>
                  </a:outerShdw>
                </a:effectLst>
              </a:rPr>
              <a:t>Ms, 115 (1903).</a:t>
            </a:r>
          </a:p>
          <a:p>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2478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8E3BEE-0535-E241-9846-455A96F79548}"/>
              </a:ext>
            </a:extLst>
          </p:cNvPr>
          <p:cNvSpPr>
            <a:spLocks noGrp="1"/>
          </p:cNvSpPr>
          <p:nvPr>
            <p:ph type="ctrTitle"/>
          </p:nvPr>
        </p:nvSpPr>
        <p:spPr>
          <a:xfrm>
            <a:off x="1524000" y="2081050"/>
            <a:ext cx="9144000" cy="3057770"/>
          </a:xfrm>
        </p:spPr>
        <p:txBody>
          <a:bodyPr/>
          <a:lstStyle/>
          <a:p>
            <a:r>
              <a:rPr lang="es-CO" sz="66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B. Ubicación de los hogares de Elena White</a:t>
            </a:r>
            <a:endParaRPr lang="es-CO" sz="6600"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6706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DE755-A616-124B-87DD-8452C6DC6152}"/>
              </a:ext>
            </a:extLst>
          </p:cNvPr>
          <p:cNvSpPr>
            <a:spLocks noGrp="1"/>
          </p:cNvSpPr>
          <p:nvPr>
            <p:ph type="ctrTitle"/>
          </p:nvPr>
        </p:nvSpPr>
        <p:spPr>
          <a:xfrm>
            <a:off x="2596055" y="2427889"/>
            <a:ext cx="7288924" cy="2106833"/>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a. </a:t>
            </a:r>
            <a:r>
              <a:rPr lang="es-CO" sz="7200" b="1" dirty="0" err="1">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Tompsham</a:t>
            </a:r>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 Maine</a:t>
            </a:r>
          </a:p>
        </p:txBody>
      </p:sp>
    </p:spTree>
    <p:extLst>
      <p:ext uri="{BB962C8B-B14F-4D97-AF65-F5344CB8AC3E}">
        <p14:creationId xmlns:p14="http://schemas.microsoft.com/office/powerpoint/2010/main" val="3481105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5A0E06-2DCF-664E-8DB1-3D1135B7CF5E}"/>
              </a:ext>
            </a:extLst>
          </p:cNvPr>
          <p:cNvSpPr>
            <a:spLocks noGrp="1"/>
          </p:cNvSpPr>
          <p:nvPr>
            <p:ph idx="1"/>
          </p:nvPr>
        </p:nvSpPr>
        <p:spPr>
          <a:xfrm>
            <a:off x="2052145" y="1841391"/>
            <a:ext cx="8494986" cy="3219341"/>
          </a:xfrm>
        </p:spPr>
        <p:txBody>
          <a:bodyPr>
            <a:normAutofit/>
          </a:bodyPr>
          <a:lstStyle/>
          <a:p>
            <a:pPr marL="0" lvl="0" indent="0">
              <a:buNone/>
            </a:pPr>
            <a:r>
              <a:rPr lang="es-CO" sz="4400" dirty="0">
                <a:solidFill>
                  <a:schemeClr val="bg1"/>
                </a:solidFill>
                <a:effectLst>
                  <a:outerShdw blurRad="38100" dist="38100" dir="2700000" algn="tl">
                    <a:srgbClr val="000000">
                      <a:alpha val="43137"/>
                    </a:srgbClr>
                  </a:outerShdw>
                </a:effectLst>
              </a:rPr>
              <a:t> Ella vivió allí entre los años (1847-1852) Estaba recién casada. Era un area rural con 2010 habitantes en (1850). Estaba a </a:t>
            </a:r>
            <a:r>
              <a:rPr lang="es-CO" sz="4800" b="1" i="1" u="sng" dirty="0">
                <a:solidFill>
                  <a:schemeClr val="bg1"/>
                </a:solidFill>
                <a:effectLst>
                  <a:outerShdw blurRad="38100" dist="38100" dir="2700000" algn="tl">
                    <a:srgbClr val="000000">
                      <a:alpha val="43137"/>
                    </a:srgbClr>
                  </a:outerShdw>
                </a:effectLst>
              </a:rPr>
              <a:t>48 Kilometros </a:t>
            </a:r>
            <a:r>
              <a:rPr lang="es-CO" sz="4400" dirty="0">
                <a:solidFill>
                  <a:schemeClr val="bg1"/>
                </a:solidFill>
                <a:effectLst>
                  <a:outerShdw blurRad="38100" dist="38100" dir="2700000" algn="tl">
                    <a:srgbClr val="000000">
                      <a:alpha val="43137"/>
                    </a:srgbClr>
                  </a:outerShdw>
                </a:effectLst>
              </a:rPr>
              <a:t>de Portland.</a:t>
            </a:r>
          </a:p>
          <a:p>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6029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5433B7-C170-204A-A71C-DF146E49C3D2}"/>
              </a:ext>
            </a:extLst>
          </p:cNvPr>
          <p:cNvSpPr>
            <a:spLocks noGrp="1"/>
          </p:cNvSpPr>
          <p:nvPr>
            <p:ph type="ctrTitle"/>
          </p:nvPr>
        </p:nvSpPr>
        <p:spPr>
          <a:xfrm>
            <a:off x="3069021" y="2286001"/>
            <a:ext cx="6059214" cy="2214316"/>
          </a:xfrm>
        </p:spPr>
        <p:txBody>
          <a:bodyPr/>
          <a:lstStyle/>
          <a:p>
            <a:r>
              <a:rPr lang="es-CO" sz="72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B. Rochester, Nueva York</a:t>
            </a:r>
            <a:endParaRPr lang="es-CO" sz="7200"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2674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07F5DF-7F05-E042-A8AF-CC47268D9C31}"/>
              </a:ext>
            </a:extLst>
          </p:cNvPr>
          <p:cNvSpPr>
            <a:spLocks noGrp="1"/>
          </p:cNvSpPr>
          <p:nvPr>
            <p:ph idx="1"/>
          </p:nvPr>
        </p:nvSpPr>
        <p:spPr>
          <a:xfrm>
            <a:off x="2036380" y="2109404"/>
            <a:ext cx="8400393" cy="3313934"/>
          </a:xfrm>
        </p:spPr>
        <p:txBody>
          <a:bodyPr>
            <a:normAutofit lnSpcReduction="10000"/>
          </a:bodyPr>
          <a:lstStyle/>
          <a:p>
            <a:pPr marL="0" lvl="0" indent="0">
              <a:buNone/>
            </a:pPr>
            <a:r>
              <a:rPr lang="es-CO" sz="4800" dirty="0">
                <a:solidFill>
                  <a:schemeClr val="bg1"/>
                </a:solidFill>
                <a:effectLst>
                  <a:outerShdw blurRad="38100" dist="38100" dir="2700000" algn="tl">
                    <a:srgbClr val="000000">
                      <a:alpha val="43137"/>
                    </a:srgbClr>
                  </a:outerShdw>
                </a:effectLst>
              </a:rPr>
              <a:t>Entre los años (1852-1855) Esta población tenía 36.403 habitantes en (1850). Se encontraba a </a:t>
            </a:r>
            <a:r>
              <a:rPr lang="es-CO" sz="4800" b="1" i="1" u="sng" dirty="0">
                <a:solidFill>
                  <a:schemeClr val="bg1"/>
                </a:solidFill>
                <a:effectLst>
                  <a:outerShdw blurRad="38100" dist="38100" dir="2700000" algn="tl">
                    <a:srgbClr val="000000">
                      <a:alpha val="43137"/>
                    </a:srgbClr>
                  </a:outerShdw>
                </a:effectLst>
              </a:rPr>
              <a:t>119 kilómetros </a:t>
            </a:r>
            <a:r>
              <a:rPr lang="es-CO" sz="4800" dirty="0">
                <a:solidFill>
                  <a:schemeClr val="bg1"/>
                </a:solidFill>
                <a:effectLst>
                  <a:outerShdw blurRad="38100" dist="38100" dir="2700000" algn="tl">
                    <a:srgbClr val="000000">
                      <a:alpha val="43137"/>
                    </a:srgbClr>
                  </a:outerShdw>
                </a:effectLst>
              </a:rPr>
              <a:t>de </a:t>
            </a:r>
            <a:r>
              <a:rPr lang="es-CO" sz="4800" dirty="0" err="1">
                <a:solidFill>
                  <a:schemeClr val="bg1"/>
                </a:solidFill>
                <a:effectLst>
                  <a:outerShdw blurRad="38100" dist="38100" dir="2700000" algn="tl">
                    <a:srgbClr val="000000">
                      <a:alpha val="43137"/>
                    </a:srgbClr>
                  </a:outerShdw>
                </a:effectLst>
              </a:rPr>
              <a:t>Buffalo</a:t>
            </a:r>
            <a:r>
              <a:rPr lang="es-CO" sz="480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716801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A48844-0399-2B41-99F4-35E3966A3E73}"/>
              </a:ext>
            </a:extLst>
          </p:cNvPr>
          <p:cNvSpPr>
            <a:spLocks noGrp="1"/>
          </p:cNvSpPr>
          <p:nvPr>
            <p:ph type="ctrTitle"/>
          </p:nvPr>
        </p:nvSpPr>
        <p:spPr>
          <a:xfrm>
            <a:off x="2722180" y="2286001"/>
            <a:ext cx="6815959" cy="2138362"/>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c. </a:t>
            </a:r>
            <a:r>
              <a:rPr lang="es-CO" sz="7200" b="1" dirty="0" err="1">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Battle</a:t>
            </a:r>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 Creek, Michigan:</a:t>
            </a:r>
            <a:endParaRPr lang="es-CO" sz="7200"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281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824248"/>
            <a:ext cx="3050625" cy="2033750"/>
          </a:xfrm>
          <a:prstGeom prst="rect">
            <a:avLst/>
          </a:prstGeom>
        </p:spPr>
      </p:pic>
      <p:sp>
        <p:nvSpPr>
          <p:cNvPr id="2" name="Título 1">
            <a:extLst>
              <a:ext uri="{FF2B5EF4-FFF2-40B4-BE49-F238E27FC236}">
                <a16:creationId xmlns:a16="http://schemas.microsoft.com/office/drawing/2014/main" id="{A8D21390-8088-EB4B-811F-FF4456A3A1A6}"/>
              </a:ext>
            </a:extLst>
          </p:cNvPr>
          <p:cNvSpPr>
            <a:spLocks noGrp="1"/>
          </p:cNvSpPr>
          <p:nvPr>
            <p:ph type="title"/>
          </p:nvPr>
        </p:nvSpPr>
        <p:spPr>
          <a:xfrm>
            <a:off x="1074683" y="1418240"/>
            <a:ext cx="10515600" cy="848819"/>
          </a:xfrm>
        </p:spPr>
        <p:txBody>
          <a:bodyPr/>
          <a:lstStyle/>
          <a:p>
            <a:r>
              <a:rPr lang="es-CO" sz="54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Salvos de la misma manera</a:t>
            </a:r>
          </a:p>
        </p:txBody>
      </p:sp>
      <p:sp>
        <p:nvSpPr>
          <p:cNvPr id="3" name="Marcador de contenido 2">
            <a:extLst>
              <a:ext uri="{FF2B5EF4-FFF2-40B4-BE49-F238E27FC236}">
                <a16:creationId xmlns:a16="http://schemas.microsoft.com/office/drawing/2014/main" id="{753B92B9-39E9-BC40-9842-5244C64E106F}"/>
              </a:ext>
            </a:extLst>
          </p:cNvPr>
          <p:cNvSpPr>
            <a:spLocks noGrp="1"/>
          </p:cNvSpPr>
          <p:nvPr>
            <p:ph idx="1"/>
          </p:nvPr>
        </p:nvSpPr>
        <p:spPr>
          <a:xfrm>
            <a:off x="1074683" y="2267059"/>
            <a:ext cx="10515600" cy="3597713"/>
          </a:xfrm>
        </p:spPr>
        <p:txBody>
          <a:bodyPr>
            <a:normAutofit/>
          </a:bodyPr>
          <a:lstStyle/>
          <a:p>
            <a:pPr marL="0" indent="0">
              <a:buNone/>
            </a:pPr>
            <a:r>
              <a:rPr lang="es-CO" sz="4000" dirty="0">
                <a:solidFill>
                  <a:srgbClr val="FFC000"/>
                </a:solidFill>
                <a:effectLst>
                  <a:outerShdw blurRad="38100" dist="38100" dir="2700000" algn="tl">
                    <a:srgbClr val="000000">
                      <a:alpha val="43137"/>
                    </a:srgbClr>
                  </a:outerShdw>
                </a:effectLst>
              </a:rPr>
              <a:t>Efesios 2:8-9 (RVR1960)</a:t>
            </a:r>
          </a:p>
          <a:p>
            <a:pPr marL="0" indent="0">
              <a:buNone/>
            </a:pPr>
            <a:r>
              <a:rPr lang="es-CO" sz="4000" baseline="30000" dirty="0">
                <a:solidFill>
                  <a:schemeClr val="bg1"/>
                </a:solidFill>
                <a:effectLst>
                  <a:outerShdw blurRad="38100" dist="38100" dir="2700000" algn="tl">
                    <a:srgbClr val="000000">
                      <a:alpha val="43137"/>
                    </a:srgbClr>
                  </a:outerShdw>
                </a:effectLst>
              </a:rPr>
              <a:t>8 </a:t>
            </a:r>
            <a:r>
              <a:rPr lang="es-CO" sz="4000" dirty="0">
                <a:solidFill>
                  <a:schemeClr val="bg1"/>
                </a:solidFill>
                <a:effectLst>
                  <a:outerShdw blurRad="38100" dist="38100" dir="2700000" algn="tl">
                    <a:srgbClr val="000000">
                      <a:alpha val="43137"/>
                    </a:srgbClr>
                  </a:outerShdw>
                </a:effectLst>
              </a:rPr>
              <a:t>Porque por gracia sois salvos por medio de la fe; y esto no de vosotros, pues es don de Dios; </a:t>
            </a:r>
          </a:p>
          <a:p>
            <a:pPr marL="0" indent="0">
              <a:buNone/>
            </a:pPr>
            <a:r>
              <a:rPr lang="es-CO" sz="4000" baseline="30000" dirty="0">
                <a:solidFill>
                  <a:schemeClr val="bg1"/>
                </a:solidFill>
                <a:effectLst>
                  <a:outerShdw blurRad="38100" dist="38100" dir="2700000" algn="tl">
                    <a:srgbClr val="000000">
                      <a:alpha val="43137"/>
                    </a:srgbClr>
                  </a:outerShdw>
                </a:effectLst>
              </a:rPr>
              <a:t>9 </a:t>
            </a:r>
            <a:r>
              <a:rPr lang="es-CO" sz="4800" i="1" u="sng" dirty="0">
                <a:solidFill>
                  <a:schemeClr val="bg1"/>
                </a:solidFill>
                <a:effectLst>
                  <a:outerShdw blurRad="38100" dist="38100" dir="2700000" algn="tl">
                    <a:srgbClr val="000000">
                      <a:alpha val="43137"/>
                    </a:srgbClr>
                  </a:outerShdw>
                </a:effectLst>
              </a:rPr>
              <a:t>no por obras</a:t>
            </a:r>
            <a:r>
              <a:rPr lang="es-CO" sz="4000" dirty="0">
                <a:solidFill>
                  <a:schemeClr val="bg1"/>
                </a:solidFill>
                <a:effectLst>
                  <a:outerShdw blurRad="38100" dist="38100" dir="2700000" algn="tl">
                    <a:srgbClr val="000000">
                      <a:alpha val="43137"/>
                    </a:srgbClr>
                  </a:outerShdw>
                </a:effectLst>
              </a:rPr>
              <a:t>, para que nadie se gloríe.</a:t>
            </a:r>
          </a:p>
        </p:txBody>
      </p:sp>
    </p:spTree>
    <p:extLst>
      <p:ext uri="{BB962C8B-B14F-4D97-AF65-F5344CB8AC3E}">
        <p14:creationId xmlns:p14="http://schemas.microsoft.com/office/powerpoint/2010/main" val="2120353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9530AA-BB9B-FA49-8D91-3A416304F18F}"/>
              </a:ext>
            </a:extLst>
          </p:cNvPr>
          <p:cNvSpPr>
            <a:spLocks noGrp="1"/>
          </p:cNvSpPr>
          <p:nvPr>
            <p:ph idx="1"/>
          </p:nvPr>
        </p:nvSpPr>
        <p:spPr>
          <a:xfrm>
            <a:off x="2052145" y="1683736"/>
            <a:ext cx="8069317" cy="3424292"/>
          </a:xfrm>
        </p:spPr>
        <p:txBody>
          <a:bodyPr>
            <a:normAutofit/>
          </a:bodyPr>
          <a:lstStyle/>
          <a:p>
            <a:pPr marL="0" lvl="0" indent="0">
              <a:buNone/>
            </a:pPr>
            <a:r>
              <a:rPr lang="es-CO" sz="4800" dirty="0">
                <a:solidFill>
                  <a:schemeClr val="bg1"/>
                </a:solidFill>
                <a:effectLst>
                  <a:outerShdw blurRad="38100" dist="38100" dir="2700000" algn="tl">
                    <a:srgbClr val="000000">
                      <a:alpha val="43137"/>
                    </a:srgbClr>
                  </a:outerShdw>
                </a:effectLst>
              </a:rPr>
              <a:t>Entre los años (1855 – 1867) primero vivió en una casa rentada  y luego en su casa propia. Tenía 3.509 habitantes en (1860).</a:t>
            </a:r>
          </a:p>
        </p:txBody>
      </p:sp>
    </p:spTree>
    <p:extLst>
      <p:ext uri="{BB962C8B-B14F-4D97-AF65-F5344CB8AC3E}">
        <p14:creationId xmlns:p14="http://schemas.microsoft.com/office/powerpoint/2010/main" val="189599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10545-B730-DF44-B670-96396DD3C1D8}"/>
              </a:ext>
            </a:extLst>
          </p:cNvPr>
          <p:cNvSpPr>
            <a:spLocks noGrp="1"/>
          </p:cNvSpPr>
          <p:nvPr>
            <p:ph type="ctrTitle"/>
          </p:nvPr>
        </p:nvSpPr>
        <p:spPr>
          <a:xfrm>
            <a:off x="2328040" y="3247696"/>
            <a:ext cx="7651531" cy="1145135"/>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d. Greenville, Michigan</a:t>
            </a:r>
          </a:p>
        </p:txBody>
      </p:sp>
    </p:spTree>
    <p:extLst>
      <p:ext uri="{BB962C8B-B14F-4D97-AF65-F5344CB8AC3E}">
        <p14:creationId xmlns:p14="http://schemas.microsoft.com/office/powerpoint/2010/main" val="2537308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9530AA-BB9B-FA49-8D91-3A416304F18F}"/>
              </a:ext>
            </a:extLst>
          </p:cNvPr>
          <p:cNvSpPr>
            <a:spLocks noGrp="1"/>
          </p:cNvSpPr>
          <p:nvPr>
            <p:ph idx="1"/>
          </p:nvPr>
        </p:nvSpPr>
        <p:spPr>
          <a:xfrm>
            <a:off x="1626476" y="2424715"/>
            <a:ext cx="8857593" cy="2352237"/>
          </a:xfrm>
        </p:spPr>
        <p:txBody>
          <a:bodyPr>
            <a:normAutofit/>
          </a:bodyPr>
          <a:lstStyle/>
          <a:p>
            <a:pPr marL="0" lvl="0" indent="0" algn="ctr">
              <a:buNone/>
            </a:pPr>
            <a:r>
              <a:rPr lang="es-CO" sz="5400" dirty="0">
                <a:solidFill>
                  <a:schemeClr val="bg1"/>
                </a:solidFill>
                <a:effectLst>
                  <a:outerShdw blurRad="38100" dist="38100" dir="2700000" algn="tl">
                    <a:srgbClr val="000000">
                      <a:alpha val="43137"/>
                    </a:srgbClr>
                  </a:outerShdw>
                </a:effectLst>
              </a:rPr>
              <a:t> Entre los años (1867 – 1881) Había 1807 habitantes en (1870).</a:t>
            </a:r>
          </a:p>
        </p:txBody>
      </p:sp>
    </p:spTree>
    <p:extLst>
      <p:ext uri="{BB962C8B-B14F-4D97-AF65-F5344CB8AC3E}">
        <p14:creationId xmlns:p14="http://schemas.microsoft.com/office/powerpoint/2010/main" val="3771686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4DF9F-5829-D643-A76B-E8E36C80DD34}"/>
              </a:ext>
            </a:extLst>
          </p:cNvPr>
          <p:cNvSpPr>
            <a:spLocks noGrp="1"/>
          </p:cNvSpPr>
          <p:nvPr>
            <p:ph type="ctrTitle"/>
          </p:nvPr>
        </p:nvSpPr>
        <p:spPr>
          <a:xfrm>
            <a:off x="1524000" y="2897982"/>
            <a:ext cx="9144000" cy="1223962"/>
          </a:xfrm>
        </p:spPr>
        <p:txBody>
          <a:bodyPr/>
          <a:lstStyle/>
          <a:p>
            <a:r>
              <a:rPr lang="es-CO" sz="80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e. Australia</a:t>
            </a:r>
          </a:p>
        </p:txBody>
      </p:sp>
    </p:spTree>
    <p:extLst>
      <p:ext uri="{BB962C8B-B14F-4D97-AF65-F5344CB8AC3E}">
        <p14:creationId xmlns:p14="http://schemas.microsoft.com/office/powerpoint/2010/main" val="1808926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F09E9-2E9A-1B49-B582-76D64A733CFE}"/>
              </a:ext>
            </a:extLst>
          </p:cNvPr>
          <p:cNvSpPr>
            <a:spLocks noGrp="1"/>
          </p:cNvSpPr>
          <p:nvPr>
            <p:ph type="title"/>
          </p:nvPr>
        </p:nvSpPr>
        <p:spPr>
          <a:xfrm>
            <a:off x="1840624" y="1327451"/>
            <a:ext cx="6830410" cy="1113030"/>
          </a:xfrm>
        </p:spPr>
        <p:txBody>
          <a:bodyPr/>
          <a:lstStyle/>
          <a:p>
            <a:r>
              <a:rPr lang="es-CO" sz="66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En tres lugares</a:t>
            </a:r>
          </a:p>
        </p:txBody>
      </p:sp>
      <p:sp>
        <p:nvSpPr>
          <p:cNvPr id="3" name="Marcador de contenido 2">
            <a:extLst>
              <a:ext uri="{FF2B5EF4-FFF2-40B4-BE49-F238E27FC236}">
                <a16:creationId xmlns:a16="http://schemas.microsoft.com/office/drawing/2014/main" id="{F29530AA-BB9B-FA49-8D91-3A416304F18F}"/>
              </a:ext>
            </a:extLst>
          </p:cNvPr>
          <p:cNvSpPr>
            <a:spLocks noGrp="1"/>
          </p:cNvSpPr>
          <p:nvPr>
            <p:ph idx="1"/>
          </p:nvPr>
        </p:nvSpPr>
        <p:spPr>
          <a:xfrm>
            <a:off x="1840624" y="2440480"/>
            <a:ext cx="8510752" cy="3061685"/>
          </a:xfrm>
        </p:spPr>
        <p:txBody>
          <a:bodyPr>
            <a:normAutofit/>
          </a:bodyPr>
          <a:lstStyle/>
          <a:p>
            <a:pPr lvl="0"/>
            <a:r>
              <a:rPr lang="es-CO" sz="3600" b="1" dirty="0">
                <a:solidFill>
                  <a:schemeClr val="bg1"/>
                </a:solidFill>
                <a:effectLst>
                  <a:outerShdw blurRad="38100" dist="38100" dir="2700000" algn="tl">
                    <a:srgbClr val="000000">
                      <a:alpha val="43137"/>
                    </a:srgbClr>
                  </a:outerShdw>
                </a:effectLst>
              </a:rPr>
              <a:t>Australia:</a:t>
            </a:r>
            <a:r>
              <a:rPr lang="es-CO" sz="3600" dirty="0">
                <a:solidFill>
                  <a:schemeClr val="bg1"/>
                </a:solidFill>
                <a:effectLst>
                  <a:outerShdw blurRad="38100" dist="38100" dir="2700000" algn="tl">
                    <a:srgbClr val="000000">
                      <a:alpha val="43137"/>
                    </a:srgbClr>
                  </a:outerShdw>
                </a:effectLst>
              </a:rPr>
              <a:t> Entre los años (1895 – 1900) A unos 125 kilometros de Sidney en un área que tenía 700 habitantes</a:t>
            </a:r>
          </a:p>
          <a:p>
            <a:pPr lvl="0"/>
            <a:r>
              <a:rPr lang="es-CO" sz="3600" b="1" dirty="0">
                <a:solidFill>
                  <a:schemeClr val="bg1"/>
                </a:solidFill>
                <a:effectLst>
                  <a:outerShdw blurRad="38100" dist="38100" dir="2700000" algn="tl">
                    <a:srgbClr val="000000">
                      <a:alpha val="43137"/>
                    </a:srgbClr>
                  </a:outerShdw>
                </a:effectLst>
              </a:rPr>
              <a:t>Australia, Melbourne</a:t>
            </a:r>
            <a:r>
              <a:rPr lang="es-CO" sz="3600" dirty="0">
                <a:solidFill>
                  <a:schemeClr val="bg1"/>
                </a:solidFill>
                <a:effectLst>
                  <a:outerShdw blurRad="38100" dist="38100" dir="2700000" algn="tl">
                    <a:srgbClr val="000000">
                      <a:alpha val="43137"/>
                    </a:srgbClr>
                  </a:outerShdw>
                </a:effectLst>
              </a:rPr>
              <a:t> (1894 – 1895)</a:t>
            </a:r>
          </a:p>
          <a:p>
            <a:pPr lvl="0"/>
            <a:r>
              <a:rPr lang="es-CO" sz="3600" b="1" dirty="0">
                <a:solidFill>
                  <a:schemeClr val="bg1"/>
                </a:solidFill>
                <a:effectLst>
                  <a:outerShdw blurRad="38100" dist="38100" dir="2700000" algn="tl">
                    <a:srgbClr val="000000">
                      <a:alpha val="43137"/>
                    </a:srgbClr>
                  </a:outerShdw>
                </a:effectLst>
              </a:rPr>
              <a:t>Sydney, Australia</a:t>
            </a:r>
            <a:r>
              <a:rPr lang="es-CO" sz="3600" dirty="0">
                <a:solidFill>
                  <a:schemeClr val="bg1"/>
                </a:solidFill>
                <a:effectLst>
                  <a:outerShdw blurRad="38100" dist="38100" dir="2700000" algn="tl">
                    <a:srgbClr val="000000">
                      <a:alpha val="43137"/>
                    </a:srgbClr>
                  </a:outerShdw>
                </a:effectLst>
              </a:rPr>
              <a:t> (1891 – 1894)</a:t>
            </a:r>
          </a:p>
        </p:txBody>
      </p:sp>
    </p:spTree>
    <p:extLst>
      <p:ext uri="{BB962C8B-B14F-4D97-AF65-F5344CB8AC3E}">
        <p14:creationId xmlns:p14="http://schemas.microsoft.com/office/powerpoint/2010/main" val="169152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BB1608-444A-F846-A4A3-D5EC1D6F7F70}"/>
              </a:ext>
            </a:extLst>
          </p:cNvPr>
          <p:cNvSpPr>
            <a:spLocks noGrp="1"/>
          </p:cNvSpPr>
          <p:nvPr>
            <p:ph type="ctrTitle"/>
          </p:nvPr>
        </p:nvSpPr>
        <p:spPr>
          <a:xfrm>
            <a:off x="2911366" y="2822029"/>
            <a:ext cx="6863254" cy="1848834"/>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f. Santa Elena, California </a:t>
            </a:r>
          </a:p>
        </p:txBody>
      </p:sp>
    </p:spTree>
    <p:extLst>
      <p:ext uri="{BB962C8B-B14F-4D97-AF65-F5344CB8AC3E}">
        <p14:creationId xmlns:p14="http://schemas.microsoft.com/office/powerpoint/2010/main" val="3982076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9530AA-BB9B-FA49-8D91-3A416304F18F}"/>
              </a:ext>
            </a:extLst>
          </p:cNvPr>
          <p:cNvSpPr>
            <a:spLocks noGrp="1"/>
          </p:cNvSpPr>
          <p:nvPr>
            <p:ph idx="1"/>
          </p:nvPr>
        </p:nvSpPr>
        <p:spPr>
          <a:xfrm>
            <a:off x="1847194" y="2046343"/>
            <a:ext cx="8668407" cy="3061685"/>
          </a:xfrm>
        </p:spPr>
        <p:txBody>
          <a:bodyPr>
            <a:normAutofit/>
          </a:bodyPr>
          <a:lstStyle/>
          <a:p>
            <a:pPr marL="0" lvl="0" indent="0">
              <a:buNone/>
            </a:pPr>
            <a:r>
              <a:rPr lang="es-CO" sz="5400" dirty="0">
                <a:solidFill>
                  <a:schemeClr val="bg1"/>
                </a:solidFill>
                <a:effectLst>
                  <a:outerShdw blurRad="38100" dist="38100" dir="2700000" algn="tl">
                    <a:srgbClr val="000000">
                      <a:alpha val="43137"/>
                    </a:srgbClr>
                  </a:outerShdw>
                </a:effectLst>
              </a:rPr>
              <a:t>(1900 – 1915) Estaba </a:t>
            </a:r>
            <a:r>
              <a:rPr lang="es-CO" sz="5400" i="1" u="sng" dirty="0">
                <a:solidFill>
                  <a:schemeClr val="bg1"/>
                </a:solidFill>
                <a:effectLst>
                  <a:outerShdw blurRad="38100" dist="38100" dir="2700000" algn="tl">
                    <a:srgbClr val="000000">
                      <a:alpha val="43137"/>
                    </a:srgbClr>
                  </a:outerShdw>
                </a:effectLst>
              </a:rPr>
              <a:t>112 kilómetros</a:t>
            </a:r>
            <a:r>
              <a:rPr lang="es-CO" sz="5400" dirty="0">
                <a:solidFill>
                  <a:schemeClr val="bg1"/>
                </a:solidFill>
                <a:effectLst>
                  <a:outerShdw blurRad="38100" dist="38100" dir="2700000" algn="tl">
                    <a:srgbClr val="000000">
                      <a:alpha val="43137"/>
                    </a:srgbClr>
                  </a:outerShdw>
                </a:effectLst>
              </a:rPr>
              <a:t> de San Francisco. Una población de 1582 habitantes.</a:t>
            </a:r>
          </a:p>
          <a:p>
            <a:endParaRPr lang="es-CO"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7548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F21EB-E6F5-A14A-B123-0D6591FFEF5F}"/>
              </a:ext>
            </a:extLst>
          </p:cNvPr>
          <p:cNvSpPr>
            <a:spLocks noGrp="1"/>
          </p:cNvSpPr>
          <p:nvPr>
            <p:ph type="ctrTitle"/>
          </p:nvPr>
        </p:nvSpPr>
        <p:spPr>
          <a:xfrm>
            <a:off x="1524000" y="2065283"/>
            <a:ext cx="9144000" cy="2743200"/>
          </a:xfrm>
        </p:spPr>
        <p:txBody>
          <a:bodyPr>
            <a:noAutofit/>
          </a:bodyPr>
          <a:lstStyle/>
          <a:p>
            <a:pPr marL="1143000" indent="-1143000">
              <a:buClr>
                <a:srgbClr val="7030A0"/>
              </a:buClr>
              <a:buSzPct val="200000"/>
              <a:buFont typeface="+mj-lt"/>
              <a:buAutoNum type="romanUcPeriod" startAt="2"/>
            </a:pPr>
            <a: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 MOTIVOS QUE NOS IMPULSARÍAN A SALIR AL CAMPO</a:t>
            </a:r>
            <a:endParaRPr lang="es-CO"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5394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6AA897-5BBE-A548-B362-B39C00D3EDF2}"/>
              </a:ext>
            </a:extLst>
          </p:cNvPr>
          <p:cNvSpPr>
            <a:spLocks noGrp="1"/>
          </p:cNvSpPr>
          <p:nvPr>
            <p:ph type="ctrTitle"/>
          </p:nvPr>
        </p:nvSpPr>
        <p:spPr>
          <a:xfrm>
            <a:off x="2958664" y="2372711"/>
            <a:ext cx="5964620" cy="1939158"/>
          </a:xfrm>
        </p:spPr>
        <p:txBody>
          <a:bodyPr>
            <a:noAutofit/>
          </a:bodyPr>
          <a:lstStyle/>
          <a:p>
            <a:r>
              <a:rPr lang="es-CO" sz="66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A. Porque es el plan de Dios</a:t>
            </a:r>
          </a:p>
        </p:txBody>
      </p:sp>
    </p:spTree>
    <p:extLst>
      <p:ext uri="{BB962C8B-B14F-4D97-AF65-F5344CB8AC3E}">
        <p14:creationId xmlns:p14="http://schemas.microsoft.com/office/powerpoint/2010/main" val="977539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27ADF89B-1764-C547-9452-5345C27E751B}"/>
              </a:ext>
            </a:extLst>
          </p:cNvPr>
          <p:cNvSpPr>
            <a:spLocks noGrp="1"/>
          </p:cNvSpPr>
          <p:nvPr>
            <p:ph type="title"/>
          </p:nvPr>
        </p:nvSpPr>
        <p:spPr>
          <a:xfrm>
            <a:off x="1887920" y="1313516"/>
            <a:ext cx="8028590" cy="1325563"/>
          </a:xfrm>
        </p:spPr>
        <p:txBody>
          <a:bodyPr/>
          <a:lstStyle/>
          <a:p>
            <a:r>
              <a:rPr lang="es-CO" sz="80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Designio</a:t>
            </a:r>
          </a:p>
        </p:txBody>
      </p:sp>
      <p:sp>
        <p:nvSpPr>
          <p:cNvPr id="3" name="Marcador de contenido 2">
            <a:extLst>
              <a:ext uri="{FF2B5EF4-FFF2-40B4-BE49-F238E27FC236}">
                <a16:creationId xmlns:a16="http://schemas.microsoft.com/office/drawing/2014/main" id="{0C5C18AE-478F-FB4C-9D26-7E89572E5D65}"/>
              </a:ext>
            </a:extLst>
          </p:cNvPr>
          <p:cNvSpPr>
            <a:spLocks noGrp="1"/>
          </p:cNvSpPr>
          <p:nvPr>
            <p:ph idx="1"/>
          </p:nvPr>
        </p:nvSpPr>
        <p:spPr>
          <a:xfrm>
            <a:off x="1887920" y="2639079"/>
            <a:ext cx="8416159" cy="2762141"/>
          </a:xfrm>
        </p:spPr>
        <p:txBody>
          <a:bodyPr>
            <a:normAutofit/>
          </a:bodyPr>
          <a:lstStyle/>
          <a:p>
            <a:pPr marL="0" indent="0">
              <a:buNone/>
            </a:pPr>
            <a:r>
              <a:rPr lang="es-CO" sz="4800" dirty="0">
                <a:solidFill>
                  <a:schemeClr val="bg1"/>
                </a:solidFill>
                <a:effectLst>
                  <a:outerShdw blurRad="38100" dist="38100" dir="2700000" algn="tl">
                    <a:srgbClr val="000000">
                      <a:alpha val="43137"/>
                    </a:srgbClr>
                  </a:outerShdw>
                </a:effectLst>
              </a:rPr>
              <a:t>“Es </a:t>
            </a:r>
            <a:r>
              <a:rPr lang="es-CO" sz="4800" b="1" i="1" u="sng" dirty="0">
                <a:solidFill>
                  <a:schemeClr val="bg1"/>
                </a:solidFill>
                <a:effectLst>
                  <a:outerShdw blurRad="38100" dist="38100" dir="2700000" algn="tl">
                    <a:srgbClr val="000000">
                      <a:alpha val="43137"/>
                    </a:srgbClr>
                  </a:outerShdw>
                </a:effectLst>
              </a:rPr>
              <a:t>designio de Dios</a:t>
            </a:r>
            <a:r>
              <a:rPr lang="es-CO" sz="4800" i="1" u="sng" dirty="0">
                <a:solidFill>
                  <a:schemeClr val="bg1"/>
                </a:solidFill>
                <a:effectLst>
                  <a:outerShdw blurRad="38100" dist="38100" dir="2700000" algn="tl">
                    <a:srgbClr val="000000">
                      <a:alpha val="43137"/>
                    </a:srgbClr>
                  </a:outerShdw>
                </a:effectLst>
              </a:rPr>
              <a:t> </a:t>
            </a:r>
            <a:r>
              <a:rPr lang="es-CO" sz="4800" dirty="0">
                <a:solidFill>
                  <a:schemeClr val="bg1"/>
                </a:solidFill>
                <a:effectLst>
                  <a:outerShdw blurRad="38100" dist="38100" dir="2700000" algn="tl">
                    <a:srgbClr val="000000">
                      <a:alpha val="43137"/>
                    </a:srgbClr>
                  </a:outerShdw>
                </a:effectLst>
              </a:rPr>
              <a:t>que nuestros hermanos se establezcan fuera de las ciudades” </a:t>
            </a:r>
            <a:r>
              <a:rPr lang="es-CO" sz="4800" dirty="0">
                <a:solidFill>
                  <a:srgbClr val="FFC000"/>
                </a:solidFill>
                <a:effectLst>
                  <a:outerShdw blurRad="38100" dist="38100" dir="2700000" algn="tl">
                    <a:srgbClr val="000000">
                      <a:alpha val="43137"/>
                    </a:srgbClr>
                  </a:outerShdw>
                </a:effectLst>
              </a:rPr>
              <a:t>RH Abril 14 (1903).</a:t>
            </a:r>
          </a:p>
        </p:txBody>
      </p:sp>
    </p:spTree>
    <p:extLst>
      <p:ext uri="{BB962C8B-B14F-4D97-AF65-F5344CB8AC3E}">
        <p14:creationId xmlns:p14="http://schemas.microsoft.com/office/powerpoint/2010/main" val="386429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A2DA-00FE-EB46-9AA2-93D40FE00A53}"/>
              </a:ext>
            </a:extLst>
          </p:cNvPr>
          <p:cNvSpPr>
            <a:spLocks noGrp="1"/>
          </p:cNvSpPr>
          <p:nvPr>
            <p:ph type="title"/>
          </p:nvPr>
        </p:nvSpPr>
        <p:spPr>
          <a:xfrm>
            <a:off x="1914078" y="827917"/>
            <a:ext cx="6599301" cy="1111250"/>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Desconocidos</a:t>
            </a:r>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824248"/>
            <a:ext cx="3050625" cy="2033750"/>
          </a:xfrm>
          <a:prstGeom prst="rect">
            <a:avLst/>
          </a:prstGeom>
        </p:spPr>
      </p:pic>
      <p:sp>
        <p:nvSpPr>
          <p:cNvPr id="3" name="Marcador de contenido 2">
            <a:extLst>
              <a:ext uri="{FF2B5EF4-FFF2-40B4-BE49-F238E27FC236}">
                <a16:creationId xmlns:a16="http://schemas.microsoft.com/office/drawing/2014/main" id="{A1393711-B459-6A4C-A0DB-76A4B232923C}"/>
              </a:ext>
            </a:extLst>
          </p:cNvPr>
          <p:cNvSpPr>
            <a:spLocks noGrp="1"/>
          </p:cNvSpPr>
          <p:nvPr>
            <p:ph idx="1"/>
          </p:nvPr>
        </p:nvSpPr>
        <p:spPr>
          <a:xfrm>
            <a:off x="1953492" y="2081057"/>
            <a:ext cx="8719645" cy="3648185"/>
          </a:xfrm>
        </p:spPr>
        <p:txBody>
          <a:bodyPr>
            <a:normAutofit/>
          </a:bodyPr>
          <a:lstStyle/>
          <a:p>
            <a:pPr marL="0" indent="0">
              <a:buNone/>
            </a:pPr>
            <a:r>
              <a:rPr lang="es-CO" sz="3200" dirty="0">
                <a:solidFill>
                  <a:srgbClr val="FFC000"/>
                </a:solidFill>
                <a:effectLst>
                  <a:outerShdw blurRad="38100" dist="38100" dir="2700000" algn="tl">
                    <a:srgbClr val="000000">
                      <a:alpha val="43137"/>
                    </a:srgbClr>
                  </a:outerShdw>
                </a:effectLst>
              </a:rPr>
              <a:t>Mateo 7:22-23  (RVR1960)</a:t>
            </a:r>
          </a:p>
          <a:p>
            <a:pPr marL="0" indent="0">
              <a:buNone/>
            </a:pPr>
            <a:r>
              <a:rPr lang="es-CO" sz="3200" baseline="30000" dirty="0">
                <a:solidFill>
                  <a:schemeClr val="bg1"/>
                </a:solidFill>
                <a:effectLst>
                  <a:outerShdw blurRad="38100" dist="38100" dir="2700000" algn="tl">
                    <a:srgbClr val="000000">
                      <a:alpha val="43137"/>
                    </a:srgbClr>
                  </a:outerShdw>
                </a:effectLst>
              </a:rPr>
              <a:t>22 </a:t>
            </a:r>
            <a:r>
              <a:rPr lang="es-CO" sz="3200" dirty="0">
                <a:solidFill>
                  <a:schemeClr val="bg1"/>
                </a:solidFill>
                <a:effectLst>
                  <a:outerShdw blurRad="38100" dist="38100" dir="2700000" algn="tl">
                    <a:srgbClr val="000000">
                      <a:alpha val="43137"/>
                    </a:srgbClr>
                  </a:outerShdw>
                </a:effectLst>
              </a:rPr>
              <a:t>Muchos me dirán en aquel día: Señor, Señor, ¿no profetizamos en tu nombre, y en tu nombre echamos fuera demonios, y en tu nombre hicimos muchos milagros? </a:t>
            </a:r>
          </a:p>
          <a:p>
            <a:pPr marL="0" indent="0">
              <a:buNone/>
            </a:pPr>
            <a:r>
              <a:rPr lang="es-CO" sz="3200" baseline="30000" dirty="0">
                <a:solidFill>
                  <a:schemeClr val="bg1"/>
                </a:solidFill>
                <a:effectLst>
                  <a:outerShdw blurRad="38100" dist="38100" dir="2700000" algn="tl">
                    <a:srgbClr val="000000">
                      <a:alpha val="43137"/>
                    </a:srgbClr>
                  </a:outerShdw>
                </a:effectLst>
              </a:rPr>
              <a:t>23 </a:t>
            </a:r>
            <a:r>
              <a:rPr lang="es-CO" sz="3200" dirty="0">
                <a:solidFill>
                  <a:schemeClr val="bg1"/>
                </a:solidFill>
                <a:effectLst>
                  <a:outerShdw blurRad="38100" dist="38100" dir="2700000" algn="tl">
                    <a:srgbClr val="000000">
                      <a:alpha val="43137"/>
                    </a:srgbClr>
                  </a:outerShdw>
                </a:effectLst>
              </a:rPr>
              <a:t>Y entonces les declararé: </a:t>
            </a:r>
            <a:r>
              <a:rPr lang="es-CO" sz="4000" i="1" u="sng" dirty="0">
                <a:solidFill>
                  <a:schemeClr val="bg1"/>
                </a:solidFill>
                <a:effectLst>
                  <a:outerShdw blurRad="38100" dist="38100" dir="2700000" algn="tl">
                    <a:srgbClr val="000000">
                      <a:alpha val="43137"/>
                    </a:srgbClr>
                  </a:outerShdw>
                </a:effectLst>
              </a:rPr>
              <a:t>Nunca os conocí</a:t>
            </a:r>
            <a:r>
              <a:rPr lang="es-CO" sz="3200" dirty="0">
                <a:solidFill>
                  <a:schemeClr val="bg1"/>
                </a:solidFill>
                <a:effectLst>
                  <a:outerShdw blurRad="38100" dist="38100" dir="2700000" algn="tl">
                    <a:srgbClr val="000000">
                      <a:alpha val="43137"/>
                    </a:srgbClr>
                  </a:outerShdw>
                </a:effectLst>
              </a:rPr>
              <a:t>; apartaos de mí, hacedores de maldad.</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998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27ADF89B-1764-C547-9452-5345C27E751B}"/>
              </a:ext>
            </a:extLst>
          </p:cNvPr>
          <p:cNvSpPr>
            <a:spLocks noGrp="1"/>
          </p:cNvSpPr>
          <p:nvPr>
            <p:ph type="title"/>
          </p:nvPr>
        </p:nvSpPr>
        <p:spPr>
          <a:xfrm>
            <a:off x="1926021" y="1299670"/>
            <a:ext cx="7943193" cy="1325563"/>
          </a:xfrm>
        </p:spPr>
        <p:txBody>
          <a:bodyPr/>
          <a:lstStyle/>
          <a:p>
            <a:r>
              <a:rPr lang="es-CO" sz="80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Luz del cielo</a:t>
            </a:r>
          </a:p>
        </p:txBody>
      </p:sp>
      <p:sp>
        <p:nvSpPr>
          <p:cNvPr id="3" name="Marcador de contenido 2">
            <a:extLst>
              <a:ext uri="{FF2B5EF4-FFF2-40B4-BE49-F238E27FC236}">
                <a16:creationId xmlns:a16="http://schemas.microsoft.com/office/drawing/2014/main" id="{0C5C18AE-478F-FB4C-9D26-7E89572E5D65}"/>
              </a:ext>
            </a:extLst>
          </p:cNvPr>
          <p:cNvSpPr>
            <a:spLocks noGrp="1"/>
          </p:cNvSpPr>
          <p:nvPr>
            <p:ph idx="1"/>
          </p:nvPr>
        </p:nvSpPr>
        <p:spPr>
          <a:xfrm>
            <a:off x="1941786" y="2625233"/>
            <a:ext cx="7927428" cy="2620251"/>
          </a:xfrm>
        </p:spPr>
        <p:txBody>
          <a:bodyPr>
            <a:normAutofit/>
          </a:bodyPr>
          <a:lstStyle/>
          <a:p>
            <a:pPr marL="0" indent="0">
              <a:buNone/>
            </a:pPr>
            <a:r>
              <a:rPr lang="es-CO" sz="4400" dirty="0">
                <a:solidFill>
                  <a:schemeClr val="bg1"/>
                </a:solidFill>
                <a:effectLst>
                  <a:outerShdw blurRad="38100" dist="38100" dir="2700000" algn="tl">
                    <a:srgbClr val="000000">
                      <a:alpha val="43137"/>
                    </a:srgbClr>
                  </a:outerShdw>
                </a:effectLst>
              </a:rPr>
              <a:t>“En armonía con la luz que me fue dada, insto a la gente a salir de los centros poblados” </a:t>
            </a:r>
            <a:r>
              <a:rPr lang="es-CO" sz="4400" dirty="0">
                <a:solidFill>
                  <a:srgbClr val="FFC000"/>
                </a:solidFill>
                <a:effectLst>
                  <a:outerShdw blurRad="38100" dist="38100" dir="2700000" algn="tl">
                    <a:srgbClr val="000000">
                      <a:alpha val="43137"/>
                    </a:srgbClr>
                  </a:outerShdw>
                </a:effectLst>
              </a:rPr>
              <a:t>(Manuscrito 115, 1907).</a:t>
            </a:r>
          </a:p>
          <a:p>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5222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1B5456BD-26F6-2145-95D6-D5A43C456F3E}"/>
              </a:ext>
            </a:extLst>
          </p:cNvPr>
          <p:cNvSpPr>
            <a:spLocks noGrp="1"/>
          </p:cNvSpPr>
          <p:nvPr>
            <p:ph type="title"/>
          </p:nvPr>
        </p:nvSpPr>
        <p:spPr>
          <a:xfrm>
            <a:off x="1604141" y="1335634"/>
            <a:ext cx="10515600" cy="1325563"/>
          </a:xfrm>
        </p:spPr>
        <p:txBody>
          <a:bodyPr/>
          <a:lstStyle/>
          <a:p>
            <a:r>
              <a:rPr lang="es-CO" sz="72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Evitar hacinamiento</a:t>
            </a:r>
          </a:p>
        </p:txBody>
      </p:sp>
      <p:sp>
        <p:nvSpPr>
          <p:cNvPr id="3" name="Marcador de contenido 2">
            <a:extLst>
              <a:ext uri="{FF2B5EF4-FFF2-40B4-BE49-F238E27FC236}">
                <a16:creationId xmlns:a16="http://schemas.microsoft.com/office/drawing/2014/main" id="{A3A97A51-CF8E-E04C-8F08-9E630B5CFFA2}"/>
              </a:ext>
            </a:extLst>
          </p:cNvPr>
          <p:cNvSpPr>
            <a:spLocks noGrp="1"/>
          </p:cNvSpPr>
          <p:nvPr>
            <p:ph idx="1"/>
          </p:nvPr>
        </p:nvSpPr>
        <p:spPr>
          <a:xfrm>
            <a:off x="1604141" y="2456245"/>
            <a:ext cx="8983717" cy="3203575"/>
          </a:xfrm>
        </p:spPr>
        <p:txBody>
          <a:bodyPr>
            <a:normAutofit/>
          </a:bodyPr>
          <a:lstStyle/>
          <a:p>
            <a:pPr marL="0" indent="0">
              <a:buNone/>
            </a:pPr>
            <a:r>
              <a:rPr lang="es-CO" sz="4400" dirty="0">
                <a:solidFill>
                  <a:schemeClr val="bg1"/>
                </a:solidFill>
                <a:effectLst>
                  <a:outerShdw blurRad="38100" dist="38100" dir="2700000" algn="tl">
                    <a:srgbClr val="000000">
                      <a:alpha val="43137"/>
                    </a:srgbClr>
                  </a:outerShdw>
                </a:effectLst>
              </a:rPr>
              <a:t>“No era el propósito de Dios que los seres humanos vivieran </a:t>
            </a:r>
            <a:r>
              <a:rPr lang="es-CO" sz="4400" b="1" i="1" u="sng" dirty="0">
                <a:solidFill>
                  <a:schemeClr val="bg1"/>
                </a:solidFill>
                <a:effectLst>
                  <a:outerShdw blurRad="38100" dist="38100" dir="2700000" algn="tl">
                    <a:srgbClr val="000000">
                      <a:alpha val="43137"/>
                    </a:srgbClr>
                  </a:outerShdw>
                </a:effectLst>
              </a:rPr>
              <a:t>hacinados</a:t>
            </a:r>
            <a:r>
              <a:rPr lang="es-CO" sz="4400" dirty="0">
                <a:solidFill>
                  <a:schemeClr val="bg1"/>
                </a:solidFill>
                <a:effectLst>
                  <a:outerShdw blurRad="38100" dist="38100" dir="2700000" algn="tl">
                    <a:srgbClr val="000000">
                      <a:alpha val="43137"/>
                    </a:srgbClr>
                  </a:outerShdw>
                </a:effectLst>
              </a:rPr>
              <a:t> en las ciudades, amontonados  en terrazas y apartamentos” </a:t>
            </a:r>
            <a:r>
              <a:rPr lang="es-CO" sz="4400" dirty="0">
                <a:solidFill>
                  <a:srgbClr val="FFC000"/>
                </a:solidFill>
                <a:effectLst>
                  <a:outerShdw blurRad="38100" dist="38100" dir="2700000" algn="tl">
                    <a:srgbClr val="000000">
                      <a:alpha val="43137"/>
                    </a:srgbClr>
                  </a:outerShdw>
                </a:effectLst>
              </a:rPr>
              <a:t>HC, 128. (1905).</a:t>
            </a:r>
          </a:p>
          <a:p>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4860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4B2F2-5DB3-B64B-8C48-32DA98C445AA}"/>
              </a:ext>
            </a:extLst>
          </p:cNvPr>
          <p:cNvSpPr>
            <a:spLocks noGrp="1"/>
          </p:cNvSpPr>
          <p:nvPr>
            <p:ph type="ctrTitle"/>
          </p:nvPr>
        </p:nvSpPr>
        <p:spPr>
          <a:xfrm>
            <a:off x="3352800" y="2254469"/>
            <a:ext cx="5523186" cy="2443655"/>
          </a:xfrm>
        </p:spPr>
        <p:txBody>
          <a:bodyPr>
            <a:normAutofit fontScale="90000"/>
          </a:bodyPr>
          <a:lstStyle/>
          <a:p>
            <a:pPr algn="l"/>
            <a:b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br>
            <a: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B. Buscando un mejor ambiente para criar hijos</a:t>
            </a:r>
          </a:p>
        </p:txBody>
      </p:sp>
    </p:spTree>
    <p:extLst>
      <p:ext uri="{BB962C8B-B14F-4D97-AF65-F5344CB8AC3E}">
        <p14:creationId xmlns:p14="http://schemas.microsoft.com/office/powerpoint/2010/main" val="3963368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3" name="Marcador de contenido 2">
            <a:extLst>
              <a:ext uri="{FF2B5EF4-FFF2-40B4-BE49-F238E27FC236}">
                <a16:creationId xmlns:a16="http://schemas.microsoft.com/office/drawing/2014/main" id="{E4403390-EBD8-A248-AE98-28CB4103F323}"/>
              </a:ext>
            </a:extLst>
          </p:cNvPr>
          <p:cNvSpPr>
            <a:spLocks noGrp="1"/>
          </p:cNvSpPr>
          <p:nvPr>
            <p:ph idx="1"/>
          </p:nvPr>
        </p:nvSpPr>
        <p:spPr>
          <a:xfrm>
            <a:off x="1484586" y="1478784"/>
            <a:ext cx="9472448" cy="4351338"/>
          </a:xfrm>
        </p:spPr>
        <p:txBody>
          <a:bodyPr>
            <a:normAutofit fontScale="92500" lnSpcReduction="10000"/>
          </a:bodyPr>
          <a:lstStyle/>
          <a:p>
            <a:pPr marL="0" indent="0">
              <a:buNone/>
            </a:pPr>
            <a:r>
              <a:rPr lang="es-CO" sz="3600" dirty="0">
                <a:solidFill>
                  <a:schemeClr val="bg1"/>
                </a:solidFill>
                <a:effectLst>
                  <a:outerShdw blurRad="38100" dist="38100" dir="2700000" algn="tl">
                    <a:srgbClr val="000000">
                      <a:alpha val="43137"/>
                    </a:srgbClr>
                  </a:outerShdw>
                </a:effectLst>
              </a:rPr>
              <a:t> “Los padres deben comprender que la educación de sus hijos constituye una obra importante en la salvación de las almas. El campo ofrece oportunidad para una abundante ejercitación en la práctica de hacer lo que debe ser hecho, y proporcionará salud física mediante el desarrollo de los nervios y los músculos. </a:t>
            </a:r>
            <a:r>
              <a:rPr lang="es-CO" sz="3600" b="1" i="1" u="sng" dirty="0">
                <a:solidFill>
                  <a:schemeClr val="bg1"/>
                </a:solidFill>
                <a:effectLst>
                  <a:outerShdw blurRad="38100" dist="38100" dir="2700000" algn="tl">
                    <a:srgbClr val="000000">
                      <a:alpha val="43137"/>
                    </a:srgbClr>
                  </a:outerShdw>
                </a:effectLst>
              </a:rPr>
              <a:t>“Fuera de las ciudades” es mi mensaje para la educación de nuestros hijos</a:t>
            </a:r>
            <a:r>
              <a:rPr lang="es-CO" sz="3600" b="1" i="1" u="sng" dirty="0">
                <a:solidFill>
                  <a:srgbClr val="FFC000"/>
                </a:solidFill>
                <a:effectLst>
                  <a:outerShdw blurRad="38100" dist="38100" dir="2700000" algn="tl">
                    <a:srgbClr val="000000">
                      <a:alpha val="43137"/>
                    </a:srgbClr>
                  </a:outerShdw>
                </a:effectLst>
              </a:rPr>
              <a:t>.(</a:t>
            </a:r>
            <a:r>
              <a:rPr lang="es-CO" sz="3600" i="1" dirty="0">
                <a:solidFill>
                  <a:srgbClr val="FFC000"/>
                </a:solidFill>
                <a:effectLst>
                  <a:outerShdw blurRad="38100" dist="38100" dir="2700000" algn="tl">
                    <a:srgbClr val="000000">
                      <a:alpha val="43137"/>
                    </a:srgbClr>
                  </a:outerShdw>
                </a:effectLst>
              </a:rPr>
              <a:t>Mensajes selectos</a:t>
            </a:r>
            <a:r>
              <a:rPr lang="es-CO" sz="3600" dirty="0">
                <a:solidFill>
                  <a:srgbClr val="FFC000"/>
                </a:solidFill>
                <a:effectLst>
                  <a:outerShdw blurRad="38100" dist="38100" dir="2700000" algn="tl">
                    <a:srgbClr val="000000">
                      <a:alpha val="43137"/>
                    </a:srgbClr>
                  </a:outerShdw>
                </a:effectLst>
              </a:rPr>
              <a:t>, t. 2, p. 407).</a:t>
            </a:r>
          </a:p>
        </p:txBody>
      </p:sp>
    </p:spTree>
    <p:extLst>
      <p:ext uri="{BB962C8B-B14F-4D97-AF65-F5344CB8AC3E}">
        <p14:creationId xmlns:p14="http://schemas.microsoft.com/office/powerpoint/2010/main" val="3327004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52186-588E-3A42-BA85-7CEAF54BCF55}"/>
              </a:ext>
            </a:extLst>
          </p:cNvPr>
          <p:cNvSpPr>
            <a:spLocks noGrp="1"/>
          </p:cNvSpPr>
          <p:nvPr>
            <p:ph type="ctrTitle"/>
          </p:nvPr>
        </p:nvSpPr>
        <p:spPr>
          <a:xfrm>
            <a:off x="1524000" y="2506717"/>
            <a:ext cx="9144000" cy="1844565"/>
          </a:xfrm>
        </p:spPr>
        <p:txBody>
          <a:bodyPr>
            <a:normAutofit/>
          </a:bodyPr>
          <a:lstStyle/>
          <a:p>
            <a:r>
              <a:rPr lang="es-CO"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C. Buscando mejor ambiente para la salud</a:t>
            </a:r>
            <a:endParaRPr lang="es-CO"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87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36B34A2-E554-6246-B171-CC8186085168}"/>
              </a:ext>
            </a:extLst>
          </p:cNvPr>
          <p:cNvSpPr>
            <a:spLocks noGrp="1"/>
          </p:cNvSpPr>
          <p:nvPr>
            <p:ph idx="1"/>
          </p:nvPr>
        </p:nvSpPr>
        <p:spPr>
          <a:xfrm>
            <a:off x="1957552" y="1951750"/>
            <a:ext cx="7817069" cy="3124747"/>
          </a:xfrm>
        </p:spPr>
        <p:txBody>
          <a:bodyPr>
            <a:normAutofit/>
          </a:bodyPr>
          <a:lstStyle/>
          <a:p>
            <a:pPr marL="0" indent="0">
              <a:buNone/>
            </a:pPr>
            <a:r>
              <a:rPr lang="es-CO" sz="5400" dirty="0">
                <a:solidFill>
                  <a:schemeClr val="bg1"/>
                </a:solidFill>
                <a:effectLst>
                  <a:outerShdw blurRad="38100" dist="38100" dir="2700000" algn="tl">
                    <a:srgbClr val="000000">
                      <a:alpha val="43137"/>
                    </a:srgbClr>
                  </a:outerShdw>
                </a:effectLst>
              </a:rPr>
              <a:t>“Los que sufren de una salud pobre, salgan a los lugares rurales” </a:t>
            </a:r>
            <a:r>
              <a:rPr lang="es-CO" sz="5400" dirty="0">
                <a:solidFill>
                  <a:srgbClr val="FFC000"/>
                </a:solidFill>
                <a:effectLst>
                  <a:outerShdw blurRad="38100" dist="38100" dir="2700000" algn="tl">
                    <a:srgbClr val="000000">
                      <a:alpha val="43137"/>
                    </a:srgbClr>
                  </a:outerShdw>
                </a:effectLst>
              </a:rPr>
              <a:t>Carta 75 (1898).</a:t>
            </a:r>
          </a:p>
        </p:txBody>
      </p:sp>
    </p:spTree>
    <p:extLst>
      <p:ext uri="{BB962C8B-B14F-4D97-AF65-F5344CB8AC3E}">
        <p14:creationId xmlns:p14="http://schemas.microsoft.com/office/powerpoint/2010/main" val="2384086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3752193"/>
            <a:ext cx="2531131" cy="3105807"/>
          </a:xfrm>
          <a:prstGeom prst="rect">
            <a:avLst/>
          </a:prstGeom>
        </p:spPr>
      </p:pic>
      <p:sp>
        <p:nvSpPr>
          <p:cNvPr id="3" name="Marcador de contenido 2">
            <a:extLst>
              <a:ext uri="{FF2B5EF4-FFF2-40B4-BE49-F238E27FC236}">
                <a16:creationId xmlns:a16="http://schemas.microsoft.com/office/drawing/2014/main" id="{236B34A2-E554-6246-B171-CC8186085168}"/>
              </a:ext>
            </a:extLst>
          </p:cNvPr>
          <p:cNvSpPr>
            <a:spLocks noGrp="1"/>
          </p:cNvSpPr>
          <p:nvPr>
            <p:ph idx="1"/>
          </p:nvPr>
        </p:nvSpPr>
        <p:spPr>
          <a:xfrm>
            <a:off x="2036381" y="1683737"/>
            <a:ext cx="7990490" cy="3629244"/>
          </a:xfrm>
        </p:spPr>
        <p:txBody>
          <a:bodyPr>
            <a:normAutofit/>
          </a:bodyPr>
          <a:lstStyle/>
          <a:p>
            <a:pPr marL="0" indent="0">
              <a:buNone/>
            </a:pPr>
            <a:r>
              <a:rPr lang="es-CO" sz="3200" dirty="0">
                <a:solidFill>
                  <a:schemeClr val="bg1"/>
                </a:solidFill>
                <a:effectLst>
                  <a:outerShdw blurRad="38100" dist="38100" dir="2700000" algn="tl">
                    <a:srgbClr val="000000">
                      <a:alpha val="43137"/>
                    </a:srgbClr>
                  </a:outerShdw>
                </a:effectLst>
              </a:rPr>
              <a:t>“El ambiente físico de las ciudades es muchas veces un peligro para la salud. La exposición constante al contagio, el </a:t>
            </a:r>
            <a:r>
              <a:rPr lang="es-CO" sz="3200" i="1" u="sng" dirty="0">
                <a:solidFill>
                  <a:schemeClr val="bg1"/>
                </a:solidFill>
                <a:effectLst>
                  <a:outerShdw blurRad="38100" dist="38100" dir="2700000" algn="tl">
                    <a:srgbClr val="000000">
                      <a:alpha val="43137"/>
                    </a:srgbClr>
                  </a:outerShdw>
                </a:effectLst>
              </a:rPr>
              <a:t>aire viciado</a:t>
            </a:r>
            <a:r>
              <a:rPr lang="es-CO" sz="3200" dirty="0">
                <a:solidFill>
                  <a:schemeClr val="bg1"/>
                </a:solidFill>
                <a:effectLst>
                  <a:outerShdw blurRad="38100" dist="38100" dir="2700000" algn="tl">
                    <a:srgbClr val="000000">
                      <a:alpha val="43137"/>
                    </a:srgbClr>
                  </a:outerShdw>
                </a:effectLst>
              </a:rPr>
              <a:t>, </a:t>
            </a:r>
            <a:r>
              <a:rPr lang="es-CO" sz="3200" i="1" u="sng" dirty="0">
                <a:solidFill>
                  <a:schemeClr val="bg1"/>
                </a:solidFill>
                <a:effectLst>
                  <a:outerShdw blurRad="38100" dist="38100" dir="2700000" algn="tl">
                    <a:srgbClr val="000000">
                      <a:alpha val="43137"/>
                    </a:srgbClr>
                  </a:outerShdw>
                </a:effectLst>
              </a:rPr>
              <a:t>el agua impura</a:t>
            </a:r>
            <a:r>
              <a:rPr lang="es-CO" sz="3200" dirty="0">
                <a:solidFill>
                  <a:schemeClr val="bg1"/>
                </a:solidFill>
                <a:effectLst>
                  <a:outerShdw blurRad="38100" dist="38100" dir="2700000" algn="tl">
                    <a:srgbClr val="000000">
                      <a:alpha val="43137"/>
                    </a:srgbClr>
                  </a:outerShdw>
                </a:effectLst>
              </a:rPr>
              <a:t>, </a:t>
            </a:r>
            <a:r>
              <a:rPr lang="es-CO" sz="3200" i="1" u="sng" dirty="0">
                <a:solidFill>
                  <a:schemeClr val="bg1"/>
                </a:solidFill>
                <a:effectLst>
                  <a:outerShdw blurRad="38100" dist="38100" dir="2700000" algn="tl">
                    <a:srgbClr val="000000">
                      <a:alpha val="43137"/>
                    </a:srgbClr>
                  </a:outerShdw>
                </a:effectLst>
              </a:rPr>
              <a:t>el alimento adulterado</a:t>
            </a:r>
            <a:r>
              <a:rPr lang="es-CO" sz="3200" dirty="0">
                <a:solidFill>
                  <a:schemeClr val="bg1"/>
                </a:solidFill>
                <a:effectLst>
                  <a:outerShdw blurRad="38100" dist="38100" dir="2700000" algn="tl">
                    <a:srgbClr val="000000">
                      <a:alpha val="43137"/>
                    </a:srgbClr>
                  </a:outerShdw>
                </a:effectLst>
              </a:rPr>
              <a:t>, </a:t>
            </a:r>
            <a:r>
              <a:rPr lang="es-CO" sz="3200" i="1" u="sng" dirty="0">
                <a:solidFill>
                  <a:schemeClr val="bg1"/>
                </a:solidFill>
                <a:effectLst>
                  <a:outerShdw blurRad="38100" dist="38100" dir="2700000" algn="tl">
                    <a:srgbClr val="000000">
                      <a:alpha val="43137"/>
                    </a:srgbClr>
                  </a:outerShdw>
                </a:effectLst>
              </a:rPr>
              <a:t>las viviendas oscuras</a:t>
            </a:r>
            <a:r>
              <a:rPr lang="es-CO" sz="3200" dirty="0">
                <a:solidFill>
                  <a:schemeClr val="bg1"/>
                </a:solidFill>
                <a:effectLst>
                  <a:outerShdw blurRad="38100" dist="38100" dir="2700000" algn="tl">
                    <a:srgbClr val="000000">
                      <a:alpha val="43137"/>
                    </a:srgbClr>
                  </a:outerShdw>
                </a:effectLst>
              </a:rPr>
              <a:t>, malsanas y </a:t>
            </a:r>
            <a:r>
              <a:rPr lang="es-CO" sz="3200" i="1" u="sng" dirty="0">
                <a:solidFill>
                  <a:schemeClr val="bg1"/>
                </a:solidFill>
                <a:effectLst>
                  <a:outerShdw blurRad="38100" dist="38100" dir="2700000" algn="tl">
                    <a:srgbClr val="000000">
                      <a:alpha val="43137"/>
                    </a:srgbClr>
                  </a:outerShdw>
                </a:effectLst>
              </a:rPr>
              <a:t>atestadas de seres humanos</a:t>
            </a:r>
            <a:r>
              <a:rPr lang="es-CO" sz="3200" dirty="0">
                <a:solidFill>
                  <a:schemeClr val="bg1"/>
                </a:solidFill>
                <a:effectLst>
                  <a:outerShdw blurRad="38100" dist="38100" dir="2700000" algn="tl">
                    <a:srgbClr val="000000">
                      <a:alpha val="43137"/>
                    </a:srgbClr>
                  </a:outerShdw>
                </a:effectLst>
              </a:rPr>
              <a:t>, son algunos de los muchos males con que se tropieza a cada paso.” </a:t>
            </a:r>
            <a:r>
              <a:rPr lang="es-CO" sz="3200" dirty="0">
                <a:solidFill>
                  <a:srgbClr val="FFC000"/>
                </a:solidFill>
                <a:effectLst>
                  <a:outerShdw blurRad="38100" dist="38100" dir="2700000" algn="tl">
                    <a:srgbClr val="000000">
                      <a:alpha val="43137"/>
                    </a:srgbClr>
                  </a:outerShdw>
                </a:effectLst>
              </a:rPr>
              <a:t>MC 282 (1905).</a:t>
            </a:r>
          </a:p>
        </p:txBody>
      </p:sp>
    </p:spTree>
    <p:extLst>
      <p:ext uri="{BB962C8B-B14F-4D97-AF65-F5344CB8AC3E}">
        <p14:creationId xmlns:p14="http://schemas.microsoft.com/office/powerpoint/2010/main" val="570753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801B1-2211-BC4A-B2B3-F028AAF6C3E3}"/>
              </a:ext>
            </a:extLst>
          </p:cNvPr>
          <p:cNvSpPr>
            <a:spLocks noGrp="1"/>
          </p:cNvSpPr>
          <p:nvPr>
            <p:ph type="ctrTitle"/>
          </p:nvPr>
        </p:nvSpPr>
        <p:spPr>
          <a:xfrm>
            <a:off x="1681655" y="2427890"/>
            <a:ext cx="9144000" cy="1712694"/>
          </a:xfrm>
        </p:spPr>
        <p:txBody>
          <a:bodyPr>
            <a:noAutofit/>
          </a:bodyPr>
          <a:lstStyle/>
          <a:p>
            <a:br>
              <a:rPr lang="es-CO"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br>
            <a:r>
              <a:rPr lang="es-CO"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D. Por los desastres que afectarán a las ciudades</a:t>
            </a:r>
          </a:p>
        </p:txBody>
      </p:sp>
    </p:spTree>
    <p:extLst>
      <p:ext uri="{BB962C8B-B14F-4D97-AF65-F5344CB8AC3E}">
        <p14:creationId xmlns:p14="http://schemas.microsoft.com/office/powerpoint/2010/main" val="3974362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3" name="Marcador de contenido 2">
            <a:extLst>
              <a:ext uri="{FF2B5EF4-FFF2-40B4-BE49-F238E27FC236}">
                <a16:creationId xmlns:a16="http://schemas.microsoft.com/office/drawing/2014/main" id="{221D10AA-6B19-4843-A566-0EB9632FE01F}"/>
              </a:ext>
            </a:extLst>
          </p:cNvPr>
          <p:cNvSpPr>
            <a:spLocks noGrp="1"/>
          </p:cNvSpPr>
          <p:nvPr>
            <p:ph idx="1"/>
          </p:nvPr>
        </p:nvSpPr>
        <p:spPr>
          <a:xfrm>
            <a:off x="1516117" y="1239182"/>
            <a:ext cx="9094076" cy="4089563"/>
          </a:xfrm>
        </p:spPr>
        <p:txBody>
          <a:bodyPr>
            <a:normAutofit/>
          </a:bodyPr>
          <a:lstStyle/>
          <a:p>
            <a:pPr marL="0" indent="0">
              <a:buNone/>
            </a:pPr>
            <a:r>
              <a:rPr lang="es-CO" sz="3200" dirty="0">
                <a:solidFill>
                  <a:schemeClr val="bg1"/>
                </a:solidFill>
                <a:effectLst>
                  <a:outerShdw blurRad="38100" dist="38100" dir="2700000" algn="tl">
                    <a:srgbClr val="000000">
                      <a:alpha val="43137"/>
                    </a:srgbClr>
                  </a:outerShdw>
                </a:effectLst>
              </a:rPr>
              <a:t>“Se me pide que declare el mensaje de que las ciudades llenas de transgresión y pecaminosas en extremo, </a:t>
            </a:r>
            <a:r>
              <a:rPr lang="es-CO" sz="3200" i="1" u="sng" dirty="0">
                <a:solidFill>
                  <a:schemeClr val="bg1"/>
                </a:solidFill>
                <a:effectLst>
                  <a:outerShdw blurRad="38100" dist="38100" dir="2700000" algn="tl">
                    <a:srgbClr val="000000">
                      <a:alpha val="43137"/>
                    </a:srgbClr>
                  </a:outerShdw>
                </a:effectLst>
              </a:rPr>
              <a:t>serán destruidas por terremotos, incendios e inundaciones</a:t>
            </a:r>
            <a:r>
              <a:rPr lang="es-CO" sz="3200" dirty="0">
                <a:solidFill>
                  <a:schemeClr val="bg1"/>
                </a:solidFill>
                <a:effectLst>
                  <a:outerShdw blurRad="38100" dist="38100" dir="2700000" algn="tl">
                    <a:srgbClr val="000000">
                      <a:alpha val="43137"/>
                    </a:srgbClr>
                  </a:outerShdw>
                </a:effectLst>
              </a:rPr>
              <a:t>. Todo el mundo será advertido de que existe un Dios que hará notoria su autoridad como Dios. Sus agentes invisibles causarán destrucción, devastación y muerte. Todas las riquezas acumuladas serán como la nada. </a:t>
            </a:r>
            <a:r>
              <a:rPr lang="es-CO" sz="3200" dirty="0">
                <a:solidFill>
                  <a:srgbClr val="FFC000"/>
                </a:solidFill>
                <a:effectLst>
                  <a:outerShdw blurRad="38100" dist="38100" dir="2700000" algn="tl">
                    <a:srgbClr val="000000">
                      <a:alpha val="43137"/>
                    </a:srgbClr>
                  </a:outerShdw>
                </a:effectLst>
              </a:rPr>
              <a:t>Manuscrito 35, (1906).  </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143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3957145"/>
            <a:ext cx="2364102" cy="2900855"/>
          </a:xfrm>
          <a:prstGeom prst="rect">
            <a:avLst/>
          </a:prstGeom>
        </p:spPr>
      </p:pic>
      <p:sp>
        <p:nvSpPr>
          <p:cNvPr id="3" name="Marcador de contenido 2">
            <a:extLst>
              <a:ext uri="{FF2B5EF4-FFF2-40B4-BE49-F238E27FC236}">
                <a16:creationId xmlns:a16="http://schemas.microsoft.com/office/drawing/2014/main" id="{221D10AA-6B19-4843-A566-0EB9632FE01F}"/>
              </a:ext>
            </a:extLst>
          </p:cNvPr>
          <p:cNvSpPr>
            <a:spLocks noGrp="1"/>
          </p:cNvSpPr>
          <p:nvPr>
            <p:ph idx="1"/>
          </p:nvPr>
        </p:nvSpPr>
        <p:spPr>
          <a:xfrm>
            <a:off x="1831428" y="1825625"/>
            <a:ext cx="8999483" cy="3313934"/>
          </a:xfrm>
        </p:spPr>
        <p:txBody>
          <a:bodyPr>
            <a:normAutofit/>
          </a:bodyPr>
          <a:lstStyle/>
          <a:p>
            <a:pPr marL="0" indent="0">
              <a:buNone/>
            </a:pPr>
            <a:r>
              <a:rPr lang="es-CO" sz="5400" dirty="0">
                <a:solidFill>
                  <a:schemeClr val="bg1"/>
                </a:solidFill>
                <a:effectLst>
                  <a:outerShdw blurRad="38100" dist="38100" dir="2700000" algn="tl">
                    <a:srgbClr val="000000">
                      <a:alpha val="43137"/>
                    </a:srgbClr>
                  </a:outerShdw>
                </a:effectLst>
              </a:rPr>
              <a:t>“Se acerca el tiempo cuando los grandes ciudades </a:t>
            </a:r>
            <a:r>
              <a:rPr lang="es-CO" sz="5400" i="1" u="sng" dirty="0">
                <a:solidFill>
                  <a:schemeClr val="bg1"/>
                </a:solidFill>
                <a:effectLst>
                  <a:outerShdw blurRad="38100" dist="38100" dir="2700000" algn="tl">
                    <a:srgbClr val="000000">
                      <a:alpha val="43137"/>
                    </a:srgbClr>
                  </a:outerShdw>
                </a:effectLst>
              </a:rPr>
              <a:t>serán visitadas por los juicios de Dios</a:t>
            </a:r>
            <a:r>
              <a:rPr lang="es-CO" sz="5400" dirty="0">
                <a:solidFill>
                  <a:schemeClr val="bg1"/>
                </a:solidFill>
                <a:effectLst>
                  <a:outerShdw blurRad="38100" dist="38100" dir="2700000" algn="tl">
                    <a:srgbClr val="000000">
                      <a:alpha val="43137"/>
                    </a:srgbClr>
                  </a:outerShdw>
                </a:effectLst>
              </a:rPr>
              <a:t>”  </a:t>
            </a:r>
            <a:r>
              <a:rPr lang="es-CO" sz="5400" dirty="0">
                <a:solidFill>
                  <a:srgbClr val="FFC000"/>
                </a:solidFill>
                <a:effectLst>
                  <a:outerShdw blurRad="38100" dist="38100" dir="2700000" algn="tl">
                    <a:srgbClr val="000000">
                      <a:alpha val="43137"/>
                    </a:srgbClr>
                  </a:outerShdw>
                </a:effectLst>
              </a:rPr>
              <a:t>7 TI 83 (1902).</a:t>
            </a:r>
          </a:p>
        </p:txBody>
      </p:sp>
    </p:spTree>
    <p:extLst>
      <p:ext uri="{BB962C8B-B14F-4D97-AF65-F5344CB8AC3E}">
        <p14:creationId xmlns:p14="http://schemas.microsoft.com/office/powerpoint/2010/main" val="212978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37BFD-9A67-4345-8AC4-C38588731B04}"/>
              </a:ext>
            </a:extLst>
          </p:cNvPr>
          <p:cNvSpPr>
            <a:spLocks noGrp="1"/>
          </p:cNvSpPr>
          <p:nvPr>
            <p:ph type="title"/>
          </p:nvPr>
        </p:nvSpPr>
        <p:spPr>
          <a:xfrm>
            <a:off x="838200" y="1197523"/>
            <a:ext cx="10515600" cy="1164130"/>
          </a:xfrm>
        </p:spPr>
        <p:txBody>
          <a:bodyPr/>
          <a:lstStyle/>
          <a:p>
            <a:pPr algn="ctr"/>
            <a:r>
              <a:rPr lang="es-CO" sz="72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Realidad</a:t>
            </a:r>
          </a:p>
        </p:txBody>
      </p:sp>
      <p:sp>
        <p:nvSpPr>
          <p:cNvPr id="3" name="Marcador de contenido 2">
            <a:extLst>
              <a:ext uri="{FF2B5EF4-FFF2-40B4-BE49-F238E27FC236}">
                <a16:creationId xmlns:a16="http://schemas.microsoft.com/office/drawing/2014/main" id="{D3EA5BCD-8E9C-324C-A117-21D80F8B7231}"/>
              </a:ext>
            </a:extLst>
          </p:cNvPr>
          <p:cNvSpPr>
            <a:spLocks noGrp="1"/>
          </p:cNvSpPr>
          <p:nvPr>
            <p:ph idx="1"/>
          </p:nvPr>
        </p:nvSpPr>
        <p:spPr>
          <a:xfrm>
            <a:off x="1714500" y="2361653"/>
            <a:ext cx="8763000" cy="3613478"/>
          </a:xfrm>
        </p:spPr>
        <p:txBody>
          <a:bodyPr>
            <a:normAutofit/>
          </a:bodyPr>
          <a:lstStyle/>
          <a:p>
            <a:r>
              <a:rPr lang="es-CO" sz="3600" dirty="0">
                <a:solidFill>
                  <a:schemeClr val="bg1"/>
                </a:solidFill>
                <a:effectLst>
                  <a:outerShdw blurRad="38100" dist="38100" dir="2700000" algn="tl">
                    <a:srgbClr val="000000">
                      <a:alpha val="43137"/>
                    </a:srgbClr>
                  </a:outerShdw>
                </a:effectLst>
              </a:rPr>
              <a:t>El </a:t>
            </a:r>
            <a:r>
              <a:rPr lang="es-CO" sz="4400" b="1" i="1" u="sng" dirty="0">
                <a:solidFill>
                  <a:schemeClr val="bg1"/>
                </a:solidFill>
                <a:effectLst>
                  <a:outerShdw blurRad="38100" dist="38100" dir="2700000" algn="tl">
                    <a:srgbClr val="000000">
                      <a:alpha val="43137"/>
                    </a:srgbClr>
                  </a:outerShdw>
                </a:effectLst>
              </a:rPr>
              <a:t>54% </a:t>
            </a:r>
            <a:r>
              <a:rPr lang="es-CO" sz="3600" dirty="0">
                <a:solidFill>
                  <a:schemeClr val="bg1"/>
                </a:solidFill>
                <a:effectLst>
                  <a:outerShdw blurRad="38100" dist="38100" dir="2700000" algn="tl">
                    <a:srgbClr val="000000">
                      <a:alpha val="43137"/>
                    </a:srgbClr>
                  </a:outerShdw>
                </a:effectLst>
              </a:rPr>
              <a:t>de la </a:t>
            </a:r>
            <a:r>
              <a:rPr lang="es-CO" sz="3600" b="1" dirty="0">
                <a:solidFill>
                  <a:schemeClr val="bg1"/>
                </a:solidFill>
                <a:effectLst>
                  <a:outerShdw blurRad="38100" dist="38100" dir="2700000" algn="tl">
                    <a:srgbClr val="000000">
                      <a:alpha val="43137"/>
                    </a:srgbClr>
                  </a:outerShdw>
                </a:effectLst>
              </a:rPr>
              <a:t>población</a:t>
            </a:r>
            <a:r>
              <a:rPr lang="es-CO" sz="3600" dirty="0">
                <a:solidFill>
                  <a:schemeClr val="bg1"/>
                </a:solidFill>
                <a:effectLst>
                  <a:outerShdw blurRad="38100" dist="38100" dir="2700000" algn="tl">
                    <a:srgbClr val="000000">
                      <a:alpha val="43137"/>
                    </a:srgbClr>
                  </a:outerShdw>
                </a:effectLst>
              </a:rPr>
              <a:t> mundial </a:t>
            </a:r>
            <a:r>
              <a:rPr lang="es-CO" sz="3600" b="1" dirty="0">
                <a:solidFill>
                  <a:schemeClr val="bg1"/>
                </a:solidFill>
                <a:effectLst>
                  <a:outerShdw blurRad="38100" dist="38100" dir="2700000" algn="tl">
                    <a:srgbClr val="000000">
                      <a:alpha val="43137"/>
                    </a:srgbClr>
                  </a:outerShdw>
                </a:effectLst>
              </a:rPr>
              <a:t>vive</a:t>
            </a:r>
            <a:r>
              <a:rPr lang="es-CO" sz="3600" dirty="0">
                <a:solidFill>
                  <a:schemeClr val="bg1"/>
                </a:solidFill>
                <a:effectLst>
                  <a:outerShdw blurRad="38100" dist="38100" dir="2700000" algn="tl">
                    <a:srgbClr val="000000">
                      <a:alpha val="43137"/>
                    </a:srgbClr>
                  </a:outerShdw>
                </a:effectLst>
              </a:rPr>
              <a:t> en ciudades, y que para el año 2050 la cifra será de 66%</a:t>
            </a:r>
          </a:p>
          <a:p>
            <a:r>
              <a:rPr lang="es-CO" sz="3600" dirty="0">
                <a:solidFill>
                  <a:schemeClr val="bg1"/>
                </a:solidFill>
                <a:effectLst>
                  <a:outerShdw blurRad="38100" dist="38100" dir="2700000" algn="tl">
                    <a:srgbClr val="000000">
                      <a:alpha val="43137"/>
                    </a:srgbClr>
                  </a:outerShdw>
                </a:effectLst>
              </a:rPr>
              <a:t>El </a:t>
            </a:r>
            <a:r>
              <a:rPr lang="es-CO" sz="4400" b="1" dirty="0">
                <a:solidFill>
                  <a:schemeClr val="bg1"/>
                </a:solidFill>
                <a:effectLst>
                  <a:outerShdw blurRad="38100" dist="38100" dir="2700000" algn="tl">
                    <a:srgbClr val="000000">
                      <a:alpha val="43137"/>
                    </a:srgbClr>
                  </a:outerShdw>
                </a:effectLst>
              </a:rPr>
              <a:t>74%</a:t>
            </a:r>
            <a:r>
              <a:rPr lang="es-CO" sz="3600" dirty="0">
                <a:solidFill>
                  <a:schemeClr val="bg1"/>
                </a:solidFill>
                <a:effectLst>
                  <a:outerShdw blurRad="38100" dist="38100" dir="2700000" algn="tl">
                    <a:srgbClr val="000000">
                      <a:alpha val="43137"/>
                    </a:srgbClr>
                  </a:outerShdw>
                </a:effectLst>
              </a:rPr>
              <a:t> de la población de Colombia vive en las ciudades y solo un </a:t>
            </a:r>
            <a:r>
              <a:rPr lang="es-CO" sz="4400" b="1" dirty="0">
                <a:solidFill>
                  <a:schemeClr val="bg1"/>
                </a:solidFill>
                <a:effectLst>
                  <a:outerShdw blurRad="38100" dist="38100" dir="2700000" algn="tl">
                    <a:srgbClr val="000000">
                      <a:alpha val="43137"/>
                    </a:srgbClr>
                  </a:outerShdw>
                </a:effectLst>
              </a:rPr>
              <a:t>26%</a:t>
            </a:r>
            <a:r>
              <a:rPr lang="es-CO" sz="3600" dirty="0">
                <a:solidFill>
                  <a:schemeClr val="bg1"/>
                </a:solidFill>
                <a:effectLst>
                  <a:outerShdw blurRad="38100" dist="38100" dir="2700000" algn="tl">
                    <a:srgbClr val="000000">
                      <a:alpha val="43137"/>
                    </a:srgbClr>
                  </a:outerShdw>
                </a:effectLst>
              </a:rPr>
              <a:t> vive en el campo.</a:t>
            </a:r>
          </a:p>
          <a:p>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9482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A680F-6D85-3249-8C00-0C95A7E4A231}"/>
              </a:ext>
            </a:extLst>
          </p:cNvPr>
          <p:cNvSpPr>
            <a:spLocks noGrp="1"/>
          </p:cNvSpPr>
          <p:nvPr>
            <p:ph type="ctrTitle"/>
          </p:nvPr>
        </p:nvSpPr>
        <p:spPr>
          <a:xfrm>
            <a:off x="1524000" y="2664372"/>
            <a:ext cx="9144000" cy="1671144"/>
          </a:xfrm>
        </p:spPr>
        <p:txBody>
          <a:bodyPr>
            <a:normAutofit fontScale="90000"/>
          </a:bodyPr>
          <a:lstStyle/>
          <a:p>
            <a:r>
              <a:rPr lang="es-CO"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E. Para establecer presencia adventista donde no hay</a:t>
            </a:r>
            <a:endParaRPr lang="es-CO"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9105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25771B-7D6A-9D4F-97A2-81C6F6438F4B}"/>
              </a:ext>
            </a:extLst>
          </p:cNvPr>
          <p:cNvSpPr>
            <a:spLocks noGrp="1"/>
          </p:cNvSpPr>
          <p:nvPr>
            <p:ph idx="1"/>
          </p:nvPr>
        </p:nvSpPr>
        <p:spPr>
          <a:xfrm>
            <a:off x="1594944" y="1415722"/>
            <a:ext cx="9519745" cy="4351338"/>
          </a:xfrm>
        </p:spPr>
        <p:txBody>
          <a:bodyPr>
            <a:normAutofit lnSpcReduction="10000"/>
          </a:bodyPr>
          <a:lstStyle/>
          <a:p>
            <a:pPr marL="0" indent="0">
              <a:buNone/>
            </a:pPr>
            <a:r>
              <a:rPr lang="es-CO" sz="4000" dirty="0">
                <a:solidFill>
                  <a:schemeClr val="bg1"/>
                </a:solidFill>
                <a:effectLst>
                  <a:outerShdw blurRad="38100" dist="38100" dir="2700000" algn="tl">
                    <a:srgbClr val="000000">
                      <a:alpha val="43137"/>
                    </a:srgbClr>
                  </a:outerShdw>
                </a:effectLst>
              </a:rPr>
              <a:t>“En nuestro pueblo hay muchas personas que, si saliesen de las ciudades y </a:t>
            </a:r>
            <a:r>
              <a:rPr lang="es-CO" sz="4000" i="1" u="sng" dirty="0">
                <a:solidFill>
                  <a:schemeClr val="bg1"/>
                </a:solidFill>
                <a:effectLst>
                  <a:outerShdw blurRad="38100" dist="38100" dir="2700000" algn="tl">
                    <a:srgbClr val="000000">
                      <a:alpha val="43137"/>
                    </a:srgbClr>
                  </a:outerShdw>
                </a:effectLst>
              </a:rPr>
              <a:t>comenzarán a trabajar en las zonas rurales, y también en las regiones más pobladas, recuperarían la salud física</a:t>
            </a:r>
            <a:r>
              <a:rPr lang="es-CO" sz="4000" dirty="0">
                <a:solidFill>
                  <a:schemeClr val="bg1"/>
                </a:solidFill>
                <a:effectLst>
                  <a:outerShdw blurRad="38100" dist="38100" dir="2700000" algn="tl">
                    <a:srgbClr val="000000">
                      <a:alpha val="43137"/>
                    </a:srgbClr>
                  </a:outerShdw>
                </a:effectLst>
              </a:rPr>
              <a:t>. Exhorto a nuestros hermanos a ir como misioneros de dos en dos a esas regiones campestres. Id con humildad.” </a:t>
            </a:r>
            <a:r>
              <a:rPr lang="es-CO" sz="4000" dirty="0">
                <a:solidFill>
                  <a:srgbClr val="FFC000"/>
                </a:solidFill>
                <a:effectLst>
                  <a:outerShdw blurRad="38100" dist="38100" dir="2700000" algn="tl">
                    <a:srgbClr val="000000">
                      <a:alpha val="43137"/>
                    </a:srgbClr>
                  </a:outerShdw>
                </a:effectLst>
              </a:rPr>
              <a:t>EV, 42. </a:t>
            </a:r>
          </a:p>
        </p:txBody>
      </p:sp>
    </p:spTree>
    <p:extLst>
      <p:ext uri="{BB962C8B-B14F-4D97-AF65-F5344CB8AC3E}">
        <p14:creationId xmlns:p14="http://schemas.microsoft.com/office/powerpoint/2010/main" val="526202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25771B-7D6A-9D4F-97A2-81C6F6438F4B}"/>
              </a:ext>
            </a:extLst>
          </p:cNvPr>
          <p:cNvSpPr>
            <a:spLocks noGrp="1"/>
          </p:cNvSpPr>
          <p:nvPr>
            <p:ph idx="1"/>
          </p:nvPr>
        </p:nvSpPr>
        <p:spPr>
          <a:xfrm>
            <a:off x="1200807" y="1213943"/>
            <a:ext cx="9630104" cy="4698125"/>
          </a:xfrm>
        </p:spPr>
        <p:txBody>
          <a:bodyPr>
            <a:noAutofit/>
          </a:bodyPr>
          <a:lstStyle/>
          <a:p>
            <a:pPr marL="0" indent="0">
              <a:lnSpc>
                <a:spcPct val="100000"/>
              </a:lnSpc>
              <a:spcBef>
                <a:spcPts val="0"/>
              </a:spcBef>
              <a:buNone/>
            </a:pPr>
            <a:r>
              <a:rPr lang="es-CO" sz="2400" dirty="0">
                <a:solidFill>
                  <a:schemeClr val="bg1"/>
                </a:solidFill>
                <a:effectLst>
                  <a:outerShdw blurRad="38100" dist="38100" dir="2700000" algn="tl">
                    <a:srgbClr val="000000">
                      <a:alpha val="43137"/>
                    </a:srgbClr>
                  </a:outerShdw>
                </a:effectLst>
              </a:rPr>
              <a:t>“Hermanos que deseen cambiar su radicación, que tengan en vista la gloria de Dios, que sientan la responsabilidad individual que descansa sobre ellos de hacer bien a otros, y de beneficiar y salvar las almas por quienes Cristo no consideró su vida preciosa</a:t>
            </a:r>
            <a:r>
              <a:rPr lang="es-CO" sz="2400" b="1" i="1" u="sng" dirty="0">
                <a:solidFill>
                  <a:schemeClr val="bg1"/>
                </a:solidFill>
                <a:effectLst>
                  <a:outerShdw blurRad="38100" dist="38100" dir="2700000" algn="tl">
                    <a:srgbClr val="000000">
                      <a:alpha val="43137"/>
                    </a:srgbClr>
                  </a:outerShdw>
                </a:effectLst>
              </a:rPr>
              <a:t>, deben trasladarse a pueblos y aldeas donde existe poca luz o donde no existe luz alguna,</a:t>
            </a:r>
            <a:r>
              <a:rPr lang="es-CO" sz="2400" dirty="0">
                <a:solidFill>
                  <a:schemeClr val="bg1"/>
                </a:solidFill>
                <a:effectLst>
                  <a:outerShdw blurRad="38100" dist="38100" dir="2700000" algn="tl">
                    <a:srgbClr val="000000">
                      <a:alpha val="43137"/>
                    </a:srgbClr>
                  </a:outerShdw>
                </a:effectLst>
              </a:rPr>
              <a:t> y donde puedan ser de verdadera ayuda y bendición para otros con su trabajo y experiencia. </a:t>
            </a:r>
            <a:r>
              <a:rPr lang="es-CO" sz="2400" b="1" i="1" u="sng" dirty="0">
                <a:solidFill>
                  <a:schemeClr val="bg1"/>
                </a:solidFill>
                <a:effectLst>
                  <a:outerShdw blurRad="38100" dist="38100" dir="2700000" algn="tl">
                    <a:srgbClr val="000000">
                      <a:alpha val="43137"/>
                    </a:srgbClr>
                  </a:outerShdw>
                </a:effectLst>
              </a:rPr>
              <a:t>Se necesitan misioneros que vayan a pueblos y aldeas, y eleven la norma de la verdad, para que Dios pueda tener sus testigos esparcidos por todo el país,</a:t>
            </a:r>
            <a:r>
              <a:rPr lang="es-CO" sz="2400" dirty="0">
                <a:solidFill>
                  <a:schemeClr val="bg1"/>
                </a:solidFill>
                <a:effectLst>
                  <a:outerShdw blurRad="38100" dist="38100" dir="2700000" algn="tl">
                    <a:srgbClr val="000000">
                      <a:alpha val="43137"/>
                    </a:srgbClr>
                  </a:outerShdw>
                </a:effectLst>
              </a:rPr>
              <a:t> a fin de que la luz de la verdad pueda penetrar donde hasta ahora no ha llegado, y la norma de la verdad sea elevada donde hasta ahora no se ha conocido..” </a:t>
            </a:r>
            <a:r>
              <a:rPr lang="es-CO" sz="2400" dirty="0">
                <a:solidFill>
                  <a:srgbClr val="FFC000"/>
                </a:solidFill>
                <a:effectLst>
                  <a:outerShdw blurRad="38100" dist="38100" dir="2700000" algn="tl">
                    <a:srgbClr val="000000">
                      <a:alpha val="43137"/>
                    </a:srgbClr>
                  </a:outerShdw>
                </a:effectLst>
              </a:rPr>
              <a:t>EV,43</a:t>
            </a:r>
          </a:p>
        </p:txBody>
      </p:sp>
    </p:spTree>
    <p:extLst>
      <p:ext uri="{BB962C8B-B14F-4D97-AF65-F5344CB8AC3E}">
        <p14:creationId xmlns:p14="http://schemas.microsoft.com/office/powerpoint/2010/main" val="34109120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4429F-DD34-424F-B96B-B3423DFCFD93}"/>
              </a:ext>
            </a:extLst>
          </p:cNvPr>
          <p:cNvSpPr>
            <a:spLocks noGrp="1"/>
          </p:cNvSpPr>
          <p:nvPr>
            <p:ph type="ctrTitle"/>
          </p:nvPr>
        </p:nvSpPr>
        <p:spPr>
          <a:xfrm>
            <a:off x="1524000" y="2285999"/>
            <a:ext cx="9842938" cy="2585545"/>
          </a:xfrm>
        </p:spPr>
        <p:txBody>
          <a:bodyPr>
            <a:normAutofit/>
          </a:bodyPr>
          <a:lstStyle/>
          <a:p>
            <a:r>
              <a:rPr lang="es-CO"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F. Escapar de la crisis que surgirá cuando se prohiba comprar y vender</a:t>
            </a:r>
          </a:p>
        </p:txBody>
      </p:sp>
    </p:spTree>
    <p:extLst>
      <p:ext uri="{BB962C8B-B14F-4D97-AF65-F5344CB8AC3E}">
        <p14:creationId xmlns:p14="http://schemas.microsoft.com/office/powerpoint/2010/main" val="2918814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3" name="Marcador de contenido 2">
            <a:extLst>
              <a:ext uri="{FF2B5EF4-FFF2-40B4-BE49-F238E27FC236}">
                <a16:creationId xmlns:a16="http://schemas.microsoft.com/office/drawing/2014/main" id="{19861F39-60C2-AC41-AC30-2EEE718368AB}"/>
              </a:ext>
            </a:extLst>
          </p:cNvPr>
          <p:cNvSpPr>
            <a:spLocks noGrp="1"/>
          </p:cNvSpPr>
          <p:nvPr>
            <p:ph idx="1"/>
          </p:nvPr>
        </p:nvSpPr>
        <p:spPr>
          <a:xfrm>
            <a:off x="1434661" y="1380320"/>
            <a:ext cx="9540766" cy="4484452"/>
          </a:xfrm>
        </p:spPr>
        <p:txBody>
          <a:bodyPr>
            <a:normAutofit lnSpcReduction="10000"/>
          </a:bodyPr>
          <a:lstStyle/>
          <a:p>
            <a:pPr marL="0" indent="0">
              <a:buNone/>
            </a:pPr>
            <a:r>
              <a:rPr lang="es-CO" sz="3200" dirty="0">
                <a:solidFill>
                  <a:schemeClr val="bg1"/>
                </a:solidFill>
                <a:effectLst>
                  <a:outerShdw blurRad="38100" dist="38100" dir="2700000" algn="tl">
                    <a:srgbClr val="000000">
                      <a:alpha val="43137"/>
                    </a:srgbClr>
                  </a:outerShdw>
                </a:effectLst>
              </a:rPr>
              <a:t>“ Una y otra vez el Señor ha instruido a los miembros de su pueblo a que saquen sus familias de las ciudades y las lleven al campo, donde puedan cultivar sus propias provisiones, </a:t>
            </a:r>
            <a:r>
              <a:rPr lang="es-CO" sz="3200" b="1" i="1" u="sng" dirty="0">
                <a:solidFill>
                  <a:schemeClr val="bg1"/>
                </a:solidFill>
                <a:effectLst>
                  <a:outerShdw blurRad="38100" dist="38100" dir="2700000" algn="tl">
                    <a:srgbClr val="000000">
                      <a:alpha val="43137"/>
                    </a:srgbClr>
                  </a:outerShdw>
                </a:effectLst>
              </a:rPr>
              <a:t>porque en el futuro el problema de comprar y de vender será muy serio</a:t>
            </a:r>
            <a:r>
              <a:rPr lang="es-CO" sz="3200" dirty="0">
                <a:solidFill>
                  <a:schemeClr val="bg1"/>
                </a:solidFill>
                <a:effectLst>
                  <a:outerShdw blurRad="38100" dist="38100" dir="2700000" algn="tl">
                    <a:srgbClr val="000000">
                      <a:alpha val="43137"/>
                    </a:srgbClr>
                  </a:outerShdw>
                </a:effectLst>
              </a:rPr>
              <a:t>. Ahora deberíamos prestar atención a la instrucción que se nos ha dado vez tras vez: </a:t>
            </a:r>
            <a:r>
              <a:rPr lang="es-CO" sz="3200" b="1" i="1" u="sng" dirty="0">
                <a:solidFill>
                  <a:schemeClr val="bg1"/>
                </a:solidFill>
                <a:effectLst>
                  <a:outerShdw blurRad="38100" dist="38100" dir="2700000" algn="tl">
                    <a:srgbClr val="000000">
                      <a:alpha val="43137"/>
                    </a:srgbClr>
                  </a:outerShdw>
                </a:effectLst>
              </a:rPr>
              <a:t>Salid de las ciudades e id a los distritos rurales, donde las casas no están apiñadas unas al lado de otras, y donde estaréis libres</a:t>
            </a:r>
            <a:r>
              <a:rPr lang="es-CO" sz="3200" dirty="0">
                <a:solidFill>
                  <a:schemeClr val="bg1"/>
                </a:solidFill>
                <a:effectLst>
                  <a:outerShdw blurRad="38100" dist="38100" dir="2700000" algn="tl">
                    <a:srgbClr val="000000">
                      <a:alpha val="43137"/>
                    </a:srgbClr>
                  </a:outerShdw>
                </a:effectLst>
              </a:rPr>
              <a:t> de la interferencia de los enemigos.—</a:t>
            </a:r>
            <a:r>
              <a:rPr lang="es-CO" sz="3200" dirty="0">
                <a:solidFill>
                  <a:srgbClr val="FFC000"/>
                </a:solidFill>
                <a:effectLst>
                  <a:outerShdw blurRad="38100" dist="38100" dir="2700000" algn="tl">
                    <a:srgbClr val="000000">
                      <a:alpha val="43137"/>
                    </a:srgbClr>
                  </a:outerShdw>
                </a:effectLst>
              </a:rPr>
              <a:t>MS, T2, 161.</a:t>
            </a: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1151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2AEF4-2BF4-E947-AD31-747F465E2FE6}"/>
              </a:ext>
            </a:extLst>
          </p:cNvPr>
          <p:cNvSpPr>
            <a:spLocks noGrp="1"/>
          </p:cNvSpPr>
          <p:nvPr>
            <p:ph type="ctrTitle"/>
          </p:nvPr>
        </p:nvSpPr>
        <p:spPr>
          <a:xfrm>
            <a:off x="1524000" y="2254469"/>
            <a:ext cx="9144000" cy="2564032"/>
          </a:xfrm>
        </p:spPr>
        <p:txBody>
          <a:bodyPr>
            <a:normAutofit/>
          </a:bodyPr>
          <a:lstStyle/>
          <a:p>
            <a:r>
              <a:rPr lang="es-CO"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G. Para no tener problemas con la observancia del sábado</a:t>
            </a:r>
            <a:endParaRPr lang="es-CO"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6110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3" name="Marcador de contenido 2">
            <a:extLst>
              <a:ext uri="{FF2B5EF4-FFF2-40B4-BE49-F238E27FC236}">
                <a16:creationId xmlns:a16="http://schemas.microsoft.com/office/drawing/2014/main" id="{A6A5EA60-AD93-724F-8790-F557E46E2B6A}"/>
              </a:ext>
            </a:extLst>
          </p:cNvPr>
          <p:cNvSpPr>
            <a:spLocks noGrp="1"/>
          </p:cNvSpPr>
          <p:nvPr>
            <p:ph idx="1"/>
          </p:nvPr>
        </p:nvSpPr>
        <p:spPr>
          <a:xfrm>
            <a:off x="1910255" y="2156701"/>
            <a:ext cx="8715703" cy="2683313"/>
          </a:xfrm>
        </p:spPr>
        <p:txBody>
          <a:bodyPr>
            <a:normAutofit/>
          </a:bodyPr>
          <a:lstStyle/>
          <a:p>
            <a:pPr marL="0" indent="0">
              <a:buNone/>
            </a:pPr>
            <a:r>
              <a:rPr lang="es-CO" sz="3600" dirty="0">
                <a:solidFill>
                  <a:schemeClr val="bg1"/>
                </a:solidFill>
                <a:effectLst>
                  <a:outerShdw blurRad="38100" dist="38100" dir="2700000" algn="tl">
                    <a:srgbClr val="000000">
                      <a:alpha val="43137"/>
                    </a:srgbClr>
                  </a:outerShdw>
                </a:effectLst>
              </a:rPr>
              <a:t>“No debemos ubicarnos donde seamos forzados a estar en contacto con quienes no honran a Dios... </a:t>
            </a:r>
            <a:r>
              <a:rPr lang="es-CO" sz="3600" b="1" i="1" u="sng" dirty="0">
                <a:solidFill>
                  <a:schemeClr val="bg1"/>
                </a:solidFill>
                <a:effectLst>
                  <a:outerShdw blurRad="38100" dist="38100" dir="2700000" algn="tl">
                    <a:srgbClr val="000000">
                      <a:alpha val="43137"/>
                    </a:srgbClr>
                  </a:outerShdw>
                </a:effectLst>
              </a:rPr>
              <a:t>Pronto surgirá una crisis con respecto a la observancia del domingo.</a:t>
            </a:r>
            <a:r>
              <a:rPr lang="es-CO" sz="3600" dirty="0">
                <a:solidFill>
                  <a:schemeClr val="bg1"/>
                </a:solidFill>
                <a:effectLst>
                  <a:outerShdw blurRad="38100" dist="38100" dir="2700000" algn="tl">
                    <a:srgbClr val="000000">
                      <a:alpha val="43137"/>
                    </a:srgbClr>
                  </a:outerShdw>
                </a:effectLst>
              </a:rPr>
              <a:t>.. </a:t>
            </a:r>
            <a:r>
              <a:rPr lang="es-CO" sz="3600" dirty="0">
                <a:solidFill>
                  <a:srgbClr val="FFC000"/>
                </a:solidFill>
                <a:effectLst>
                  <a:outerShdw blurRad="38100" dist="38100" dir="2700000" algn="tl">
                    <a:srgbClr val="000000">
                      <a:alpha val="43137"/>
                    </a:srgbClr>
                  </a:outerShdw>
                </a:effectLst>
              </a:rPr>
              <a:t>DCC, 20.</a:t>
            </a:r>
          </a:p>
        </p:txBody>
      </p:sp>
    </p:spTree>
    <p:extLst>
      <p:ext uri="{BB962C8B-B14F-4D97-AF65-F5344CB8AC3E}">
        <p14:creationId xmlns:p14="http://schemas.microsoft.com/office/powerpoint/2010/main" val="1670379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6A5EA60-AD93-724F-8790-F557E46E2B6A}"/>
              </a:ext>
            </a:extLst>
          </p:cNvPr>
          <p:cNvSpPr>
            <a:spLocks noGrp="1"/>
          </p:cNvSpPr>
          <p:nvPr>
            <p:ph idx="1"/>
          </p:nvPr>
        </p:nvSpPr>
        <p:spPr>
          <a:xfrm>
            <a:off x="1437291" y="1778328"/>
            <a:ext cx="9488213" cy="3723838"/>
          </a:xfrm>
        </p:spPr>
        <p:txBody>
          <a:bodyPr>
            <a:normAutofit/>
          </a:bodyPr>
          <a:lstStyle/>
          <a:p>
            <a:pPr marL="0" indent="0">
              <a:buNone/>
            </a:pPr>
            <a:r>
              <a:rPr lang="es-CO" sz="3600" i="1" dirty="0">
                <a:solidFill>
                  <a:schemeClr val="bg1"/>
                </a:solidFill>
                <a:effectLst>
                  <a:outerShdw blurRad="38100" dist="38100" dir="2700000" algn="tl">
                    <a:srgbClr val="000000">
                      <a:alpha val="43137"/>
                    </a:srgbClr>
                  </a:outerShdw>
                </a:effectLst>
              </a:rPr>
              <a:t>“Debemos ubicarnos en un lugar donde podamos cumplir plenamente con el mandamiento del sábado…</a:t>
            </a:r>
            <a:r>
              <a:rPr lang="es-CO" sz="3600" dirty="0">
                <a:solidFill>
                  <a:schemeClr val="bg1"/>
                </a:solidFill>
                <a:effectLst>
                  <a:outerShdw blurRad="38100" dist="38100" dir="2700000" algn="tl">
                    <a:srgbClr val="000000">
                      <a:alpha val="43137"/>
                    </a:srgbClr>
                  </a:outerShdw>
                </a:effectLst>
              </a:rPr>
              <a:t>Y debemos tener cuidado de no colocarnos en un lugar donde será difícil para nosotros y nuestros hijos observar el sábado… </a:t>
            </a:r>
          </a:p>
        </p:txBody>
      </p:sp>
    </p:spTree>
    <p:extLst>
      <p:ext uri="{BB962C8B-B14F-4D97-AF65-F5344CB8AC3E}">
        <p14:creationId xmlns:p14="http://schemas.microsoft.com/office/powerpoint/2010/main" val="4228008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6A5EA60-AD93-724F-8790-F557E46E2B6A}"/>
              </a:ext>
            </a:extLst>
          </p:cNvPr>
          <p:cNvSpPr>
            <a:spLocks noGrp="1"/>
          </p:cNvSpPr>
          <p:nvPr>
            <p:ph idx="1"/>
          </p:nvPr>
        </p:nvSpPr>
        <p:spPr>
          <a:xfrm>
            <a:off x="1784131" y="1825625"/>
            <a:ext cx="8778766" cy="3235106"/>
          </a:xfrm>
        </p:spPr>
        <p:txBody>
          <a:bodyPr>
            <a:noAutofit/>
          </a:bodyPr>
          <a:lstStyle/>
          <a:p>
            <a:pPr marL="0" indent="0">
              <a:buNone/>
            </a:pPr>
            <a:r>
              <a:rPr lang="es-CO" sz="4400" dirty="0">
                <a:solidFill>
                  <a:schemeClr val="bg1"/>
                </a:solidFill>
                <a:effectLst>
                  <a:outerShdw blurRad="38100" dist="38100" dir="2700000" algn="tl">
                    <a:srgbClr val="000000">
                      <a:alpha val="43137"/>
                    </a:srgbClr>
                  </a:outerShdw>
                </a:effectLst>
              </a:rPr>
              <a:t>“Si en la providencia de Dios podemos conseguir lugares lejos de las ciudades, el Señor quiere que lo hagamos. Nos esperan tiempos difíciles” </a:t>
            </a:r>
            <a:r>
              <a:rPr lang="es-CO" sz="4400" dirty="0">
                <a:solidFill>
                  <a:srgbClr val="FFC000"/>
                </a:solidFill>
                <a:effectLst>
                  <a:outerShdw blurRad="38100" dist="38100" dir="2700000" algn="tl">
                    <a:srgbClr val="000000">
                      <a:alpha val="43137"/>
                    </a:srgbClr>
                  </a:outerShdw>
                </a:effectLst>
              </a:rPr>
              <a:t>DCC 20.</a:t>
            </a: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36072555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C0C06-6B40-AC48-95AB-A5AAD58AC060}"/>
              </a:ext>
            </a:extLst>
          </p:cNvPr>
          <p:cNvSpPr>
            <a:spLocks noGrp="1"/>
          </p:cNvSpPr>
          <p:nvPr>
            <p:ph type="ctrTitle"/>
          </p:nvPr>
        </p:nvSpPr>
        <p:spPr>
          <a:xfrm>
            <a:off x="2123090" y="2270234"/>
            <a:ext cx="9144000" cy="2703048"/>
          </a:xfrm>
        </p:spPr>
        <p:txBody>
          <a:bodyPr>
            <a:normAutofit/>
          </a:bodyPr>
          <a:lstStyle/>
          <a:p>
            <a:pPr marL="1143000" indent="-1143000" algn="l">
              <a:buClr>
                <a:srgbClr val="7030A0"/>
              </a:buClr>
              <a:buSzPct val="200000"/>
              <a:buFont typeface="+mj-lt"/>
              <a:buAutoNum type="romanUcPeriod" startAt="3"/>
            </a:pPr>
            <a:r>
              <a:rPr lang="es-CO"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¿CUÁNDO MARCHARNOS DE LAS CIUDADES?</a:t>
            </a:r>
            <a:endParaRPr lang="es-CO"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179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5102772"/>
            <a:ext cx="2632839" cy="1755226"/>
          </a:xfrm>
          <a:prstGeom prst="rect">
            <a:avLst/>
          </a:prstGeom>
        </p:spPr>
      </p:pic>
      <p:sp>
        <p:nvSpPr>
          <p:cNvPr id="2" name="Título 1">
            <a:extLst>
              <a:ext uri="{FF2B5EF4-FFF2-40B4-BE49-F238E27FC236}">
                <a16:creationId xmlns:a16="http://schemas.microsoft.com/office/drawing/2014/main" id="{9293DE01-097C-1E42-93D1-9F28B4ED4740}"/>
              </a:ext>
            </a:extLst>
          </p:cNvPr>
          <p:cNvSpPr>
            <a:spLocks noGrp="1"/>
          </p:cNvSpPr>
          <p:nvPr>
            <p:ph type="title"/>
          </p:nvPr>
        </p:nvSpPr>
        <p:spPr>
          <a:xfrm>
            <a:off x="1295400" y="1207319"/>
            <a:ext cx="10058400" cy="801523"/>
          </a:xfrm>
        </p:spPr>
        <p:txBody>
          <a:bodyPr/>
          <a:lstStyle/>
          <a:p>
            <a:r>
              <a:rPr lang="es-CO" sz="48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Nuestro papel en la ciudad</a:t>
            </a:r>
          </a:p>
        </p:txBody>
      </p:sp>
      <p:sp>
        <p:nvSpPr>
          <p:cNvPr id="3" name="Marcador de contenido 2">
            <a:extLst>
              <a:ext uri="{FF2B5EF4-FFF2-40B4-BE49-F238E27FC236}">
                <a16:creationId xmlns:a16="http://schemas.microsoft.com/office/drawing/2014/main" id="{BD62CDE8-C45F-B841-8E21-36BFDC886D81}"/>
              </a:ext>
            </a:extLst>
          </p:cNvPr>
          <p:cNvSpPr>
            <a:spLocks noGrp="1"/>
          </p:cNvSpPr>
          <p:nvPr>
            <p:ph idx="1"/>
          </p:nvPr>
        </p:nvSpPr>
        <p:spPr>
          <a:xfrm>
            <a:off x="1295400" y="2140934"/>
            <a:ext cx="9314793" cy="3692308"/>
          </a:xfrm>
        </p:spPr>
        <p:txBody>
          <a:bodyPr>
            <a:normAutofit/>
          </a:bodyPr>
          <a:lstStyle/>
          <a:p>
            <a:pPr marL="0" indent="0">
              <a:buNone/>
            </a:pPr>
            <a:r>
              <a:rPr lang="es-CO" dirty="0">
                <a:solidFill>
                  <a:schemeClr val="bg1"/>
                </a:solidFill>
                <a:effectLst>
                  <a:outerShdw blurRad="38100" dist="38100" dir="2700000" algn="tl">
                    <a:srgbClr val="000000">
                      <a:alpha val="43137"/>
                    </a:srgbClr>
                  </a:outerShdw>
                </a:effectLst>
              </a:rPr>
              <a:t>“La Iglesia es el medio señalado por Dios para la salvación de los hombres. Fue organizada para servir, y </a:t>
            </a:r>
            <a:r>
              <a:rPr lang="es-CO" sz="3200" b="1" i="1" u="sng" dirty="0">
                <a:solidFill>
                  <a:schemeClr val="bg1"/>
                </a:solidFill>
                <a:effectLst>
                  <a:outerShdw blurRad="38100" dist="38100" dir="2700000" algn="tl">
                    <a:srgbClr val="000000">
                      <a:alpha val="43137"/>
                    </a:srgbClr>
                  </a:outerShdw>
                </a:effectLst>
              </a:rPr>
              <a:t>su misión es la de anunciar el Evangelio al mundo</a:t>
            </a:r>
            <a:r>
              <a:rPr lang="es-CO" dirty="0">
                <a:solidFill>
                  <a:schemeClr val="bg1"/>
                </a:solidFill>
                <a:effectLst>
                  <a:outerShdw blurRad="38100" dist="38100" dir="2700000" algn="tl">
                    <a:srgbClr val="000000">
                      <a:alpha val="43137"/>
                    </a:srgbClr>
                  </a:outerShdw>
                </a:effectLst>
              </a:rPr>
              <a:t>. Desde el principio fue el plan de Dios que su iglesia reflejase al mundo su plenitud y suficiencia…La iglesia es la depositaria de las riquezas de la gracia de Cristo; y mediante la iglesia se manifestará con el tiempo, aun a “los principados y potestades en los cielos” </a:t>
            </a:r>
            <a:r>
              <a:rPr lang="es-CO" dirty="0">
                <a:solidFill>
                  <a:srgbClr val="FFC000"/>
                </a:solidFill>
                <a:effectLst>
                  <a:outerShdw blurRad="38100" dist="38100" dir="2700000" algn="tl">
                    <a:srgbClr val="000000">
                      <a:alpha val="43137"/>
                    </a:srgbClr>
                  </a:outerShdw>
                </a:effectLst>
              </a:rPr>
              <a:t>(Efesios 3:10), </a:t>
            </a:r>
            <a:r>
              <a:rPr lang="es-CO" dirty="0">
                <a:solidFill>
                  <a:schemeClr val="bg1"/>
                </a:solidFill>
                <a:effectLst>
                  <a:outerShdw blurRad="38100" dist="38100" dir="2700000" algn="tl">
                    <a:srgbClr val="000000">
                      <a:alpha val="43137"/>
                    </a:srgbClr>
                  </a:outerShdw>
                </a:effectLst>
              </a:rPr>
              <a:t>el despliegue final y pleno del amor de Dios.” </a:t>
            </a:r>
            <a:r>
              <a:rPr lang="es-CO" dirty="0" err="1">
                <a:solidFill>
                  <a:srgbClr val="FFC000"/>
                </a:solidFill>
                <a:effectLst>
                  <a:outerShdw blurRad="38100" dist="38100" dir="2700000" algn="tl">
                    <a:srgbClr val="000000">
                      <a:alpha val="43137"/>
                    </a:srgbClr>
                  </a:outerShdw>
                </a:effectLst>
              </a:rPr>
              <a:t>Hap</a:t>
            </a:r>
            <a:r>
              <a:rPr lang="es-CO" dirty="0">
                <a:solidFill>
                  <a:srgbClr val="FFC000"/>
                </a:solidFill>
                <a:effectLst>
                  <a:outerShdw blurRad="38100" dist="38100" dir="2700000" algn="tl">
                    <a:srgbClr val="000000">
                      <a:alpha val="43137"/>
                    </a:srgbClr>
                  </a:outerShdw>
                </a:effectLst>
              </a:rPr>
              <a:t>, 9.</a:t>
            </a:r>
          </a:p>
          <a:p>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1217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DF5798C0-9EA0-6D4C-A036-72D3C13B8445}"/>
              </a:ext>
            </a:extLst>
          </p:cNvPr>
          <p:cNvSpPr>
            <a:spLocks noGrp="1"/>
          </p:cNvSpPr>
          <p:nvPr>
            <p:ph type="title"/>
          </p:nvPr>
        </p:nvSpPr>
        <p:spPr>
          <a:xfrm>
            <a:off x="1513490" y="777551"/>
            <a:ext cx="9840310" cy="1325563"/>
          </a:xfrm>
        </p:spPr>
        <p:txBody>
          <a:bodyPr/>
          <a:lstStyle/>
          <a:p>
            <a:r>
              <a:rPr lang="es-CO" sz="72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Paulatinamente</a:t>
            </a:r>
          </a:p>
        </p:txBody>
      </p:sp>
      <p:sp>
        <p:nvSpPr>
          <p:cNvPr id="3" name="Marcador de contenido 2">
            <a:extLst>
              <a:ext uri="{FF2B5EF4-FFF2-40B4-BE49-F238E27FC236}">
                <a16:creationId xmlns:a16="http://schemas.microsoft.com/office/drawing/2014/main" id="{4BDD6148-DBA4-FD4B-B3AA-F09CF1023DCC}"/>
              </a:ext>
            </a:extLst>
          </p:cNvPr>
          <p:cNvSpPr>
            <a:spLocks noGrp="1"/>
          </p:cNvSpPr>
          <p:nvPr>
            <p:ph idx="1"/>
          </p:nvPr>
        </p:nvSpPr>
        <p:spPr>
          <a:xfrm>
            <a:off x="1513490" y="1942937"/>
            <a:ext cx="9840310" cy="4047960"/>
          </a:xfrm>
        </p:spPr>
        <p:txBody>
          <a:bodyPr/>
          <a:lstStyle/>
          <a:p>
            <a:pPr marL="0" indent="0">
              <a:buNone/>
            </a:pPr>
            <a:r>
              <a:rPr lang="es-CO" dirty="0">
                <a:solidFill>
                  <a:schemeClr val="bg1"/>
                </a:solidFill>
                <a:effectLst>
                  <a:outerShdw blurRad="38100" dist="38100" dir="2700000" algn="tl">
                    <a:srgbClr val="000000">
                      <a:alpha val="43137"/>
                    </a:srgbClr>
                  </a:outerShdw>
                </a:effectLst>
              </a:rPr>
              <a:t>“</a:t>
            </a:r>
            <a:r>
              <a:rPr lang="es-CO" b="1" i="1" u="sng" dirty="0">
                <a:solidFill>
                  <a:schemeClr val="bg1"/>
                </a:solidFill>
                <a:effectLst>
                  <a:outerShdw blurRad="38100" dist="38100" dir="2700000" algn="tl">
                    <a:srgbClr val="000000">
                      <a:alpha val="43137"/>
                    </a:srgbClr>
                  </a:outerShdw>
                </a:effectLst>
              </a:rPr>
              <a:t>A medida que transcurra el tiempo,</a:t>
            </a:r>
            <a:r>
              <a:rPr lang="es-CO" dirty="0">
                <a:solidFill>
                  <a:schemeClr val="bg1"/>
                </a:solidFill>
                <a:effectLst>
                  <a:outerShdw blurRad="38100" dist="38100" dir="2700000" algn="tl">
                    <a:srgbClr val="000000">
                      <a:alpha val="43137"/>
                    </a:srgbClr>
                  </a:outerShdw>
                </a:effectLst>
              </a:rPr>
              <a:t> cada vez será más necesario que nuestro pueblo salga de las ciudades. Durante años hemos recibido la instrucción de que nuestros hermanos y hermanas, </a:t>
            </a:r>
            <a:r>
              <a:rPr lang="es-CO" b="1" i="1" dirty="0">
                <a:solidFill>
                  <a:schemeClr val="bg1"/>
                </a:solidFill>
                <a:effectLst>
                  <a:outerShdw blurRad="38100" dist="38100" dir="2700000" algn="tl">
                    <a:srgbClr val="000000">
                      <a:alpha val="43137"/>
                    </a:srgbClr>
                  </a:outerShdw>
                </a:effectLst>
              </a:rPr>
              <a:t>y especialmente las familias con hijos, deberán planear salir de las ciudades a medida que puedan hacerlo</a:t>
            </a:r>
            <a:r>
              <a:rPr lang="es-CO" dirty="0">
                <a:solidFill>
                  <a:schemeClr val="bg1"/>
                </a:solidFill>
                <a:effectLst>
                  <a:outerShdw blurRad="38100" dist="38100" dir="2700000" algn="tl">
                    <a:srgbClr val="000000">
                      <a:alpha val="43137"/>
                    </a:srgbClr>
                  </a:outerShdw>
                </a:effectLst>
              </a:rPr>
              <a:t>. Muchos tendrán que trabajar laboriosamente para ayudar a abrir el camino. Pero hasta que sea posible salir, durante todo el tiempo que permanezcan en ellas, deberían ocuparse activamente en el trabajo misionero, por muy limitada que sea su esfera de influencia.” </a:t>
            </a:r>
            <a:r>
              <a:rPr lang="es-CO" dirty="0">
                <a:solidFill>
                  <a:srgbClr val="FFC000"/>
                </a:solidFill>
                <a:effectLst>
                  <a:outerShdw blurRad="38100" dist="38100" dir="2700000" algn="tl">
                    <a:srgbClr val="000000">
                      <a:alpha val="43137"/>
                    </a:srgbClr>
                  </a:outerShdw>
                </a:effectLst>
              </a:rPr>
              <a:t>Mensajes Selectos 2, 413. (1906).</a:t>
            </a:r>
          </a:p>
          <a:p>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9262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7880A011-0314-4C48-8F18-76E4AFFD4B3C}"/>
              </a:ext>
            </a:extLst>
          </p:cNvPr>
          <p:cNvSpPr>
            <a:spLocks noGrp="1"/>
          </p:cNvSpPr>
          <p:nvPr>
            <p:ph type="title"/>
          </p:nvPr>
        </p:nvSpPr>
        <p:spPr>
          <a:xfrm>
            <a:off x="1340068" y="939634"/>
            <a:ext cx="9871841" cy="1325563"/>
          </a:xfrm>
        </p:spPr>
        <p:txBody>
          <a:bodyPr/>
          <a:lstStyle/>
          <a:p>
            <a:r>
              <a:rPr lang="es-CO" sz="88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Sin prisas</a:t>
            </a:r>
          </a:p>
        </p:txBody>
      </p:sp>
      <p:sp>
        <p:nvSpPr>
          <p:cNvPr id="3" name="Marcador de contenido 2">
            <a:extLst>
              <a:ext uri="{FF2B5EF4-FFF2-40B4-BE49-F238E27FC236}">
                <a16:creationId xmlns:a16="http://schemas.microsoft.com/office/drawing/2014/main" id="{AB1639CB-1F6A-6A46-A27E-AA93CF31C472}"/>
              </a:ext>
            </a:extLst>
          </p:cNvPr>
          <p:cNvSpPr>
            <a:spLocks noGrp="1"/>
          </p:cNvSpPr>
          <p:nvPr>
            <p:ph idx="1"/>
          </p:nvPr>
        </p:nvSpPr>
        <p:spPr>
          <a:xfrm>
            <a:off x="1340068" y="2384370"/>
            <a:ext cx="9871841" cy="3597713"/>
          </a:xfrm>
        </p:spPr>
        <p:txBody>
          <a:bodyPr>
            <a:normAutofit lnSpcReduction="10000"/>
          </a:bodyPr>
          <a:lstStyle/>
          <a:p>
            <a:pPr marL="0" indent="0">
              <a:buNone/>
            </a:pPr>
            <a:r>
              <a:rPr lang="es-CO" sz="3200" dirty="0">
                <a:solidFill>
                  <a:schemeClr val="bg1"/>
                </a:solidFill>
                <a:effectLst>
                  <a:outerShdw blurRad="38100" dist="38100" dir="2700000" algn="tl">
                    <a:srgbClr val="000000">
                      <a:alpha val="43137"/>
                    </a:srgbClr>
                  </a:outerShdw>
                </a:effectLst>
              </a:rPr>
              <a:t>“Hermano mío, su carta me dice que en Battle Creek hay muchos que están decididos a salir de ese lugar. Existe una gran necesidad de que ahora se lleve a cabo tal cosa. Los que por fin han decidido salir, </a:t>
            </a:r>
            <a:r>
              <a:rPr lang="es-CO" sz="3200" b="1" i="1" u="sng" dirty="0">
                <a:solidFill>
                  <a:schemeClr val="bg1"/>
                </a:solidFill>
                <a:effectLst>
                  <a:outerShdw blurRad="38100" dist="38100" dir="2700000" algn="tl">
                    <a:srgbClr val="000000">
                      <a:alpha val="43137"/>
                    </a:srgbClr>
                  </a:outerShdw>
                </a:effectLst>
              </a:rPr>
              <a:t>que no lo hagan en forma apresurada como respuesta a un movimiento de agitación, en forma imprudente</a:t>
            </a:r>
            <a:r>
              <a:rPr lang="es-CO" sz="3200" dirty="0">
                <a:solidFill>
                  <a:schemeClr val="bg1"/>
                </a:solidFill>
                <a:effectLst>
                  <a:outerShdw blurRad="38100" dist="38100" dir="2700000" algn="tl">
                    <a:srgbClr val="000000">
                      <a:alpha val="43137"/>
                    </a:srgbClr>
                  </a:outerShdw>
                </a:effectLst>
              </a:rPr>
              <a:t>, o de un modo tal que después tengan que arrepentirse profundamente de haber salido... </a:t>
            </a:r>
            <a:r>
              <a:rPr lang="es-CO" sz="3200" dirty="0">
                <a:solidFill>
                  <a:srgbClr val="FFC000"/>
                </a:solidFill>
                <a:effectLst>
                  <a:outerShdw blurRad="38100" dist="38100" dir="2700000" algn="tl">
                    <a:srgbClr val="000000">
                      <a:alpha val="43137"/>
                    </a:srgbClr>
                  </a:outerShdw>
                </a:effectLst>
              </a:rPr>
              <a:t>2MS 414.</a:t>
            </a:r>
          </a:p>
        </p:txBody>
      </p:sp>
    </p:spTree>
    <p:extLst>
      <p:ext uri="{BB962C8B-B14F-4D97-AF65-F5344CB8AC3E}">
        <p14:creationId xmlns:p14="http://schemas.microsoft.com/office/powerpoint/2010/main" val="22063013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9BE71D19-8C7D-E84F-899A-977E173CE277}"/>
              </a:ext>
            </a:extLst>
          </p:cNvPr>
          <p:cNvSpPr>
            <a:spLocks noGrp="1"/>
          </p:cNvSpPr>
          <p:nvPr>
            <p:ph type="title"/>
          </p:nvPr>
        </p:nvSpPr>
        <p:spPr>
          <a:xfrm>
            <a:off x="1324303" y="743497"/>
            <a:ext cx="9856076" cy="1211427"/>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Con prudencia</a:t>
            </a:r>
          </a:p>
        </p:txBody>
      </p:sp>
      <p:sp>
        <p:nvSpPr>
          <p:cNvPr id="3" name="Marcador de contenido 2">
            <a:extLst>
              <a:ext uri="{FF2B5EF4-FFF2-40B4-BE49-F238E27FC236}">
                <a16:creationId xmlns:a16="http://schemas.microsoft.com/office/drawing/2014/main" id="{724E46C6-B31B-8941-B617-3B735F7BD87E}"/>
              </a:ext>
            </a:extLst>
          </p:cNvPr>
          <p:cNvSpPr>
            <a:spLocks noGrp="1"/>
          </p:cNvSpPr>
          <p:nvPr>
            <p:ph idx="1"/>
          </p:nvPr>
        </p:nvSpPr>
        <p:spPr>
          <a:xfrm>
            <a:off x="1324303" y="1825625"/>
            <a:ext cx="9856076" cy="4351338"/>
          </a:xfrm>
        </p:spPr>
        <p:txBody>
          <a:bodyPr>
            <a:normAutofit/>
          </a:bodyPr>
          <a:lstStyle/>
          <a:p>
            <a:pPr marL="0" indent="0">
              <a:buNone/>
            </a:pPr>
            <a:r>
              <a:rPr lang="es-CO" sz="3200" dirty="0">
                <a:solidFill>
                  <a:schemeClr val="bg1"/>
                </a:solidFill>
                <a:effectLst>
                  <a:outerShdw blurRad="38100" dist="38100" dir="2700000" algn="tl">
                    <a:srgbClr val="000000">
                      <a:alpha val="43137"/>
                    </a:srgbClr>
                  </a:outerShdw>
                </a:effectLst>
              </a:rPr>
              <a:t>“</a:t>
            </a:r>
            <a:r>
              <a:rPr lang="es-CO" sz="3200" b="1" i="1" u="sng" dirty="0">
                <a:solidFill>
                  <a:schemeClr val="bg1"/>
                </a:solidFill>
                <a:effectLst>
                  <a:outerShdw blurRad="38100" dist="38100" dir="2700000" algn="tl">
                    <a:srgbClr val="000000">
                      <a:alpha val="43137"/>
                    </a:srgbClr>
                  </a:outerShdw>
                </a:effectLst>
              </a:rPr>
              <a:t>No deben realizarse movimientos imprudentes motivados por el consejo de salir de Battle Creek.</a:t>
            </a:r>
            <a:r>
              <a:rPr lang="es-CO" sz="3200" dirty="0">
                <a:solidFill>
                  <a:schemeClr val="bg1"/>
                </a:solidFill>
                <a:effectLst>
                  <a:outerShdw blurRad="38100" dist="38100" dir="2700000" algn="tl">
                    <a:srgbClr val="000000">
                      <a:alpha val="43137"/>
                    </a:srgbClr>
                  </a:outerShdw>
                </a:effectLst>
              </a:rPr>
              <a:t> No hagáis nada sin buscar la sabiduría de Dios, quien ha prometido darla liberalmente a todos los que se la pidan, sin reconvenir a nadie. Todo lo que se puede hacer es aconsejar e informar, y luego dejar a los que están convencidos acerca de cuál es su deber que actúen bajo la dirección divina y enteramente dispuestos a conocer a Dios y a obedecerle. </a:t>
            </a:r>
            <a:r>
              <a:rPr lang="es-CO" sz="3200" dirty="0">
                <a:solidFill>
                  <a:srgbClr val="FFC000"/>
                </a:solidFill>
                <a:effectLst>
                  <a:outerShdw blurRad="38100" dist="38100" dir="2700000" algn="tl">
                    <a:srgbClr val="000000">
                      <a:alpha val="43137"/>
                    </a:srgbClr>
                  </a:outerShdw>
                </a:effectLst>
              </a:rPr>
              <a:t>2MS 414.2</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8983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95DC6-8231-DF4B-95DB-B787B5BD7DC2}"/>
              </a:ext>
            </a:extLst>
          </p:cNvPr>
          <p:cNvSpPr>
            <a:spLocks noGrp="1"/>
          </p:cNvSpPr>
          <p:nvPr>
            <p:ph type="ctrTitle"/>
          </p:nvPr>
        </p:nvSpPr>
        <p:spPr>
          <a:xfrm>
            <a:off x="1524000" y="2380593"/>
            <a:ext cx="9144000" cy="2642859"/>
          </a:xfrm>
        </p:spPr>
        <p:txBody>
          <a:bodyPr>
            <a:normAutofit/>
          </a:bodyPr>
          <a:lstStyle/>
          <a:p>
            <a:r>
              <a:rPr lang="es-CO" b="1" dirty="0">
                <a:ln w="3492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A. Razones evangelísticas para su bienestar  físico y  familia</a:t>
            </a:r>
            <a:endParaRPr lang="es-CO" dirty="0">
              <a:ln w="3492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36644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4072327"/>
            <a:ext cx="2270233" cy="2785674"/>
          </a:xfrm>
          <a:prstGeom prst="rect">
            <a:avLst/>
          </a:prstGeom>
        </p:spPr>
      </p:pic>
      <p:sp>
        <p:nvSpPr>
          <p:cNvPr id="2" name="Título 1">
            <a:extLst>
              <a:ext uri="{FF2B5EF4-FFF2-40B4-BE49-F238E27FC236}">
                <a16:creationId xmlns:a16="http://schemas.microsoft.com/office/drawing/2014/main" id="{497C6CF2-F0C4-954E-8329-FD1146B72D43}"/>
              </a:ext>
            </a:extLst>
          </p:cNvPr>
          <p:cNvSpPr>
            <a:spLocks noGrp="1"/>
          </p:cNvSpPr>
          <p:nvPr>
            <p:ph type="title"/>
          </p:nvPr>
        </p:nvSpPr>
        <p:spPr>
          <a:xfrm>
            <a:off x="1537658" y="1074573"/>
            <a:ext cx="6045556" cy="1325563"/>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Por los hijos</a:t>
            </a:r>
          </a:p>
        </p:txBody>
      </p:sp>
      <p:sp>
        <p:nvSpPr>
          <p:cNvPr id="3" name="Marcador de contenido 2">
            <a:extLst>
              <a:ext uri="{FF2B5EF4-FFF2-40B4-BE49-F238E27FC236}">
                <a16:creationId xmlns:a16="http://schemas.microsoft.com/office/drawing/2014/main" id="{4EBD5700-F507-BA43-A507-F038C1B6DDD1}"/>
              </a:ext>
            </a:extLst>
          </p:cNvPr>
          <p:cNvSpPr>
            <a:spLocks noGrp="1"/>
          </p:cNvSpPr>
          <p:nvPr>
            <p:ph idx="1"/>
          </p:nvPr>
        </p:nvSpPr>
        <p:spPr>
          <a:xfrm>
            <a:off x="1639613" y="2191407"/>
            <a:ext cx="8970579" cy="3137338"/>
          </a:xfrm>
        </p:spPr>
        <p:txBody>
          <a:bodyPr>
            <a:normAutofit/>
          </a:bodyPr>
          <a:lstStyle/>
          <a:p>
            <a:pPr marL="0" indent="0">
              <a:buNone/>
            </a:pPr>
            <a:r>
              <a:rPr lang="es-CO" sz="3200" b="1" i="1" u="sng" dirty="0">
                <a:solidFill>
                  <a:schemeClr val="bg1"/>
                </a:solidFill>
                <a:effectLst>
                  <a:outerShdw blurRad="38100" dist="38100" dir="2700000" algn="tl">
                    <a:srgbClr val="000000">
                      <a:alpha val="43137"/>
                    </a:srgbClr>
                  </a:outerShdw>
                </a:effectLst>
              </a:rPr>
              <a:t>“Salgan de las ciudades tan pronto como sea posible</a:t>
            </a:r>
            <a:r>
              <a:rPr lang="es-CO" sz="3200" dirty="0">
                <a:solidFill>
                  <a:schemeClr val="bg1"/>
                </a:solidFill>
                <a:effectLst>
                  <a:outerShdw blurRad="38100" dist="38100" dir="2700000" algn="tl">
                    <a:srgbClr val="000000">
                      <a:alpha val="43137"/>
                    </a:srgbClr>
                  </a:outerShdw>
                </a:effectLst>
              </a:rPr>
              <a:t>, y adquieran una porción de tierra donde puedan tener un huerto, donde vuestros hijos puedan ver crecer las flores y aprender de ellas lecciones de sencillez y pureza.” </a:t>
            </a:r>
            <a:r>
              <a:rPr lang="es-CO" sz="3200" dirty="0">
                <a:solidFill>
                  <a:srgbClr val="FFC000"/>
                </a:solidFill>
                <a:effectLst>
                  <a:outerShdw blurRad="38100" dist="38100" dir="2700000" algn="tl">
                    <a:srgbClr val="000000">
                      <a:alpha val="43137"/>
                    </a:srgbClr>
                  </a:outerShdw>
                </a:effectLst>
              </a:rPr>
              <a:t>Mensajes Selectos 2, 410.</a:t>
            </a:r>
          </a:p>
        </p:txBody>
      </p:sp>
    </p:spTree>
    <p:extLst>
      <p:ext uri="{BB962C8B-B14F-4D97-AF65-F5344CB8AC3E}">
        <p14:creationId xmlns:p14="http://schemas.microsoft.com/office/powerpoint/2010/main" val="3002276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4072327"/>
            <a:ext cx="2270233" cy="2785674"/>
          </a:xfrm>
          <a:prstGeom prst="rect">
            <a:avLst/>
          </a:prstGeom>
        </p:spPr>
      </p:pic>
      <p:sp>
        <p:nvSpPr>
          <p:cNvPr id="2" name="Título 1">
            <a:extLst>
              <a:ext uri="{FF2B5EF4-FFF2-40B4-BE49-F238E27FC236}">
                <a16:creationId xmlns:a16="http://schemas.microsoft.com/office/drawing/2014/main" id="{497C6CF2-F0C4-954E-8329-FD1146B72D43}"/>
              </a:ext>
            </a:extLst>
          </p:cNvPr>
          <p:cNvSpPr>
            <a:spLocks noGrp="1"/>
          </p:cNvSpPr>
          <p:nvPr>
            <p:ph type="title"/>
          </p:nvPr>
        </p:nvSpPr>
        <p:spPr>
          <a:xfrm>
            <a:off x="1481959" y="1320498"/>
            <a:ext cx="9714186" cy="1325563"/>
          </a:xfrm>
        </p:spPr>
        <p:txBody>
          <a:bodyPr/>
          <a:lstStyle/>
          <a:p>
            <a:r>
              <a:rPr lang="es-CO" sz="80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Crianza</a:t>
            </a:r>
          </a:p>
        </p:txBody>
      </p:sp>
      <p:sp>
        <p:nvSpPr>
          <p:cNvPr id="3" name="Marcador de contenido 2">
            <a:extLst>
              <a:ext uri="{FF2B5EF4-FFF2-40B4-BE49-F238E27FC236}">
                <a16:creationId xmlns:a16="http://schemas.microsoft.com/office/drawing/2014/main" id="{4EBD5700-F507-BA43-A507-F038C1B6DDD1}"/>
              </a:ext>
            </a:extLst>
          </p:cNvPr>
          <p:cNvSpPr>
            <a:spLocks noGrp="1"/>
          </p:cNvSpPr>
          <p:nvPr>
            <p:ph idx="1"/>
          </p:nvPr>
        </p:nvSpPr>
        <p:spPr>
          <a:xfrm>
            <a:off x="1481959" y="2711668"/>
            <a:ext cx="9714186" cy="2743201"/>
          </a:xfrm>
        </p:spPr>
        <p:txBody>
          <a:bodyPr>
            <a:noAutofit/>
          </a:bodyPr>
          <a:lstStyle/>
          <a:p>
            <a:pPr marL="0" indent="0">
              <a:buNone/>
            </a:pPr>
            <a:r>
              <a:rPr lang="es-CO" sz="3200" dirty="0">
                <a:solidFill>
                  <a:schemeClr val="bg1"/>
                </a:solidFill>
                <a:effectLst>
                  <a:outerShdw blurRad="38100" dist="38100" dir="2700000" algn="tl">
                    <a:srgbClr val="000000">
                      <a:alpha val="43137"/>
                    </a:srgbClr>
                  </a:outerShdw>
                </a:effectLst>
              </a:rPr>
              <a:t>“A los padres [el Señor] hace llegar este grito de alarma: Juntad a vuestros hijos en vuestros hogares; separadlos de aquellos que desprecian los mandamientos de Dios, que enseñan y practican lo malo. </a:t>
            </a:r>
            <a:r>
              <a:rPr lang="es-CO" sz="3200" b="1" i="1" u="sng" dirty="0">
                <a:solidFill>
                  <a:schemeClr val="bg1"/>
                </a:solidFill>
                <a:effectLst>
                  <a:outerShdw blurRad="38100" dist="38100" dir="2700000" algn="tl">
                    <a:srgbClr val="000000">
                      <a:alpha val="43137"/>
                    </a:srgbClr>
                  </a:outerShdw>
                </a:effectLst>
              </a:rPr>
              <a:t>Salid de las grandes ciudades tan pronto como os sea posible</a:t>
            </a:r>
            <a:r>
              <a:rPr lang="es-CO" sz="3200" dirty="0">
                <a:solidFill>
                  <a:schemeClr val="bg1"/>
                </a:solidFill>
                <a:effectLst>
                  <a:outerShdw blurRad="38100" dist="38100" dir="2700000" algn="tl">
                    <a:srgbClr val="000000">
                      <a:alpha val="43137"/>
                    </a:srgbClr>
                  </a:outerShdw>
                </a:effectLst>
              </a:rPr>
              <a:t>. </a:t>
            </a:r>
            <a:r>
              <a:rPr lang="es-CO" sz="3200" dirty="0">
                <a:solidFill>
                  <a:srgbClr val="FFC000"/>
                </a:solidFill>
                <a:effectLst>
                  <a:outerShdw blurRad="38100" dist="38100" dir="2700000" algn="tl">
                    <a:srgbClr val="000000">
                      <a:alpha val="43137"/>
                    </a:srgbClr>
                  </a:outerShdw>
                </a:effectLst>
              </a:rPr>
              <a:t>Joyas de los Testimonios 2, 454.</a:t>
            </a:r>
          </a:p>
          <a:p>
            <a:pPr marL="0" indent="0">
              <a:buNone/>
            </a:pPr>
            <a:r>
              <a:rPr lang="es-CO" sz="3200" dirty="0">
                <a:solidFill>
                  <a:srgbClr val="FFC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6428122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C6CF2-F0C4-954E-8329-FD1146B72D43}"/>
              </a:ext>
            </a:extLst>
          </p:cNvPr>
          <p:cNvSpPr>
            <a:spLocks noGrp="1"/>
          </p:cNvSpPr>
          <p:nvPr>
            <p:ph type="title"/>
          </p:nvPr>
        </p:nvSpPr>
        <p:spPr>
          <a:xfrm>
            <a:off x="1939158" y="1026645"/>
            <a:ext cx="5079013" cy="1325563"/>
          </a:xfrm>
        </p:spPr>
        <p:txBody>
          <a:bodyPr/>
          <a:lstStyle/>
          <a:p>
            <a:r>
              <a:rPr lang="es-CO" sz="8000" b="1" dirty="0">
                <a:ln w="3492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Por salud</a:t>
            </a:r>
          </a:p>
        </p:txBody>
      </p:sp>
      <p:sp>
        <p:nvSpPr>
          <p:cNvPr id="3" name="Marcador de contenido 2">
            <a:extLst>
              <a:ext uri="{FF2B5EF4-FFF2-40B4-BE49-F238E27FC236}">
                <a16:creationId xmlns:a16="http://schemas.microsoft.com/office/drawing/2014/main" id="{4EBD5700-F507-BA43-A507-F038C1B6DDD1}"/>
              </a:ext>
            </a:extLst>
          </p:cNvPr>
          <p:cNvSpPr>
            <a:spLocks noGrp="1"/>
          </p:cNvSpPr>
          <p:nvPr>
            <p:ph idx="1"/>
          </p:nvPr>
        </p:nvSpPr>
        <p:spPr>
          <a:xfrm>
            <a:off x="1939158" y="2222937"/>
            <a:ext cx="9414641" cy="3575653"/>
          </a:xfrm>
        </p:spPr>
        <p:txBody>
          <a:bodyPr>
            <a:noAutofit/>
          </a:bodyPr>
          <a:lstStyle/>
          <a:p>
            <a:pPr marL="0" indent="0">
              <a:buNone/>
            </a:pPr>
            <a:r>
              <a:rPr lang="es-CO" sz="3200" dirty="0">
                <a:solidFill>
                  <a:schemeClr val="bg1"/>
                </a:solidFill>
                <a:effectLst>
                  <a:outerShdw blurRad="38100" dist="38100" dir="2700000" algn="tl">
                    <a:srgbClr val="000000">
                      <a:alpha val="43137"/>
                    </a:srgbClr>
                  </a:outerShdw>
                </a:effectLst>
              </a:rPr>
              <a:t>“El ambiente físico de las ciudades es muchas veces un peligro para la salud. La exposición constante al contagio, el aire viciado, el agua impura, el alimento adulterado, las viviendas oscuras, malsanas y atestadas de seres humanos, son algunos de los muchos males con que se tropieza a cada paso.</a:t>
            </a:r>
          </a:p>
          <a:p>
            <a:pPr marL="0" indent="0">
              <a:buNone/>
            </a:pPr>
            <a:r>
              <a:rPr lang="es-CO" sz="3200" dirty="0">
                <a:solidFill>
                  <a:schemeClr val="bg1"/>
                </a:solidFill>
                <a:effectLst>
                  <a:outerShdw blurRad="38100" dist="38100" dir="2700000" algn="tl">
                    <a:srgbClr val="000000">
                      <a:alpha val="43137"/>
                    </a:srgbClr>
                  </a:outerShdw>
                </a:effectLst>
              </a:rPr>
              <a:t> </a:t>
            </a:r>
            <a:r>
              <a:rPr lang="es-CO" sz="3200" dirty="0">
                <a:solidFill>
                  <a:srgbClr val="FFC000"/>
                </a:solidFill>
                <a:effectLst>
                  <a:outerShdw blurRad="38100" dist="38100" dir="2700000" algn="tl">
                    <a:srgbClr val="000000">
                      <a:alpha val="43137"/>
                    </a:srgbClr>
                  </a:outerShdw>
                </a:effectLst>
              </a:rPr>
              <a:t>Ministerio de Curación 282 (1905).</a:t>
            </a:r>
          </a:p>
          <a:p>
            <a:endParaRPr lang="es-CO" sz="32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3347341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7231A-86F1-4B40-BAB1-3826C904F791}"/>
              </a:ext>
            </a:extLst>
          </p:cNvPr>
          <p:cNvSpPr>
            <a:spLocks noGrp="1"/>
          </p:cNvSpPr>
          <p:nvPr>
            <p:ph type="ctrTitle"/>
          </p:nvPr>
        </p:nvSpPr>
        <p:spPr>
          <a:xfrm>
            <a:off x="1524000" y="2601310"/>
            <a:ext cx="9144000" cy="1802908"/>
          </a:xfrm>
        </p:spPr>
        <p:txBody>
          <a:bodyPr>
            <a:normAutofit/>
          </a:bodyPr>
          <a:lstStyle/>
          <a:p>
            <a:r>
              <a:rPr lang="es-CO"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B. Para salvar la vida para evitar persecución</a:t>
            </a:r>
            <a:endParaRPr lang="es-CO"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6982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5029200"/>
            <a:ext cx="1490412" cy="1828800"/>
          </a:xfrm>
          <a:prstGeom prst="rect">
            <a:avLst/>
          </a:prstGeom>
        </p:spPr>
      </p:pic>
      <p:sp>
        <p:nvSpPr>
          <p:cNvPr id="2" name="Título 1">
            <a:extLst>
              <a:ext uri="{FF2B5EF4-FFF2-40B4-BE49-F238E27FC236}">
                <a16:creationId xmlns:a16="http://schemas.microsoft.com/office/drawing/2014/main" id="{E93841A3-C375-C246-88AB-1F545B479FED}"/>
              </a:ext>
            </a:extLst>
          </p:cNvPr>
          <p:cNvSpPr>
            <a:spLocks noGrp="1"/>
          </p:cNvSpPr>
          <p:nvPr>
            <p:ph type="title"/>
          </p:nvPr>
        </p:nvSpPr>
        <p:spPr>
          <a:xfrm>
            <a:off x="838200" y="817901"/>
            <a:ext cx="10515600" cy="1042440"/>
          </a:xfrm>
        </p:spPr>
        <p:txBody>
          <a:bodyPr/>
          <a:lstStyle/>
          <a:p>
            <a:r>
              <a:rPr lang="es-CO" sz="7200" b="1" dirty="0">
                <a:ln w="3492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Persecución</a:t>
            </a:r>
          </a:p>
        </p:txBody>
      </p:sp>
      <p:sp>
        <p:nvSpPr>
          <p:cNvPr id="3" name="Marcador de contenido 2">
            <a:extLst>
              <a:ext uri="{FF2B5EF4-FFF2-40B4-BE49-F238E27FC236}">
                <a16:creationId xmlns:a16="http://schemas.microsoft.com/office/drawing/2014/main" id="{C3293EC3-C056-E344-A99D-853E30A783B2}"/>
              </a:ext>
            </a:extLst>
          </p:cNvPr>
          <p:cNvSpPr>
            <a:spLocks noGrp="1"/>
          </p:cNvSpPr>
          <p:nvPr>
            <p:ph idx="1"/>
          </p:nvPr>
        </p:nvSpPr>
        <p:spPr/>
        <p:txBody>
          <a:bodyPr/>
          <a:lstStyle/>
          <a:p>
            <a:r>
              <a:rPr lang="es-CO" dirty="0">
                <a:solidFill>
                  <a:schemeClr val="bg1"/>
                </a:solidFill>
                <a:effectLst>
                  <a:outerShdw blurRad="38100" dist="38100" dir="2700000" algn="tl">
                    <a:srgbClr val="000000">
                      <a:alpha val="43137"/>
                    </a:srgbClr>
                  </a:outerShdw>
                </a:effectLst>
              </a:rPr>
              <a:t>“ No está lejano el tiempo en que, como los primeros discípulos, seremos obligados a buscar refugio en lugares desolados y solitarios. Así como el sitio de Jerusalén por los ejércitos romanos fue la señal para que huyesen los cristianos de Judea, así la asunción de poder por parte de nuestra nación [los Estados Unidos], con el decreto que imponga el día de descanso papal, será para nosotros una amonestación. </a:t>
            </a:r>
            <a:r>
              <a:rPr lang="es-CO" b="1" i="1" u="sng" dirty="0">
                <a:solidFill>
                  <a:schemeClr val="bg1"/>
                </a:solidFill>
                <a:effectLst>
                  <a:outerShdw blurRad="38100" dist="38100" dir="2700000" algn="tl">
                    <a:srgbClr val="000000">
                      <a:alpha val="43137"/>
                    </a:srgbClr>
                  </a:outerShdw>
                </a:effectLst>
              </a:rPr>
              <a:t>Entonces será tiempo de abandonar las grandes ciudades, y prepararnos para abandonar las menores en busca de hogares retraídos en lugares apartados entre las montañas</a:t>
            </a:r>
            <a:r>
              <a:rPr lang="es-CO" dirty="0">
                <a:solidFill>
                  <a:schemeClr val="bg1"/>
                </a:solidFill>
                <a:effectLst>
                  <a:outerShdw blurRad="38100" dist="38100" dir="2700000" algn="tl">
                    <a:srgbClr val="000000">
                      <a:alpha val="43137"/>
                    </a:srgbClr>
                  </a:outerShdw>
                </a:effectLst>
              </a:rPr>
              <a:t>. </a:t>
            </a:r>
            <a:r>
              <a:rPr lang="es-CO" dirty="0">
                <a:solidFill>
                  <a:srgbClr val="FFC000"/>
                </a:solidFill>
                <a:effectLst>
                  <a:outerShdw blurRad="38100" dist="38100" dir="2700000" algn="tl">
                    <a:srgbClr val="000000">
                      <a:alpha val="43137"/>
                    </a:srgbClr>
                  </a:outerShdw>
                </a:effectLst>
              </a:rPr>
              <a:t>Joyas de los Testimonios 2: 165-166 (1885).</a:t>
            </a:r>
          </a:p>
          <a:p>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04039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AB1A9034-7F93-144D-A2DD-14EC8D2D8B4D}"/>
              </a:ext>
            </a:extLst>
          </p:cNvPr>
          <p:cNvSpPr>
            <a:spLocks noGrp="1"/>
          </p:cNvSpPr>
          <p:nvPr>
            <p:ph type="title"/>
          </p:nvPr>
        </p:nvSpPr>
        <p:spPr>
          <a:xfrm>
            <a:off x="1391306" y="585186"/>
            <a:ext cx="9962493" cy="1325563"/>
          </a:xfrm>
        </p:spPr>
        <p:txBody>
          <a:bodyPr/>
          <a:lstStyle/>
          <a:p>
            <a:r>
              <a:rPr lang="es-CO" sz="72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Ordenadamente</a:t>
            </a:r>
          </a:p>
        </p:txBody>
      </p:sp>
      <p:sp>
        <p:nvSpPr>
          <p:cNvPr id="3" name="Marcador de contenido 2">
            <a:extLst>
              <a:ext uri="{FF2B5EF4-FFF2-40B4-BE49-F238E27FC236}">
                <a16:creationId xmlns:a16="http://schemas.microsoft.com/office/drawing/2014/main" id="{D5B72340-3547-F342-A2E3-AA5F3E359822}"/>
              </a:ext>
            </a:extLst>
          </p:cNvPr>
          <p:cNvSpPr>
            <a:spLocks noGrp="1"/>
          </p:cNvSpPr>
          <p:nvPr>
            <p:ph idx="1"/>
          </p:nvPr>
        </p:nvSpPr>
        <p:spPr>
          <a:xfrm>
            <a:off x="1391307" y="1908231"/>
            <a:ext cx="9409386" cy="4351338"/>
          </a:xfrm>
        </p:spPr>
        <p:txBody>
          <a:bodyPr>
            <a:normAutofit/>
          </a:bodyPr>
          <a:lstStyle/>
          <a:p>
            <a:r>
              <a:rPr lang="es-CO" sz="3200" dirty="0">
                <a:solidFill>
                  <a:schemeClr val="bg1"/>
                </a:solidFill>
                <a:effectLst>
                  <a:outerShdw blurRad="38100" dist="38100" dir="2700000" algn="tl">
                    <a:srgbClr val="000000">
                      <a:alpha val="43137"/>
                    </a:srgbClr>
                  </a:outerShdw>
                </a:effectLst>
              </a:rPr>
              <a:t>“</a:t>
            </a:r>
            <a:r>
              <a:rPr lang="es-CO" sz="3200" i="1" u="sng" dirty="0">
                <a:solidFill>
                  <a:schemeClr val="bg1"/>
                </a:solidFill>
                <a:effectLst>
                  <a:outerShdw blurRad="38100" dist="38100" dir="2700000" algn="tl">
                    <a:srgbClr val="000000">
                      <a:alpha val="43137"/>
                    </a:srgbClr>
                  </a:outerShdw>
                </a:effectLst>
              </a:rPr>
              <a:t>No se haga </a:t>
            </a:r>
            <a:r>
              <a:rPr lang="es-CO" sz="3200" b="1" u="sng" dirty="0">
                <a:solidFill>
                  <a:schemeClr val="bg1"/>
                </a:solidFill>
                <a:effectLst>
                  <a:outerShdw blurRad="38100" dist="38100" dir="2700000" algn="tl">
                    <a:srgbClr val="000000">
                      <a:alpha val="43137"/>
                    </a:srgbClr>
                  </a:outerShdw>
                </a:effectLst>
              </a:rPr>
              <a:t>nada en forma desordenada</a:t>
            </a:r>
            <a:r>
              <a:rPr lang="es-CO" sz="3200" i="1" u="sng" dirty="0">
                <a:solidFill>
                  <a:schemeClr val="bg1"/>
                </a:solidFill>
                <a:effectLst>
                  <a:outerShdw blurRad="38100" dist="38100" dir="2700000" algn="tl">
                    <a:srgbClr val="000000">
                      <a:alpha val="43137"/>
                    </a:srgbClr>
                  </a:outerShdw>
                </a:effectLst>
              </a:rPr>
              <a:t> para que no se produzcan grandes pérdidas ni se sacrifiquen las propiedades a causa de </a:t>
            </a:r>
            <a:r>
              <a:rPr lang="es-CO" sz="3200" b="1" i="1" u="sng" dirty="0">
                <a:solidFill>
                  <a:schemeClr val="bg1"/>
                </a:solidFill>
                <a:effectLst>
                  <a:outerShdw blurRad="38100" dist="38100" dir="2700000" algn="tl">
                    <a:srgbClr val="000000">
                      <a:alpha val="43137"/>
                    </a:srgbClr>
                  </a:outerShdw>
                </a:effectLst>
              </a:rPr>
              <a:t>discursos ardientes e impulsivos</a:t>
            </a:r>
            <a:r>
              <a:rPr lang="es-CO" sz="3200" i="1" u="sng" dirty="0">
                <a:solidFill>
                  <a:schemeClr val="bg1"/>
                </a:solidFill>
                <a:effectLst>
                  <a:outerShdw blurRad="38100" dist="38100" dir="2700000" algn="tl">
                    <a:srgbClr val="000000">
                      <a:alpha val="43137"/>
                    </a:srgbClr>
                  </a:outerShdw>
                </a:effectLst>
              </a:rPr>
              <a:t> que despiertan un entusiasmo que no está de acuerdo con la voluntad de Dios;</a:t>
            </a:r>
            <a:r>
              <a:rPr lang="es-CO" sz="3200" dirty="0">
                <a:solidFill>
                  <a:schemeClr val="bg1"/>
                </a:solidFill>
                <a:effectLst>
                  <a:outerShdw blurRad="38100" dist="38100" dir="2700000" algn="tl">
                    <a:srgbClr val="000000">
                      <a:alpha val="43137"/>
                    </a:srgbClr>
                  </a:outerShdw>
                </a:effectLst>
              </a:rPr>
              <a:t> para que una victoria que es esencial que se obtenga no se convierta en derrota por falta de una moderación adecuada, de proyectos adecuados, de principios sólidos y </a:t>
            </a:r>
            <a:r>
              <a:rPr lang="es-CO" sz="3200" b="1" i="1" u="sng" dirty="0">
                <a:solidFill>
                  <a:schemeClr val="bg1"/>
                </a:solidFill>
                <a:effectLst>
                  <a:outerShdw blurRad="38100" dist="38100" dir="2700000" algn="tl">
                    <a:srgbClr val="000000">
                      <a:alpha val="43137"/>
                    </a:srgbClr>
                  </a:outerShdw>
                </a:effectLst>
              </a:rPr>
              <a:t>de propósitos definidos</a:t>
            </a:r>
            <a:r>
              <a:rPr lang="es-CO" sz="3200" dirty="0">
                <a:solidFill>
                  <a:schemeClr val="bg1"/>
                </a:solidFill>
                <a:effectLst>
                  <a:outerShdw blurRad="38100" dist="38100" dir="2700000" algn="tl">
                    <a:srgbClr val="000000">
                      <a:alpha val="43137"/>
                    </a:srgbClr>
                  </a:outerShdw>
                </a:effectLst>
              </a:rPr>
              <a:t>.... </a:t>
            </a:r>
            <a:r>
              <a:rPr lang="es-CO" sz="3200" dirty="0">
                <a:solidFill>
                  <a:srgbClr val="FFC000"/>
                </a:solidFill>
                <a:effectLst>
                  <a:outerShdw blurRad="38100" dist="38100" dir="2700000" algn="tl">
                    <a:srgbClr val="000000">
                      <a:alpha val="43137"/>
                    </a:srgbClr>
                  </a:outerShdw>
                </a:effectLst>
              </a:rPr>
              <a:t>2MS 416.2</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349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824248"/>
            <a:ext cx="3050625" cy="2033750"/>
          </a:xfrm>
          <a:prstGeom prst="rect">
            <a:avLst/>
          </a:prstGeom>
        </p:spPr>
      </p:pic>
      <p:sp>
        <p:nvSpPr>
          <p:cNvPr id="2" name="Título 1">
            <a:extLst>
              <a:ext uri="{FF2B5EF4-FFF2-40B4-BE49-F238E27FC236}">
                <a16:creationId xmlns:a16="http://schemas.microsoft.com/office/drawing/2014/main" id="{A89EDF15-44CA-714E-AF2E-A8DBA3BC1FA1}"/>
              </a:ext>
            </a:extLst>
          </p:cNvPr>
          <p:cNvSpPr>
            <a:spLocks noGrp="1"/>
          </p:cNvSpPr>
          <p:nvPr>
            <p:ph type="title"/>
          </p:nvPr>
        </p:nvSpPr>
        <p:spPr>
          <a:xfrm>
            <a:off x="1481958" y="754828"/>
            <a:ext cx="9871841" cy="1325563"/>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Somos luz</a:t>
            </a:r>
          </a:p>
        </p:txBody>
      </p:sp>
      <p:sp>
        <p:nvSpPr>
          <p:cNvPr id="3" name="Marcador de contenido 2">
            <a:extLst>
              <a:ext uri="{FF2B5EF4-FFF2-40B4-BE49-F238E27FC236}">
                <a16:creationId xmlns:a16="http://schemas.microsoft.com/office/drawing/2014/main" id="{1C0BA3AE-B2A6-CE49-B2EA-F67A0FE9159D}"/>
              </a:ext>
            </a:extLst>
          </p:cNvPr>
          <p:cNvSpPr>
            <a:spLocks noGrp="1"/>
          </p:cNvSpPr>
          <p:nvPr>
            <p:ph idx="1"/>
          </p:nvPr>
        </p:nvSpPr>
        <p:spPr>
          <a:xfrm>
            <a:off x="1481958" y="2062107"/>
            <a:ext cx="9871841" cy="3865727"/>
          </a:xfrm>
        </p:spPr>
        <p:txBody>
          <a:bodyPr>
            <a:normAutofit/>
          </a:bodyPr>
          <a:lstStyle/>
          <a:p>
            <a:pPr marL="0" indent="0">
              <a:buNone/>
            </a:pPr>
            <a:r>
              <a:rPr lang="es-CO" dirty="0">
                <a:solidFill>
                  <a:srgbClr val="FFC000"/>
                </a:solidFill>
                <a:effectLst>
                  <a:outerShdw blurRad="38100" dist="38100" dir="2700000" algn="tl">
                    <a:srgbClr val="000000">
                      <a:alpha val="43137"/>
                    </a:srgbClr>
                  </a:outerShdw>
                </a:effectLst>
              </a:rPr>
              <a:t>Mateo 5:13-16  (RVR1960)</a:t>
            </a:r>
          </a:p>
          <a:p>
            <a:pPr marL="0" indent="0">
              <a:buNone/>
            </a:pPr>
            <a:r>
              <a:rPr lang="es-CO" baseline="30000" dirty="0">
                <a:solidFill>
                  <a:schemeClr val="bg1"/>
                </a:solidFill>
                <a:effectLst>
                  <a:outerShdw blurRad="38100" dist="38100" dir="2700000" algn="tl">
                    <a:srgbClr val="000000">
                      <a:alpha val="43137"/>
                    </a:srgbClr>
                  </a:outerShdw>
                </a:effectLst>
              </a:rPr>
              <a:t>13 </a:t>
            </a:r>
            <a:r>
              <a:rPr lang="es-CO" dirty="0">
                <a:solidFill>
                  <a:schemeClr val="bg1"/>
                </a:solidFill>
                <a:effectLst>
                  <a:outerShdw blurRad="38100" dist="38100" dir="2700000" algn="tl">
                    <a:srgbClr val="000000">
                      <a:alpha val="43137"/>
                    </a:srgbClr>
                  </a:outerShdw>
                </a:effectLst>
              </a:rPr>
              <a:t>Vosotros sois la sal de la tierra; pero si la sal se desvaneciere, ¿con qué será salada? No sirve más para nada, sino para ser echada fuera y hollada por los hombres. ..</a:t>
            </a:r>
            <a:r>
              <a:rPr lang="es-CO" baseline="30000" dirty="0">
                <a:solidFill>
                  <a:schemeClr val="bg1"/>
                </a:solidFill>
                <a:effectLst>
                  <a:outerShdw blurRad="38100" dist="38100" dir="2700000" algn="tl">
                    <a:srgbClr val="000000">
                      <a:alpha val="43137"/>
                    </a:srgbClr>
                  </a:outerShdw>
                </a:effectLst>
              </a:rPr>
              <a:t>15 </a:t>
            </a:r>
            <a:r>
              <a:rPr lang="es-CO" dirty="0">
                <a:solidFill>
                  <a:schemeClr val="bg1"/>
                </a:solidFill>
                <a:effectLst>
                  <a:outerShdw blurRad="38100" dist="38100" dir="2700000" algn="tl">
                    <a:srgbClr val="000000">
                      <a:alpha val="43137"/>
                    </a:srgbClr>
                  </a:outerShdw>
                </a:effectLst>
              </a:rPr>
              <a:t>Ni se enciende una luz y se pone debajo de un almud, sino sobre el candelero, y alumbra a todos los que están en casa. </a:t>
            </a:r>
          </a:p>
          <a:p>
            <a:pPr marL="0" indent="0">
              <a:buNone/>
            </a:pPr>
            <a:r>
              <a:rPr lang="es-CO" baseline="30000" dirty="0">
                <a:solidFill>
                  <a:schemeClr val="bg1"/>
                </a:solidFill>
                <a:effectLst>
                  <a:outerShdw blurRad="38100" dist="38100" dir="2700000" algn="tl">
                    <a:srgbClr val="000000">
                      <a:alpha val="43137"/>
                    </a:srgbClr>
                  </a:outerShdw>
                </a:effectLst>
              </a:rPr>
              <a:t>16 </a:t>
            </a:r>
            <a:r>
              <a:rPr lang="es-CO" dirty="0">
                <a:solidFill>
                  <a:schemeClr val="bg1"/>
                </a:solidFill>
                <a:effectLst>
                  <a:outerShdw blurRad="38100" dist="38100" dir="2700000" algn="tl">
                    <a:srgbClr val="000000">
                      <a:alpha val="43137"/>
                    </a:srgbClr>
                  </a:outerShdw>
                </a:effectLst>
              </a:rPr>
              <a:t>Así alumbre vuestra luz delante de los hombres, para que vean vuestras buenas obras, y glorifiquen a vuestro Padre que está en los cielos.</a:t>
            </a:r>
          </a:p>
        </p:txBody>
      </p:sp>
    </p:spTree>
    <p:extLst>
      <p:ext uri="{BB962C8B-B14F-4D97-AF65-F5344CB8AC3E}">
        <p14:creationId xmlns:p14="http://schemas.microsoft.com/office/powerpoint/2010/main" val="34204673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AB1A9034-7F93-144D-A2DD-14EC8D2D8B4D}"/>
              </a:ext>
            </a:extLst>
          </p:cNvPr>
          <p:cNvSpPr>
            <a:spLocks noGrp="1"/>
          </p:cNvSpPr>
          <p:nvPr>
            <p:ph type="title"/>
          </p:nvPr>
        </p:nvSpPr>
        <p:spPr>
          <a:xfrm>
            <a:off x="1450428" y="648904"/>
            <a:ext cx="9903372" cy="1325563"/>
          </a:xfrm>
        </p:spPr>
        <p:txBody>
          <a:bodyPr/>
          <a:lstStyle/>
          <a:p>
            <a:r>
              <a:rPr lang="es-CO" sz="72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Evitar fanatismos</a:t>
            </a:r>
          </a:p>
        </p:txBody>
      </p:sp>
      <p:sp>
        <p:nvSpPr>
          <p:cNvPr id="3" name="Marcador de contenido 2">
            <a:extLst>
              <a:ext uri="{FF2B5EF4-FFF2-40B4-BE49-F238E27FC236}">
                <a16:creationId xmlns:a16="http://schemas.microsoft.com/office/drawing/2014/main" id="{D5B72340-3547-F342-A2E3-AA5F3E359822}"/>
              </a:ext>
            </a:extLst>
          </p:cNvPr>
          <p:cNvSpPr>
            <a:spLocks noGrp="1"/>
          </p:cNvSpPr>
          <p:nvPr>
            <p:ph idx="1"/>
          </p:nvPr>
        </p:nvSpPr>
        <p:spPr>
          <a:xfrm>
            <a:off x="1450428" y="1825625"/>
            <a:ext cx="9903372" cy="4351338"/>
          </a:xfrm>
        </p:spPr>
        <p:txBody>
          <a:bodyPr>
            <a:normAutofit/>
          </a:bodyPr>
          <a:lstStyle/>
          <a:p>
            <a:r>
              <a:rPr lang="es-CO" dirty="0">
                <a:solidFill>
                  <a:schemeClr val="bg1"/>
                </a:solidFill>
                <a:effectLst>
                  <a:outerShdw blurRad="38100" dist="38100" dir="2700000" algn="tl">
                    <a:srgbClr val="000000">
                      <a:alpha val="43137"/>
                    </a:srgbClr>
                  </a:outerShdw>
                </a:effectLst>
              </a:rPr>
              <a:t>“En este asunto debe haber una dirección sabia, y todos deben actuar bajo la dirección de un Consejero sabio e invisible, el cual es Dios. Habrá instrumentos que son humanos que lucharán por el dominio, y se efectuará una obra que no llevará la rúbrica de Dios. Ahora quiero rogar que cada persona no se vuelva con demasiada intensidad y confianza hacia los consejeros humanos, sino que busque fervorosamente a Dios, Aquel que es sabio en consejos. Someted todos vuestros caminos y vuestra voluntad a los caminos de Dios y a la voluntad de Dios... </a:t>
            </a:r>
            <a:r>
              <a:rPr lang="es-CO" dirty="0">
                <a:solidFill>
                  <a:srgbClr val="FFC000"/>
                </a:solidFill>
                <a:effectLst>
                  <a:outerShdw blurRad="38100" dist="38100" dir="2700000" algn="tl">
                    <a:srgbClr val="000000">
                      <a:alpha val="43137"/>
                    </a:srgbClr>
                  </a:outerShdw>
                </a:effectLst>
              </a:rPr>
              <a:t>2MS 416.2</a:t>
            </a:r>
          </a:p>
          <a:p>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09819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81DE19-DC57-0346-A9AC-641DFB7F1145}"/>
              </a:ext>
            </a:extLst>
          </p:cNvPr>
          <p:cNvSpPr>
            <a:spLocks noGrp="1"/>
          </p:cNvSpPr>
          <p:nvPr>
            <p:ph type="ctrTitle"/>
          </p:nvPr>
        </p:nvSpPr>
        <p:spPr>
          <a:xfrm>
            <a:off x="3163613" y="1655380"/>
            <a:ext cx="6421821" cy="3856804"/>
          </a:xfrm>
        </p:spPr>
        <p:txBody>
          <a:bodyPr>
            <a:noAutofit/>
          </a:bodyPr>
          <a:lstStyle/>
          <a:p>
            <a:pPr marL="1143000" indent="-1143000" algn="l">
              <a:buClr>
                <a:srgbClr val="7030A0"/>
              </a:buClr>
              <a:buSzPct val="200000"/>
              <a:buFont typeface="+mj-lt"/>
              <a:buAutoNum type="romanUcPeriod" startAt="4"/>
            </a:pPr>
            <a:r>
              <a:rPr lang="es-CO" b="1" dirty="0">
                <a:ln w="381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 EL EQUILIBRIO CAMPO vs. CIUDAD</a:t>
            </a:r>
            <a:endParaRPr lang="es-CO" dirty="0">
              <a:ln w="381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76432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8266004A-43F3-BE45-BC0C-CD5F608EAE34}"/>
              </a:ext>
            </a:extLst>
          </p:cNvPr>
          <p:cNvSpPr>
            <a:spLocks noGrp="1"/>
          </p:cNvSpPr>
          <p:nvPr>
            <p:ph type="title"/>
          </p:nvPr>
        </p:nvSpPr>
        <p:spPr>
          <a:xfrm>
            <a:off x="1604141" y="1563304"/>
            <a:ext cx="7382204" cy="1325563"/>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Unos se quedan</a:t>
            </a:r>
          </a:p>
        </p:txBody>
      </p:sp>
      <p:sp>
        <p:nvSpPr>
          <p:cNvPr id="3" name="Marcador de contenido 2">
            <a:extLst>
              <a:ext uri="{FF2B5EF4-FFF2-40B4-BE49-F238E27FC236}">
                <a16:creationId xmlns:a16="http://schemas.microsoft.com/office/drawing/2014/main" id="{CB03AD05-CCE4-1747-A78F-868429722D08}"/>
              </a:ext>
            </a:extLst>
          </p:cNvPr>
          <p:cNvSpPr>
            <a:spLocks noGrp="1"/>
          </p:cNvSpPr>
          <p:nvPr>
            <p:ph idx="1"/>
          </p:nvPr>
        </p:nvSpPr>
        <p:spPr>
          <a:xfrm>
            <a:off x="1604141" y="2676963"/>
            <a:ext cx="8983717" cy="2714844"/>
          </a:xfrm>
        </p:spPr>
        <p:txBody>
          <a:bodyPr>
            <a:normAutofit/>
          </a:bodyPr>
          <a:lstStyle/>
          <a:p>
            <a:pPr marL="0" indent="0">
              <a:buNone/>
            </a:pPr>
            <a:r>
              <a:rPr lang="es-CO" sz="4000" dirty="0">
                <a:solidFill>
                  <a:schemeClr val="bg1"/>
                </a:solidFill>
                <a:effectLst>
                  <a:outerShdw blurRad="38100" dist="38100" dir="2700000" algn="tl">
                    <a:srgbClr val="000000">
                      <a:alpha val="43137"/>
                    </a:srgbClr>
                  </a:outerShdw>
                </a:effectLst>
              </a:rPr>
              <a:t>“</a:t>
            </a:r>
            <a:r>
              <a:rPr lang="es-CO" sz="4400" i="1" u="sng" dirty="0">
                <a:solidFill>
                  <a:schemeClr val="bg1"/>
                </a:solidFill>
                <a:effectLst>
                  <a:outerShdw blurRad="38100" dist="38100" dir="2700000" algn="tl">
                    <a:srgbClr val="000000">
                      <a:alpha val="43137"/>
                    </a:srgbClr>
                  </a:outerShdw>
                </a:effectLst>
              </a:rPr>
              <a:t>Algunos deben quedarse en las ciudades </a:t>
            </a:r>
            <a:r>
              <a:rPr lang="es-CO" sz="4000" dirty="0">
                <a:solidFill>
                  <a:schemeClr val="bg1"/>
                </a:solidFill>
                <a:effectLst>
                  <a:outerShdw blurRad="38100" dist="38100" dir="2700000" algn="tl">
                    <a:srgbClr val="000000">
                      <a:alpha val="43137"/>
                    </a:srgbClr>
                  </a:outerShdw>
                </a:effectLst>
              </a:rPr>
              <a:t>con el objetivo de dar la última nota de advertencia”</a:t>
            </a:r>
          </a:p>
          <a:p>
            <a:pPr marL="0" indent="0">
              <a:buNone/>
            </a:pPr>
            <a:r>
              <a:rPr lang="es-CO" sz="4000" dirty="0">
                <a:solidFill>
                  <a:srgbClr val="FFC000"/>
                </a:solidFill>
                <a:effectLst>
                  <a:outerShdw blurRad="38100" dist="38100" dir="2700000" algn="tl">
                    <a:srgbClr val="000000">
                      <a:alpha val="43137"/>
                    </a:srgbClr>
                  </a:outerShdw>
                </a:effectLst>
              </a:rPr>
              <a:t>(Manuscritos inéditos, Tomo 10, 26).</a:t>
            </a:r>
          </a:p>
          <a:p>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85023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0CBD3-FDBC-1B47-A965-B8ED05F13FC3}"/>
              </a:ext>
            </a:extLst>
          </p:cNvPr>
          <p:cNvSpPr>
            <a:spLocks noGrp="1"/>
          </p:cNvSpPr>
          <p:nvPr>
            <p:ph type="title"/>
          </p:nvPr>
        </p:nvSpPr>
        <p:spPr>
          <a:xfrm>
            <a:off x="1279635" y="1193747"/>
            <a:ext cx="6398172" cy="1325563"/>
          </a:xfrm>
        </p:spPr>
        <p:txBody>
          <a:bodyPr/>
          <a:lstStyle/>
          <a:p>
            <a:r>
              <a:rPr lang="es-CO" sz="7200" b="1" dirty="0">
                <a:ln w="381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Investigación</a:t>
            </a:r>
          </a:p>
        </p:txBody>
      </p:sp>
      <p:sp>
        <p:nvSpPr>
          <p:cNvPr id="3" name="Marcador de contenido 2">
            <a:extLst>
              <a:ext uri="{FF2B5EF4-FFF2-40B4-BE49-F238E27FC236}">
                <a16:creationId xmlns:a16="http://schemas.microsoft.com/office/drawing/2014/main" id="{C165835F-68DD-1349-B6BF-78E4F24ED96D}"/>
              </a:ext>
            </a:extLst>
          </p:cNvPr>
          <p:cNvSpPr>
            <a:spLocks noGrp="1"/>
          </p:cNvSpPr>
          <p:nvPr>
            <p:ph idx="1"/>
          </p:nvPr>
        </p:nvSpPr>
        <p:spPr>
          <a:xfrm>
            <a:off x="1279635" y="2354705"/>
            <a:ext cx="9519744" cy="3550416"/>
          </a:xfrm>
        </p:spPr>
        <p:txBody>
          <a:bodyPr>
            <a:normAutofit lnSpcReduction="10000"/>
          </a:bodyPr>
          <a:lstStyle/>
          <a:p>
            <a:pPr lvl="0"/>
            <a:r>
              <a:rPr lang="es-ES" dirty="0">
                <a:solidFill>
                  <a:schemeClr val="bg1"/>
                </a:solidFill>
                <a:effectLst>
                  <a:outerShdw blurRad="38100" dist="38100" dir="2700000" algn="tl">
                    <a:srgbClr val="000000">
                      <a:alpha val="43137"/>
                    </a:srgbClr>
                  </a:outerShdw>
                </a:effectLst>
              </a:rPr>
              <a:t>107 artículos periódicos sobre el trabajo en la ciudad</a:t>
            </a:r>
            <a:endParaRPr lang="es-CO" dirty="0">
              <a:solidFill>
                <a:schemeClr val="bg1"/>
              </a:solidFill>
              <a:effectLst>
                <a:outerShdw blurRad="38100" dist="38100" dir="2700000" algn="tl">
                  <a:srgbClr val="000000">
                    <a:alpha val="43137"/>
                  </a:srgbClr>
                </a:outerShdw>
              </a:effectLst>
            </a:endParaRPr>
          </a:p>
          <a:p>
            <a:pPr lvl="0"/>
            <a:r>
              <a:rPr lang="es-ES" sz="4000" b="1" i="1" u="sng" dirty="0">
                <a:solidFill>
                  <a:schemeClr val="bg1"/>
                </a:solidFill>
                <a:effectLst>
                  <a:outerShdw blurRad="38100" dist="38100" dir="2700000" algn="tl">
                    <a:srgbClr val="000000">
                      <a:alpha val="43137"/>
                    </a:srgbClr>
                  </a:outerShdw>
                </a:effectLst>
              </a:rPr>
              <a:t>24 </a:t>
            </a:r>
            <a:r>
              <a:rPr lang="es-ES" dirty="0">
                <a:solidFill>
                  <a:schemeClr val="bg1"/>
                </a:solidFill>
                <a:effectLst>
                  <a:outerShdw blurRad="38100" dist="38100" dir="2700000" algn="tl">
                    <a:srgbClr val="000000">
                      <a:alpha val="43137"/>
                    </a:srgbClr>
                  </a:outerShdw>
                </a:effectLst>
              </a:rPr>
              <a:t>dan instrucciones sobre cómo mudarse de las ciudades o establecer instituciones fuera de las ciudades. </a:t>
            </a:r>
            <a:endParaRPr lang="es-CO" dirty="0">
              <a:solidFill>
                <a:schemeClr val="bg1"/>
              </a:solidFill>
              <a:effectLst>
                <a:outerShdw blurRad="38100" dist="38100" dir="2700000" algn="tl">
                  <a:srgbClr val="000000">
                    <a:alpha val="43137"/>
                  </a:srgbClr>
                </a:outerShdw>
              </a:effectLst>
            </a:endParaRPr>
          </a:p>
          <a:p>
            <a:pPr lvl="0"/>
            <a:r>
              <a:rPr lang="es-ES" sz="3600" b="1" i="1" u="sng" dirty="0">
                <a:solidFill>
                  <a:schemeClr val="bg1"/>
                </a:solidFill>
                <a:effectLst>
                  <a:outerShdw blurRad="38100" dist="38100" dir="2700000" algn="tl">
                    <a:srgbClr val="000000">
                      <a:alpha val="43137"/>
                    </a:srgbClr>
                  </a:outerShdw>
                </a:effectLst>
              </a:rPr>
              <a:t>75</a:t>
            </a:r>
            <a:r>
              <a:rPr lang="es-ES" dirty="0">
                <a:solidFill>
                  <a:schemeClr val="bg1"/>
                </a:solidFill>
                <a:effectLst>
                  <a:outerShdw blurRad="38100" dist="38100" dir="2700000" algn="tl">
                    <a:srgbClr val="000000">
                      <a:alpha val="43137"/>
                    </a:srgbClr>
                  </a:outerShdw>
                </a:effectLst>
              </a:rPr>
              <a:t> dan instrucciones específicas sobre cómo mudarse a las ciudades con el fin de alcanzar a las ciudades.</a:t>
            </a:r>
            <a:endParaRPr lang="es-CO" dirty="0">
              <a:solidFill>
                <a:schemeClr val="bg1"/>
              </a:solidFill>
              <a:effectLst>
                <a:outerShdw blurRad="38100" dist="38100" dir="2700000" algn="tl">
                  <a:srgbClr val="000000">
                    <a:alpha val="43137"/>
                  </a:srgbClr>
                </a:outerShdw>
              </a:effectLst>
            </a:endParaRPr>
          </a:p>
          <a:p>
            <a:pPr lvl="0"/>
            <a:r>
              <a:rPr lang="es-ES" dirty="0">
                <a:solidFill>
                  <a:schemeClr val="bg1"/>
                </a:solidFill>
                <a:effectLst>
                  <a:outerShdw blurRad="38100" dist="38100" dir="2700000" algn="tl">
                    <a:srgbClr val="000000">
                      <a:alpha val="43137"/>
                    </a:srgbClr>
                  </a:outerShdw>
                </a:effectLst>
              </a:rPr>
              <a:t>Otros ocho artículos hablan de la crítica de EGW acerca de las condiciones urbanas sin indicar si uno debe vivir en o fuera de las ciudades.</a:t>
            </a:r>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50460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3862553"/>
            <a:ext cx="2441192" cy="2995448"/>
          </a:xfrm>
          <a:prstGeom prst="rect">
            <a:avLst/>
          </a:prstGeom>
        </p:spPr>
      </p:pic>
      <p:sp>
        <p:nvSpPr>
          <p:cNvPr id="2" name="Título 1">
            <a:extLst>
              <a:ext uri="{FF2B5EF4-FFF2-40B4-BE49-F238E27FC236}">
                <a16:creationId xmlns:a16="http://schemas.microsoft.com/office/drawing/2014/main" id="{EE0A6EF6-BABF-B54E-B5A5-B3F9D7F4E97C}"/>
              </a:ext>
            </a:extLst>
          </p:cNvPr>
          <p:cNvSpPr>
            <a:spLocks noGrp="1"/>
          </p:cNvSpPr>
          <p:nvPr>
            <p:ph type="title"/>
          </p:nvPr>
        </p:nvSpPr>
        <p:spPr>
          <a:xfrm>
            <a:off x="1801209" y="1380415"/>
            <a:ext cx="8873359" cy="1325563"/>
          </a:xfrm>
        </p:spPr>
        <p:txBody>
          <a:bodyPr/>
          <a:lstStyle/>
          <a:p>
            <a:r>
              <a:rPr lang="es-CO" sz="72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Mudarse a la ciudad</a:t>
            </a:r>
          </a:p>
        </p:txBody>
      </p:sp>
      <p:sp>
        <p:nvSpPr>
          <p:cNvPr id="3" name="Marcador de contenido 2">
            <a:extLst>
              <a:ext uri="{FF2B5EF4-FFF2-40B4-BE49-F238E27FC236}">
                <a16:creationId xmlns:a16="http://schemas.microsoft.com/office/drawing/2014/main" id="{918C4768-B2F7-D84A-A82A-158418CD883F}"/>
              </a:ext>
            </a:extLst>
          </p:cNvPr>
          <p:cNvSpPr>
            <a:spLocks noGrp="1"/>
          </p:cNvSpPr>
          <p:nvPr>
            <p:ph idx="1"/>
          </p:nvPr>
        </p:nvSpPr>
        <p:spPr>
          <a:xfrm>
            <a:off x="1801209" y="2530040"/>
            <a:ext cx="8873359" cy="2541423"/>
          </a:xfrm>
        </p:spPr>
        <p:txBody>
          <a:bodyPr>
            <a:normAutofit/>
          </a:bodyPr>
          <a:lstStyle/>
          <a:p>
            <a:pPr marL="0" indent="0">
              <a:buNone/>
            </a:pPr>
            <a:r>
              <a:rPr lang="es-ES" sz="4400" b="1" dirty="0">
                <a:solidFill>
                  <a:schemeClr val="bg1"/>
                </a:solidFill>
                <a:effectLst>
                  <a:outerShdw blurRad="38100" dist="38100" dir="2700000" algn="tl">
                    <a:srgbClr val="000000">
                      <a:alpha val="43137"/>
                    </a:srgbClr>
                  </a:outerShdw>
                </a:effectLst>
              </a:rPr>
              <a:t>“</a:t>
            </a:r>
            <a:r>
              <a:rPr lang="es-ES" sz="4400" b="1" i="1" u="sng" dirty="0">
                <a:solidFill>
                  <a:schemeClr val="bg1"/>
                </a:solidFill>
                <a:effectLst>
                  <a:outerShdw blurRad="38100" dist="38100" dir="2700000" algn="tl">
                    <a:srgbClr val="000000">
                      <a:alpha val="43137"/>
                    </a:srgbClr>
                  </a:outerShdw>
                </a:effectLst>
              </a:rPr>
              <a:t>Habrá laicos que se mudarán a … ciudades </a:t>
            </a:r>
            <a:r>
              <a:rPr lang="es-ES" sz="4400" b="1" dirty="0">
                <a:solidFill>
                  <a:schemeClr val="bg1"/>
                </a:solidFill>
                <a:effectLst>
                  <a:outerShdw blurRad="38100" dist="38100" dir="2700000" algn="tl">
                    <a:srgbClr val="000000">
                      <a:alpha val="43137"/>
                    </a:srgbClr>
                  </a:outerShdw>
                </a:effectLst>
              </a:rPr>
              <a:t>… para que dejen que la luz que Dios les ha dado brille a los demás”. </a:t>
            </a:r>
            <a:r>
              <a:rPr lang="es-ES" sz="4400" b="1" dirty="0">
                <a:solidFill>
                  <a:srgbClr val="FFC000"/>
                </a:solidFill>
                <a:effectLst>
                  <a:outerShdw blurRad="38100" dist="38100" dir="2700000" algn="tl">
                    <a:srgbClr val="000000">
                      <a:alpha val="43137"/>
                    </a:srgbClr>
                  </a:outerShdw>
                </a:effectLst>
              </a:rPr>
              <a:t>SC, 225.</a:t>
            </a:r>
            <a:endParaRPr lang="es-CO" sz="4400" b="1" dirty="0">
              <a:solidFill>
                <a:srgbClr val="FFC000"/>
              </a:solidFill>
              <a:effectLst>
                <a:outerShdw blurRad="38100" dist="38100" dir="2700000" algn="tl">
                  <a:srgbClr val="000000">
                    <a:alpha val="43137"/>
                  </a:srgbClr>
                </a:outerShdw>
              </a:effectLst>
            </a:endParaRPr>
          </a:p>
          <a:p>
            <a:endParaRPr lang="es-CO"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47805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0AA2F9-7DF3-5D47-9240-66695F6E33A3}"/>
              </a:ext>
            </a:extLst>
          </p:cNvPr>
          <p:cNvSpPr>
            <a:spLocks noGrp="1"/>
          </p:cNvSpPr>
          <p:nvPr>
            <p:ph type="title"/>
          </p:nvPr>
        </p:nvSpPr>
        <p:spPr>
          <a:xfrm>
            <a:off x="1651438" y="1574635"/>
            <a:ext cx="4859721" cy="1325563"/>
          </a:xfrm>
        </p:spPr>
        <p:txBody>
          <a:bodyPr/>
          <a:lstStyle/>
          <a:p>
            <a:r>
              <a:rPr lang="es-CO" sz="80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Pregunta</a:t>
            </a:r>
          </a:p>
        </p:txBody>
      </p:sp>
      <p:sp>
        <p:nvSpPr>
          <p:cNvPr id="3" name="Marcador de contenido 2">
            <a:extLst>
              <a:ext uri="{FF2B5EF4-FFF2-40B4-BE49-F238E27FC236}">
                <a16:creationId xmlns:a16="http://schemas.microsoft.com/office/drawing/2014/main" id="{E0CBA088-5599-D848-975C-A34C6AC55B12}"/>
              </a:ext>
            </a:extLst>
          </p:cNvPr>
          <p:cNvSpPr>
            <a:spLocks noGrp="1"/>
          </p:cNvSpPr>
          <p:nvPr>
            <p:ph idx="1"/>
          </p:nvPr>
        </p:nvSpPr>
        <p:spPr>
          <a:xfrm>
            <a:off x="1651438" y="2818853"/>
            <a:ext cx="8889124" cy="2746375"/>
          </a:xfrm>
        </p:spPr>
        <p:txBody>
          <a:bodyPr>
            <a:normAutofit/>
          </a:bodyPr>
          <a:lstStyle/>
          <a:p>
            <a:pPr marL="0" indent="0">
              <a:buNone/>
            </a:pPr>
            <a:r>
              <a:rPr lang="es-ES" sz="4800" dirty="0">
                <a:solidFill>
                  <a:schemeClr val="bg1"/>
                </a:solidFill>
                <a:effectLst>
                  <a:outerShdw blurRad="38100" dist="38100" dir="2700000" algn="tl">
                    <a:srgbClr val="000000">
                      <a:alpha val="43137"/>
                    </a:srgbClr>
                  </a:outerShdw>
                </a:effectLst>
              </a:rPr>
              <a:t>"¿Por qué no deberían establecerse en estas ciudades las familias que conocen la verdad presente?"</a:t>
            </a:r>
            <a:endParaRPr lang="es-CO" sz="4800" dirty="0">
              <a:solidFill>
                <a:schemeClr val="bg1"/>
              </a:solidFill>
              <a:effectLst>
                <a:outerShdw blurRad="38100" dist="38100" dir="2700000" algn="tl">
                  <a:srgbClr val="000000">
                    <a:alpha val="43137"/>
                  </a:srgbClr>
                </a:outerShdw>
              </a:effectLst>
            </a:endParaRPr>
          </a:p>
          <a:p>
            <a:endParaRPr lang="es-CO"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96185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666593"/>
            <a:ext cx="1785925" cy="2191407"/>
          </a:xfrm>
          <a:prstGeom prst="rect">
            <a:avLst/>
          </a:prstGeom>
        </p:spPr>
      </p:pic>
      <p:sp>
        <p:nvSpPr>
          <p:cNvPr id="2" name="Título 1">
            <a:extLst>
              <a:ext uri="{FF2B5EF4-FFF2-40B4-BE49-F238E27FC236}">
                <a16:creationId xmlns:a16="http://schemas.microsoft.com/office/drawing/2014/main" id="{0EC130C2-245B-3045-B43A-D42FFFC245E0}"/>
              </a:ext>
            </a:extLst>
          </p:cNvPr>
          <p:cNvSpPr>
            <a:spLocks noGrp="1"/>
          </p:cNvSpPr>
          <p:nvPr>
            <p:ph type="title"/>
          </p:nvPr>
        </p:nvSpPr>
        <p:spPr>
          <a:xfrm>
            <a:off x="1213943" y="1162270"/>
            <a:ext cx="9934903" cy="1092200"/>
          </a:xfrm>
        </p:spPr>
        <p:txBody>
          <a:bodyPr/>
          <a:lstStyle/>
          <a:p>
            <a:r>
              <a:rPr lang="es-CO" sz="7200" b="1" dirty="0">
                <a:ln w="3492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Hombres capaces</a:t>
            </a:r>
          </a:p>
        </p:txBody>
      </p:sp>
      <p:sp>
        <p:nvSpPr>
          <p:cNvPr id="3" name="Marcador de contenido 2">
            <a:extLst>
              <a:ext uri="{FF2B5EF4-FFF2-40B4-BE49-F238E27FC236}">
                <a16:creationId xmlns:a16="http://schemas.microsoft.com/office/drawing/2014/main" id="{B2AF0B3D-11E7-E64F-A0E6-A05A9C18C635}"/>
              </a:ext>
            </a:extLst>
          </p:cNvPr>
          <p:cNvSpPr>
            <a:spLocks noGrp="1"/>
          </p:cNvSpPr>
          <p:nvPr>
            <p:ph idx="1"/>
          </p:nvPr>
        </p:nvSpPr>
        <p:spPr>
          <a:xfrm>
            <a:off x="1213944" y="2254469"/>
            <a:ext cx="9934903" cy="3465294"/>
          </a:xfrm>
        </p:spPr>
        <p:txBody>
          <a:bodyPr>
            <a:normAutofit/>
          </a:bodyPr>
          <a:lstStyle/>
          <a:p>
            <a:pPr marL="0" indent="0">
              <a:buNone/>
            </a:pPr>
            <a:r>
              <a:rPr lang="es-ES" sz="3200" dirty="0">
                <a:solidFill>
                  <a:schemeClr val="bg1"/>
                </a:solidFill>
                <a:effectLst>
                  <a:outerShdw blurRad="38100" dist="38100" dir="2700000" algn="tl">
                    <a:srgbClr val="000000">
                      <a:alpha val="43137"/>
                    </a:srgbClr>
                  </a:outerShdw>
                </a:effectLst>
              </a:rPr>
              <a:t>“Dios nos pide que no limitemos la obra a solo unos pocos lugares, sino que proclamemos el mensaje de la verdad presente en todas las ciudades. Dondequiera que exista un lugar para la verdad, </a:t>
            </a:r>
            <a:r>
              <a:rPr lang="es-ES" sz="3600" i="1" u="sng" dirty="0">
                <a:solidFill>
                  <a:schemeClr val="bg1"/>
                </a:solidFill>
                <a:effectLst>
                  <a:outerShdw blurRad="38100" dist="38100" dir="2700000" algn="tl">
                    <a:srgbClr val="000000">
                      <a:alpha val="43137"/>
                    </a:srgbClr>
                  </a:outerShdw>
                </a:effectLst>
              </a:rPr>
              <a:t>debemos tener hombres que sean capaces de presentar sus enseñanzas</a:t>
            </a:r>
            <a:r>
              <a:rPr lang="es-ES" sz="3600" dirty="0">
                <a:solidFill>
                  <a:schemeClr val="bg1"/>
                </a:solidFill>
                <a:effectLst>
                  <a:outerShdw blurRad="38100" dist="38100" dir="2700000" algn="tl">
                    <a:srgbClr val="000000">
                      <a:alpha val="43137"/>
                    </a:srgbClr>
                  </a:outerShdw>
                </a:effectLst>
              </a:rPr>
              <a:t> </a:t>
            </a:r>
            <a:r>
              <a:rPr lang="es-ES" sz="3200" dirty="0">
                <a:solidFill>
                  <a:schemeClr val="bg1"/>
                </a:solidFill>
                <a:effectLst>
                  <a:outerShdw blurRad="38100" dist="38100" dir="2700000" algn="tl">
                    <a:srgbClr val="000000">
                      <a:alpha val="43137"/>
                    </a:srgbClr>
                  </a:outerShdw>
                </a:effectLst>
              </a:rPr>
              <a:t>con un poder y convicción que alcance a los corazones” </a:t>
            </a:r>
            <a:r>
              <a:rPr lang="es-ES" sz="3200" dirty="0">
                <a:solidFill>
                  <a:srgbClr val="FFC000"/>
                </a:solidFill>
                <a:effectLst>
                  <a:outerShdw blurRad="38100" dist="38100" dir="2700000" algn="tl">
                    <a:srgbClr val="000000">
                      <a:alpha val="43137"/>
                    </a:srgbClr>
                  </a:outerShdw>
                </a:effectLst>
              </a:rPr>
              <a:t>Evangelización de las ciudades, 48.</a:t>
            </a:r>
            <a:endParaRPr lang="es-CO" sz="3200" dirty="0">
              <a:solidFill>
                <a:srgbClr val="FFC000"/>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00440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CEE8A4F4-8C84-FB4E-A113-88CD25754339}"/>
              </a:ext>
            </a:extLst>
          </p:cNvPr>
          <p:cNvSpPr>
            <a:spLocks noGrp="1"/>
          </p:cNvSpPr>
          <p:nvPr>
            <p:ph type="title"/>
          </p:nvPr>
        </p:nvSpPr>
        <p:spPr>
          <a:xfrm>
            <a:off x="1588176" y="1223359"/>
            <a:ext cx="9765623" cy="1062641"/>
          </a:xfrm>
        </p:spPr>
        <p:txBody>
          <a:bodyPr/>
          <a:lstStyle/>
          <a:p>
            <a:r>
              <a:rPr lang="es-CO" sz="80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Buscar almas</a:t>
            </a:r>
          </a:p>
        </p:txBody>
      </p:sp>
      <p:sp>
        <p:nvSpPr>
          <p:cNvPr id="3" name="Marcador de contenido 2">
            <a:extLst>
              <a:ext uri="{FF2B5EF4-FFF2-40B4-BE49-F238E27FC236}">
                <a16:creationId xmlns:a16="http://schemas.microsoft.com/office/drawing/2014/main" id="{F9A0E07E-6D3E-994E-BDE7-D9D0CC56D12F}"/>
              </a:ext>
            </a:extLst>
          </p:cNvPr>
          <p:cNvSpPr>
            <a:spLocks noGrp="1"/>
          </p:cNvSpPr>
          <p:nvPr>
            <p:ph idx="1"/>
          </p:nvPr>
        </p:nvSpPr>
        <p:spPr>
          <a:xfrm>
            <a:off x="1576552" y="2393181"/>
            <a:ext cx="9547334" cy="3408527"/>
          </a:xfrm>
        </p:spPr>
        <p:txBody>
          <a:bodyPr>
            <a:normAutofit/>
          </a:bodyPr>
          <a:lstStyle/>
          <a:p>
            <a:r>
              <a:rPr lang="es-ES" sz="3200" dirty="0">
                <a:solidFill>
                  <a:srgbClr val="FFC000"/>
                </a:solidFill>
                <a:effectLst>
                  <a:outerShdw blurRad="38100" dist="38100" dir="2700000" algn="tl">
                    <a:srgbClr val="000000">
                      <a:alpha val="43137"/>
                    </a:srgbClr>
                  </a:outerShdw>
                </a:effectLst>
              </a:rPr>
              <a:t>El 21 de abril de 1896, RH.</a:t>
            </a:r>
            <a:endParaRPr lang="es-CO" sz="3200" dirty="0">
              <a:solidFill>
                <a:srgbClr val="FFC000"/>
              </a:solidFill>
              <a:effectLst>
                <a:outerShdw blurRad="38100" dist="38100" dir="2700000" algn="tl">
                  <a:srgbClr val="000000">
                    <a:alpha val="43137"/>
                  </a:srgbClr>
                </a:outerShdw>
              </a:effectLst>
            </a:endParaRPr>
          </a:p>
          <a:p>
            <a:pPr marL="0" indent="0">
              <a:buNone/>
            </a:pPr>
            <a:r>
              <a:rPr lang="es-ES" sz="3200" dirty="0">
                <a:solidFill>
                  <a:schemeClr val="bg1"/>
                </a:solidFill>
                <a:effectLst>
                  <a:outerShdw blurRad="38100" dist="38100" dir="2700000" algn="tl">
                    <a:srgbClr val="000000">
                      <a:alpha val="43137"/>
                    </a:srgbClr>
                  </a:outerShdw>
                </a:effectLst>
              </a:rPr>
              <a:t>"Pero hay perlas perdidas en ellas cuyo valor no podremos conocer a menos que  las busquemos afanosamente. Podría haber cien trabajadores donde ahora hay solo uno, que busquen de manera diligente, </a:t>
            </a:r>
            <a:r>
              <a:rPr lang="es-ES" sz="3200" i="1" u="sng" dirty="0">
                <a:solidFill>
                  <a:schemeClr val="bg1"/>
                </a:solidFill>
                <a:effectLst>
                  <a:outerShdw blurRad="38100" dist="38100" dir="2700000" algn="tl">
                    <a:srgbClr val="000000">
                      <a:alpha val="43137"/>
                    </a:srgbClr>
                  </a:outerShdw>
                </a:effectLst>
              </a:rPr>
              <a:t>devota y comprometida esas perlas que están enterradas en el basurero de las ciudades.”</a:t>
            </a:r>
            <a:endParaRPr lang="es-CO" sz="3200" dirty="0">
              <a:solidFill>
                <a:schemeClr val="bg1"/>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56662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F09E1757-A3B4-994F-950E-26B99C507C85}"/>
              </a:ext>
            </a:extLst>
          </p:cNvPr>
          <p:cNvSpPr>
            <a:spLocks noGrp="1"/>
          </p:cNvSpPr>
          <p:nvPr>
            <p:ph type="title"/>
          </p:nvPr>
        </p:nvSpPr>
        <p:spPr>
          <a:xfrm>
            <a:off x="1867073" y="1477500"/>
            <a:ext cx="9107040" cy="981922"/>
          </a:xfrm>
        </p:spPr>
        <p:txBody>
          <a:bodyPr/>
          <a:lstStyle/>
          <a:p>
            <a:r>
              <a:rPr lang="es-CO" sz="7200" b="1" dirty="0">
                <a:ln w="3492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Visitando las casas</a:t>
            </a:r>
          </a:p>
        </p:txBody>
      </p:sp>
      <p:sp>
        <p:nvSpPr>
          <p:cNvPr id="3" name="Marcador de contenido 2">
            <a:extLst>
              <a:ext uri="{FF2B5EF4-FFF2-40B4-BE49-F238E27FC236}">
                <a16:creationId xmlns:a16="http://schemas.microsoft.com/office/drawing/2014/main" id="{7D20E09E-DBE0-F348-BD19-3031CFA4BD5C}"/>
              </a:ext>
            </a:extLst>
          </p:cNvPr>
          <p:cNvSpPr>
            <a:spLocks noGrp="1"/>
          </p:cNvSpPr>
          <p:nvPr>
            <p:ph idx="1"/>
          </p:nvPr>
        </p:nvSpPr>
        <p:spPr>
          <a:xfrm>
            <a:off x="1827486" y="2613902"/>
            <a:ext cx="8751176" cy="3030154"/>
          </a:xfrm>
        </p:spPr>
        <p:txBody>
          <a:bodyPr>
            <a:normAutofit lnSpcReduction="10000"/>
          </a:bodyPr>
          <a:lstStyle/>
          <a:p>
            <a:r>
              <a:rPr lang="es-ES" sz="3200" dirty="0">
                <a:solidFill>
                  <a:srgbClr val="FFC000"/>
                </a:solidFill>
                <a:effectLst>
                  <a:outerShdw blurRad="38100" dist="38100" dir="2700000" algn="tl">
                    <a:srgbClr val="000000">
                      <a:alpha val="43137"/>
                    </a:srgbClr>
                  </a:outerShdw>
                </a:effectLst>
              </a:rPr>
              <a:t>En el 12 de agosto de 1902, RH</a:t>
            </a:r>
            <a:endParaRPr lang="es-CO" sz="3200" dirty="0">
              <a:solidFill>
                <a:srgbClr val="FFC000"/>
              </a:solidFill>
              <a:effectLst>
                <a:outerShdw blurRad="38100" dist="38100" dir="2700000" algn="tl">
                  <a:srgbClr val="000000">
                    <a:alpha val="43137"/>
                  </a:srgbClr>
                </a:outerShdw>
              </a:effectLst>
            </a:endParaRPr>
          </a:p>
          <a:p>
            <a:pPr marL="0" indent="0">
              <a:buNone/>
            </a:pPr>
            <a:r>
              <a:rPr lang="es-ES" sz="3200" b="1" dirty="0">
                <a:solidFill>
                  <a:schemeClr val="bg1"/>
                </a:solidFill>
                <a:effectLst>
                  <a:outerShdw blurRad="38100" dist="38100" dir="2700000" algn="tl">
                    <a:srgbClr val="000000">
                      <a:alpha val="43137"/>
                    </a:srgbClr>
                  </a:outerShdw>
                </a:effectLst>
              </a:rPr>
              <a:t>“Me dirijo a los creyentes que viven en nuestras grandes ciudades: Dios los ha hecho depositarios de la verdad, no para que la retengan, sino para que la impartan a otros. </a:t>
            </a:r>
            <a:r>
              <a:rPr lang="es-ES" sz="3200" b="1" i="1" u="sng" dirty="0">
                <a:solidFill>
                  <a:schemeClr val="bg1"/>
                </a:solidFill>
                <a:effectLst>
                  <a:outerShdw blurRad="38100" dist="38100" dir="2700000" algn="tl">
                    <a:srgbClr val="000000">
                      <a:alpha val="43137"/>
                    </a:srgbClr>
                  </a:outerShdw>
                </a:effectLst>
              </a:rPr>
              <a:t>Deben visitar de casa en casa </a:t>
            </a:r>
            <a:r>
              <a:rPr lang="es-ES" sz="3200" b="1" dirty="0">
                <a:solidFill>
                  <a:schemeClr val="bg1"/>
                </a:solidFill>
                <a:effectLst>
                  <a:outerShdw blurRad="38100" dist="38100" dir="2700000" algn="tl">
                    <a:srgbClr val="000000">
                      <a:alpha val="43137"/>
                    </a:srgbClr>
                  </a:outerShdw>
                </a:effectLst>
              </a:rPr>
              <a:t>como fieles mayordomos de la gracia de Cristo”</a:t>
            </a:r>
            <a:endParaRPr lang="es-CO" sz="3200" dirty="0">
              <a:solidFill>
                <a:schemeClr val="bg1"/>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09444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34187B41-9FD0-A042-AEF5-26C0025D6192}"/>
              </a:ext>
            </a:extLst>
          </p:cNvPr>
          <p:cNvSpPr>
            <a:spLocks noGrp="1"/>
          </p:cNvSpPr>
          <p:nvPr>
            <p:ph type="title"/>
          </p:nvPr>
        </p:nvSpPr>
        <p:spPr>
          <a:xfrm>
            <a:off x="2228193" y="1582058"/>
            <a:ext cx="7814441" cy="1325563"/>
          </a:xfrm>
        </p:spPr>
        <p:txBody>
          <a:bodyPr/>
          <a:lstStyle/>
          <a:p>
            <a:r>
              <a:rPr lang="es-CO" sz="60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Puestos de avanzada</a:t>
            </a:r>
          </a:p>
        </p:txBody>
      </p:sp>
      <p:sp>
        <p:nvSpPr>
          <p:cNvPr id="3" name="Marcador de contenido 2">
            <a:extLst>
              <a:ext uri="{FF2B5EF4-FFF2-40B4-BE49-F238E27FC236}">
                <a16:creationId xmlns:a16="http://schemas.microsoft.com/office/drawing/2014/main" id="{BC1496B6-2C09-C24D-A3A8-A053AF55812F}"/>
              </a:ext>
            </a:extLst>
          </p:cNvPr>
          <p:cNvSpPr>
            <a:spLocks noGrp="1"/>
          </p:cNvSpPr>
          <p:nvPr>
            <p:ph idx="1"/>
          </p:nvPr>
        </p:nvSpPr>
        <p:spPr>
          <a:xfrm>
            <a:off x="2228194" y="2822027"/>
            <a:ext cx="6947338" cy="2506717"/>
          </a:xfrm>
        </p:spPr>
        <p:txBody>
          <a:bodyPr>
            <a:normAutofit/>
          </a:bodyPr>
          <a:lstStyle/>
          <a:p>
            <a:r>
              <a:rPr lang="es-ES" sz="4800" dirty="0">
                <a:solidFill>
                  <a:schemeClr val="bg1"/>
                </a:solidFill>
                <a:effectLst>
                  <a:outerShdw blurRad="38100" dist="38100" dir="2700000" algn="tl">
                    <a:srgbClr val="000000">
                      <a:alpha val="43137"/>
                    </a:srgbClr>
                  </a:outerShdw>
                </a:effectLst>
              </a:rPr>
              <a:t>Sanatorios</a:t>
            </a:r>
            <a:endParaRPr lang="es-CO" sz="4800" dirty="0">
              <a:solidFill>
                <a:schemeClr val="bg1"/>
              </a:solidFill>
              <a:effectLst>
                <a:outerShdw blurRad="38100" dist="38100" dir="2700000" algn="tl">
                  <a:srgbClr val="000000">
                    <a:alpha val="43137"/>
                  </a:srgbClr>
                </a:outerShdw>
              </a:effectLst>
            </a:endParaRPr>
          </a:p>
          <a:p>
            <a:r>
              <a:rPr lang="es-ES" sz="4800" dirty="0">
                <a:solidFill>
                  <a:schemeClr val="bg1"/>
                </a:solidFill>
                <a:effectLst>
                  <a:outerShdw blurRad="38100" dist="38100" dir="2700000" algn="tl">
                    <a:srgbClr val="000000">
                      <a:alpha val="43137"/>
                    </a:srgbClr>
                  </a:outerShdw>
                </a:effectLst>
              </a:rPr>
              <a:t>Universidades</a:t>
            </a:r>
            <a:endParaRPr lang="es-CO" sz="4800" dirty="0">
              <a:solidFill>
                <a:schemeClr val="bg1"/>
              </a:solidFill>
              <a:effectLst>
                <a:outerShdw blurRad="38100" dist="38100" dir="2700000" algn="tl">
                  <a:srgbClr val="000000">
                    <a:alpha val="43137"/>
                  </a:srgbClr>
                </a:outerShdw>
              </a:effectLst>
            </a:endParaRPr>
          </a:p>
          <a:p>
            <a:r>
              <a:rPr lang="es-ES" sz="4800" dirty="0">
                <a:solidFill>
                  <a:schemeClr val="bg1"/>
                </a:solidFill>
                <a:effectLst>
                  <a:outerShdw blurRad="38100" dist="38100" dir="2700000" algn="tl">
                    <a:srgbClr val="000000">
                      <a:alpha val="43137"/>
                    </a:srgbClr>
                  </a:outerShdw>
                </a:effectLst>
              </a:rPr>
              <a:t>Casas publicadoras</a:t>
            </a:r>
            <a:endParaRPr lang="es-CO" sz="4800" dirty="0">
              <a:solidFill>
                <a:schemeClr val="bg1"/>
              </a:solidFill>
              <a:effectLst>
                <a:outerShdw blurRad="38100" dist="38100" dir="2700000" algn="tl">
                  <a:srgbClr val="000000">
                    <a:alpha val="43137"/>
                  </a:srgbClr>
                </a:outerShdw>
              </a:effectLst>
            </a:endParaRPr>
          </a:p>
          <a:p>
            <a:endParaRPr lang="es-CO"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873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C2EB0D05-E923-7D49-A3E9-15562489BE61}"/>
              </a:ext>
            </a:extLst>
          </p:cNvPr>
          <p:cNvSpPr>
            <a:spLocks noGrp="1"/>
          </p:cNvSpPr>
          <p:nvPr>
            <p:ph type="title"/>
          </p:nvPr>
        </p:nvSpPr>
        <p:spPr>
          <a:xfrm>
            <a:off x="1453055" y="1572117"/>
            <a:ext cx="8621111" cy="1325563"/>
          </a:xfrm>
        </p:spPr>
        <p:txBody>
          <a:bodyPr/>
          <a:lstStyle/>
          <a:p>
            <a:r>
              <a:rPr lang="es-CO" sz="54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No podemos escondernos</a:t>
            </a:r>
          </a:p>
        </p:txBody>
      </p:sp>
      <p:sp>
        <p:nvSpPr>
          <p:cNvPr id="3" name="Marcador de contenido 2">
            <a:extLst>
              <a:ext uri="{FF2B5EF4-FFF2-40B4-BE49-F238E27FC236}">
                <a16:creationId xmlns:a16="http://schemas.microsoft.com/office/drawing/2014/main" id="{6698E0C0-A3B6-CA47-8C15-077029CE03EE}"/>
              </a:ext>
            </a:extLst>
          </p:cNvPr>
          <p:cNvSpPr>
            <a:spLocks noGrp="1"/>
          </p:cNvSpPr>
          <p:nvPr>
            <p:ph idx="1"/>
          </p:nvPr>
        </p:nvSpPr>
        <p:spPr>
          <a:xfrm>
            <a:off x="1453055" y="2661197"/>
            <a:ext cx="9157138" cy="2840968"/>
          </a:xfrm>
        </p:spPr>
        <p:txBody>
          <a:bodyPr>
            <a:normAutofit/>
          </a:bodyPr>
          <a:lstStyle/>
          <a:p>
            <a:pPr marL="0" indent="0">
              <a:buNone/>
            </a:pPr>
            <a:r>
              <a:rPr lang="es-CO" sz="3200" dirty="0">
                <a:solidFill>
                  <a:schemeClr val="bg1"/>
                </a:solidFill>
                <a:effectLst>
                  <a:outerShdw blurRad="38100" dist="38100" dir="2700000" algn="tl">
                    <a:srgbClr val="000000">
                      <a:alpha val="43137"/>
                    </a:srgbClr>
                  </a:outerShdw>
                </a:effectLst>
              </a:rPr>
              <a:t>“ Vi focos de luz que brillaban </a:t>
            </a:r>
            <a:r>
              <a:rPr lang="es-CO" sz="3600" b="1" i="1" u="sng" dirty="0">
                <a:solidFill>
                  <a:schemeClr val="bg1"/>
                </a:solidFill>
                <a:effectLst>
                  <a:outerShdw blurRad="38100" dist="38100" dir="2700000" algn="tl">
                    <a:srgbClr val="000000">
                      <a:alpha val="43137"/>
                    </a:srgbClr>
                  </a:outerShdw>
                </a:effectLst>
              </a:rPr>
              <a:t>desde las ciudades y los puebl</a:t>
            </a:r>
            <a:r>
              <a:rPr lang="es-CO" sz="3600" b="1" dirty="0">
                <a:solidFill>
                  <a:schemeClr val="bg1"/>
                </a:solidFill>
                <a:effectLst>
                  <a:outerShdw blurRad="38100" dist="38100" dir="2700000" algn="tl">
                    <a:srgbClr val="000000">
                      <a:alpha val="43137"/>
                    </a:srgbClr>
                  </a:outerShdw>
                </a:effectLst>
              </a:rPr>
              <a:t>os</a:t>
            </a:r>
            <a:r>
              <a:rPr lang="es-CO" sz="3200" dirty="0">
                <a:solidFill>
                  <a:schemeClr val="bg1"/>
                </a:solidFill>
                <a:effectLst>
                  <a:outerShdw blurRad="38100" dist="38100" dir="2700000" algn="tl">
                    <a:srgbClr val="000000">
                      <a:alpha val="43137"/>
                    </a:srgbClr>
                  </a:outerShdw>
                </a:effectLst>
              </a:rPr>
              <a:t>, en las montañas y los llanos. La palabra de Dios era obedecida, y como resultado, en cada ciudad y cada pueblo se levantaba monumentos a su gloria. Su verdad era proclamada en todo el mundo. </a:t>
            </a:r>
            <a:r>
              <a:rPr lang="es-CO" sz="3200" dirty="0">
                <a:solidFill>
                  <a:srgbClr val="FFC000"/>
                </a:solidFill>
                <a:effectLst>
                  <a:outerShdw blurRad="38100" dist="38100" dir="2700000" algn="tl">
                    <a:srgbClr val="000000">
                      <a:alpha val="43137"/>
                    </a:srgbClr>
                  </a:outerShdw>
                </a:effectLst>
              </a:rPr>
              <a:t>TI,9, 23, 24.</a:t>
            </a: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68966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A01D9704-275E-0542-B85E-D8CA2CFCB542}"/>
              </a:ext>
            </a:extLst>
          </p:cNvPr>
          <p:cNvSpPr>
            <a:spLocks noGrp="1"/>
          </p:cNvSpPr>
          <p:nvPr>
            <p:ph type="title"/>
          </p:nvPr>
        </p:nvSpPr>
        <p:spPr>
          <a:xfrm>
            <a:off x="1274863" y="1227794"/>
            <a:ext cx="9808296" cy="1023500"/>
          </a:xfrm>
        </p:spPr>
        <p:txBody>
          <a:bodyPr/>
          <a:lstStyle/>
          <a:p>
            <a:r>
              <a:rPr lang="es-CO" sz="54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Puestos de avanzada y templo</a:t>
            </a:r>
          </a:p>
        </p:txBody>
      </p:sp>
      <p:sp>
        <p:nvSpPr>
          <p:cNvPr id="3" name="Marcador de contenido 2">
            <a:extLst>
              <a:ext uri="{FF2B5EF4-FFF2-40B4-BE49-F238E27FC236}">
                <a16:creationId xmlns:a16="http://schemas.microsoft.com/office/drawing/2014/main" id="{4A8D6372-4DAB-064E-8DE8-DD37DA647245}"/>
              </a:ext>
            </a:extLst>
          </p:cNvPr>
          <p:cNvSpPr>
            <a:spLocks noGrp="1"/>
          </p:cNvSpPr>
          <p:nvPr>
            <p:ph idx="1"/>
          </p:nvPr>
        </p:nvSpPr>
        <p:spPr>
          <a:xfrm>
            <a:off x="1324303" y="2251293"/>
            <a:ext cx="9603828" cy="3566182"/>
          </a:xfrm>
        </p:spPr>
        <p:txBody>
          <a:bodyPr/>
          <a:lstStyle/>
          <a:p>
            <a:r>
              <a:rPr lang="es-CO" dirty="0">
                <a:solidFill>
                  <a:schemeClr val="bg1"/>
                </a:solidFill>
                <a:effectLst>
                  <a:outerShdw blurRad="38100" dist="38100" dir="2700000" algn="tl">
                    <a:srgbClr val="000000">
                      <a:alpha val="43137"/>
                    </a:srgbClr>
                  </a:outerShdw>
                </a:effectLst>
              </a:rPr>
              <a:t>“El Señor nos ha indicado repetidamente que debemos trabajar en las ciudades desde </a:t>
            </a:r>
            <a:r>
              <a:rPr lang="es-CO" b="1" u="sng" dirty="0">
                <a:solidFill>
                  <a:schemeClr val="bg1"/>
                </a:solidFill>
                <a:effectLst>
                  <a:outerShdw blurRad="38100" dist="38100" dir="2700000" algn="tl">
                    <a:srgbClr val="000000">
                      <a:alpha val="43137"/>
                    </a:srgbClr>
                  </a:outerShdw>
                </a:effectLst>
              </a:rPr>
              <a:t>puestos de avanzada ubicados </a:t>
            </a:r>
            <a:r>
              <a:rPr lang="es-CO" b="1" i="1" u="sng" dirty="0">
                <a:solidFill>
                  <a:schemeClr val="bg1"/>
                </a:solidFill>
                <a:effectLst>
                  <a:outerShdw blurRad="38100" dist="38100" dir="2700000" algn="tl">
                    <a:srgbClr val="000000">
                      <a:alpha val="43137"/>
                    </a:srgbClr>
                  </a:outerShdw>
                </a:effectLst>
              </a:rPr>
              <a:t>fuera de ellas</a:t>
            </a:r>
            <a:r>
              <a:rPr lang="es-CO" dirty="0">
                <a:solidFill>
                  <a:schemeClr val="bg1"/>
                </a:solidFill>
                <a:effectLst>
                  <a:outerShdw blurRad="38100" dist="38100" dir="2700000" algn="tl">
                    <a:srgbClr val="000000">
                      <a:alpha val="43137"/>
                    </a:srgbClr>
                  </a:outerShdw>
                </a:effectLst>
              </a:rPr>
              <a:t>. En esas ciudades debemos </a:t>
            </a:r>
            <a:r>
              <a:rPr lang="es-CO" b="1" i="1" u="sng" dirty="0">
                <a:solidFill>
                  <a:schemeClr val="bg1"/>
                </a:solidFill>
                <a:effectLst>
                  <a:outerShdw blurRad="38100" dist="38100" dir="2700000" algn="tl">
                    <a:srgbClr val="000000">
                      <a:alpha val="43137"/>
                    </a:srgbClr>
                  </a:outerShdw>
                </a:effectLst>
              </a:rPr>
              <a:t>tener casas de culto, como monumentos de Dios</a:t>
            </a:r>
            <a:r>
              <a:rPr lang="es-CO" dirty="0">
                <a:solidFill>
                  <a:schemeClr val="bg1"/>
                </a:solidFill>
                <a:effectLst>
                  <a:outerShdw blurRad="38100" dist="38100" dir="2700000" algn="tl">
                    <a:srgbClr val="000000">
                      <a:alpha val="43137"/>
                    </a:srgbClr>
                  </a:outerShdw>
                </a:effectLst>
              </a:rPr>
              <a:t>, pero las instituciones destinadas a la publicación de la verdad, a la curación de los enfermos y a la preparación de los obreros deben establecerse fuera de las ciudades. Es especialmente importante que nuestra juventud sea protegida de las tentaciones de la vida en la ciudad.” </a:t>
            </a:r>
            <a:r>
              <a:rPr lang="es-CO" dirty="0">
                <a:solidFill>
                  <a:srgbClr val="FFC000"/>
                </a:solidFill>
                <a:effectLst>
                  <a:outerShdw blurRad="38100" dist="38100" dir="2700000" algn="tl">
                    <a:srgbClr val="000000">
                      <a:alpha val="43137"/>
                    </a:srgbClr>
                  </a:outerShdw>
                </a:effectLst>
              </a:rPr>
              <a:t>MPu 204.</a:t>
            </a:r>
          </a:p>
          <a:p>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4598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87A32-224C-A046-91FF-0A31B40A5FB7}"/>
              </a:ext>
            </a:extLst>
          </p:cNvPr>
          <p:cNvSpPr>
            <a:spLocks noGrp="1"/>
          </p:cNvSpPr>
          <p:nvPr>
            <p:ph type="title"/>
          </p:nvPr>
        </p:nvSpPr>
        <p:spPr>
          <a:xfrm>
            <a:off x="1418893" y="736548"/>
            <a:ext cx="9651124" cy="1325563"/>
          </a:xfrm>
        </p:spPr>
        <p:txBody>
          <a:bodyPr/>
          <a:lstStyle/>
          <a:p>
            <a:r>
              <a:rPr lang="es-CO" sz="72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Iglesias en la ciudad</a:t>
            </a:r>
          </a:p>
        </p:txBody>
      </p:sp>
      <p:sp>
        <p:nvSpPr>
          <p:cNvPr id="3" name="Marcador de contenido 2">
            <a:extLst>
              <a:ext uri="{FF2B5EF4-FFF2-40B4-BE49-F238E27FC236}">
                <a16:creationId xmlns:a16="http://schemas.microsoft.com/office/drawing/2014/main" id="{932F1CCF-FE79-0C49-8F21-81E808A338F0}"/>
              </a:ext>
            </a:extLst>
          </p:cNvPr>
          <p:cNvSpPr>
            <a:spLocks noGrp="1"/>
          </p:cNvSpPr>
          <p:nvPr>
            <p:ph idx="1"/>
          </p:nvPr>
        </p:nvSpPr>
        <p:spPr>
          <a:xfrm>
            <a:off x="1418893" y="1920217"/>
            <a:ext cx="9651124" cy="4351338"/>
          </a:xfrm>
        </p:spPr>
        <p:txBody>
          <a:bodyPr>
            <a:normAutofit/>
          </a:bodyPr>
          <a:lstStyle/>
          <a:p>
            <a:pPr marL="0" indent="0">
              <a:buNone/>
            </a:pPr>
            <a:r>
              <a:rPr lang="es-CO" sz="3200" dirty="0">
                <a:solidFill>
                  <a:schemeClr val="bg1"/>
                </a:solidFill>
                <a:effectLst>
                  <a:outerShdw blurRad="38100" dist="38100" dir="2700000" algn="tl">
                    <a:srgbClr val="000000">
                      <a:alpha val="43137"/>
                    </a:srgbClr>
                  </a:outerShdw>
                </a:effectLst>
              </a:rPr>
              <a:t>“Todos necesitamos estar bien despiertos para que, a medida que se abra el camino, podamos fomentar la obra en las grandes ciudades. Estamos muy atrasados en seguir la instrucción de entrar en estas ciudades y de levantar monumentos para Dios. Paso a paso, debemos guiar a las almas a la luz plena de la verdad. </a:t>
            </a:r>
            <a:r>
              <a:rPr lang="es-CO" sz="3200" b="1" i="1" u="sng" dirty="0">
                <a:solidFill>
                  <a:schemeClr val="bg1"/>
                </a:solidFill>
                <a:effectLst>
                  <a:outerShdw blurRad="38100" dist="38100" dir="2700000" algn="tl">
                    <a:srgbClr val="000000">
                      <a:alpha val="43137"/>
                    </a:srgbClr>
                  </a:outerShdw>
                </a:effectLst>
              </a:rPr>
              <a:t>Tenemos que continuar trabajando hasta que se organice una iglesia y se construya una humilde casa de culto...</a:t>
            </a:r>
            <a:r>
              <a:rPr lang="es-CO" sz="3200" dirty="0">
                <a:solidFill>
                  <a:schemeClr val="bg1"/>
                </a:solidFill>
                <a:effectLst>
                  <a:outerShdw blurRad="38100" dist="38100" dir="2700000" algn="tl">
                    <a:srgbClr val="000000">
                      <a:alpha val="43137"/>
                    </a:srgbClr>
                  </a:outerShdw>
                </a:effectLst>
              </a:rPr>
              <a:t> </a:t>
            </a:r>
            <a:r>
              <a:rPr lang="es-CO" sz="3200" dirty="0">
                <a:solidFill>
                  <a:srgbClr val="FFC000"/>
                </a:solidFill>
                <a:effectLst>
                  <a:outerShdw blurRad="38100" dist="38100" dir="2700000" algn="tl">
                    <a:srgbClr val="000000">
                      <a:alpha val="43137"/>
                    </a:srgbClr>
                  </a:outerShdw>
                </a:effectLst>
              </a:rPr>
              <a:t>TI 7, 42,43.</a:t>
            </a:r>
          </a:p>
          <a:p>
            <a:endParaRPr lang="es-CO" sz="32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4918088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2AFDABB4-D79B-F842-8F16-07AF36E8990C}"/>
              </a:ext>
            </a:extLst>
          </p:cNvPr>
          <p:cNvSpPr>
            <a:spLocks noGrp="1"/>
          </p:cNvSpPr>
          <p:nvPr>
            <p:ph type="title"/>
          </p:nvPr>
        </p:nvSpPr>
        <p:spPr>
          <a:xfrm>
            <a:off x="1545020" y="1405255"/>
            <a:ext cx="9808779" cy="1325563"/>
          </a:xfrm>
        </p:spPr>
        <p:txBody>
          <a:bodyPr/>
          <a:lstStyle/>
          <a:p>
            <a:r>
              <a:rPr lang="es-CO" sz="5400" b="1" dirty="0">
                <a:ln w="2540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Algunos deben quedarse</a:t>
            </a:r>
          </a:p>
        </p:txBody>
      </p:sp>
      <p:sp>
        <p:nvSpPr>
          <p:cNvPr id="3" name="Marcador de contenido 2">
            <a:extLst>
              <a:ext uri="{FF2B5EF4-FFF2-40B4-BE49-F238E27FC236}">
                <a16:creationId xmlns:a16="http://schemas.microsoft.com/office/drawing/2014/main" id="{8B5E97E1-2CAB-CF4B-A924-65ADEB6E0727}"/>
              </a:ext>
            </a:extLst>
          </p:cNvPr>
          <p:cNvSpPr>
            <a:spLocks noGrp="1"/>
          </p:cNvSpPr>
          <p:nvPr>
            <p:ph idx="1"/>
          </p:nvPr>
        </p:nvSpPr>
        <p:spPr>
          <a:xfrm>
            <a:off x="1545020" y="2364827"/>
            <a:ext cx="9808779" cy="3812135"/>
          </a:xfrm>
        </p:spPr>
        <p:txBody>
          <a:bodyPr>
            <a:normAutofit lnSpcReduction="10000"/>
          </a:bodyPr>
          <a:lstStyle/>
          <a:p>
            <a:pPr marL="0" indent="0">
              <a:buNone/>
            </a:pPr>
            <a:r>
              <a:rPr lang="es-ES" sz="3200" dirty="0">
                <a:solidFill>
                  <a:schemeClr val="bg1"/>
                </a:solidFill>
                <a:effectLst>
                  <a:outerShdw blurRad="38100" dist="38100" dir="2700000" algn="tl">
                    <a:srgbClr val="000000">
                      <a:alpha val="43137"/>
                    </a:srgbClr>
                  </a:outerShdw>
                </a:effectLst>
              </a:rPr>
              <a:t>“En un momento como este, la gente que busca guardar los mandamientos de Dios debe establecerse en lugares retirados de las ciudades. </a:t>
            </a:r>
            <a:r>
              <a:rPr lang="es-ES" sz="3200" b="1" i="1" u="sng" dirty="0">
                <a:solidFill>
                  <a:schemeClr val="bg1"/>
                </a:solidFill>
                <a:effectLst>
                  <a:outerShdw blurRad="38100" dist="38100" dir="2700000" algn="tl">
                    <a:srgbClr val="000000">
                      <a:alpha val="43137"/>
                    </a:srgbClr>
                  </a:outerShdw>
                </a:effectLst>
              </a:rPr>
              <a:t>Algunos deberían permanecer en ellas</a:t>
            </a:r>
            <a:r>
              <a:rPr lang="es-ES" sz="3200" i="1" u="sng" dirty="0">
                <a:solidFill>
                  <a:schemeClr val="bg1"/>
                </a:solidFill>
                <a:effectLst>
                  <a:outerShdw blurRad="38100" dist="38100" dir="2700000" algn="tl">
                    <a:srgbClr val="000000">
                      <a:alpha val="43137"/>
                    </a:srgbClr>
                  </a:outerShdw>
                </a:effectLst>
              </a:rPr>
              <a:t> </a:t>
            </a:r>
            <a:r>
              <a:rPr lang="es-ES" sz="3200" dirty="0">
                <a:solidFill>
                  <a:schemeClr val="bg1"/>
                </a:solidFill>
                <a:effectLst>
                  <a:outerShdw blurRad="38100" dist="38100" dir="2700000" algn="tl">
                    <a:srgbClr val="000000">
                      <a:alpha val="43137"/>
                    </a:srgbClr>
                  </a:outerShdw>
                </a:effectLst>
              </a:rPr>
              <a:t>para hacer el último llamado de advertencia, pero esta será una tarea cada vez más peligrosa. Aún así, la verdad para este tiempo debe ser dada al mundo; la verdad según  fue dada por los labios de aquel entiende el final desde el principio </a:t>
            </a:r>
            <a:r>
              <a:rPr lang="es-ES" sz="3200" dirty="0">
                <a:solidFill>
                  <a:srgbClr val="FFC000"/>
                </a:solidFill>
                <a:effectLst>
                  <a:outerShdw blurRad="38100" dist="38100" dir="2700000" algn="tl">
                    <a:srgbClr val="000000">
                      <a:alpha val="43137"/>
                    </a:srgbClr>
                  </a:outerShdw>
                </a:effectLst>
              </a:rPr>
              <a:t>Manuscritos 85, 1908.</a:t>
            </a:r>
            <a:endParaRPr lang="es-CO" sz="3200" dirty="0">
              <a:solidFill>
                <a:srgbClr val="FFC000"/>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47176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C49C220D-1D1E-E046-AEF0-D6FAC788F82C}"/>
              </a:ext>
            </a:extLst>
          </p:cNvPr>
          <p:cNvSpPr>
            <a:spLocks noGrp="1"/>
          </p:cNvSpPr>
          <p:nvPr>
            <p:ph type="title"/>
          </p:nvPr>
        </p:nvSpPr>
        <p:spPr>
          <a:xfrm>
            <a:off x="1478016" y="1027906"/>
            <a:ext cx="9875783" cy="1325563"/>
          </a:xfrm>
        </p:spPr>
        <p:txBody>
          <a:bodyPr/>
          <a:lstStyle/>
          <a:p>
            <a:r>
              <a:rPr lang="es-CO" sz="54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Iglesias en las ciudades</a:t>
            </a:r>
          </a:p>
        </p:txBody>
      </p:sp>
      <p:sp>
        <p:nvSpPr>
          <p:cNvPr id="3" name="Marcador de contenido 2">
            <a:extLst>
              <a:ext uri="{FF2B5EF4-FFF2-40B4-BE49-F238E27FC236}">
                <a16:creationId xmlns:a16="http://schemas.microsoft.com/office/drawing/2014/main" id="{78F0613D-74D8-6547-83B9-F49558DE9754}"/>
              </a:ext>
            </a:extLst>
          </p:cNvPr>
          <p:cNvSpPr>
            <a:spLocks noGrp="1"/>
          </p:cNvSpPr>
          <p:nvPr>
            <p:ph idx="1"/>
          </p:nvPr>
        </p:nvSpPr>
        <p:spPr>
          <a:xfrm>
            <a:off x="1478017" y="2017986"/>
            <a:ext cx="8690742" cy="3231932"/>
          </a:xfrm>
        </p:spPr>
        <p:txBody>
          <a:bodyPr>
            <a:normAutofit/>
          </a:bodyPr>
          <a:lstStyle/>
          <a:p>
            <a:pPr marL="0" indent="0">
              <a:buNone/>
            </a:pPr>
            <a:r>
              <a:rPr lang="es-ES" sz="3200" dirty="0">
                <a:solidFill>
                  <a:schemeClr val="bg1"/>
                </a:solidFill>
                <a:effectLst>
                  <a:outerShdw blurRad="38100" dist="38100" dir="2700000" algn="tl">
                    <a:srgbClr val="000000">
                      <a:alpha val="43137"/>
                    </a:srgbClr>
                  </a:outerShdw>
                </a:effectLst>
              </a:rPr>
              <a:t>“En toda ciudad donde se proclama la verdad, </a:t>
            </a:r>
            <a:r>
              <a:rPr lang="es-ES" sz="3200" i="1" u="sng" dirty="0">
                <a:solidFill>
                  <a:schemeClr val="bg1"/>
                </a:solidFill>
                <a:effectLst>
                  <a:outerShdw blurRad="38100" dist="38100" dir="2700000" algn="tl">
                    <a:srgbClr val="000000">
                      <a:alpha val="43137"/>
                    </a:srgbClr>
                  </a:outerShdw>
                </a:effectLst>
              </a:rPr>
              <a:t>deben fundarse iglesias. En algunas ciudades grandes deben establecerse iglesias en varias partes de la ciudad.</a:t>
            </a:r>
            <a:r>
              <a:rPr lang="es-ES" sz="3200" dirty="0">
                <a:solidFill>
                  <a:schemeClr val="bg1"/>
                </a:solidFill>
                <a:effectLst>
                  <a:outerShdw blurRad="38100" dist="38100" dir="2700000" algn="tl">
                    <a:srgbClr val="000000">
                      <a:alpha val="43137"/>
                    </a:srgbClr>
                  </a:outerShdw>
                </a:effectLst>
              </a:rPr>
              <a:t> En ciertos lugares se ofrecerán salones de reuniones a un precio razonable, los cuales pueden comprarse ventajosamente” </a:t>
            </a:r>
            <a:r>
              <a:rPr lang="es-ES" sz="3200" dirty="0">
                <a:solidFill>
                  <a:srgbClr val="FFC000"/>
                </a:solidFill>
                <a:effectLst>
                  <a:outerShdw blurRad="38100" dist="38100" dir="2700000" algn="tl">
                    <a:srgbClr val="000000">
                      <a:alpha val="43137"/>
                    </a:srgbClr>
                  </a:outerShdw>
                </a:effectLst>
              </a:rPr>
              <a:t>Carta 168, 1909.</a:t>
            </a:r>
            <a:endParaRPr lang="es-CO" sz="32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62314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B3285-A635-894C-B1AB-FEF59A0825F4}"/>
              </a:ext>
            </a:extLst>
          </p:cNvPr>
          <p:cNvSpPr>
            <a:spLocks noGrp="1"/>
          </p:cNvSpPr>
          <p:nvPr>
            <p:ph type="title"/>
          </p:nvPr>
        </p:nvSpPr>
        <p:spPr>
          <a:xfrm>
            <a:off x="1485899" y="1153401"/>
            <a:ext cx="9455369" cy="1325563"/>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Misiones en la ciudad</a:t>
            </a:r>
          </a:p>
        </p:txBody>
      </p:sp>
      <p:sp>
        <p:nvSpPr>
          <p:cNvPr id="3" name="Marcador de contenido 2">
            <a:extLst>
              <a:ext uri="{FF2B5EF4-FFF2-40B4-BE49-F238E27FC236}">
                <a16:creationId xmlns:a16="http://schemas.microsoft.com/office/drawing/2014/main" id="{D5638EA8-0B4E-1646-BFE9-937902AB5F0A}"/>
              </a:ext>
            </a:extLst>
          </p:cNvPr>
          <p:cNvSpPr>
            <a:spLocks noGrp="1"/>
          </p:cNvSpPr>
          <p:nvPr>
            <p:ph idx="1"/>
          </p:nvPr>
        </p:nvSpPr>
        <p:spPr>
          <a:xfrm>
            <a:off x="1485900" y="2617075"/>
            <a:ext cx="9220200" cy="3405353"/>
          </a:xfrm>
        </p:spPr>
        <p:txBody>
          <a:bodyPr>
            <a:normAutofit/>
          </a:bodyPr>
          <a:lstStyle/>
          <a:p>
            <a:pPr marL="0" indent="0">
              <a:buNone/>
            </a:pPr>
            <a:r>
              <a:rPr lang="es-ES" sz="3200" dirty="0">
                <a:solidFill>
                  <a:srgbClr val="FFC000"/>
                </a:solidFill>
                <a:effectLst>
                  <a:outerShdw blurRad="38100" dist="38100" dir="2700000" algn="tl">
                    <a:srgbClr val="000000">
                      <a:alpha val="43137"/>
                    </a:srgbClr>
                  </a:outerShdw>
                </a:effectLst>
              </a:rPr>
              <a:t>(Boletín diario de la conferencia general, 6 de febrero de 1893).</a:t>
            </a:r>
            <a:endParaRPr lang="es-CO" sz="3200" dirty="0">
              <a:solidFill>
                <a:srgbClr val="FFC000"/>
              </a:solidFill>
              <a:effectLst>
                <a:outerShdw blurRad="38100" dist="38100" dir="2700000" algn="tl">
                  <a:srgbClr val="000000">
                    <a:alpha val="43137"/>
                  </a:srgbClr>
                </a:outerShdw>
              </a:effectLst>
            </a:endParaRPr>
          </a:p>
          <a:p>
            <a:pPr marL="0" indent="0">
              <a:buNone/>
            </a:pPr>
            <a:r>
              <a:rPr lang="es-ES" sz="3200" dirty="0">
                <a:solidFill>
                  <a:schemeClr val="bg1"/>
                </a:solidFill>
                <a:effectLst>
                  <a:outerShdw blurRad="38100" dist="38100" dir="2700000" algn="tl">
                    <a:srgbClr val="000000">
                      <a:alpha val="43137"/>
                    </a:srgbClr>
                  </a:outerShdw>
                </a:effectLst>
              </a:rPr>
              <a:t>“</a:t>
            </a:r>
            <a:r>
              <a:rPr lang="es-ES" sz="3200" i="1" u="sng" dirty="0">
                <a:solidFill>
                  <a:schemeClr val="bg1"/>
                </a:solidFill>
                <a:effectLst>
                  <a:outerShdw blurRad="38100" dist="38100" dir="2700000" algn="tl">
                    <a:srgbClr val="000000">
                      <a:alpha val="43137"/>
                    </a:srgbClr>
                  </a:outerShdw>
                </a:effectLst>
              </a:rPr>
              <a:t>En toda ciudad debiera existir una misión</a:t>
            </a:r>
            <a:r>
              <a:rPr lang="es-ES" sz="3200" dirty="0">
                <a:solidFill>
                  <a:schemeClr val="bg1"/>
                </a:solidFill>
                <a:effectLst>
                  <a:outerShdw blurRad="38100" dist="38100" dir="2700000" algn="tl">
                    <a:srgbClr val="000000">
                      <a:alpha val="43137"/>
                    </a:srgbClr>
                  </a:outerShdw>
                </a:effectLst>
              </a:rPr>
              <a:t>, que fuera una escuela de preparación para obreros. Muchos de nuestros hermanos pueden ser condenados a la vista de Dios porque no han hecho la obra que Dios quería que hicieran”</a:t>
            </a:r>
            <a:endParaRPr lang="es-CO" sz="3200" dirty="0">
              <a:solidFill>
                <a:schemeClr val="bg1"/>
              </a:solidFill>
              <a:effectLst>
                <a:outerShdw blurRad="38100" dist="38100" dir="2700000" algn="tl">
                  <a:srgbClr val="000000">
                    <a:alpha val="43137"/>
                  </a:srgbClr>
                </a:outerShdw>
              </a:effectLst>
            </a:endParaRPr>
          </a:p>
          <a:p>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95314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D7DBA-BBDF-5E42-83E9-4DB3E3A14901}"/>
              </a:ext>
            </a:extLst>
          </p:cNvPr>
          <p:cNvSpPr>
            <a:spLocks noGrp="1"/>
          </p:cNvSpPr>
          <p:nvPr>
            <p:ph type="title"/>
          </p:nvPr>
        </p:nvSpPr>
        <p:spPr>
          <a:xfrm>
            <a:off x="838200" y="878434"/>
            <a:ext cx="10515600" cy="1325563"/>
          </a:xfrm>
        </p:spPr>
        <p:txBody>
          <a:bodyPr/>
          <a:lstStyle/>
          <a:p>
            <a:r>
              <a:rPr lang="es-CO" sz="80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En la ciudad</a:t>
            </a:r>
          </a:p>
        </p:txBody>
      </p:sp>
      <p:sp>
        <p:nvSpPr>
          <p:cNvPr id="3" name="Marcador de contenido 2">
            <a:extLst>
              <a:ext uri="{FF2B5EF4-FFF2-40B4-BE49-F238E27FC236}">
                <a16:creationId xmlns:a16="http://schemas.microsoft.com/office/drawing/2014/main" id="{F071066F-A7C4-DE4C-A8A2-220B6E455865}"/>
              </a:ext>
            </a:extLst>
          </p:cNvPr>
          <p:cNvSpPr>
            <a:spLocks noGrp="1"/>
          </p:cNvSpPr>
          <p:nvPr>
            <p:ph idx="1"/>
          </p:nvPr>
        </p:nvSpPr>
        <p:spPr>
          <a:xfrm>
            <a:off x="838200" y="2203997"/>
            <a:ext cx="10515600" cy="3708072"/>
          </a:xfrm>
        </p:spPr>
        <p:txBody>
          <a:bodyPr>
            <a:normAutofit/>
          </a:bodyPr>
          <a:lstStyle/>
          <a:p>
            <a:r>
              <a:rPr lang="es-CO" sz="3600" dirty="0">
                <a:solidFill>
                  <a:schemeClr val="bg1"/>
                </a:solidFill>
                <a:effectLst>
                  <a:outerShdw blurRad="38100" dist="38100" dir="2700000" algn="tl">
                    <a:srgbClr val="000000">
                      <a:alpha val="43137"/>
                    </a:srgbClr>
                  </a:outerShdw>
                </a:effectLst>
              </a:rPr>
              <a:t>Restaurantes vegetarianos</a:t>
            </a:r>
          </a:p>
          <a:p>
            <a:r>
              <a:rPr lang="es-CO" sz="3600" dirty="0">
                <a:solidFill>
                  <a:schemeClr val="bg1"/>
                </a:solidFill>
                <a:effectLst>
                  <a:outerShdw blurRad="38100" dist="38100" dir="2700000" algn="tl">
                    <a:srgbClr val="000000">
                      <a:alpha val="43137"/>
                    </a:srgbClr>
                  </a:outerShdw>
                </a:effectLst>
              </a:rPr>
              <a:t>Templos</a:t>
            </a:r>
          </a:p>
          <a:p>
            <a:r>
              <a:rPr lang="es-CO" sz="3600" dirty="0">
                <a:solidFill>
                  <a:schemeClr val="bg1"/>
                </a:solidFill>
                <a:effectLst>
                  <a:outerShdw blurRad="38100" dist="38100" dir="2700000" algn="tl">
                    <a:srgbClr val="000000">
                      <a:alpha val="43137"/>
                    </a:srgbClr>
                  </a:outerShdw>
                </a:effectLst>
              </a:rPr>
              <a:t>Oficinas de Misión</a:t>
            </a:r>
          </a:p>
          <a:p>
            <a:r>
              <a:rPr lang="es-CO" sz="3600" dirty="0">
                <a:solidFill>
                  <a:schemeClr val="bg1"/>
                </a:solidFill>
                <a:effectLst>
                  <a:outerShdw blurRad="38100" dist="38100" dir="2700000" algn="tl">
                    <a:srgbClr val="000000">
                      <a:alpha val="43137"/>
                    </a:srgbClr>
                  </a:outerShdw>
                </a:effectLst>
              </a:rPr>
              <a:t>Escuelas</a:t>
            </a:r>
          </a:p>
          <a:p>
            <a:r>
              <a:rPr lang="es-CO" sz="3600" dirty="0">
                <a:solidFill>
                  <a:schemeClr val="bg1"/>
                </a:solidFill>
                <a:effectLst>
                  <a:outerShdw blurRad="38100" dist="38100" dir="2700000" algn="tl">
                    <a:srgbClr val="000000">
                      <a:alpha val="43137"/>
                    </a:srgbClr>
                  </a:outerShdw>
                </a:effectLst>
              </a:rPr>
              <a:t>Consultorios</a:t>
            </a:r>
          </a:p>
          <a:p>
            <a:r>
              <a:rPr lang="es-CO" sz="3600" dirty="0">
                <a:solidFill>
                  <a:schemeClr val="bg1"/>
                </a:solidFill>
                <a:effectLst>
                  <a:outerShdw blurRad="38100" dist="38100" dir="2700000" algn="tl">
                    <a:srgbClr val="000000">
                      <a:alpha val="43137"/>
                    </a:srgbClr>
                  </a:outerShdw>
                </a:effectLst>
              </a:rPr>
              <a:t>Salas de tratamientos</a:t>
            </a:r>
          </a:p>
        </p:txBody>
      </p:sp>
    </p:spTree>
    <p:extLst>
      <p:ext uri="{BB962C8B-B14F-4D97-AF65-F5344CB8AC3E}">
        <p14:creationId xmlns:p14="http://schemas.microsoft.com/office/powerpoint/2010/main" val="9935325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B8409A38-DF02-2943-BD9D-6F0F3DC71FC6}"/>
              </a:ext>
            </a:extLst>
          </p:cNvPr>
          <p:cNvSpPr>
            <a:spLocks noGrp="1"/>
          </p:cNvSpPr>
          <p:nvPr>
            <p:ph type="title"/>
          </p:nvPr>
        </p:nvSpPr>
        <p:spPr>
          <a:xfrm>
            <a:off x="1153510" y="1070139"/>
            <a:ext cx="10515600" cy="1325563"/>
          </a:xfrm>
        </p:spPr>
        <p:txBody>
          <a:bodyPr/>
          <a:lstStyle/>
          <a:p>
            <a:r>
              <a:rPr lang="es-CO" sz="6000" b="1" dirty="0">
                <a:ln w="3492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Restaurante y consultorios</a:t>
            </a:r>
          </a:p>
        </p:txBody>
      </p:sp>
      <p:sp>
        <p:nvSpPr>
          <p:cNvPr id="3" name="Marcador de contenido 2">
            <a:extLst>
              <a:ext uri="{FF2B5EF4-FFF2-40B4-BE49-F238E27FC236}">
                <a16:creationId xmlns:a16="http://schemas.microsoft.com/office/drawing/2014/main" id="{BCE2FAE7-6D6D-B848-AA72-E965B3B2FCD5}"/>
              </a:ext>
            </a:extLst>
          </p:cNvPr>
          <p:cNvSpPr>
            <a:spLocks noGrp="1"/>
          </p:cNvSpPr>
          <p:nvPr>
            <p:ph idx="1"/>
          </p:nvPr>
        </p:nvSpPr>
        <p:spPr>
          <a:xfrm>
            <a:off x="1153510" y="2408293"/>
            <a:ext cx="8873359" cy="3376996"/>
          </a:xfrm>
        </p:spPr>
        <p:txBody>
          <a:bodyPr>
            <a:normAutofit/>
          </a:bodyPr>
          <a:lstStyle/>
          <a:p>
            <a:r>
              <a:rPr lang="es-CO" sz="3200" dirty="0">
                <a:solidFill>
                  <a:schemeClr val="bg1"/>
                </a:solidFill>
                <a:effectLst>
                  <a:outerShdw blurRad="38100" dist="38100" dir="2700000" algn="tl">
                    <a:srgbClr val="000000">
                      <a:alpha val="43137"/>
                    </a:srgbClr>
                  </a:outerShdw>
                </a:effectLst>
              </a:rPr>
              <a:t>“Se me ha indicado que una de las principales razones por las cuales </a:t>
            </a:r>
            <a:r>
              <a:rPr lang="es-CO" sz="3200" i="1" u="sng" dirty="0">
                <a:solidFill>
                  <a:schemeClr val="bg1"/>
                </a:solidFill>
                <a:effectLst>
                  <a:outerShdw blurRad="38100" dist="38100" dir="2700000" algn="tl">
                    <a:srgbClr val="000000">
                      <a:alpha val="43137"/>
                    </a:srgbClr>
                  </a:outerShdw>
                </a:effectLst>
              </a:rPr>
              <a:t>deben establecerse restaurantes vegetarianos y salas de tratamientos en los grandes centros </a:t>
            </a:r>
            <a:r>
              <a:rPr lang="es-CO" sz="3200" dirty="0">
                <a:solidFill>
                  <a:schemeClr val="bg1"/>
                </a:solidFill>
                <a:effectLst>
                  <a:outerShdw blurRad="38100" dist="38100" dir="2700000" algn="tl">
                    <a:srgbClr val="000000">
                      <a:alpha val="43137"/>
                    </a:srgbClr>
                  </a:outerShdw>
                </a:effectLst>
              </a:rPr>
              <a:t>es que por este medio se atraerá la atención de hombres importantes al mensaje del tercer ángel” </a:t>
            </a:r>
            <a:r>
              <a:rPr lang="es-CO" sz="3200" dirty="0">
                <a:solidFill>
                  <a:srgbClr val="FFC000"/>
                </a:solidFill>
                <a:effectLst>
                  <a:outerShdw blurRad="38100" dist="38100" dir="2700000" algn="tl">
                    <a:srgbClr val="000000">
                      <a:alpha val="43137"/>
                    </a:srgbClr>
                  </a:outerShdw>
                </a:effectLst>
              </a:rPr>
              <a:t>Evangelización de las ciudades, 117. </a:t>
            </a:r>
          </a:p>
        </p:txBody>
      </p:sp>
    </p:spTree>
    <p:extLst>
      <p:ext uri="{BB962C8B-B14F-4D97-AF65-F5344CB8AC3E}">
        <p14:creationId xmlns:p14="http://schemas.microsoft.com/office/powerpoint/2010/main" val="25220694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409A38-DF02-2943-BD9D-6F0F3DC71FC6}"/>
              </a:ext>
            </a:extLst>
          </p:cNvPr>
          <p:cNvSpPr>
            <a:spLocks noGrp="1"/>
          </p:cNvSpPr>
          <p:nvPr>
            <p:ph type="title"/>
          </p:nvPr>
        </p:nvSpPr>
        <p:spPr>
          <a:xfrm>
            <a:off x="1608082" y="1232229"/>
            <a:ext cx="9745717" cy="1019065"/>
          </a:xfrm>
        </p:spPr>
        <p:txBody>
          <a:bodyPr/>
          <a:lstStyle/>
          <a:p>
            <a:r>
              <a:rPr lang="es-CO" sz="60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Ella construyó templos</a:t>
            </a:r>
          </a:p>
        </p:txBody>
      </p:sp>
      <p:sp>
        <p:nvSpPr>
          <p:cNvPr id="3" name="Marcador de contenido 2">
            <a:extLst>
              <a:ext uri="{FF2B5EF4-FFF2-40B4-BE49-F238E27FC236}">
                <a16:creationId xmlns:a16="http://schemas.microsoft.com/office/drawing/2014/main" id="{BCE2FAE7-6D6D-B848-AA72-E965B3B2FCD5}"/>
              </a:ext>
            </a:extLst>
          </p:cNvPr>
          <p:cNvSpPr>
            <a:spLocks noGrp="1"/>
          </p:cNvSpPr>
          <p:nvPr>
            <p:ph idx="1"/>
          </p:nvPr>
        </p:nvSpPr>
        <p:spPr>
          <a:xfrm>
            <a:off x="1608082" y="2251294"/>
            <a:ext cx="9745717" cy="3645009"/>
          </a:xfrm>
        </p:spPr>
        <p:txBody>
          <a:bodyPr>
            <a:normAutofit/>
          </a:bodyPr>
          <a:lstStyle/>
          <a:p>
            <a:pPr marL="0" indent="0">
              <a:buNone/>
            </a:pPr>
            <a:r>
              <a:rPr lang="es-CO" sz="3200" dirty="0">
                <a:solidFill>
                  <a:schemeClr val="bg1"/>
                </a:solidFill>
                <a:effectLst>
                  <a:outerShdw blurRad="38100" dist="38100" dir="2700000" algn="tl">
                    <a:srgbClr val="000000">
                      <a:alpha val="43137"/>
                    </a:srgbClr>
                  </a:outerShdw>
                </a:effectLst>
              </a:rPr>
              <a:t> “Mi mente retrocedió veinticuatro años al momento en que </a:t>
            </a:r>
            <a:r>
              <a:rPr lang="es-CO" sz="3200" b="1" i="1" u="sng" dirty="0">
                <a:solidFill>
                  <a:schemeClr val="bg1"/>
                </a:solidFill>
                <a:effectLst>
                  <a:outerShdw blurRad="38100" dist="38100" dir="2700000" algn="tl">
                    <a:srgbClr val="000000">
                      <a:alpha val="43137"/>
                    </a:srgbClr>
                  </a:outerShdw>
                </a:effectLst>
              </a:rPr>
              <a:t>mi esposo y yo planificamos la construcción de una casa de adoración en San Francisc</a:t>
            </a:r>
            <a:r>
              <a:rPr lang="es-CO" sz="3200" dirty="0">
                <a:solidFill>
                  <a:schemeClr val="bg1"/>
                </a:solidFill>
                <a:effectLst>
                  <a:outerShdw blurRad="38100" dist="38100" dir="2700000" algn="tl">
                    <a:srgbClr val="000000">
                      <a:alpha val="43137"/>
                    </a:srgbClr>
                  </a:outerShdw>
                </a:effectLst>
              </a:rPr>
              <a:t>o…Mi esposo y yo decidimos vender nuestra propiedad en Battle Creek, a fin de usar esos fondos en esta obra … </a:t>
            </a:r>
            <a:r>
              <a:rPr lang="es-CO" sz="3200" b="1" i="1" u="sng" dirty="0">
                <a:solidFill>
                  <a:schemeClr val="bg1"/>
                </a:solidFill>
                <a:effectLst>
                  <a:outerShdw blurRad="38100" dist="38100" dir="2700000" algn="tl">
                    <a:srgbClr val="000000">
                      <a:alpha val="43137"/>
                    </a:srgbClr>
                  </a:outerShdw>
                </a:effectLst>
              </a:rPr>
              <a:t>Finalmente lo hicimos, y pudimos ayudar a construir iglesias en Oakland y San Francisco.”</a:t>
            </a:r>
            <a:r>
              <a:rPr lang="es-CO" sz="3200" dirty="0">
                <a:solidFill>
                  <a:schemeClr val="bg1"/>
                </a:solidFill>
                <a:effectLst>
                  <a:outerShdw blurRad="38100" dist="38100" dir="2700000" algn="tl">
                    <a:srgbClr val="000000">
                      <a:alpha val="43137"/>
                    </a:srgbClr>
                  </a:outerShdw>
                </a:effectLst>
              </a:rPr>
              <a:t> </a:t>
            </a:r>
            <a:r>
              <a:rPr lang="es-CO" sz="3200" dirty="0">
                <a:solidFill>
                  <a:srgbClr val="FFC000"/>
                </a:solidFill>
                <a:effectLst>
                  <a:outerShdw blurRad="38100" dist="38100" dir="2700000" algn="tl">
                    <a:srgbClr val="000000">
                      <a:alpha val="43137"/>
                    </a:srgbClr>
                  </a:outerShdw>
                </a:effectLst>
              </a:rPr>
              <a:t>Evangelización de las ciudades, 162.</a:t>
            </a:r>
            <a:endParaRPr lang="es-CO" sz="32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Tree>
    <p:extLst>
      <p:ext uri="{BB962C8B-B14F-4D97-AF65-F5344CB8AC3E}">
        <p14:creationId xmlns:p14="http://schemas.microsoft.com/office/powerpoint/2010/main" val="30213584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E81BF-76E8-434F-85DD-AB248CDF0D3D}"/>
              </a:ext>
            </a:extLst>
          </p:cNvPr>
          <p:cNvSpPr>
            <a:spLocks noGrp="1"/>
          </p:cNvSpPr>
          <p:nvPr>
            <p:ph type="ctrTitle"/>
          </p:nvPr>
        </p:nvSpPr>
        <p:spPr>
          <a:xfrm>
            <a:off x="1524000" y="3031987"/>
            <a:ext cx="9144000" cy="955949"/>
          </a:xfrm>
        </p:spPr>
        <p:txBody>
          <a:bodyPr/>
          <a:lstStyle/>
          <a:p>
            <a:r>
              <a:rPr lang="es-CO" sz="7200" b="1" dirty="0">
                <a:ln w="28575">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V. Consideraciones</a:t>
            </a:r>
          </a:p>
        </p:txBody>
      </p:sp>
    </p:spTree>
    <p:extLst>
      <p:ext uri="{BB962C8B-B14F-4D97-AF65-F5344CB8AC3E}">
        <p14:creationId xmlns:p14="http://schemas.microsoft.com/office/powerpoint/2010/main" val="21216266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422371"/>
            <a:ext cx="1984958" cy="2435629"/>
          </a:xfrm>
          <a:prstGeom prst="rect">
            <a:avLst/>
          </a:prstGeom>
        </p:spPr>
      </p:pic>
      <p:sp>
        <p:nvSpPr>
          <p:cNvPr id="2" name="Título 1">
            <a:extLst>
              <a:ext uri="{FF2B5EF4-FFF2-40B4-BE49-F238E27FC236}">
                <a16:creationId xmlns:a16="http://schemas.microsoft.com/office/drawing/2014/main" id="{B46A9836-78D5-9741-9776-73272B5AC78C}"/>
              </a:ext>
            </a:extLst>
          </p:cNvPr>
          <p:cNvSpPr>
            <a:spLocks noGrp="1"/>
          </p:cNvSpPr>
          <p:nvPr>
            <p:ph type="title"/>
          </p:nvPr>
        </p:nvSpPr>
        <p:spPr>
          <a:xfrm>
            <a:off x="1560786" y="1327451"/>
            <a:ext cx="9793014" cy="1131969"/>
          </a:xfrm>
        </p:spPr>
        <p:txBody>
          <a:bodyPr/>
          <a:lstStyle/>
          <a:p>
            <a:r>
              <a:rPr lang="es-CO" sz="7200" b="1" dirty="0">
                <a:ln w="31750">
                  <a:solidFill>
                    <a:schemeClr val="bg1"/>
                  </a:solidFill>
                </a:ln>
                <a:gradFill>
                  <a:gsLst>
                    <a:gs pos="44000">
                      <a:srgbClr val="FFC000"/>
                    </a:gs>
                    <a:gs pos="100000">
                      <a:srgbClr val="C00000"/>
                    </a:gs>
                  </a:gsLst>
                  <a:lin ang="5400000" scaled="0"/>
                </a:gradFill>
                <a:effectLst>
                  <a:outerShdw blurRad="38100" dist="38100" dir="2700000" algn="tl">
                    <a:srgbClr val="000000">
                      <a:alpha val="43137"/>
                    </a:srgbClr>
                  </a:outerShdw>
                </a:effectLst>
              </a:rPr>
              <a:t>Planificación</a:t>
            </a:r>
          </a:p>
        </p:txBody>
      </p:sp>
      <p:sp>
        <p:nvSpPr>
          <p:cNvPr id="3" name="Marcador de contenido 2">
            <a:extLst>
              <a:ext uri="{FF2B5EF4-FFF2-40B4-BE49-F238E27FC236}">
                <a16:creationId xmlns:a16="http://schemas.microsoft.com/office/drawing/2014/main" id="{28272716-C5C7-8248-90D2-BBF46CB6FD2A}"/>
              </a:ext>
            </a:extLst>
          </p:cNvPr>
          <p:cNvSpPr>
            <a:spLocks noGrp="1"/>
          </p:cNvSpPr>
          <p:nvPr>
            <p:ph idx="1"/>
          </p:nvPr>
        </p:nvSpPr>
        <p:spPr>
          <a:xfrm>
            <a:off x="1560786" y="2459421"/>
            <a:ext cx="9793014" cy="3626070"/>
          </a:xfrm>
        </p:spPr>
        <p:txBody>
          <a:bodyPr>
            <a:normAutofit lnSpcReduction="10000"/>
          </a:bodyPr>
          <a:lstStyle/>
          <a:p>
            <a:pPr marL="0" indent="0">
              <a:buNone/>
            </a:pPr>
            <a:r>
              <a:rPr lang="es-CO" sz="3600" dirty="0">
                <a:solidFill>
                  <a:schemeClr val="bg1"/>
                </a:solidFill>
                <a:effectLst>
                  <a:outerShdw blurRad="38100" dist="38100" dir="2700000" algn="tl">
                    <a:srgbClr val="000000">
                      <a:alpha val="43137"/>
                    </a:srgbClr>
                  </a:outerShdw>
                </a:effectLst>
              </a:rPr>
              <a:t>Que todos tomen el tiempo necesario para realizar cuidadosas consideraciones, para que no sean como el hombre de la parábola que comenzó a edificar y luego fue incapaz de terminar. </a:t>
            </a:r>
            <a:r>
              <a:rPr lang="es-CO" sz="3600" i="1" u="sng" dirty="0">
                <a:solidFill>
                  <a:schemeClr val="bg1"/>
                </a:solidFill>
                <a:effectLst>
                  <a:outerShdw blurRad="38100" dist="38100" dir="2700000" algn="tl">
                    <a:srgbClr val="000000">
                      <a:alpha val="43137"/>
                    </a:srgbClr>
                  </a:outerShdw>
                </a:effectLst>
              </a:rPr>
              <a:t>No debe realizarse ningún movimiento sin considerar cuidadosamente ese movimiento y sus resultados; todo debe ser tenido en cuenta</a:t>
            </a:r>
            <a:r>
              <a:rPr lang="es-CO" sz="3600" dirty="0">
                <a:solidFill>
                  <a:schemeClr val="bg1"/>
                </a:solidFill>
                <a:effectLst>
                  <a:outerShdw blurRad="38100" dist="38100" dir="2700000" algn="tl">
                    <a:srgbClr val="000000">
                      <a:alpha val="43137"/>
                    </a:srgbClr>
                  </a:outerShdw>
                </a:effectLst>
              </a:rPr>
              <a:t>... </a:t>
            </a:r>
            <a:r>
              <a:rPr lang="es-CO" sz="3600" dirty="0">
                <a:solidFill>
                  <a:srgbClr val="FFC000"/>
                </a:solidFill>
                <a:effectLst>
                  <a:outerShdw blurRad="38100" dist="38100" dir="2700000" algn="tl">
                    <a:srgbClr val="000000">
                      <a:alpha val="43137"/>
                    </a:srgbClr>
                  </a:outerShdw>
                </a:effectLst>
              </a:rPr>
              <a:t>2MS 415.</a:t>
            </a:r>
          </a:p>
        </p:txBody>
      </p:sp>
    </p:spTree>
    <p:extLst>
      <p:ext uri="{BB962C8B-B14F-4D97-AF65-F5344CB8AC3E}">
        <p14:creationId xmlns:p14="http://schemas.microsoft.com/office/powerpoint/2010/main" val="38102468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4321</Words>
  <Application>Microsoft Macintosh PowerPoint</Application>
  <PresentationFormat>Panorámica</PresentationFormat>
  <Paragraphs>206</Paragraphs>
  <Slides>103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103</vt:i4>
      </vt:variant>
    </vt:vector>
  </HeadingPairs>
  <TitlesOfParts>
    <vt:vector size="106" baseType="lpstr">
      <vt:lpstr>Arial</vt:lpstr>
      <vt:lpstr>Book Antiqua</vt:lpstr>
      <vt:lpstr>Tema de Office</vt:lpstr>
      <vt:lpstr>LA SALIDA AL CAMPO</vt:lpstr>
      <vt:lpstr>Choque de trenes:</vt:lpstr>
      <vt:lpstr>La pura verdad</vt:lpstr>
      <vt:lpstr>Salvos de la misma manera</vt:lpstr>
      <vt:lpstr>Desconocidos</vt:lpstr>
      <vt:lpstr>Realidad</vt:lpstr>
      <vt:lpstr>Nuestro papel en la ciudad</vt:lpstr>
      <vt:lpstr>Somos luz</vt:lpstr>
      <vt:lpstr>No podemos escondernos</vt:lpstr>
      <vt:lpstr>Iluminar la ciudad</vt:lpstr>
      <vt:lpstr>No todos se irán</vt:lpstr>
      <vt:lpstr>¿QUÉ CONSIDERABA ELENA WHITE CAMPO Y QUÉ CIUDAD?</vt:lpstr>
      <vt:lpstr>El propósito de Dios</vt:lpstr>
      <vt:lpstr>Presentación de PowerPoint</vt:lpstr>
      <vt:lpstr>Ciudad</vt:lpstr>
      <vt:lpstr>Presentación de PowerPoint</vt:lpstr>
      <vt:lpstr>Campo</vt:lpstr>
      <vt:lpstr>         A. Ubicación de nuestras instituciones más representativas en la época</vt:lpstr>
      <vt:lpstr>a. Review and Herald</vt:lpstr>
      <vt:lpstr>Presentación de PowerPoint</vt:lpstr>
      <vt:lpstr>B. Sanatorio Paradise Valley</vt:lpstr>
      <vt:lpstr>Presentación de PowerPoint</vt:lpstr>
      <vt:lpstr>c. Takoma Park</vt:lpstr>
      <vt:lpstr>Presentación de PowerPoint</vt:lpstr>
      <vt:lpstr>Lo importante</vt:lpstr>
      <vt:lpstr>d. Pacific Press</vt:lpstr>
      <vt:lpstr>Presentación de PowerPoint</vt:lpstr>
      <vt:lpstr>Pueblos pequeños</vt:lpstr>
      <vt:lpstr>e. Loma linda:</vt:lpstr>
      <vt:lpstr>Presentación de PowerPoint</vt:lpstr>
      <vt:lpstr>Cerca de la ciudad</vt:lpstr>
      <vt:lpstr>Presentación de PowerPoint</vt:lpstr>
      <vt:lpstr>La distancia</vt:lpstr>
      <vt:lpstr>B. Ubicación de los hogares de Elena White</vt:lpstr>
      <vt:lpstr>a. Tompsham, Maine</vt:lpstr>
      <vt:lpstr>Presentación de PowerPoint</vt:lpstr>
      <vt:lpstr>B. Rochester, Nueva York</vt:lpstr>
      <vt:lpstr>Presentación de PowerPoint</vt:lpstr>
      <vt:lpstr>c. Battle Creek, Michigan:</vt:lpstr>
      <vt:lpstr>Presentación de PowerPoint</vt:lpstr>
      <vt:lpstr>d. Greenville, Michigan</vt:lpstr>
      <vt:lpstr>Presentación de PowerPoint</vt:lpstr>
      <vt:lpstr>e. Australia</vt:lpstr>
      <vt:lpstr>En tres lugares</vt:lpstr>
      <vt:lpstr>f. Santa Elena, California </vt:lpstr>
      <vt:lpstr>Presentación de PowerPoint</vt:lpstr>
      <vt:lpstr> MOTIVOS QUE NOS IMPULSARÍAN A SALIR AL CAMPO</vt:lpstr>
      <vt:lpstr>A. Porque es el plan de Dios</vt:lpstr>
      <vt:lpstr>Designio</vt:lpstr>
      <vt:lpstr>Luz del cielo</vt:lpstr>
      <vt:lpstr>Evitar hacinamiento</vt:lpstr>
      <vt:lpstr> B. Buscando un mejor ambiente para criar hijos</vt:lpstr>
      <vt:lpstr>Presentación de PowerPoint</vt:lpstr>
      <vt:lpstr>C. Buscando mejor ambiente para la salud</vt:lpstr>
      <vt:lpstr>Presentación de PowerPoint</vt:lpstr>
      <vt:lpstr>Presentación de PowerPoint</vt:lpstr>
      <vt:lpstr> D. Por los desastres que afectarán a las ciudades</vt:lpstr>
      <vt:lpstr>Presentación de PowerPoint</vt:lpstr>
      <vt:lpstr>Presentación de PowerPoint</vt:lpstr>
      <vt:lpstr>E. Para establecer presencia adventista donde no hay</vt:lpstr>
      <vt:lpstr>Presentación de PowerPoint</vt:lpstr>
      <vt:lpstr>Presentación de PowerPoint</vt:lpstr>
      <vt:lpstr>F. Escapar de la crisis que surgirá cuando se prohiba comprar y vender</vt:lpstr>
      <vt:lpstr>Presentación de PowerPoint</vt:lpstr>
      <vt:lpstr>G. Para no tener problemas con la observancia del sábado</vt:lpstr>
      <vt:lpstr>Presentación de PowerPoint</vt:lpstr>
      <vt:lpstr>Presentación de PowerPoint</vt:lpstr>
      <vt:lpstr>Presentación de PowerPoint</vt:lpstr>
      <vt:lpstr>¿CUÁNDO MARCHARNOS DE LAS CIUDADES?</vt:lpstr>
      <vt:lpstr>Paulatinamente</vt:lpstr>
      <vt:lpstr>Sin prisas</vt:lpstr>
      <vt:lpstr>Con prudencia</vt:lpstr>
      <vt:lpstr>A. Razones evangelísticas para su bienestar  físico y  familia</vt:lpstr>
      <vt:lpstr>Por los hijos</vt:lpstr>
      <vt:lpstr>Crianza</vt:lpstr>
      <vt:lpstr>Por salud</vt:lpstr>
      <vt:lpstr>B. Para salvar la vida para evitar persecución</vt:lpstr>
      <vt:lpstr>Persecución</vt:lpstr>
      <vt:lpstr>Ordenadamente</vt:lpstr>
      <vt:lpstr>Evitar fanatismos</vt:lpstr>
      <vt:lpstr> EL EQUILIBRIO CAMPO vs. CIUDAD</vt:lpstr>
      <vt:lpstr>Unos se quedan</vt:lpstr>
      <vt:lpstr>Investigación</vt:lpstr>
      <vt:lpstr>Mudarse a la ciudad</vt:lpstr>
      <vt:lpstr>Pregunta</vt:lpstr>
      <vt:lpstr>Hombres capaces</vt:lpstr>
      <vt:lpstr>Buscar almas</vt:lpstr>
      <vt:lpstr>Visitando las casas</vt:lpstr>
      <vt:lpstr>Puestos de avanzada</vt:lpstr>
      <vt:lpstr>Puestos de avanzada y templo</vt:lpstr>
      <vt:lpstr>Iglesias en la ciudad</vt:lpstr>
      <vt:lpstr>Algunos deben quedarse</vt:lpstr>
      <vt:lpstr>Iglesias en las ciudades</vt:lpstr>
      <vt:lpstr>Misiones en la ciudad</vt:lpstr>
      <vt:lpstr>En la ciudad</vt:lpstr>
      <vt:lpstr>Restaurante y consultorios</vt:lpstr>
      <vt:lpstr>Ella construyó templos</vt:lpstr>
      <vt:lpstr>V. Consideraciones</vt:lpstr>
      <vt:lpstr>Planificación</vt:lpstr>
      <vt:lpstr>Sin prisas</vt:lpstr>
      <vt:lpstr>Planificación cuidadosa</vt:lpstr>
      <vt:lpstr>Consejos</vt:lpstr>
      <vt:lpstr>La Bendición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Salida al Campo</dc:title>
  <dc:creator>edgar redondo</dc:creator>
  <cp:lastModifiedBy>edgar redondo</cp:lastModifiedBy>
  <cp:revision>79</cp:revision>
  <dcterms:created xsi:type="dcterms:W3CDTF">2020-06-21T17:23:07Z</dcterms:created>
  <dcterms:modified xsi:type="dcterms:W3CDTF">2020-06-25T16:19:28Z</dcterms:modified>
</cp:coreProperties>
</file>