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bg>
      <p:bgPr>
        <a:gradFill flip="none" rotWithShape="1">
          <a:gsLst>
            <a:gs pos="0">
              <a:srgbClr val="FF70C1"/>
            </a:gs>
            <a:gs pos="100000">
              <a:srgbClr val="0A1A30"/>
            </a:gs>
          </a:gsLst>
          <a:lin ang="518948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hech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del hecho</a:t>
            </a:r>
          </a:p>
        </p:txBody>
      </p:sp>
      <p:sp>
        <p:nvSpPr>
          <p:cNvPr id="107" name="Nivel de texto 1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16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“Frase celebre”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">
    <p:bg>
      <p:bgPr>
        <a:gradFill flip="none" rotWithShape="1">
          <a:gsLst>
            <a:gs pos="0">
              <a:srgbClr val="0096EF"/>
            </a:gs>
            <a:gs pos="100000">
              <a:srgbClr val="004E80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or y fecha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50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51" name="Nivel de texto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2" name="Número de diapositiva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solidFill>
          <a:srgbClr val="C246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o del título"/>
          <p:cNvSpPr txBox="1"/>
          <p:nvPr>
            <p:ph type="title"/>
          </p:nvPr>
        </p:nvSpPr>
        <p:spPr>
          <a:xfrm>
            <a:off x="3096369" y="3994150"/>
            <a:ext cx="19621501" cy="3213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i="1" spc="0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60" name="Nivel de texto 1…"/>
          <p:cNvSpPr txBox="1"/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1" name="Número de diapositiva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 anchor="t"/>
          <a:lstStyle>
            <a:lvl1pPr defTabSz="825500">
              <a:defRPr sz="30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Imagen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9" name="Texto del título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914400">
              <a:lnSpc>
                <a:spcPct val="100000"/>
              </a:lnSpc>
              <a:defRPr b="0" cap="all" spc="0" sz="6400">
                <a:solidFill>
                  <a:srgbClr val="A9E023"/>
                </a:soli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70" name="Nivel de texto 1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1" name="Número de diapositiva"/>
          <p:cNvSpPr txBox="1"/>
          <p:nvPr>
            <p:ph type="sldNum" sz="quarter" idx="2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r" defTabSz="457200">
              <a:defRPr b="1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o del título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90000"/>
              </a:lnSpc>
              <a:defRPr b="0" cap="all" spc="0" sz="100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79" name="Nivel de texto 1…"/>
          <p:cNvSpPr txBox="1"/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0" name="Número de diapositiva"/>
          <p:cNvSpPr txBox="1"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5C88A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23" name="Autor y fech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e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de diapositiva</a:t>
            </a:r>
          </a:p>
        </p:txBody>
      </p:sp>
      <p:sp>
        <p:nvSpPr>
          <p:cNvPr id="33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43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61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6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80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de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de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Editar: doble clic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Editar: doble clic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Portada_SeminarioCMP.jpg" descr="Portada_SeminarioC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3400" y="881188"/>
            <a:ext cx="5828000" cy="12542919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ctángulo"/>
          <p:cNvSpPr/>
          <p:nvPr/>
        </p:nvSpPr>
        <p:spPr>
          <a:xfrm>
            <a:off x="11516974" y="3244480"/>
            <a:ext cx="11386095" cy="7816335"/>
          </a:xfrm>
          <a:prstGeom prst="roundRect">
            <a:avLst>
              <a:gd name="adj" fmla="val 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55" name="Rectángulo redondeado"/>
          <p:cNvSpPr/>
          <p:nvPr/>
        </p:nvSpPr>
        <p:spPr>
          <a:xfrm>
            <a:off x="1016006" y="4773720"/>
            <a:ext cx="8381810" cy="7308194"/>
          </a:xfrm>
          <a:prstGeom prst="roundRect">
            <a:avLst>
              <a:gd name="adj" fmla="val 1332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56" name="{1MCP 297.3}"/>
          <p:cNvSpPr txBox="1"/>
          <p:nvPr>
            <p:ph type="body" idx="21"/>
          </p:nvPr>
        </p:nvSpPr>
        <p:spPr>
          <a:xfrm>
            <a:off x="4495827" y="11928883"/>
            <a:ext cx="3403367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{1MCP 297.3}</a:t>
            </a:r>
          </a:p>
        </p:txBody>
      </p:sp>
      <p:sp>
        <p:nvSpPr>
          <p:cNvPr id="257" name="La pasión lo destruye todo"/>
          <p:cNvSpPr txBox="1"/>
          <p:nvPr>
            <p:ph type="ctrTitle"/>
          </p:nvPr>
        </p:nvSpPr>
        <p:spPr>
          <a:xfrm>
            <a:off x="1508995" y="378023"/>
            <a:ext cx="14762010" cy="1536416"/>
          </a:xfrm>
          <a:prstGeom prst="rect">
            <a:avLst/>
          </a:prstGeom>
        </p:spPr>
        <p:txBody>
          <a:bodyPr/>
          <a:lstStyle>
            <a:lvl1pPr algn="ctr" defTabSz="1975054">
              <a:defRPr b="0" spc="-187" sz="9396">
                <a:effectLst>
                  <a:outerShdw sx="100000" sy="100000" kx="0" ky="0" algn="b" rotWithShape="0" blurRad="20574" dist="5143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pasión lo destruye todo</a:t>
            </a:r>
          </a:p>
        </p:txBody>
      </p:sp>
      <p:sp>
        <p:nvSpPr>
          <p:cNvPr id="258" name="El apetito domina la mente y la conciencia.…"/>
          <p:cNvSpPr txBox="1"/>
          <p:nvPr>
            <p:ph type="subTitle" sz="quarter" idx="1"/>
          </p:nvPr>
        </p:nvSpPr>
        <p:spPr>
          <a:xfrm>
            <a:off x="59033" y="5146482"/>
            <a:ext cx="9432156" cy="6562670"/>
          </a:xfrm>
          <a:prstGeom prst="rect">
            <a:avLst/>
          </a:prstGeom>
        </p:spPr>
        <p:txBody>
          <a:bodyPr/>
          <a:lstStyle/>
          <a:p>
            <a:pPr marL="1003300" indent="-1003300" defTabSz="2438338">
              <a:lnSpc>
                <a:spcPts val="8500"/>
              </a:lnSpc>
              <a:buSzPct val="80000"/>
              <a:buBlip>
                <a:blip r:embed="rId5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apetito domina la mente </a:t>
            </a:r>
            <a:r>
              <a:rPr sz="6500"/>
              <a:t>y</a:t>
            </a:r>
            <a:r>
              <a:t> la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conciencia</a:t>
            </a:r>
            <a:r>
              <a:t>.</a:t>
            </a:r>
          </a:p>
          <a:p>
            <a:pPr marL="1358635" indent="-1358635" defTabSz="2438338">
              <a:lnSpc>
                <a:spcPts val="8500"/>
              </a:lnSpc>
              <a:buSzPct val="80000"/>
              <a:buBlip>
                <a:blip r:embed="rId5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Prevalecen</a:t>
            </a:r>
            <a:r>
              <a:t> la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glotonería</a:t>
            </a:r>
            <a:r>
              <a:t>, la ebriedad, la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ingestión</a:t>
            </a:r>
            <a:r>
              <a:t> de licores, y el uso del tabaco.</a:t>
            </a:r>
          </a:p>
        </p:txBody>
      </p:sp>
      <p:sp>
        <p:nvSpPr>
          <p:cNvPr id="259" name="Deberían ser sabios y juiciosos…"/>
          <p:cNvSpPr txBox="1"/>
          <p:nvPr/>
        </p:nvSpPr>
        <p:spPr>
          <a:xfrm>
            <a:off x="10820406" y="3835273"/>
            <a:ext cx="12652191" cy="75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393031" indent="-1393031" algn="l">
              <a:lnSpc>
                <a:spcPts val="7100"/>
              </a:lnSpc>
              <a:spcBef>
                <a:spcPts val="2100"/>
              </a:spcBef>
              <a:buSzPct val="80000"/>
              <a:buBlip>
                <a:blip r:embed="rId5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Deberían ser sabios</a:t>
            </a:r>
            <a:r>
              <a:t> y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juiciosos </a:t>
            </a:r>
            <a:endParaRPr sz="6500">
              <a:effectLst>
                <a:outerShdw sx="100000" sy="100000" kx="0" ky="0" algn="b" rotWithShape="0" blurRad="25400" dist="63500" dir="18900000">
                  <a:srgbClr val="6C6C6C"/>
                </a:outerShdw>
              </a:effectLst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marL="1393031" indent="-1393031" algn="l">
              <a:lnSpc>
                <a:spcPts val="7100"/>
              </a:lnSpc>
              <a:spcBef>
                <a:spcPts val="2100"/>
              </a:spcBef>
              <a:buSzPct val="80000"/>
              <a:buBlip>
                <a:blip r:embed="rId5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Se constituyen l</a:t>
            </a:r>
            <a:r>
              <a:t>os matrimonios más imprudentes.</a:t>
            </a:r>
          </a:p>
          <a:p>
            <a:pPr marL="1393031" indent="-1393031" algn="l">
              <a:lnSpc>
                <a:spcPts val="7100"/>
              </a:lnSpc>
              <a:spcBef>
                <a:spcPts val="2100"/>
              </a:spcBef>
              <a:buSzPct val="80000"/>
              <a:buBlip>
                <a:blip r:embed="rId5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No se consulta a Dios</a:t>
            </a:r>
            <a:r>
              <a:t>.</a:t>
            </a:r>
          </a:p>
          <a:p>
            <a:pPr marL="1028700" indent="-1028700" algn="l">
              <a:lnSpc>
                <a:spcPts val="7100"/>
              </a:lnSpc>
              <a:spcBef>
                <a:spcPts val="2100"/>
              </a:spcBef>
              <a:buSzPct val="80000"/>
              <a:buBlip>
                <a:blip r:embed="rId5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Los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sentimientos</a:t>
            </a:r>
            <a:r>
              <a:t>, los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deseos</a:t>
            </a:r>
            <a:r>
              <a:rPr sz="65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</a:t>
            </a:r>
            <a:r>
              <a:t>y pasiones </a:t>
            </a:r>
            <a:r>
              <a:rPr sz="6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derriban todo.</a:t>
            </a:r>
          </a:p>
        </p:txBody>
      </p:sp>
      <p:sp>
        <p:nvSpPr>
          <p:cNvPr id="260" name="Hombres y mujeres"/>
          <p:cNvSpPr txBox="1"/>
          <p:nvPr/>
        </p:nvSpPr>
        <p:spPr>
          <a:xfrm>
            <a:off x="2463806" y="2200043"/>
            <a:ext cx="6944769" cy="1047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ts val="7100"/>
              </a:lnSpc>
              <a:spcBef>
                <a:spcPts val="800"/>
              </a:spcBef>
              <a:defRPr i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Hombres y </a:t>
            </a:r>
            <a:r>
              <a:rPr sz="5800"/>
              <a:t>mujeres</a:t>
            </a:r>
          </a:p>
        </p:txBody>
      </p:sp>
      <p:sp>
        <p:nvSpPr>
          <p:cNvPr id="261" name="—Carta 74, 1896. {1MCP 297.4}"/>
          <p:cNvSpPr txBox="1"/>
          <p:nvPr/>
        </p:nvSpPr>
        <p:spPr>
          <a:xfrm>
            <a:off x="12549860" y="11080596"/>
            <a:ext cx="8009467" cy="113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 marL="638923" indent="-469900" algn="r">
              <a:lnSpc>
                <a:spcPct val="90000"/>
              </a:lnSpc>
              <a:defRPr spc="-64"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—Carta 74, 1896. {1MCP 297.4}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ángulo redondeado"/>
          <p:cNvSpPr/>
          <p:nvPr/>
        </p:nvSpPr>
        <p:spPr>
          <a:xfrm>
            <a:off x="1497805" y="4068545"/>
            <a:ext cx="9274278" cy="8298405"/>
          </a:xfrm>
          <a:prstGeom prst="roundRect">
            <a:avLst>
              <a:gd name="adj" fmla="val 231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64" name="{1MCP 298.3}"/>
          <p:cNvSpPr txBox="1"/>
          <p:nvPr>
            <p:ph type="body" idx="21"/>
          </p:nvPr>
        </p:nvSpPr>
        <p:spPr>
          <a:xfrm>
            <a:off x="1206499" y="11984829"/>
            <a:ext cx="2197100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 {1MCP 298.3}</a:t>
            </a:r>
          </a:p>
        </p:txBody>
      </p:sp>
      <p:sp>
        <p:nvSpPr>
          <p:cNvPr id="265" name="El amor ciego afecta…"/>
          <p:cNvSpPr txBox="1"/>
          <p:nvPr>
            <p:ph type="ctrTitle"/>
          </p:nvPr>
        </p:nvSpPr>
        <p:spPr>
          <a:xfrm>
            <a:off x="-249543" y="1098489"/>
            <a:ext cx="24883086" cy="1784695"/>
          </a:xfrm>
          <a:prstGeom prst="rect">
            <a:avLst/>
          </a:prstGeom>
        </p:spPr>
        <p:txBody>
          <a:bodyPr anchor="t"/>
          <a:lstStyle/>
          <a:p>
            <a:pPr algn="ctr" defTabSz="1779987">
              <a:lnSpc>
                <a:spcPts val="6500"/>
              </a:lnSpc>
              <a:defRPr spc="-134" sz="6716">
                <a:effectLst>
                  <a:outerShdw sx="100000" sy="100000" kx="0" ky="0" algn="b" rotWithShape="0" blurRad="18542" dist="46355" dir="18900000">
                    <a:srgbClr val="6C6C6C"/>
                  </a:outerShdw>
                </a:effectLst>
              </a:defRPr>
            </a:pPr>
            <a:r>
              <a:t>El amor ciego afecta</a:t>
            </a:r>
          </a:p>
          <a:p>
            <a:pPr algn="ctr" defTabSz="1779987">
              <a:lnSpc>
                <a:spcPts val="6500"/>
              </a:lnSpc>
              <a:defRPr spc="-134" sz="6716">
                <a:effectLst>
                  <a:outerShdw sx="100000" sy="100000" kx="0" ky="0" algn="b" rotWithShape="0" blurRad="18542" dist="46355" dir="18900000">
                    <a:srgbClr val="6C6C6C"/>
                  </a:outerShdw>
                </a:effectLst>
              </a:defRPr>
            </a:pPr>
            <a:r>
              <a:t>todas las facultades</a:t>
            </a:r>
          </a:p>
        </p:txBody>
      </p:sp>
      <p:sp>
        <p:nvSpPr>
          <p:cNvPr id="266" name="Parecen privados del sentido común…"/>
          <p:cNvSpPr txBox="1"/>
          <p:nvPr>
            <p:ph type="subTitle" sz="half" idx="1"/>
          </p:nvPr>
        </p:nvSpPr>
        <p:spPr>
          <a:xfrm>
            <a:off x="811046" y="4249416"/>
            <a:ext cx="9691887" cy="8048571"/>
          </a:xfrm>
          <a:prstGeom prst="rect">
            <a:avLst/>
          </a:prstGeom>
        </p:spPr>
        <p:txBody>
          <a:bodyPr/>
          <a:lstStyle/>
          <a:p>
            <a:pPr marL="974113" indent="-974113" defTabSz="1926287">
              <a:lnSpc>
                <a:spcPts val="7900"/>
              </a:lnSpc>
              <a:spcBef>
                <a:spcPts val="2800"/>
              </a:spcBef>
              <a:buSzPct val="80000"/>
              <a:buBlip>
                <a:blip r:embed="rId3"/>
              </a:buBlip>
              <a:defRPr b="0" sz="7031">
                <a:effectLst>
                  <a:outerShdw sx="100000" sy="100000" kx="0" ky="0" algn="b" rotWithShape="0" blurRad="10033" dist="50165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Parecen </a:t>
            </a:r>
            <a:r>
              <a:rPr sz="7189">
                <a:effectLst>
                  <a:outerShdw sx="100000" sy="100000" kx="0" ky="0" algn="b" rotWithShape="0" blurRad="20066" dist="5016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privados</a:t>
            </a:r>
            <a:r>
              <a:t> del sentido común </a:t>
            </a:r>
          </a:p>
          <a:p>
            <a:pPr marL="974113" indent="-974113" defTabSz="1926287">
              <a:lnSpc>
                <a:spcPts val="7900"/>
              </a:lnSpc>
              <a:spcBef>
                <a:spcPts val="2800"/>
              </a:spcBef>
              <a:buSzPct val="80000"/>
              <a:buBlip>
                <a:blip r:embed="rId3"/>
              </a:buBlip>
              <a:defRPr b="0" sz="7031">
                <a:effectLst>
                  <a:outerShdw sx="100000" sy="100000" kx="0" ky="0" algn="b" rotWithShape="0" blurRad="10033" dist="50165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Sus </a:t>
            </a:r>
            <a:r>
              <a:rPr sz="8769">
                <a:effectLst>
                  <a:outerShdw sx="100000" sy="100000" kx="0" ky="0" algn="b" rotWithShape="0" blurRad="20066" dist="5016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actos son repugnantes</a:t>
            </a:r>
          </a:p>
          <a:p>
            <a:pPr marL="974113" indent="-974113" defTabSz="1926287">
              <a:lnSpc>
                <a:spcPts val="7900"/>
              </a:lnSpc>
              <a:spcBef>
                <a:spcPts val="2800"/>
              </a:spcBef>
              <a:buSzPct val="80000"/>
              <a:buBlip>
                <a:blip r:embed="rId3"/>
              </a:buBlip>
              <a:defRPr b="0" sz="7031">
                <a:effectLst>
                  <a:outerShdw sx="100000" sy="100000" kx="0" ky="0" algn="b" rotWithShape="0" blurRad="10033" dist="50165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Resulta en un </a:t>
            </a:r>
            <a:r>
              <a:rPr sz="8769">
                <a:effectLst>
                  <a:outerShdw sx="100000" sy="100000" kx="0" ky="0" algn="b" rotWithShape="0" blurRad="20066" dist="5016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matrimonio inmaduro</a:t>
            </a:r>
          </a:p>
        </p:txBody>
      </p:sp>
      <p:sp>
        <p:nvSpPr>
          <p:cNvPr id="267" name="Rectángulo redondeado"/>
          <p:cNvSpPr/>
          <p:nvPr/>
        </p:nvSpPr>
        <p:spPr>
          <a:xfrm>
            <a:off x="14578805" y="4000163"/>
            <a:ext cx="9274278" cy="8298405"/>
          </a:xfrm>
          <a:prstGeom prst="roundRect">
            <a:avLst>
              <a:gd name="adj" fmla="val 2310"/>
            </a:avLst>
          </a:prstGeom>
          <a:blipFill>
            <a:blip r:embed="rId4">
              <a:alphaModFix amt="57848"/>
            </a:blip>
          </a:blipFill>
          <a:ln w="12700">
            <a:miter lim="400000"/>
          </a:ln>
          <a:effectLst>
            <a:outerShdw sx="100000" sy="100000" kx="0" ky="0" algn="b" rotWithShape="0" blurRad="190500" dist="0" dir="5400000">
              <a:srgbClr val="A9A9A9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solidFill>
                  <a:srgbClr val="7076B2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68" name="El poder hechizador del enamoramiento pasa.…"/>
          <p:cNvSpPr txBox="1"/>
          <p:nvPr/>
        </p:nvSpPr>
        <p:spPr>
          <a:xfrm>
            <a:off x="13957699" y="4432998"/>
            <a:ext cx="9463343" cy="754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813816" indent="-813816" algn="l" defTabSz="1609303">
              <a:lnSpc>
                <a:spcPts val="66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5874">
                <a:effectLst>
                  <a:outerShdw sx="100000" sy="100000" kx="0" ky="0" algn="b" rotWithShape="0" blurRad="8382" dist="41910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</a:t>
            </a:r>
            <a:r>
              <a:rPr sz="600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poder hechizador </a:t>
            </a:r>
            <a:r>
              <a:t>del enamoramiento </a:t>
            </a:r>
            <a:r>
              <a:rPr sz="600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pasa</a:t>
            </a:r>
            <a:r>
              <a:t>. </a:t>
            </a:r>
          </a:p>
          <a:p>
            <a:pPr marL="832104" indent="-832104" algn="l" defTabSz="1609303">
              <a:lnSpc>
                <a:spcPts val="66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5874">
                <a:effectLst>
                  <a:outerShdw sx="100000" sy="100000" kx="0" ky="0" algn="b" rotWithShape="0" blurRad="8382" dist="41910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00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Contemplan</a:t>
            </a:r>
            <a:r>
              <a:t> </a:t>
            </a:r>
            <a:r>
              <a:rPr sz="3894"/>
              <a:t>con corazones deprimidos la </a:t>
            </a:r>
            <a:r>
              <a:rPr sz="600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vida miserable</a:t>
            </a:r>
            <a:r>
              <a:t> </a:t>
            </a:r>
            <a:r>
              <a:rPr sz="3894"/>
              <a:t>que deben arrastrar.</a:t>
            </a:r>
            <a:endParaRPr sz="3894"/>
          </a:p>
          <a:p>
            <a:pPr marL="832104" indent="-832104" algn="l" defTabSz="1609303">
              <a:lnSpc>
                <a:spcPts val="66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5874">
                <a:effectLst>
                  <a:outerShdw sx="100000" sy="100000" kx="0" ky="0" algn="b" rotWithShape="0" blurRad="8382" dist="41910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00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Harán </a:t>
            </a:r>
            <a:r>
              <a:t>del </a:t>
            </a:r>
            <a:r>
              <a:rPr sz="600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yugo</a:t>
            </a:r>
            <a:r>
              <a:t> que se impusieron sea tan </a:t>
            </a:r>
            <a:r>
              <a:rPr sz="600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amargo</a:t>
            </a:r>
          </a:p>
        </p:txBody>
      </p:sp>
      <p:pic>
        <p:nvPicPr>
          <p:cNvPr id="269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34389" y="5561549"/>
            <a:ext cx="4315222" cy="51756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419100" dir="5400000">
              <a:srgbClr val="434343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ángulo redondeado"/>
          <p:cNvSpPr/>
          <p:nvPr/>
        </p:nvSpPr>
        <p:spPr>
          <a:xfrm>
            <a:off x="2893650" y="4244716"/>
            <a:ext cx="19673699" cy="7021369"/>
          </a:xfrm>
          <a:prstGeom prst="roundRect">
            <a:avLst>
              <a:gd name="adj" fmla="val 2709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72" name="Amor adolescente"/>
          <p:cNvSpPr txBox="1"/>
          <p:nvPr>
            <p:ph type="ctrTitle"/>
          </p:nvPr>
        </p:nvSpPr>
        <p:spPr>
          <a:xfrm>
            <a:off x="1206498" y="518090"/>
            <a:ext cx="21971004" cy="1587436"/>
          </a:xfrm>
          <a:prstGeom prst="rect">
            <a:avLst/>
          </a:prstGeom>
        </p:spPr>
        <p:txBody>
          <a:bodyPr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Amor adolescente</a:t>
            </a:r>
          </a:p>
        </p:txBody>
      </p:sp>
      <p:sp>
        <p:nvSpPr>
          <p:cNvPr id="273" name="{1MCP 298.4}"/>
          <p:cNvSpPr txBox="1"/>
          <p:nvPr>
            <p:ph type="body" idx="21"/>
          </p:nvPr>
        </p:nvSpPr>
        <p:spPr>
          <a:xfrm>
            <a:off x="15972728" y="11588596"/>
            <a:ext cx="669677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{1MCP 298.4}</a:t>
            </a:r>
          </a:p>
        </p:txBody>
      </p:sp>
      <p:sp>
        <p:nvSpPr>
          <p:cNvPr id="274" name="No se les enseñó la abnegación y el dominio propio. Han sido mimadas.…"/>
          <p:cNvSpPr txBox="1"/>
          <p:nvPr>
            <p:ph type="subTitle" sz="half" idx="1"/>
          </p:nvPr>
        </p:nvSpPr>
        <p:spPr>
          <a:xfrm>
            <a:off x="1960677" y="4568918"/>
            <a:ext cx="19845244" cy="6372965"/>
          </a:xfrm>
          <a:prstGeom prst="rect">
            <a:avLst/>
          </a:prstGeom>
        </p:spPr>
        <p:txBody>
          <a:bodyPr/>
          <a:lstStyle/>
          <a:p>
            <a:pPr marL="1104900" indent="-1104900" defTabSz="2438338">
              <a:lnSpc>
                <a:spcPts val="6300"/>
              </a:lnSpc>
              <a:spcBef>
                <a:spcPts val="3800"/>
              </a:spcBef>
              <a:buSzPct val="80000"/>
              <a:buBlip>
                <a:blip r:embed="rId3"/>
              </a:buBlip>
              <a:defRPr b="0" sz="6200">
                <a:solidFill>
                  <a:srgbClr val="2B2B2B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se les enseñó la abnegación y el dominio propio. Han sido mimadas.</a:t>
            </a:r>
          </a:p>
          <a:p>
            <a:pPr marL="1104900" indent="-1104900" defTabSz="2438338">
              <a:lnSpc>
                <a:spcPts val="6300"/>
              </a:lnSpc>
              <a:spcBef>
                <a:spcPts val="3800"/>
              </a:spcBef>
              <a:buSzPct val="80000"/>
              <a:buBlip>
                <a:blip r:embed="rId3"/>
              </a:buBlip>
              <a:defRPr b="0" sz="6200">
                <a:solidFill>
                  <a:srgbClr val="2B2B2B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 han vuelto tercas y obstinadas.</a:t>
            </a:r>
          </a:p>
          <a:p>
            <a:pPr marL="1104900" indent="-1104900" defTabSz="2438338">
              <a:lnSpc>
                <a:spcPts val="6300"/>
              </a:lnSpc>
              <a:spcBef>
                <a:spcPts val="3800"/>
              </a:spcBef>
              <a:buSzPct val="80000"/>
              <a:buBlip>
                <a:blip r:embed="rId3"/>
              </a:buBlip>
              <a:defRPr b="0" sz="6200">
                <a:solidFill>
                  <a:srgbClr val="2B2B2B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sabe qué hacer para salvarlas de la ruina. </a:t>
            </a:r>
          </a:p>
          <a:p>
            <a:pPr marL="1104900" indent="-1104900" defTabSz="2438338">
              <a:lnSpc>
                <a:spcPts val="6300"/>
              </a:lnSpc>
              <a:spcBef>
                <a:spcPts val="3800"/>
              </a:spcBef>
              <a:buSzPct val="80000"/>
              <a:buBlip>
                <a:blip r:embed="rId3"/>
              </a:buBlip>
              <a:defRPr b="0" sz="6200">
                <a:solidFill>
                  <a:srgbClr val="2B2B2B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Su falta de reserva y de modestia femeninas las está conduciendo para estar en boca de los incrédulos.</a:t>
            </a:r>
          </a:p>
        </p:txBody>
      </p:sp>
      <p:sp>
        <p:nvSpPr>
          <p:cNvPr id="275" name="Satanás controla las mentes de los jóvenes en general."/>
          <p:cNvSpPr txBox="1"/>
          <p:nvPr/>
        </p:nvSpPr>
        <p:spPr>
          <a:xfrm>
            <a:off x="2028128" y="2768280"/>
            <a:ext cx="12848335" cy="113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638923" indent="-469900" algn="l">
              <a:lnSpc>
                <a:spcPts val="3800"/>
              </a:lnSpc>
              <a:defRPr i="1" spc="-90"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Satanás controla las mentes de los jóvenes en general.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3187" y="609189"/>
            <a:ext cx="3325235" cy="1249762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ectángulo redondeado"/>
          <p:cNvSpPr/>
          <p:nvPr/>
        </p:nvSpPr>
        <p:spPr>
          <a:xfrm>
            <a:off x="1676400" y="3505199"/>
            <a:ext cx="17827187" cy="7315560"/>
          </a:xfrm>
          <a:prstGeom prst="roundRect">
            <a:avLst>
              <a:gd name="adj" fmla="val 13749"/>
            </a:avLst>
          </a:prstGeom>
          <a:solidFill>
            <a:srgbClr val="186385">
              <a:alpha val="60988"/>
            </a:srgbClr>
          </a:solidFill>
          <a:ln w="12700">
            <a:miter lim="400000"/>
          </a:ln>
          <a:effectLst>
            <a:outerShdw sx="100000" sy="100000" kx="0" ky="0" algn="b" rotWithShape="0" blurRad="190500" dist="127000" dir="5400000">
              <a:srgbClr val="A9A9A9"/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lumOff val="135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9" name="{1MCP 298.5}"/>
          <p:cNvSpPr txBox="1"/>
          <p:nvPr>
            <p:ph type="body" idx="21"/>
          </p:nvPr>
        </p:nvSpPr>
        <p:spPr>
          <a:xfrm>
            <a:off x="15972728" y="11588596"/>
            <a:ext cx="669677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{1MCP 298.5}</a:t>
            </a:r>
          </a:p>
        </p:txBody>
      </p:sp>
      <p:sp>
        <p:nvSpPr>
          <p:cNvPr id="280" name="Los padres están tan completamente atados por su propia complacencia y su equivocado amor por sus hijos que no se atreven a tomar la decisión de cambiar las cosas y frenar a sus hijos demasiado apresurados en esta época veloz."/>
          <p:cNvSpPr txBox="1"/>
          <p:nvPr>
            <p:ph type="subTitle" sz="half" idx="1"/>
          </p:nvPr>
        </p:nvSpPr>
        <p:spPr>
          <a:xfrm>
            <a:off x="1487116" y="4037188"/>
            <a:ext cx="18205754" cy="6251582"/>
          </a:xfrm>
          <a:prstGeom prst="rect">
            <a:avLst/>
          </a:prstGeom>
        </p:spPr>
        <p:txBody>
          <a:bodyPr/>
          <a:lstStyle/>
          <a:p>
            <a:pPr algn="ctr" defTabSz="2438338">
              <a:lnSpc>
                <a:spcPts val="7600"/>
              </a:lnSpc>
              <a:spcBef>
                <a:spcPts val="1100"/>
              </a:spcBef>
              <a:defRPr b="0" sz="8300">
                <a:effectLst>
                  <a:outerShdw sx="100000" sy="100000" kx="0" ky="0" algn="b" rotWithShape="0" blurRad="25400" dist="63500" dir="18840000">
                    <a:srgbClr val="6C6C6C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Los padres están tan completamente atados </a:t>
            </a:r>
            <a:r>
              <a:rPr sz="6300"/>
              <a:t>por su propia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complacencia</a:t>
            </a:r>
            <a:r>
              <a:t> </a:t>
            </a:r>
            <a:r>
              <a:rPr sz="6300"/>
              <a:t>y su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equivocado amor </a:t>
            </a:r>
            <a:r>
              <a:rPr sz="6300"/>
              <a:t>por sus hijos que </a:t>
            </a:r>
            <a:r>
              <a:t>no se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atreven</a:t>
            </a:r>
            <a:r>
              <a:t> </a:t>
            </a:r>
            <a:r>
              <a:rPr sz="6600"/>
              <a:t>a tomar la decisión de cambiar las cosas y</a:t>
            </a:r>
            <a:r>
              <a:t>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frenar</a:t>
            </a:r>
            <a:r>
              <a:t> a sus hijos </a:t>
            </a:r>
            <a:r>
              <a: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demasiado apresurados </a:t>
            </a:r>
            <a:r>
              <a:rPr sz="6300"/>
              <a:t>en esta época veloz.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ángulo redondeado"/>
          <p:cNvSpPr/>
          <p:nvPr/>
        </p:nvSpPr>
        <p:spPr>
          <a:xfrm>
            <a:off x="2182209" y="4340196"/>
            <a:ext cx="21331077" cy="7360223"/>
          </a:xfrm>
          <a:prstGeom prst="roundRect">
            <a:avLst>
              <a:gd name="adj" fmla="val 254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83" name="{1MCP 298.6}"/>
          <p:cNvSpPr txBox="1"/>
          <p:nvPr>
            <p:ph type="body" idx="21"/>
          </p:nvPr>
        </p:nvSpPr>
        <p:spPr>
          <a:xfrm>
            <a:off x="1206498" y="11338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 {1MCP 298.6}</a:t>
            </a:r>
          </a:p>
        </p:txBody>
      </p:sp>
      <p:sp>
        <p:nvSpPr>
          <p:cNvPr id="284" name="Noviazgos clandestinos"/>
          <p:cNvSpPr txBox="1"/>
          <p:nvPr>
            <p:ph type="ctrTitle"/>
          </p:nvPr>
        </p:nvSpPr>
        <p:spPr>
          <a:xfrm>
            <a:off x="5134819" y="396624"/>
            <a:ext cx="14114362" cy="1983734"/>
          </a:xfrm>
          <a:prstGeom prst="rect">
            <a:avLst/>
          </a:prstGeom>
        </p:spPr>
        <p:txBody>
          <a:bodyPr/>
          <a:lstStyle>
            <a:lvl1pPr algn="ctr">
              <a:defRPr b="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Noviazgos clandestinos</a:t>
            </a:r>
          </a:p>
        </p:txBody>
      </p:sp>
      <p:sp>
        <p:nvSpPr>
          <p:cNvPr id="285" name="Aprender a conocerse a sí mismos…"/>
          <p:cNvSpPr txBox="1"/>
          <p:nvPr>
            <p:ph type="subTitle" idx="1"/>
          </p:nvPr>
        </p:nvSpPr>
        <p:spPr>
          <a:xfrm>
            <a:off x="2675551" y="4572944"/>
            <a:ext cx="20344393" cy="6894727"/>
          </a:xfrm>
          <a:prstGeom prst="rect">
            <a:avLst/>
          </a:prstGeom>
        </p:spPr>
        <p:txBody>
          <a:bodyPr/>
          <a:lstStyle/>
          <a:p>
            <a:pPr defTabSz="2048204">
              <a:lnSpc>
                <a:spcPct val="90000"/>
              </a:lnSpc>
              <a:spcBef>
                <a:spcPts val="3700"/>
              </a:spcBef>
              <a:defRPr b="0" sz="487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Aprender a </a:t>
            </a:r>
            <a:r>
              <a:rPr sz="6804">
                <a:effectLst>
                  <a:outerShdw sx="100000" sy="100000" kx="0" ky="0" algn="b" rotWithShape="0" blurRad="21336" dist="53339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conocerse a sí mismos</a:t>
            </a:r>
            <a:endParaRPr sz="6804">
              <a:effectLst>
                <a:outerShdw sx="100000" sy="100000" kx="0" ky="0" algn="b" rotWithShape="0" blurRad="21336" dist="53339" dir="18900000">
                  <a:srgbClr val="6C6C6C"/>
                </a:outerShdw>
              </a:effectLst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defTabSz="2048204">
              <a:lnSpc>
                <a:spcPct val="90000"/>
              </a:lnSpc>
              <a:spcBef>
                <a:spcPts val="3700"/>
              </a:spcBef>
              <a:defRPr b="0" sz="487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Deben </a:t>
            </a:r>
            <a:r>
              <a:rPr sz="6804">
                <a:effectLst>
                  <a:outerShdw sx="100000" sy="100000" kx="0" ky="0" algn="b" rotWithShape="0" blurRad="21336" dist="53339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tener ideas correctas</a:t>
            </a:r>
            <a:r>
              <a:t> de sus obligaciones y responsabilidades</a:t>
            </a:r>
          </a:p>
          <a:p>
            <a:pPr defTabSz="2048204">
              <a:lnSpc>
                <a:spcPct val="90000"/>
              </a:lnSpc>
              <a:spcBef>
                <a:spcPts val="3700"/>
              </a:spcBef>
              <a:defRPr b="0" sz="487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804">
                <a:effectLst>
                  <a:outerShdw sx="100000" sy="100000" kx="0" ky="0" algn="b" rotWithShape="0" blurRad="21336" dist="53339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Aprender a ser mansos</a:t>
            </a:r>
            <a:r>
              <a:t> y </a:t>
            </a:r>
            <a:r>
              <a:rPr sz="6804">
                <a:effectLst>
                  <a:outerShdw sx="100000" sy="100000" kx="0" ky="0" algn="b" rotWithShape="0" blurRad="21336" dist="53339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humildes</a:t>
            </a:r>
            <a:r>
              <a:t> de corazón</a:t>
            </a:r>
          </a:p>
          <a:p>
            <a:pPr defTabSz="2048204">
              <a:lnSpc>
                <a:spcPct val="90000"/>
              </a:lnSpc>
              <a:spcBef>
                <a:spcPts val="3700"/>
              </a:spcBef>
              <a:defRPr b="0" sz="487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804">
                <a:effectLst>
                  <a:outerShdw sx="100000" sy="100000" kx="0" ky="0" algn="b" rotWithShape="0" blurRad="21336" dist="53339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Honrar</a:t>
            </a:r>
            <a:r>
              <a:t> y </a:t>
            </a:r>
            <a:r>
              <a:rPr sz="6804">
                <a:effectLst>
                  <a:outerShdw sx="100000" sy="100000" kx="0" ky="0" algn="b" rotWithShape="0" blurRad="21336" dist="53339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amar</a:t>
            </a:r>
            <a:r>
              <a:t> a sus padres</a:t>
            </a:r>
          </a:p>
          <a:p>
            <a:pPr defTabSz="2048204">
              <a:lnSpc>
                <a:spcPct val="90000"/>
              </a:lnSpc>
              <a:spcBef>
                <a:spcPts val="3700"/>
              </a:spcBef>
              <a:defRPr b="0" sz="487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804">
                <a:effectLst>
                  <a:outerShdw sx="100000" sy="100000" kx="0" ky="0" algn="b" rotWithShape="0" blurRad="21336" dist="53339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Respetar </a:t>
            </a:r>
            <a:r>
              <a:t>el juicio de los hombres de experiencia</a:t>
            </a:r>
          </a:p>
        </p:txBody>
      </p:sp>
      <p:sp>
        <p:nvSpPr>
          <p:cNvPr id="286" name="Línea"/>
          <p:cNvSpPr/>
          <p:nvPr/>
        </p:nvSpPr>
        <p:spPr>
          <a:xfrm flipH="1">
            <a:off x="1716987" y="3016930"/>
            <a:ext cx="1" cy="7260626"/>
          </a:xfrm>
          <a:prstGeom prst="line">
            <a:avLst/>
          </a:prstGeom>
          <a:ln w="152400" cap="rnd">
            <a:solidFill>
              <a:schemeClr val="accent4">
                <a:hueOff val="475731"/>
                <a:satOff val="-4338"/>
                <a:lumOff val="10182"/>
              </a:schemeClr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7" name="Los jóvenes deben aprender muchas lecciones"/>
          <p:cNvSpPr txBox="1"/>
          <p:nvPr/>
        </p:nvSpPr>
        <p:spPr>
          <a:xfrm>
            <a:off x="1046566" y="2778897"/>
            <a:ext cx="14847597" cy="104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Los jóvenes deben aprender muchas lecciones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lobo cuadrado"/>
          <p:cNvSpPr/>
          <p:nvPr/>
        </p:nvSpPr>
        <p:spPr>
          <a:xfrm>
            <a:off x="852124" y="2946896"/>
            <a:ext cx="22371051" cy="9088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82" y="0"/>
                </a:moveTo>
                <a:lnTo>
                  <a:pt x="3749" y="1097"/>
                </a:lnTo>
                <a:lnTo>
                  <a:pt x="417" y="1097"/>
                </a:lnTo>
                <a:cubicBezTo>
                  <a:pt x="187" y="1097"/>
                  <a:pt x="0" y="1556"/>
                  <a:pt x="0" y="2122"/>
                </a:cubicBezTo>
                <a:lnTo>
                  <a:pt x="0" y="20575"/>
                </a:lnTo>
                <a:cubicBezTo>
                  <a:pt x="0" y="21141"/>
                  <a:pt x="187" y="21600"/>
                  <a:pt x="417" y="21600"/>
                </a:cubicBezTo>
                <a:lnTo>
                  <a:pt x="21183" y="21600"/>
                </a:lnTo>
                <a:cubicBezTo>
                  <a:pt x="21413" y="21600"/>
                  <a:pt x="21600" y="21141"/>
                  <a:pt x="21600" y="20575"/>
                </a:cubicBezTo>
                <a:lnTo>
                  <a:pt x="21600" y="2122"/>
                </a:lnTo>
                <a:cubicBezTo>
                  <a:pt x="21600" y="1556"/>
                  <a:pt x="21413" y="1097"/>
                  <a:pt x="21183" y="1097"/>
                </a:cubicBezTo>
                <a:lnTo>
                  <a:pt x="5415" y="1097"/>
                </a:lnTo>
                <a:lnTo>
                  <a:pt x="4582" y="0"/>
                </a:lnTo>
                <a:close/>
              </a:path>
            </a:pathLst>
          </a:custGeom>
          <a:gradFill>
            <a:gsLst>
              <a:gs pos="0">
                <a:schemeClr val="accent1">
                  <a:lumOff val="13543"/>
                  <a:alpha val="53072"/>
                </a:schemeClr>
              </a:gs>
              <a:gs pos="100000">
                <a:schemeClr val="accent1">
                  <a:hueOff val="117695"/>
                  <a:lumOff val="-11358"/>
                  <a:alpha val="5307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905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0" name="—TC 2:460 (1870). {1MCP 299.3}"/>
          <p:cNvSpPr txBox="1"/>
          <p:nvPr>
            <p:ph type="body" idx="21"/>
          </p:nvPr>
        </p:nvSpPr>
        <p:spPr>
          <a:xfrm>
            <a:off x="11984432" y="11769943"/>
            <a:ext cx="11218468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 —TC 2:460 (1870). {1MCP 299.3}</a:t>
            </a:r>
          </a:p>
        </p:txBody>
      </p:sp>
      <p:sp>
        <p:nvSpPr>
          <p:cNvPr id="291" name="Hablan de temas…"/>
          <p:cNvSpPr txBox="1"/>
          <p:nvPr>
            <p:ph type="ctrTitle"/>
          </p:nvPr>
        </p:nvSpPr>
        <p:spPr>
          <a:xfrm>
            <a:off x="5750037" y="510376"/>
            <a:ext cx="12883927" cy="2581198"/>
          </a:xfrm>
          <a:prstGeom prst="rect">
            <a:avLst/>
          </a:prstGeom>
        </p:spPr>
        <p:txBody>
          <a:bodyPr/>
          <a:lstStyle/>
          <a:p>
            <a:pPr algn="ctr" defTabSz="2267655">
              <a:defRPr b="0" spc="-215" sz="10788">
                <a:effectLst>
                  <a:outerShdw sx="100000" sy="100000" kx="0" ky="0" algn="b" rotWithShape="0" blurRad="23622" dist="5905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Hablan de temas</a:t>
            </a:r>
          </a:p>
          <a:p>
            <a:pPr algn="ctr" defTabSz="2267655">
              <a:defRPr b="0" spc="-223" sz="744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que pasan por su mente</a:t>
            </a:r>
          </a:p>
        </p:txBody>
      </p:sp>
      <p:sp>
        <p:nvSpPr>
          <p:cNvPr id="292" name="¡Cuán confundidos y avergonzados estarán cuando las tengan que enfrentar en el día de Dios!…"/>
          <p:cNvSpPr txBox="1"/>
          <p:nvPr/>
        </p:nvSpPr>
        <p:spPr>
          <a:xfrm>
            <a:off x="1500591" y="4048381"/>
            <a:ext cx="21382818" cy="694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i="1" sz="7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</a:t>
            </a:r>
            <a:r>
              <a:rPr b="1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</a:rPr>
              <a:t>¡Cuán confundidos y avergonzados estarán cuando las tengan que enfrentar en el día de Dios!</a:t>
            </a:r>
            <a:endParaRPr b="1">
              <a:effectLst>
                <a:outerShdw sx="100000" sy="100000" kx="0" ky="0" algn="b" rotWithShape="0" blurRad="25400" dist="63500" dir="18900000">
                  <a:srgbClr val="A9A9A9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4500"/>
              </a:spcBef>
              <a:defRPr i="1" sz="7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</a:rPr>
              <a:t>Muchos hijos son hipócritas piadosos.</a:t>
            </a:r>
            <a:r>
              <a:t> Los que no han profesado la religión tropezarán con estos hipócritas y se endurecerán contra los esfuerzos que hagan aquellos que se interesan por su salvación.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ángulo redondeado"/>
          <p:cNvSpPr/>
          <p:nvPr/>
        </p:nvSpPr>
        <p:spPr>
          <a:xfrm>
            <a:off x="3387535" y="3802371"/>
            <a:ext cx="18269330" cy="7825445"/>
          </a:xfrm>
          <a:prstGeom prst="roundRect">
            <a:avLst>
              <a:gd name="adj" fmla="val 268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95" name="—Carta 23, 1893. {1MCP 300.3}"/>
          <p:cNvSpPr txBox="1"/>
          <p:nvPr>
            <p:ph type="body" idx="21"/>
          </p:nvPr>
        </p:nvSpPr>
        <p:spPr>
          <a:xfrm>
            <a:off x="13480223" y="11843797"/>
            <a:ext cx="9308462" cy="11378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—Carta 23, 1893. {1MCP 300.3}</a:t>
            </a:r>
          </a:p>
        </p:txBody>
      </p:sp>
      <p:sp>
        <p:nvSpPr>
          <p:cNvPr id="296" name="Consejo para controlar sus sentimientos"/>
          <p:cNvSpPr txBox="1"/>
          <p:nvPr>
            <p:ph type="ctrTitle"/>
          </p:nvPr>
        </p:nvSpPr>
        <p:spPr>
          <a:xfrm>
            <a:off x="1536698" y="645090"/>
            <a:ext cx="21971004" cy="1587436"/>
          </a:xfrm>
          <a:prstGeom prst="rect">
            <a:avLst/>
          </a:prstGeom>
        </p:spPr>
        <p:txBody>
          <a:bodyPr/>
          <a:lstStyle/>
          <a:p>
            <a: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Consejo </a:t>
            </a:r>
            <a:r>
              <a:rPr spc="-167" sz="8383"/>
              <a:t>para controlar sus sentimientos</a:t>
            </a:r>
          </a:p>
        </p:txBody>
      </p:sp>
      <p:sp>
        <p:nvSpPr>
          <p:cNvPr id="297" name="Considere"/>
          <p:cNvSpPr txBox="1"/>
          <p:nvPr>
            <p:ph type="subTitle" sz="quarter" idx="1"/>
          </p:nvPr>
        </p:nvSpPr>
        <p:spPr>
          <a:xfrm>
            <a:off x="1413997" y="2448506"/>
            <a:ext cx="4001794" cy="113788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spcBef>
                <a:spcPts val="4500"/>
              </a:spcBef>
              <a:defRPr b="0" i="1" sz="6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Considere</a:t>
            </a:r>
          </a:p>
        </p:txBody>
      </p:sp>
      <p:sp>
        <p:nvSpPr>
          <p:cNvPr id="298" name="Debe salir con las ventajas de una educación intelectual…"/>
          <p:cNvSpPr txBox="1"/>
          <p:nvPr/>
        </p:nvSpPr>
        <p:spPr>
          <a:xfrm>
            <a:off x="2550763" y="4457570"/>
            <a:ext cx="18792135" cy="6515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990600" indent="-990600" algn="l">
              <a:lnSpc>
                <a:spcPts val="61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4800"/>
            </a:pPr>
            <a:r>
              <a:t>Debe salir con las ventajas de una educación intelectual</a:t>
            </a:r>
          </a:p>
          <a:p>
            <a:pPr marL="990600" indent="-990600" algn="l">
              <a:lnSpc>
                <a:spcPts val="61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4800"/>
            </a:pPr>
            <a:r>
              <a:t>Necesita un desarrollo vigoroso y simétrico de sus capacidades mentales</a:t>
            </a:r>
          </a:p>
          <a:p>
            <a:pPr marL="990600" indent="-990600" algn="l">
              <a:lnSpc>
                <a:spcPts val="61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4800"/>
            </a:pPr>
            <a:r>
              <a:t>El desarrollo de una cultura cristiana, agradable y polifacética</a:t>
            </a:r>
          </a:p>
          <a:p>
            <a:pPr marL="990600" indent="-990600" algn="l">
              <a:lnSpc>
                <a:spcPts val="61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4800"/>
            </a:pPr>
            <a:r>
              <a:t>Su gusto y su imaginación sean depurados y refinados sus aspiraciones purificadas por el dominio propio.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99" y="1819989"/>
            <a:ext cx="6981641" cy="118459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01600" dir="5400000">
              <a:schemeClr val="accent1">
                <a:hueOff val="117695"/>
                <a:lumOff val="-11358"/>
                <a:alpha val="95859"/>
              </a:schemeClr>
            </a:outerShdw>
          </a:effectLst>
        </p:spPr>
      </p:pic>
      <p:sp>
        <p:nvSpPr>
          <p:cNvPr id="301" name="Rectángulo redondeado"/>
          <p:cNvSpPr/>
          <p:nvPr/>
        </p:nvSpPr>
        <p:spPr>
          <a:xfrm>
            <a:off x="9930331" y="1324112"/>
            <a:ext cx="14590186" cy="10331576"/>
          </a:xfrm>
          <a:prstGeom prst="roundRect">
            <a:avLst>
              <a:gd name="adj" fmla="val 2033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02" name="—Carta 23, 1893. {1MCP 300.3}"/>
          <p:cNvSpPr txBox="1"/>
          <p:nvPr>
            <p:ph type="body" idx="21"/>
          </p:nvPr>
        </p:nvSpPr>
        <p:spPr>
          <a:xfrm>
            <a:off x="13556423" y="11767233"/>
            <a:ext cx="930846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—Carta 23, 1893. {1MCP 300.3}</a:t>
            </a:r>
          </a:p>
        </p:txBody>
      </p:sp>
      <p:sp>
        <p:nvSpPr>
          <p:cNvPr id="303" name="Consejo para controlar sus sentimientos"/>
          <p:cNvSpPr txBox="1"/>
          <p:nvPr>
            <p:ph type="ctrTitle"/>
          </p:nvPr>
        </p:nvSpPr>
        <p:spPr>
          <a:xfrm>
            <a:off x="825901" y="228506"/>
            <a:ext cx="15924998" cy="1150604"/>
          </a:xfrm>
          <a:prstGeom prst="rect">
            <a:avLst/>
          </a:prstGeom>
        </p:spPr>
        <p:txBody>
          <a:bodyPr/>
          <a:lstStyle>
            <a:lvl1pPr>
              <a:defRPr b="0" spc="-90" sz="45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Consejo para controlar sus sentimientos</a:t>
            </a:r>
          </a:p>
        </p:txBody>
      </p:sp>
      <p:sp>
        <p:nvSpPr>
          <p:cNvPr id="304" name="Considere"/>
          <p:cNvSpPr txBox="1"/>
          <p:nvPr>
            <p:ph type="subTitle" sz="quarter" idx="1"/>
          </p:nvPr>
        </p:nvSpPr>
        <p:spPr>
          <a:xfrm>
            <a:off x="6112997" y="2423106"/>
            <a:ext cx="4001794" cy="113788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spcBef>
                <a:spcPts val="4500"/>
              </a:spcBef>
              <a:defRPr b="0" i="1" sz="6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Considere</a:t>
            </a:r>
          </a:p>
        </p:txBody>
      </p:sp>
      <p:sp>
        <p:nvSpPr>
          <p:cNvPr id="305" name="Actúe con motivaciones elevadas y superiores.…"/>
          <p:cNvSpPr txBox="1"/>
          <p:nvPr/>
        </p:nvSpPr>
        <p:spPr>
          <a:xfrm>
            <a:off x="10438559" y="1921548"/>
            <a:ext cx="12665256" cy="8512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43890" indent="-643890" algn="l" defTabSz="1584920">
              <a:lnSpc>
                <a:spcPts val="63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5655"/>
            </a:pPr>
            <a:r>
              <a:t>Actúe con motivaciones elevadas y superiores.</a:t>
            </a:r>
          </a:p>
          <a:p>
            <a:pPr marL="643890" indent="-643890" algn="l" defTabSz="1584920">
              <a:lnSpc>
                <a:spcPts val="63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5655"/>
            </a:pPr>
            <a:r>
              <a:t>Reúna toda la eficiencia que pueda, aprovechando sus oportunidades al máximo para obtener una educación y preparación del carácter.</a:t>
            </a:r>
          </a:p>
          <a:p>
            <a:pPr marL="643890" indent="-643890" algn="l" defTabSz="1584920">
              <a:lnSpc>
                <a:spcPts val="63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5655"/>
            </a:pPr>
            <a:r>
              <a:t>Necesita el contrapeso de un consejo sabio.</a:t>
            </a:r>
          </a:p>
          <a:p>
            <a:pPr marL="643890" indent="-643890" algn="l" defTabSz="1584920">
              <a:lnSpc>
                <a:spcPts val="6300"/>
              </a:lnSpc>
              <a:spcBef>
                <a:spcPts val="3100"/>
              </a:spcBef>
              <a:buSzPct val="80000"/>
              <a:buBlip>
                <a:blip r:embed="rId4"/>
              </a:buBlip>
              <a:defRPr sz="5655"/>
            </a:pPr>
            <a:r>
              <a:t>No desprecie los consejos.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ángulo redondeado"/>
          <p:cNvSpPr/>
          <p:nvPr/>
        </p:nvSpPr>
        <p:spPr>
          <a:xfrm>
            <a:off x="13187617" y="4962952"/>
            <a:ext cx="10793354" cy="6727780"/>
          </a:xfrm>
          <a:prstGeom prst="roundRect">
            <a:avLst>
              <a:gd name="adj" fmla="val 17245"/>
            </a:avLst>
          </a:prstGeom>
          <a:solidFill>
            <a:srgbClr val="7785A2">
              <a:alpha val="77897"/>
            </a:srgbClr>
          </a:solidFill>
          <a:ln w="12700">
            <a:miter lim="400000"/>
          </a:ln>
          <a:effectLst>
            <a:outerShdw sx="100000" sy="100000" kx="0" ky="0" algn="b" rotWithShape="0" blurRad="190500" dist="139700" dir="5400000">
              <a:srgbClr val="434343">
                <a:alpha val="7474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8" name="Rectángulo redondeado"/>
          <p:cNvSpPr/>
          <p:nvPr/>
        </p:nvSpPr>
        <p:spPr>
          <a:xfrm>
            <a:off x="1714903" y="4743380"/>
            <a:ext cx="10213840" cy="7230040"/>
          </a:xfrm>
          <a:prstGeom prst="roundRect">
            <a:avLst>
              <a:gd name="adj" fmla="val 16047"/>
            </a:avLst>
          </a:prstGeom>
          <a:solidFill>
            <a:srgbClr val="7785A2">
              <a:alpha val="77897"/>
            </a:srgbClr>
          </a:solidFill>
          <a:ln w="12700">
            <a:miter lim="400000"/>
          </a:ln>
          <a:effectLst>
            <a:outerShdw sx="100000" sy="100000" kx="0" ky="0" algn="b" rotWithShape="0" blurRad="190500" dist="139700" dir="5400000">
              <a:srgbClr val="434343">
                <a:alpha val="7474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3627" y="2013179"/>
            <a:ext cx="6024745" cy="25956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419100" dir="5400000">
              <a:srgbClr val="434343"/>
            </a:outerShdw>
          </a:effectLst>
        </p:spPr>
      </p:pic>
      <p:sp>
        <p:nvSpPr>
          <p:cNvPr id="310" name="—The RH, 21 de Agos de 1888; FCE, 130. {1MCP 287.3}"/>
          <p:cNvSpPr txBox="1"/>
          <p:nvPr>
            <p:ph type="body" idx="21"/>
          </p:nvPr>
        </p:nvSpPr>
        <p:spPr>
          <a:xfrm>
            <a:off x="444498" y="11359402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64"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—The RH, 21 de Agos de 1888; FCE, 130. {1MCP 287.3}</a:t>
            </a:r>
          </a:p>
        </p:txBody>
      </p:sp>
      <p:sp>
        <p:nvSpPr>
          <p:cNvPr id="311" name="Disciplínese a sí misma"/>
          <p:cNvSpPr txBox="1"/>
          <p:nvPr>
            <p:ph type="ctrTitle"/>
          </p:nvPr>
        </p:nvSpPr>
        <p:spPr>
          <a:xfrm>
            <a:off x="1206498" y="291203"/>
            <a:ext cx="21971004" cy="1587437"/>
          </a:xfrm>
          <a:prstGeom prst="rect">
            <a:avLst/>
          </a:prstGeom>
        </p:spPr>
        <p:txBody>
          <a:bodyPr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Disciplínese a sí misma</a:t>
            </a:r>
          </a:p>
        </p:txBody>
      </p:sp>
      <p:sp>
        <p:nvSpPr>
          <p:cNvPr id="312" name="De que no es dueño de sí mismo…"/>
          <p:cNvSpPr txBox="1"/>
          <p:nvPr>
            <p:ph type="subTitle" sz="half" idx="1"/>
          </p:nvPr>
        </p:nvSpPr>
        <p:spPr>
          <a:xfrm>
            <a:off x="997087" y="5193360"/>
            <a:ext cx="10931889" cy="6330081"/>
          </a:xfrm>
          <a:prstGeom prst="rect">
            <a:avLst/>
          </a:prstGeom>
        </p:spPr>
        <p:txBody>
          <a:bodyPr/>
          <a:lstStyle/>
          <a:p>
            <a:pPr marL="1003300" indent="-1003300" defTabSz="2438338">
              <a:lnSpc>
                <a:spcPts val="8100"/>
              </a:lnSpc>
              <a:buSzPct val="80000"/>
              <a:buBlip>
                <a:blip r:embed="rId3"/>
              </a:buBlip>
              <a:defRPr b="0"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 que no es dueño de sí mismo</a:t>
            </a:r>
          </a:p>
          <a:p>
            <a:pPr marL="1003300" indent="-1003300" defTabSz="2438338">
              <a:lnSpc>
                <a:spcPts val="8100"/>
              </a:lnSpc>
              <a:buSzPct val="80000"/>
              <a:buBlip>
                <a:blip r:embed="rId3"/>
              </a:buBlip>
              <a:defRPr b="0"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Fue comprada por precio.</a:t>
            </a:r>
          </a:p>
          <a:p>
            <a:pPr marL="1003300" indent="-1003300" defTabSz="2438338">
              <a:lnSpc>
                <a:spcPts val="8100"/>
              </a:lnSpc>
              <a:buSzPct val="80000"/>
              <a:buBlip>
                <a:blip r:embed="rId3"/>
              </a:buBlip>
              <a:defRPr b="0"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Sea el Señor su consejero.</a:t>
            </a:r>
          </a:p>
          <a:p>
            <a:pPr marL="1003300" indent="-1003300" defTabSz="2438338">
              <a:lnSpc>
                <a:spcPts val="8100"/>
              </a:lnSpc>
              <a:buSzPct val="80000"/>
              <a:buBlip>
                <a:blip r:embed="rId3"/>
              </a:buBlip>
              <a:defRPr b="0"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 haga nada que perjudique o disminuya su eficiencia.</a:t>
            </a:r>
          </a:p>
        </p:txBody>
      </p:sp>
      <p:sp>
        <p:nvSpPr>
          <p:cNvPr id="313" name="Debe considerar cada paso a la luz"/>
          <p:cNvSpPr txBox="1"/>
          <p:nvPr/>
        </p:nvSpPr>
        <p:spPr>
          <a:xfrm>
            <a:off x="8363893" y="2322254"/>
            <a:ext cx="5624213" cy="197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1950671">
              <a:lnSpc>
                <a:spcPct val="90000"/>
              </a:lnSpc>
              <a:spcBef>
                <a:spcPts val="3600"/>
              </a:spcBef>
              <a:defRPr i="1" sz="592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Debe considerar cada paso a la luz</a:t>
            </a:r>
          </a:p>
        </p:txBody>
      </p:sp>
      <p:sp>
        <p:nvSpPr>
          <p:cNvPr id="314" name="Fiel consigo misma;…"/>
          <p:cNvSpPr txBox="1"/>
          <p:nvPr/>
        </p:nvSpPr>
        <p:spPr>
          <a:xfrm>
            <a:off x="12413182" y="5539398"/>
            <a:ext cx="10738157" cy="621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782573" indent="-782573" algn="l" defTabSz="1901904">
              <a:lnSpc>
                <a:spcPts val="6300"/>
              </a:lnSpc>
              <a:spcBef>
                <a:spcPts val="3000"/>
              </a:spcBef>
              <a:buSzPct val="80000"/>
              <a:buBlip>
                <a:blip r:embed="rId3"/>
              </a:buBlip>
              <a:defRPr sz="577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Fiel consigo misma;</a:t>
            </a:r>
          </a:p>
          <a:p>
            <a:pPr marL="782573" indent="-782573" algn="l" defTabSz="1901904">
              <a:lnSpc>
                <a:spcPts val="6300"/>
              </a:lnSpc>
              <a:spcBef>
                <a:spcPts val="3000"/>
              </a:spcBef>
              <a:buSzPct val="80000"/>
              <a:buBlip>
                <a:blip r:embed="rId3"/>
              </a:buBlip>
              <a:defRPr sz="577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Con persistente esfuerzo disciplínese a sí misma.</a:t>
            </a:r>
          </a:p>
          <a:p>
            <a:pPr marL="782573" indent="-782573" algn="l" defTabSz="1901904">
              <a:lnSpc>
                <a:spcPts val="6300"/>
              </a:lnSpc>
              <a:spcBef>
                <a:spcPts val="3000"/>
              </a:spcBef>
              <a:buSzPct val="80000"/>
              <a:buBlip>
                <a:blip r:embed="rId3"/>
              </a:buBlip>
              <a:defRPr sz="577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 gracia de Jesucristo la ayudará si está dispuesta a ser enseñada y ser considerada.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ángulo redondeado"/>
          <p:cNvSpPr/>
          <p:nvPr/>
        </p:nvSpPr>
        <p:spPr>
          <a:xfrm>
            <a:off x="1491860" y="3732155"/>
            <a:ext cx="15389102" cy="8410564"/>
          </a:xfrm>
          <a:prstGeom prst="roundRect">
            <a:avLst>
              <a:gd name="adj" fmla="val 2383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17" name="Vínculos equivocados"/>
          <p:cNvSpPr txBox="1"/>
          <p:nvPr>
            <p:ph type="ctrTitle"/>
          </p:nvPr>
        </p:nvSpPr>
        <p:spPr>
          <a:xfrm>
            <a:off x="4820378" y="1336481"/>
            <a:ext cx="14743244" cy="1408102"/>
          </a:xfrm>
          <a:prstGeom prst="rect">
            <a:avLst/>
          </a:prstGeom>
        </p:spPr>
        <p:txBody>
          <a:bodyPr/>
          <a:lstStyle>
            <a:lvl1pPr algn="ctr" defTabSz="1804370">
              <a:defRPr b="0" spc="-171" sz="8584">
                <a:effectLst>
                  <a:outerShdw sx="100000" sy="100000" kx="0" ky="0" algn="b" rotWithShape="0" blurRad="18796" dist="4699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Vínculos equivocados</a:t>
            </a:r>
          </a:p>
        </p:txBody>
      </p:sp>
      <p:sp>
        <p:nvSpPr>
          <p:cNvPr id="318" name="El que muestre una preferencia por algún joven sin el conocimiento y la aprobación de sus padres es para ellos una deshonra. Los lazos que la unen le quitan la paz mental y el sueño saludable. Está llenando su mente con locas fantasías y sentimentalismo."/>
          <p:cNvSpPr txBox="1"/>
          <p:nvPr/>
        </p:nvSpPr>
        <p:spPr>
          <a:xfrm>
            <a:off x="1438044" y="4218270"/>
            <a:ext cx="14753117" cy="7438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568641" indent="-418211" defTabSz="2170121">
              <a:lnSpc>
                <a:spcPct val="90000"/>
              </a:lnSpc>
              <a:defRPr spc="-115" sz="5785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El que muestre una preferencia por algún joven sin el conocimiento y la aprobación de sus padres es para ellos una deshonra. Los lazos que la unen le quitan la paz mental y el sueño saludable. Está llenando su mente con locas fantasías y sentimentalismo. La está retrasando en sus estudios y está dañando gravemente sus poderes mentales y físicos. Si alguien se le opone, se vuelve irritable y se desanima.</a:t>
            </a:r>
          </a:p>
        </p:txBody>
      </p:sp>
      <p:pic>
        <p:nvPicPr>
          <p:cNvPr id="31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8333" y="454551"/>
            <a:ext cx="5847977" cy="1179313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—Carta 9, 1904. {1MCP 301.3}"/>
          <p:cNvSpPr txBox="1"/>
          <p:nvPr>
            <p:ph type="body" idx="21"/>
          </p:nvPr>
        </p:nvSpPr>
        <p:spPr>
          <a:xfrm>
            <a:off x="16116298" y="11588596"/>
            <a:ext cx="724708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ct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—Carta 9, 1904. {1MCP 301.3}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ortadA MENTEcaracterPer.png" descr="PortadA MENTEcaracterPer.png"/>
          <p:cNvPicPr>
            <a:picLocks noChangeAspect="1"/>
          </p:cNvPicPr>
          <p:nvPr/>
        </p:nvPicPr>
        <p:blipFill>
          <a:blip r:embed="rId2">
            <a:extLst/>
          </a:blip>
          <a:srcRect l="0" t="963" r="0" b="0"/>
          <a:stretch>
            <a:fillRect/>
          </a:stretch>
        </p:blipFill>
        <p:spPr>
          <a:xfrm>
            <a:off x="2640419" y="614846"/>
            <a:ext cx="8064798" cy="128646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upo"/>
          <p:cNvGrpSpPr/>
          <p:nvPr/>
        </p:nvGrpSpPr>
        <p:grpSpPr>
          <a:xfrm>
            <a:off x="14263340" y="1913228"/>
            <a:ext cx="8164515" cy="5158919"/>
            <a:chOff x="0" y="0"/>
            <a:chExt cx="8164514" cy="5158917"/>
          </a:xfrm>
        </p:grpSpPr>
        <p:pic>
          <p:nvPicPr>
            <p:cNvPr id="194" name="Imagen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LOGO MINMUJER.png" descr="LOGO MINMUJ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2" t="0" r="632" b="0"/>
            <a:stretch>
              <a:fillRect/>
            </a:stretch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97" name="Seminario  basado en el libro Mente, Carácter y Personalidad…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indent="0"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sp>
        <p:nvSpPr>
          <p:cNvPr id="198" name="Seminario  basado en el libro Mente, Carácter y Personalidad…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indent="0"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pic>
        <p:nvPicPr>
          <p:cNvPr id="199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20147" y="7893405"/>
            <a:ext cx="10539493" cy="64478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5520000">
              <a:srgbClr val="EC7277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875A3"/>
            </a:gs>
            <a:gs pos="100000">
              <a:srgbClr val="0A1A30"/>
            </a:gs>
          </a:gsLst>
          <a:lin ang="4532556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ángulo redondeado"/>
          <p:cNvSpPr/>
          <p:nvPr/>
        </p:nvSpPr>
        <p:spPr>
          <a:xfrm>
            <a:off x="1762805" y="3232587"/>
            <a:ext cx="20858390" cy="9162424"/>
          </a:xfrm>
          <a:prstGeom prst="roundRect">
            <a:avLst>
              <a:gd name="adj" fmla="val 1973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23" name="{1MCP 302.1}"/>
          <p:cNvSpPr txBox="1"/>
          <p:nvPr>
            <p:ph type="body" idx="21"/>
          </p:nvPr>
        </p:nvSpPr>
        <p:spPr>
          <a:xfrm>
            <a:off x="19876951" y="11817196"/>
            <a:ext cx="3300550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{1MCP 302.1}</a:t>
            </a:r>
          </a:p>
        </p:txBody>
      </p:sp>
      <p:sp>
        <p:nvSpPr>
          <p:cNvPr id="324" name="La edad, las condiciones y la disposición mental"/>
          <p:cNvSpPr txBox="1"/>
          <p:nvPr>
            <p:ph type="ctrTitle"/>
          </p:nvPr>
        </p:nvSpPr>
        <p:spPr>
          <a:xfrm>
            <a:off x="1749733" y="935803"/>
            <a:ext cx="21971004" cy="1587437"/>
          </a:xfrm>
          <a:prstGeom prst="rect">
            <a:avLst/>
          </a:prstGeom>
        </p:spPr>
        <p:txBody>
          <a:bodyPr/>
          <a:lstStyle>
            <a:lvl1pPr algn="ctr" defTabSz="1877520">
              <a:defRPr b="0" spc="-178" sz="8932">
                <a:effectLst>
                  <a:outerShdw sx="100000" sy="100000" kx="0" ky="0" algn="b" rotWithShape="0" blurRad="19558" dist="4889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edad, las condiciones y la disposición mental</a:t>
            </a:r>
          </a:p>
        </p:txBody>
      </p:sp>
      <p:sp>
        <p:nvSpPr>
          <p:cNvPr id="325" name="La edad, las condiciones y la disposición mental deben tomarse en cuenta.…"/>
          <p:cNvSpPr txBox="1"/>
          <p:nvPr>
            <p:ph type="subTitle" idx="1"/>
          </p:nvPr>
        </p:nvSpPr>
        <p:spPr>
          <a:xfrm>
            <a:off x="884260" y="4349770"/>
            <a:ext cx="21296137" cy="7599191"/>
          </a:xfrm>
          <a:prstGeom prst="rect">
            <a:avLst/>
          </a:prstGeom>
        </p:spPr>
        <p:txBody>
          <a:bodyPr/>
          <a:lstStyle/>
          <a:p>
            <a:pPr marL="1054100" indent="-1054100" defTabSz="2438338">
              <a:lnSpc>
                <a:spcPts val="7000"/>
              </a:lnSpc>
              <a:spcBef>
                <a:spcPts val="2700"/>
              </a:spcBef>
              <a:buSzPct val="80000"/>
              <a:buBlip>
                <a:blip r:embed="rId3"/>
              </a:buBlip>
              <a:defRPr b="0" sz="77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 edad, las condiciones y la disposición mental deben tomarse en cuenta.</a:t>
            </a:r>
          </a:p>
          <a:p>
            <a:pPr marL="1054100" indent="-1054100" defTabSz="2438338">
              <a:lnSpc>
                <a:spcPts val="7000"/>
              </a:lnSpc>
              <a:spcBef>
                <a:spcPts val="2700"/>
              </a:spcBef>
              <a:buSzPct val="80000"/>
              <a:buBlip>
                <a:blip r:embed="rId3"/>
              </a:buBlip>
              <a:defRPr b="0" sz="77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Debemos actuar con sabiduría en todo lo que hacemos.</a:t>
            </a:r>
          </a:p>
          <a:p>
            <a:pPr marL="1054100" indent="-1054100" defTabSz="2438338">
              <a:lnSpc>
                <a:spcPts val="7000"/>
              </a:lnSpc>
              <a:spcBef>
                <a:spcPts val="2700"/>
              </a:spcBef>
              <a:buSzPct val="80000"/>
              <a:buBlip>
                <a:blip r:embed="rId3"/>
              </a:buBlip>
              <a:defRPr b="0" sz="77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disminuir nuestra firmeza y vigilancia, ni nuestra firmeza al prohibir el trato sin provecho e imprudente de los jóvenes e inmaduros.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ángulo redondeado"/>
          <p:cNvSpPr/>
          <p:nvPr/>
        </p:nvSpPr>
        <p:spPr>
          <a:xfrm>
            <a:off x="1625419" y="2848475"/>
            <a:ext cx="21631277" cy="7850862"/>
          </a:xfrm>
          <a:prstGeom prst="roundRect">
            <a:avLst>
              <a:gd name="adj" fmla="val 2553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28" name="—TC 2: 5:110 (1882). {1MCP 302.3}"/>
          <p:cNvSpPr txBox="1"/>
          <p:nvPr>
            <p:ph type="body" idx="21"/>
          </p:nvPr>
        </p:nvSpPr>
        <p:spPr>
          <a:xfrm>
            <a:off x="983202" y="11784737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—TC 2: 5:110 (1882). {1MCP 302.3}</a:t>
            </a:r>
          </a:p>
        </p:txBody>
      </p:sp>
      <p:sp>
        <p:nvSpPr>
          <p:cNvPr id="329" name="Los peligros de la pasión"/>
          <p:cNvSpPr txBox="1"/>
          <p:nvPr>
            <p:ph type="ctrTitle"/>
          </p:nvPr>
        </p:nvSpPr>
        <p:spPr>
          <a:xfrm>
            <a:off x="1206498" y="501621"/>
            <a:ext cx="21971004" cy="1587437"/>
          </a:xfrm>
          <a:prstGeom prst="rect">
            <a:avLst/>
          </a:prstGeom>
        </p:spPr>
        <p:txBody>
          <a:bodyPr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Los peligros de la pasión</a:t>
            </a:r>
          </a:p>
        </p:txBody>
      </p:sp>
      <p:sp>
        <p:nvSpPr>
          <p:cNvPr id="330" name="Dirigir los pensamientos por un canal que los estorbaría en la búsqueda de los conocimientos y en su interés por las cosas religiosas.…"/>
          <p:cNvSpPr txBox="1"/>
          <p:nvPr/>
        </p:nvSpPr>
        <p:spPr>
          <a:xfrm>
            <a:off x="897982" y="3568566"/>
            <a:ext cx="21793506" cy="70980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01600" dir="5400000">
              <a:srgbClr val="434343">
                <a:alpha val="9585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863600" indent="-863600" algn="l">
              <a:lnSpc>
                <a:spcPts val="6500"/>
              </a:lnSpc>
              <a:spcBef>
                <a:spcPts val="1800"/>
              </a:spcBef>
              <a:buSzPct val="80000"/>
              <a:buBlip>
                <a:blip r:embed="rId3"/>
              </a:buBlip>
              <a:defRPr sz="6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Dirigir los pensamientos por un canal que los estorbaría en la búsqueda de los conocimientos y en su interés por las cosas religiosas.</a:t>
            </a:r>
          </a:p>
          <a:p>
            <a:pPr marL="863600" indent="-863600" algn="l">
              <a:lnSpc>
                <a:spcPts val="6500"/>
              </a:lnSpc>
              <a:spcBef>
                <a:spcPts val="1800"/>
              </a:spcBef>
              <a:buSzPct val="80000"/>
              <a:buBlip>
                <a:blip r:embed="rId3"/>
              </a:buBlip>
              <a:defRPr sz="6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 pasión, al poner así sus afectos el uno sobre el otro durante sus días escolares, muestra una falta de buen juicio. Como en su propio caso, el impulso ciego controla la razón y el juicio.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25373" y="4854925"/>
            <a:ext cx="8202762" cy="845226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Rectángulo redondeado"/>
          <p:cNvSpPr/>
          <p:nvPr/>
        </p:nvSpPr>
        <p:spPr>
          <a:xfrm>
            <a:off x="963162" y="3981886"/>
            <a:ext cx="15850741" cy="8959447"/>
          </a:xfrm>
          <a:prstGeom prst="roundRect">
            <a:avLst>
              <a:gd name="adj" fmla="val 182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34" name="Línea"/>
          <p:cNvSpPr/>
          <p:nvPr/>
        </p:nvSpPr>
        <p:spPr>
          <a:xfrm>
            <a:off x="2637128" y="1885684"/>
            <a:ext cx="3208611" cy="673173"/>
          </a:xfrm>
          <a:prstGeom prst="line">
            <a:avLst/>
          </a:prstGeom>
          <a:ln w="152400" cap="rnd">
            <a:solidFill>
              <a:schemeClr val="accent4">
                <a:hueOff val="475731"/>
                <a:satOff val="-4338"/>
                <a:lumOff val="10182"/>
              </a:schemeClr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5" name="—{1MCP 305.2}"/>
          <p:cNvSpPr txBox="1"/>
          <p:nvPr>
            <p:ph type="body" idx="21"/>
          </p:nvPr>
        </p:nvSpPr>
        <p:spPr>
          <a:xfrm>
            <a:off x="18842435" y="11846143"/>
            <a:ext cx="4376270" cy="16387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—{1MCP 305.2}</a:t>
            </a:r>
          </a:p>
        </p:txBody>
      </p:sp>
      <p:sp>
        <p:nvSpPr>
          <p:cNvPr id="336" name="El amor no es sentimentalismo"/>
          <p:cNvSpPr txBox="1"/>
          <p:nvPr>
            <p:ph type="ctrTitle"/>
          </p:nvPr>
        </p:nvSpPr>
        <p:spPr>
          <a:xfrm>
            <a:off x="6167899" y="1657806"/>
            <a:ext cx="12548860" cy="1587436"/>
          </a:xfrm>
          <a:prstGeom prst="rect">
            <a:avLst/>
          </a:prstGeom>
        </p:spPr>
        <p:txBody>
          <a:bodyPr/>
          <a:lstStyle>
            <a:lvl1pPr algn="ctr" defTabSz="1682453">
              <a:defRPr b="0" spc="-160" sz="8004">
                <a:effectLst>
                  <a:outerShdw sx="100000" sy="100000" kx="0" ky="0" algn="b" rotWithShape="0" blurRad="17526" dist="4381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 no es sentimentalismo</a:t>
            </a:r>
          </a:p>
        </p:txBody>
      </p:sp>
      <p:sp>
        <p:nvSpPr>
          <p:cNvPr id="337" name="El amor y la consideración que brindemos a los demás no tiene sabor a sentimentalismo, que es una trampa para el alma.  El resultado es una separación de Dios."/>
          <p:cNvSpPr txBox="1"/>
          <p:nvPr/>
        </p:nvSpPr>
        <p:spPr>
          <a:xfrm>
            <a:off x="2498811" y="5237140"/>
            <a:ext cx="12176248" cy="721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ts val="8400"/>
              </a:lnSpc>
              <a:spcBef>
                <a:spcPts val="4500"/>
              </a:spcBef>
              <a:defRPr sz="77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El 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amor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 y la 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consideración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 que brindemos a los demás 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tiene sabor 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a 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sentimentalismo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, que es una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trampa para el alma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.  El 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resultado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 es una 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separación</a:t>
            </a:r>
            <a:r>
              <a:rPr spc="-154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 de Dios.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lobo cuadrado"/>
          <p:cNvSpPr/>
          <p:nvPr/>
        </p:nvSpPr>
        <p:spPr>
          <a:xfrm>
            <a:off x="7245808" y="2213414"/>
            <a:ext cx="15553929" cy="7699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66" y="9404"/>
                </a:lnTo>
                <a:lnTo>
                  <a:pt x="2066" y="20481"/>
                </a:lnTo>
                <a:cubicBezTo>
                  <a:pt x="2066" y="21099"/>
                  <a:pt x="2314" y="21600"/>
                  <a:pt x="2620" y="21600"/>
                </a:cubicBezTo>
                <a:lnTo>
                  <a:pt x="21046" y="21600"/>
                </a:lnTo>
                <a:cubicBezTo>
                  <a:pt x="21352" y="21600"/>
                  <a:pt x="21600" y="21099"/>
                  <a:pt x="21600" y="20481"/>
                </a:cubicBezTo>
                <a:lnTo>
                  <a:pt x="21600" y="5821"/>
                </a:lnTo>
                <a:cubicBezTo>
                  <a:pt x="21600" y="5203"/>
                  <a:pt x="21352" y="4702"/>
                  <a:pt x="21046" y="4702"/>
                </a:cubicBezTo>
                <a:lnTo>
                  <a:pt x="4135" y="47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Off val="13543"/>
                </a:schemeClr>
              </a:gs>
              <a:gs pos="100000">
                <a:schemeClr val="accent1">
                  <a:hueOff val="117695"/>
                  <a:lumOff val="-113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905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0" name="Identificar la falsificación"/>
          <p:cNvSpPr txBox="1"/>
          <p:nvPr>
            <p:ph type="ctrTitle"/>
          </p:nvPr>
        </p:nvSpPr>
        <p:spPr>
          <a:xfrm>
            <a:off x="6944730" y="-24620"/>
            <a:ext cx="10494541" cy="2039972"/>
          </a:xfrm>
          <a:prstGeom prst="rect">
            <a:avLst/>
          </a:prstGeom>
        </p:spPr>
        <p:txBody>
          <a:bodyPr/>
          <a:lstStyle>
            <a:lvl1pPr algn="ctr" defTabSz="1682453">
              <a:defRPr b="0" spc="-160" sz="8004">
                <a:effectLst>
                  <a:outerShdw sx="100000" sy="100000" kx="0" ky="0" algn="b" rotWithShape="0" blurRad="17526" dist="4381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Identificar la falsificación</a:t>
            </a:r>
          </a:p>
        </p:txBody>
      </p:sp>
      <p:sp>
        <p:nvSpPr>
          <p:cNvPr id="341" name="El apóstol nos amonesta:"/>
          <p:cNvSpPr txBox="1"/>
          <p:nvPr>
            <p:ph type="subTitle" sz="quarter" idx="1"/>
          </p:nvPr>
        </p:nvSpPr>
        <p:spPr>
          <a:xfrm>
            <a:off x="1125273" y="5432792"/>
            <a:ext cx="7954700" cy="1901002"/>
          </a:xfrm>
          <a:prstGeom prst="rect">
            <a:avLst/>
          </a:prstGeom>
        </p:spPr>
        <p:txBody>
          <a:bodyPr/>
          <a:lstStyle>
            <a:lvl1pPr defTabSz="2438338">
              <a:lnSpc>
                <a:spcPts val="5200"/>
              </a:lnSpc>
              <a:spcBef>
                <a:spcPts val="4500"/>
              </a:spcBef>
              <a:defRPr b="0" sz="4800"/>
            </a:lvl1pPr>
          </a:lstStyle>
          <a:p>
            <a:pPr/>
            <a:r>
              <a:t>El apóstol nos amonesta:</a:t>
            </a:r>
          </a:p>
        </p:txBody>
      </p:sp>
      <p:sp>
        <p:nvSpPr>
          <p:cNvPr id="342" name="“El amor sea sin fingimiento. Aborreced lo malo y seguid lo bueno. Amaos los unos a los otros con amor fraternal; en cuanto a honra, prefiriéndoos los unos a los otros”."/>
          <p:cNvSpPr txBox="1"/>
          <p:nvPr/>
        </p:nvSpPr>
        <p:spPr>
          <a:xfrm>
            <a:off x="8909769" y="4155703"/>
            <a:ext cx="13994413" cy="540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ts val="6800"/>
              </a:lnSpc>
              <a:spcBef>
                <a:spcPts val="1800"/>
              </a:spcBef>
              <a:defRPr sz="6700"/>
            </a:lvl1pPr>
          </a:lstStyle>
          <a:p>
            <a:pPr/>
            <a:r>
              <a:t>“El amor sea sin fingimiento. Aborreced lo malo y seguid lo bueno. Amaos los unos a los otros con amor fraternal; en cuanto a honra, prefiriéndoos los unos a los otros”. </a:t>
            </a:r>
          </a:p>
        </p:txBody>
      </p:sp>
      <p:sp>
        <p:nvSpPr>
          <p:cNvPr id="343" name="Pablo quiere que podamos distinguir entre el amor puro y abnegado que es motivado por el espíritu de Cristo, y la simulación engañosa y sin sentido que tanto abunda en el mundo."/>
          <p:cNvSpPr txBox="1"/>
          <p:nvPr/>
        </p:nvSpPr>
        <p:spPr>
          <a:xfrm>
            <a:off x="880063" y="10751233"/>
            <a:ext cx="22623874" cy="2969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ts val="5200"/>
              </a:lnSpc>
              <a:spcBef>
                <a:spcPts val="4500"/>
              </a:spcBef>
              <a:defRPr i="1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Pablo quiere que podamos distinguir entre el amor puro y abnegado que es motivado por el espíritu de Cristo, y la simulación engañosa y sin sentido que tanto abunda en el mundo.</a:t>
            </a:r>
          </a:p>
        </p:txBody>
      </p:sp>
      <p:sp>
        <p:nvSpPr>
          <p:cNvPr id="344" name="Romanos 12:9, 10."/>
          <p:cNvSpPr txBox="1"/>
          <p:nvPr/>
        </p:nvSpPr>
        <p:spPr>
          <a:xfrm>
            <a:off x="18132038" y="9196453"/>
            <a:ext cx="4690579" cy="861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ts val="5200"/>
              </a:lnSpc>
              <a:spcBef>
                <a:spcPts val="4500"/>
              </a:spcBef>
              <a:defRPr sz="3500"/>
            </a:lvl1pPr>
          </a:lstStyle>
          <a:p>
            <a:pPr/>
            <a:r>
              <a:t>Romanos 12:9, 10.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6976" y="224235"/>
            <a:ext cx="8429696" cy="12911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6666" y="2955144"/>
            <a:ext cx="20528059" cy="88441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419100" dir="5400000">
              <a:srgbClr val="434343"/>
            </a:outerShdw>
          </a:effectLst>
        </p:spPr>
      </p:pic>
      <p:sp>
        <p:nvSpPr>
          <p:cNvPr id="348" name="—The ST, 29 de junio de 1892; FofCE, 72.{1MCP 291.4}"/>
          <p:cNvSpPr txBox="1"/>
          <p:nvPr>
            <p:ph type="body" idx="21"/>
          </p:nvPr>
        </p:nvSpPr>
        <p:spPr>
          <a:xfrm>
            <a:off x="793574" y="12119681"/>
            <a:ext cx="2197100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ts val="38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—The ST, 29 de junio de 1892; FofCE, 72.{1MCP 291.4} </a:t>
            </a:r>
          </a:p>
        </p:txBody>
      </p:sp>
      <p:sp>
        <p:nvSpPr>
          <p:cNvPr id="349" name="La elección de un compañero"/>
          <p:cNvSpPr txBox="1"/>
          <p:nvPr>
            <p:ph type="ctrTitle"/>
          </p:nvPr>
        </p:nvSpPr>
        <p:spPr>
          <a:xfrm>
            <a:off x="1206498" y="1305490"/>
            <a:ext cx="21971004" cy="1587436"/>
          </a:xfrm>
          <a:prstGeom prst="rect">
            <a:avLst/>
          </a:prstGeom>
        </p:spPr>
        <p:txBody>
          <a:bodyPr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elección de un compañero</a:t>
            </a:r>
          </a:p>
        </p:txBody>
      </p:sp>
      <p:sp>
        <p:nvSpPr>
          <p:cNvPr id="350" name="Acepte como compañero de la vida tan solo a un hombre que tenga rasgos de carácter puros y maduros, que sea trabajador y lleno de aspiraciones, que sea honrado, que ame a Dios y lo respete.…"/>
          <p:cNvSpPr txBox="1"/>
          <p:nvPr>
            <p:ph type="subTitle" idx="1"/>
          </p:nvPr>
        </p:nvSpPr>
        <p:spPr>
          <a:xfrm>
            <a:off x="3506455" y="3459044"/>
            <a:ext cx="18216858" cy="8681943"/>
          </a:xfrm>
          <a:prstGeom prst="rect">
            <a:avLst/>
          </a:prstGeom>
        </p:spPr>
        <p:txBody>
          <a:bodyPr/>
          <a:lstStyle/>
          <a:p>
            <a:pPr algn="ctr" defTabSz="2438338">
              <a:lnSpc>
                <a:spcPts val="7400"/>
              </a:lnSpc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53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Acepte como compañero de la vida tan solo a un hombre que tenga rasgos de carácter puros y maduros, que sea trabajador y lleno de aspiraciones, que sea honrado, que ame a Dios y lo respete.</a:t>
            </a:r>
            <a:endParaRPr sz="5300">
              <a:effectLst>
                <a:outerShdw sx="100000" sy="100000" kx="0" ky="0" algn="b" rotWithShape="0" blurRad="25400" dist="63500" dir="18900000">
                  <a:srgbClr val="6C6C6C"/>
                </a:outerShdw>
              </a:effectLst>
            </a:endParaRPr>
          </a:p>
          <a:p>
            <a:pPr algn="ctr" defTabSz="2438338">
              <a:lnSpc>
                <a:spcPts val="7400"/>
              </a:lnSpc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53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Busque el joven como compañera para que esté siempre a su lado a quien sea capaz de asumir su parte de las responsabilidades de la vida, y cuya influencia lo ennoblezca, le comunique mayor refinamiento y lo haga feliz en su amor.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E7385"/>
            </a:gs>
            <a:gs pos="100000">
              <a:srgbClr val="3E5075"/>
            </a:gs>
          </a:gsLst>
          <a:lin ang="701597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6693" y="3989661"/>
            <a:ext cx="10539492" cy="64478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5520000">
              <a:srgbClr val="EC7277"/>
            </a:outerShdw>
          </a:effectLst>
        </p:spPr>
      </p:pic>
      <p:sp>
        <p:nvSpPr>
          <p:cNvPr id="202" name="Globo cuadrado"/>
          <p:cNvSpPr/>
          <p:nvPr/>
        </p:nvSpPr>
        <p:spPr>
          <a:xfrm>
            <a:off x="2130361" y="9578271"/>
            <a:ext cx="7398557" cy="1732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039"/>
                </a:moveTo>
                <a:lnTo>
                  <a:pt x="0" y="1561"/>
                </a:lnTo>
                <a:cubicBezTo>
                  <a:pt x="0" y="699"/>
                  <a:pt x="164" y="0"/>
                  <a:pt x="365" y="0"/>
                </a:cubicBezTo>
                <a:lnTo>
                  <a:pt x="21235" y="0"/>
                </a:lnTo>
                <a:cubicBezTo>
                  <a:pt x="21436" y="0"/>
                  <a:pt x="21600" y="699"/>
                  <a:pt x="21600" y="1561"/>
                </a:cubicBezTo>
                <a:lnTo>
                  <a:pt x="21600" y="20039"/>
                </a:lnTo>
                <a:cubicBezTo>
                  <a:pt x="21600" y="20901"/>
                  <a:pt x="21436" y="21600"/>
                  <a:pt x="21235" y="21600"/>
                </a:cubicBezTo>
                <a:lnTo>
                  <a:pt x="365" y="21600"/>
                </a:lnTo>
                <a:cubicBezTo>
                  <a:pt x="164" y="21600"/>
                  <a:pt x="0" y="20901"/>
                  <a:pt x="0" y="20039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5963" y="282764"/>
            <a:ext cx="12752071" cy="13861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2854" y="5038923"/>
            <a:ext cx="14592301" cy="736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a adolescencia y la juventud"/>
          <p:cNvSpPr txBox="1"/>
          <p:nvPr>
            <p:ph type="title"/>
          </p:nvPr>
        </p:nvSpPr>
        <p:spPr>
          <a:xfrm>
            <a:off x="2154545" y="1474943"/>
            <a:ext cx="20074910" cy="1604741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anchor="t"/>
          <a:lstStyle/>
          <a:p>
            <a:pPr>
              <a:lnSpc>
                <a:spcPts val="10000"/>
              </a:lnSpc>
              <a:defRPr b="1" i="0" sz="11200">
                <a:solidFill>
                  <a:srgbClr val="FFFFFF"/>
                </a:solidFill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0" sz="6700"/>
              <a:t>La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adolescencia </a:t>
            </a:r>
            <a:r>
              <a:rPr b="0" sz="6700"/>
              <a:t>y la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juventud</a:t>
            </a:r>
          </a:p>
        </p:txBody>
      </p:sp>
      <p:sp>
        <p:nvSpPr>
          <p:cNvPr id="206" name="Comprensión"/>
          <p:cNvSpPr txBox="1"/>
          <p:nvPr/>
        </p:nvSpPr>
        <p:spPr>
          <a:xfrm>
            <a:off x="11695988" y="6240779"/>
            <a:ext cx="462659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ct val="800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Problemas de los jóvenes</a:t>
            </a:r>
          </a:p>
        </p:txBody>
      </p:sp>
      <p:sp>
        <p:nvSpPr>
          <p:cNvPr id="207" name="Comprensión"/>
          <p:cNvSpPr txBox="1"/>
          <p:nvPr/>
        </p:nvSpPr>
        <p:spPr>
          <a:xfrm>
            <a:off x="11591290" y="9514738"/>
            <a:ext cx="3909667" cy="244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825500">
              <a:lnSpc>
                <a:spcPct val="800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Peligros que enfrenta la juventud</a:t>
            </a:r>
          </a:p>
        </p:txBody>
      </p:sp>
      <p:sp>
        <p:nvSpPr>
          <p:cNvPr id="208" name="Comprensión"/>
          <p:cNvSpPr txBox="1"/>
          <p:nvPr/>
        </p:nvSpPr>
        <p:spPr>
          <a:xfrm>
            <a:off x="18799680" y="6240779"/>
            <a:ext cx="4626598" cy="1063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La pasióny el amor ciego</a:t>
            </a:r>
          </a:p>
        </p:txBody>
      </p:sp>
      <p:sp>
        <p:nvSpPr>
          <p:cNvPr id="209" name="Contenido:"/>
          <p:cNvSpPr txBox="1"/>
          <p:nvPr/>
        </p:nvSpPr>
        <p:spPr>
          <a:xfrm>
            <a:off x="3713006" y="9922904"/>
            <a:ext cx="4893668" cy="1042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ts val="5000"/>
              </a:lnSpc>
              <a:defRPr sz="4300"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1"/>
            </a:pPr>
            <a:r>
              <a:rPr b="0"/>
              <a:t>Contenido:</a:t>
            </a:r>
          </a:p>
        </p:txBody>
      </p:sp>
      <p:sp>
        <p:nvSpPr>
          <p:cNvPr id="210" name="10"/>
          <p:cNvSpPr txBox="1"/>
          <p:nvPr/>
        </p:nvSpPr>
        <p:spPr>
          <a:xfrm>
            <a:off x="9712555" y="9870695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33</a:t>
            </a:r>
          </a:p>
        </p:txBody>
      </p:sp>
      <p:sp>
        <p:nvSpPr>
          <p:cNvPr id="211" name="10"/>
          <p:cNvSpPr txBox="1"/>
          <p:nvPr/>
        </p:nvSpPr>
        <p:spPr>
          <a:xfrm>
            <a:off x="9712555" y="6284317"/>
            <a:ext cx="1489773" cy="1147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31</a:t>
            </a:r>
          </a:p>
        </p:txBody>
      </p:sp>
      <p:sp>
        <p:nvSpPr>
          <p:cNvPr id="212" name="10"/>
          <p:cNvSpPr txBox="1"/>
          <p:nvPr/>
        </p:nvSpPr>
        <p:spPr>
          <a:xfrm>
            <a:off x="16816246" y="6284317"/>
            <a:ext cx="1489773" cy="1147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32</a:t>
            </a:r>
          </a:p>
        </p:txBody>
      </p:sp>
      <p:sp>
        <p:nvSpPr>
          <p:cNvPr id="213" name="10"/>
          <p:cNvSpPr txBox="1"/>
          <p:nvPr/>
        </p:nvSpPr>
        <p:spPr>
          <a:xfrm>
            <a:off x="16816246" y="9870695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34</a:t>
            </a:r>
          </a:p>
        </p:txBody>
      </p:sp>
      <p:sp>
        <p:nvSpPr>
          <p:cNvPr id="214" name="Comprensión"/>
          <p:cNvSpPr txBox="1"/>
          <p:nvPr/>
        </p:nvSpPr>
        <p:spPr>
          <a:xfrm>
            <a:off x="19028280" y="10465045"/>
            <a:ext cx="4626598" cy="542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La conciencia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n" descr="Imagen"/>
          <p:cNvPicPr>
            <a:picLocks noChangeAspect="1"/>
          </p:cNvPicPr>
          <p:nvPr/>
        </p:nvPicPr>
        <p:blipFill>
          <a:blip r:embed="rId2">
            <a:alphaModFix amt="55960"/>
            <a:extLst/>
          </a:blip>
          <a:srcRect l="3355" t="34373" r="473" b="0"/>
          <a:stretch>
            <a:fillRect/>
          </a:stretch>
        </p:blipFill>
        <p:spPr>
          <a:xfrm>
            <a:off x="-127199" y="-99616"/>
            <a:ext cx="24638390" cy="1391524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La pasión y el…"/>
          <p:cNvSpPr txBox="1"/>
          <p:nvPr>
            <p:ph type="ctrTitle"/>
          </p:nvPr>
        </p:nvSpPr>
        <p:spPr>
          <a:xfrm>
            <a:off x="10993425" y="7582226"/>
            <a:ext cx="11323264" cy="5243530"/>
          </a:xfrm>
          <a:prstGeom prst="rect">
            <a:avLst/>
          </a:prstGeom>
        </p:spPr>
        <p:txBody>
          <a:bodyPr anchor="t"/>
          <a:lstStyle/>
          <a:p>
            <a:pPr algn="ctr" defTabSz="825500">
              <a:lnSpc>
                <a:spcPts val="13500"/>
              </a:lnSpc>
              <a:defRPr b="0" spc="0" sz="15200">
                <a:effectLst>
                  <a:outerShdw sx="100000" sy="100000" kx="0" ky="0" algn="b" rotWithShape="0" blurRad="38100" dist="88900" dir="15660000">
                    <a:srgbClr val="0D458F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z="10400"/>
              <a:t>La</a:t>
            </a:r>
            <a:r>
              <a:rPr sz="11100"/>
              <a:t> </a:t>
            </a:r>
            <a:r>
              <a:rPr sz="16100"/>
              <a:t>pasión</a:t>
            </a:r>
            <a:r>
              <a:rPr sz="7200">
                <a:latin typeface="Helvetica Neue Medium"/>
                <a:ea typeface="Helvetica Neue Medium"/>
                <a:cs typeface="Helvetica Neue Medium"/>
                <a:sym typeface="Helvetica Neue Medium"/>
              </a:rPr>
              <a:t> y el</a:t>
            </a:r>
            <a:endParaRPr sz="720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825500">
              <a:lnSpc>
                <a:spcPts val="13500"/>
              </a:lnSpc>
              <a:defRPr b="0" spc="0" sz="16100">
                <a:effectLst>
                  <a:outerShdw sx="100000" sy="100000" kx="0" ky="0" algn="b" rotWithShape="0" blurRad="38100" dist="88900" dir="15660000">
                    <a:srgbClr val="0D458F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amor ciego</a:t>
            </a:r>
          </a:p>
        </p:txBody>
      </p:sp>
      <p:sp>
        <p:nvSpPr>
          <p:cNvPr id="218" name="Capítulo 32"/>
          <p:cNvSpPr txBox="1"/>
          <p:nvPr/>
        </p:nvSpPr>
        <p:spPr>
          <a:xfrm>
            <a:off x="13314046" y="1601027"/>
            <a:ext cx="6682022" cy="2093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2" indent="768095" defTabSz="2048204">
              <a:lnSpc>
                <a:spcPct val="80000"/>
              </a:lnSpc>
              <a:defRPr b="1" spc="-194" sz="9743"/>
            </a:pPr>
            <a:r>
              <a:rPr b="0" spc="0" sz="9407">
                <a:effectLst>
                  <a:outerShdw sx="100000" sy="100000" kx="0" ky="0" algn="b" rotWithShape="0" blurRad="21336" dist="53339" dir="450000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Capítulo 32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e necesita el sentido común"/>
          <p:cNvSpPr txBox="1"/>
          <p:nvPr>
            <p:ph type="ctrTitle"/>
          </p:nvPr>
        </p:nvSpPr>
        <p:spPr>
          <a:xfrm>
            <a:off x="1377956" y="594290"/>
            <a:ext cx="21971005" cy="1587436"/>
          </a:xfrm>
          <a:prstGeom prst="rect">
            <a:avLst/>
          </a:prstGeom>
        </p:spPr>
        <p:txBody>
          <a:bodyPr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Se necesita el sentido común</a:t>
            </a:r>
          </a:p>
        </p:txBody>
      </p:sp>
      <p:pic>
        <p:nvPicPr>
          <p:cNvPr id="22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855" y="4461599"/>
            <a:ext cx="17487207" cy="75340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419100" dir="5400000">
              <a:srgbClr val="434343"/>
            </a:outerShdw>
          </a:effectLst>
        </p:spPr>
      </p:pic>
      <p:sp>
        <p:nvSpPr>
          <p:cNvPr id="222" name="{1MCP 295.1}"/>
          <p:cNvSpPr txBox="1"/>
          <p:nvPr/>
        </p:nvSpPr>
        <p:spPr>
          <a:xfrm>
            <a:off x="8796260" y="12146689"/>
            <a:ext cx="13990730" cy="113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 marL="638923" indent="-469900" algn="r">
              <a:lnSpc>
                <a:spcPct val="90000"/>
              </a:lnSpc>
              <a:defRPr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{1MCP 295.1}</a:t>
            </a:r>
          </a:p>
        </p:txBody>
      </p:sp>
      <p:sp>
        <p:nvSpPr>
          <p:cNvPr id="223" name="Los jóvenes confían demasiado en los impulsos"/>
          <p:cNvSpPr txBox="1"/>
          <p:nvPr/>
        </p:nvSpPr>
        <p:spPr>
          <a:xfrm>
            <a:off x="2145011" y="3214052"/>
            <a:ext cx="15637667" cy="113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ts val="6100"/>
              </a:lnSpc>
              <a:defRPr i="1" spc="-128" sz="64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pc="0" sz="4800">
                <a:effectLst/>
              </a:defRPr>
            </a:pPr>
            <a:r>
              <a:rPr spc="-128" sz="64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Los jóvenes confían demasiado en los impulsos</a:t>
            </a:r>
          </a:p>
        </p:txBody>
      </p:sp>
      <p:sp>
        <p:nvSpPr>
          <p:cNvPr id="224" name="No deberían entregarse demasiado rápido ni dejarse cautivar por la belleza externa del objeto de su amor.…"/>
          <p:cNvSpPr txBox="1"/>
          <p:nvPr/>
        </p:nvSpPr>
        <p:spPr>
          <a:xfrm>
            <a:off x="2581137" y="5587462"/>
            <a:ext cx="18641063" cy="653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270000" indent="-1270000" algn="l">
              <a:lnSpc>
                <a:spcPts val="69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8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59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No deberían entregarse demasiado rápido ni dejarse cautivar </a:t>
            </a:r>
            <a:r>
              <a:rPr spc="-119" sz="60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por la belleza externa del objeto de su amor.</a:t>
            </a:r>
            <a:endParaRPr spc="-159">
              <a:effectLst>
                <a:outerShdw sx="100000" sy="100000" kx="0" ky="0" algn="b" rotWithShape="0" blurRad="25400" dist="63500" dir="18900000">
                  <a:srgbClr val="6C6C6C"/>
                </a:outerShdw>
              </a:effectLst>
            </a:endParaRPr>
          </a:p>
          <a:p>
            <a:pPr marL="1270000" indent="-1270000" algn="l">
              <a:lnSpc>
                <a:spcPts val="69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8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59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El noviazgo es una farsa e hipocresía </a:t>
            </a:r>
            <a:endParaRPr spc="-159">
              <a:effectLst>
                <a:outerShdw sx="100000" sy="100000" kx="0" ky="0" algn="b" rotWithShape="0" blurRad="25400" dist="63500" dir="18900000">
                  <a:srgbClr val="6C6C6C"/>
                </a:outerShdw>
              </a:effectLst>
            </a:endParaRPr>
          </a:p>
          <a:p>
            <a:pPr marL="1270000" indent="-1270000" algn="l">
              <a:lnSpc>
                <a:spcPts val="69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8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59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Se necesita el buen sentido es en esto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ángulo redondeado"/>
          <p:cNvSpPr/>
          <p:nvPr/>
        </p:nvSpPr>
        <p:spPr>
          <a:xfrm>
            <a:off x="1611572" y="5010727"/>
            <a:ext cx="21160856" cy="6701631"/>
          </a:xfrm>
          <a:prstGeom prst="roundRect">
            <a:avLst>
              <a:gd name="adj" fmla="val 2944"/>
            </a:avLst>
          </a:prstGeom>
          <a:blipFill>
            <a:blip r:embed="rId2">
              <a:alphaModFix amt="89224"/>
            </a:blip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27" name="{1MCP 295.2}"/>
          <p:cNvSpPr txBox="1"/>
          <p:nvPr>
            <p:ph type="body" idx="21"/>
          </p:nvPr>
        </p:nvSpPr>
        <p:spPr>
          <a:xfrm>
            <a:off x="15946539" y="12811343"/>
            <a:ext cx="7459561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{1MCP 295.2}</a:t>
            </a:r>
          </a:p>
        </p:txBody>
      </p:sp>
      <p:sp>
        <p:nvSpPr>
          <p:cNvPr id="228" name="Desarrollar los rasgos más nobles"/>
          <p:cNvSpPr txBox="1"/>
          <p:nvPr>
            <p:ph type="ctrTitle"/>
          </p:nvPr>
        </p:nvSpPr>
        <p:spPr>
          <a:xfrm>
            <a:off x="5764013" y="856849"/>
            <a:ext cx="13871974" cy="1361516"/>
          </a:xfrm>
          <a:prstGeom prst="rect">
            <a:avLst/>
          </a:prstGeom>
        </p:spPr>
        <p:txBody>
          <a:bodyPr/>
          <a:lstStyle>
            <a:lvl1pPr algn="ctr" defTabSz="1682453">
              <a:defRPr b="0" spc="-160" sz="8004">
                <a:effectLst>
                  <a:outerShdw sx="100000" sy="100000" kx="0" ky="0" algn="b" rotWithShape="0" blurRad="17526" dist="4381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Desarrollar los rasgos más nobles</a:t>
            </a:r>
          </a:p>
        </p:txBody>
      </p:sp>
      <p:sp>
        <p:nvSpPr>
          <p:cNvPr id="229" name="Las ideas sobre el noviazgo tienen su fundamento"/>
          <p:cNvSpPr txBox="1"/>
          <p:nvPr>
            <p:ph type="subTitle" sz="quarter" idx="1"/>
          </p:nvPr>
        </p:nvSpPr>
        <p:spPr>
          <a:xfrm>
            <a:off x="5351828" y="3433757"/>
            <a:ext cx="13442951" cy="784945"/>
          </a:xfrm>
          <a:prstGeom prst="rect">
            <a:avLst/>
          </a:prstGeom>
        </p:spPr>
        <p:txBody>
          <a:bodyPr/>
          <a:lstStyle>
            <a:lvl1pPr defTabSz="2072588">
              <a:lnSpc>
                <a:spcPct val="90000"/>
              </a:lnSpc>
              <a:spcBef>
                <a:spcPts val="3800"/>
              </a:spcBef>
              <a:defRPr b="0" i="1" sz="4845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Las ideas sobre el noviazgo tienen su fundamento</a:t>
            </a:r>
          </a:p>
        </p:txBody>
      </p:sp>
      <p:sp>
        <p:nvSpPr>
          <p:cNvPr id="230" name="En conceptos erróneos con respecto al matrimonio.…"/>
          <p:cNvSpPr txBox="1"/>
          <p:nvPr/>
        </p:nvSpPr>
        <p:spPr>
          <a:xfrm>
            <a:off x="2743386" y="5434093"/>
            <a:ext cx="18659834" cy="700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838200" indent="-838200" algn="l" defTabSz="2145738">
              <a:lnSpc>
                <a:spcPts val="7600"/>
              </a:lnSpc>
              <a:spcBef>
                <a:spcPts val="3100"/>
              </a:spcBef>
              <a:buSzPct val="80000"/>
              <a:buBlip>
                <a:blip r:embed="rId3"/>
              </a:buBlip>
              <a:defRPr sz="6248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En conceptos erróneos con respecto al matrimonio.</a:t>
            </a:r>
          </a:p>
          <a:p>
            <a:pPr marL="838200" indent="-838200" algn="l" defTabSz="2145738">
              <a:lnSpc>
                <a:spcPts val="7600"/>
              </a:lnSpc>
              <a:spcBef>
                <a:spcPts val="3100"/>
              </a:spcBef>
              <a:buSzPct val="80000"/>
              <a:buBlip>
                <a:blip r:embed="rId3"/>
              </a:buBlip>
              <a:defRPr sz="6248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Siguen el impulso y la pasión ciega.</a:t>
            </a:r>
          </a:p>
          <a:p>
            <a:pPr marL="838200" indent="-838200" algn="l" defTabSz="2145738">
              <a:lnSpc>
                <a:spcPts val="7600"/>
              </a:lnSpc>
              <a:spcBef>
                <a:spcPts val="3100"/>
              </a:spcBef>
              <a:buSzPct val="80000"/>
              <a:buBlip>
                <a:blip r:embed="rId3"/>
              </a:buBlip>
              <a:defRPr sz="6248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 conducido con un espíritu de flirteo.</a:t>
            </a:r>
          </a:p>
          <a:p>
            <a:pPr marL="838200" indent="-838200" algn="l" defTabSz="2145738">
              <a:lnSpc>
                <a:spcPts val="7600"/>
              </a:lnSpc>
              <a:spcBef>
                <a:spcPts val="3100"/>
              </a:spcBef>
              <a:buSzPct val="80000"/>
              <a:buBlip>
                <a:blip r:embed="rId3"/>
              </a:buBlip>
              <a:defRPr sz="6248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Las parejas con frecuencia violan las reglas </a:t>
            </a:r>
            <a:r>
              <a:rPr sz="5368"/>
              <a:t>de la modestia y la reserva y son culpables de indiscreción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ángulo redondeado"/>
          <p:cNvSpPr/>
          <p:nvPr/>
        </p:nvSpPr>
        <p:spPr>
          <a:xfrm>
            <a:off x="1665467" y="4166558"/>
            <a:ext cx="10750658" cy="7457615"/>
          </a:xfrm>
          <a:prstGeom prst="roundRect">
            <a:avLst>
              <a:gd name="adj" fmla="val 307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33" name="El hogar adventista, 47 (1894). {1MCP 296.3"/>
          <p:cNvSpPr txBox="1"/>
          <p:nvPr>
            <p:ph type="body" idx="21"/>
          </p:nvPr>
        </p:nvSpPr>
        <p:spPr>
          <a:xfrm>
            <a:off x="11700395" y="12648233"/>
            <a:ext cx="11137482" cy="7115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El hogar adventista, 47 (1894). {1MCP 296.3</a:t>
            </a:r>
          </a:p>
        </p:txBody>
      </p:sp>
      <p:sp>
        <p:nvSpPr>
          <p:cNvPr id="234" name="La pasión es una base muy pobre"/>
          <p:cNvSpPr txBox="1"/>
          <p:nvPr>
            <p:ph type="ctrTitle"/>
          </p:nvPr>
        </p:nvSpPr>
        <p:spPr>
          <a:xfrm>
            <a:off x="3265404" y="1019312"/>
            <a:ext cx="17853192" cy="1289919"/>
          </a:xfrm>
          <a:prstGeom prst="rect">
            <a:avLst/>
          </a:prstGeom>
        </p:spPr>
        <p:txBody>
          <a:bodyPr/>
          <a:lstStyle/>
          <a:p>
            <a:pPr algn="ctr" defTabSz="1633687">
              <a:defRPr b="0" spc="-155" sz="7772">
                <a:effectLst>
                  <a:outerShdw sx="100000" sy="100000" kx="0" ky="0" algn="b" rotWithShape="0" blurRad="17018" dist="4254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-127" sz="6365"/>
              <a:t>La </a:t>
            </a:r>
            <a:r>
              <a:t>pasión es una base muy pobre </a:t>
            </a:r>
          </a:p>
        </p:txBody>
      </p:sp>
      <p:sp>
        <p:nvSpPr>
          <p:cNvPr id="235" name="Se deshonran a sí mismos.…"/>
          <p:cNvSpPr txBox="1"/>
          <p:nvPr/>
        </p:nvSpPr>
        <p:spPr>
          <a:xfrm>
            <a:off x="2038971" y="4231992"/>
            <a:ext cx="8997674" cy="732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761999" indent="-761999" algn="l">
              <a:lnSpc>
                <a:spcPts val="87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6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 deshonran a sí mismos.</a:t>
            </a:r>
          </a:p>
          <a:p>
            <a:pPr marL="761999" indent="-761999" algn="l">
              <a:lnSpc>
                <a:spcPts val="8700"/>
              </a:lnSpc>
              <a:spcBef>
                <a:spcPts val="2300"/>
              </a:spcBef>
              <a:buSzPct val="80000"/>
              <a:buBlip>
                <a:blip r:embed="rId3"/>
              </a:buBlip>
              <a:defRPr sz="6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Sacrifican su buen nombre y honor bajo el ensalmo de la infatuación.</a:t>
            </a:r>
          </a:p>
        </p:txBody>
      </p:sp>
      <p:sp>
        <p:nvSpPr>
          <p:cNvPr id="236" name="Línea"/>
          <p:cNvSpPr/>
          <p:nvPr/>
        </p:nvSpPr>
        <p:spPr>
          <a:xfrm>
            <a:off x="4821078" y="1739652"/>
            <a:ext cx="3967820" cy="1064656"/>
          </a:xfrm>
          <a:prstGeom prst="line">
            <a:avLst/>
          </a:prstGeom>
          <a:ln w="152400" cap="rnd">
            <a:solidFill>
              <a:schemeClr val="accent4">
                <a:hueOff val="475731"/>
                <a:satOff val="-4338"/>
                <a:lumOff val="10182"/>
              </a:schemeClr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7" name="Rectángulo redondeado"/>
          <p:cNvSpPr/>
          <p:nvPr/>
        </p:nvSpPr>
        <p:spPr>
          <a:xfrm>
            <a:off x="13181563" y="3099517"/>
            <a:ext cx="10491367" cy="8067697"/>
          </a:xfrm>
          <a:prstGeom prst="roundRect">
            <a:avLst>
              <a:gd name="adj" fmla="val 3136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38" name="El casamiento no puede solemnizarse bajo la aprobación divina.…"/>
          <p:cNvSpPr txBox="1"/>
          <p:nvPr/>
        </p:nvSpPr>
        <p:spPr>
          <a:xfrm>
            <a:off x="13739155" y="3333291"/>
            <a:ext cx="9493806" cy="795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93419" indent="-693419" algn="l" defTabSz="2218888">
              <a:lnSpc>
                <a:spcPts val="7900"/>
              </a:lnSpc>
              <a:spcBef>
                <a:spcPts val="2000"/>
              </a:spcBef>
              <a:buSzPct val="80000"/>
              <a:buBlip>
                <a:blip r:embed="rId3"/>
              </a:buBlip>
              <a:defRPr sz="582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casamiento no puede solemnizarse bajo la aprobación divina.</a:t>
            </a:r>
          </a:p>
          <a:p>
            <a:pPr marL="693419" indent="-693419" algn="l" defTabSz="2218888">
              <a:lnSpc>
                <a:spcPts val="7900"/>
              </a:lnSpc>
              <a:spcBef>
                <a:spcPts val="2000"/>
              </a:spcBef>
              <a:buSzPct val="80000"/>
              <a:buBlip>
                <a:blip r:embed="rId3"/>
              </a:buBlip>
              <a:defRPr sz="582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 pasión los impulsó, y pasada la novedad del caso, empezarán a comprender lo que hicieron.</a:t>
            </a:r>
          </a:p>
        </p:txBody>
      </p:sp>
      <p:sp>
        <p:nvSpPr>
          <p:cNvPr id="239" name="Cuando hombres y mujeres"/>
          <p:cNvSpPr txBox="1"/>
          <p:nvPr/>
        </p:nvSpPr>
        <p:spPr>
          <a:xfrm>
            <a:off x="1472055" y="3194463"/>
            <a:ext cx="11137482" cy="711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523916" indent="-385318" algn="l" defTabSz="1999437">
              <a:lnSpc>
                <a:spcPct val="90000"/>
              </a:lnSpc>
              <a:defRPr i="1" spc="-88" sz="4428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Cuando hombres y mujeres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ángulo redondeado"/>
          <p:cNvSpPr/>
          <p:nvPr/>
        </p:nvSpPr>
        <p:spPr>
          <a:xfrm>
            <a:off x="12988741" y="4053955"/>
            <a:ext cx="9870635" cy="8190821"/>
          </a:xfrm>
          <a:prstGeom prst="roundRect">
            <a:avLst>
              <a:gd name="adj" fmla="val 2323"/>
            </a:avLst>
          </a:prstGeom>
          <a:blipFill>
            <a:blip r:embed="rId2">
              <a:alphaModFix amt="61664"/>
            </a:blip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42" name="Rectángulo redondeado"/>
          <p:cNvSpPr/>
          <p:nvPr/>
        </p:nvSpPr>
        <p:spPr>
          <a:xfrm>
            <a:off x="1692395" y="4053955"/>
            <a:ext cx="9870635" cy="8190821"/>
          </a:xfrm>
          <a:prstGeom prst="roundRect">
            <a:avLst>
              <a:gd name="adj" fmla="val 2323"/>
            </a:avLst>
          </a:prstGeom>
          <a:blipFill>
            <a:blip r:embed="rId3">
              <a:alphaModFix amt="61664"/>
            </a:blip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43" name="—Joyas de los Testimonios 1:315 (1872).{1MCP 284.2}"/>
          <p:cNvSpPr txBox="1"/>
          <p:nvPr>
            <p:ph type="body" idx="21"/>
          </p:nvPr>
        </p:nvSpPr>
        <p:spPr>
          <a:xfrm>
            <a:off x="12205010" y="12287773"/>
            <a:ext cx="9364755" cy="8113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568641" indent="-418211" algn="r" defTabSz="2170121">
              <a:lnSpc>
                <a:spcPct val="90000"/>
              </a:lnSpc>
              <a:defRPr b="0" spc="-62" sz="3115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—Joyas de los Testimonios 1:315 (1872).{1MCP 284.2} </a:t>
            </a:r>
          </a:p>
        </p:txBody>
      </p:sp>
      <p:sp>
        <p:nvSpPr>
          <p:cNvPr id="244" name="El amor falsificado es incontrolable"/>
          <p:cNvSpPr txBox="1"/>
          <p:nvPr>
            <p:ph type="ctrTitle"/>
          </p:nvPr>
        </p:nvSpPr>
        <p:spPr>
          <a:xfrm>
            <a:off x="5141878" y="569403"/>
            <a:ext cx="13425408" cy="2447646"/>
          </a:xfrm>
          <a:prstGeom prst="rect">
            <a:avLst/>
          </a:prstGeom>
        </p:spPr>
        <p:txBody>
          <a:bodyPr/>
          <a:lstStyle>
            <a:lvl1pPr algn="ctr">
              <a:defRPr b="0" spc="-156" sz="78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amor falsificado es incontrolable</a:t>
            </a:r>
          </a:p>
        </p:txBody>
      </p:sp>
      <p:sp>
        <p:nvSpPr>
          <p:cNvPr id="245" name="El amor que no tiene mejor fundamento que la simple satisfacción sensual será obstinado, ciego e ingobernable.…"/>
          <p:cNvSpPr txBox="1"/>
          <p:nvPr>
            <p:ph type="subTitle" sz="half" idx="1"/>
          </p:nvPr>
        </p:nvSpPr>
        <p:spPr>
          <a:xfrm>
            <a:off x="1118224" y="4176418"/>
            <a:ext cx="10201728" cy="7945895"/>
          </a:xfrm>
          <a:prstGeom prst="rect">
            <a:avLst/>
          </a:prstGeom>
        </p:spPr>
        <p:txBody>
          <a:bodyPr/>
          <a:lstStyle/>
          <a:p>
            <a:pPr marL="801485" indent="-801485" defTabSz="1584920">
              <a:lnSpc>
                <a:spcPts val="6500"/>
              </a:lnSpc>
              <a:spcBef>
                <a:spcPts val="2700"/>
              </a:spcBef>
              <a:buSzPct val="80000"/>
              <a:buBlip>
                <a:blip r:embed="rId4"/>
              </a:buBlip>
              <a:defRPr b="0" sz="6435">
                <a:effectLst>
                  <a:outerShdw sx="100000" sy="100000" kx="0" ky="0" algn="b" rotWithShape="0" blurRad="8255" dist="41275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785"/>
              <a:t>El amor que no tiene mejor fundamento que la simple satisfacción sensual será obstinado, ciego e ingobernable.</a:t>
            </a:r>
            <a:endParaRPr sz="5785"/>
          </a:p>
          <a:p>
            <a:pPr marL="801485" indent="-801485" defTabSz="1584920">
              <a:lnSpc>
                <a:spcPts val="6500"/>
              </a:lnSpc>
              <a:spcBef>
                <a:spcPts val="2700"/>
              </a:spcBef>
              <a:buSzPct val="80000"/>
              <a:buBlip>
                <a:blip r:embed="rId4"/>
              </a:buBlip>
              <a:defRPr b="0" sz="6435">
                <a:effectLst>
                  <a:outerShdw sx="100000" sy="100000" kx="0" ky="0" algn="b" rotWithShape="0" blurRad="8255" dist="41275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785"/>
              <a:t>El honor, la verdad y toda facultad noble y elevada del espíritu caen bajo la esclavitud de las pasiones.</a:t>
            </a:r>
          </a:p>
        </p:txBody>
      </p:sp>
      <p:sp>
        <p:nvSpPr>
          <p:cNvPr id="246" name="Con mucha frecuencia el hombre atado por las cadenas de esa infatuación resulta sordo a la voz de la razón y de la conciencia.…"/>
          <p:cNvSpPr txBox="1"/>
          <p:nvPr/>
        </p:nvSpPr>
        <p:spPr>
          <a:xfrm>
            <a:off x="12335414" y="4171934"/>
            <a:ext cx="10350932" cy="7795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850807" indent="-850807" algn="l" defTabSz="1682453">
              <a:lnSpc>
                <a:spcPts val="6900"/>
              </a:lnSpc>
              <a:spcBef>
                <a:spcPts val="2900"/>
              </a:spcBef>
              <a:buSzPct val="80000"/>
              <a:buBlip>
                <a:blip r:embed="rId4"/>
              </a:buBlip>
              <a:defRPr sz="6831">
                <a:effectLst>
                  <a:outerShdw sx="100000" sy="100000" kx="0" ky="0" algn="b" rotWithShape="0" blurRad="8763" dist="43815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141"/>
              <a:t>Con mucha frecuencia el hombre atado por las cadenas de esa infatuación resulta sordo a la voz de la razón y de la conciencia.</a:t>
            </a:r>
            <a:endParaRPr sz="6141"/>
          </a:p>
          <a:p>
            <a:pPr marL="850807" indent="-850807" algn="l" defTabSz="1682453">
              <a:lnSpc>
                <a:spcPts val="6900"/>
              </a:lnSpc>
              <a:spcBef>
                <a:spcPts val="2900"/>
              </a:spcBef>
              <a:buSzPct val="80000"/>
              <a:buBlip>
                <a:blip r:embed="rId4"/>
              </a:buBlip>
              <a:defRPr sz="6831">
                <a:effectLst>
                  <a:outerShdw sx="100000" sy="100000" kx="0" ky="0" algn="b" rotWithShape="0" blurRad="8763" dist="43815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141"/>
              <a:t>Ni los argumentos ni las súplicas, lo inducirán a ver la insensatez de su conducta.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lobo cuadrado"/>
          <p:cNvSpPr/>
          <p:nvPr/>
        </p:nvSpPr>
        <p:spPr>
          <a:xfrm>
            <a:off x="2842558" y="3582193"/>
            <a:ext cx="18698766" cy="8351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8" y="0"/>
                </a:moveTo>
                <a:cubicBezTo>
                  <a:pt x="1181" y="0"/>
                  <a:pt x="1063" y="266"/>
                  <a:pt x="1063" y="594"/>
                </a:cubicBezTo>
                <a:lnTo>
                  <a:pt x="1063" y="4758"/>
                </a:lnTo>
                <a:lnTo>
                  <a:pt x="0" y="5947"/>
                </a:lnTo>
                <a:lnTo>
                  <a:pt x="1063" y="7137"/>
                </a:lnTo>
                <a:lnTo>
                  <a:pt x="1063" y="21006"/>
                </a:lnTo>
                <a:cubicBezTo>
                  <a:pt x="1063" y="21334"/>
                  <a:pt x="1181" y="21600"/>
                  <a:pt x="1328" y="21600"/>
                </a:cubicBezTo>
                <a:lnTo>
                  <a:pt x="21335" y="21600"/>
                </a:lnTo>
                <a:cubicBezTo>
                  <a:pt x="21481" y="21600"/>
                  <a:pt x="21600" y="21334"/>
                  <a:pt x="21600" y="21006"/>
                </a:cubicBezTo>
                <a:lnTo>
                  <a:pt x="21600" y="594"/>
                </a:lnTo>
                <a:cubicBezTo>
                  <a:pt x="21600" y="266"/>
                  <a:pt x="21481" y="0"/>
                  <a:pt x="21335" y="0"/>
                </a:cubicBezTo>
                <a:lnTo>
                  <a:pt x="1328" y="0"/>
                </a:lnTo>
                <a:close/>
              </a:path>
            </a:pathLst>
          </a:custGeom>
          <a:solidFill>
            <a:srgbClr val="2E3053">
              <a:alpha val="59486"/>
            </a:srgbClr>
          </a:solidFill>
          <a:ln w="12700">
            <a:miter lim="400000"/>
          </a:ln>
          <a:effectLst>
            <a:outerShdw sx="100000" sy="100000" kx="0" ky="0" algn="b" rotWithShape="0" blurRad="190500" dist="101600" dir="5400000">
              <a:srgbClr val="383858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" name="{1MCP 297.2}"/>
          <p:cNvSpPr txBox="1"/>
          <p:nvPr>
            <p:ph type="body" idx="21"/>
          </p:nvPr>
        </p:nvSpPr>
        <p:spPr>
          <a:xfrm>
            <a:off x="1206499" y="11764631"/>
            <a:ext cx="2197100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 {1MCP 297.2}</a:t>
            </a:r>
          </a:p>
        </p:txBody>
      </p:sp>
      <p:sp>
        <p:nvSpPr>
          <p:cNvPr id="250" name="La repetición del pecado debilita"/>
          <p:cNvSpPr txBox="1"/>
          <p:nvPr>
            <p:ph type="ctrTitle"/>
          </p:nvPr>
        </p:nvSpPr>
        <p:spPr>
          <a:xfrm>
            <a:off x="5050578" y="1305490"/>
            <a:ext cx="14282844" cy="1587437"/>
          </a:xfrm>
          <a:prstGeom prst="rect">
            <a:avLst/>
          </a:prstGeom>
        </p:spPr>
        <p:txBody>
          <a:bodyPr/>
          <a:lstStyle>
            <a:lvl1pPr algn="ctr" defTabSz="1804370">
              <a:defRPr b="0" spc="-171" sz="8584">
                <a:effectLst>
                  <a:outerShdw sx="100000" sy="100000" kx="0" ky="0" algn="b" rotWithShape="0" blurRad="18796" dist="4699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repetición del pecado debilita</a:t>
            </a:r>
          </a:p>
        </p:txBody>
      </p:sp>
      <p:sp>
        <p:nvSpPr>
          <p:cNvPr id="251" name="El que cedió una vez a la tentación cederá con más facilidad. Toda repetición del pecado aminora la fuerza para resistir, ciega los ojos y ahoga la convicción."/>
          <p:cNvSpPr txBox="1"/>
          <p:nvPr/>
        </p:nvSpPr>
        <p:spPr>
          <a:xfrm>
            <a:off x="4536468" y="4180606"/>
            <a:ext cx="15867556" cy="6974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999437">
              <a:lnSpc>
                <a:spcPts val="10800"/>
              </a:lnSpc>
              <a:defRPr sz="7215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 El que cedió una vez a la tentación cederá con más facilidad. </a:t>
            </a:r>
            <a:r>
              <a:rPr sz="7872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Toda repetición del pecado aminora la fuerza para resistir, ciega los ojos y ahoga la convicción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