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13716000" cx="24384000"/>
  <p:notesSz cx="6858000" cy="9144000"/>
  <p:embeddedFontLst>
    <p:embeddedFont>
      <p:font typeface="Permanent Marker"/>
      <p:regular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Helvetica Neue Ligh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6" roundtripDataSignature="AMtx7mhwiNb/y0AP5aW7d3kGDFJ6sdS+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HelveticaNeue-regular.fntdata"/><Relationship Id="rId47" Type="http://schemas.openxmlformats.org/officeDocument/2006/relationships/font" Target="fonts/PermanentMarker-regular.fntdata"/><Relationship Id="rId49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HelveticaNeueLight-bold.fntdata"/><Relationship Id="rId52" Type="http://schemas.openxmlformats.org/officeDocument/2006/relationships/font" Target="fonts/HelveticaNeueLight-regular.fntdata"/><Relationship Id="rId11" Type="http://schemas.openxmlformats.org/officeDocument/2006/relationships/slide" Target="slides/slide7.xml"/><Relationship Id="rId55" Type="http://schemas.openxmlformats.org/officeDocument/2006/relationships/font" Target="fonts/HelveticaNeueLight-boldItalic.fntdata"/><Relationship Id="rId10" Type="http://schemas.openxmlformats.org/officeDocument/2006/relationships/slide" Target="slides/slide6.xml"/><Relationship Id="rId54" Type="http://schemas.openxmlformats.org/officeDocument/2006/relationships/font" Target="fonts/HelveticaNeueLigh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sz="100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44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44"/>
          <p:cNvSpPr txBox="1"/>
          <p:nvPr>
            <p:ph idx="12" type="sldNum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ción">
  <p:cSld name="Secció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1600"/>
              <a:buFont typeface="Arial"/>
              <a:buNone/>
              <a:defRPr sz="11600">
                <a:solidFill>
                  <a:srgbClr val="00FF00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53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título">
  <p:cSld name="Sólo título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4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54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54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5"/>
          <p:cNvSpPr txBox="1"/>
          <p:nvPr>
            <p:ph type="title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55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5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55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laración">
  <p:cSld name="Declaració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/>
          <p:nvPr>
            <p:ph idx="1" type="body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6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cho (grande)">
  <p:cSld name="Hecho (grande)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7"/>
          <p:cNvSpPr txBox="1"/>
          <p:nvPr>
            <p:ph idx="1" type="body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57"/>
          <p:cNvSpPr txBox="1"/>
          <p:nvPr>
            <p:ph idx="2" type="body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400"/>
              <a:buFont typeface="Arial"/>
              <a:buNone/>
              <a:defRPr sz="4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57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8"/>
          <p:cNvSpPr txBox="1"/>
          <p:nvPr>
            <p:ph idx="1" type="body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400"/>
              <a:buFont typeface="Arial"/>
              <a:buNone/>
              <a:defRPr sz="4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58"/>
          <p:cNvSpPr txBox="1"/>
          <p:nvPr>
            <p:ph idx="2" type="body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58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>
  <p:cSld name="3 foto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/>
          <p:nvPr>
            <p:ph idx="2" type="pic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59"/>
          <p:cNvSpPr/>
          <p:nvPr>
            <p:ph idx="3" type="pic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59"/>
          <p:cNvSpPr/>
          <p:nvPr>
            <p:ph idx="4" type="pic"/>
          </p:nvPr>
        </p:nvSpPr>
        <p:spPr>
          <a:xfrm>
            <a:off x="-1" y="-2258501"/>
            <a:ext cx="12166602" cy="18233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59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0"/>
          <p:cNvSpPr/>
          <p:nvPr>
            <p:ph idx="2" type="pic"/>
          </p:nvPr>
        </p:nvSpPr>
        <p:spPr>
          <a:xfrm>
            <a:off x="0" y="-1270000"/>
            <a:ext cx="24384001" cy="1625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60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1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>
  <p:cSld name="Foto (horizont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5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45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E023"/>
              </a:buClr>
              <a:buSzPts val="6400"/>
              <a:buFont typeface="Arial"/>
              <a:buNone/>
              <a:defRPr sz="6400" cap="none">
                <a:solidFill>
                  <a:srgbClr val="A9E0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5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45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>
  <p:cSld name="Título y subtítulo">
    <p:bg>
      <p:bgPr>
        <a:solidFill>
          <a:srgbClr val="C2463A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6"/>
          <p:cNvSpPr txBox="1"/>
          <p:nvPr>
            <p:ph type="title"/>
          </p:nvPr>
        </p:nvSpPr>
        <p:spPr>
          <a:xfrm>
            <a:off x="3096369" y="3994150"/>
            <a:ext cx="196215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9400"/>
              <a:buFont typeface="Georgia"/>
              <a:buNone/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6"/>
          <p:cNvSpPr txBox="1"/>
          <p:nvPr>
            <p:ph idx="1" type="body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2" type="sldNum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7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11600"/>
              <a:buFont typeface="Arial"/>
              <a:buNone/>
              <a:defRPr sz="11600">
                <a:solidFill>
                  <a:srgbClr val="00E8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7"/>
          <p:cNvSpPr txBox="1"/>
          <p:nvPr>
            <p:ph idx="1" type="body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00"/>
              <a:buFont typeface="Arial"/>
              <a:buNone/>
              <a:defRPr sz="35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7"/>
          <p:cNvSpPr txBox="1"/>
          <p:nvPr>
            <p:ph idx="2" type="body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7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">
  <p:cSld name="Título y f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/>
          <p:nvPr>
            <p:ph idx="2" type="pic"/>
          </p:nvPr>
        </p:nvSpPr>
        <p:spPr>
          <a:xfrm>
            <a:off x="0" y="-762000"/>
            <a:ext cx="24384001" cy="15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8"/>
          <p:cNvSpPr txBox="1"/>
          <p:nvPr>
            <p:ph idx="1" type="body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00"/>
              <a:buFont typeface="Arial"/>
              <a:buNone/>
              <a:defRPr sz="35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8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  <a:defRPr sz="116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48"/>
          <p:cNvSpPr txBox="1"/>
          <p:nvPr>
            <p:ph idx="3" type="body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8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 alternativa">
  <p:cSld name="Título y foto alternativa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9"/>
          <p:cNvSpPr/>
          <p:nvPr>
            <p:ph idx="2" type="pic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9"/>
          <p:cNvSpPr txBox="1"/>
          <p:nvPr>
            <p:ph type="title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49"/>
          <p:cNvSpPr txBox="1"/>
          <p:nvPr>
            <p:ph idx="1" type="body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9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50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0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0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/>
          <p:nvPr>
            <p:ph idx="1" type="body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51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/>
          <p:nvPr>
            <p:ph idx="2" type="pic"/>
          </p:nvPr>
        </p:nvSpPr>
        <p:spPr>
          <a:xfrm>
            <a:off x="12204700" y="-2277533"/>
            <a:ext cx="12192000" cy="18271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52"/>
          <p:cNvSpPr txBox="1"/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3" type="body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33400" lvl="2" marL="1371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33400" lvl="3" marL="1828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33400" lvl="4" marL="22860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3400" lvl="5" marL="2743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33400" lvl="6" marL="3200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33400" lvl="7" marL="3657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33400" lvl="8" marL="4114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3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t/>
            </a:r>
            <a:endParaRPr b="1" sz="10000" cap="non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Helvetica Neue"/>
              <a:buNone/>
            </a:pPr>
            <a:r>
              <a:t/>
            </a:r>
            <a:endParaRPr b="1" sz="5000" cap="non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ortada_SeminarioCMP.jpg"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80" name="Google Shape;1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11750" y="4298476"/>
            <a:ext cx="7289007" cy="906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/>
          <p:nvPr/>
        </p:nvSpPr>
        <p:spPr>
          <a:xfrm>
            <a:off x="1722660" y="5262322"/>
            <a:ext cx="17075170" cy="63063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40611" lvl="0" marL="1068043" marR="0" rtl="0" algn="l">
              <a:lnSpc>
                <a:spcPct val="12146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18"/>
              <a:buFont typeface="Helvetica Neue Light"/>
              <a:buChar char="•"/>
            </a:pP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“No echaré a perder la felicidad </a:t>
            </a:r>
            <a:r>
              <a:rPr b="0" i="0" lang="en-US" sz="302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mis hijos con </a:t>
            </a:r>
            <a:r>
              <a:rPr b="0" i="0" lang="en-US" sz="45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sola palabra de irritación”.</a:t>
            </a:r>
            <a:endParaRPr b="0" i="0" sz="4536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51800" lvl="0" marL="1079232" marR="0" rtl="0" algn="l">
              <a:lnSpc>
                <a:spcPct val="12017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61"/>
              <a:buFont typeface="Helvetica Neue"/>
              <a:buChar char="•"/>
            </a:pPr>
            <a:r>
              <a:rPr b="1" i="0" lang="en-US" sz="50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Dominándose</a:t>
            </a: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esa manera, se fortalecerán.</a:t>
            </a:r>
            <a:endParaRPr b="0" i="0" sz="5022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40611" lvl="0" marL="1068043" marR="0" rtl="0" algn="l">
              <a:lnSpc>
                <a:spcPct val="120173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18"/>
              <a:buFont typeface="Helvetica Neue Light"/>
              <a:buChar char="•"/>
            </a:pP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</a:t>
            </a:r>
            <a:r>
              <a:rPr b="1" i="0" lang="en-US" sz="50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sistema nervioso</a:t>
            </a: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no será tan sensible.</a:t>
            </a:r>
            <a:endParaRPr b="0" i="0" sz="5022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40611" lvl="0" marL="1068043" marR="0" rtl="0" algn="l">
              <a:lnSpc>
                <a:spcPct val="12146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18"/>
              <a:buFont typeface="Helvetica Neue Light"/>
              <a:buChar char="•"/>
            </a:pP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Quedarán fortalecidos por los principios de lo recto.</a:t>
            </a:r>
            <a:endParaRPr b="0" i="0" sz="5022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40611" lvl="0" marL="1068043" marR="0" rtl="0" algn="l">
              <a:lnSpc>
                <a:spcPct val="120173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18"/>
              <a:buFont typeface="Helvetica Neue Light"/>
              <a:buChar char="•"/>
            </a:pP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0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conciencia</a:t>
            </a: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 fortalecerá.</a:t>
            </a:r>
            <a:endParaRPr b="0" i="0" sz="5022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40611" lvl="0" marL="1068043" marR="0" rtl="0" algn="l">
              <a:lnSpc>
                <a:spcPct val="12146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18"/>
              <a:buFont typeface="Helvetica Neue Light"/>
              <a:buChar char="•"/>
            </a:pPr>
            <a:r>
              <a:rPr b="0" i="0" lang="en-US" sz="502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ángeles de Dios sonreirán al ver sus esfuerzos, y los ayudarán. </a:t>
            </a:r>
            <a:endParaRPr/>
          </a:p>
        </p:txBody>
      </p:sp>
      <p:sp>
        <p:nvSpPr>
          <p:cNvPr id="182" name="Google Shape;182;p10"/>
          <p:cNvSpPr/>
          <p:nvPr/>
        </p:nvSpPr>
        <p:spPr>
          <a:xfrm>
            <a:off x="1209167" y="5415883"/>
            <a:ext cx="740184" cy="5081820"/>
          </a:xfrm>
          <a:custGeom>
            <a:rect b="b" l="l" r="r" t="t"/>
            <a:pathLst>
              <a:path extrusionOk="0" h="21600" w="16563">
                <a:moveTo>
                  <a:pt x="16563" y="21600"/>
                </a:moveTo>
                <a:cubicBezTo>
                  <a:pt x="-2253" y="14624"/>
                  <a:pt x="-5037" y="7424"/>
                  <a:pt x="8212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18941406" y="12313037"/>
            <a:ext cx="3811420" cy="885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—{1MCP 172.2}</a:t>
            </a:r>
            <a:endParaRPr/>
          </a:p>
        </p:txBody>
      </p:sp>
      <p:sp>
        <p:nvSpPr>
          <p:cNvPr id="184" name="Google Shape;184;p10"/>
          <p:cNvSpPr txBox="1"/>
          <p:nvPr/>
        </p:nvSpPr>
        <p:spPr>
          <a:xfrm>
            <a:off x="3033801" y="3449787"/>
            <a:ext cx="7169634" cy="19486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150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9300"/>
              <a:buFont typeface="Times New Roman"/>
              <a:buNone/>
            </a:pPr>
            <a:r>
              <a:rPr b="0" i="1" lang="en-US" sz="93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Prométanse a:</a:t>
            </a:r>
            <a:endParaRPr/>
          </a:p>
        </p:txBody>
      </p:sp>
      <p:sp>
        <p:nvSpPr>
          <p:cNvPr id="185" name="Google Shape;185;p10"/>
          <p:cNvSpPr txBox="1"/>
          <p:nvPr/>
        </p:nvSpPr>
        <p:spPr>
          <a:xfrm>
            <a:off x="837529" y="1656474"/>
            <a:ext cx="22708942" cy="203103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056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138"/>
              <a:buFont typeface="Helvetica Neue Light"/>
              <a:buNone/>
            </a:pPr>
            <a:r>
              <a:rPr b="0" i="0" lang="en-US" sz="613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“No echaré a perder la felicidad </a:t>
            </a:r>
            <a:r>
              <a:rPr b="0" i="0" lang="en-US" sz="369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mis hijos con </a:t>
            </a:r>
            <a:r>
              <a:rPr b="0" i="0" lang="en-US" sz="55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sola palabra de irritación”.</a:t>
            </a:r>
            <a:endParaRPr b="0" i="0" sz="5544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1700234" y="1555083"/>
            <a:ext cx="740184" cy="5081820"/>
          </a:xfrm>
          <a:custGeom>
            <a:rect b="b" l="l" r="r" t="t"/>
            <a:pathLst>
              <a:path extrusionOk="0" h="21600" w="16563">
                <a:moveTo>
                  <a:pt x="16563" y="21600"/>
                </a:moveTo>
                <a:cubicBezTo>
                  <a:pt x="-2253" y="14624"/>
                  <a:pt x="-5037" y="7424"/>
                  <a:pt x="8212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18941406" y="12313037"/>
            <a:ext cx="3811420" cy="885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—{1MCP 172.2}</a:t>
            </a:r>
            <a:endParaRPr/>
          </a:p>
        </p:txBody>
      </p:sp>
      <p:sp>
        <p:nvSpPr>
          <p:cNvPr id="192" name="Google Shape;192;p11"/>
          <p:cNvSpPr txBox="1"/>
          <p:nvPr/>
        </p:nvSpPr>
        <p:spPr>
          <a:xfrm>
            <a:off x="2000868" y="1176203"/>
            <a:ext cx="10931082" cy="19486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0604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882"/>
              <a:buFont typeface="Times New Roman"/>
              <a:buNone/>
            </a:pPr>
            <a:r>
              <a:rPr b="0" i="1" lang="en-US" sz="6882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se sienten impacientes</a:t>
            </a:r>
            <a:endParaRPr/>
          </a:p>
        </p:txBody>
      </p:sp>
      <p:sp>
        <p:nvSpPr>
          <p:cNvPr id="193" name="Google Shape;193;p11"/>
          <p:cNvSpPr txBox="1"/>
          <p:nvPr/>
        </p:nvSpPr>
        <p:spPr>
          <a:xfrm>
            <a:off x="2723115" y="4454066"/>
            <a:ext cx="19344170" cy="662519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198712" lvl="0" marL="1198712" marR="0" rtl="0" algn="l">
              <a:lnSpc>
                <a:spcPct val="11012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835"/>
              <a:buFont typeface="Helvetica Neue Light"/>
              <a:buChar char="•"/>
            </a:pP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1" i="1" lang="en-US" sz="662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frecuencia piensan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719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 </a:t>
            </a:r>
            <a:r>
              <a:rPr b="1" i="1" lang="en-US" sz="662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causa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está en sus hijos, les </a:t>
            </a:r>
            <a:r>
              <a:rPr b="1" i="1" lang="en-US" sz="662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echan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1" lang="en-US" sz="662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culpa cuando no la merecen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6044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98712" lvl="0" marL="1198712" marR="0" rtl="0" algn="l">
              <a:lnSpc>
                <a:spcPct val="11012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835"/>
              <a:buFont typeface="Helvetica Neue Light"/>
              <a:buChar char="•"/>
            </a:pP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1" i="1" lang="en-US" sz="662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niños conocen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notan y sienten estas irregularidades y tampoco son siempre los mismos.</a:t>
            </a:r>
            <a:endParaRPr b="0" i="0" sz="6044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98712" lvl="0" marL="1198712" marR="0" rtl="0" algn="l">
              <a:lnSpc>
                <a:spcPct val="12078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835"/>
              <a:buFont typeface="Helvetica Neue Light"/>
              <a:buChar char="•"/>
            </a:pP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 veces están </a:t>
            </a:r>
            <a:r>
              <a:rPr b="0" i="0" lang="en-US" sz="5069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mas o menos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preparados </a:t>
            </a:r>
            <a:r>
              <a:rPr b="0" i="0" lang="en-US" sz="5069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604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afrontar actitudes variables; y en otras ocasiones están nerviosos e intranquilos, y no pueden soportar la censura [...]. 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1429300" y="1538150"/>
            <a:ext cx="740185" cy="5081820"/>
          </a:xfrm>
          <a:custGeom>
            <a:rect b="b" l="l" r="r" t="t"/>
            <a:pathLst>
              <a:path extrusionOk="0" h="21600" w="16563">
                <a:moveTo>
                  <a:pt x="16563" y="21600"/>
                </a:moveTo>
                <a:cubicBezTo>
                  <a:pt x="-2253" y="14624"/>
                  <a:pt x="-5037" y="7424"/>
                  <a:pt x="8212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16400216" y="12391354"/>
            <a:ext cx="6606610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—JT 1:135, 136 (1863). {1MCP 173.1}</a:t>
            </a:r>
            <a:endParaRPr/>
          </a:p>
        </p:txBody>
      </p:sp>
      <p:sp>
        <p:nvSpPr>
          <p:cNvPr id="200" name="Google Shape;200;p12"/>
          <p:cNvSpPr txBox="1"/>
          <p:nvPr/>
        </p:nvSpPr>
        <p:spPr>
          <a:xfrm>
            <a:off x="1917558" y="1548736"/>
            <a:ext cx="20548884" cy="1521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140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766"/>
              <a:buFont typeface="Times New Roman"/>
              <a:buNone/>
            </a:pPr>
            <a:r>
              <a:rPr b="0" i="1" lang="en-US" sz="5766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se sienten impacientes, los padres de temperamento nervioso</a:t>
            </a:r>
            <a:endParaRPr/>
          </a:p>
        </p:txBody>
      </p:sp>
      <p:sp>
        <p:nvSpPr>
          <p:cNvPr id="201" name="Google Shape;201;p12"/>
          <p:cNvSpPr txBox="1"/>
          <p:nvPr/>
        </p:nvSpPr>
        <p:spPr>
          <a:xfrm>
            <a:off x="2689249" y="3979933"/>
            <a:ext cx="19344169" cy="662519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101644" lvl="0" marL="1101644" marR="0" rtl="0" algn="l">
              <a:lnSpc>
                <a:spcPct val="12073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41"/>
              <a:buFont typeface="Helvetica Neue Light"/>
              <a:buChar char="•"/>
            </a:pP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Cuando están cansados</a:t>
            </a:r>
            <a:r>
              <a:rPr b="0" i="0" lang="en-US" sz="416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el trabajo u </a:t>
            </a: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oprimidos </a:t>
            </a:r>
            <a:r>
              <a:rPr b="0" i="0" lang="en-US" sz="416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la </a:t>
            </a: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congoja, </a:t>
            </a:r>
            <a:r>
              <a:rPr b="1" i="1" lang="en-US" sz="530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conservan serenidad mental</a:t>
            </a:r>
            <a:r>
              <a:rPr b="0" i="0" lang="en-US" sz="416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sino que </a:t>
            </a:r>
            <a:r>
              <a:rPr b="1" i="1" lang="en-US" sz="530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manifiestan </a:t>
            </a: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irritación e intolerancia </a:t>
            </a:r>
            <a:r>
              <a:rPr b="0" i="0" lang="en-US" sz="416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desagradan a Dios y extienden una nube sobre la familia.</a:t>
            </a:r>
            <a:endParaRPr b="0" i="0" sz="416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01644" lvl="0" marL="1101644" marR="0" rtl="0" algn="l">
              <a:lnSpc>
                <a:spcPct val="12073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41"/>
              <a:buFont typeface="Helvetica Neue Light"/>
              <a:buChar char="•"/>
            </a:pP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tierna bondad, debe </a:t>
            </a:r>
            <a:r>
              <a:rPr b="1" i="1" lang="en-US" sz="530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calmarse </a:t>
            </a: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los niños en sus dificultades.</a:t>
            </a:r>
            <a:endParaRPr b="0" i="0" sz="530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01644" lvl="0" marL="1101644" marR="0" rtl="0" algn="l">
              <a:lnSpc>
                <a:spcPct val="12073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41"/>
              <a:buFont typeface="Helvetica Neue Light"/>
              <a:buChar char="•"/>
            </a:pP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1" lang="en-US" sz="530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bondad</a:t>
            </a:r>
            <a:r>
              <a:rPr b="0" i="0" lang="en-US" sz="530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tolerancia mutuas harán del hogar un paraíso y atraerán a los ángeles santos al círculo de la familia.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/>
          <p:nvPr>
            <p:ph idx="4294967295" type="ctrTitle"/>
          </p:nvPr>
        </p:nvSpPr>
        <p:spPr>
          <a:xfrm>
            <a:off x="7274851" y="833966"/>
            <a:ext cx="11358299" cy="143827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mentes paralizadas 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4460693" y="2790794"/>
            <a:ext cx="16986614" cy="16498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35816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565"/>
              <a:buFont typeface="Helvetica Neue Light"/>
              <a:buNone/>
            </a:pPr>
            <a:r>
              <a:rPr b="0" i="0" lang="en-US" sz="456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forma en que Satanás está trabajando y cuánto éxito tiene. Por lo que se me ha mostrado, ha paralizado la mente de los padres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538691" y="1165225"/>
            <a:ext cx="8340164" cy="4907856"/>
          </a:xfrm>
          <a:custGeom>
            <a:rect b="b" l="l" r="r" t="t"/>
            <a:pathLst>
              <a:path extrusionOk="0" h="21600" w="21600">
                <a:moveTo>
                  <a:pt x="21600" y="21600"/>
                </a:moveTo>
                <a:cubicBezTo>
                  <a:pt x="13456" y="17125"/>
                  <a:pt x="6256" y="9925"/>
                  <a:pt x="0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17649902" y="12266499"/>
            <a:ext cx="2190598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—{1MCP 173.2}</a:t>
            </a:r>
            <a:endParaRPr/>
          </a:p>
        </p:txBody>
      </p:sp>
      <p:sp>
        <p:nvSpPr>
          <p:cNvPr id="210" name="Google Shape;210;p13"/>
          <p:cNvSpPr txBox="1"/>
          <p:nvPr/>
        </p:nvSpPr>
        <p:spPr>
          <a:xfrm>
            <a:off x="2702586" y="6607111"/>
            <a:ext cx="20502829" cy="57087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406130" lvl="0" marL="1465566" marR="0" rtl="0" algn="l">
              <a:lnSpc>
                <a:spcPct val="12002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803"/>
              <a:buFont typeface="Helvetica Neue Light"/>
              <a:buChar char="•"/>
            </a:pP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Son</a:t>
            </a:r>
            <a:r>
              <a:rPr b="1" i="0" lang="en-US" sz="73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lentos</a:t>
            </a: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69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1" i="0" lang="en-US" sz="73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sospechar</a:t>
            </a: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69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sus</a:t>
            </a: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73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propios hijos pueden estar equivocados.</a:t>
            </a:r>
            <a:endParaRPr b="1" i="0" sz="7332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406130" lvl="0" marL="1465566" marR="0" rtl="0" algn="l">
              <a:lnSpc>
                <a:spcPct val="12131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803"/>
              <a:buFont typeface="Helvetica Neue Light"/>
              <a:buChar char="•"/>
            </a:pP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Algunos profesan ser cristianos.</a:t>
            </a:r>
            <a:endParaRPr b="0" i="0" sz="7254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421250" lvl="0" marL="1480686" marR="0" rtl="0" algn="l">
              <a:lnSpc>
                <a:spcPct val="1200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66"/>
              <a:buFont typeface="Helvetica Neue"/>
              <a:buChar char="•"/>
            </a:pPr>
            <a:r>
              <a:rPr b="1" i="0" lang="en-US" sz="73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Duermen</a:t>
            </a: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no temiendo ningún peligro</a:t>
            </a:r>
            <a:r>
              <a:rPr b="0" i="0" lang="en-US" sz="569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mientras las </a:t>
            </a:r>
            <a:r>
              <a:rPr b="0" i="0" lang="en-US" sz="725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mentes </a:t>
            </a:r>
            <a:r>
              <a:rPr b="0" i="0" lang="en-US" sz="647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los cuerpos de sus hijos se están arruinando.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/>
          <p:nvPr/>
        </p:nvSpPr>
        <p:spPr>
          <a:xfrm>
            <a:off x="3064371" y="2616200"/>
            <a:ext cx="17526266" cy="5650640"/>
          </a:xfrm>
          <a:prstGeom prst="roundRect">
            <a:avLst>
              <a:gd fmla="val 15000" name="adj"/>
            </a:avLst>
          </a:prstGeom>
          <a:solidFill>
            <a:srgbClr val="104091"/>
          </a:solidFill>
          <a:ln>
            <a:noFill/>
          </a:ln>
          <a:effectLst>
            <a:outerShdw blurRad="190500" rotWithShape="0" dir="5400000" dist="8455">
              <a:srgbClr val="76D6FF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4730937" y="1111237"/>
            <a:ext cx="14922126" cy="124071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50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24"/>
              <a:buFont typeface="Times New Roman"/>
              <a:buNone/>
            </a:pPr>
            <a:r>
              <a:rPr b="1" i="1" lang="en-US" sz="7524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Algunos padres no se preocupan por:</a:t>
            </a:r>
            <a:endParaRPr/>
          </a:p>
        </p:txBody>
      </p:sp>
      <p:sp>
        <p:nvSpPr>
          <p:cNvPr id="217" name="Google Shape;217;p14"/>
          <p:cNvSpPr/>
          <p:nvPr/>
        </p:nvSpPr>
        <p:spPr>
          <a:xfrm>
            <a:off x="2276696" y="7040628"/>
            <a:ext cx="1467588" cy="5404943"/>
          </a:xfrm>
          <a:custGeom>
            <a:rect b="b" l="l" r="r" t="t"/>
            <a:pathLst>
              <a:path extrusionOk="0" h="21600" w="19360">
                <a:moveTo>
                  <a:pt x="19360" y="21600"/>
                </a:moveTo>
                <a:cubicBezTo>
                  <a:pt x="3976" y="15126"/>
                  <a:pt x="-2240" y="7926"/>
                  <a:pt x="713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4"/>
          <p:cNvSpPr txBox="1"/>
          <p:nvPr/>
        </p:nvSpPr>
        <p:spPr>
          <a:xfrm>
            <a:off x="16131539" y="12266499"/>
            <a:ext cx="5227321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4572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278 (1905). {1MCP 163.1}</a:t>
            </a:r>
            <a:endParaRPr/>
          </a:p>
        </p:txBody>
      </p:sp>
      <p:sp>
        <p:nvSpPr>
          <p:cNvPr id="219" name="Google Shape;219;p14"/>
          <p:cNvSpPr txBox="1"/>
          <p:nvPr/>
        </p:nvSpPr>
        <p:spPr>
          <a:xfrm>
            <a:off x="2535866" y="3347990"/>
            <a:ext cx="18231975" cy="54633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96976" lvl="0" marL="696976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4"/>
              <a:buFont typeface="Helvetica Neue"/>
              <a:buChar char="•"/>
            </a:pP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Tener a sus hijos consigo cuando están en la casa de Dios.</a:t>
            </a:r>
            <a:endParaRPr b="1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6976" lvl="0" marL="696976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4"/>
              <a:buFont typeface="Helvetica Neue"/>
              <a:buChar char="•"/>
            </a:pP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jovencitas se sientan frecuentemente 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los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asientos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atrás.</a:t>
            </a:r>
            <a:endParaRPr b="1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6976" lvl="0" marL="696976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4"/>
              <a:buFont typeface="Helvetica Neue"/>
              <a:buChar char="•"/>
            </a:pP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hábito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encontrar 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excusas para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salir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iglesia.</a:t>
            </a:r>
            <a:endParaRPr b="1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6976" lvl="0" marL="696976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4"/>
              <a:buFont typeface="Helvetica Neue"/>
              <a:buChar char="•"/>
            </a:pP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muchachos salen antes 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después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salieron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niñas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al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terminar</a:t>
            </a:r>
            <a:r>
              <a:rPr b="0" i="0" lang="en-US" sz="36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44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reunión</a:t>
            </a:r>
            <a:r>
              <a:rPr b="1" i="0" lang="en-US" sz="36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364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3662858" y="9807369"/>
            <a:ext cx="18096045" cy="26604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16003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24"/>
              <a:buFont typeface="Helvetica Neue Light"/>
              <a:buNone/>
            </a:pPr>
            <a:r>
              <a:rPr b="0" i="0" lang="en-US" sz="422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Dan excusas para volver caminando, y los muchachos y las niñas se reúnen en un parque u otro lugar aislado, y juegan y pasan un momento de emoción, sin que los vean ojos experimentados que puedan ayudarlos a andar con cautela.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25" name="Google Shape;2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5586" y="6411248"/>
            <a:ext cx="9314689" cy="7699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26" name="Google Shape;22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128" y="2587281"/>
            <a:ext cx="9314689" cy="489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/>
          <p:cNvSpPr txBox="1"/>
          <p:nvPr>
            <p:ph idx="4294967295" type="ctrTitle"/>
          </p:nvPr>
        </p:nvSpPr>
        <p:spPr>
          <a:xfrm>
            <a:off x="1801316" y="1071033"/>
            <a:ext cx="20781368" cy="143827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alimentación y la influencia</a:t>
            </a:r>
            <a:endParaRPr/>
          </a:p>
        </p:txBody>
      </p:sp>
      <p:sp>
        <p:nvSpPr>
          <p:cNvPr id="228" name="Google Shape;228;p15"/>
          <p:cNvSpPr txBox="1"/>
          <p:nvPr/>
        </p:nvSpPr>
        <p:spPr>
          <a:xfrm>
            <a:off x="17338006" y="12266499"/>
            <a:ext cx="4778655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279 (1905). {1MCP 163.1}</a:t>
            </a:r>
            <a:endParaRPr/>
          </a:p>
        </p:txBody>
      </p:sp>
      <p:sp>
        <p:nvSpPr>
          <p:cNvPr id="229" name="Google Shape;229;p15"/>
          <p:cNvSpPr txBox="1"/>
          <p:nvPr/>
        </p:nvSpPr>
        <p:spPr>
          <a:xfrm>
            <a:off x="5699399" y="3757572"/>
            <a:ext cx="17833627" cy="84459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31239" lvl="0" marL="1073911" marR="0" rtl="0" algn="l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56"/>
              <a:buFont typeface="Helvetica Neue Light"/>
              <a:buChar char="•"/>
            </a:pP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los padres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hubieran vivido en forma saludable</a:t>
            </a:r>
            <a:endParaRPr b="0" i="0" sz="6160" u="none" cap="none" strike="noStrike">
              <a:solidFill>
                <a:srgbClr val="9292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31239" lvl="0" marL="1073911" marR="0" rtl="0" algn="l">
              <a:lnSpc>
                <a:spcPct val="102272"/>
              </a:lnSpc>
              <a:spcBef>
                <a:spcPts val="2500"/>
              </a:spcBef>
              <a:spcAft>
                <a:spcPts val="0"/>
              </a:spcAft>
              <a:buClr>
                <a:srgbClr val="D5D5D5"/>
              </a:buClr>
              <a:buSzPts val="4256"/>
              <a:buFont typeface="Helvetica Neue Light"/>
              <a:buChar char="•"/>
            </a:pP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hubiesen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estado satisfechos 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un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régimen sencillo, habrían ahorrado muchos gastos.</a:t>
            </a:r>
            <a:endParaRPr b="0" i="0" sz="6160" u="none" cap="none" strike="noStrike">
              <a:solidFill>
                <a:srgbClr val="9292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31239" lvl="0" marL="1073911" marR="0" rtl="0" algn="l">
              <a:lnSpc>
                <a:spcPct val="102272"/>
              </a:lnSpc>
              <a:spcBef>
                <a:spcPts val="2500"/>
              </a:spcBef>
              <a:spcAft>
                <a:spcPts val="0"/>
              </a:spcAft>
              <a:buClr>
                <a:srgbClr val="D5D5D5"/>
              </a:buClr>
              <a:buSzPts val="4256"/>
              <a:buFont typeface="Helvetica Neue Light"/>
              <a:buChar char="•"/>
            </a:pP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padre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habría estado obligado a trabajar más allá 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límite 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sus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fuerzas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fin de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satisfacer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necesidades 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familia.</a:t>
            </a:r>
            <a:endParaRPr b="0" i="0" sz="6160" u="none" cap="none" strike="noStrike">
              <a:solidFill>
                <a:srgbClr val="9292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94067" lvl="0" marL="1236739" marR="0" rtl="0" algn="l">
              <a:lnSpc>
                <a:spcPct val="102272"/>
              </a:lnSpc>
              <a:spcBef>
                <a:spcPts val="2500"/>
              </a:spcBef>
              <a:spcAft>
                <a:spcPts val="0"/>
              </a:spcAft>
              <a:buClr>
                <a:srgbClr val="D5D5D5"/>
              </a:buClr>
              <a:buSzPts val="4928"/>
              <a:buFont typeface="Helvetica Neue"/>
              <a:buChar char="•"/>
            </a:pP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régimen nutritivo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sencillo 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habría influido para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activar indebidamente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sistema nervioso</a:t>
            </a:r>
            <a:r>
              <a:rPr b="0" i="0" lang="en-US" sz="53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las pasiones, </a:t>
            </a:r>
            <a:r>
              <a:rPr b="0" i="0" lang="en-US" sz="616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produciendo mal humor e irritabilidad. 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/>
          <p:nvPr/>
        </p:nvSpPr>
        <p:spPr>
          <a:xfrm>
            <a:off x="14831872" y="12266499"/>
            <a:ext cx="47786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279 (1905). {1MCP 163.1}</a:t>
            </a:r>
            <a:endParaRPr/>
          </a:p>
        </p:txBody>
      </p:sp>
      <p:sp>
        <p:nvSpPr>
          <p:cNvPr id="235" name="Google Shape;235;p16"/>
          <p:cNvSpPr txBox="1"/>
          <p:nvPr/>
        </p:nvSpPr>
        <p:spPr>
          <a:xfrm>
            <a:off x="7193988" y="3609391"/>
            <a:ext cx="15085746" cy="78018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279938" lvl="0" marL="1334041" marR="0" rtl="0" algn="l">
              <a:lnSpc>
                <a:spcPct val="121157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82"/>
              <a:buFont typeface="Helvetica Neue Light"/>
              <a:buChar char="•"/>
            </a:pP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Únicamente alimentos sencillos,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tendría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cabeza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despejada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nervios firmes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el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estómago sano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 b="0" i="0" sz="6603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279938" lvl="0" marL="1334041" marR="0" rtl="0" algn="l">
              <a:lnSpc>
                <a:spcPct val="121157"/>
              </a:lnSpc>
              <a:spcBef>
                <a:spcPts val="3900"/>
              </a:spcBef>
              <a:spcAft>
                <a:spcPts val="0"/>
              </a:spcAft>
              <a:buClr>
                <a:srgbClr val="D5D5D5"/>
              </a:buClr>
              <a:buSzPts val="5282"/>
              <a:buFont typeface="Helvetica Neue"/>
              <a:buChar char="•"/>
            </a:pP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padecería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inapetencia</a:t>
            </a:r>
            <a:endParaRPr b="0" i="0" sz="6603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279938" lvl="0" marL="1334041" marR="0" rtl="0" algn="l">
              <a:lnSpc>
                <a:spcPct val="116613"/>
              </a:lnSpc>
              <a:spcBef>
                <a:spcPts val="3900"/>
              </a:spcBef>
              <a:spcAft>
                <a:spcPts val="0"/>
              </a:spcAft>
              <a:buClr>
                <a:srgbClr val="D5D5D5"/>
              </a:buClr>
              <a:buSzPts val="5282"/>
              <a:buFont typeface="Helvetica Neue Light"/>
              <a:buChar char="•"/>
            </a:pP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generación actual</a:t>
            </a:r>
            <a:r>
              <a:rPr b="0" i="0" lang="en-US" sz="660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04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estaría en una </a:t>
            </a:r>
            <a:r>
              <a:rPr b="1" i="0" lang="en-US" sz="66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condición</a:t>
            </a:r>
            <a:r>
              <a:rPr b="1" i="0" lang="en-US" sz="504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04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mucho mejor que la que tiene ahora. </a:t>
            </a:r>
            <a:endParaRPr/>
          </a:p>
        </p:txBody>
      </p:sp>
      <p:pic>
        <p:nvPicPr>
          <p:cNvPr descr="Imagen" id="236" name="Google Shape;23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404" y="23715"/>
            <a:ext cx="5216493" cy="6421103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929292">
                <a:alpha val="69803"/>
              </a:srgbClr>
            </a:outerShdw>
          </a:effectLst>
        </p:spPr>
      </p:pic>
      <p:sp>
        <p:nvSpPr>
          <p:cNvPr id="237" name="Google Shape;237;p16"/>
          <p:cNvSpPr txBox="1"/>
          <p:nvPr/>
        </p:nvSpPr>
        <p:spPr>
          <a:xfrm>
            <a:off x="110497" y="1060213"/>
            <a:ext cx="5430308" cy="48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300"/>
              <a:buFont typeface="Helvetica Neue Light"/>
              <a:buNone/>
            </a:pPr>
            <a:r>
              <a:rPr b="0" i="0" lang="en-US" sz="9300" u="none" cap="none" strike="noStrike">
                <a:solidFill>
                  <a:srgbClr val="0C0C0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</a:t>
            </a:r>
            <a:r>
              <a:rPr b="0" i="0" lang="en-US" sz="6000" u="none" cap="none" strike="noStrike">
                <a:solidFill>
                  <a:srgbClr val="0C0C0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endParaRPr b="0" i="0" sz="93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300"/>
              <a:buFont typeface="Helvetica Neue"/>
              <a:buNone/>
            </a:pPr>
            <a:r>
              <a:rPr b="1" i="0" lang="en-US" sz="9300" u="none" cap="none" strike="noStrike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</a:t>
            </a:r>
            <a:r>
              <a:rPr b="1" i="0" lang="en-US" sz="6500" u="none" cap="none" strike="noStrike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consumiera</a:t>
            </a:r>
            <a:endParaRPr/>
          </a:p>
        </p:txBody>
      </p:sp>
      <p:pic>
        <p:nvPicPr>
          <p:cNvPr descr="Imagen" id="238" name="Google Shape;23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0207" y="6718551"/>
            <a:ext cx="7035319" cy="6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/>
          <p:nvPr/>
        </p:nvSpPr>
        <p:spPr>
          <a:xfrm>
            <a:off x="1585265" y="2990432"/>
            <a:ext cx="21920134" cy="905593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51E25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18286272" y="12401966"/>
            <a:ext cx="47786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279 (1905). {1MCP 163.1}</a:t>
            </a:r>
            <a:endParaRPr/>
          </a:p>
        </p:txBody>
      </p:sp>
      <p:sp>
        <p:nvSpPr>
          <p:cNvPr id="245" name="Google Shape;245;p17"/>
          <p:cNvSpPr txBox="1"/>
          <p:nvPr/>
        </p:nvSpPr>
        <p:spPr>
          <a:xfrm>
            <a:off x="1012312" y="1073302"/>
            <a:ext cx="12267109" cy="7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</a:pPr>
            <a:r>
              <a:rPr b="0" i="1" lang="en-US" sz="4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posible hacer algo para mejorar nuestra condición</a:t>
            </a:r>
            <a:endParaRPr/>
          </a:p>
        </p:txBody>
      </p:sp>
      <p:sp>
        <p:nvSpPr>
          <p:cNvPr id="246" name="Google Shape;246;p17"/>
          <p:cNvSpPr txBox="1"/>
          <p:nvPr/>
        </p:nvSpPr>
        <p:spPr>
          <a:xfrm>
            <a:off x="1876028" y="4511910"/>
            <a:ext cx="20631945" cy="601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016000" lvl="0" marL="1168400" marR="0" rtl="0" algn="l">
              <a:lnSpc>
                <a:spcPct val="88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80"/>
              <a:buFont typeface="Helvetica Neue Light"/>
              <a:buChar char="•"/>
            </a:pP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temperancia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todas las cosas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necesaria.</a:t>
            </a:r>
            <a:endParaRPr/>
          </a:p>
          <a:p>
            <a:pPr indent="-1016000" lvl="0" marL="1168400" marR="0" rtl="0" algn="l">
              <a:lnSpc>
                <a:spcPct val="88157"/>
              </a:lnSpc>
              <a:spcBef>
                <a:spcPts val="3300"/>
              </a:spcBef>
              <a:spcAft>
                <a:spcPts val="0"/>
              </a:spcAft>
              <a:buClr>
                <a:srgbClr val="FFFFFF"/>
              </a:buClr>
              <a:buSzPts val="6080"/>
              <a:buFont typeface="Helvetica Neue Light"/>
              <a:buChar char="•"/>
            </a:pP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 temperante no se quejará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si no tiene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gran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variedad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alimentos</a:t>
            </a:r>
            <a:endParaRPr/>
          </a:p>
          <a:p>
            <a:pPr indent="-1016000" lvl="0" marL="1168400" marR="0" rtl="0" algn="l">
              <a:lnSpc>
                <a:spcPct val="88157"/>
              </a:lnSpc>
              <a:spcBef>
                <a:spcPts val="3300"/>
              </a:spcBef>
              <a:spcAft>
                <a:spcPts val="0"/>
              </a:spcAft>
              <a:buClr>
                <a:srgbClr val="FFFFFF"/>
              </a:buClr>
              <a:buSzPts val="6080"/>
              <a:buFont typeface="Helvetica Neue Light"/>
              <a:buChar char="•"/>
            </a:pP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manera sana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vivir mejorará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condición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familia,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tendrán más tiempo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dedicarlo a sus hijos.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/>
          <p:nvPr/>
        </p:nvSpPr>
        <p:spPr>
          <a:xfrm>
            <a:off x="1585265" y="2990432"/>
            <a:ext cx="21923904" cy="905593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51E25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18286272" y="12401966"/>
            <a:ext cx="47786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279 (1905). {1MCP 163.1}</a:t>
            </a:r>
            <a:endParaRPr/>
          </a:p>
        </p:txBody>
      </p:sp>
      <p:sp>
        <p:nvSpPr>
          <p:cNvPr id="253" name="Google Shape;253;p18"/>
          <p:cNvSpPr txBox="1"/>
          <p:nvPr/>
        </p:nvSpPr>
        <p:spPr>
          <a:xfrm>
            <a:off x="1012312" y="1073302"/>
            <a:ext cx="12267109" cy="7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</a:pPr>
            <a:r>
              <a:rPr b="0" i="1" lang="en-US" sz="4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posible hacer algo para mejorar nuestra condición</a:t>
            </a:r>
            <a:endParaRPr/>
          </a:p>
        </p:txBody>
      </p:sp>
      <p:sp>
        <p:nvSpPr>
          <p:cNvPr id="254" name="Google Shape;254;p18"/>
          <p:cNvSpPr txBox="1"/>
          <p:nvPr/>
        </p:nvSpPr>
        <p:spPr>
          <a:xfrm>
            <a:off x="1585265" y="3091782"/>
            <a:ext cx="21923904" cy="6956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334365" lvl="0" marL="1486765" marR="0" rtl="0" algn="l">
              <a:lnSpc>
                <a:spcPct val="1072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Deberían estudiar detenidamente en qué forma pueden preparar mejor a sus hijos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fin de que sean útiles en este mundo y sean idóneos para el cielo.</a:t>
            </a:r>
            <a:endParaRPr/>
          </a:p>
          <a:p>
            <a:pPr indent="-1334365" lvl="0" marL="1486765" marR="0" rtl="0" algn="l">
              <a:lnSpc>
                <a:spcPct val="84057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5520"/>
              <a:buFont typeface="Helvetica Neue"/>
              <a:buChar char="•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Contentarse con que sus hijos tengan vestidos limpios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sencillos, pero cómodos, libres de bordados y adornos.</a:t>
            </a:r>
            <a:endParaRPr/>
          </a:p>
          <a:p>
            <a:pPr indent="-850900" lvl="0" marL="1003300" marR="0" rtl="0" algn="l">
              <a:lnSpc>
                <a:spcPct val="84057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3520"/>
              <a:buFont typeface="Helvetica Neue Light"/>
              <a:buChar char="•"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Han de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trabajar seriamente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conseguir que sus hijos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posean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adornos interiores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el de un espíritu humilde y sereno, el cual tiene un gran valor a la vista de Dios.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/>
          <p:nvPr>
            <p:ph idx="4294967295" type="ctrTitle"/>
          </p:nvPr>
        </p:nvSpPr>
        <p:spPr>
          <a:xfrm>
            <a:off x="4834995" y="800100"/>
            <a:ext cx="14714009" cy="143827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esposo, el que une el hogar</a:t>
            </a:r>
            <a:endParaRPr/>
          </a:p>
        </p:txBody>
      </p:sp>
      <p:sp>
        <p:nvSpPr>
          <p:cNvPr id="260" name="Google Shape;260;p19"/>
          <p:cNvSpPr txBox="1"/>
          <p:nvPr/>
        </p:nvSpPr>
        <p:spPr>
          <a:xfrm>
            <a:off x="1037828" y="3423653"/>
            <a:ext cx="17430684" cy="169769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350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700"/>
              <a:buFont typeface="Times New Roman"/>
              <a:buNone/>
            </a:pPr>
            <a:r>
              <a:rPr b="0" i="1" lang="en-US" sz="57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padre cristiano </a:t>
            </a:r>
            <a:r>
              <a:rPr b="0" i="1" lang="en-US" sz="49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el lazo que une a su familia, vinculándolos estrechamente al trono de Dios.</a:t>
            </a:r>
            <a:endParaRPr/>
          </a:p>
        </p:txBody>
      </p:sp>
      <p:sp>
        <p:nvSpPr>
          <p:cNvPr id="261" name="Google Shape;261;p19"/>
          <p:cNvSpPr txBox="1"/>
          <p:nvPr/>
        </p:nvSpPr>
        <p:spPr>
          <a:xfrm>
            <a:off x="1273241" y="6306627"/>
            <a:ext cx="15769299" cy="42641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522199" lvl="0" marL="1592303" marR="0" rtl="0" algn="l">
              <a:lnSpc>
                <a:spcPct val="659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10"/>
              <a:buFont typeface="Helvetica Neue"/>
              <a:buChar char="•"/>
            </a:pPr>
            <a:r>
              <a:rPr b="1" i="0" lang="en-US" sz="86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</a:t>
            </a: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ha de </a:t>
            </a:r>
            <a:r>
              <a:rPr b="1" i="0" lang="en-US" sz="86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decaer su interés</a:t>
            </a: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sus hijos.</a:t>
            </a:r>
            <a:endParaRPr b="0" i="0" sz="4508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93487" lvl="0" marL="863591" marR="0" rtl="0" algn="l">
              <a:lnSpc>
                <a:spcPct val="65911"/>
              </a:lnSpc>
              <a:spcBef>
                <a:spcPts val="1600"/>
              </a:spcBef>
              <a:spcAft>
                <a:spcPts val="0"/>
              </a:spcAft>
              <a:buClr>
                <a:srgbClr val="D5D5D5"/>
              </a:buClr>
              <a:buSzPts val="3967"/>
              <a:buFont typeface="Helvetica Neue Light"/>
              <a:buChar char="•"/>
            </a:pP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los </a:t>
            </a:r>
            <a:r>
              <a:rPr b="1" i="0" lang="en-US" sz="86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hijos varones no debería</a:t>
            </a: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dejarlos totalmente al cuidado de la madre</a:t>
            </a:r>
            <a:r>
              <a:rPr b="0" i="0" lang="en-US" sz="340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 b="0" i="0" sz="3404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93487" lvl="0" marL="863591" marR="0" rtl="0" algn="l">
              <a:lnSpc>
                <a:spcPct val="65911"/>
              </a:lnSpc>
              <a:spcBef>
                <a:spcPts val="1600"/>
              </a:spcBef>
              <a:spcAft>
                <a:spcPts val="0"/>
              </a:spcAft>
              <a:buClr>
                <a:srgbClr val="D5D5D5"/>
              </a:buClr>
              <a:buSzPts val="3967"/>
              <a:buFont typeface="Helvetica Neue Light"/>
              <a:buChar char="•"/>
            </a:pP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 de </a:t>
            </a:r>
            <a:r>
              <a:rPr b="1" i="0" lang="en-US" sz="86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amigo</a:t>
            </a: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86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compañero</a:t>
            </a:r>
            <a:r>
              <a:rPr b="0" i="0" lang="en-US" sz="4508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ellos.</a:t>
            </a:r>
            <a:endParaRPr/>
          </a:p>
        </p:txBody>
      </p:sp>
      <p:pic>
        <p:nvPicPr>
          <p:cNvPr descr="Imagen" id="262" name="Google Shape;2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2522" y="1711581"/>
            <a:ext cx="8235811" cy="1220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2640419" y="614846"/>
            <a:ext cx="8064798" cy="12864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2"/>
          <p:cNvGrpSpPr/>
          <p:nvPr/>
        </p:nvGrpSpPr>
        <p:grpSpPr>
          <a:xfrm>
            <a:off x="14263341" y="1913228"/>
            <a:ext cx="8164516" cy="5158920"/>
            <a:chOff x="0" y="0"/>
            <a:chExt cx="8164515" cy="5158918"/>
          </a:xfrm>
        </p:grpSpPr>
        <p:pic>
          <p:nvPicPr>
            <p:cNvPr descr="Imagen" id="98" name="Google Shape;98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99" name="Google Shape;99;p2"/>
            <p:cNvPicPr preferRelativeResize="0"/>
            <p:nvPr/>
          </p:nvPicPr>
          <p:blipFill rotWithShape="1">
            <a:blip r:embed="rId5">
              <a:alphaModFix/>
            </a:blip>
            <a:srcRect b="0" l="632" r="631" t="0"/>
            <a:stretch/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100" name="Google Shape;100;p2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pic>
        <p:nvPicPr>
          <p:cNvPr descr="Galería de imágenes" id="102" name="Google Shape;102;p2"/>
          <p:cNvPicPr preferRelativeResize="0"/>
          <p:nvPr/>
        </p:nvPicPr>
        <p:blipFill rotWithShape="1">
          <a:blip r:embed="rId6">
            <a:alphaModFix/>
          </a:blip>
          <a:srcRect b="1766" l="0" r="0" t="1767"/>
          <a:stretch/>
        </p:blipFill>
        <p:spPr>
          <a:xfrm>
            <a:off x="6984139" y="6221457"/>
            <a:ext cx="13616122" cy="793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"/>
          <p:cNvSpPr txBox="1"/>
          <p:nvPr/>
        </p:nvSpPr>
        <p:spPr>
          <a:xfrm>
            <a:off x="14951608" y="11707699"/>
            <a:ext cx="596158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—The RH, 8 de julio de 1902. {1MCP 174.1}</a:t>
            </a:r>
            <a:endParaRPr/>
          </a:p>
        </p:txBody>
      </p:sp>
      <p:sp>
        <p:nvSpPr>
          <p:cNvPr id="268" name="Google Shape;268;p20"/>
          <p:cNvSpPr txBox="1"/>
          <p:nvPr/>
        </p:nvSpPr>
        <p:spPr>
          <a:xfrm>
            <a:off x="5346834" y="2493175"/>
            <a:ext cx="15688929" cy="913737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66875" lvl="0" marL="734694" marR="0" rtl="0" algn="l">
              <a:lnSpc>
                <a:spcPct val="1301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291"/>
              <a:buFont typeface="Helvetica Neue Light"/>
              <a:buChar char="•"/>
            </a:pP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Debería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esforzarse por protegerlos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malas compañías.</a:t>
            </a:r>
            <a:endParaRPr b="0" i="0" sz="24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66875" lvl="0" marL="734694" marR="0" rtl="0" algn="l">
              <a:lnSpc>
                <a:spcPct val="130100"/>
              </a:lnSpc>
              <a:spcBef>
                <a:spcPts val="1600"/>
              </a:spcBef>
              <a:spcAft>
                <a:spcPts val="0"/>
              </a:spcAft>
              <a:buClr>
                <a:srgbClr val="D5D5D5"/>
              </a:buClr>
              <a:buSzPts val="6291"/>
              <a:buFont typeface="Helvetica Neue Light"/>
              <a:buChar char="•"/>
            </a:pP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difícil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la madre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ejercer autocontrol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24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66875" lvl="0" marL="734694" marR="0" rtl="0" algn="l">
              <a:lnSpc>
                <a:spcPct val="130100"/>
              </a:lnSpc>
              <a:spcBef>
                <a:spcPts val="1600"/>
              </a:spcBef>
              <a:spcAft>
                <a:spcPts val="0"/>
              </a:spcAft>
              <a:buClr>
                <a:srgbClr val="D5D5D5"/>
              </a:buClr>
              <a:buSzPts val="6291"/>
              <a:buFont typeface="Helvetica Neue Light"/>
              <a:buChar char="•"/>
            </a:pP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la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debilidad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su esposa está poniendo en peligro la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seguridad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sus hijos, haciendo</a:t>
            </a:r>
            <a:r>
              <a:rPr b="0" i="0" lang="en-US" sz="5962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todo lo que está de su 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parte para </a:t>
            </a:r>
            <a:r>
              <a:rPr b="1" i="0" lang="en-US" sz="676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conducir a sus muchachos a Dios</a:t>
            </a:r>
            <a:r>
              <a:rPr b="0" i="0" lang="en-US" sz="67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269" name="Google Shape;26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388" y="2903532"/>
            <a:ext cx="5136390" cy="761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 txBox="1"/>
          <p:nvPr>
            <p:ph idx="4294967295" type="ctrTitle"/>
          </p:nvPr>
        </p:nvSpPr>
        <p:spPr>
          <a:xfrm>
            <a:off x="2199183" y="427566"/>
            <a:ext cx="20781368" cy="143827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han de buscar la emoción del mundo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1468900" y="2861008"/>
            <a:ext cx="21981982" cy="3495340"/>
          </a:xfrm>
          <a:prstGeom prst="rect">
            <a:avLst/>
          </a:prstGeom>
          <a:solidFill>
            <a:srgbClr val="273349"/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259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700"/>
              <a:buFont typeface="Helvetica Neue"/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madres</a:t>
            </a:r>
            <a:r>
              <a:rPr b="0" i="0" lang="en-US" sz="51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disciplinar mentes juveniles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formar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sus hijos, no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debieran buscar 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emoción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mundo 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el 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 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estar 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alegres</a:t>
            </a:r>
            <a:r>
              <a:rPr b="0" i="0" lang="en-US" sz="455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5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 felices.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18488205" y="12637451"/>
            <a:ext cx="4069995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—EC 25 (1872). {1MCP 174.2}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3152477" y="8872008"/>
            <a:ext cx="16991212" cy="3495341"/>
          </a:xfrm>
          <a:prstGeom prst="rect">
            <a:avLst/>
          </a:prstGeom>
          <a:solidFill>
            <a:srgbClr val="273349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71450" lvl="0" marL="1000125" marR="0" rtl="0" algn="l">
              <a:lnSpc>
                <a:spcPct val="11782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2580"/>
              <a:buFont typeface="Helvetica Neue Light"/>
              <a:buChar char="•"/>
            </a:pPr>
            <a:r>
              <a:rPr b="0" i="0" lang="en-US" sz="322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Deben utilizar de su tiempo en forma provechosa. Es uno de los valiosos talentos </a:t>
            </a:r>
            <a:endParaRPr/>
          </a:p>
          <a:p>
            <a:pPr indent="-171450" lvl="0" marL="1000125" marR="0" rtl="0" algn="l">
              <a:lnSpc>
                <a:spcPct val="11782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2580"/>
              <a:buFont typeface="Helvetica Neue Light"/>
              <a:buChar char="•"/>
            </a:pPr>
            <a:r>
              <a:rPr b="0" i="0" lang="en-US" sz="322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Derrochar el tiempo es malograr la inteligencia.</a:t>
            </a:r>
            <a:endParaRPr/>
          </a:p>
          <a:p>
            <a:pPr indent="-171450" lvl="0" marL="1000125" marR="0" rtl="0" algn="l">
              <a:lnSpc>
                <a:spcPct val="11782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2580"/>
              <a:buFont typeface="Helvetica Neue Light"/>
              <a:buChar char="•"/>
            </a:pPr>
            <a:r>
              <a:rPr b="0" i="0" lang="en-US" sz="322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facultades de la mente son susceptibles de gran desarrollo.</a:t>
            </a:r>
            <a:endParaRPr/>
          </a:p>
          <a:p>
            <a:pPr indent="-171450" lvl="0" marL="1000125" marR="0" rtl="0" algn="l">
              <a:lnSpc>
                <a:spcPct val="11782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2580"/>
              <a:buFont typeface="Helvetica Neue Light"/>
              <a:buChar char="•"/>
            </a:pPr>
            <a:r>
              <a:rPr b="0" i="0" lang="en-US" sz="322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deber de las madres cultivar sus propias inteligencias y conservar puros sus corazones.</a:t>
            </a:r>
            <a:endParaRPr/>
          </a:p>
          <a:p>
            <a:pPr indent="-171450" lvl="0" marL="1000125" marR="0" rtl="0" algn="l">
              <a:lnSpc>
                <a:spcPct val="11782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2580"/>
              <a:buFont typeface="Helvetica Neue Light"/>
              <a:buChar char="•"/>
            </a:pPr>
            <a:r>
              <a:rPr b="0" i="0" lang="en-US" sz="3225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Debieran aprovechar de todos los medios a su alcance para su mejoramiento intelectual y moral, a fin de estar preparadas para educar la mente de sus hijos.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417959" y="7876344"/>
            <a:ext cx="8816083" cy="7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</a:pPr>
            <a:r>
              <a:rPr b="0" i="1" lang="en-US" sz="4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Tienen una tarea importante en la vida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 txBox="1"/>
          <p:nvPr/>
        </p:nvSpPr>
        <p:spPr>
          <a:xfrm>
            <a:off x="18488205" y="12637451"/>
            <a:ext cx="4069995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—EC 25 (1872). {1MCP 174.2}</a:t>
            </a:r>
            <a:endParaRPr/>
          </a:p>
        </p:txBody>
      </p:sp>
      <p:sp>
        <p:nvSpPr>
          <p:cNvPr id="284" name="Google Shape;284;p22"/>
          <p:cNvSpPr txBox="1"/>
          <p:nvPr/>
        </p:nvSpPr>
        <p:spPr>
          <a:xfrm>
            <a:off x="3674628" y="2622982"/>
            <a:ext cx="18626478" cy="5671250"/>
          </a:xfrm>
          <a:prstGeom prst="rect">
            <a:avLst/>
          </a:prstGeom>
          <a:solidFill>
            <a:srgbClr val="273349"/>
          </a:soli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900813" lvl="0" marL="1446913" marR="0" rtl="0" algn="l">
              <a:lnSpc>
                <a:spcPct val="83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80"/>
              <a:buFont typeface="Helvetica Neue"/>
              <a:buChar char="•"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Satisfacen su inclinación</a:t>
            </a: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estar siempre en compañía de alguien</a:t>
            </a:r>
            <a:endParaRPr/>
          </a:p>
          <a:p>
            <a:pPr indent="-635000" lvl="0" marL="1181100" marR="0" rtl="0" algn="l">
              <a:lnSpc>
                <a:spcPct val="8644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0"/>
              <a:buFont typeface="Helvetica Neue Light"/>
              <a:buChar char="•"/>
            </a:pP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tienen la facultad de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adaptarse</a:t>
            </a: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las circunstancias.</a:t>
            </a:r>
            <a:endParaRPr/>
          </a:p>
          <a:p>
            <a:pPr indent="-635000" lvl="0" marL="1181100" marR="0" rtl="0" algn="l">
              <a:lnSpc>
                <a:spcPct val="118604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0"/>
              <a:buFont typeface="Helvetica Neue Light"/>
              <a:buChar char="•"/>
            </a:pP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deberes sagrados y necesarios del hogar les parecen vulgares y faltos de interés.</a:t>
            </a:r>
            <a:endParaRPr/>
          </a:p>
          <a:p>
            <a:pPr indent="-635000" lvl="0" marL="1181100" marR="0" rtl="0" algn="l">
              <a:lnSpc>
                <a:spcPct val="118604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0"/>
              <a:buFont typeface="Helvetica Neue Light"/>
              <a:buChar char="•"/>
            </a:pP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les agrada el examen o la disciplina propias.</a:t>
            </a:r>
            <a:endParaRPr/>
          </a:p>
          <a:p>
            <a:pPr indent="-635000" lvl="0" marL="1181100" marR="0" rtl="0" algn="l">
              <a:lnSpc>
                <a:spcPct val="96226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0"/>
              <a:buFont typeface="Helvetica Neue Light"/>
              <a:buChar char="•"/>
            </a:pP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anhela</a:t>
            </a:r>
            <a:r>
              <a:rPr b="0" i="0" lang="en-US" sz="4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escenas cambiantes y emocionantes de la vida mundanal…</a:t>
            </a:r>
            <a:endParaRPr/>
          </a:p>
        </p:txBody>
      </p:sp>
      <p:sp>
        <p:nvSpPr>
          <p:cNvPr id="285" name="Google Shape;285;p22"/>
          <p:cNvSpPr txBox="1"/>
          <p:nvPr/>
        </p:nvSpPr>
        <p:spPr>
          <a:xfrm>
            <a:off x="3485042" y="849010"/>
            <a:ext cx="3156050" cy="7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</a:pPr>
            <a:r>
              <a:rPr b="0" i="1" lang="en-US" sz="4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Aquellas que </a:t>
            </a:r>
            <a:endParaRPr/>
          </a:p>
        </p:txBody>
      </p:sp>
      <p:sp>
        <p:nvSpPr>
          <p:cNvPr id="286" name="Google Shape;286;p22"/>
          <p:cNvSpPr txBox="1"/>
          <p:nvPr/>
        </p:nvSpPr>
        <p:spPr>
          <a:xfrm>
            <a:off x="3457277" y="9909098"/>
            <a:ext cx="19061181" cy="1960757"/>
          </a:xfrm>
          <a:prstGeom prst="rect">
            <a:avLst/>
          </a:prstGeom>
          <a:solidFill>
            <a:srgbClr val="273349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184"/>
              <a:buFont typeface="Times New Roman"/>
              <a:buNone/>
            </a:pPr>
            <a:r>
              <a:rPr b="1" i="1" lang="en-US" sz="5184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descuida a los hijos por complacer las inclinaciones, y el ángel registrador escribe “siervos inútiles”</a:t>
            </a:r>
            <a:r>
              <a:rPr b="0" i="0" lang="en-US" sz="39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Dios se propone que nuestras mentes no carezcan de propósito, sino que hagan el bien en esta vida.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/>
          <p:nvPr>
            <p:ph idx="4294967295" type="ctrTitle"/>
          </p:nvPr>
        </p:nvSpPr>
        <p:spPr>
          <a:xfrm>
            <a:off x="2923844" y="986366"/>
            <a:ext cx="18536312" cy="22238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9164"/>
              <a:buFont typeface="Helvetica Neue"/>
              <a:buNone/>
            </a:pPr>
            <a:r>
              <a:rPr b="0" i="0" lang="en-US" sz="9164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madre</a:t>
            </a:r>
            <a:r>
              <a:rPr b="0" i="0" lang="en-US" sz="774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0" i="0" lang="en-US" sz="9164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amamanta</a:t>
            </a:r>
            <a:endParaRPr/>
          </a:p>
          <a:p>
            <a:pPr indent="0" lvl="0" marL="0" marR="0" rtl="0" algn="ctr">
              <a:lnSpc>
                <a:spcPct val="90841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6715"/>
              <a:buFont typeface="Helvetica Neue"/>
              <a:buNone/>
            </a:pPr>
            <a:r>
              <a:rPr b="0" i="0" lang="en-US" sz="6715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de mantenerse feliz</a:t>
            </a:r>
            <a:endParaRPr/>
          </a:p>
        </p:txBody>
      </p:sp>
      <p:sp>
        <p:nvSpPr>
          <p:cNvPr id="292" name="Google Shape;292;p23"/>
          <p:cNvSpPr txBox="1"/>
          <p:nvPr/>
        </p:nvSpPr>
        <p:spPr>
          <a:xfrm>
            <a:off x="1305393" y="4081748"/>
            <a:ext cx="15817238" cy="83147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692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046"/>
              <a:buFont typeface="Helvetica Neue"/>
              <a:buNone/>
            </a:pP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1" lang="en-US" sz="5751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carácter</a:t>
            </a:r>
            <a:r>
              <a:rPr b="0" i="1" lang="en-US" sz="525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niño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 afectado</a:t>
            </a:r>
            <a:r>
              <a:rPr b="0" i="0" lang="en-US" sz="3337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la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naturaleza del alimento </a:t>
            </a:r>
            <a:r>
              <a:rPr b="0" i="0" lang="en-US" sz="3337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recibe</a:t>
            </a:r>
            <a:r>
              <a:rPr b="0" i="1" lang="en-US" sz="525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337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madre. Cuán importante es</a:t>
            </a:r>
            <a:r>
              <a:rPr b="0" i="0" lang="en-US" sz="3337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entonces, que la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madre, </a:t>
            </a:r>
            <a:r>
              <a:rPr b="1" i="1" lang="en-US" sz="660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mientras amamanta </a:t>
            </a:r>
            <a:r>
              <a:rPr b="0" i="1" lang="en-US" sz="525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su </a:t>
            </a:r>
            <a:r>
              <a:rPr b="1" i="1" lang="en-US" sz="660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bebé, conserve</a:t>
            </a:r>
            <a:r>
              <a:rPr b="0" i="1" lang="en-US" sz="525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b="1" i="1" lang="en-US" sz="660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estado mental</a:t>
            </a:r>
            <a:r>
              <a:rPr b="0" i="1" lang="en-US" sz="525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b="1" i="1" lang="en-US" sz="6603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felicidad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con un control perfecto sobre su propio espíritu. </a:t>
            </a:r>
            <a:r>
              <a:rPr b="0" i="0" lang="en-US" sz="362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Porque al hacer esto, el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alimento del niño no es dañado, y la forma serena y confiada </a:t>
            </a:r>
            <a:r>
              <a:rPr b="0" i="0" lang="en-US" sz="362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que la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madre trata a su hijo tiene mucho que ver en la formación </a:t>
            </a:r>
            <a:r>
              <a:rPr b="0" i="0" lang="en-US" sz="362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del niño. Si está nervioso y se inquieta fácilmente, la conducta cuidadosa y serena de la madre tendrá una influencia correctiva y tranquilizadora, y mejorará mucho la salud del bebé.</a:t>
            </a:r>
            <a:endParaRPr/>
          </a:p>
        </p:txBody>
      </p:sp>
      <p:pic>
        <p:nvPicPr>
          <p:cNvPr descr="Imagen" id="293" name="Google Shape;2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56181" y="2341986"/>
            <a:ext cx="7328971" cy="1136882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3"/>
          <p:cNvSpPr txBox="1"/>
          <p:nvPr/>
        </p:nvSpPr>
        <p:spPr>
          <a:xfrm>
            <a:off x="17090306" y="12646255"/>
            <a:ext cx="6061254" cy="461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25 de julio de 1899. {1MCP 175.1}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 txBox="1"/>
          <p:nvPr>
            <p:ph idx="4294967295" type="ctrTitle"/>
          </p:nvPr>
        </p:nvSpPr>
        <p:spPr>
          <a:xfrm>
            <a:off x="4885936" y="1163655"/>
            <a:ext cx="15016213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9628"/>
              <a:buFont typeface="Helvetica Neue"/>
              <a:buNone/>
            </a:pPr>
            <a:r>
              <a:rPr b="0" i="0" lang="en-US" sz="9628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Mantenerse dueña de sí misma</a:t>
            </a:r>
            <a:endParaRPr/>
          </a:p>
        </p:txBody>
      </p:sp>
      <p:sp>
        <p:nvSpPr>
          <p:cNvPr id="300" name="Google Shape;300;p24"/>
          <p:cNvSpPr txBox="1"/>
          <p:nvPr>
            <p:ph idx="4294967295" type="subTitle"/>
          </p:nvPr>
        </p:nvSpPr>
        <p:spPr>
          <a:xfrm>
            <a:off x="5496694" y="4035608"/>
            <a:ext cx="18018971" cy="71201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7835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78"/>
              <a:buFont typeface="Times New Roman"/>
              <a:buNone/>
            </a:pPr>
            <a:r>
              <a:rPr b="0" i="1" lang="en-US" sz="5478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Cuanto más tranquila y sencilla la vida del niño, más favorable será para su desarrollo físico e intelectual. </a:t>
            </a:r>
            <a:r>
              <a:rPr b="1" i="1" lang="en-US" sz="7326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madre necesita procurar siempre estar tranquila, serena y dueña de sí misma</a:t>
            </a:r>
            <a:r>
              <a:rPr b="0" i="1" lang="en-US" sz="5478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Muchos pequeñuelos son en extremo susceptibles a la excitación nerviosa, y los modales tiernos y apacibles de la madre ejercerán una influencia tranquilizadora de incalculable beneficio para el niño.</a:t>
            </a:r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12120335" y="12226235"/>
            <a:ext cx="6172950" cy="572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100"/>
              <a:buFont typeface="Helvetica Neue Light"/>
              <a:buNone/>
            </a:pPr>
            <a:r>
              <a:rPr b="0" i="0" lang="en-US" sz="3100" u="none" cap="none" strike="noStrik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MC, 295 (1905). {1MCP 175.2}</a:t>
            </a:r>
            <a:endParaRPr/>
          </a:p>
        </p:txBody>
      </p:sp>
      <p:pic>
        <p:nvPicPr>
          <p:cNvPr descr="Imagen" id="302" name="Google Shape;3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688" y="1239248"/>
            <a:ext cx="5318375" cy="685005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/>
          <p:nvPr/>
        </p:nvSpPr>
        <p:spPr>
          <a:xfrm>
            <a:off x="11818209" y="3582822"/>
            <a:ext cx="11249025" cy="7851378"/>
          </a:xfrm>
          <a:prstGeom prst="rect">
            <a:avLst/>
          </a:prstGeom>
          <a:solidFill>
            <a:srgbClr val="042C30"/>
          </a:solidFill>
          <a:ln>
            <a:noFill/>
          </a:ln>
          <a:effectLst>
            <a:outerShdw blurRad="190500" rotWithShape="0" dir="5400000" dist="50800">
              <a:srgbClr val="929292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5"/>
          <p:cNvSpPr/>
          <p:nvPr/>
        </p:nvSpPr>
        <p:spPr>
          <a:xfrm>
            <a:off x="1303101" y="2495974"/>
            <a:ext cx="9511979" cy="10778211"/>
          </a:xfrm>
          <a:prstGeom prst="rect">
            <a:avLst/>
          </a:prstGeom>
          <a:solidFill>
            <a:srgbClr val="042C30"/>
          </a:solidFill>
          <a:ln>
            <a:noFill/>
          </a:ln>
          <a:effectLst>
            <a:outerShdw blurRad="190500" rotWithShape="0" dir="5400000" dist="50800">
              <a:srgbClr val="929292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5"/>
          <p:cNvSpPr txBox="1"/>
          <p:nvPr>
            <p:ph idx="4294967295" type="ctrTitle"/>
          </p:nvPr>
        </p:nvSpPr>
        <p:spPr>
          <a:xfrm>
            <a:off x="2882180" y="1062055"/>
            <a:ext cx="18619640" cy="222087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7772"/>
              <a:buFont typeface="Helvetica Neue"/>
              <a:buNone/>
            </a:pPr>
            <a:r>
              <a:rPr b="0" i="0" lang="en-US" sz="777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herir con la indiferencia a los niños sensibles</a:t>
            </a:r>
            <a:endParaRPr/>
          </a:p>
        </p:txBody>
      </p:sp>
      <p:sp>
        <p:nvSpPr>
          <p:cNvPr id="310" name="Google Shape;310;p25"/>
          <p:cNvSpPr txBox="1"/>
          <p:nvPr>
            <p:ph idx="4294967295" type="subTitle"/>
          </p:nvPr>
        </p:nvSpPr>
        <p:spPr>
          <a:xfrm>
            <a:off x="1504103" y="8023053"/>
            <a:ext cx="9109975" cy="52219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531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46"/>
              <a:buFont typeface="Helvetica Neue"/>
              <a:buNone/>
            </a:pPr>
            <a:r>
              <a:rPr b="1" i="0" lang="en-US" sz="52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los niños pequeños</a:t>
            </a:r>
            <a:r>
              <a:rPr b="1" i="0" lang="en-US" sz="4472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les </a:t>
            </a:r>
            <a:r>
              <a:rPr b="1" i="0" lang="en-US" sz="52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agrada tener compañía</a:t>
            </a:r>
            <a:r>
              <a:rPr b="0" i="0" lang="en-US" sz="404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0" i="0" lang="en-US" sz="4041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lo general no disfrutan estando solos, y por esta razón la madre debería comprender que en muchos casos el lugar para sus hijos, cuando están en la casa, es la habitación donde ella se encuentra.</a:t>
            </a:r>
            <a:endParaRPr/>
          </a:p>
        </p:txBody>
      </p:sp>
      <p:sp>
        <p:nvSpPr>
          <p:cNvPr id="311" name="Google Shape;311;p25"/>
          <p:cNvSpPr txBox="1"/>
          <p:nvPr/>
        </p:nvSpPr>
        <p:spPr>
          <a:xfrm>
            <a:off x="12058145" y="4041047"/>
            <a:ext cx="10769154" cy="69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365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300"/>
              <a:buFont typeface="Helvetica Neue"/>
              <a:buNone/>
            </a:pPr>
            <a:r>
              <a:rPr b="1" i="0" lang="en-US" sz="63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Podrá observarlos y zanjar las pequeñas diferencias que surgen entre ellos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cuando se lo pidan, y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corregir 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malos hábitos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las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manifestaciones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egoísmo 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 de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ira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de este modo podrá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imprimir a sus mentes un giro </a:t>
            </a:r>
            <a:r>
              <a:rPr b="0" i="0" lang="en-US" sz="51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0" i="0" lang="en-US" sz="63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dirección correcta. </a:t>
            </a:r>
            <a:endParaRPr/>
          </a:p>
        </p:txBody>
      </p:sp>
      <p:pic>
        <p:nvPicPr>
          <p:cNvPr descr="Galería de imágenes" id="312" name="Google Shape;312;p25"/>
          <p:cNvPicPr preferRelativeResize="0"/>
          <p:nvPr/>
        </p:nvPicPr>
        <p:blipFill rotWithShape="1">
          <a:blip r:embed="rId3">
            <a:alphaModFix/>
          </a:blip>
          <a:srcRect b="1354" l="0" r="0" t="1355"/>
          <a:stretch/>
        </p:blipFill>
        <p:spPr>
          <a:xfrm>
            <a:off x="2006600" y="2551076"/>
            <a:ext cx="8104982" cy="543941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 txBox="1"/>
          <p:nvPr/>
        </p:nvSpPr>
        <p:spPr>
          <a:xfrm>
            <a:off x="14810841" y="12428931"/>
            <a:ext cx="7868718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Review and Herald, 8 de julio de 1902. {1MCP 164.2}</a:t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>
            <a:off x="9208558" y="6019715"/>
            <a:ext cx="2609656" cy="56177"/>
          </a:xfrm>
          <a:custGeom>
            <a:rect b="b" l="l" r="r" t="t"/>
            <a:pathLst>
              <a:path extrusionOk="0" h="16249" w="21600">
                <a:moveTo>
                  <a:pt x="0" y="16249"/>
                </a:moveTo>
                <a:cubicBezTo>
                  <a:pt x="7296" y="-4223"/>
                  <a:pt x="14496" y="-5351"/>
                  <a:pt x="21600" y="12864"/>
                </a:cubicBezTo>
              </a:path>
            </a:pathLst>
          </a:custGeom>
          <a:noFill/>
          <a:ln cap="flat" cmpd="sng" w="25400">
            <a:solidFill>
              <a:srgbClr val="FFFFFF"/>
            </a:solidFill>
            <a:prstDash val="dot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051E25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/>
          <p:nvPr/>
        </p:nvSpPr>
        <p:spPr>
          <a:xfrm>
            <a:off x="14966916" y="4118038"/>
            <a:ext cx="7554253" cy="7188489"/>
          </a:xfrm>
          <a:prstGeom prst="rect">
            <a:avLst/>
          </a:prstGeom>
          <a:solidFill>
            <a:srgbClr val="042C30"/>
          </a:solidFill>
          <a:ln>
            <a:noFill/>
          </a:ln>
          <a:effectLst>
            <a:outerShdw blurRad="190500" rotWithShape="0" dir="5400000" dist="50800">
              <a:srgbClr val="929292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6"/>
          <p:cNvSpPr/>
          <p:nvPr/>
        </p:nvSpPr>
        <p:spPr>
          <a:xfrm>
            <a:off x="787400" y="3263755"/>
            <a:ext cx="8061524" cy="8578619"/>
          </a:xfrm>
          <a:prstGeom prst="rect">
            <a:avLst/>
          </a:prstGeom>
          <a:solidFill>
            <a:srgbClr val="042C30"/>
          </a:solidFill>
          <a:ln>
            <a:noFill/>
          </a:ln>
          <a:effectLst>
            <a:outerShdw blurRad="190500" rotWithShape="0" dir="5400000" dist="50800">
              <a:srgbClr val="929292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6"/>
          <p:cNvSpPr/>
          <p:nvPr/>
        </p:nvSpPr>
        <p:spPr>
          <a:xfrm>
            <a:off x="8918117" y="3809058"/>
            <a:ext cx="5585741" cy="836357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7" y="17267"/>
                </a:lnTo>
                <a:cubicBezTo>
                  <a:pt x="73" y="17502"/>
                  <a:pt x="0" y="17745"/>
                  <a:pt x="0" y="17994"/>
                </a:cubicBezTo>
                <a:cubicBezTo>
                  <a:pt x="0" y="19987"/>
                  <a:pt x="4835" y="21600"/>
                  <a:pt x="10800" y="21600"/>
                </a:cubicBezTo>
                <a:cubicBezTo>
                  <a:pt x="16765" y="21600"/>
                  <a:pt x="21600" y="19987"/>
                  <a:pt x="21600" y="17994"/>
                </a:cubicBezTo>
                <a:cubicBezTo>
                  <a:pt x="21600" y="17745"/>
                  <a:pt x="21527" y="17502"/>
                  <a:pt x="21383" y="17267"/>
                </a:cubicBez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AECFFD"/>
              </a:gs>
            </a:gsLst>
            <a:lin ang="5400000" scaled="0"/>
          </a:gradFill>
          <a:ln>
            <a:noFill/>
          </a:ln>
          <a:effectLst>
            <a:outerShdw blurRad="190500" rotWithShape="0" dir="9387682" dist="25400">
              <a:srgbClr val="FFFB00">
                <a:alpha val="80784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78B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2B47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6"/>
          <p:cNvSpPr txBox="1"/>
          <p:nvPr>
            <p:ph idx="4294967295" type="subTitle"/>
          </p:nvPr>
        </p:nvSpPr>
        <p:spPr>
          <a:xfrm>
            <a:off x="1547316" y="3668915"/>
            <a:ext cx="6907744" cy="77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199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544"/>
              <a:buFont typeface="Helvetica Neue"/>
              <a:buNone/>
            </a:pPr>
            <a:r>
              <a:rPr b="0" i="0" lang="en-US" sz="5544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Tratando</a:t>
            </a:r>
            <a:r>
              <a:rPr b="0" i="0" lang="en-US" sz="41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sus intereses con indiferencia </a:t>
            </a:r>
            <a:r>
              <a:rPr b="0" i="0" lang="en-US" sz="352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 rehusando tratar con estos asuntos de poca importancia.</a:t>
            </a:r>
            <a:r>
              <a:rPr b="0" i="0" lang="en-US" sz="41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 que </a:t>
            </a:r>
            <a:r>
              <a:rPr b="0" i="0" lang="en-US" sz="5544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puede parecer pequeño </a:t>
            </a:r>
            <a:r>
              <a:rPr b="0" i="0" lang="en-US" sz="41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la madre </a:t>
            </a:r>
            <a:r>
              <a:rPr b="1" i="0" lang="en-US" sz="501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puede ser muy importante para ellos</a:t>
            </a:r>
            <a:r>
              <a:rPr b="0" i="0" lang="en-US" sz="4136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Y una palabra de consejo o de advertencia dada en el momento oportuno con frecuencia resultará de gran valor.</a:t>
            </a:r>
            <a:endParaRPr/>
          </a:p>
        </p:txBody>
      </p:sp>
      <p:sp>
        <p:nvSpPr>
          <p:cNvPr id="323" name="Google Shape;323;p26"/>
          <p:cNvSpPr txBox="1"/>
          <p:nvPr/>
        </p:nvSpPr>
        <p:spPr>
          <a:xfrm>
            <a:off x="7525809" y="1075063"/>
            <a:ext cx="12039402" cy="113797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5128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900"/>
              <a:buFont typeface="Helvetica Neue Light"/>
              <a:buNone/>
            </a:pPr>
            <a:r>
              <a:rPr b="0" i="0" lang="en-US" sz="39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madre no debe herir el corazón de sus hijos:</a:t>
            </a:r>
            <a:endParaRPr/>
          </a:p>
        </p:txBody>
      </p:sp>
      <p:sp>
        <p:nvSpPr>
          <p:cNvPr id="324" name="Google Shape;324;p26"/>
          <p:cNvSpPr txBox="1"/>
          <p:nvPr/>
        </p:nvSpPr>
        <p:spPr>
          <a:xfrm>
            <a:off x="15518830" y="5014954"/>
            <a:ext cx="6717524" cy="539465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994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64"/>
              <a:buFont typeface="Helvetica Neue Light"/>
              <a:buNone/>
            </a:pPr>
            <a:r>
              <a:rPr b="0" i="0" lang="en-US" sz="35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0" i="0" lang="en-US" sz="51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mirada </a:t>
            </a:r>
            <a:r>
              <a:rPr b="0" i="0" lang="en-US" sz="35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51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aprobación</a:t>
            </a:r>
            <a:r>
              <a:rPr b="0" i="0" lang="en-US" sz="35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una </a:t>
            </a:r>
            <a:r>
              <a:rPr b="0" i="0" lang="en-US" sz="51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 </a:t>
            </a:r>
            <a:r>
              <a:rPr b="0" i="0" lang="en-US" sz="35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51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ánimo</a:t>
            </a:r>
            <a:r>
              <a:rPr b="0" i="0" lang="en-US" sz="3564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de </a:t>
            </a:r>
            <a:r>
              <a:rPr b="0" i="0" lang="en-US" sz="510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alabanza de la madre a menudo serán como un rayo de luz en sus tiernos corazones durante todo el día.</a:t>
            </a:r>
            <a:endParaRPr/>
          </a:p>
        </p:txBody>
      </p:sp>
      <p:sp>
        <p:nvSpPr>
          <p:cNvPr id="325" name="Google Shape;325;p26"/>
          <p:cNvSpPr txBox="1"/>
          <p:nvPr/>
        </p:nvSpPr>
        <p:spPr>
          <a:xfrm>
            <a:off x="15517691" y="12809473"/>
            <a:ext cx="4660088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—MS 2:503 (1865). {1MCP 175.3}</a:t>
            </a:r>
            <a:endParaRPr/>
          </a:p>
        </p:txBody>
      </p:sp>
      <p:pic>
        <p:nvPicPr>
          <p:cNvPr descr="Galería de imágenes" id="326" name="Google Shape;326;p26"/>
          <p:cNvPicPr preferRelativeResize="0"/>
          <p:nvPr/>
        </p:nvPicPr>
        <p:blipFill rotWithShape="1">
          <a:blip r:embed="rId3">
            <a:alphaModFix/>
          </a:blip>
          <a:srcRect b="0" l="2458" r="0" t="0"/>
          <a:stretch/>
        </p:blipFill>
        <p:spPr>
          <a:xfrm>
            <a:off x="8744487" y="4786069"/>
            <a:ext cx="5759372" cy="718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/>
          <p:nvPr/>
        </p:nvSpPr>
        <p:spPr>
          <a:xfrm>
            <a:off x="3649398" y="5602324"/>
            <a:ext cx="18382638" cy="6160684"/>
          </a:xfrm>
          <a:prstGeom prst="rect">
            <a:avLst/>
          </a:prstGeom>
          <a:solidFill>
            <a:srgbClr val="B350B9"/>
          </a:solidFill>
          <a:ln>
            <a:noFill/>
          </a:ln>
          <a:effectLst>
            <a:outerShdw blurRad="190500" rotWithShape="0" dir="5400000" dist="50800">
              <a:srgbClr val="929292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7"/>
          <p:cNvSpPr txBox="1"/>
          <p:nvPr>
            <p:ph idx="4294967295" type="ctrTitle"/>
          </p:nvPr>
        </p:nvSpPr>
        <p:spPr>
          <a:xfrm>
            <a:off x="4819484" y="1146721"/>
            <a:ext cx="16042467" cy="18015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1136"/>
              <a:buFont typeface="Helvetica Neue"/>
              <a:buNone/>
            </a:pP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Traten con ternura</a:t>
            </a:r>
            <a:endParaRPr/>
          </a:p>
        </p:txBody>
      </p:sp>
      <p:sp>
        <p:nvSpPr>
          <p:cNvPr id="333" name="Google Shape;333;p27"/>
          <p:cNvSpPr txBox="1"/>
          <p:nvPr>
            <p:ph idx="4294967295" type="subTitle"/>
          </p:nvPr>
        </p:nvSpPr>
        <p:spPr>
          <a:xfrm>
            <a:off x="4498677" y="6161561"/>
            <a:ext cx="17009797" cy="55263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14248" lvl="0" marL="752856" marR="0" rtl="0" algn="l">
              <a:lnSpc>
                <a:spcPct val="87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17"/>
              <a:buFont typeface="Helvetica Neue Light"/>
              <a:buChar char="•"/>
            </a:pP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Cristo fue una vez un niñito. Por amor suyo,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honren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los niños.</a:t>
            </a:r>
            <a:endParaRPr/>
          </a:p>
          <a:p>
            <a:pPr indent="-714248" lvl="0" marL="752856" marR="0" rtl="0" algn="l">
              <a:lnSpc>
                <a:spcPct val="87719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3817"/>
              <a:buFont typeface="Helvetica Neue Light"/>
              <a:buChar char="•"/>
            </a:pP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Considérenlo como un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cometido sagrado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no para mimarlos y hacer de ellos ídolos, sino para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enseñarles 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vivir 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pura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noble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-794889" lvl="0" marL="833496" marR="0" rtl="0" algn="l">
              <a:lnSpc>
                <a:spcPct val="87719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248"/>
              <a:buFont typeface="Helvetica Neue"/>
              <a:buChar char="•"/>
            </a:pP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propiedad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él los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los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invita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b="1" i="0" lang="en-US" sz="524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cooperar</a:t>
            </a:r>
            <a:r>
              <a:rPr b="0" i="0" lang="en-US" sz="4712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él para ayudarles a adquirir un carácter perfecto.</a:t>
            </a:r>
            <a:endParaRPr/>
          </a:p>
        </p:txBody>
      </p:sp>
      <p:sp>
        <p:nvSpPr>
          <p:cNvPr id="334" name="Google Shape;334;p27"/>
          <p:cNvSpPr txBox="1"/>
          <p:nvPr/>
        </p:nvSpPr>
        <p:spPr>
          <a:xfrm>
            <a:off x="12166464" y="12428931"/>
            <a:ext cx="9025739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——The ST, 23 de agosto de 1899; El HA, 253 (1894). {1MCP 176.1</a:t>
            </a:r>
            <a:endParaRPr/>
          </a:p>
        </p:txBody>
      </p:sp>
      <p:sp>
        <p:nvSpPr>
          <p:cNvPr id="335" name="Google Shape;335;p27"/>
          <p:cNvSpPr txBox="1"/>
          <p:nvPr/>
        </p:nvSpPr>
        <p:spPr>
          <a:xfrm>
            <a:off x="2210264" y="3814507"/>
            <a:ext cx="11742406" cy="921545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512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b="1" i="0" lang="en-US" sz="3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Madres, traten con ternura a sus pequeños. </a:t>
            </a:r>
            <a:endParaRPr/>
          </a:p>
        </p:txBody>
      </p:sp>
      <p:pic>
        <p:nvPicPr>
          <p:cNvPr descr="Imagen" id="336" name="Google Shape;3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4554" y="2294183"/>
            <a:ext cx="15295638" cy="312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/>
          <p:nvPr>
            <p:ph idx="4294967295" type="ctrTitle"/>
          </p:nvPr>
        </p:nvSpPr>
        <p:spPr>
          <a:xfrm>
            <a:off x="4885936" y="1163655"/>
            <a:ext cx="16042465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1136"/>
              <a:buFont typeface="Helvetica Neue"/>
              <a:buNone/>
            </a:pP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hijo es propiedad de Dios</a:t>
            </a:r>
            <a:endParaRPr/>
          </a:p>
        </p:txBody>
      </p:sp>
      <p:sp>
        <p:nvSpPr>
          <p:cNvPr id="342" name="Google Shape;342;p28"/>
          <p:cNvSpPr txBox="1"/>
          <p:nvPr/>
        </p:nvSpPr>
        <p:spPr>
          <a:xfrm>
            <a:off x="3564326" y="6395518"/>
            <a:ext cx="17993669" cy="56439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281801" lvl="0" marL="1281801" marR="0" rtl="0" algn="l">
              <a:lnSpc>
                <a:spcPct val="102839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78"/>
              <a:buFont typeface="Helvetica Neue Light"/>
              <a:buChar char="•"/>
            </a:pP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Ejerza un </a:t>
            </a:r>
            <a:r>
              <a:rPr b="1" i="0" lang="en-US" sz="447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firme</a:t>
            </a: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perseverante sobre ella</a:t>
            </a:r>
            <a:endParaRPr b="0" i="0" sz="4473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81801" lvl="0" marL="1281801" marR="0" rtl="0" algn="l">
              <a:lnSpc>
                <a:spcPct val="102839"/>
              </a:lnSpc>
              <a:spcBef>
                <a:spcPts val="3600"/>
              </a:spcBef>
              <a:spcAft>
                <a:spcPts val="0"/>
              </a:spcAft>
              <a:buClr>
                <a:srgbClr val="D5D5D5"/>
              </a:buClr>
              <a:buSzPts val="3578"/>
              <a:buFont typeface="Helvetica Neue"/>
              <a:buChar char="•"/>
            </a:pPr>
            <a:r>
              <a:rPr b="1" i="0" lang="en-US" sz="447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Enséñele</a:t>
            </a: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pertenece a Dios.</a:t>
            </a:r>
            <a:endParaRPr b="0" i="0" sz="4473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81801" lvl="0" marL="1281801" marR="0" rtl="0" algn="l">
              <a:lnSpc>
                <a:spcPct val="102839"/>
              </a:lnSpc>
              <a:spcBef>
                <a:spcPts val="3600"/>
              </a:spcBef>
              <a:spcAft>
                <a:spcPts val="0"/>
              </a:spcAft>
              <a:buClr>
                <a:srgbClr val="D5D5D5"/>
              </a:buClr>
              <a:buSzPts val="3578"/>
              <a:buFont typeface="Helvetica Neue Light"/>
              <a:buChar char="•"/>
            </a:pP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esta educación </a:t>
            </a:r>
            <a:r>
              <a:rPr b="1" i="0" lang="en-US" sz="447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crecerá</a:t>
            </a: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ser una bendición para los que la rodean. </a:t>
            </a:r>
            <a:endParaRPr b="0" i="0" sz="4473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81801" lvl="0" marL="1281801" marR="0" rtl="0" algn="l">
              <a:lnSpc>
                <a:spcPct val="102839"/>
              </a:lnSpc>
              <a:spcBef>
                <a:spcPts val="3600"/>
              </a:spcBef>
              <a:spcAft>
                <a:spcPts val="0"/>
              </a:spcAft>
              <a:buClr>
                <a:srgbClr val="D5D5D5"/>
              </a:buClr>
              <a:buSzPts val="3578"/>
              <a:buFont typeface="Helvetica Neue Light"/>
              <a:buChar char="•"/>
            </a:pP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Será necesario un </a:t>
            </a:r>
            <a:r>
              <a:rPr b="1" i="0" lang="en-US" sz="4473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discernimiento claro </a:t>
            </a:r>
            <a:r>
              <a:rPr b="0" i="0" lang="en-US" sz="4473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agudo para reprimir las inclinaciones a dominar a ambas, a salirse con la suya a hacer lo que le plazca.</a:t>
            </a:r>
            <a:endParaRPr/>
          </a:p>
        </p:txBody>
      </p:sp>
      <p:sp>
        <p:nvSpPr>
          <p:cNvPr id="343" name="Google Shape;343;p28"/>
          <p:cNvSpPr txBox="1"/>
          <p:nvPr/>
        </p:nvSpPr>
        <p:spPr>
          <a:xfrm>
            <a:off x="16541191" y="12428931"/>
            <a:ext cx="4408018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69, 1896. {1MCP 176.2}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2587956" y="3530227"/>
            <a:ext cx="19946410" cy="1663039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 educado para no decir la verdad; y el Señor está apenado al ver a una de sus pequeñas conducidas por el mal camino por su madre. Su hija no le pertenece.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"/>
          <p:cNvSpPr txBox="1"/>
          <p:nvPr/>
        </p:nvSpPr>
        <p:spPr>
          <a:xfrm>
            <a:off x="2718196" y="3881920"/>
            <a:ext cx="19836079" cy="8026399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0" name="Google Shape;350;p29"/>
          <p:cNvSpPr txBox="1"/>
          <p:nvPr>
            <p:ph idx="4294967295" type="ctrTitle"/>
          </p:nvPr>
        </p:nvSpPr>
        <p:spPr>
          <a:xfrm>
            <a:off x="4885936" y="1163655"/>
            <a:ext cx="16042465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0439"/>
              <a:buFont typeface="Helvetica Neue"/>
              <a:buNone/>
            </a:pPr>
            <a:r>
              <a:rPr b="0" i="0" lang="en-US" sz="10439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Disposiciones y genios alegres</a:t>
            </a:r>
            <a:endParaRPr/>
          </a:p>
        </p:txBody>
      </p:sp>
      <p:sp>
        <p:nvSpPr>
          <p:cNvPr id="351" name="Google Shape;351;p29"/>
          <p:cNvSpPr txBox="1"/>
          <p:nvPr/>
        </p:nvSpPr>
        <p:spPr>
          <a:xfrm>
            <a:off x="2939480" y="4228357"/>
            <a:ext cx="19393511" cy="73335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68825" lvl="0" marL="1184763" marR="0" rtl="0" algn="l">
              <a:lnSpc>
                <a:spcPct val="92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81"/>
              <a:buFont typeface="Helvetica Neue Light"/>
              <a:buChar char="•"/>
            </a:pP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Enseñen a sus hijos desde la cuna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practicar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abnegación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el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dominio propio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485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68825" lvl="0" marL="1184763" marR="0" rtl="0" algn="l">
              <a:lnSpc>
                <a:spcPct val="92764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3881"/>
              <a:buFont typeface="Helvetica Neue Light"/>
              <a:buChar char="•"/>
            </a:pP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Enséñenlos a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disfrutar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bellezas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naturaleza</a:t>
            </a:r>
            <a:endParaRPr b="0" i="0" sz="485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68825" lvl="0" marL="1184763" marR="0" rtl="0" algn="l">
              <a:lnSpc>
                <a:spcPct val="92764"/>
              </a:lnSpc>
              <a:spcBef>
                <a:spcPts val="3900"/>
              </a:spcBef>
              <a:spcAft>
                <a:spcPts val="0"/>
              </a:spcAft>
              <a:buClr>
                <a:srgbClr val="D5D5D5"/>
              </a:buClr>
              <a:buSzPts val="3881"/>
              <a:buFont typeface="Helvetica Neue"/>
              <a:buChar char="•"/>
            </a:pP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Ejercitar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un </a:t>
            </a:r>
            <a:r>
              <a:rPr b="1" i="0" lang="en-US" sz="485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empleo útil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todas las facultades de la mente y del cuerpo.</a:t>
            </a:r>
            <a:endParaRPr b="0" i="0" sz="485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68825" lvl="0" marL="1184763" marR="0" rtl="0" algn="l">
              <a:lnSpc>
                <a:spcPct val="92764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3881"/>
              <a:buFont typeface="Helvetica Neue Light"/>
              <a:buChar char="•"/>
            </a:pP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Críenlos de tal manera que tengan constituciones sanas y buena moralidad, a tener disposiciones y genios alegres.</a:t>
            </a:r>
            <a:endParaRPr b="0" i="0" sz="4851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68825" lvl="0" marL="1184763" marR="0" rtl="0" algn="l">
              <a:lnSpc>
                <a:spcPct val="92764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3881"/>
              <a:buFont typeface="Helvetica Neue Light"/>
              <a:buChar char="•"/>
            </a:pP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Enséñenles que ceder a la tentación es débil y perverso; que resistir es noble y de valientes.</a:t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17350706" y="12825070"/>
            <a:ext cx="5464456" cy="461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—CMPy AEC, 121 (1913). {1MCP 176.3}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2176958" y="1418897"/>
            <a:ext cx="8003184" cy="286014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85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26"/>
              <a:buFont typeface="Helvetica Neue"/>
              <a:buNone/>
            </a:pPr>
            <a:r>
              <a:rPr b="0" lang="en-US" sz="5226"/>
              <a:t>La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personalidad </a:t>
            </a:r>
            <a:r>
              <a:rPr b="0" lang="en-US" sz="5226"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desarrollo</a:t>
            </a:r>
            <a:endParaRPr/>
          </a:p>
        </p:txBody>
      </p:sp>
      <p:grpSp>
        <p:nvGrpSpPr>
          <p:cNvPr id="108" name="Google Shape;108;p3"/>
          <p:cNvGrpSpPr/>
          <p:nvPr/>
        </p:nvGrpSpPr>
        <p:grpSpPr>
          <a:xfrm>
            <a:off x="10947962" y="2443837"/>
            <a:ext cx="13371977" cy="10531086"/>
            <a:chOff x="0" y="0"/>
            <a:chExt cx="13371975" cy="10531085"/>
          </a:xfrm>
        </p:grpSpPr>
        <p:pic>
          <p:nvPicPr>
            <p:cNvPr descr="Galería de imágenes" id="109" name="Google Shape;109;p3"/>
            <p:cNvPicPr preferRelativeResize="0"/>
            <p:nvPr/>
          </p:nvPicPr>
          <p:blipFill rotWithShape="1">
            <a:blip r:embed="rId4">
              <a:alphaModFix/>
            </a:blip>
            <a:srcRect b="0" l="1570" r="1569" t="0"/>
            <a:stretch/>
          </p:blipFill>
          <p:spPr>
            <a:xfrm>
              <a:off x="0" y="176841"/>
              <a:ext cx="13371975" cy="10354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"/>
            <p:cNvSpPr txBox="1"/>
            <p:nvPr/>
          </p:nvSpPr>
          <p:spPr>
            <a:xfrm>
              <a:off x="2245042" y="920392"/>
              <a:ext cx="363173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Influencias prenatales</a:t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661294" y="69849"/>
              <a:ext cx="1489773" cy="7136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16</a:t>
              </a:r>
              <a:endParaRPr/>
            </a:p>
            <a:p>
              <a:pPr indent="0" lvl="0" marL="0" marR="0" rtl="0" algn="l">
                <a:lnSpc>
                  <a:spcPct val="330882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17</a:t>
              </a:r>
              <a:endParaRPr/>
            </a:p>
            <a:p>
              <a:pPr indent="0" lvl="0" marL="0" marR="0" rtl="0" algn="l">
                <a:lnSpc>
                  <a:spcPct val="267647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18</a:t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2094267" y="3504485"/>
              <a:ext cx="4480671" cy="1452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Herencia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ambiente</a:t>
              </a:r>
              <a:endParaRPr/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1971347" y="6122776"/>
              <a:ext cx="4179121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seguridad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en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hogar</a:t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8266467" y="98389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 los 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padres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8266467" y="354294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atmósfera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del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hogar</a:t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8266467" y="5814972"/>
              <a:ext cx="417912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Cristo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trata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con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las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mentes</a:t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5395033" y="8522627"/>
              <a:ext cx="3769944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escuela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maestro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6917507" y="0"/>
              <a:ext cx="1489774" cy="7276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19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20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21</a:t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3836294" y="7653019"/>
              <a:ext cx="1758457" cy="191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22</a:t>
              </a:r>
              <a:endParaRPr/>
            </a:p>
          </p:txBody>
        </p:sp>
      </p:grpSp>
      <p:pic>
        <p:nvPicPr>
          <p:cNvPr descr="Galería de imágenes" id="120" name="Google Shape;120;p3"/>
          <p:cNvPicPr preferRelativeResize="0"/>
          <p:nvPr/>
        </p:nvPicPr>
        <p:blipFill rotWithShape="1">
          <a:blip r:embed="rId5">
            <a:alphaModFix/>
          </a:blip>
          <a:srcRect b="1766" l="0" r="0" t="1767"/>
          <a:stretch/>
        </p:blipFill>
        <p:spPr>
          <a:xfrm>
            <a:off x="335383" y="7202541"/>
            <a:ext cx="11686334" cy="680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15655627" y="1266497"/>
            <a:ext cx="3956646" cy="144935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92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31"/>
              <a:buFont typeface="Helvetica Neue"/>
              <a:buNone/>
            </a:pPr>
            <a:r>
              <a:rPr b="0" i="0" lang="en-US" sz="623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Contenido: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57" name="Google Shape;357;p30"/>
          <p:cNvPicPr preferRelativeResize="0"/>
          <p:nvPr/>
        </p:nvPicPr>
        <p:blipFill rotWithShape="1">
          <a:blip r:embed="rId3">
            <a:alphaModFix/>
          </a:blip>
          <a:srcRect b="25414" l="0" r="0" t="0"/>
          <a:stretch/>
        </p:blipFill>
        <p:spPr>
          <a:xfrm>
            <a:off x="17427105" y="429220"/>
            <a:ext cx="5379605" cy="1098055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0"/>
          <p:cNvSpPr txBox="1"/>
          <p:nvPr/>
        </p:nvSpPr>
        <p:spPr>
          <a:xfrm>
            <a:off x="1349276" y="7005588"/>
            <a:ext cx="22411664" cy="4527882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9" name="Google Shape;359;p30"/>
          <p:cNvSpPr txBox="1"/>
          <p:nvPr/>
        </p:nvSpPr>
        <p:spPr>
          <a:xfrm>
            <a:off x="1555642" y="3621418"/>
            <a:ext cx="14398775" cy="20766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1513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18"/>
              <a:buFont typeface="Times New Roman"/>
              <a:buNone/>
            </a:pPr>
            <a:r>
              <a:rPr b="1" i="1" lang="en-US" sz="5418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las madres desean que sus hijas lleguen a ser mujeres con cuerpos sanos y caracteres virtuosos</a:t>
            </a:r>
            <a:endParaRPr/>
          </a:p>
        </p:txBody>
      </p:sp>
      <p:sp>
        <p:nvSpPr>
          <p:cNvPr id="360" name="Google Shape;360;p30"/>
          <p:cNvSpPr txBox="1"/>
          <p:nvPr/>
        </p:nvSpPr>
        <p:spPr>
          <a:xfrm>
            <a:off x="17322155" y="12282096"/>
            <a:ext cx="5115155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76, 1900. {1MCP 177.1}</a:t>
            </a:r>
            <a:endParaRPr/>
          </a:p>
        </p:txBody>
      </p:sp>
      <p:sp>
        <p:nvSpPr>
          <p:cNvPr id="361" name="Google Shape;361;p30"/>
          <p:cNvSpPr txBox="1"/>
          <p:nvPr/>
        </p:nvSpPr>
        <p:spPr>
          <a:xfrm>
            <a:off x="2054972" y="7082449"/>
            <a:ext cx="21000272" cy="486754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30911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111"/>
              <a:buFont typeface="Helvetica Neue"/>
              <a:buNone/>
            </a:pP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Deben dar un ejemplo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sus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propias vidas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protegiéndolas 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las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modas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perjudican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salud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Las madres cristianas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 una responsabilidad 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perciben. Deberían educar a sus hijos 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que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tengan principios firmes y salud moral</a:t>
            </a:r>
            <a:r>
              <a:rPr b="0" i="0" lang="en-US" sz="388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esta era de </a:t>
            </a:r>
            <a:r>
              <a:rPr b="0" i="0" lang="en-US" sz="6111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corrupción</a:t>
            </a:r>
            <a:endParaRPr/>
          </a:p>
        </p:txBody>
      </p:sp>
      <p:sp>
        <p:nvSpPr>
          <p:cNvPr id="362" name="Google Shape;362;p30"/>
          <p:cNvSpPr txBox="1"/>
          <p:nvPr>
            <p:ph idx="4294967295" type="ctrTitle"/>
          </p:nvPr>
        </p:nvSpPr>
        <p:spPr>
          <a:xfrm>
            <a:off x="1952501" y="435521"/>
            <a:ext cx="16042465" cy="18015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1136"/>
              <a:buFont typeface="Helvetica Neue"/>
              <a:buNone/>
            </a:pP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madres son un ejemplo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>
            <p:ph idx="4294967295" type="ctrTitle"/>
          </p:nvPr>
        </p:nvSpPr>
        <p:spPr>
          <a:xfrm>
            <a:off x="3247173" y="655655"/>
            <a:ext cx="17889655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1136"/>
              <a:buFont typeface="Helvetica Neue"/>
              <a:buNone/>
            </a:pP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Cuando</a:t>
            </a:r>
            <a:r>
              <a:rPr b="0" i="0" lang="en-US" sz="6911" u="none" cap="none" strike="noStrike">
                <a:solidFill>
                  <a:srgbClr val="EA99F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capricho</a:t>
            </a:r>
            <a:r>
              <a:rPr b="0" i="0" lang="en-US" sz="6911" u="none" cap="none" strike="noStrike">
                <a:solidFill>
                  <a:srgbClr val="EA99F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es ley</a:t>
            </a:r>
            <a:endParaRPr/>
          </a:p>
        </p:txBody>
      </p:sp>
      <p:sp>
        <p:nvSpPr>
          <p:cNvPr id="368" name="Google Shape;368;p31"/>
          <p:cNvSpPr/>
          <p:nvPr/>
        </p:nvSpPr>
        <p:spPr>
          <a:xfrm>
            <a:off x="5317331" y="3755098"/>
            <a:ext cx="17366851" cy="825883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190500" rotWithShape="0" dir="2992901" dist="8455">
              <a:srgbClr val="D5D5D5">
                <a:alpha val="8196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 txBox="1"/>
          <p:nvPr/>
        </p:nvSpPr>
        <p:spPr>
          <a:xfrm>
            <a:off x="5954062" y="4429466"/>
            <a:ext cx="16358239" cy="651653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697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r>
              <a:rPr b="0" i="0" lang="en-US" sz="4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algunas familias 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deseos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son ley. Se le da todo lo que desea. Si algo no le gusta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se lo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anima 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que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 le guste. Se cree 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complacencia hará feliz al niño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pero solo lo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vuelve inquieto y descontento</a:t>
            </a:r>
            <a:r>
              <a:rPr b="0" i="0" lang="en-US" sz="496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complacencia ha arruinado su apetito 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la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comida sencilla 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saludable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por el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uso sencillo 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tiempo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la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complacencia propia ha hecho su obra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trastornar su carácter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el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tiempo</a:t>
            </a:r>
            <a:r>
              <a:rPr b="0" i="0" lang="en-US" sz="414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 </a:t>
            </a:r>
            <a:r>
              <a:rPr b="0" i="0" lang="en-US" sz="57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eternidad.</a:t>
            </a:r>
            <a:endParaRPr/>
          </a:p>
        </p:txBody>
      </p:sp>
      <p:sp>
        <p:nvSpPr>
          <p:cNvPr id="370" name="Google Shape;370;p31"/>
          <p:cNvSpPr txBox="1"/>
          <p:nvPr/>
        </p:nvSpPr>
        <p:spPr>
          <a:xfrm>
            <a:off x="16585658" y="12436940"/>
            <a:ext cx="6384951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—The RH, 10 de mayo de 1898. {1MCP 177.2}</a:t>
            </a:r>
            <a:endParaRPr/>
          </a:p>
        </p:txBody>
      </p:sp>
      <p:pic>
        <p:nvPicPr>
          <p:cNvPr descr="Imagen" id="371" name="Google Shape;3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819" y="3601885"/>
            <a:ext cx="5325429" cy="927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76" name="Google Shape;37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6730" y="2066892"/>
            <a:ext cx="6751073" cy="1185128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/>
          <p:nvPr/>
        </p:nvSpPr>
        <p:spPr>
          <a:xfrm>
            <a:off x="1538090" y="9236197"/>
            <a:ext cx="21944740" cy="2676129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8" name="Google Shape;378;p32"/>
          <p:cNvSpPr txBox="1"/>
          <p:nvPr>
            <p:ph idx="4294967295" type="ctrTitle"/>
          </p:nvPr>
        </p:nvSpPr>
        <p:spPr>
          <a:xfrm>
            <a:off x="3565633" y="706455"/>
            <a:ext cx="17889655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9512"/>
              <a:buFont typeface="Helvetica Neue"/>
              <a:buNone/>
            </a:pPr>
            <a:r>
              <a:rPr b="0" i="0" lang="en-US" sz="951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Procura controlar </a:t>
            </a:r>
            <a:r>
              <a:rPr b="0" i="0" lang="en-US" sz="7954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951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</a:t>
            </a:r>
            <a:r>
              <a:rPr b="0" i="0" lang="en-US" sz="7954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los </a:t>
            </a:r>
            <a:r>
              <a:rPr b="0" i="0" lang="en-US" sz="951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</a:t>
            </a:r>
            <a:endParaRPr/>
          </a:p>
        </p:txBody>
      </p:sp>
      <p:sp>
        <p:nvSpPr>
          <p:cNvPr id="379" name="Google Shape;379;p32"/>
          <p:cNvSpPr txBox="1"/>
          <p:nvPr/>
        </p:nvSpPr>
        <p:spPr>
          <a:xfrm>
            <a:off x="1492962" y="9308852"/>
            <a:ext cx="21797929" cy="285263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Está trabajando con todas sus fuerzas para desviarlos. </a:t>
            </a:r>
            <a:r>
              <a:rPr b="1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una determinación que muchos ni sueñan él está buscando obtener el control de sus mentes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anular el efecto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</a:t>
            </a:r>
            <a:r>
              <a:rPr b="1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mandamientos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Dios en la vida de ellos.</a:t>
            </a:r>
            <a:endParaRPr/>
          </a:p>
        </p:txBody>
      </p:sp>
      <p:sp>
        <p:nvSpPr>
          <p:cNvPr id="380" name="Google Shape;380;p32"/>
          <p:cNvSpPr txBox="1"/>
          <p:nvPr/>
        </p:nvSpPr>
        <p:spPr>
          <a:xfrm>
            <a:off x="8404861" y="3332551"/>
            <a:ext cx="11393671" cy="413571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1718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padres</a:t>
            </a: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6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conocen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1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atracciones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mediante las cuales </a:t>
            </a: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Satanás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6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procura conducir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sus niños a la </a:t>
            </a:r>
            <a:r>
              <a:rPr b="1" i="0" lang="en-US" sz="6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locura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16153756" y="12282096"/>
            <a:ext cx="5115154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93, 1909. {1MCP 177.3}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/>
          <p:nvPr/>
        </p:nvSpPr>
        <p:spPr>
          <a:xfrm>
            <a:off x="942015" y="1254422"/>
            <a:ext cx="15517947" cy="11511956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190500" rotWithShape="0" dir="2992901" dist="8455">
              <a:srgbClr val="D5D5D5">
                <a:alpha val="8196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2272118" y="2488275"/>
            <a:ext cx="13482223" cy="96549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Times New Roman"/>
              <a:buNone/>
            </a:pP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rodearán influencias tendientes a separarlos 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ustedes, y 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deben contrarrestarlas. Enséñenlos a hacerlos 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 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confidentes.</a:t>
            </a:r>
            <a:endParaRPr b="0" i="0" sz="90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Times New Roman"/>
              <a:buNone/>
            </a:pP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Permitan 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ellos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les 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cuenten 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pruebas</a:t>
            </a:r>
            <a:r>
              <a:rPr b="0" i="1" lang="en-US" sz="6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b="0" i="1" lang="en-US" sz="9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goces.</a:t>
            </a:r>
            <a:endParaRPr/>
          </a:p>
        </p:txBody>
      </p:sp>
      <p:pic>
        <p:nvPicPr>
          <p:cNvPr descr="Imagen" id="388" name="Google Shape;3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69159" y="1687173"/>
            <a:ext cx="8235812" cy="1220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/>
          <p:nvPr/>
        </p:nvSpPr>
        <p:spPr>
          <a:xfrm>
            <a:off x="998315" y="4444944"/>
            <a:ext cx="14042743" cy="8617062"/>
          </a:xfrm>
          <a:prstGeom prst="rect">
            <a:avLst/>
          </a:prstGeom>
          <a:solidFill>
            <a:srgbClr val="C1276B"/>
          </a:solidFill>
          <a:ln>
            <a:noFill/>
          </a:ln>
          <a:effectLst>
            <a:outerShdw blurRad="190500" rotWithShape="0" dir="2992901" dist="8455">
              <a:srgbClr val="D5D5D5">
                <a:alpha val="8196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4"/>
          <p:cNvSpPr txBox="1"/>
          <p:nvPr/>
        </p:nvSpPr>
        <p:spPr>
          <a:xfrm>
            <a:off x="3249490" y="1136524"/>
            <a:ext cx="17885021" cy="25600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F5"/>
              </a:buClr>
              <a:buSzPts val="6399"/>
              <a:buFont typeface="Times New Roman"/>
              <a:buNone/>
            </a:pPr>
            <a:r>
              <a:rPr b="0" i="1" lang="en-US" sz="6399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</a:t>
            </a:r>
            <a:r>
              <a:rPr b="1" i="1" lang="en-US" sz="8910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librarán</a:t>
            </a:r>
            <a:r>
              <a:rPr b="0" i="1" lang="en-US" sz="6399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muchas </a:t>
            </a:r>
            <a:r>
              <a:rPr b="1" i="1" lang="en-US" sz="8910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trampas</a:t>
            </a:r>
            <a:r>
              <a:rPr b="0" i="1" lang="en-US" sz="6399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Satanás ha </a:t>
            </a:r>
            <a:r>
              <a:rPr b="1" i="1" lang="en-US" sz="8910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preparado</a:t>
            </a:r>
            <a:r>
              <a:rPr b="0" i="1" lang="en-US" sz="6399" u="none" cap="none" strike="noStrike">
                <a:solidFill>
                  <a:srgbClr val="FFF2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sus pies inexpertos.</a:t>
            </a:r>
            <a:endParaRPr/>
          </a:p>
        </p:txBody>
      </p:sp>
      <p:sp>
        <p:nvSpPr>
          <p:cNvPr id="395" name="Google Shape;395;p34"/>
          <p:cNvSpPr txBox="1"/>
          <p:nvPr/>
        </p:nvSpPr>
        <p:spPr>
          <a:xfrm>
            <a:off x="1222980" y="5445026"/>
            <a:ext cx="12519073" cy="61300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03725" lvl="0" marL="503725" marR="0" rtl="0" algn="l">
              <a:lnSpc>
                <a:spcPct val="9737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29"/>
              <a:buFont typeface="Times New Roman"/>
              <a:buChar char="•"/>
            </a:pP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traten 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sus </a:t>
            </a: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hijos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únicamente </a:t>
            </a: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severidad</a:t>
            </a:r>
            <a:r>
              <a:rPr b="0" i="1" lang="en-US" sz="591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b="0" i="0" sz="5915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3725" lvl="0" marL="503725" marR="0" rtl="0" algn="l">
              <a:lnSpc>
                <a:spcPct val="9737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29"/>
              <a:buFont typeface="Times New Roman"/>
              <a:buChar char="•"/>
            </a:pP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esperen 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ellos que </a:t>
            </a: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sean perfectos</a:t>
            </a:r>
            <a:endParaRPr b="0" i="0" sz="7189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3725" lvl="0" marL="503725" marR="0" rtl="0" algn="l">
              <a:lnSpc>
                <a:spcPct val="9737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29"/>
              <a:buFont typeface="Times New Roman"/>
              <a:buChar char="•"/>
            </a:pP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traten 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obligarlos 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b="0" i="1" lang="en-US" sz="718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actuar como hombres y mujeres</a:t>
            </a:r>
            <a:r>
              <a:rPr b="0" i="1" lang="en-US" sz="536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pic>
        <p:nvPicPr>
          <p:cNvPr descr="Imagen" id="396" name="Google Shape;39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65849" y="3249039"/>
            <a:ext cx="9946456" cy="8504855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01" name="Google Shape;40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237" y="6556328"/>
            <a:ext cx="5435260" cy="680094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5"/>
          <p:cNvSpPr txBox="1"/>
          <p:nvPr/>
        </p:nvSpPr>
        <p:spPr>
          <a:xfrm>
            <a:off x="5789817" y="4382073"/>
            <a:ext cx="12804367" cy="1675822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3" name="Google Shape;403;p35"/>
          <p:cNvSpPr txBox="1"/>
          <p:nvPr>
            <p:ph idx="4294967295" type="ctrTitle"/>
          </p:nvPr>
        </p:nvSpPr>
        <p:spPr>
          <a:xfrm>
            <a:off x="3871253" y="1920767"/>
            <a:ext cx="16641493" cy="16758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0324"/>
              <a:buFont typeface="Helvetica Neue"/>
              <a:buNone/>
            </a:pPr>
            <a:r>
              <a:rPr b="0" i="0" lang="en-US" sz="10324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Disciplina concreta y uniforme</a:t>
            </a:r>
            <a:endParaRPr/>
          </a:p>
        </p:txBody>
      </p:sp>
      <p:sp>
        <p:nvSpPr>
          <p:cNvPr id="404" name="Google Shape;404;p35"/>
          <p:cNvSpPr txBox="1"/>
          <p:nvPr/>
        </p:nvSpPr>
        <p:spPr>
          <a:xfrm>
            <a:off x="5845860" y="4659009"/>
            <a:ext cx="12692280" cy="11219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65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gracias más genuinas del niño consisten en:</a:t>
            </a:r>
            <a:endParaRPr/>
          </a:p>
        </p:txBody>
      </p:sp>
      <p:sp>
        <p:nvSpPr>
          <p:cNvPr id="405" name="Google Shape;405;p35"/>
          <p:cNvSpPr txBox="1"/>
          <p:nvPr/>
        </p:nvSpPr>
        <p:spPr>
          <a:xfrm>
            <a:off x="7430096" y="1281543"/>
            <a:ext cx="9523808" cy="8340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7"/>
              <a:buFont typeface="Helvetica Neue Light"/>
              <a:buNone/>
            </a:pPr>
            <a:r>
              <a:rPr b="0" i="0" lang="en-US" sz="380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felicidad de cada niño puede alcanzarse con</a:t>
            </a:r>
            <a:endParaRPr/>
          </a:p>
        </p:txBody>
      </p:sp>
      <p:sp>
        <p:nvSpPr>
          <p:cNvPr id="406" name="Google Shape;406;p35"/>
          <p:cNvSpPr txBox="1"/>
          <p:nvPr/>
        </p:nvSpPr>
        <p:spPr>
          <a:xfrm>
            <a:off x="17550706" y="12503566"/>
            <a:ext cx="48612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303 (1905). {1MCP 167.3}</a:t>
            </a:r>
            <a:endParaRPr/>
          </a:p>
        </p:txBody>
      </p:sp>
      <p:sp>
        <p:nvSpPr>
          <p:cNvPr id="407" name="Google Shape;407;p35"/>
          <p:cNvSpPr txBox="1"/>
          <p:nvPr/>
        </p:nvSpPr>
        <p:spPr>
          <a:xfrm>
            <a:off x="5637203" y="7447217"/>
            <a:ext cx="17748269" cy="53108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47700" lvl="0" marL="647700" marR="0" rtl="0" algn="l">
              <a:lnSpc>
                <a:spcPct val="5510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85"/>
              <a:buFont typeface="Helvetica Neue Light"/>
              <a:buChar char="•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modestia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obediencia</a:t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7700" lvl="0" marL="647700" marR="0" rtl="0" algn="l">
              <a:lnSpc>
                <a:spcPct val="55102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3185"/>
              <a:buFont typeface="Helvetica Neue"/>
              <a:buChar char="•"/>
            </a:pP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Oídos atentos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escuchar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de orientación</a:t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7700" lvl="0" marL="647700" marR="0" rtl="0" algn="l">
              <a:lnSpc>
                <a:spcPct val="106122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3185"/>
              <a:buFont typeface="Helvetica Neue"/>
              <a:buChar char="•"/>
            </a:pP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manos dispuestos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caminar y trabajar en la senda del deber. </a:t>
            </a:r>
            <a:endParaRPr b="0" i="0" sz="24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47700" lvl="0" marL="647700" marR="0" rtl="0" algn="l">
              <a:lnSpc>
                <a:spcPct val="89795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3185"/>
              <a:buFont typeface="Helvetica Neue"/>
              <a:buChar char="•"/>
            </a:pP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verdadera bondad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traerá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</a:t>
            </a:r>
            <a:r>
              <a:rPr b="1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propia recompensa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aun en esta vida.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 txBox="1"/>
          <p:nvPr/>
        </p:nvSpPr>
        <p:spPr>
          <a:xfrm>
            <a:off x="1111784" y="2325881"/>
            <a:ext cx="20578292" cy="8793304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974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3" name="Google Shape;413;p36"/>
          <p:cNvSpPr txBox="1"/>
          <p:nvPr/>
        </p:nvSpPr>
        <p:spPr>
          <a:xfrm>
            <a:off x="954389" y="2993006"/>
            <a:ext cx="20893081" cy="74590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374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51"/>
              <a:buFont typeface="Helvetica Neue Light"/>
              <a:buNone/>
            </a:pP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primeros años constituyen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momento ideal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el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proceso educativo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no solo para que el niño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llegue a ser más servicial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lleno de gracia 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de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esta vida, sino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que pueda asegurarse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lugar preparado 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el hogar celestial para todos los que son fieles y obedientes. En la educación de nuestros propios hijos y en la de los hijos de otros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hemos probado que nunca aman menos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los padres y tutores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impedirles hacer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60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</a:t>
            </a:r>
            <a:r>
              <a:rPr b="0" i="0" lang="en-US" sz="485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414" name="Google Shape;414;p36"/>
          <p:cNvSpPr txBox="1"/>
          <p:nvPr/>
        </p:nvSpPr>
        <p:spPr>
          <a:xfrm>
            <a:off x="16771772" y="12537432"/>
            <a:ext cx="48612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303 (1905). {1MCP 167.3}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7"/>
          <p:cNvSpPr txBox="1"/>
          <p:nvPr>
            <p:ph idx="4294967295" type="ctrTitle"/>
          </p:nvPr>
        </p:nvSpPr>
        <p:spPr>
          <a:xfrm>
            <a:off x="3331840" y="1231388"/>
            <a:ext cx="18257755" cy="13428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7076"/>
              <a:buFont typeface="Helvetica Neue"/>
              <a:buNone/>
            </a:pPr>
            <a:r>
              <a:rPr b="0" i="0" lang="en-US" sz="707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Jesús manifestó una aptitud especialmente amable</a:t>
            </a:r>
            <a:endParaRPr/>
          </a:p>
        </p:txBody>
      </p:sp>
      <p:sp>
        <p:nvSpPr>
          <p:cNvPr id="420" name="Google Shape;420;p37"/>
          <p:cNvSpPr txBox="1"/>
          <p:nvPr/>
        </p:nvSpPr>
        <p:spPr>
          <a:xfrm>
            <a:off x="1340586" y="3800195"/>
            <a:ext cx="13944848" cy="82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711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b="0" i="1" lang="en-US" sz="5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esposo tiene la nobleza de carácter, la pureza de corazón y la elevación mental que debe poseer todo verdadero cristiano, ello será puesto de manifiesto en las relaciones matrimoniales [...]. Procurará mantener a su esposa con salud y buen ánimo. Se esforzará por pronunciar palabras de consuelo, y por crear en el círculo del hogar una atmósfera de paz.</a:t>
            </a:r>
            <a:endParaRPr/>
          </a:p>
        </p:txBody>
      </p:sp>
      <p:sp>
        <p:nvSpPr>
          <p:cNvPr id="421" name="Google Shape;421;p37"/>
          <p:cNvSpPr txBox="1"/>
          <p:nvPr/>
        </p:nvSpPr>
        <p:spPr>
          <a:xfrm>
            <a:off x="15485855" y="11387073"/>
            <a:ext cx="475762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DTG, 49 (1898). {1MCP 178.2}</a:t>
            </a:r>
            <a:endParaRPr/>
          </a:p>
        </p:txBody>
      </p:sp>
      <p:pic>
        <p:nvPicPr>
          <p:cNvPr descr="Galería de imágenes" id="422" name="Google Shape;422;p37"/>
          <p:cNvPicPr preferRelativeResize="0"/>
          <p:nvPr/>
        </p:nvPicPr>
        <p:blipFill/>
        <p:spPr>
          <a:xfrm>
            <a:off x="15707063" y="3580266"/>
            <a:ext cx="6889076" cy="83404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427" name="Google Shape;427;p38"/>
          <p:cNvPicPr preferRelativeResize="0"/>
          <p:nvPr/>
        </p:nvPicPr>
        <p:blipFill rotWithShape="1">
          <a:blip r:embed="rId3">
            <a:alphaModFix/>
          </a:blip>
          <a:srcRect b="0" l="0" r="0" t="10412"/>
          <a:stretch/>
        </p:blipFill>
        <p:spPr>
          <a:xfrm>
            <a:off x="1031704" y="306878"/>
            <a:ext cx="5812455" cy="520717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8"/>
          <p:cNvSpPr txBox="1"/>
          <p:nvPr/>
        </p:nvSpPr>
        <p:spPr>
          <a:xfrm>
            <a:off x="1319417" y="5274586"/>
            <a:ext cx="22286768" cy="5703066"/>
          </a:xfrm>
          <a:prstGeom prst="rect">
            <a:avLst/>
          </a:prstGeom>
          <a:solidFill>
            <a:srgbClr val="444D57">
              <a:alpha val="91764"/>
            </a:srgbClr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2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t/>
            </a:r>
            <a:endParaRPr b="0" i="0" sz="3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9" name="Google Shape;429;p38"/>
          <p:cNvSpPr txBox="1"/>
          <p:nvPr>
            <p:ph idx="4294967295" type="ctrTitle"/>
          </p:nvPr>
        </p:nvSpPr>
        <p:spPr>
          <a:xfrm>
            <a:off x="5143707" y="909655"/>
            <a:ext cx="17889653" cy="18015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1136"/>
              <a:buFont typeface="Helvetica Neue"/>
              <a:buNone/>
            </a:pPr>
            <a:r>
              <a:rPr b="0" i="0" lang="en-US" sz="11136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ocupada</a:t>
            </a:r>
            <a:endParaRPr/>
          </a:p>
        </p:txBody>
      </p:sp>
      <p:sp>
        <p:nvSpPr>
          <p:cNvPr id="430" name="Google Shape;430;p38"/>
          <p:cNvSpPr txBox="1"/>
          <p:nvPr/>
        </p:nvSpPr>
        <p:spPr>
          <a:xfrm>
            <a:off x="507925" y="5624042"/>
            <a:ext cx="24384001" cy="53632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62000" lvl="0" marL="762000" marR="0" rtl="0" algn="l">
              <a:lnSpc>
                <a:spcPct val="11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Helvetica Neue Light"/>
              <a:buChar char="•"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Eduquen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facultades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gustos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sus seres amados</a:t>
            </a:r>
            <a:endParaRPr/>
          </a:p>
          <a:p>
            <a:pPr indent="-762000" lvl="0" marL="762000" marR="0" rtl="0" algn="l">
              <a:lnSpc>
                <a:spcPct val="110606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Helvetica Neue Light"/>
              <a:buChar char="•"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Procuren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su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 esté ocupada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haya lugar para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pensamientos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complacencias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carácter bajo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degradante.</a:t>
            </a:r>
            <a:endParaRPr/>
          </a:p>
          <a:p>
            <a:pPr indent="-762000" lvl="0" marL="762000" marR="0" rtl="0" algn="l">
              <a:lnSpc>
                <a:spcPct val="110606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Helvetica Neue Light"/>
              <a:buChar char="•"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gracia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Cristo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el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único antídoto preventivo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mal.</a:t>
            </a:r>
            <a:endParaRPr/>
          </a:p>
        </p:txBody>
      </p:sp>
      <p:sp>
        <p:nvSpPr>
          <p:cNvPr id="431" name="Google Shape;431;p38"/>
          <p:cNvSpPr txBox="1"/>
          <p:nvPr/>
        </p:nvSpPr>
        <p:spPr>
          <a:xfrm>
            <a:off x="19953255" y="12689832"/>
            <a:ext cx="31467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CN, 174. {1MCP 178.3}</a:t>
            </a:r>
            <a:endParaRPr/>
          </a:p>
        </p:txBody>
      </p:sp>
      <p:sp>
        <p:nvSpPr>
          <p:cNvPr id="432" name="Google Shape;432;p38"/>
          <p:cNvSpPr txBox="1"/>
          <p:nvPr/>
        </p:nvSpPr>
        <p:spPr>
          <a:xfrm>
            <a:off x="1154444" y="11232750"/>
            <a:ext cx="22075112" cy="16128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Helvetica Neue Light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Pueden elegir que la mente de sus hijos esté ocupada con pensamientos puros y limpios o con los males que existen por todas partes: orgullo y olvido de su Redentor.</a:t>
            </a:r>
            <a:endParaRPr/>
          </a:p>
        </p:txBody>
      </p:sp>
      <p:sp>
        <p:nvSpPr>
          <p:cNvPr id="433" name="Google Shape;433;p38"/>
          <p:cNvSpPr txBox="1"/>
          <p:nvPr/>
        </p:nvSpPr>
        <p:spPr>
          <a:xfrm>
            <a:off x="6789539" y="2362715"/>
            <a:ext cx="14157722" cy="14257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6147"/>
              <a:buFont typeface="Helvetica Neue"/>
              <a:buNone/>
            </a:pPr>
            <a:r>
              <a:rPr b="0" i="0" lang="en-US" sz="6147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deja lugar para pensamientos degradantes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"/>
          <p:cNvSpPr txBox="1"/>
          <p:nvPr>
            <p:ph idx="4294967295" type="ctrTitle"/>
          </p:nvPr>
        </p:nvSpPr>
        <p:spPr>
          <a:xfrm>
            <a:off x="3433440" y="1017227"/>
            <a:ext cx="17889653" cy="18015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9628"/>
              <a:buFont typeface="Helvetica Neue"/>
              <a:buNone/>
            </a:pPr>
            <a:r>
              <a:rPr b="0" i="0" lang="en-US" sz="9628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Rodeados por un muro indestructible</a:t>
            </a:r>
            <a:endParaRPr/>
          </a:p>
        </p:txBody>
      </p:sp>
      <p:sp>
        <p:nvSpPr>
          <p:cNvPr id="439" name="Google Shape;439;p39"/>
          <p:cNvSpPr txBox="1"/>
          <p:nvPr/>
        </p:nvSpPr>
        <p:spPr>
          <a:xfrm>
            <a:off x="1417099" y="3733284"/>
            <a:ext cx="21549801" cy="54135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40080" lvl="0" marL="833119" marR="0" rtl="0" algn="l">
              <a:lnSpc>
                <a:spcPct val="1082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88"/>
              <a:buFont typeface="Helvetica Neue Light"/>
              <a:buChar char="•"/>
            </a:pP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Todo hogar cristiano debería tener reglas</a:t>
            </a:r>
            <a:endParaRPr/>
          </a:p>
          <a:p>
            <a:pPr indent="-640080" lvl="0" marL="833119" marR="0" rtl="0" algn="l">
              <a:lnSpc>
                <a:spcPct val="108208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288"/>
              <a:buFont typeface="Helvetica Neue Light"/>
              <a:buChar char="•"/>
            </a:pP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padres, por sus palabras y su conducta</a:t>
            </a:r>
            <a:r>
              <a:rPr b="0" i="0" lang="en-US" sz="41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tienen que dar a los niños un </a:t>
            </a: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precioso ejemplo viviente.</a:t>
            </a:r>
            <a:endParaRPr/>
          </a:p>
          <a:p>
            <a:pPr indent="-640080" lvl="0" marL="833119" marR="0" rtl="0" algn="l">
              <a:lnSpc>
                <a:spcPct val="108208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288"/>
              <a:buFont typeface="Helvetica Neue Light"/>
              <a:buChar char="•"/>
            </a:pP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pureza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lenguaje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verdadera cortesía cristiana ha de practicarse constantemente.</a:t>
            </a:r>
            <a:endParaRPr b="0" i="0" sz="44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40080" lvl="0" marL="833119" marR="0" rtl="0" algn="l">
              <a:lnSpc>
                <a:spcPct val="108208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288"/>
              <a:buFont typeface="Helvetica Neue Light"/>
              <a:buChar char="•"/>
            </a:pPr>
            <a:r>
              <a:rPr b="0" i="0" lang="en-US" sz="53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se estimule el pecado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ni las sospechas ni el hablar lo malo.</a:t>
            </a:r>
            <a:endParaRPr/>
          </a:p>
        </p:txBody>
      </p:sp>
      <p:sp>
        <p:nvSpPr>
          <p:cNvPr id="440" name="Google Shape;440;p39"/>
          <p:cNvSpPr txBox="1"/>
          <p:nvPr/>
        </p:nvSpPr>
        <p:spPr>
          <a:xfrm>
            <a:off x="20287856" y="12266499"/>
            <a:ext cx="203728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{1MCP 168.3}</a:t>
            </a:r>
            <a:endParaRPr/>
          </a:p>
        </p:txBody>
      </p:sp>
      <p:pic>
        <p:nvPicPr>
          <p:cNvPr descr="Imagen" id="441" name="Google Shape;44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0350" y="8790516"/>
            <a:ext cx="24904700" cy="5190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42" name="Google Shape;44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084" y="8739716"/>
            <a:ext cx="24904700" cy="5190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EA5C6"/>
            </a:gs>
            <a:gs pos="100000">
              <a:srgbClr val="3A4C66"/>
            </a:gs>
          </a:gsLst>
          <a:lin ang="5400000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467" y="-66289"/>
            <a:ext cx="13295599" cy="13295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0322" y="781267"/>
            <a:ext cx="11979889" cy="12153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9480" y="9889738"/>
            <a:ext cx="16321573" cy="34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7312539" y="10730635"/>
            <a:ext cx="9115455" cy="2727996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775B2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5775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influencia</a:t>
            </a:r>
            <a:r>
              <a:rPr b="0" i="0" lang="en-US" sz="6700" u="none" cap="none" strike="noStrike">
                <a:solidFill>
                  <a:srgbClr val="5775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0" i="0" lang="en-US" sz="11200" u="none" cap="none" strike="noStrike">
                <a:solidFill>
                  <a:srgbClr val="5775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55711" y="1232826"/>
            <a:ext cx="6680698" cy="3778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839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19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 txBox="1"/>
          <p:nvPr/>
        </p:nvSpPr>
        <p:spPr>
          <a:xfrm>
            <a:off x="552498" y="4044623"/>
            <a:ext cx="16090407" cy="8022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00100" lvl="0" marL="1041400" marR="0" rtl="0" algn="l">
              <a:lnSpc>
                <a:spcPct val="9253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Respetarse a sí mismos</a:t>
            </a:r>
            <a:endParaRPr/>
          </a:p>
          <a:p>
            <a:pPr indent="-800100" lvl="0" marL="1041400" marR="0" rtl="0" algn="l">
              <a:lnSpc>
                <a:spcPct val="92537"/>
              </a:lnSpc>
              <a:spcBef>
                <a:spcPts val="35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ser fieles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a los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principios; enséñenlos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respetar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obedecer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ley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</a:t>
            </a:r>
            <a:endParaRPr/>
          </a:p>
          <a:p>
            <a:pPr indent="-800100" lvl="0" marL="1041400" marR="0" rtl="0" algn="l">
              <a:lnSpc>
                <a:spcPct val="92537"/>
              </a:lnSpc>
              <a:spcBef>
                <a:spcPts val="35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Amarán a sus prójimos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como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sí mismos.</a:t>
            </a:r>
            <a:endParaRPr/>
          </a:p>
          <a:p>
            <a:pPr indent="-800100" lvl="0" marL="1041400" marR="0" rtl="0" algn="l">
              <a:lnSpc>
                <a:spcPct val="108955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Crearán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atmósfera pura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que tendrá una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influencia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estimule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almas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débiles a andar por el sendero que conduce a la santidad y al cielo.</a:t>
            </a:r>
            <a:endParaRPr/>
          </a:p>
        </p:txBody>
      </p:sp>
      <p:sp>
        <p:nvSpPr>
          <p:cNvPr id="448" name="Google Shape;448;p40"/>
          <p:cNvSpPr txBox="1"/>
          <p:nvPr/>
        </p:nvSpPr>
        <p:spPr>
          <a:xfrm>
            <a:off x="20287856" y="12266499"/>
            <a:ext cx="203728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{1MCP 168.3}</a:t>
            </a:r>
            <a:endParaRPr/>
          </a:p>
        </p:txBody>
      </p:sp>
      <p:pic>
        <p:nvPicPr>
          <p:cNvPr descr="Galería de imágenes" id="449" name="Google Shape;449;p40"/>
          <p:cNvPicPr preferRelativeResize="0"/>
          <p:nvPr/>
        </p:nvPicPr>
        <p:blipFill rotWithShape="1">
          <a:blip r:embed="rId3">
            <a:alphaModFix/>
          </a:blip>
          <a:srcRect b="0" l="7030" r="7029" t="0"/>
          <a:stretch/>
        </p:blipFill>
        <p:spPr>
          <a:xfrm>
            <a:off x="16426391" y="1299501"/>
            <a:ext cx="8021109" cy="6886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50" name="Google Shape;45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17419" y="2162108"/>
            <a:ext cx="6527801" cy="35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0"/>
          <p:cNvSpPr txBox="1"/>
          <p:nvPr/>
        </p:nvSpPr>
        <p:spPr>
          <a:xfrm>
            <a:off x="1399165" y="1386089"/>
            <a:ext cx="14288858" cy="9433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253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Helvetica Neue Light"/>
              <a:buNone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Enseñen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niños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jóvenes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 txBox="1"/>
          <p:nvPr/>
        </p:nvSpPr>
        <p:spPr>
          <a:xfrm>
            <a:off x="1568498" y="3248756"/>
            <a:ext cx="21247004" cy="80229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00100" lvl="0" marL="1041400" marR="0" rtl="0" algn="l">
              <a:lnSpc>
                <a:spcPct val="1089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Cada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lección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un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elevador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ennoblecedor</a:t>
            </a:r>
            <a:endParaRPr/>
          </a:p>
          <a:p>
            <a:pPr indent="-800100" lvl="0" marL="1041400" marR="0" rtl="0" algn="l">
              <a:lnSpc>
                <a:spcPct val="108955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Estarán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preparados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ocupar cargos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confianza </a:t>
            </a:r>
            <a:endParaRPr/>
          </a:p>
          <a:p>
            <a:pPr indent="-800100" lvl="0" marL="1041400" marR="0" rtl="0" algn="l">
              <a:lnSpc>
                <a:spcPct val="108955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precepto y ejemplo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ayudarán constantemente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otros a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hacer lo correcto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/>
          </a:p>
          <a:p>
            <a:pPr indent="-728449" lvl="0" marL="969749" marR="0" rtl="0" algn="l">
              <a:lnSpc>
                <a:spcPct val="108955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80"/>
              <a:buFont typeface="Helvetica Neue"/>
              <a:buChar char="•"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Estimarán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correctamente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dotes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harán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mejor uso de sus facultades físicas, mentales y morales.</a:t>
            </a:r>
            <a:endParaRPr/>
          </a:p>
        </p:txBody>
      </p:sp>
      <p:sp>
        <p:nvSpPr>
          <p:cNvPr id="457" name="Google Shape;457;p41"/>
          <p:cNvSpPr txBox="1"/>
          <p:nvPr/>
        </p:nvSpPr>
        <p:spPr>
          <a:xfrm>
            <a:off x="20287856" y="12266499"/>
            <a:ext cx="203728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{1MCP 168.3}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"/>
          <p:cNvSpPr txBox="1"/>
          <p:nvPr/>
        </p:nvSpPr>
        <p:spPr>
          <a:xfrm>
            <a:off x="1568498" y="3553556"/>
            <a:ext cx="21247004" cy="8022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28449" lvl="0" marL="969749" marR="0" rtl="0" algn="l">
              <a:lnSpc>
                <a:spcPct val="1196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80"/>
              <a:buFont typeface="Helvetica Neue"/>
              <a:buChar char="•"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constantemente fortalecidas contra la tentación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están rodeadas por un muro que no se rompe con facilidad.</a:t>
            </a:r>
            <a:endParaRPr b="0" i="0" sz="50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28449" lvl="0" marL="969749" marR="0" rtl="0" algn="l">
              <a:lnSpc>
                <a:spcPct val="108955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880"/>
              <a:buFont typeface="Helvetica Neue"/>
              <a:buChar char="•"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con la bendición de Dios,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portaluces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influencia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tiende a elevar a otros hacia una vida cristiana práctica.</a:t>
            </a:r>
            <a:endParaRPr/>
          </a:p>
          <a:p>
            <a:pPr indent="-800100" lvl="0" marL="1041400" marR="0" rtl="0" algn="l">
              <a:lnSpc>
                <a:spcPct val="108955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Helvetica Neue Light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puede ser así elevada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que los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pensamientos divinos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contemplación llegue a ser tan natural como respirar.</a:t>
            </a:r>
            <a:endParaRPr/>
          </a:p>
        </p:txBody>
      </p:sp>
      <p:sp>
        <p:nvSpPr>
          <p:cNvPr id="463" name="Google Shape;463;p42"/>
          <p:cNvSpPr txBox="1"/>
          <p:nvPr/>
        </p:nvSpPr>
        <p:spPr>
          <a:xfrm>
            <a:off x="20287856" y="12266499"/>
            <a:ext cx="2037284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{1MCP 168.3}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idx="4294967295" type="ctrTitle"/>
          </p:nvPr>
        </p:nvSpPr>
        <p:spPr>
          <a:xfrm>
            <a:off x="1801316" y="800099"/>
            <a:ext cx="20781368" cy="14382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Controlados por principios divinos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629973" y="8794260"/>
            <a:ext cx="22695166" cy="427798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610"/>
              <a:buFont typeface="Helvetica Neue Light"/>
              <a:buNone/>
            </a:pPr>
            <a:r>
              <a:rPr b="0" i="0" lang="en-US" sz="561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el hogar han de conservarse las costumbres más puras. Debe enseñarse la estricta obediencia a los requerimientos bíblicos. Las enseñanzas de la Palabra de Dios tienen que controlar la mente y el corazón para que la vida del hogar pueda demostrar el poder de la gracia de Dios.</a:t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3782992" y="2862607"/>
            <a:ext cx="866135" cy="4777616"/>
          </a:xfrm>
          <a:custGeom>
            <a:rect b="b" l="l" r="r" t="t"/>
            <a:pathLst>
              <a:path extrusionOk="0" h="21600" w="16979">
                <a:moveTo>
                  <a:pt x="5548" y="21600"/>
                </a:moveTo>
                <a:cubicBezTo>
                  <a:pt x="-4621" y="14006"/>
                  <a:pt x="-811" y="6806"/>
                  <a:pt x="16979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14544006" y="12712593"/>
            <a:ext cx="630265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—The R&amp;H, 10 de Nov. de 1904. {1MCP 171.1}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4464414" y="3893792"/>
            <a:ext cx="14235972" cy="42779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53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71"/>
              <a:buFont typeface="Times New Roman"/>
              <a:buNone/>
            </a:pP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Descansa sobre 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padres 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más solemne obligación 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educar 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sus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hijos 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el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temor y amor</a:t>
            </a:r>
            <a:r>
              <a:rPr b="0" i="1" lang="en-US" sz="5609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b="1" i="1" lang="en-US" sz="937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</a:t>
            </a:r>
            <a:r>
              <a:rPr b="0" i="0" lang="en-US" sz="4046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idx="4294967295" type="ctrTitle"/>
          </p:nvPr>
        </p:nvSpPr>
        <p:spPr>
          <a:xfrm>
            <a:off x="3204467" y="1167162"/>
            <a:ext cx="16682047" cy="17386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10092"/>
              <a:buFont typeface="Helvetica Neue"/>
              <a:buNone/>
            </a:pPr>
            <a:r>
              <a:rPr b="0" i="0" lang="en-US" sz="10092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Necesitan comprender a los hijos</a:t>
            </a:r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6981428" y="5578474"/>
            <a:ext cx="18242889" cy="57277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manifestación de compañerismo y amor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Cuán desgraciados se sentían cuando se les censuraba 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reprendía con irritación. 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 de rejuvenecer sus sentimientos, y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Transigir mentalmente para comprender las necesidades de sus hijos.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Deben exigirles obediencia, firmeza mezclada con amor</a:t>
            </a:r>
            <a:endParaRPr/>
          </a:p>
          <a:p>
            <a:pPr indent="-888422" lvl="0" marL="888422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20"/>
              <a:buFont typeface="Helvetica Neue"/>
              <a:buChar char="•"/>
            </a:pPr>
            <a:r>
              <a:rPr b="0" i="0" lang="en-US" sz="4275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palabra de los padres debe ser obedecida implícitamente.</a:t>
            </a:r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16598511" y="12266499"/>
            <a:ext cx="4022446" cy="492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JT 1:137 (1863). {1MCP 171.2}</a:t>
            </a:r>
            <a:endParaRPr/>
          </a:p>
        </p:txBody>
      </p:sp>
      <p:pic>
        <p:nvPicPr>
          <p:cNvPr descr="Imagen"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458" y="2354113"/>
            <a:ext cx="5187333" cy="4385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/>
          <p:nvPr>
            <p:ph idx="4294967295" type="subTitle"/>
          </p:nvPr>
        </p:nvSpPr>
        <p:spPr>
          <a:xfrm>
            <a:off x="2980266" y="3586936"/>
            <a:ext cx="14241065" cy="16746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700"/>
              <a:buFont typeface="Times New Roman"/>
              <a:buNone/>
            </a:pPr>
            <a:r>
              <a:rPr b="0" i="1" lang="en-US" sz="47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padres no deben olvidar cuánto anhelaban en su niñez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/>
          <p:nvPr/>
        </p:nvSpPr>
        <p:spPr>
          <a:xfrm>
            <a:off x="2062678" y="7455297"/>
            <a:ext cx="18757772" cy="4506627"/>
          </a:xfrm>
          <a:prstGeom prst="roundRect">
            <a:avLst>
              <a:gd fmla="val 17838" name="adj"/>
            </a:avLst>
          </a:prstGeom>
          <a:solidFill>
            <a:srgbClr val="B65E7D"/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>
            <p:ph idx="4294967295" type="ctrTitle"/>
          </p:nvPr>
        </p:nvSpPr>
        <p:spPr>
          <a:xfrm>
            <a:off x="5691150" y="855060"/>
            <a:ext cx="12815543" cy="1497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9048"/>
              <a:buFont typeface="Helvetica Neue"/>
              <a:buNone/>
            </a:pPr>
            <a:r>
              <a:rPr b="0" i="0" lang="en-US" sz="9048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ha señalado un camino</a:t>
            </a:r>
            <a:endParaRPr/>
          </a:p>
        </p:txBody>
      </p:sp>
      <p:sp>
        <p:nvSpPr>
          <p:cNvPr id="155" name="Google Shape;155;p7"/>
          <p:cNvSpPr txBox="1"/>
          <p:nvPr>
            <p:ph idx="4294967295" type="subTitle"/>
          </p:nvPr>
        </p:nvSpPr>
        <p:spPr>
          <a:xfrm>
            <a:off x="5607136" y="3740295"/>
            <a:ext cx="10340911" cy="295937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673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500"/>
              <a:buFont typeface="Times New Roman"/>
              <a:buNone/>
            </a:pPr>
            <a:r>
              <a:rPr b="0" i="1" lang="en-US" sz="45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</a:t>
            </a:r>
            <a:r>
              <a:rPr b="1" i="1" lang="en-US" sz="76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ángeles</a:t>
            </a:r>
            <a:r>
              <a:rPr b="0" i="1" lang="en-US" sz="45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3225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</a:t>
            </a:r>
            <a:r>
              <a:rPr b="0" i="1" lang="en-US" sz="45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Dios </a:t>
            </a:r>
            <a:r>
              <a:rPr b="1" i="1" lang="en-US" sz="76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vigilan </a:t>
            </a:r>
            <a:r>
              <a:rPr b="0" i="1" lang="en-US" sz="345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los </a:t>
            </a:r>
            <a:r>
              <a:rPr b="0" i="1" lang="en-US" sz="45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niños </a:t>
            </a:r>
            <a:r>
              <a:rPr b="0" i="1" lang="en-US" sz="3375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el </a:t>
            </a:r>
            <a:r>
              <a:rPr b="1" i="1" lang="en-US" sz="76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más profundo interés</a:t>
            </a:r>
            <a:r>
              <a:rPr b="0" i="1" lang="en-US" sz="30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ver qué carácter adquieren. </a:t>
            </a:r>
            <a:endParaRPr/>
          </a:p>
        </p:txBody>
      </p:sp>
      <p:sp>
        <p:nvSpPr>
          <p:cNvPr id="156" name="Google Shape;156;p7"/>
          <p:cNvSpPr/>
          <p:nvPr/>
        </p:nvSpPr>
        <p:spPr>
          <a:xfrm>
            <a:off x="2374757" y="7947524"/>
            <a:ext cx="17806588" cy="482145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597" y="11775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56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Si Cristo nos tratara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como 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menudo tratamos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los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demás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nuestros hijos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tropezaríamos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caeríamos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puro desaliento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17118544" y="12696183"/>
            <a:ext cx="6717833" cy="885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—JT 1:137, 138 (1863). {1MCP 172.1}</a:t>
            </a:r>
            <a:endParaRPr/>
          </a:p>
        </p:txBody>
      </p:sp>
      <p:pic>
        <p:nvPicPr>
          <p:cNvPr descr="Imagen"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0617" y="2027417"/>
            <a:ext cx="7557766" cy="6046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/>
          <p:nvPr/>
        </p:nvSpPr>
        <p:spPr>
          <a:xfrm>
            <a:off x="2602262" y="9009112"/>
            <a:ext cx="20313282" cy="3913817"/>
          </a:xfrm>
          <a:prstGeom prst="roundRect">
            <a:avLst>
              <a:gd fmla="val 32560" name="adj"/>
            </a:avLst>
          </a:prstGeom>
          <a:solidFill>
            <a:srgbClr val="B65E7D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2861392" y="9298813"/>
            <a:ext cx="19795022" cy="401796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46" y="0"/>
                </a:lnTo>
                <a:lnTo>
                  <a:pt x="21600" y="11727"/>
                </a:lnTo>
                <a:lnTo>
                  <a:pt x="215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preparado la senda de la vida, aun para los niños! 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requiere que los padres, en su nombre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conduzcan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el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camino estrecho. Dios nos ha señalado una senda adoptada a la fuerza y capacidad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niños.</a:t>
            </a:r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15103477" y="12380799"/>
            <a:ext cx="6717833" cy="1279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MC, 280 (1905). {1MCP 161.2}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2602262" y="1739083"/>
            <a:ext cx="20313281" cy="587806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46" y="0"/>
                </a:lnTo>
                <a:lnTo>
                  <a:pt x="21600" y="11727"/>
                </a:lnTo>
                <a:lnTo>
                  <a:pt x="215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Jesús conoce nuestras flaquezas</a:t>
            </a:r>
            <a:endParaRPr/>
          </a:p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 ha preparado</a:t>
            </a:r>
            <a:r>
              <a:rPr b="0" i="0" lang="en-US" sz="311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una </a:t>
            </a: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senda adaptada a nuestra fuerza y capacidad</a:t>
            </a:r>
            <a:endParaRPr/>
          </a:p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fin de sostenernos por el consuelo de su compañía</a:t>
            </a:r>
            <a:endParaRPr/>
          </a:p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Servirnos de guía perpetuamente.</a:t>
            </a:r>
            <a:endParaRPr/>
          </a:p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Él no nos ha ordenado que avancemos y los dejemos.</a:t>
            </a:r>
            <a:endParaRPr/>
          </a:p>
          <a:p>
            <a:pPr indent="-757300" lvl="0" marL="757300" marR="0" rtl="0" algn="l">
              <a:lnSpc>
                <a:spcPct val="1498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8"/>
              <a:buFont typeface="Helvetica Neue"/>
              <a:buChar char="•"/>
            </a:pPr>
            <a:r>
              <a:rPr b="0" i="0" lang="en-US" sz="507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Él no nos ha dejado rezagados juntamente con nuestros hijos.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71" name="Google Shape;17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3120" y="2175534"/>
            <a:ext cx="8097920" cy="9839066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172" name="Google Shape;172;p9"/>
          <p:cNvSpPr/>
          <p:nvPr/>
        </p:nvSpPr>
        <p:spPr>
          <a:xfrm>
            <a:off x="17041834" y="2710505"/>
            <a:ext cx="740184" cy="5081820"/>
          </a:xfrm>
          <a:custGeom>
            <a:rect b="b" l="l" r="r" t="t"/>
            <a:pathLst>
              <a:path extrusionOk="0" h="21600" w="16563">
                <a:moveTo>
                  <a:pt x="16563" y="21600"/>
                </a:moveTo>
                <a:cubicBezTo>
                  <a:pt x="-2253" y="14624"/>
                  <a:pt x="-5037" y="7424"/>
                  <a:pt x="8212" y="0"/>
                </a:cubicBezTo>
              </a:path>
            </a:pathLst>
          </a:custGeom>
          <a:noFill/>
          <a:ln cap="rnd" cmpd="sng" w="88900">
            <a:solidFill>
              <a:schemeClr val="accent6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19195406" y="12408316"/>
            <a:ext cx="3811420" cy="885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—{1MCP 172.2}</a:t>
            </a:r>
            <a:endParaRPr/>
          </a:p>
        </p:txBody>
      </p:sp>
      <p:sp>
        <p:nvSpPr>
          <p:cNvPr id="174" name="Google Shape;174;p9"/>
          <p:cNvSpPr txBox="1"/>
          <p:nvPr/>
        </p:nvSpPr>
        <p:spPr>
          <a:xfrm>
            <a:off x="1263155" y="3978523"/>
            <a:ext cx="15153744" cy="85212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932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882"/>
              <a:buFont typeface="Times New Roman"/>
              <a:buNone/>
            </a:pPr>
            <a:r>
              <a:rPr b="0" i="1" lang="en-US" sz="6882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se sientan nerviosos, no cometan el grave pecado de envenenar </a:t>
            </a:r>
            <a:r>
              <a:rPr b="0" i="1" lang="en-US" sz="5254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toda la</a:t>
            </a:r>
            <a:r>
              <a:rPr b="0" i="1" lang="en-US" sz="6882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familia con esta irritabilidad peligrosa.</a:t>
            </a:r>
            <a:endParaRPr b="0" i="0" sz="6882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9322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882"/>
              <a:buFont typeface="Times New Roman"/>
              <a:buNone/>
            </a:pPr>
            <a:r>
              <a:rPr b="0" i="1" lang="en-US" sz="6882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estas ocasiones, ejerzan sobre sí una vigilancia doble, y decidan en su corazón no ofender con sus labios, sino pronunciar solamente palabras agradables y alegres.</a:t>
            </a:r>
            <a:endParaRPr/>
          </a:p>
        </p:txBody>
      </p:sp>
      <p:sp>
        <p:nvSpPr>
          <p:cNvPr id="175" name="Google Shape;175;p9"/>
          <p:cNvSpPr txBox="1"/>
          <p:nvPr/>
        </p:nvSpPr>
        <p:spPr>
          <a:xfrm>
            <a:off x="1801316" y="1629833"/>
            <a:ext cx="20781368" cy="143827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99FA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EA99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desasosiego debe ser reprimido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