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13716000" cx="24384000"/>
  <p:notesSz cx="6858000" cy="9144000"/>
  <p:embeddedFontLst>
    <p:embeddedFont>
      <p:font typeface="Permanent Marker"/>
      <p:regular r:id="rId40"/>
    </p:embeddedFont>
    <p:embeddedFont>
      <p:font typeface="Helvetica Neue"/>
      <p:regular r:id="rId41"/>
      <p:bold r:id="rId42"/>
      <p:italic r:id="rId43"/>
      <p:boldItalic r:id="rId44"/>
    </p:embeddedFont>
    <p:embeddedFont>
      <p:font typeface="Roboto Light"/>
      <p:regular r:id="rId45"/>
      <p:bold r:id="rId46"/>
      <p:italic r:id="rId47"/>
      <p:boldItalic r:id="rId48"/>
    </p:embeddedFont>
    <p:embeddedFont>
      <p:font typeface="Helvetica Neue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3" roundtripDataSignature="AMtx7mi71PE/T60/2oYo4pdBlHMCepye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ermanentMarker-regular.fntdata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44" Type="http://schemas.openxmlformats.org/officeDocument/2006/relationships/font" Target="fonts/HelveticaNeue-boldItalic.fntdata"/><Relationship Id="rId43" Type="http://schemas.openxmlformats.org/officeDocument/2006/relationships/font" Target="fonts/HelveticaNeue-italic.fntdata"/><Relationship Id="rId46" Type="http://schemas.openxmlformats.org/officeDocument/2006/relationships/font" Target="fonts/RobotoLight-bold.fntdata"/><Relationship Id="rId45" Type="http://schemas.openxmlformats.org/officeDocument/2006/relationships/font" Target="fonts/RobotoLigh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Light-boldItalic.fntdata"/><Relationship Id="rId47" Type="http://schemas.openxmlformats.org/officeDocument/2006/relationships/font" Target="fonts/RobotoLight-italic.fntdata"/><Relationship Id="rId49" Type="http://schemas.openxmlformats.org/officeDocument/2006/relationships/font" Target="fonts/HelveticaNeue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HelveticaNeueLight-italic.fntdata"/><Relationship Id="rId50" Type="http://schemas.openxmlformats.org/officeDocument/2006/relationships/font" Target="fonts/HelveticaNeueLight-bold.fntdata"/><Relationship Id="rId53" Type="http://customschemas.google.com/relationships/presentationmetadata" Target="metadata"/><Relationship Id="rId52" Type="http://schemas.openxmlformats.org/officeDocument/2006/relationships/font" Target="fonts/HelveticaNeue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  <a:defRPr b="1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37"/>
          <p:cNvSpPr txBox="1"/>
          <p:nvPr>
            <p:ph idx="1" type="body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12" name="Google Shape;12;p37"/>
          <p:cNvSpPr txBox="1"/>
          <p:nvPr>
            <p:ph idx="12" type="sldNum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>
                <a:solidFill>
                  <a:srgbClr val="5C88A5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>
  <p:cSld name="Título, viñetas y foto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/>
          <p:nvPr>
            <p:ph idx="2" type="pic"/>
          </p:nvPr>
        </p:nvSpPr>
        <p:spPr>
          <a:xfrm>
            <a:off x="13169900" y="2376299"/>
            <a:ext cx="9522179" cy="12702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8" name="Google Shape;48;p46"/>
          <p:cNvSpPr txBox="1"/>
          <p:nvPr>
            <p:ph type="title"/>
          </p:nvPr>
        </p:nvSpPr>
        <p:spPr>
          <a:xfrm>
            <a:off x="1473200" y="355600"/>
            <a:ext cx="21437601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46"/>
          <p:cNvSpPr txBox="1"/>
          <p:nvPr>
            <p:ph idx="1" type="body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62890" lvl="0" marL="457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1pPr>
            <a:lvl2pPr indent="-262890" lvl="1" marL="914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2pPr>
            <a:lvl3pPr indent="-262889" lvl="2" marL="1371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3pPr>
            <a:lvl4pPr indent="-262889" lvl="3" marL="1828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4pPr>
            <a:lvl5pPr indent="-262889" lvl="4" marL="22860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>
  <p:cSld name="Viñeta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7"/>
          <p:cNvSpPr txBox="1"/>
          <p:nvPr>
            <p:ph idx="1" type="body"/>
          </p:nvPr>
        </p:nvSpPr>
        <p:spPr>
          <a:xfrm>
            <a:off x="1473200" y="1930400"/>
            <a:ext cx="21437601" cy="98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62890" lvl="0" marL="457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1pPr>
            <a:lvl2pPr indent="-262890" lvl="1" marL="914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2pPr>
            <a:lvl3pPr indent="-262889" lvl="2" marL="1371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3pPr>
            <a:lvl4pPr indent="-262889" lvl="3" marL="1828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4pPr>
            <a:lvl5pPr indent="-262889" lvl="4" marL="22860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53" name="Google Shape;53;p47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otos">
  <p:cSld name="3 foto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/>
          <p:nvPr>
            <p:ph idx="2" type="pic"/>
          </p:nvPr>
        </p:nvSpPr>
        <p:spPr>
          <a:xfrm>
            <a:off x="15225183" y="6694487"/>
            <a:ext cx="8551334" cy="6413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6" name="Google Shape;56;p48"/>
          <p:cNvSpPr/>
          <p:nvPr>
            <p:ph idx="3" type="pic"/>
          </p:nvPr>
        </p:nvSpPr>
        <p:spPr>
          <a:xfrm>
            <a:off x="15773400" y="914400"/>
            <a:ext cx="7476848" cy="5605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7" name="Google Shape;57;p48"/>
          <p:cNvSpPr/>
          <p:nvPr>
            <p:ph idx="4" type="pic"/>
          </p:nvPr>
        </p:nvSpPr>
        <p:spPr>
          <a:xfrm>
            <a:off x="1077599" y="355600"/>
            <a:ext cx="14423165" cy="19240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8" name="Google Shape;58;p48"/>
          <p:cNvSpPr txBox="1"/>
          <p:nvPr>
            <p:ph idx="12" type="sldNum"/>
          </p:nvPr>
        </p:nvSpPr>
        <p:spPr>
          <a:xfrm>
            <a:off x="23724220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>
  <p:cSld name="Cita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/>
          <p:nvPr>
            <p:ph idx="1" type="body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3200"/>
              <a:buFont typeface="Helvetica Neue"/>
              <a:buNone/>
              <a:defRPr i="1" sz="3200">
                <a:solidFill>
                  <a:srgbClr val="73B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62890" lvl="1" marL="914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2pPr>
            <a:lvl3pPr indent="-262889" lvl="2" marL="1371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3pPr>
            <a:lvl4pPr indent="-262889" lvl="3" marL="1828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4pPr>
            <a:lvl5pPr indent="-262889" lvl="4" marL="22860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61" name="Google Shape;61;p49"/>
          <p:cNvSpPr txBox="1"/>
          <p:nvPr>
            <p:ph idx="2" type="body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  <a:defRPr/>
            </a:lvl1pPr>
            <a:lvl2pPr indent="-262890" lvl="1" marL="914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2pPr>
            <a:lvl3pPr indent="-262889" lvl="2" marL="1371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3pPr>
            <a:lvl4pPr indent="-262889" lvl="3" marL="1828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4pPr>
            <a:lvl5pPr indent="-262889" lvl="4" marL="22860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62" name="Google Shape;62;p49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0"/>
          <p:cNvSpPr/>
          <p:nvPr>
            <p:ph idx="2" type="pic"/>
          </p:nvPr>
        </p:nvSpPr>
        <p:spPr>
          <a:xfrm>
            <a:off x="-12700" y="-3924300"/>
            <a:ext cx="24384001" cy="18279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5" name="Google Shape;65;p50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>
  <p:cSld name="Foto (horizontal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8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" name="Google Shape;15;p38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E023"/>
              </a:buClr>
              <a:buSzPts val="6400"/>
              <a:buFont typeface="Arial"/>
              <a:buNone/>
              <a:defRPr sz="6400" cap="none">
                <a:solidFill>
                  <a:srgbClr val="A9E02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8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>
  <p:cSld name="Título y subtítulo">
    <p:bg>
      <p:bgPr>
        <a:solidFill>
          <a:srgbClr val="C2463A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9"/>
          <p:cNvSpPr txBox="1"/>
          <p:nvPr>
            <p:ph type="title"/>
          </p:nvPr>
        </p:nvSpPr>
        <p:spPr>
          <a:xfrm>
            <a:off x="3096369" y="3994150"/>
            <a:ext cx="19621500" cy="32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9400"/>
              <a:buFont typeface="Georgia"/>
              <a:buNone/>
              <a:defRPr i="1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1" type="body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21" name="Google Shape;21;p39"/>
          <p:cNvSpPr txBox="1"/>
          <p:nvPr>
            <p:ph idx="12" type="sldNum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b="0"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0"/>
          <p:cNvSpPr txBox="1"/>
          <p:nvPr>
            <p:ph type="title"/>
          </p:nvPr>
        </p:nvSpPr>
        <p:spPr>
          <a:xfrm>
            <a:off x="1473200" y="1790700"/>
            <a:ext cx="21437601" cy="4927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40"/>
          <p:cNvSpPr txBox="1"/>
          <p:nvPr>
            <p:ph idx="1" type="body"/>
          </p:nvPr>
        </p:nvSpPr>
        <p:spPr>
          <a:xfrm>
            <a:off x="1473200" y="6845300"/>
            <a:ext cx="21437601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25" name="Google Shape;25;p40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>
  <p:cSld name="Foto (horizontal) 2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>
            <p:ph idx="2" type="pic"/>
          </p:nvPr>
        </p:nvSpPr>
        <p:spPr>
          <a:xfrm>
            <a:off x="1473200" y="-2692400"/>
            <a:ext cx="21437602" cy="16070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8" name="Google Shape;28;p41"/>
          <p:cNvSpPr txBox="1"/>
          <p:nvPr>
            <p:ph type="title"/>
          </p:nvPr>
        </p:nvSpPr>
        <p:spPr>
          <a:xfrm>
            <a:off x="1473200" y="9575800"/>
            <a:ext cx="21437601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41"/>
          <p:cNvSpPr txBox="1"/>
          <p:nvPr>
            <p:ph idx="1" type="body"/>
          </p:nvPr>
        </p:nvSpPr>
        <p:spPr>
          <a:xfrm>
            <a:off x="1473200" y="11290300"/>
            <a:ext cx="21437601" cy="2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30" name="Google Shape;30;p41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>
  <p:cSld name="Título (centro)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2"/>
          <p:cNvSpPr txBox="1"/>
          <p:nvPr>
            <p:ph type="title"/>
          </p:nvPr>
        </p:nvSpPr>
        <p:spPr>
          <a:xfrm>
            <a:off x="1473200" y="5143500"/>
            <a:ext cx="21437601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vertical)">
  <p:cSld name="Foto (vertical)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/>
          <p:nvPr>
            <p:ph idx="2" type="pic"/>
          </p:nvPr>
        </p:nvSpPr>
        <p:spPr>
          <a:xfrm>
            <a:off x="12925240" y="918941"/>
            <a:ext cx="11599695" cy="15473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6" name="Google Shape;36;p43"/>
          <p:cNvSpPr txBox="1"/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43"/>
          <p:cNvSpPr txBox="1"/>
          <p:nvPr>
            <p:ph idx="1" type="body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FFF"/>
              </a:buClr>
              <a:buSzPts val="5800"/>
              <a:buFont typeface="Helvetica Neue Light"/>
              <a:buNone/>
              <a:defRPr sz="5800">
                <a:solidFill>
                  <a:srgbClr val="73BFFF"/>
                </a:solidFill>
              </a:defRPr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arriba)">
  <p:cSld name="Título (arriba)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4"/>
          <p:cNvSpPr txBox="1"/>
          <p:nvPr>
            <p:ph type="title"/>
          </p:nvPr>
        </p:nvSpPr>
        <p:spPr>
          <a:xfrm>
            <a:off x="1473200" y="355600"/>
            <a:ext cx="21437601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44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5"/>
          <p:cNvSpPr txBox="1"/>
          <p:nvPr>
            <p:ph type="title"/>
          </p:nvPr>
        </p:nvSpPr>
        <p:spPr>
          <a:xfrm>
            <a:off x="1473200" y="355600"/>
            <a:ext cx="21437601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45"/>
          <p:cNvSpPr txBox="1"/>
          <p:nvPr>
            <p:ph idx="1" type="body"/>
          </p:nvPr>
        </p:nvSpPr>
        <p:spPr>
          <a:xfrm>
            <a:off x="1473200" y="3898900"/>
            <a:ext cx="21437601" cy="80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62890" lvl="0" marL="457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1pPr>
            <a:lvl2pPr indent="-262890" lvl="1" marL="914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2pPr>
            <a:lvl3pPr indent="-262889" lvl="2" marL="1371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3pPr>
            <a:lvl4pPr indent="-262889" lvl="3" marL="1828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4pPr>
            <a:lvl5pPr indent="-262889" lvl="4" marL="22860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5pPr>
            <a:lvl6pPr indent="-262889" lvl="5" marL="2743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6pPr>
            <a:lvl7pPr indent="-262889" lvl="6" marL="3200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7pPr>
            <a:lvl8pPr indent="-262890" lvl="7" marL="3657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8pPr>
            <a:lvl9pPr indent="-262890" lvl="8" marL="4114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540"/>
              <a:buChar char="•"/>
              <a:defRPr/>
            </a:lvl9pPr>
          </a:lstStyle>
          <a:p/>
        </p:txBody>
      </p:sp>
      <p:sp>
        <p:nvSpPr>
          <p:cNvPr id="45" name="Google Shape;45;p45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idx="1" type="body"/>
          </p:nvPr>
        </p:nvSpPr>
        <p:spPr>
          <a:xfrm>
            <a:off x="1473200" y="1930400"/>
            <a:ext cx="21437601" cy="98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" name="Google Shape;7;p36"/>
          <p:cNvSpPr txBox="1"/>
          <p:nvPr>
            <p:ph type="title"/>
          </p:nvPr>
        </p:nvSpPr>
        <p:spPr>
          <a:xfrm>
            <a:off x="1473200" y="355600"/>
            <a:ext cx="21437601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2" type="sldNum"/>
          </p:nvPr>
        </p:nvSpPr>
        <p:spPr>
          <a:xfrm>
            <a:off x="23721936" y="13122416"/>
            <a:ext cx="368504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3" name="Google Shape;73;p1"/>
          <p:cNvSpPr txBox="1"/>
          <p:nvPr>
            <p:ph idx="1" type="body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/>
          </a:p>
        </p:txBody>
      </p:sp>
      <p:pic>
        <p:nvPicPr>
          <p:cNvPr descr="Portada_SeminarioCMP.jpg" id="74" name="Google Shape;7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399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/>
          <p:nvPr/>
        </p:nvSpPr>
        <p:spPr>
          <a:xfrm>
            <a:off x="1397000" y="3619500"/>
            <a:ext cx="21920610" cy="5548163"/>
          </a:xfrm>
          <a:prstGeom prst="roundRect">
            <a:avLst>
              <a:gd fmla="val 15000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1" name="Google Shape;161;p10"/>
          <p:cNvSpPr txBox="1"/>
          <p:nvPr>
            <p:ph idx="4294967295" type="ctrTitle"/>
          </p:nvPr>
        </p:nvSpPr>
        <p:spPr>
          <a:xfrm>
            <a:off x="4903527" y="1268884"/>
            <a:ext cx="14576946" cy="252198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1"/>
              <a:buFont typeface="Helvetica Neue"/>
              <a:buNone/>
            </a:pPr>
            <a:r>
              <a:rPr b="0" i="0" lang="en-US" sz="780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Autoridad con firmeza</a:t>
            </a:r>
            <a:endParaRPr/>
          </a:p>
        </p:txBody>
      </p:sp>
      <p:sp>
        <p:nvSpPr>
          <p:cNvPr id="162" name="Google Shape;162;p10"/>
          <p:cNvSpPr txBox="1"/>
          <p:nvPr>
            <p:ph idx="4294967295" type="subTitle"/>
          </p:nvPr>
        </p:nvSpPr>
        <p:spPr>
          <a:xfrm>
            <a:off x="2181448" y="3479111"/>
            <a:ext cx="20351714" cy="5487778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55"/>
              <a:buFont typeface="Times New Roman"/>
              <a:buNone/>
            </a:pPr>
            <a:r>
              <a:rPr b="1" i="1" lang="en-US" sz="885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autoridad debe mantenerse por una severidad firme</a:t>
            </a:r>
            <a:r>
              <a:rPr b="0" i="0" lang="en-US" sz="554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o muchos la recibirán con burla y desprecio.</a:t>
            </a:r>
            <a:r>
              <a:rPr b="0" i="0" lang="en-US" sz="600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así llamada ternura, los halagos y la indulgencia que manifiestan hacia los jóvenes los padres y tutores, es uno de los peores males que les puedan acontecer.</a:t>
            </a:r>
            <a:endParaRPr/>
          </a:p>
        </p:txBody>
      </p:sp>
      <p:sp>
        <p:nvSpPr>
          <p:cNvPr id="163" name="Google Shape;163;p10"/>
          <p:cNvSpPr/>
          <p:nvPr/>
        </p:nvSpPr>
        <p:spPr>
          <a:xfrm>
            <a:off x="14606994" y="12407900"/>
            <a:ext cx="8947659" cy="1091867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65"/>
              <a:buFont typeface="Helvetica Neue Light"/>
              <a:buNone/>
            </a:pPr>
            <a:r>
              <a:rPr b="0" i="0" lang="en-US" sz="346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—La Historia de Profetas y Reyes, 178 (1917).</a:t>
            </a:r>
            <a:endParaRPr/>
          </a:p>
        </p:txBody>
      </p:sp>
      <p:sp>
        <p:nvSpPr>
          <p:cNvPr id="164" name="Google Shape;164;p10"/>
          <p:cNvSpPr/>
          <p:nvPr/>
        </p:nvSpPr>
        <p:spPr>
          <a:xfrm>
            <a:off x="615391" y="9672773"/>
            <a:ext cx="21917436" cy="463205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Helvetica Neue Light"/>
              <a:buNone/>
            </a:pPr>
            <a:r>
              <a:rPr b="0" i="0" lang="en-US" sz="6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toda familia, la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firmeza </a:t>
            </a:r>
            <a:r>
              <a:rPr b="0" i="0" lang="en-US" sz="6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decisión son requerimientos esenciales.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"/>
          <p:cNvSpPr/>
          <p:nvPr/>
        </p:nvSpPr>
        <p:spPr>
          <a:xfrm>
            <a:off x="1340017" y="2592090"/>
            <a:ext cx="22059566" cy="1811562"/>
          </a:xfrm>
          <a:prstGeom prst="roundRect">
            <a:avLst>
              <a:gd fmla="val 45940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" name="Google Shape;170;p11"/>
          <p:cNvSpPr txBox="1"/>
          <p:nvPr>
            <p:ph idx="4294967295" type="subTitle"/>
          </p:nvPr>
        </p:nvSpPr>
        <p:spPr>
          <a:xfrm>
            <a:off x="10525876" y="12413737"/>
            <a:ext cx="12273723" cy="108052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Helvetica Neue Light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17 de Nov. de 1896; El HA, 13 (1894).  {1MCP89 179.2</a:t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5081327" y="659284"/>
            <a:ext cx="14576946" cy="2521987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06"/>
              <a:buFont typeface="Helvetica Neue"/>
              <a:buNone/>
            </a:pPr>
            <a:r>
              <a:rPr b="0" i="0" lang="en-US" sz="930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hogar, una lección objetiva</a:t>
            </a: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1741084" y="6089729"/>
            <a:ext cx="21990528" cy="5631392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49298" lvl="0" marL="749299" marR="0" rtl="0" algn="l">
              <a:lnSpc>
                <a:spcPct val="9664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50"/>
              <a:buFont typeface="Helvetica Neue Light"/>
              <a:buChar char="•"/>
            </a:pPr>
            <a:r>
              <a:rPr b="0" i="0" lang="en-US" sz="631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Relaciónense unos con otros como miembros de la familia de Dios.</a:t>
            </a:r>
            <a:endParaRPr/>
          </a:p>
          <a:p>
            <a:pPr indent="-749298" lvl="0" marL="749299" marR="0" rtl="0" algn="l">
              <a:lnSpc>
                <a:spcPct val="96641"/>
              </a:lnSpc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5050"/>
              <a:buFont typeface="Helvetica Neue Light"/>
              <a:buChar char="•"/>
            </a:pPr>
            <a:r>
              <a:rPr b="0" i="0" lang="en-US" sz="631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 vida será de tal carácter </a:t>
            </a:r>
            <a:r>
              <a:rPr b="0" i="0" lang="en-US" sz="501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 que pueden ser las familias que </a:t>
            </a:r>
            <a:r>
              <a:rPr b="0" i="0" lang="en-US" sz="631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aman a Dios y guardan sus mandamientos.</a:t>
            </a:r>
            <a:endParaRPr/>
          </a:p>
          <a:p>
            <a:pPr indent="-749298" lvl="0" marL="749299" marR="0" rtl="0" algn="l">
              <a:lnSpc>
                <a:spcPct val="96641"/>
              </a:lnSpc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5050"/>
              <a:buFont typeface="Helvetica Neue Light"/>
              <a:buChar char="•"/>
            </a:pPr>
            <a:r>
              <a:rPr b="0" i="0" lang="en-US" sz="631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Cristo será glorificado; </a:t>
            </a:r>
            <a:r>
              <a:rPr b="0" i="0" lang="en-US" sz="501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 paz, su gracia y su amor compenetrarán el círculo familiar como un perfume precioso.</a:t>
            </a: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1651000" y="2957608"/>
            <a:ext cx="21437601" cy="108052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41"/>
              <a:buFont typeface="Times New Roman"/>
              <a:buNone/>
            </a:pPr>
            <a:r>
              <a:rPr b="0" i="1" lang="en-US" sz="5841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quiere que nuestras familias sean símbolos de la familia del cielo.</a:t>
            </a: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5342906" y="4794125"/>
            <a:ext cx="14053788" cy="207580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211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Recuerden esto cada día los padres y los hijos: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/>
          <p:nvPr/>
        </p:nvSpPr>
        <p:spPr>
          <a:xfrm>
            <a:off x="693584" y="3276600"/>
            <a:ext cx="7540529" cy="5038689"/>
          </a:xfrm>
          <a:prstGeom prst="rect">
            <a:avLst/>
          </a:prstGeom>
          <a:gradFill>
            <a:gsLst>
              <a:gs pos="0">
                <a:srgbClr val="00C0FB"/>
              </a:gs>
              <a:gs pos="100000">
                <a:schemeClr val="accent1"/>
              </a:gs>
            </a:gsLst>
            <a:lin ang="5400000" scaled="0"/>
          </a:gradFill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Google Shape;180;p12"/>
          <p:cNvSpPr/>
          <p:nvPr/>
        </p:nvSpPr>
        <p:spPr>
          <a:xfrm>
            <a:off x="168476" y="9155707"/>
            <a:ext cx="24047047" cy="3734011"/>
          </a:xfrm>
          <a:prstGeom prst="roundRect">
            <a:avLst>
              <a:gd fmla="val 22288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1" name="Google Shape;181;p12"/>
          <p:cNvSpPr txBox="1"/>
          <p:nvPr>
            <p:ph idx="4294967295" type="ctrTitle"/>
          </p:nvPr>
        </p:nvSpPr>
        <p:spPr>
          <a:xfrm>
            <a:off x="5776669" y="1223187"/>
            <a:ext cx="12830662" cy="241751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principio de la paz</a:t>
            </a:r>
            <a:endParaRPr/>
          </a:p>
        </p:txBody>
      </p:sp>
      <p:sp>
        <p:nvSpPr>
          <p:cNvPr id="182" name="Google Shape;182;p12"/>
          <p:cNvSpPr txBox="1"/>
          <p:nvPr>
            <p:ph idx="4294967295" type="subTitle"/>
          </p:nvPr>
        </p:nvSpPr>
        <p:spPr>
          <a:xfrm>
            <a:off x="995077" y="3434719"/>
            <a:ext cx="6937543" cy="472245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r">
              <a:lnSpc>
                <a:spcPct val="1108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65"/>
              <a:buFont typeface="Times New Roman"/>
              <a:buNone/>
            </a:pPr>
            <a:r>
              <a:rPr b="1" i="1" lang="en-US" sz="5865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se ve inquietud en el hogar si Cristo es el principio de la paz que opera en su alma.</a:t>
            </a:r>
            <a:endParaRPr/>
          </a:p>
          <a:p>
            <a:pPr indent="0" lvl="0" marL="0" marR="0" rtl="0" algn="r">
              <a:lnSpc>
                <a:spcPct val="1884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None/>
            </a:pPr>
            <a:r>
              <a:rPr b="0" i="0" lang="en-US" sz="345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Allí no hay:</a:t>
            </a:r>
            <a:endParaRPr/>
          </a:p>
        </p:txBody>
      </p:sp>
      <p:sp>
        <p:nvSpPr>
          <p:cNvPr id="183" name="Google Shape;183;p12"/>
          <p:cNvSpPr/>
          <p:nvPr/>
        </p:nvSpPr>
        <p:spPr>
          <a:xfrm>
            <a:off x="8382000" y="5944543"/>
            <a:ext cx="21709212" cy="401131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7592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20"/>
              <a:buFont typeface="Helvetica Neue Light"/>
              <a:buChar char="•"/>
            </a:pP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Falta de cortesía.</a:t>
            </a:r>
            <a:endParaRPr/>
          </a:p>
          <a:p>
            <a:pPr indent="-37592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20"/>
              <a:buFont typeface="Helvetica Neue Light"/>
              <a:buChar char="•"/>
            </a:pP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Aspereza ni lenguaje hiriente.</a:t>
            </a:r>
            <a:endParaRPr/>
          </a:p>
        </p:txBody>
      </p:sp>
      <p:sp>
        <p:nvSpPr>
          <p:cNvPr id="184" name="Google Shape;184;p12"/>
          <p:cNvSpPr/>
          <p:nvPr/>
        </p:nvSpPr>
        <p:spPr>
          <a:xfrm>
            <a:off x="1167168" y="9677939"/>
            <a:ext cx="22049664" cy="373083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86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68"/>
              <a:buFont typeface="Helvetica Neue Light"/>
              <a:buNone/>
            </a:pPr>
            <a:r>
              <a:rPr b="0" i="0" lang="en-US" sz="606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Creemos que somos miembros de la familia real y actuamos como hijos del Rey celestial, unidos a Jesucristo por el más fuerte lazo de amor, ese amor que obra por la fe y purifica el alma.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/>
          <p:nvPr/>
        </p:nvSpPr>
        <p:spPr>
          <a:xfrm>
            <a:off x="1025690" y="9792172"/>
            <a:ext cx="22332620" cy="2828750"/>
          </a:xfrm>
          <a:prstGeom prst="roundRect">
            <a:avLst>
              <a:gd fmla="val 32535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0" name="Google Shape;190;p13"/>
          <p:cNvSpPr txBox="1"/>
          <p:nvPr>
            <p:ph idx="4294967295" type="subTitle"/>
          </p:nvPr>
        </p:nvSpPr>
        <p:spPr>
          <a:xfrm>
            <a:off x="17793716" y="12733419"/>
            <a:ext cx="5068241" cy="989035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36, 1891.</a:t>
            </a: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1966242" y="10020300"/>
            <a:ext cx="20451516" cy="277889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 que necesitamos es el principio de la paz que controle nuestros espíritus y nuestra vida y carácter a la semejanza de la vida de Cristo que él nos dio como ejemplo.</a:t>
            </a: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1259084" y="1003300"/>
            <a:ext cx="21865831" cy="377427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Debemos tratar de ser más fervientes en traer la paz de Cristo directamente a nuestra familia, pero si tenemos la religión en el hogar, se extenderá fuera de él.</a:t>
            </a: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5604165" y="4618849"/>
            <a:ext cx="14425110" cy="4478302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990600" lvl="0" marL="990600" marR="0" rtl="0" algn="l">
              <a:lnSpc>
                <a:spcPct val="9740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tendrán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todas partes.</a:t>
            </a:r>
            <a:endParaRPr/>
          </a:p>
          <a:p>
            <a:pPr indent="-990600" lvl="0" marL="990600" marR="0" rtl="0" algn="l">
              <a:lnSpc>
                <a:spcPct val="9740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llevarán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consigo a la iglesia.</a:t>
            </a:r>
            <a:endParaRPr/>
          </a:p>
          <a:p>
            <a:pPr indent="-990600" lvl="0" marL="990600" marR="0" rtl="0" algn="l">
              <a:lnSpc>
                <a:spcPct val="9740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Cuando</a:t>
            </a:r>
            <a:r>
              <a:rPr b="1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vayan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trabajo.</a:t>
            </a:r>
            <a:endParaRPr/>
          </a:p>
          <a:p>
            <a:pPr indent="-990600" lvl="0" marL="990600" marR="0" rtl="0" algn="l">
              <a:lnSpc>
                <a:spcPct val="9740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 que </a:t>
            </a:r>
            <a:r>
              <a:rPr b="1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queremos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 la religión en el hogar.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>
            <p:ph idx="4294967295" type="ctrTitle"/>
          </p:nvPr>
        </p:nvSpPr>
        <p:spPr>
          <a:xfrm>
            <a:off x="5180347" y="132578"/>
            <a:ext cx="15754759" cy="254957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amor se revela en los actos</a:t>
            </a:r>
            <a:endParaRPr/>
          </a:p>
        </p:txBody>
      </p:sp>
      <p:sp>
        <p:nvSpPr>
          <p:cNvPr id="199" name="Google Shape;199;p14"/>
          <p:cNvSpPr txBox="1"/>
          <p:nvPr>
            <p:ph idx="4294967295" type="subTitle"/>
          </p:nvPr>
        </p:nvSpPr>
        <p:spPr>
          <a:xfrm>
            <a:off x="4531952" y="5377612"/>
            <a:ext cx="17051549" cy="4586858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60145" lvl="0" marL="660145" marR="0" rtl="0" algn="l">
              <a:lnSpc>
                <a:spcPct val="806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70"/>
              <a:buFont typeface="Helvetica Neue Light"/>
              <a:buChar char="•"/>
            </a:pPr>
            <a:r>
              <a:rPr b="0" i="0" lang="en-US" sz="446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amor ha de expresarse en hechos.</a:t>
            </a:r>
            <a:endParaRPr/>
          </a:p>
          <a:p>
            <a:pPr indent="-660145" lvl="0" marL="660145" marR="0" rtl="0" algn="l">
              <a:lnSpc>
                <a:spcPct val="112057"/>
              </a:lnSpc>
              <a:spcBef>
                <a:spcPts val="2500"/>
              </a:spcBef>
              <a:spcAft>
                <a:spcPts val="0"/>
              </a:spcAft>
              <a:buClr>
                <a:srgbClr val="FFFFFF"/>
              </a:buClr>
              <a:buSzPts val="3570"/>
              <a:buFont typeface="Helvetica Neue Light"/>
              <a:buChar char="•"/>
            </a:pPr>
            <a:r>
              <a:rPr b="0" i="0" lang="en-US" sz="446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Necesita manifestarse en todas las relaciones del hogar y revelarse en una amabilidad atenta</a:t>
            </a:r>
            <a:endParaRPr/>
          </a:p>
          <a:p>
            <a:pPr indent="-660145" lvl="0" marL="660145" marR="0" rtl="0" algn="l">
              <a:lnSpc>
                <a:spcPct val="80681"/>
              </a:lnSpc>
              <a:spcBef>
                <a:spcPts val="2500"/>
              </a:spcBef>
              <a:spcAft>
                <a:spcPts val="0"/>
              </a:spcAft>
              <a:buClr>
                <a:srgbClr val="FFFFFF"/>
              </a:buClr>
              <a:buSzPts val="3570"/>
              <a:buFont typeface="Helvetica Neue Light"/>
              <a:buChar char="•"/>
            </a:pPr>
            <a:r>
              <a:rPr b="0" i="0" lang="en-US" sz="446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una suave y desinteresada cortesía.</a:t>
            </a:r>
            <a:endParaRPr/>
          </a:p>
          <a:p>
            <a:pPr indent="-660145" lvl="0" marL="660145" marR="0" rtl="0" algn="l">
              <a:lnSpc>
                <a:spcPct val="80681"/>
              </a:lnSpc>
              <a:spcBef>
                <a:spcPts val="2500"/>
              </a:spcBef>
              <a:spcAft>
                <a:spcPts val="0"/>
              </a:spcAft>
              <a:buClr>
                <a:srgbClr val="FFFFFF"/>
              </a:buClr>
              <a:buSzPts val="3570"/>
              <a:buFont typeface="Helvetica Neue Light"/>
              <a:buChar char="•"/>
            </a:pPr>
            <a:r>
              <a:rPr b="0" i="0" lang="en-US" sz="446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Hay hogares donde se pone en práctica este principio</a:t>
            </a:r>
            <a:endParaRPr/>
          </a:p>
          <a:p>
            <a:pPr indent="-660145" lvl="0" marL="660145" marR="0" rtl="0" algn="l">
              <a:lnSpc>
                <a:spcPct val="80681"/>
              </a:lnSpc>
              <a:spcBef>
                <a:spcPts val="2500"/>
              </a:spcBef>
              <a:spcAft>
                <a:spcPts val="0"/>
              </a:spcAft>
              <a:buClr>
                <a:srgbClr val="FFFFFF"/>
              </a:buClr>
              <a:buSzPts val="3570"/>
              <a:buFont typeface="Helvetica Neue Light"/>
              <a:buChar char="•"/>
            </a:pPr>
            <a:r>
              <a:rPr b="0" i="0" lang="en-US" sz="446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Hogares donde se adora a Dios y donde reina el amor verdadero.</a:t>
            </a:r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10896600" y="12659934"/>
            <a:ext cx="21437601" cy="220980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2941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—HPP, 140 (1890).</a:t>
            </a: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3343435" y="10860445"/>
            <a:ext cx="19428585" cy="200271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0"/>
              <a:buFont typeface="Helvetica Neue Light"/>
              <a:buNone/>
            </a:pPr>
            <a:r>
              <a:rPr b="0" i="0" lang="en-US" sz="405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estos hogares, mañana y noche, la oración asciende hacia Dios como un dulce incienso, y las misericordias y las bendiciones de Dios descienden sobre los suplicantes como el rocío de la mañana.</a:t>
            </a:r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1021444" y="3715751"/>
            <a:ext cx="14522166" cy="1077498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imes New Roman"/>
              <a:buNone/>
            </a:pPr>
            <a:r>
              <a:rPr b="0" i="1" lang="en-US" sz="5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todo hogar cristiano debe irradiar una santa luz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/>
          <p:nvPr/>
        </p:nvSpPr>
        <p:spPr>
          <a:xfrm>
            <a:off x="120817" y="11051394"/>
            <a:ext cx="24142367" cy="1811562"/>
          </a:xfrm>
          <a:prstGeom prst="roundRect">
            <a:avLst>
              <a:gd fmla="val 45940" name="adj"/>
            </a:avLst>
          </a:prstGeom>
          <a:solidFill>
            <a:srgbClr val="53585F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Galería de imágenes" id="208" name="Google Shape;208;p15"/>
          <p:cNvPicPr preferRelativeResize="0"/>
          <p:nvPr/>
        </p:nvPicPr>
        <p:blipFill rotWithShape="1">
          <a:blip r:embed="rId3">
            <a:alphaModFix/>
          </a:blip>
          <a:srcRect b="10469" l="0" r="0" t="10470"/>
          <a:stretch/>
        </p:blipFill>
        <p:spPr>
          <a:xfrm>
            <a:off x="4586107" y="2341762"/>
            <a:ext cx="15830802" cy="87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5"/>
          <p:cNvSpPr txBox="1"/>
          <p:nvPr>
            <p:ph idx="4294967295" type="ctrTitle"/>
          </p:nvPr>
        </p:nvSpPr>
        <p:spPr>
          <a:xfrm>
            <a:off x="8281369" y="384437"/>
            <a:ext cx="8844657" cy="220980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cristianismo</a:t>
            </a:r>
            <a:endParaRPr/>
          </a:p>
        </p:txBody>
      </p:sp>
      <p:sp>
        <p:nvSpPr>
          <p:cNvPr id="210" name="Google Shape;210;p15"/>
          <p:cNvSpPr txBox="1"/>
          <p:nvPr>
            <p:ph idx="4294967295" type="subTitle"/>
          </p:nvPr>
        </p:nvSpPr>
        <p:spPr>
          <a:xfrm>
            <a:off x="8854384" y="4895429"/>
            <a:ext cx="7698627" cy="6109542"/>
          </a:xfrm>
          <a:prstGeom prst="rect">
            <a:avLst/>
          </a:prstGeom>
          <a:solidFill>
            <a:srgbClr val="1D262D"/>
          </a:solidFill>
          <a:ln cap="flat" cmpd="sng" w="9525">
            <a:solidFill>
              <a:srgbClr val="21222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Helvetica Neue"/>
              <a:buNone/>
            </a:pP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esfuerzo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hacer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hogar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 que </a:t>
            </a: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 ser: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símbolo del hogar celestial, nos prepara para colaborar en una esfera más amplia.</a:t>
            </a:r>
            <a:endParaRPr/>
          </a:p>
        </p:txBody>
      </p:sp>
      <p:sp>
        <p:nvSpPr>
          <p:cNvPr id="211" name="Google Shape;211;p15"/>
          <p:cNvSpPr/>
          <p:nvPr/>
        </p:nvSpPr>
        <p:spPr>
          <a:xfrm>
            <a:off x="6544196" y="1197031"/>
            <a:ext cx="13081003" cy="281358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Helvetica Neue"/>
              <a:buNone/>
            </a:pPr>
            <a:r>
              <a:rPr b="0" i="0" lang="en-US" sz="7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el hogar brilla en todas partes</a:t>
            </a:r>
            <a:endParaRPr/>
          </a:p>
        </p:txBody>
      </p:sp>
      <p:sp>
        <p:nvSpPr>
          <p:cNvPr id="212" name="Google Shape;212;p15"/>
          <p:cNvSpPr/>
          <p:nvPr/>
        </p:nvSpPr>
        <p:spPr>
          <a:xfrm>
            <a:off x="553033" y="11401163"/>
            <a:ext cx="23277934" cy="5394912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educación obtenida al manifestar tierna consideración unos hacia otros nos permite saber cómo tener acceso a los corazones necesitados de que se les enseñen los principios de la religión verdadera.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/>
          <p:nvPr/>
        </p:nvSpPr>
        <p:spPr>
          <a:xfrm>
            <a:off x="-3882503" y="12128500"/>
            <a:ext cx="21437601" cy="220980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1" marL="0" marR="0" rtl="0" algn="ctr">
              <a:lnSpc>
                <a:spcPct val="17647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ST, 1 de septiembre de 1898; El HA, 32, 33 (1894).</a:t>
            </a:r>
            <a:endParaRPr/>
          </a:p>
        </p:txBody>
      </p:sp>
      <p:sp>
        <p:nvSpPr>
          <p:cNvPr id="218" name="Google Shape;218;p16"/>
          <p:cNvSpPr/>
          <p:nvPr/>
        </p:nvSpPr>
        <p:spPr>
          <a:xfrm>
            <a:off x="13130152" y="4149112"/>
            <a:ext cx="10076217" cy="7068018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60400" lvl="0" marL="66040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que todos, sean guardados con todo esmero.</a:t>
            </a:r>
            <a:endParaRPr/>
          </a:p>
          <a:p>
            <a:pPr indent="-660400" lvl="0" marL="660400" marR="0" rtl="0" algn="l">
              <a:lnSpc>
                <a:spcPct val="124000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verdad vivida en el hogar se hace sentir fuera de él en una obra hecha desinteresadamente.</a:t>
            </a:r>
            <a:endParaRPr/>
          </a:p>
          <a:p>
            <a:pPr indent="-660400" lvl="0" marL="660400" marR="0" rtl="0" algn="l">
              <a:lnSpc>
                <a:spcPct val="124000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que vive el cristianismo en el hogar será en cualquier parte una luz resplandeciente.</a:t>
            </a:r>
            <a:endParaRPr/>
          </a:p>
        </p:txBody>
      </p:sp>
      <p:pic>
        <p:nvPicPr>
          <p:cNvPr descr="Imagen" id="219" name="Google Shape;21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182" y="-26681"/>
            <a:ext cx="11312797" cy="1168656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6"/>
          <p:cNvSpPr/>
          <p:nvPr/>
        </p:nvSpPr>
        <p:spPr>
          <a:xfrm>
            <a:off x="2589498" y="6819900"/>
            <a:ext cx="8116165" cy="4215642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126"/>
              </a:lnSpc>
              <a:spcBef>
                <a:spcPts val="0"/>
              </a:spcBef>
              <a:spcAft>
                <a:spcPts val="0"/>
              </a:spcAft>
              <a:buClr>
                <a:srgbClr val="4C4B3F"/>
              </a:buClr>
              <a:buSzPts val="7100"/>
              <a:buFont typeface="Helvetica Neue"/>
              <a:buNone/>
            </a:pPr>
            <a:r>
              <a:rPr b="1" i="0" lang="en-US" sz="7100" u="none" cap="none" strike="noStrike">
                <a:solidFill>
                  <a:srgbClr val="4C4B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7900" u="none" cap="none" strike="noStrike">
                <a:solidFill>
                  <a:srgbClr val="3332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iglesia necesita</a:t>
            </a:r>
            <a:r>
              <a:rPr b="0" i="0" lang="en-US" sz="7100" u="none" cap="none" strike="noStrike">
                <a:solidFill>
                  <a:srgbClr val="3332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7100" u="none" cap="none" strike="noStrike">
                <a:solidFill>
                  <a:srgbClr val="4C4B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 la </a:t>
            </a:r>
            <a:r>
              <a:rPr b="0" i="0" lang="en-US" sz="7900" u="none" cap="none" strike="noStrike">
                <a:solidFill>
                  <a:srgbClr val="3332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fuerza espiritual</a:t>
            </a: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11211452" y="4632902"/>
            <a:ext cx="2280584" cy="2687590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2012" y="10664"/>
                  <a:pt x="9212" y="3464"/>
                  <a:pt x="21600" y="0"/>
                </a:cubicBezTo>
              </a:path>
            </a:pathLst>
          </a:custGeom>
          <a:noFill/>
          <a:ln cap="flat" cmpd="sng" w="114300">
            <a:solidFill>
              <a:srgbClr val="FFFFFF"/>
            </a:solidFill>
            <a:prstDash val="dashDot"/>
            <a:miter lim="400000"/>
            <a:headEnd len="sm" w="sm" type="none"/>
            <a:tailEnd len="sm" w="sm" type="none"/>
          </a:ln>
          <a:effectLst>
            <a:outerShdw blurRad="190500" rotWithShape="0" dir="5400000" dist="8455">
              <a:srgbClr val="53585F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Helvetica Neue Light"/>
              <a:buNone/>
            </a:pPr>
            <a:r>
              <a:t/>
            </a:r>
            <a:endParaRPr b="0" i="0" sz="5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4C233"/>
            </a:gs>
            <a:gs pos="100000">
              <a:srgbClr val="1B91F5"/>
            </a:gs>
          </a:gsLst>
          <a:lin ang="5400000" scaled="0"/>
        </a:gra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226" name="Google Shape;2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85370" y="4641093"/>
            <a:ext cx="8934123" cy="620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7"/>
          <p:cNvSpPr txBox="1"/>
          <p:nvPr>
            <p:ph idx="4294967295" type="ctrTitle"/>
          </p:nvPr>
        </p:nvSpPr>
        <p:spPr>
          <a:xfrm>
            <a:off x="2310476" y="940481"/>
            <a:ext cx="20220248" cy="2186995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32"/>
              <a:buFont typeface="Helvetica Neue"/>
              <a:buNone/>
            </a:pPr>
            <a:r>
              <a:rPr b="0" i="0" lang="en-US" sz="73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elevación de la humanidad comienza en el hogar</a:t>
            </a:r>
            <a:endParaRPr/>
          </a:p>
        </p:txBody>
      </p:sp>
      <p:sp>
        <p:nvSpPr>
          <p:cNvPr id="228" name="Google Shape;228;p17"/>
          <p:cNvSpPr txBox="1"/>
          <p:nvPr>
            <p:ph idx="4294967295" type="subTitle"/>
          </p:nvPr>
        </p:nvSpPr>
        <p:spPr>
          <a:xfrm>
            <a:off x="1280275" y="8208985"/>
            <a:ext cx="5973850" cy="3416112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restauración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 elevación de la humanidad empiezan en el hogar.</a:t>
            </a:r>
            <a:endParaRPr/>
          </a:p>
        </p:txBody>
      </p:sp>
      <p:sp>
        <p:nvSpPr>
          <p:cNvPr id="229" name="Google Shape;229;p17"/>
          <p:cNvSpPr/>
          <p:nvPr/>
        </p:nvSpPr>
        <p:spPr>
          <a:xfrm>
            <a:off x="11434551" y="12357100"/>
            <a:ext cx="12238249" cy="1235107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Proverbios 4:23.—El MC, 269 (1905). </a:t>
            </a:r>
            <a:endParaRPr/>
          </a:p>
        </p:txBody>
      </p:sp>
      <p:sp>
        <p:nvSpPr>
          <p:cNvPr id="230" name="Google Shape;230;p17"/>
          <p:cNvSpPr/>
          <p:nvPr/>
        </p:nvSpPr>
        <p:spPr>
          <a:xfrm>
            <a:off x="8412295" y="9015341"/>
            <a:ext cx="5524493" cy="2503559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10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obra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los padres </a:t>
            </a:r>
            <a:r>
              <a:rPr b="1" i="0" lang="en-US" sz="510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cimiento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toda otra obra.</a:t>
            </a:r>
            <a:endParaRPr/>
          </a:p>
        </p:txBody>
      </p:sp>
      <p:sp>
        <p:nvSpPr>
          <p:cNvPr id="231" name="Google Shape;231;p17"/>
          <p:cNvSpPr/>
          <p:nvPr/>
        </p:nvSpPr>
        <p:spPr>
          <a:xfrm>
            <a:off x="16475978" y="5645994"/>
            <a:ext cx="5672429" cy="419100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351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00235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sociedad se compone de familias.</a:t>
            </a:r>
            <a:endParaRPr/>
          </a:p>
        </p:txBody>
      </p:sp>
      <p:pic>
        <p:nvPicPr>
          <p:cNvPr descr="Imagen" id="232" name="Google Shape;23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4546" y="4766260"/>
            <a:ext cx="3865308" cy="347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33" name="Google Shape;23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48112" y="4030446"/>
            <a:ext cx="5148974" cy="494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/>
          <p:nvPr/>
        </p:nvSpPr>
        <p:spPr>
          <a:xfrm>
            <a:off x="4092954" y="3663768"/>
            <a:ext cx="15403464" cy="8379585"/>
          </a:xfrm>
          <a:prstGeom prst="roundRect">
            <a:avLst>
              <a:gd fmla="val 11090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9" name="Google Shape;239;p18"/>
          <p:cNvSpPr txBox="1"/>
          <p:nvPr>
            <p:ph idx="4294967295" type="ctrTitle"/>
          </p:nvPr>
        </p:nvSpPr>
        <p:spPr>
          <a:xfrm>
            <a:off x="3175000" y="1790700"/>
            <a:ext cx="17888710" cy="2541638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96"/>
              <a:buFont typeface="Helvetica Neue"/>
              <a:buNone/>
            </a:pPr>
            <a:r>
              <a:rPr b="0" i="0" lang="en-US" sz="789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Qué hace que el hogar sea atractivo</a:t>
            </a:r>
            <a:endParaRPr/>
          </a:p>
        </p:txBody>
      </p:sp>
      <p:sp>
        <p:nvSpPr>
          <p:cNvPr id="240" name="Google Shape;240;p18"/>
          <p:cNvSpPr txBox="1"/>
          <p:nvPr>
            <p:ph idx="4294967295" type="subTitle"/>
          </p:nvPr>
        </p:nvSpPr>
        <p:spPr>
          <a:xfrm>
            <a:off x="5211486" y="4709496"/>
            <a:ext cx="12681636" cy="7198593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 tiernas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conversación jovial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los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actos de amor unirán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corazones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hijos a sus padres con las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cadenas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seda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afecto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conseguirán que el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hogar sea atractivo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mucho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más éxito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los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adornos más exóticos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se puedan adquirir.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6527800" y="12285247"/>
            <a:ext cx="12013709" cy="1028259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Signs of the Times, 2 de octubre de 1884; MeM 206</a:t>
            </a:r>
            <a:endParaRPr/>
          </a:p>
        </p:txBody>
      </p:sp>
      <p:pic>
        <p:nvPicPr>
          <p:cNvPr descr="Imagen" id="242" name="Google Shape;24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261376">
            <a:off x="15361116" y="6863453"/>
            <a:ext cx="7361749" cy="2890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43" name="Google Shape;24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098350">
            <a:off x="1116544" y="4282304"/>
            <a:ext cx="5530737" cy="7335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4C233"/>
            </a:gs>
            <a:gs pos="100000">
              <a:srgbClr val="1B91F5"/>
            </a:gs>
          </a:gsLst>
          <a:lin ang="5400000" scaled="0"/>
        </a:gra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/>
          <p:nvPr/>
        </p:nvSpPr>
        <p:spPr>
          <a:xfrm>
            <a:off x="1681956" y="10591800"/>
            <a:ext cx="21242337" cy="2384822"/>
          </a:xfrm>
          <a:custGeom>
            <a:rect b="b" l="l" r="r" t="t"/>
            <a:pathLst>
              <a:path extrusionOk="0" h="21600" w="21600">
                <a:moveTo>
                  <a:pt x="606" y="0"/>
                </a:moveTo>
                <a:cubicBezTo>
                  <a:pt x="539" y="0"/>
                  <a:pt x="485" y="482"/>
                  <a:pt x="485" y="1078"/>
                </a:cubicBezTo>
                <a:lnTo>
                  <a:pt x="485" y="8641"/>
                </a:lnTo>
                <a:lnTo>
                  <a:pt x="0" y="10802"/>
                </a:lnTo>
                <a:lnTo>
                  <a:pt x="485" y="12962"/>
                </a:lnTo>
                <a:lnTo>
                  <a:pt x="485" y="20522"/>
                </a:lnTo>
                <a:cubicBezTo>
                  <a:pt x="485" y="21118"/>
                  <a:pt x="539" y="21600"/>
                  <a:pt x="606" y="21600"/>
                </a:cubicBezTo>
                <a:lnTo>
                  <a:pt x="21479" y="21600"/>
                </a:lnTo>
                <a:cubicBezTo>
                  <a:pt x="21545" y="21600"/>
                  <a:pt x="21600" y="21118"/>
                  <a:pt x="21600" y="20522"/>
                </a:cubicBezTo>
                <a:lnTo>
                  <a:pt x="21600" y="1078"/>
                </a:lnTo>
                <a:cubicBezTo>
                  <a:pt x="21600" y="482"/>
                  <a:pt x="21545" y="0"/>
                  <a:pt x="21479" y="0"/>
                </a:cubicBezTo>
                <a:lnTo>
                  <a:pt x="60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9" name="Google Shape;249;p19"/>
          <p:cNvSpPr txBox="1"/>
          <p:nvPr>
            <p:ph idx="4294967295" type="ctrTitle"/>
          </p:nvPr>
        </p:nvSpPr>
        <p:spPr>
          <a:xfrm>
            <a:off x="5477028" y="1381735"/>
            <a:ext cx="13429944" cy="1511833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18"/>
              <a:buFont typeface="Helvetica Neue"/>
              <a:buNone/>
            </a:pPr>
            <a:r>
              <a:rPr b="0" i="0" lang="en-US" sz="9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pureza en el hogar</a:t>
            </a:r>
            <a:endParaRPr/>
          </a:p>
        </p:txBody>
      </p:sp>
      <p:sp>
        <p:nvSpPr>
          <p:cNvPr id="250" name="Google Shape;250;p19"/>
          <p:cNvSpPr txBox="1"/>
          <p:nvPr>
            <p:ph idx="4294967295" type="subTitle"/>
          </p:nvPr>
        </p:nvSpPr>
        <p:spPr>
          <a:xfrm>
            <a:off x="2173041" y="10312520"/>
            <a:ext cx="20647518" cy="2943381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Eleva a un nivel más alto a todos los que la aceptan. Bajo la influencia de Cristo se produce una obra de constante refinamiento.</a:t>
            </a: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2401641" y="4194023"/>
            <a:ext cx="20802371" cy="751235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0E15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160E1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orden es la primera ley del cielo, y el Señor desea que su pueblo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demuestre en sus hogares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orden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armonía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llenan las cortes celestiales. La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 nunca pone sus delicados pies en un sendero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impureza o suciedad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transforma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los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hombres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a las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mujeres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personas ásperas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rudas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desordenadas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rtadA MENTEcaracterPer.png" id="79" name="Google Shape;79;p2"/>
          <p:cNvPicPr preferRelativeResize="0"/>
          <p:nvPr/>
        </p:nvPicPr>
        <p:blipFill rotWithShape="1">
          <a:blip r:embed="rId3">
            <a:alphaModFix/>
          </a:blip>
          <a:srcRect b="0" l="0" r="0" t="963"/>
          <a:stretch/>
        </p:blipFill>
        <p:spPr>
          <a:xfrm>
            <a:off x="2640419" y="614846"/>
            <a:ext cx="8064798" cy="12864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2"/>
          <p:cNvGrpSpPr/>
          <p:nvPr/>
        </p:nvGrpSpPr>
        <p:grpSpPr>
          <a:xfrm>
            <a:off x="14263341" y="1913228"/>
            <a:ext cx="8164516" cy="5158920"/>
            <a:chOff x="0" y="0"/>
            <a:chExt cx="8164515" cy="5158918"/>
          </a:xfrm>
        </p:grpSpPr>
        <p:pic>
          <p:nvPicPr>
            <p:cNvPr descr="Imagen" id="81" name="Google Shape;81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MINMUJER.png" id="82" name="Google Shape;82;p2"/>
            <p:cNvPicPr preferRelativeResize="0"/>
            <p:nvPr/>
          </p:nvPicPr>
          <p:blipFill rotWithShape="1">
            <a:blip r:embed="rId5">
              <a:alphaModFix/>
            </a:blip>
            <a:srcRect b="0" l="632" r="631" t="0"/>
            <a:stretch/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noFill/>
            <a:ln>
              <a:noFill/>
            </a:ln>
            <a:effectLst>
              <a:outerShdw blurRad="254000" rotWithShape="0" dir="5400000" dist="12700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83" name="Google Shape;83;p2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sp>
        <p:nvSpPr>
          <p:cNvPr id="84" name="Google Shape;84;p2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pic>
        <p:nvPicPr>
          <p:cNvPr descr="Galería de imágenes" id="85" name="Google Shape;85;p2"/>
          <p:cNvPicPr preferRelativeResize="0"/>
          <p:nvPr/>
        </p:nvPicPr>
        <p:blipFill rotWithShape="1">
          <a:blip r:embed="rId6">
            <a:alphaModFix/>
          </a:blip>
          <a:srcRect b="1766" l="0" r="0" t="1767"/>
          <a:stretch/>
        </p:blipFill>
        <p:spPr>
          <a:xfrm>
            <a:off x="6984139" y="6221457"/>
            <a:ext cx="13616122" cy="793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9303F"/>
            </a:gs>
            <a:gs pos="100000">
              <a:srgbClr val="6891A7"/>
            </a:gs>
          </a:gsLst>
          <a:lin ang="5400000" scaled="0"/>
        </a:gra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/>
          <p:nvPr>
            <p:ph idx="4294967295" type="subTitle"/>
          </p:nvPr>
        </p:nvSpPr>
        <p:spPr>
          <a:xfrm>
            <a:off x="1737899" y="8412189"/>
            <a:ext cx="19009601" cy="313139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45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Helvetica Neue"/>
              <a:buNone/>
            </a:pPr>
            <a:r>
              <a:rPr b="1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¿Cómo podemos invitarlo a nuestros hogares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menos que en ellos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todo sea prolijo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limpio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puro?</a:t>
            </a:r>
            <a:endParaRPr/>
          </a:p>
        </p:txBody>
      </p:sp>
      <p:sp>
        <p:nvSpPr>
          <p:cNvPr id="257" name="Google Shape;257;p20"/>
          <p:cNvSpPr/>
          <p:nvPr/>
        </p:nvSpPr>
        <p:spPr>
          <a:xfrm>
            <a:off x="2717800" y="12204700"/>
            <a:ext cx="11938393" cy="713656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Review and Herald, 10 de junio de 1902.</a:t>
            </a:r>
            <a:endParaRPr/>
          </a:p>
        </p:txBody>
      </p:sp>
      <p:sp>
        <p:nvSpPr>
          <p:cNvPr id="258" name="Google Shape;258;p20"/>
          <p:cNvSpPr/>
          <p:nvPr/>
        </p:nvSpPr>
        <p:spPr>
          <a:xfrm>
            <a:off x="1684929" y="1265927"/>
            <a:ext cx="17455597" cy="6485146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que estaba tan interesado en que los hijos de Israel practicaran hábitos de limpieza no aceptará ninguna impureza en los hogares de su pueblo hoy. 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mira con desaprobación la falta de limpieza de cualquier clase.</a:t>
            </a:r>
            <a:endParaRPr/>
          </a:p>
        </p:txBody>
      </p:sp>
      <p:pic>
        <p:nvPicPr>
          <p:cNvPr descr="Imagen" id="259" name="Google Shape;25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09416" y="0"/>
            <a:ext cx="755757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0"/>
          <p:cNvSpPr/>
          <p:nvPr/>
        </p:nvSpPr>
        <p:spPr>
          <a:xfrm>
            <a:off x="18387302" y="3293575"/>
            <a:ext cx="952728" cy="4736756"/>
          </a:xfrm>
          <a:custGeom>
            <a:rect b="b" l="l" r="r" t="t"/>
            <a:pathLst>
              <a:path extrusionOk="0" h="21600" w="17301">
                <a:moveTo>
                  <a:pt x="13053" y="0"/>
                </a:moveTo>
                <a:cubicBezTo>
                  <a:pt x="21600" y="7692"/>
                  <a:pt x="17249" y="14892"/>
                  <a:pt x="0" y="21600"/>
                </a:cubicBezTo>
              </a:path>
            </a:pathLst>
          </a:custGeom>
          <a:noFill/>
          <a:ln cap="flat" cmpd="sng" w="127000">
            <a:solidFill>
              <a:srgbClr val="FFFFFF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Helvetica Neue Light"/>
              <a:buNone/>
            </a:pPr>
            <a:r>
              <a:t/>
            </a:r>
            <a:endParaRPr b="0" i="0" sz="5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265" name="Google Shape;26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9560" y="418273"/>
            <a:ext cx="14337280" cy="1287945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1"/>
          <p:cNvSpPr/>
          <p:nvPr/>
        </p:nvSpPr>
        <p:spPr>
          <a:xfrm>
            <a:off x="594459" y="10431223"/>
            <a:ext cx="23506293" cy="29496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7" name="Google Shape;267;p21"/>
          <p:cNvSpPr txBox="1"/>
          <p:nvPr>
            <p:ph idx="4294967295" type="ctrTitle"/>
          </p:nvPr>
        </p:nvSpPr>
        <p:spPr>
          <a:xfrm>
            <a:off x="1404994" y="1844719"/>
            <a:ext cx="10179741" cy="311951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91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1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ubicación</a:t>
            </a:r>
            <a:endParaRPr b="0" i="0" sz="114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hogar</a:t>
            </a:r>
            <a:endParaRPr/>
          </a:p>
        </p:txBody>
      </p:sp>
      <p:sp>
        <p:nvSpPr>
          <p:cNvPr id="268" name="Google Shape;268;p21"/>
          <p:cNvSpPr txBox="1"/>
          <p:nvPr>
            <p:ph idx="4294967295" type="subTitle"/>
          </p:nvPr>
        </p:nvSpPr>
        <p:spPr>
          <a:xfrm>
            <a:off x="863599" y="10706100"/>
            <a:ext cx="22968013" cy="2984087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50"/>
              <a:buFont typeface="Helvetica Neue Light"/>
              <a:buNone/>
            </a:pPr>
            <a:r>
              <a:rPr b="0" i="0" lang="en-US" sz="375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establecer un hogar recordarán las mejores cosas de la vida. En vez de vivir donde solo pueden verse las obras de los hombres y donde lo que se ve y se oye sugiere a menudo malos pensamientos, donde el alboroto y la confusión producen cansancio e inquietud, vayan a vivir donde puedan contemplar las obras de Dios. Encuentren la paz del espíritu en la belleza, quietud y solaz de la naturaleza.</a:t>
            </a:r>
            <a:endParaRPr/>
          </a:p>
        </p:txBody>
      </p:sp>
      <p:sp>
        <p:nvSpPr>
          <p:cNvPr id="269" name="Google Shape;269;p21"/>
          <p:cNvSpPr/>
          <p:nvPr/>
        </p:nvSpPr>
        <p:spPr>
          <a:xfrm>
            <a:off x="9714591" y="3959178"/>
            <a:ext cx="10593617" cy="635644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 Light"/>
              <a:buNone/>
            </a:pPr>
            <a:r>
              <a:rPr b="0" i="0" lang="en-US" sz="4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Mejor que cualquier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 Light"/>
              <a:buNone/>
            </a:pPr>
            <a:r>
              <a:rPr b="0" i="0" lang="en-US" sz="4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herencia de riquezas que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 Light"/>
              <a:buNone/>
            </a:pPr>
            <a:r>
              <a:rPr b="0" i="0" lang="en-US" sz="4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puedan dejar a sus hijos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 Light"/>
              <a:buNone/>
            </a:pPr>
            <a:r>
              <a:rPr b="0" i="0" lang="en-US" sz="4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será:</a:t>
            </a:r>
            <a:endParaRPr/>
          </a:p>
          <a:p>
            <a:pPr indent="-821436" lvl="0" marL="821436" marR="0" rtl="0" algn="l">
              <a:lnSpc>
                <a:spcPct val="1105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4"/>
              <a:buFont typeface="Helvetica Neue"/>
              <a:buChar char="•"/>
            </a:pPr>
            <a:r>
              <a:rPr b="1" i="0" lang="en-US" sz="58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dádiva</a:t>
            </a:r>
            <a:r>
              <a:rPr b="0" i="0" lang="en-US" sz="4508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un </a:t>
            </a:r>
            <a:r>
              <a:rPr b="1" i="0" lang="en-US" sz="58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 sano</a:t>
            </a:r>
            <a:endParaRPr/>
          </a:p>
          <a:p>
            <a:pPr indent="-821436" lvl="0" marL="821436" marR="0" rtl="0" algn="l">
              <a:lnSpc>
                <a:spcPct val="1105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4"/>
              <a:buFont typeface="Helvetica Neue"/>
              <a:buChar char="•"/>
            </a:pPr>
            <a:r>
              <a:rPr b="1" i="0" lang="en-US" sz="58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mente sana </a:t>
            </a:r>
            <a:r>
              <a:rPr b="0" i="0" lang="en-US" sz="4508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un </a:t>
            </a:r>
            <a:r>
              <a:rPr b="1" i="0" lang="en-US" sz="58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 noble</a:t>
            </a:r>
            <a:r>
              <a:rPr b="0" i="0" lang="en-US" sz="4508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/>
          <p:nvPr>
            <p:ph idx="4294967295" type="subTitle"/>
          </p:nvPr>
        </p:nvSpPr>
        <p:spPr>
          <a:xfrm>
            <a:off x="1092200" y="2222755"/>
            <a:ext cx="16034381" cy="10272487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12800" lvl="0" marL="81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Descansen la vista en los campos verdes</a:t>
            </a:r>
            <a:endParaRPr/>
          </a:p>
          <a:p>
            <a:pPr indent="-812800" lvl="0" marL="81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arboledas y los collados.</a:t>
            </a:r>
            <a:endParaRPr/>
          </a:p>
          <a:p>
            <a:pPr indent="-812800" lvl="0" marL="81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Miren al firmamento azul que el polvo y el humo de las ciudades no oscurecieron,</a:t>
            </a:r>
            <a:endParaRPr/>
          </a:p>
          <a:p>
            <a:pPr indent="-812800" lvl="0" marL="81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Respiren el aire restaurador del cielo.</a:t>
            </a:r>
            <a:endParaRPr/>
          </a:p>
          <a:p>
            <a:pPr indent="-812800" lvl="0" marL="812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Acudan adonde, lejos de las distracciones y disipaciones de la vida de la ciudad, puedan dar su compañerismo a sus hijos y enseñarles a conocer a Dios por medio de sus obras y prepararlos para una vida de integridad y utilidad.</a:t>
            </a:r>
            <a:endParaRPr/>
          </a:p>
        </p:txBody>
      </p:sp>
      <p:pic>
        <p:nvPicPr>
          <p:cNvPr descr="Imagen" id="275" name="Google Shape;275;p22"/>
          <p:cNvPicPr preferRelativeResize="0"/>
          <p:nvPr/>
        </p:nvPicPr>
        <p:blipFill rotWithShape="1">
          <a:blip r:embed="rId3">
            <a:alphaModFix/>
          </a:blip>
          <a:srcRect b="6463" l="4626" r="13280" t="8092"/>
          <a:stretch/>
        </p:blipFill>
        <p:spPr>
          <a:xfrm>
            <a:off x="8991198" y="67667"/>
            <a:ext cx="15347650" cy="13580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/>
          <p:nvPr/>
        </p:nvSpPr>
        <p:spPr>
          <a:xfrm>
            <a:off x="1810432" y="3911600"/>
            <a:ext cx="21525596" cy="4246210"/>
          </a:xfrm>
          <a:prstGeom prst="rect">
            <a:avLst/>
          </a:prstGeom>
          <a:gradFill>
            <a:gsLst>
              <a:gs pos="0">
                <a:srgbClr val="94C233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8D70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288D7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1" name="Google Shape;281;p23"/>
          <p:cNvSpPr txBox="1"/>
          <p:nvPr>
            <p:ph idx="4294967295" type="ctrTitle"/>
          </p:nvPr>
        </p:nvSpPr>
        <p:spPr>
          <a:xfrm>
            <a:off x="5121217" y="1320800"/>
            <a:ext cx="14141566" cy="220980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178"/>
              <a:buFont typeface="Helvetica Neue"/>
              <a:buNone/>
            </a:pPr>
            <a:r>
              <a:rPr b="0" i="0" lang="en-US" sz="817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Muebles finos no hacen el hogar</a:t>
            </a:r>
            <a:endParaRPr/>
          </a:p>
        </p:txBody>
      </p:sp>
      <p:sp>
        <p:nvSpPr>
          <p:cNvPr id="282" name="Google Shape;282;p23"/>
          <p:cNvSpPr txBox="1"/>
          <p:nvPr>
            <p:ph idx="4294967295" type="subTitle"/>
          </p:nvPr>
        </p:nvSpPr>
        <p:spPr>
          <a:xfrm>
            <a:off x="1447800" y="4178300"/>
            <a:ext cx="22250859" cy="715076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Times New Roman"/>
              <a:buNone/>
            </a:pPr>
            <a:r>
              <a:rPr b="1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Cuatro paredes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b="1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muebles costosos, alfombras afelpadas, espejos elegantes y hermosos cuadros no son cosas que constituyan un “hogar” si faltan la unión y el amor.</a:t>
            </a:r>
            <a:endParaRPr/>
          </a:p>
        </p:txBody>
      </p:sp>
      <p:sp>
        <p:nvSpPr>
          <p:cNvPr id="283" name="Google Shape;283;p23"/>
          <p:cNvSpPr/>
          <p:nvPr/>
        </p:nvSpPr>
        <p:spPr>
          <a:xfrm>
            <a:off x="302160" y="9334500"/>
            <a:ext cx="23779680" cy="4372197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 Light"/>
              <a:buNone/>
            </a:pPr>
            <a:r>
              <a:rPr b="0" i="0" lang="en-US" sz="475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Aquella palabra sagrada no se aplica a la resplandeciente mansión donde se desconocen las alegrías de la vida hogareña [...]. En realidad, la comodidad y el bienestar de los niños vienen a ser lo último en que se piensa en una casa tal. Los descuida la madre, que dedica todo su tiempo a la apariencia y a satisfacer las exigencias de una sociedad elegante.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/>
          <p:nvPr/>
        </p:nvSpPr>
        <p:spPr>
          <a:xfrm>
            <a:off x="3987800" y="12077700"/>
            <a:ext cx="21437601" cy="220980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ST, 2 de octubre de 1884; El HA, 138, 139 (1894).</a:t>
            </a: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2007417" y="2636608"/>
            <a:ext cx="21190189" cy="844278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11200" lvl="0" marL="711200" marR="0" rtl="0" algn="l">
              <a:lnSpc>
                <a:spcPct val="11896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intelecto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los niños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recibe preparación</a:t>
            </a:r>
            <a:endParaRPr b="1" i="0" sz="5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24991" lvl="0" marL="824991" marR="0" rtl="0" algn="l">
              <a:lnSpc>
                <a:spcPct val="118965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Adquieren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malos hábitos;</a:t>
            </a:r>
            <a:endParaRPr/>
          </a:p>
          <a:p>
            <a:pPr indent="-711200" lvl="0" marL="711200" marR="0" rtl="0" algn="l">
              <a:lnSpc>
                <a:spcPct val="118965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vuelven inquietos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descontentos.</a:t>
            </a:r>
            <a:endParaRPr/>
          </a:p>
          <a:p>
            <a:pPr indent="-824991" lvl="0" marL="824991" marR="0" rtl="0" algn="l">
              <a:lnSpc>
                <a:spcPct val="118965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hallando placer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su casa, sino tan solo restricciones incómodas se separan del círculo familiar en cuanto les resulte posible.</a:t>
            </a:r>
            <a:endParaRPr/>
          </a:p>
          <a:p>
            <a:pPr indent="-711200" lvl="0" marL="711200" marR="0" rtl="0" algn="l">
              <a:lnSpc>
                <a:spcPct val="118965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poca vacilación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 arrojan al vasto mundo, sin que los refrene la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influencia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hogar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 los tiernos consejos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de él debieran provenir.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3585F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5"/>
          <p:cNvSpPr/>
          <p:nvPr/>
        </p:nvSpPr>
        <p:spPr>
          <a:xfrm>
            <a:off x="7009442" y="5038717"/>
            <a:ext cx="15560703" cy="6995959"/>
          </a:xfrm>
          <a:prstGeom prst="rect">
            <a:avLst/>
          </a:prstGeom>
          <a:gradFill>
            <a:gsLst>
              <a:gs pos="0">
                <a:srgbClr val="4C5063"/>
              </a:gs>
              <a:gs pos="100000">
                <a:srgbClr val="757AD8"/>
              </a:gs>
            </a:gsLst>
            <a:lin ang="0" scaled="0"/>
          </a:grad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5" name="Google Shape;295;p25"/>
          <p:cNvSpPr txBox="1"/>
          <p:nvPr>
            <p:ph idx="4294967295" type="subTitle"/>
          </p:nvPr>
        </p:nvSpPr>
        <p:spPr>
          <a:xfrm>
            <a:off x="7308163" y="3640306"/>
            <a:ext cx="10836155" cy="1228388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60"/>
              <a:buFont typeface="Times New Roman"/>
              <a:buNone/>
            </a:pPr>
            <a:r>
              <a:rPr b="1" i="1" lang="en-US" sz="616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Padres y madres, sean vigilantes.</a:t>
            </a:r>
            <a:endParaRPr/>
          </a:p>
        </p:txBody>
      </p:sp>
      <p:sp>
        <p:nvSpPr>
          <p:cNvPr id="296" name="Google Shape;296;p25"/>
          <p:cNvSpPr/>
          <p:nvPr/>
        </p:nvSpPr>
        <p:spPr>
          <a:xfrm>
            <a:off x="10033000" y="12204700"/>
            <a:ext cx="21437601" cy="220980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169, 1904. </a:t>
            </a:r>
            <a:endParaRPr/>
          </a:p>
        </p:txBody>
      </p:sp>
      <p:sp>
        <p:nvSpPr>
          <p:cNvPr id="297" name="Google Shape;297;p25"/>
          <p:cNvSpPr/>
          <p:nvPr/>
        </p:nvSpPr>
        <p:spPr>
          <a:xfrm>
            <a:off x="7105983" y="5306339"/>
            <a:ext cx="15367621" cy="6460715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22300" lvl="0" marL="622300" marR="0" rtl="0" algn="l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Sea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conversación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el hogar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agradable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animadora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-721868" lvl="0" marL="721868" marR="0" rtl="0" algn="l">
              <a:lnSpc>
                <a:spcPct val="113793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Hablen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siempre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bondadosamente</a:t>
            </a:r>
            <a:endParaRPr b="1" i="0" sz="5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22300" lvl="0" marL="622300" marR="0" rtl="0" algn="l">
              <a:lnSpc>
                <a:spcPct val="113793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haya críticas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 acusaciones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-622300" lvl="0" marL="622300" marR="0" rtl="0" algn="l">
              <a:lnSpc>
                <a:spcPct val="113793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 Light"/>
              <a:buChar char="•"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esta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clase hieren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lastiman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alma.</a:t>
            </a:r>
            <a:endParaRPr/>
          </a:p>
        </p:txBody>
      </p:sp>
      <p:pic>
        <p:nvPicPr>
          <p:cNvPr descr="Imagen" id="298" name="Google Shape;2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6414" y="1503606"/>
            <a:ext cx="7494028" cy="1126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5"/>
          <p:cNvSpPr txBox="1"/>
          <p:nvPr>
            <p:ph idx="4294967295" type="ctrTitle"/>
          </p:nvPr>
        </p:nvSpPr>
        <p:spPr>
          <a:xfrm>
            <a:off x="3932425" y="1417658"/>
            <a:ext cx="17587631" cy="152491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742"/>
              <a:buFont typeface="Helvetica Neue"/>
              <a:buNone/>
            </a:pPr>
            <a:r>
              <a:rPr b="0" i="0" lang="en-US" sz="874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críticas abren la puerta a Satanás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04" name="Google Shape;30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62780" y="622218"/>
            <a:ext cx="8666442" cy="1303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/>
          <p:nvPr/>
        </p:nvSpPr>
        <p:spPr>
          <a:xfrm>
            <a:off x="619859" y="1922223"/>
            <a:ext cx="12803777" cy="107805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6" name="Google Shape;306;p26"/>
          <p:cNvSpPr/>
          <p:nvPr/>
        </p:nvSpPr>
        <p:spPr>
          <a:xfrm>
            <a:off x="8305800" y="12585700"/>
            <a:ext cx="21437601" cy="220980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169, 1904. </a:t>
            </a:r>
            <a:endParaRPr/>
          </a:p>
        </p:txBody>
      </p:sp>
      <p:sp>
        <p:nvSpPr>
          <p:cNvPr id="307" name="Google Shape;307;p26"/>
          <p:cNvSpPr/>
          <p:nvPr/>
        </p:nvSpPr>
        <p:spPr>
          <a:xfrm>
            <a:off x="1032371" y="2489461"/>
            <a:ext cx="11978753" cy="10464278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50"/>
              <a:buFont typeface="Helvetica Neue Light"/>
              <a:buNone/>
            </a:pPr>
            <a:r>
              <a:rPr b="0" i="0" lang="en-US" sz="455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natural que los seres humanos usen palabras hirientes. </a:t>
            </a:r>
            <a:r>
              <a:rPr b="1" i="0" lang="en-US" sz="527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que ceden a esta inclinación abren la puerta para que Satanás entre en sus corazones y los haga rápidos para recordar los errores y las equivocaciones de otros.</a:t>
            </a:r>
            <a:r>
              <a:rPr b="0" i="0" lang="en-US" sz="455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 explayan en estas faltas, se notan sus deficiencias, y se dicen palabras que hacen perder la confianza en quien está haciendo lo mejor para cumplir su deber como colaborador de Dios. A menudo se siembran las semillas de la desconfianza porque se piensa que uno debería haber sido favorecido pero no lo fue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12" name="Google Shape;3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9" y="2095060"/>
            <a:ext cx="5029522" cy="106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/>
          <p:nvPr/>
        </p:nvSpPr>
        <p:spPr>
          <a:xfrm>
            <a:off x="1276756" y="10134600"/>
            <a:ext cx="23075036" cy="2897024"/>
          </a:xfrm>
          <a:prstGeom prst="roundRect">
            <a:avLst>
              <a:gd fmla="val 15000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4" name="Google Shape;314;p27"/>
          <p:cNvSpPr txBox="1"/>
          <p:nvPr>
            <p:ph idx="4294967295" type="ctrTitle"/>
          </p:nvPr>
        </p:nvSpPr>
        <p:spPr>
          <a:xfrm>
            <a:off x="2095473" y="1301112"/>
            <a:ext cx="21437601" cy="2470788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influencia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los </a:t>
            </a: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defectos 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los </a:t>
            </a: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</a:t>
            </a:r>
            <a:endParaRPr/>
          </a:p>
        </p:txBody>
      </p:sp>
      <p:sp>
        <p:nvSpPr>
          <p:cNvPr id="315" name="Google Shape;315;p27"/>
          <p:cNvSpPr txBox="1"/>
          <p:nvPr>
            <p:ph idx="4294967295" type="subTitle"/>
          </p:nvPr>
        </p:nvSpPr>
        <p:spPr>
          <a:xfrm>
            <a:off x="6778761" y="3787647"/>
            <a:ext cx="12071025" cy="93370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50"/>
              <a:buFont typeface="Helvetica Neue Light"/>
              <a:buNone/>
            </a:pPr>
            <a:r>
              <a:rPr b="0" i="0" lang="en-US" sz="455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Parece natural para algunos hombres</a:t>
            </a:r>
            <a:r>
              <a:rPr b="1" i="0" lang="en-US" sz="527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/>
          </a:p>
        </p:txBody>
      </p:sp>
      <p:sp>
        <p:nvSpPr>
          <p:cNvPr id="316" name="Google Shape;316;p27"/>
          <p:cNvSpPr/>
          <p:nvPr/>
        </p:nvSpPr>
        <p:spPr>
          <a:xfrm>
            <a:off x="16459200" y="13119100"/>
            <a:ext cx="7520314" cy="708853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—Mensajes Selectos 2:494 (1865).</a:t>
            </a:r>
            <a:endParaRPr/>
          </a:p>
        </p:txBody>
      </p:sp>
      <p:sp>
        <p:nvSpPr>
          <p:cNvPr id="317" name="Google Shape;317;p27"/>
          <p:cNvSpPr/>
          <p:nvPr/>
        </p:nvSpPr>
        <p:spPr>
          <a:xfrm>
            <a:off x="2231049" y="10353048"/>
            <a:ext cx="21464214" cy="2674872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Estos hombres recibirán su pago al ver a sus compañeras enfermas y desanimadas, y a sus hijos llevando las peculiaridades de sus propios rasgos de carácter desagradable.</a:t>
            </a:r>
            <a:endParaRPr/>
          </a:p>
        </p:txBody>
      </p:sp>
      <p:sp>
        <p:nvSpPr>
          <p:cNvPr id="318" name="Google Shape;318;p27"/>
          <p:cNvSpPr/>
          <p:nvPr/>
        </p:nvSpPr>
        <p:spPr>
          <a:xfrm>
            <a:off x="5170757" y="4968248"/>
            <a:ext cx="19147834" cy="596390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Helvetica Neue"/>
              <a:buNone/>
            </a:pP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 ásperos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egoístas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exigentes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despóticos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Helvetica Neue"/>
              <a:buNone/>
            </a:pP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 aprendieron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lección del </a:t>
            </a:r>
            <a:r>
              <a:rPr b="1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dominio propio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de modo que no están dispuestos a restringir sus sentimientos irrazonables, no importa cuáles sean las consecuencias.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/>
          <p:nvPr>
            <p:ph idx="4294967295" type="ctrTitle"/>
          </p:nvPr>
        </p:nvSpPr>
        <p:spPr>
          <a:xfrm>
            <a:off x="2333986" y="1728190"/>
            <a:ext cx="19716029" cy="2119657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1"/>
              <a:buFont typeface="Helvetica Neue"/>
              <a:buNone/>
            </a:pPr>
            <a:r>
              <a:rPr b="0" i="0" lang="en-US" sz="780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hogares</a:t>
            </a:r>
            <a:r>
              <a:rPr b="0" i="0" lang="en-US" sz="614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</a:t>
            </a:r>
            <a:r>
              <a:rPr b="0" i="0" lang="en-US" sz="780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discordia no atraen</a:t>
            </a:r>
            <a:r>
              <a:rPr b="0" i="0" lang="en-US" sz="547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los </a:t>
            </a:r>
            <a:r>
              <a:rPr b="0" i="0" lang="en-US" sz="780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ángeles</a:t>
            </a:r>
            <a:endParaRPr/>
          </a:p>
        </p:txBody>
      </p:sp>
      <p:sp>
        <p:nvSpPr>
          <p:cNvPr id="324" name="Google Shape;324;p28"/>
          <p:cNvSpPr txBox="1"/>
          <p:nvPr>
            <p:ph idx="4294967295" type="subTitle"/>
          </p:nvPr>
        </p:nvSpPr>
        <p:spPr>
          <a:xfrm>
            <a:off x="9075829" y="5077023"/>
            <a:ext cx="13997128" cy="772755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hogares en los que reina la discordia no atraen a los ángeles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Dejen los padres y las madres de 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hacer todas sus críticas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murmuraciones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Eduquen a sus hijos para que hablen palabras agradables, palabras que traigan alegría y gozo.</a:t>
            </a:r>
            <a:endParaRPr/>
          </a:p>
        </p:txBody>
      </p:sp>
      <p:pic>
        <p:nvPicPr>
          <p:cNvPr descr="Imagen" id="325" name="Google Shape;32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2063" y="4402950"/>
            <a:ext cx="9632926" cy="907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53846"/>
            </a:gs>
            <a:gs pos="100000">
              <a:srgbClr val="457EAD"/>
            </a:gs>
          </a:gsLst>
          <a:lin ang="0" scaled="0"/>
        </a:gra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/>
          <p:nvPr/>
        </p:nvSpPr>
        <p:spPr>
          <a:xfrm>
            <a:off x="9970134" y="3726108"/>
            <a:ext cx="12315536" cy="6817671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919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 Light"/>
              <a:buNone/>
            </a:pPr>
            <a:r>
              <a:rPr b="0" i="0" lang="en-US" sz="7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Traigan la </a:t>
            </a:r>
            <a:r>
              <a:rPr b="0" i="0" lang="en-US" sz="9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piedad práctica</a:t>
            </a:r>
            <a:r>
              <a:rPr b="0" i="0" lang="en-US" sz="7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</a:t>
            </a:r>
            <a:r>
              <a:rPr b="0" i="0" lang="en-US" sz="7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hogar. </a:t>
            </a:r>
            <a:r>
              <a:rPr b="0" i="0" lang="en-US" sz="9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Vean</a:t>
            </a:r>
            <a:r>
              <a:rPr b="0" i="0" lang="en-US" sz="7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entonces si las </a:t>
            </a:r>
            <a:r>
              <a:rPr b="0" i="0" lang="en-US" sz="9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</a:t>
            </a:r>
            <a:r>
              <a:rPr b="0" i="0" lang="en-US" sz="7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9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hablan no producen gozo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pic>
        <p:nvPicPr>
          <p:cNvPr descr="Imagen" id="331" name="Google Shape;33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2141" y="983973"/>
            <a:ext cx="8022518" cy="1230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>
            <p:ph type="title"/>
          </p:nvPr>
        </p:nvSpPr>
        <p:spPr>
          <a:xfrm>
            <a:off x="2176958" y="1418897"/>
            <a:ext cx="8003184" cy="286014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97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93"/>
              <a:buFont typeface="Roboto Light"/>
              <a:buNone/>
            </a:pPr>
            <a:r>
              <a:rPr lang="en-US" sz="5293">
                <a:latin typeface="Roboto Light"/>
                <a:ea typeface="Roboto Light"/>
                <a:cs typeface="Roboto Light"/>
                <a:sym typeface="Roboto Light"/>
              </a:rPr>
              <a:t>La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personalidad </a:t>
            </a:r>
            <a:r>
              <a:rPr lang="en-US" sz="5293"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desarrollo</a:t>
            </a:r>
            <a:endParaRPr/>
          </a:p>
        </p:txBody>
      </p:sp>
      <p:grpSp>
        <p:nvGrpSpPr>
          <p:cNvPr id="91" name="Google Shape;91;p3"/>
          <p:cNvGrpSpPr/>
          <p:nvPr/>
        </p:nvGrpSpPr>
        <p:grpSpPr>
          <a:xfrm>
            <a:off x="10947962" y="2443837"/>
            <a:ext cx="13371977" cy="10531086"/>
            <a:chOff x="0" y="0"/>
            <a:chExt cx="13371975" cy="10531085"/>
          </a:xfrm>
        </p:grpSpPr>
        <p:pic>
          <p:nvPicPr>
            <p:cNvPr descr="Galería de imágenes" id="92" name="Google Shape;92;p3"/>
            <p:cNvPicPr preferRelativeResize="0"/>
            <p:nvPr/>
          </p:nvPicPr>
          <p:blipFill rotWithShape="1">
            <a:blip r:embed="rId4">
              <a:alphaModFix/>
            </a:blip>
            <a:srcRect b="0" l="1570" r="1569" t="0"/>
            <a:stretch/>
          </p:blipFill>
          <p:spPr>
            <a:xfrm>
              <a:off x="0" y="176841"/>
              <a:ext cx="13371975" cy="10354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3"/>
            <p:cNvSpPr txBox="1"/>
            <p:nvPr/>
          </p:nvSpPr>
          <p:spPr>
            <a:xfrm>
              <a:off x="2245042" y="920392"/>
              <a:ext cx="363173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Influencias prenatales</a:t>
              </a:r>
              <a:endParaRPr/>
            </a:p>
          </p:txBody>
        </p:sp>
        <p:sp>
          <p:nvSpPr>
            <p:cNvPr id="94" name="Google Shape;94;p3"/>
            <p:cNvSpPr txBox="1"/>
            <p:nvPr/>
          </p:nvSpPr>
          <p:spPr>
            <a:xfrm>
              <a:off x="661294" y="69849"/>
              <a:ext cx="1489773" cy="7136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16</a:t>
              </a:r>
              <a:endParaRPr/>
            </a:p>
            <a:p>
              <a:pPr indent="0" lvl="0" marL="0" marR="0" rtl="0" algn="l">
                <a:lnSpc>
                  <a:spcPct val="330882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17</a:t>
              </a:r>
              <a:endParaRPr/>
            </a:p>
            <a:p>
              <a:pPr indent="0" lvl="0" marL="0" marR="0" rtl="0" algn="l">
                <a:lnSpc>
                  <a:spcPct val="267647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18</a:t>
              </a:r>
              <a:endParaRPr/>
            </a:p>
          </p:txBody>
        </p:sp>
        <p:sp>
          <p:nvSpPr>
            <p:cNvPr id="95" name="Google Shape;95;p3"/>
            <p:cNvSpPr txBox="1"/>
            <p:nvPr/>
          </p:nvSpPr>
          <p:spPr>
            <a:xfrm>
              <a:off x="2094267" y="3504485"/>
              <a:ext cx="4480671" cy="14528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Herencia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ambiente</a:t>
              </a:r>
              <a:endParaRPr/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971347" y="6122776"/>
              <a:ext cx="4179121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seguridad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en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hogar</a:t>
              </a:r>
              <a:endParaRPr/>
            </a:p>
          </p:txBody>
        </p:sp>
        <p:sp>
          <p:nvSpPr>
            <p:cNvPr id="97" name="Google Shape;97;p3"/>
            <p:cNvSpPr txBox="1"/>
            <p:nvPr/>
          </p:nvSpPr>
          <p:spPr>
            <a:xfrm>
              <a:off x="8266467" y="98389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 los 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padres</a:t>
              </a:r>
              <a:endParaRPr/>
            </a:p>
          </p:txBody>
        </p:sp>
        <p:sp>
          <p:nvSpPr>
            <p:cNvPr id="98" name="Google Shape;98;p3"/>
            <p:cNvSpPr txBox="1"/>
            <p:nvPr/>
          </p:nvSpPr>
          <p:spPr>
            <a:xfrm>
              <a:off x="8266467" y="354294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atmósfera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del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hogar</a:t>
              </a:r>
              <a:endParaRPr/>
            </a:p>
          </p:txBody>
        </p:sp>
        <p:sp>
          <p:nvSpPr>
            <p:cNvPr id="99" name="Google Shape;99;p3"/>
            <p:cNvSpPr txBox="1"/>
            <p:nvPr/>
          </p:nvSpPr>
          <p:spPr>
            <a:xfrm>
              <a:off x="8266467" y="5814972"/>
              <a:ext cx="417912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Cristo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trata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con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las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mentes</a:t>
              </a:r>
              <a:endParaRPr/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5395033" y="8522627"/>
              <a:ext cx="3769944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escuela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maestro</a:t>
              </a:r>
              <a:endParaRPr/>
            </a:p>
          </p:txBody>
        </p:sp>
        <p:sp>
          <p:nvSpPr>
            <p:cNvPr id="101" name="Google Shape;101;p3"/>
            <p:cNvSpPr txBox="1"/>
            <p:nvPr/>
          </p:nvSpPr>
          <p:spPr>
            <a:xfrm>
              <a:off x="6917507" y="0"/>
              <a:ext cx="1489774" cy="7276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19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20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21</a:t>
              </a:r>
              <a:endParaRPr/>
            </a:p>
          </p:txBody>
        </p:sp>
        <p:sp>
          <p:nvSpPr>
            <p:cNvPr id="102" name="Google Shape;102;p3"/>
            <p:cNvSpPr txBox="1"/>
            <p:nvPr/>
          </p:nvSpPr>
          <p:spPr>
            <a:xfrm>
              <a:off x="3836294" y="7653019"/>
              <a:ext cx="1758457" cy="191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22</a:t>
              </a:r>
              <a:endParaRPr/>
            </a:p>
          </p:txBody>
        </p:sp>
      </p:grpSp>
      <p:pic>
        <p:nvPicPr>
          <p:cNvPr descr="Galería de imágenes" id="103" name="Google Shape;103;p3"/>
          <p:cNvPicPr preferRelativeResize="0"/>
          <p:nvPr/>
        </p:nvPicPr>
        <p:blipFill rotWithShape="1">
          <a:blip r:embed="rId5">
            <a:alphaModFix/>
          </a:blip>
          <a:srcRect b="1766" l="0" r="0" t="1767"/>
          <a:stretch/>
        </p:blipFill>
        <p:spPr>
          <a:xfrm>
            <a:off x="335383" y="7202541"/>
            <a:ext cx="11686334" cy="680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15655627" y="1266497"/>
            <a:ext cx="3956646" cy="144935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476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32"/>
              <a:buFont typeface="Roboto Light"/>
              <a:buNone/>
            </a:pPr>
            <a:r>
              <a:rPr b="0" i="0" lang="en-US" sz="6432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Contenido: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53846"/>
            </a:gs>
            <a:gs pos="100000">
              <a:srgbClr val="457EAD"/>
            </a:gs>
          </a:gsLst>
          <a:lin ang="0" scaled="0"/>
        </a:gra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0"/>
          <p:cNvSpPr txBox="1"/>
          <p:nvPr>
            <p:ph idx="4294967295" type="subTitle"/>
          </p:nvPr>
        </p:nvSpPr>
        <p:spPr>
          <a:xfrm>
            <a:off x="15700213" y="11544300"/>
            <a:ext cx="4921279" cy="967813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7647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93, 1901</a:t>
            </a:r>
            <a:endParaRPr/>
          </a:p>
        </p:txBody>
      </p:sp>
      <p:sp>
        <p:nvSpPr>
          <p:cNvPr id="337" name="Google Shape;337;p30"/>
          <p:cNvSpPr/>
          <p:nvPr/>
        </p:nvSpPr>
        <p:spPr>
          <a:xfrm>
            <a:off x="9626600" y="1866900"/>
            <a:ext cx="2619257" cy="1458987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50"/>
              <a:buFont typeface="Helvetica Neue"/>
              <a:buNone/>
            </a:pPr>
            <a:r>
              <a:rPr b="1" i="0" lang="en-US" sz="585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</a:t>
            </a:r>
            <a:endParaRPr/>
          </a:p>
        </p:txBody>
      </p:sp>
      <p:sp>
        <p:nvSpPr>
          <p:cNvPr id="338" name="Google Shape;338;p30"/>
          <p:cNvSpPr/>
          <p:nvPr/>
        </p:nvSpPr>
        <p:spPr>
          <a:xfrm>
            <a:off x="2540000" y="3684787"/>
            <a:ext cx="21597322" cy="8175226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228567" lvl="0" marL="1228567" marR="0" rtl="0" algn="l">
              <a:lnSpc>
                <a:spcPct val="7663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24"/>
              <a:buFont typeface="Helvetica Neue"/>
              <a:buChar char="•"/>
            </a:pPr>
            <a:r>
              <a:rPr b="1" i="0" lang="en-US" sz="665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Inicien</a:t>
            </a: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obra de la gracia en su propio hogar</a:t>
            </a:r>
            <a:endParaRPr/>
          </a:p>
          <a:p>
            <a:pPr indent="-984885" lvl="0" marL="984885" marR="0" rtl="0" algn="l">
              <a:lnSpc>
                <a:spcPct val="95595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4268"/>
              <a:buFont typeface="Helvetica Neue Light"/>
              <a:buChar char="•"/>
            </a:pP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sus niños vean que están cooperando con los ángeles celestiales.</a:t>
            </a:r>
            <a:endParaRPr/>
          </a:p>
          <a:p>
            <a:pPr indent="-1228567" lvl="0" marL="1228567" marR="0" rtl="0" algn="l">
              <a:lnSpc>
                <a:spcPct val="76634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5324"/>
              <a:buFont typeface="Helvetica Neue"/>
              <a:buChar char="•"/>
            </a:pPr>
            <a:r>
              <a:rPr b="1" i="0" lang="en-US" sz="665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Entréguense</a:t>
            </a: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Dios cada día.</a:t>
            </a:r>
            <a:endParaRPr/>
          </a:p>
          <a:p>
            <a:pPr indent="-1228567" lvl="0" marL="1228567" marR="0" rtl="0" algn="l">
              <a:lnSpc>
                <a:spcPct val="76634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5324"/>
              <a:buFont typeface="Helvetica Neue"/>
              <a:buChar char="•"/>
            </a:pPr>
            <a:r>
              <a:rPr b="1" i="0" lang="en-US" sz="665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Edúquense</a:t>
            </a: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la vida eterna en el reino de Dios.</a:t>
            </a:r>
            <a:endParaRPr/>
          </a:p>
          <a:p>
            <a:pPr indent="-984885" lvl="0" marL="984885" marR="0" rtl="0" algn="l">
              <a:lnSpc>
                <a:spcPct val="95595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4268"/>
              <a:buFont typeface="Helvetica Neue Light"/>
              <a:buChar char="•"/>
            </a:pP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ángeles serán sus poderosos ayudadores.</a:t>
            </a:r>
            <a:endParaRPr/>
          </a:p>
          <a:p>
            <a:pPr indent="-984885" lvl="0" marL="984885" marR="0" rtl="0" algn="l">
              <a:lnSpc>
                <a:spcPct val="76634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4268"/>
              <a:buFont typeface="Helvetica Neue Light"/>
              <a:buChar char="•"/>
            </a:pP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Satanás los tentará, pero </a:t>
            </a:r>
            <a:r>
              <a:rPr b="1" i="0" lang="en-US" sz="665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cedan</a:t>
            </a: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-1228567" lvl="0" marL="1228567" marR="0" rtl="0" algn="l">
              <a:lnSpc>
                <a:spcPct val="76634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5324"/>
              <a:buFont typeface="Helvetica Neue"/>
              <a:buChar char="•"/>
            </a:pPr>
            <a:r>
              <a:rPr b="1" i="0" lang="en-US" sz="665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pronuncien </a:t>
            </a:r>
            <a:r>
              <a:rPr b="0" i="0" lang="en-US" sz="533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sola palabra de la cual el enemigo pueda obtener una ventaja.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43" name="Google Shape;34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195" y="10502092"/>
            <a:ext cx="22761991" cy="312581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1"/>
          <p:cNvSpPr txBox="1"/>
          <p:nvPr>
            <p:ph idx="4294967295" type="ctrTitle"/>
          </p:nvPr>
        </p:nvSpPr>
        <p:spPr>
          <a:xfrm>
            <a:off x="3865300" y="1181100"/>
            <a:ext cx="17110600" cy="2482224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llamamiento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la </a:t>
            </a: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hospitalidad</a:t>
            </a:r>
            <a:endParaRPr/>
          </a:p>
        </p:txBody>
      </p:sp>
      <p:sp>
        <p:nvSpPr>
          <p:cNvPr id="345" name="Google Shape;345;p31"/>
          <p:cNvSpPr txBox="1"/>
          <p:nvPr>
            <p:ph idx="4294967295" type="subTitle"/>
          </p:nvPr>
        </p:nvSpPr>
        <p:spPr>
          <a:xfrm>
            <a:off x="10905418" y="12189810"/>
            <a:ext cx="10704643" cy="117780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7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 Light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—JT 2:570 (1900). {1MCP89 183.4}</a:t>
            </a:r>
            <a:endParaRPr/>
          </a:p>
        </p:txBody>
      </p:sp>
      <p:sp>
        <p:nvSpPr>
          <p:cNvPr id="346" name="Google Shape;346;p31"/>
          <p:cNvSpPr/>
          <p:nvPr/>
        </p:nvSpPr>
        <p:spPr>
          <a:xfrm>
            <a:off x="5248490" y="3508257"/>
            <a:ext cx="12923962" cy="8020286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47699" lvl="0" marL="647699" marR="0" rtl="0" algn="l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48"/>
              <a:buFont typeface="Helvetica Neue"/>
              <a:buChar char="•"/>
            </a:pP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ejercita poco</a:t>
            </a:r>
            <a:r>
              <a:rPr b="0" i="0" lang="en-US" sz="518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verdadera hospitalidad.</a:t>
            </a:r>
            <a:endParaRPr/>
          </a:p>
          <a:p>
            <a:pPr indent="-647699" lvl="0" marL="647699" marR="0" rtl="0" algn="l">
              <a:lnSpc>
                <a:spcPct val="108003"/>
              </a:lnSpc>
              <a:spcBef>
                <a:spcPts val="2500"/>
              </a:spcBef>
              <a:spcAft>
                <a:spcPts val="0"/>
              </a:spcAft>
              <a:buClr>
                <a:srgbClr val="FFFFFF"/>
              </a:buClr>
              <a:buSzPts val="4148"/>
              <a:buFont typeface="Helvetica Neue"/>
              <a:buChar char="•"/>
            </a:pP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oportunidad</a:t>
            </a:r>
            <a:r>
              <a:rPr b="0" i="0" lang="en-US" sz="518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manifestar hospitalidad </a:t>
            </a:r>
            <a:r>
              <a:rPr b="0" i="0" lang="en-US" sz="518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es considerada como debiera serlo</a:t>
            </a:r>
            <a:r>
              <a:rPr b="0" i="0" lang="en-US" sz="467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como un privilegio </a:t>
            </a:r>
            <a:r>
              <a:rPr b="0" i="0" lang="en-US" sz="382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una 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bendición.</a:t>
            </a:r>
            <a:endParaRPr/>
          </a:p>
          <a:p>
            <a:pPr indent="-647699" lvl="0" marL="647699" marR="0" rtl="0" algn="l">
              <a:lnSpc>
                <a:spcPct val="108003"/>
              </a:lnSpc>
              <a:spcBef>
                <a:spcPts val="2500"/>
              </a:spcBef>
              <a:spcAft>
                <a:spcPts val="0"/>
              </a:spcAft>
              <a:buClr>
                <a:srgbClr val="FFFFFF"/>
              </a:buClr>
              <a:buSzPts val="4148"/>
              <a:buFont typeface="Helvetica Neue"/>
              <a:buChar char="•"/>
            </a:pP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</a:t>
            </a:r>
            <a:r>
              <a:rPr b="0" i="0" lang="en-US" sz="467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absoluto demasiado escasa la sociabilidad </a:t>
            </a:r>
            <a:r>
              <a:rPr b="0" i="0" lang="en-US" sz="467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disposición para hacer lugar </a:t>
            </a:r>
            <a:r>
              <a:rPr b="0" i="0" lang="en-US" sz="467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dos o tres más en la 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mesa </a:t>
            </a:r>
            <a:r>
              <a:rPr b="0" i="0" lang="en-US" sz="467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familia, </a:t>
            </a:r>
            <a:r>
              <a:rPr b="1" i="0" lang="en-US" sz="51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 molestia u ostentación.</a:t>
            </a:r>
            <a:endParaRPr/>
          </a:p>
        </p:txBody>
      </p:sp>
      <p:pic>
        <p:nvPicPr>
          <p:cNvPr descr="Imagen" id="347" name="Google Shape;34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19" y="4445236"/>
            <a:ext cx="4486162" cy="7877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348" name="Google Shape;34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56859" y="2113229"/>
            <a:ext cx="4837481" cy="11216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53846"/>
            </a:gs>
            <a:gs pos="100000">
              <a:srgbClr val="96A1A9"/>
            </a:gs>
          </a:gsLst>
          <a:lin ang="0" scaled="0"/>
        </a:gra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/>
          <p:nvPr/>
        </p:nvSpPr>
        <p:spPr>
          <a:xfrm>
            <a:off x="3015600" y="4416130"/>
            <a:ext cx="18352800" cy="7068140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93876" lvl="0" marL="793876" marR="0" rtl="0" algn="l">
              <a:lnSpc>
                <a:spcPct val="9046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23"/>
              <a:buFont typeface="Helvetica Neue Light"/>
              <a:buChar char="•"/>
            </a:pP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</a:t>
            </a:r>
            <a:r>
              <a:rPr b="0" i="0" lang="en-US" sz="596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voces agradables </a:t>
            </a:r>
            <a:endParaRPr b="0" i="0" sz="5969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793876" lvl="0" marL="793876" marR="0" rtl="0" algn="l">
              <a:lnSpc>
                <a:spcPct val="90467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023"/>
              <a:buFont typeface="Helvetica Neue Light"/>
              <a:buChar char="•"/>
            </a:pP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596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modales amables</a:t>
            </a: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endParaRPr/>
          </a:p>
          <a:p>
            <a:pPr indent="-793876" lvl="0" marL="793876" marR="0" rtl="0" algn="l">
              <a:lnSpc>
                <a:spcPct val="90467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023"/>
              <a:buFont typeface="Helvetica Neue Light"/>
              <a:buChar char="•"/>
            </a:pP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596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afecto sincero</a:t>
            </a: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se expresan en todas las acciones</a:t>
            </a:r>
            <a:endParaRPr/>
          </a:p>
          <a:p>
            <a:pPr indent="-793876" lvl="0" marL="793876" marR="0" rtl="0" algn="l">
              <a:lnSpc>
                <a:spcPct val="90467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023"/>
              <a:buFont typeface="Helvetica Neue Light"/>
              <a:buChar char="•"/>
            </a:pP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Juntamente con la </a:t>
            </a:r>
            <a:r>
              <a:rPr b="0" i="0" lang="en-US" sz="596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laboriosidad</a:t>
            </a: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el aseo y la economía, </a:t>
            </a:r>
            <a:r>
              <a:rPr b="0" i="0" lang="en-US" sz="596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transforman </a:t>
            </a: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hasta una simple choza en el más feliz de los hogares.</a:t>
            </a:r>
            <a:endParaRPr/>
          </a:p>
          <a:p>
            <a:pPr indent="-793876" lvl="0" marL="793876" marR="0" rtl="0" algn="l">
              <a:lnSpc>
                <a:spcPct val="90467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023"/>
              <a:buFont typeface="Helvetica Neue Light"/>
              <a:buChar char="•"/>
            </a:pP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Creador </a:t>
            </a:r>
            <a:r>
              <a:rPr b="0" i="0" lang="en-US" sz="596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considera con aprobación</a:t>
            </a:r>
            <a:r>
              <a:rPr b="0" i="0" lang="en-US" sz="502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 hogar como este.</a:t>
            </a:r>
            <a:endParaRPr/>
          </a:p>
        </p:txBody>
      </p:sp>
      <p:sp>
        <p:nvSpPr>
          <p:cNvPr id="354" name="Google Shape;354;p32"/>
          <p:cNvSpPr txBox="1"/>
          <p:nvPr/>
        </p:nvSpPr>
        <p:spPr>
          <a:xfrm>
            <a:off x="8238108" y="12185746"/>
            <a:ext cx="13394184" cy="622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 Light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ST, 2 de octubre de 1884; El HA, 382 (1894). {1MCP89 184.1}</a:t>
            </a:r>
            <a:endParaRPr/>
          </a:p>
        </p:txBody>
      </p:sp>
      <p:sp>
        <p:nvSpPr>
          <p:cNvPr id="355" name="Google Shape;355;p32"/>
          <p:cNvSpPr txBox="1"/>
          <p:nvPr>
            <p:ph idx="4294967295" type="ctrTitle"/>
          </p:nvPr>
        </p:nvSpPr>
        <p:spPr>
          <a:xfrm>
            <a:off x="3152285" y="1504853"/>
            <a:ext cx="18079431" cy="2209801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Actitudes que propician la felicidad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 txBox="1"/>
          <p:nvPr>
            <p:ph idx="4294967295" type="ctrTitle"/>
          </p:nvPr>
        </p:nvSpPr>
        <p:spPr>
          <a:xfrm>
            <a:off x="1473200" y="1993900"/>
            <a:ext cx="21437601" cy="1932962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234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cultivo del verdadero refinamiento</a:t>
            </a:r>
            <a:endParaRPr/>
          </a:p>
        </p:txBody>
      </p:sp>
      <p:sp>
        <p:nvSpPr>
          <p:cNvPr id="361" name="Google Shape;361;p33"/>
          <p:cNvSpPr txBox="1"/>
          <p:nvPr>
            <p:ph idx="4294967295" type="subTitle"/>
          </p:nvPr>
        </p:nvSpPr>
        <p:spPr>
          <a:xfrm>
            <a:off x="8001000" y="4967458"/>
            <a:ext cx="14410551" cy="713388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12799" lvl="0" marL="812799" marR="0" rtl="0" algn="l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Helvetica Neue Light"/>
              <a:buChar char="•"/>
            </a:pP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muy necesario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se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cultive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verdadero refinamiento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el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hogar.</a:t>
            </a:r>
            <a:endParaRPr/>
          </a:p>
          <a:p>
            <a:pPr indent="-812799" lvl="0" marL="812799" marR="0" rtl="0" algn="l">
              <a:lnSpc>
                <a:spcPct val="88888"/>
              </a:lnSpc>
              <a:spcBef>
                <a:spcPts val="500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Helvetica Neue Light"/>
              <a:buChar char="•"/>
            </a:pP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él se da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poderoso testimonio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favor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verdad.</a:t>
            </a:r>
            <a:endParaRPr/>
          </a:p>
          <a:p>
            <a:pPr indent="-812799" lvl="0" marL="812799" marR="0" rtl="0" algn="l">
              <a:lnSpc>
                <a:spcPct val="88888"/>
              </a:lnSpc>
              <a:spcBef>
                <a:spcPts val="500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Helvetica Neue Light"/>
              <a:buChar char="•"/>
            </a:pP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grosería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las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palabras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en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conducta indica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corazón viciado.</a:t>
            </a:r>
            <a:endParaRPr/>
          </a:p>
        </p:txBody>
      </p:sp>
      <p:pic>
        <p:nvPicPr>
          <p:cNvPr descr="Imagen" id="362" name="Google Shape;36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157" y="5425145"/>
            <a:ext cx="5747686" cy="830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53846"/>
            </a:gs>
            <a:gs pos="100000">
              <a:srgbClr val="18181F"/>
            </a:gs>
          </a:gsLst>
          <a:lin ang="0" scaled="0"/>
        </a:gra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/>
          <p:nvPr>
            <p:ph idx="4294967295" type="subTitle"/>
          </p:nvPr>
        </p:nvSpPr>
        <p:spPr>
          <a:xfrm>
            <a:off x="6699408" y="1543812"/>
            <a:ext cx="13255408" cy="2634916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 Light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verdad de origen celestial no degrada nunca a quien la recibe, ni lo hace grosero o tosco. La influencia de la verdad suaviza y refina.</a:t>
            </a:r>
            <a:endParaRPr/>
          </a:p>
        </p:txBody>
      </p:sp>
      <p:pic>
        <p:nvPicPr>
          <p:cNvPr descr="Imagen" id="368" name="Google Shape;36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694" y="267100"/>
            <a:ext cx="5235812" cy="131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4"/>
          <p:cNvSpPr/>
          <p:nvPr/>
        </p:nvSpPr>
        <p:spPr>
          <a:xfrm>
            <a:off x="5023206" y="6660191"/>
            <a:ext cx="17979412" cy="472225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756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Helvetica Neue Light"/>
              <a:buNone/>
            </a:pP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Cuando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jóvenes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reciben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vuelve respetuosos y corteses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cortesía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cristiana se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recibe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tan solo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bajo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actuación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</a:t>
            </a:r>
            <a:r>
              <a:rPr b="0" i="0" lang="en-US" sz="7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Espíritu Santo.</a:t>
            </a:r>
            <a:endParaRPr/>
          </a:p>
        </p:txBody>
      </p:sp>
      <p:sp>
        <p:nvSpPr>
          <p:cNvPr id="370" name="Google Shape;370;p34"/>
          <p:cNvSpPr txBox="1"/>
          <p:nvPr/>
        </p:nvSpPr>
        <p:spPr>
          <a:xfrm>
            <a:off x="9926256" y="4924589"/>
            <a:ext cx="4887088" cy="1276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Times New Roman"/>
              <a:buNone/>
            </a:pPr>
            <a:r>
              <a:rPr b="0" i="1" lang="en-US" sz="8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cortesía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/>
          <p:nvPr/>
        </p:nvSpPr>
        <p:spPr>
          <a:xfrm>
            <a:off x="2213354" y="2159332"/>
            <a:ext cx="19573331" cy="3354815"/>
          </a:xfrm>
          <a:prstGeom prst="roundRect">
            <a:avLst>
              <a:gd fmla="val 32476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6" name="Google Shape;376;p35"/>
          <p:cNvSpPr txBox="1"/>
          <p:nvPr>
            <p:ph idx="4294967295" type="subTitle"/>
          </p:nvPr>
        </p:nvSpPr>
        <p:spPr>
          <a:xfrm>
            <a:off x="13614400" y="12128499"/>
            <a:ext cx="7928372" cy="945953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hogar adventista, 382, 383 (1894).</a:t>
            </a:r>
            <a:endParaRPr/>
          </a:p>
        </p:txBody>
      </p:sp>
      <p:sp>
        <p:nvSpPr>
          <p:cNvPr id="377" name="Google Shape;377;p35"/>
          <p:cNvSpPr/>
          <p:nvPr/>
        </p:nvSpPr>
        <p:spPr>
          <a:xfrm>
            <a:off x="3332460" y="2476839"/>
            <a:ext cx="16584515" cy="2364880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87"/>
              <a:buFont typeface="Helvetica Neue"/>
              <a:buNone/>
            </a:pPr>
            <a:r>
              <a:rPr b="1" i="0" lang="en-US" sz="688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consiste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</a:t>
            </a:r>
            <a:r>
              <a:rPr b="1" i="0" lang="en-US" sz="688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afectos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 </a:t>
            </a:r>
            <a:r>
              <a:rPr b="1" i="0" lang="en-US" sz="688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 artificiales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ni en inclinarse con reverencia y sonrisas hipócritas.</a:t>
            </a:r>
            <a:endParaRPr/>
          </a:p>
        </p:txBody>
      </p:sp>
      <p:sp>
        <p:nvSpPr>
          <p:cNvPr id="378" name="Google Shape;378;p35"/>
          <p:cNvSpPr/>
          <p:nvPr/>
        </p:nvSpPr>
        <p:spPr>
          <a:xfrm>
            <a:off x="2682882" y="5665455"/>
            <a:ext cx="18634274" cy="614561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Esta es la clase de cortesía que poseen los del mundo, pero </a:t>
            </a:r>
            <a:r>
              <a:rPr b="1" i="0" lang="en-US" sz="705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carecen </a:t>
            </a: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507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verdadera cortesía cristiana</a:t>
            </a: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t/>
            </a:r>
            <a:endParaRPr b="0" i="0" sz="43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50"/>
              <a:buFont typeface="Times New Roman"/>
              <a:buNone/>
            </a:pPr>
            <a:r>
              <a:rPr b="1" i="1" lang="en-US" sz="64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buenos modales y el refinamiento verdaderos se obtienen tan solo de un conocimiento práctico del evangelio de Cristo</a:t>
            </a: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 verdadera amabilidad y cortesía consiste en manifestar bondad hacia todos, humildes o encumbrados, ricos o pobres.</a:t>
            </a:r>
            <a:endParaRPr/>
          </a:p>
        </p:txBody>
      </p:sp>
      <p:sp>
        <p:nvSpPr>
          <p:cNvPr id="379" name="Google Shape;379;p35"/>
          <p:cNvSpPr txBox="1"/>
          <p:nvPr/>
        </p:nvSpPr>
        <p:spPr>
          <a:xfrm>
            <a:off x="9181172" y="733589"/>
            <a:ext cx="4887089" cy="1276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Times New Roman"/>
              <a:buNone/>
            </a:pPr>
            <a:r>
              <a:rPr b="0" i="1" lang="en-US" sz="8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cortesía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EA5C6"/>
            </a:gs>
            <a:gs pos="100000">
              <a:srgbClr val="3A4C66"/>
            </a:gs>
          </a:gsLst>
          <a:lin ang="5400000" scaled="0"/>
        </a:gra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4384" y="23648"/>
            <a:ext cx="13971765" cy="12551104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pic>
        <p:nvPicPr>
          <p:cNvPr descr="Imagen"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8875" y="2447627"/>
            <a:ext cx="9662784" cy="9277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1162217" y="10782303"/>
            <a:ext cx="22059566" cy="1811562"/>
          </a:xfrm>
          <a:prstGeom prst="roundRect">
            <a:avLst>
              <a:gd fmla="val 45940" name="adj"/>
            </a:avLst>
          </a:prstGeom>
          <a:solidFill>
            <a:srgbClr val="7DC7BF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3069466" y="10599551"/>
            <a:ext cx="18245068" cy="2676898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atmósfera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hogar</a:t>
            </a:r>
            <a:endParaRPr/>
          </a:p>
        </p:txBody>
      </p:sp>
      <p:sp>
        <p:nvSpPr>
          <p:cNvPr id="113" name="Google Shape;113;p4"/>
          <p:cNvSpPr txBox="1"/>
          <p:nvPr/>
        </p:nvSpPr>
        <p:spPr>
          <a:xfrm>
            <a:off x="843111" y="1690026"/>
            <a:ext cx="6680698" cy="3778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ctr">
              <a:lnSpc>
                <a:spcPct val="839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Capítulo 20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10109200" y="3897307"/>
            <a:ext cx="12888694" cy="75146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9" name="Google Shape;119;p5"/>
          <p:cNvSpPr txBox="1"/>
          <p:nvPr>
            <p:ph idx="4294967295" type="ctrTitle"/>
          </p:nvPr>
        </p:nvSpPr>
        <p:spPr>
          <a:xfrm>
            <a:off x="4320170" y="1765300"/>
            <a:ext cx="15743660" cy="1833861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Helvetica Neue"/>
              <a:buNone/>
            </a:pPr>
            <a:r>
              <a:rPr b="0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hogar impacta a la sociedad</a:t>
            </a:r>
            <a:endParaRPr/>
          </a:p>
        </p:txBody>
      </p:sp>
      <p:sp>
        <p:nvSpPr>
          <p:cNvPr id="120" name="Google Shape;120;p5"/>
          <p:cNvSpPr txBox="1"/>
          <p:nvPr>
            <p:ph idx="4294967295" type="subTitle"/>
          </p:nvPr>
        </p:nvSpPr>
        <p:spPr>
          <a:xfrm>
            <a:off x="10693548" y="4069185"/>
            <a:ext cx="11719998" cy="7832090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 Light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hogar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 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corazón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sociedad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iglesia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nación. El bienestar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sociedad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buen éxito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iglesia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prosperidad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nación dependen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influencia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hogar.</a:t>
            </a:r>
            <a:endParaRPr/>
          </a:p>
        </p:txBody>
      </p:sp>
      <p:sp>
        <p:nvSpPr>
          <p:cNvPr id="121" name="Google Shape;121;p5"/>
          <p:cNvSpPr txBox="1"/>
          <p:nvPr/>
        </p:nvSpPr>
        <p:spPr>
          <a:xfrm>
            <a:off x="11101594" y="12369712"/>
            <a:ext cx="10775443" cy="609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269 (1905). {1MCP89 178.1}</a:t>
            </a:r>
            <a:endParaRPr/>
          </a:p>
        </p:txBody>
      </p:sp>
      <p:pic>
        <p:nvPicPr>
          <p:cNvPr descr="Imagen" id="122" name="Google Shape;12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1479" y="4069185"/>
            <a:ext cx="8027039" cy="7707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27" name="Google Shape;1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605" y="2101113"/>
            <a:ext cx="9547857" cy="951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/>
          <p:nvPr/>
        </p:nvSpPr>
        <p:spPr>
          <a:xfrm>
            <a:off x="6150490" y="3518586"/>
            <a:ext cx="14134405" cy="8317690"/>
          </a:xfrm>
          <a:prstGeom prst="roundRect">
            <a:avLst>
              <a:gd fmla="val 8303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" name="Google Shape;129;p6"/>
          <p:cNvSpPr txBox="1"/>
          <p:nvPr>
            <p:ph idx="4294967295" type="ctrTitle"/>
          </p:nvPr>
        </p:nvSpPr>
        <p:spPr>
          <a:xfrm>
            <a:off x="4544784" y="1432545"/>
            <a:ext cx="15294432" cy="1791462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Helvetica Neue"/>
              <a:buNone/>
            </a:pPr>
            <a:r>
              <a:rPr b="0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hogar impacta a la sociedad</a:t>
            </a:r>
            <a:endParaRPr/>
          </a:p>
        </p:txBody>
      </p:sp>
      <p:sp>
        <p:nvSpPr>
          <p:cNvPr id="130" name="Google Shape;130;p6"/>
          <p:cNvSpPr txBox="1"/>
          <p:nvPr>
            <p:ph idx="4294967295" type="subTitle"/>
          </p:nvPr>
        </p:nvSpPr>
        <p:spPr>
          <a:xfrm>
            <a:off x="1001029" y="5440157"/>
            <a:ext cx="5085756" cy="2209801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Times New Roman"/>
              <a:buNone/>
            </a:pPr>
            <a:r>
              <a:rPr b="1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hogar es:</a:t>
            </a: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6021845" y="12132442"/>
            <a:ext cx="21437601" cy="2209801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269 (1905).</a:t>
            </a: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6429890" y="4639040"/>
            <a:ext cx="13961268" cy="6622320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26795" lvl="0" marL="526795" marR="0" rtl="0" algn="l">
              <a:lnSpc>
                <a:spcPct val="553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59"/>
              <a:buFont typeface="Helvetica Neue Light"/>
              <a:buChar char="•"/>
            </a:pP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corazón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0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sociedad</a:t>
            </a:r>
            <a:endParaRPr b="0" i="0" sz="7956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26795" lvl="0" marL="526795" marR="0" rtl="0" algn="l">
              <a:lnSpc>
                <a:spcPct val="5530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5059"/>
              <a:buFont typeface="Helvetica Neue Light"/>
              <a:buChar char="•"/>
            </a:pP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iglesia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0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de la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nación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endParaRPr/>
          </a:p>
          <a:p>
            <a:pPr indent="-526795" lvl="0" marL="526795" marR="0" rtl="0" algn="l">
              <a:lnSpc>
                <a:spcPct val="5530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5059"/>
              <a:buFont typeface="Helvetica Neue Light"/>
              <a:buChar char="•"/>
            </a:pP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bienestar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0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sociedad</a:t>
            </a:r>
            <a:endParaRPr b="0" i="0" sz="7956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26795" lvl="0" marL="526795" marR="0" rtl="0" algn="l">
              <a:lnSpc>
                <a:spcPct val="5530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5059"/>
              <a:buFont typeface="Helvetica Neue Light"/>
              <a:buChar char="•"/>
            </a:pP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buen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éxito</a:t>
            </a:r>
            <a:r>
              <a:rPr b="0" i="0" lang="en-US" sz="30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iglesia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</a:t>
            </a:r>
            <a:endParaRPr/>
          </a:p>
          <a:p>
            <a:pPr indent="-1271163" lvl="0" marL="1271163" marR="0" rtl="0" algn="l">
              <a:lnSpc>
                <a:spcPct val="81699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6365"/>
              <a:buFont typeface="Helvetica Neue"/>
              <a:buChar char="•"/>
            </a:pP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Prosperidad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0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nación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605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dependen</a:t>
            </a:r>
            <a:r>
              <a:rPr b="0" i="0" lang="en-US" sz="605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30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605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influencia</a:t>
            </a:r>
            <a:r>
              <a:rPr b="0" i="0" lang="en-US" sz="30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79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hogar</a:t>
            </a:r>
            <a:r>
              <a:rPr b="0" i="0" lang="en-US" sz="63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>
            <p:ph idx="4294967295" type="ctrTitle"/>
          </p:nvPr>
        </p:nvSpPr>
        <p:spPr>
          <a:xfrm>
            <a:off x="1473200" y="1421185"/>
            <a:ext cx="21437601" cy="1295850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1"/>
              <a:buFont typeface="Helvetica Neue"/>
              <a:buNone/>
            </a:pPr>
            <a:r>
              <a:rPr b="0" i="0" lang="en-US" sz="780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Agencia efectiva para la formación del carácter</a:t>
            </a:r>
            <a:endParaRPr/>
          </a:p>
        </p:txBody>
      </p:sp>
      <p:sp>
        <p:nvSpPr>
          <p:cNvPr id="138" name="Google Shape;138;p7"/>
          <p:cNvSpPr txBox="1"/>
          <p:nvPr>
            <p:ph idx="4294967295" type="subTitle"/>
          </p:nvPr>
        </p:nvSpPr>
        <p:spPr>
          <a:xfrm>
            <a:off x="7822806" y="4514696"/>
            <a:ext cx="7868147" cy="972047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 quiere que:</a:t>
            </a:r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14307705" y="12280900"/>
            <a:ext cx="9406858" cy="1080632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45"/>
              <a:buFont typeface="Helvetica Neue Light"/>
              <a:buNone/>
            </a:pPr>
            <a:r>
              <a:rPr b="0" i="0" lang="en-US" sz="304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—Joyas de los Testimonios 3:63 (1900).</a:t>
            </a:r>
            <a:endParaRPr/>
          </a:p>
        </p:txBody>
      </p:sp>
      <p:sp>
        <p:nvSpPr>
          <p:cNvPr id="140" name="Google Shape;140;p7"/>
          <p:cNvSpPr/>
          <p:nvPr/>
        </p:nvSpPr>
        <p:spPr>
          <a:xfrm>
            <a:off x="1879600" y="6134100"/>
            <a:ext cx="19754560" cy="5497856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098813" lvl="0" marL="1098813" marR="0" rtl="0" algn="l">
              <a:lnSpc>
                <a:spcPct val="948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118"/>
              <a:buFont typeface="Helvetica Neue"/>
              <a:buChar char="๏"/>
            </a:pPr>
            <a:r>
              <a:rPr b="1" i="0" lang="en-US" sz="8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familias</a:t>
            </a:r>
            <a:r>
              <a:rPr b="0" i="0" lang="en-US" sz="623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tierra </a:t>
            </a:r>
            <a:r>
              <a:rPr b="1" i="0" lang="en-US" sz="8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sean</a:t>
            </a:r>
            <a:r>
              <a:rPr b="0" i="0" lang="en-US" sz="623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 </a:t>
            </a:r>
            <a:r>
              <a:rPr b="1" i="0" lang="en-US" sz="8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símbolo</a:t>
            </a:r>
            <a:r>
              <a:rPr b="0" i="0" lang="en-US" sz="623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familia celestial.</a:t>
            </a:r>
            <a:endParaRPr/>
          </a:p>
          <a:p>
            <a:pPr indent="-1098813" lvl="0" marL="1098813" marR="0" rtl="0" algn="l">
              <a:lnSpc>
                <a:spcPct val="9485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8118"/>
              <a:buFont typeface="Helvetica Neue"/>
              <a:buChar char="๏"/>
            </a:pPr>
            <a:r>
              <a:rPr b="1" i="0" lang="en-US" sz="8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hogares cristianos</a:t>
            </a:r>
            <a:r>
              <a:rPr b="0" i="0" lang="en-US" sz="623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se cuentan entre sus </a:t>
            </a:r>
            <a:r>
              <a:rPr b="1" i="0" lang="en-US" sz="8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agentes más eficaces</a:t>
            </a:r>
            <a:r>
              <a:rPr b="0" i="0" lang="en-US" sz="623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b="1" i="0" lang="en-US" sz="8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formar</a:t>
            </a:r>
            <a:r>
              <a:rPr b="0" i="0" lang="en-US" sz="623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811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 cristiano</a:t>
            </a:r>
            <a:r>
              <a:rPr b="0" i="0" lang="en-US" sz="623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para adelantar su obra.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>
            <p:ph idx="4294967295" type="ctrTitle"/>
          </p:nvPr>
        </p:nvSpPr>
        <p:spPr>
          <a:xfrm>
            <a:off x="5802167" y="1258730"/>
            <a:ext cx="12779666" cy="2209801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0"/>
              <a:buFont typeface="Helvetica Neue"/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culto</a:t>
            </a:r>
            <a:r>
              <a:rPr b="0" i="0" lang="en-US" sz="8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la </a:t>
            </a:r>
            <a:r>
              <a:rPr b="0" i="0" lang="en-US" sz="1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casa</a:t>
            </a:r>
            <a:endParaRPr/>
          </a:p>
        </p:txBody>
      </p:sp>
      <p:sp>
        <p:nvSpPr>
          <p:cNvPr id="146" name="Google Shape;146;p8"/>
          <p:cNvSpPr txBox="1"/>
          <p:nvPr>
            <p:ph idx="4294967295" type="subTitle"/>
          </p:nvPr>
        </p:nvSpPr>
        <p:spPr>
          <a:xfrm>
            <a:off x="1218551" y="4546600"/>
            <a:ext cx="14576059" cy="8248554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24"/>
              <a:buFont typeface="Times New Roman"/>
              <a:buNone/>
            </a:pPr>
            <a:r>
              <a:rPr b="0" i="1" lang="en-US" sz="7524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Cada mañana y cada noche teníamos oración en familia. Cantábamos alabanzas a Dios en nuestro hogar. Había ocho niños en la familia, y nuestros padres aprovechaban cada oportunidad para animarnos a dar nuestros corazones a Jesús.</a:t>
            </a: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9550400" y="11785600"/>
            <a:ext cx="21437601" cy="2209800"/>
          </a:xfrm>
          <a:prstGeom prst="rect">
            <a:avLst/>
          </a:prstGeom>
          <a:noFill/>
          <a:ln cap="flat" cmpd="sng" w="9525">
            <a:solidFill>
              <a:srgbClr val="ACA6A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 Light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80, 1903.</a:t>
            </a:r>
            <a:endParaRPr/>
          </a:p>
        </p:txBody>
      </p:sp>
      <p:pic>
        <p:nvPicPr>
          <p:cNvPr descr="Imagen" id="148" name="Google Shape;14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94684" y="4338064"/>
            <a:ext cx="8409031" cy="657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88BA7"/>
            </a:gs>
            <a:gs pos="100000">
              <a:srgbClr val="2B2B2B"/>
            </a:gs>
          </a:gsLst>
          <a:lin ang="5400000" scaled="0"/>
        </a:gra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idx="4294967295" type="ctrTitle"/>
          </p:nvPr>
        </p:nvSpPr>
        <p:spPr>
          <a:xfrm>
            <a:off x="2672692" y="1612363"/>
            <a:ext cx="19038616" cy="1688562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Helvetica Neue"/>
              <a:buNone/>
            </a:pPr>
            <a:r>
              <a:rPr b="0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Mayor influencia cuando hay mayor unidad</a:t>
            </a:r>
            <a:endParaRPr/>
          </a:p>
        </p:txBody>
      </p:sp>
      <p:sp>
        <p:nvSpPr>
          <p:cNvPr id="154" name="Google Shape;154;p9"/>
          <p:cNvSpPr txBox="1"/>
          <p:nvPr>
            <p:ph idx="4294967295" type="subTitle"/>
          </p:nvPr>
        </p:nvSpPr>
        <p:spPr>
          <a:xfrm>
            <a:off x="3072176" y="4654356"/>
            <a:ext cx="18239648" cy="6641326"/>
          </a:xfrm>
          <a:prstGeom prst="rect">
            <a:avLst/>
          </a:prstGeom>
          <a:noFill/>
          <a:ln>
            <a:noFill/>
          </a:ln>
          <a:effectLst>
            <a:outerShdw blurRad="25400" rotWithShape="0" dir="2700000" dist="38100">
              <a:srgbClr val="000000">
                <a:alpha val="64705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Times New Roman"/>
              <a:buNone/>
            </a:pPr>
            <a:r>
              <a:rPr b="1" i="1" lang="en-US" sz="9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Cuánto más unidos estén</a:t>
            </a:r>
            <a:r>
              <a:rPr b="0" i="1" lang="en-US" sz="7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los </a:t>
            </a:r>
            <a:r>
              <a:rPr b="1" i="1" lang="en-US" sz="9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miembros </a:t>
            </a:r>
            <a:r>
              <a:rPr b="0" i="1" lang="en-US" sz="7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una </a:t>
            </a:r>
            <a:r>
              <a:rPr b="1" i="1" lang="en-US" sz="9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familia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lo que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tienen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hacer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el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hogar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tanto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más elevadora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servicial será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influencia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ejerzan fuera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hogar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padre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madre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los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hijos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las </a:t>
            </a:r>
            <a:r>
              <a:rPr b="0" i="0" lang="en-US" sz="7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hijas.</a:t>
            </a:r>
            <a:endParaRPr/>
          </a:p>
        </p:txBody>
      </p:sp>
      <p:sp>
        <p:nvSpPr>
          <p:cNvPr id="155" name="Google Shape;155;p9"/>
          <p:cNvSpPr txBox="1"/>
          <p:nvPr/>
        </p:nvSpPr>
        <p:spPr>
          <a:xfrm>
            <a:off x="15636088" y="12166512"/>
            <a:ext cx="6218226" cy="609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hogar adventista, 31 (1894).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