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4"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B06F"/>
    <a:srgbClr val="73A6FF"/>
    <a:srgbClr val="FF2548"/>
    <a:srgbClr val="FF506C"/>
    <a:srgbClr val="FFD4DB"/>
    <a:srgbClr val="F7841D"/>
    <a:srgbClr val="F77821"/>
    <a:srgbClr val="F7AA26"/>
    <a:srgbClr val="AD33C4"/>
    <a:srgbClr val="FF9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0" autoAdjust="0"/>
    <p:restoredTop sz="94660"/>
  </p:normalViewPr>
  <p:slideViewPr>
    <p:cSldViewPr snapToGrid="0">
      <p:cViewPr varScale="1">
        <p:scale>
          <a:sx n="99" d="100"/>
          <a:sy n="99" d="100"/>
        </p:scale>
        <p:origin x="18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2CBA3-E1FD-C847-9908-78CDB356D2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8D2E7C1-583D-8E42-97E3-D08E2AA2A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0D7B48E-8692-2A40-9BAF-C67FE0BA3C17}"/>
              </a:ext>
            </a:extLst>
          </p:cNvPr>
          <p:cNvSpPr>
            <a:spLocks noGrp="1"/>
          </p:cNvSpPr>
          <p:nvPr>
            <p:ph type="dt" sz="half" idx="10"/>
          </p:nvPr>
        </p:nvSpPr>
        <p:spPr/>
        <p:txBody>
          <a:bodyPr/>
          <a:lstStyle/>
          <a:p>
            <a:fld id="{9334D819-9F07-4261-B09B-9E467E5D9002}" type="datetimeFigureOut">
              <a:rPr lang="en-US" smtClean="0"/>
              <a:pPr/>
              <a:t>10/30/19</a:t>
            </a:fld>
            <a:endParaRPr lang="en-US" dirty="0"/>
          </a:p>
        </p:txBody>
      </p:sp>
      <p:sp>
        <p:nvSpPr>
          <p:cNvPr id="5" name="Marcador de pie de página 4">
            <a:extLst>
              <a:ext uri="{FF2B5EF4-FFF2-40B4-BE49-F238E27FC236}">
                <a16:creationId xmlns:a16="http://schemas.microsoft.com/office/drawing/2014/main" id="{66ED7D8D-5351-8847-B9F1-30CD8478D0D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387C93C-570A-2F4A-8A97-14561F475875}"/>
              </a:ext>
            </a:extLst>
          </p:cNvPr>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9114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0A58F-B602-C143-928C-E353E96893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CF4F517-E092-304E-910D-F59CD4DB1CF5}"/>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6CB1B45-D17F-7244-910D-C2D116A4B9E2}"/>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5" name="Marcador de pie de página 4">
            <a:extLst>
              <a:ext uri="{FF2B5EF4-FFF2-40B4-BE49-F238E27FC236}">
                <a16:creationId xmlns:a16="http://schemas.microsoft.com/office/drawing/2014/main" id="{6481900C-F13F-B14D-B741-00DAD45F23C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9DC4482-A3EF-3144-AB6C-ACE59F22A273}"/>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8360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A17F1A-D544-5E4D-BF93-F49B98B79F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FEF27C-F8E5-884C-80F8-04E1D6D4668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8F538A1A-9442-AB4E-9494-227F48454EAC}"/>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5" name="Marcador de pie de página 4">
            <a:extLst>
              <a:ext uri="{FF2B5EF4-FFF2-40B4-BE49-F238E27FC236}">
                <a16:creationId xmlns:a16="http://schemas.microsoft.com/office/drawing/2014/main" id="{9220C553-61B7-694F-972D-8F1169EE25A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FFDD66E-8AB2-064D-B424-B7BEBCFB4A55}"/>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18789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70EB2-1520-FF44-83C6-8A32CF2C3C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9AD31AA-0DDA-004F-ABAA-83C81CCC68D1}"/>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970A18FC-7465-B74F-A355-C4C40DE887B4}"/>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5" name="Marcador de pie de página 4">
            <a:extLst>
              <a:ext uri="{FF2B5EF4-FFF2-40B4-BE49-F238E27FC236}">
                <a16:creationId xmlns:a16="http://schemas.microsoft.com/office/drawing/2014/main" id="{6A58960B-0FB1-C340-A287-FB5470FCBCB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A255D85-72BF-4C4C-BD40-5D1325172F7A}"/>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6837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692FF-19B6-7E45-BFB3-139981F67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08C3961-0C0C-9645-AB21-3516FFB16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C3252DC-23B9-AE44-BA01-99B1FF10199A}"/>
              </a:ext>
            </a:extLst>
          </p:cNvPr>
          <p:cNvSpPr>
            <a:spLocks noGrp="1"/>
          </p:cNvSpPr>
          <p:nvPr>
            <p:ph type="dt" sz="half" idx="10"/>
          </p:nvPr>
        </p:nvSpPr>
        <p:spPr/>
        <p:txBody>
          <a:bodyPr/>
          <a:lstStyle/>
          <a:p>
            <a:fld id="{9334D819-9F07-4261-B09B-9E467E5D9002}" type="datetimeFigureOut">
              <a:rPr lang="en-US" smtClean="0"/>
              <a:pPr/>
              <a:t>10/30/19</a:t>
            </a:fld>
            <a:endParaRPr lang="en-US" dirty="0"/>
          </a:p>
        </p:txBody>
      </p:sp>
      <p:sp>
        <p:nvSpPr>
          <p:cNvPr id="5" name="Marcador de pie de página 4">
            <a:extLst>
              <a:ext uri="{FF2B5EF4-FFF2-40B4-BE49-F238E27FC236}">
                <a16:creationId xmlns:a16="http://schemas.microsoft.com/office/drawing/2014/main" id="{119B42D6-1973-C346-B83C-A454631AC00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AB9320A-B2F6-B144-8EBE-07A87967EA9B}"/>
              </a:ext>
            </a:extLst>
          </p:cNvPr>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377820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4338C-B826-6642-999A-AA520D61B22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EAD2807-0224-DF41-B843-23081B57123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8A44629C-8E45-DB4A-AD9F-6DA81E905CA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3B12F5A8-8667-B64F-975A-576C4E993F26}"/>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6" name="Marcador de pie de página 5">
            <a:extLst>
              <a:ext uri="{FF2B5EF4-FFF2-40B4-BE49-F238E27FC236}">
                <a16:creationId xmlns:a16="http://schemas.microsoft.com/office/drawing/2014/main" id="{3911387F-1CDF-AB4C-87A9-D2097F86F4F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92AB81E0-9BB3-F045-BB89-4C8EA11940F9}"/>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0039078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0F84E-2D5A-6445-BF5F-1949AE06DB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FE38A78-6EDD-AF40-B131-1FCE29226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326FB98-840C-9B43-BF0A-BE853E40B46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89846C2-EA4C-C94E-8D29-22EEE7CD6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8B9F7325-481D-D643-9BC9-90E500A3EF6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111043DC-13C5-5D42-887D-E23E4A6E20DB}"/>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8" name="Marcador de pie de página 7">
            <a:extLst>
              <a:ext uri="{FF2B5EF4-FFF2-40B4-BE49-F238E27FC236}">
                <a16:creationId xmlns:a16="http://schemas.microsoft.com/office/drawing/2014/main" id="{CD791A26-BF2A-4F45-85B2-38831CA945E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E90DEF71-A228-FF42-8BB9-549771BCC91A}"/>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6464378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62B83-A78A-4746-86CE-598936833D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3708DB0-F3B1-544D-8FD8-D34FAC6CD5F5}"/>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4" name="Marcador de pie de página 3">
            <a:extLst>
              <a:ext uri="{FF2B5EF4-FFF2-40B4-BE49-F238E27FC236}">
                <a16:creationId xmlns:a16="http://schemas.microsoft.com/office/drawing/2014/main" id="{FE590606-B769-FC46-9660-499491EBD23F}"/>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67D18AB2-A767-C44B-9F30-5AAE373E5AE5}"/>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10230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87A9EF-BF6E-954C-BBF6-267B98F9B519}"/>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3" name="Marcador de pie de página 2">
            <a:extLst>
              <a:ext uri="{FF2B5EF4-FFF2-40B4-BE49-F238E27FC236}">
                <a16:creationId xmlns:a16="http://schemas.microsoft.com/office/drawing/2014/main" id="{EDAD94DE-D883-9642-9760-82C46A6E054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E4F4780E-2BFD-AD4F-ABCF-548FE746E8E6}"/>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50642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D98AE-E372-F147-B9AA-A6C6627C26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E3037B6-7814-3746-8AEC-2BA59DE6D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CBC26F6F-5D14-5E48-A3B6-C15ACC68B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6EC64F4A-EC0E-D04F-99B4-3F0425B3A18C}"/>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6" name="Marcador de pie de página 5">
            <a:extLst>
              <a:ext uri="{FF2B5EF4-FFF2-40B4-BE49-F238E27FC236}">
                <a16:creationId xmlns:a16="http://schemas.microsoft.com/office/drawing/2014/main" id="{569A8528-0503-4649-995F-8B8D35633E1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6156DBB-4A48-A540-B48E-59EB58A6511C}"/>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376474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923B4-3728-694E-A6BC-0909EDD823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6E71A87-61D4-AF4E-9B86-02893F890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D5A1724-4126-2F48-8211-35A163420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48407176-7FAF-D543-8B6F-A03C1BC21E06}"/>
              </a:ext>
            </a:extLst>
          </p:cNvPr>
          <p:cNvSpPr>
            <a:spLocks noGrp="1"/>
          </p:cNvSpPr>
          <p:nvPr>
            <p:ph type="dt" sz="half" idx="10"/>
          </p:nvPr>
        </p:nvSpPr>
        <p:spPr/>
        <p:txBody>
          <a:bodyPr/>
          <a:lstStyle/>
          <a:p>
            <a:fld id="{9334D819-9F07-4261-B09B-9E467E5D9002}" type="datetimeFigureOut">
              <a:rPr lang="en-US" smtClean="0"/>
              <a:t>10/30/19</a:t>
            </a:fld>
            <a:endParaRPr lang="en-US" dirty="0"/>
          </a:p>
        </p:txBody>
      </p:sp>
      <p:sp>
        <p:nvSpPr>
          <p:cNvPr id="6" name="Marcador de pie de página 5">
            <a:extLst>
              <a:ext uri="{FF2B5EF4-FFF2-40B4-BE49-F238E27FC236}">
                <a16:creationId xmlns:a16="http://schemas.microsoft.com/office/drawing/2014/main" id="{A46CC823-1A12-9F41-B73C-91A33011C003}"/>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FDA47F5-CAD6-A446-B538-65E94FD5122C}"/>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40222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E55CEF-9975-D44E-ABD9-DD01FE3C8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D7620A-0D4C-E042-A604-27B1063A6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CDC0F9C-5F99-A648-9FD5-6EB355EA0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10/30/19</a:t>
            </a:fld>
            <a:endParaRPr lang="en-US" dirty="0"/>
          </a:p>
        </p:txBody>
      </p:sp>
      <p:sp>
        <p:nvSpPr>
          <p:cNvPr id="5" name="Marcador de pie de página 4">
            <a:extLst>
              <a:ext uri="{FF2B5EF4-FFF2-40B4-BE49-F238E27FC236}">
                <a16:creationId xmlns:a16="http://schemas.microsoft.com/office/drawing/2014/main" id="{DE97BEF3-9FAF-C440-97B8-167C294FF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1267F5F2-99B1-9E49-8C49-00BDD4F19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04417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2000">
              <a:srgbClr val="FFC000"/>
            </a:gs>
            <a:gs pos="98000">
              <a:srgbClr val="F7841D"/>
            </a:gs>
          </a:gsLst>
          <a:lin ang="4800000" scaled="0"/>
        </a:gra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C51E051-A696-984B-BD11-AFBACD940596}"/>
              </a:ext>
            </a:extLst>
          </p:cNvPr>
          <p:cNvSpPr>
            <a:spLocks noGrp="1"/>
          </p:cNvSpPr>
          <p:nvPr>
            <p:ph type="subTitle" idx="1"/>
          </p:nvPr>
        </p:nvSpPr>
        <p:spPr>
          <a:xfrm>
            <a:off x="1351722" y="5483847"/>
            <a:ext cx="9144000" cy="1655762"/>
          </a:xfrm>
        </p:spPr>
        <p:txBody>
          <a:bodyPr/>
          <a:lstStyle/>
          <a:p>
            <a:r>
              <a:rPr lang="es-ES" b="1" dirty="0">
                <a:solidFill>
                  <a:schemeClr val="bg1"/>
                </a:solidFill>
              </a:rPr>
              <a:t>Dr. </a:t>
            </a:r>
            <a:r>
              <a:rPr lang="es-ES" b="1" dirty="0" err="1">
                <a:solidFill>
                  <a:schemeClr val="bg1"/>
                </a:solidFill>
              </a:rPr>
              <a:t>Gudiel</a:t>
            </a:r>
            <a:r>
              <a:rPr lang="es-ES" b="1" dirty="0">
                <a:solidFill>
                  <a:schemeClr val="bg1"/>
                </a:solidFill>
              </a:rPr>
              <a:t> </a:t>
            </a:r>
            <a:r>
              <a:rPr lang="es-ES" b="1" dirty="0" err="1">
                <a:solidFill>
                  <a:schemeClr val="bg1"/>
                </a:solidFill>
              </a:rPr>
              <a:t>Roblero</a:t>
            </a:r>
            <a:r>
              <a:rPr lang="es-ES" b="1" dirty="0">
                <a:solidFill>
                  <a:schemeClr val="bg1"/>
                </a:solidFill>
              </a:rPr>
              <a:t> Mazariegos</a:t>
            </a:r>
            <a:r>
              <a:rPr lang="es-MX" dirty="0">
                <a:solidFill>
                  <a:schemeClr val="bg1"/>
                </a:solidFill>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32355"/>
            <a:ext cx="8507896" cy="3789260"/>
          </a:xfrm>
          <a:prstGeom prst="rect">
            <a:avLst/>
          </a:prstGeom>
        </p:spPr>
      </p:pic>
    </p:spTree>
    <p:extLst>
      <p:ext uri="{BB962C8B-B14F-4D97-AF65-F5344CB8AC3E}">
        <p14:creationId xmlns:p14="http://schemas.microsoft.com/office/powerpoint/2010/main" val="11590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2" b="23320"/>
          <a:stretch/>
        </p:blipFill>
        <p:spPr>
          <a:xfrm>
            <a:off x="0" y="-1584000"/>
            <a:ext cx="18118062" cy="7812000"/>
          </a:xfrm>
          <a:prstGeom prst="rect">
            <a:avLst/>
          </a:prstGeom>
        </p:spPr>
      </p:pic>
      <p:sp>
        <p:nvSpPr>
          <p:cNvPr id="3" name="Marcador de contenido 2">
            <a:extLst>
              <a:ext uri="{FF2B5EF4-FFF2-40B4-BE49-F238E27FC236}">
                <a16:creationId xmlns:a16="http://schemas.microsoft.com/office/drawing/2014/main" id="{F7A38074-A05B-AA4B-A2C7-C2B4A17C0FCA}"/>
              </a:ext>
            </a:extLst>
          </p:cNvPr>
          <p:cNvSpPr>
            <a:spLocks noGrp="1"/>
          </p:cNvSpPr>
          <p:nvPr>
            <p:ph idx="1"/>
          </p:nvPr>
        </p:nvSpPr>
        <p:spPr>
          <a:xfrm>
            <a:off x="838201" y="1496291"/>
            <a:ext cx="5063836" cy="4821382"/>
          </a:xfrm>
        </p:spPr>
        <p:txBody>
          <a:bodyPr>
            <a:normAutofit/>
          </a:bodyPr>
          <a:lstStyle/>
          <a:p>
            <a:r>
              <a:rPr lang="es-ES" dirty="0">
                <a:solidFill>
                  <a:schemeClr val="bg2">
                    <a:lumMod val="25000"/>
                  </a:schemeClr>
                </a:solidFill>
              </a:rPr>
              <a:t>Una fuente que puede ayudarte a enfrentar lo desconocido es la inspiración divina a través de </a:t>
            </a:r>
            <a:r>
              <a:rPr lang="es-ES" dirty="0">
                <a:solidFill>
                  <a:srgbClr val="C00000"/>
                </a:solidFill>
              </a:rPr>
              <a:t>Elena de White. </a:t>
            </a:r>
            <a:r>
              <a:rPr lang="es-ES" dirty="0">
                <a:solidFill>
                  <a:schemeClr val="bg2">
                    <a:lumMod val="25000"/>
                  </a:schemeClr>
                </a:solidFill>
              </a:rPr>
              <a:t>Ella afirma</a:t>
            </a:r>
            <a:r>
              <a:rPr lang="es-MX" dirty="0">
                <a:solidFill>
                  <a:schemeClr val="bg2">
                    <a:lumMod val="25000"/>
                  </a:schemeClr>
                </a:solidFill>
              </a:rPr>
              <a:t>: “Los hijos de Dios debieran estar sujetos el uno al otro. Debieran consultarse mutuamente, para que la falta de uno sea suplida por la suficiencia del otro” (Ministerio de la bondad, 210).</a:t>
            </a:r>
          </a:p>
          <a:p>
            <a:endParaRPr lang="es-MX" dirty="0"/>
          </a:p>
        </p:txBody>
      </p:sp>
      <p:sp>
        <p:nvSpPr>
          <p:cNvPr id="6" name="Elipse 5"/>
          <p:cNvSpPr/>
          <p:nvPr/>
        </p:nvSpPr>
        <p:spPr>
          <a:xfrm>
            <a:off x="6567055" y="1120543"/>
            <a:ext cx="4745181" cy="4745181"/>
          </a:xfrm>
          <a:prstGeom prst="ellipse">
            <a:avLst/>
          </a:prstGeom>
          <a:noFill/>
          <a:ln w="114300">
            <a:solidFill>
              <a:srgbClr val="FF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7346"/>
            <a:ext cx="10799064" cy="1527048"/>
          </a:xfrm>
          <a:prstGeom prst="rect">
            <a:avLst/>
          </a:prstGeom>
        </p:spPr>
      </p:pic>
    </p:spTree>
    <p:extLst>
      <p:ext uri="{BB962C8B-B14F-4D97-AF65-F5344CB8AC3E}">
        <p14:creationId xmlns:p14="http://schemas.microsoft.com/office/powerpoint/2010/main" val="22931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par>
                                <p:cTn id="26" presetID="2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alphaModFix amt="72000"/>
          </a:blip>
          <a:stretch>
            <a:fillRect/>
          </a:stretch>
        </p:blipFill>
        <p:spPr>
          <a:xfrm>
            <a:off x="-2165" y="0"/>
            <a:ext cx="12196330" cy="6858000"/>
          </a:xfrm>
          <a:prstGeom prst="rect">
            <a:avLst/>
          </a:prstGeom>
        </p:spPr>
      </p:pic>
      <p:sp>
        <p:nvSpPr>
          <p:cNvPr id="3" name="Marcador de contenido 2">
            <a:extLst>
              <a:ext uri="{FF2B5EF4-FFF2-40B4-BE49-F238E27FC236}">
                <a16:creationId xmlns:a16="http://schemas.microsoft.com/office/drawing/2014/main" id="{C4CBA057-8800-B44C-AFA4-9CF8280D2FBF}"/>
              </a:ext>
            </a:extLst>
          </p:cNvPr>
          <p:cNvSpPr>
            <a:spLocks noGrp="1"/>
          </p:cNvSpPr>
          <p:nvPr>
            <p:ph idx="1"/>
          </p:nvPr>
        </p:nvSpPr>
        <p:spPr>
          <a:xfrm>
            <a:off x="6005944" y="1825625"/>
            <a:ext cx="5347855" cy="4351338"/>
          </a:xfrm>
        </p:spPr>
        <p:txBody>
          <a:bodyPr/>
          <a:lstStyle/>
          <a:p>
            <a:pPr marL="0" indent="0">
              <a:buNone/>
            </a:pPr>
            <a:r>
              <a:rPr lang="es-ES" dirty="0">
                <a:solidFill>
                  <a:srgbClr val="C00000"/>
                </a:solidFill>
              </a:rPr>
              <a:t>Si eres de los que disfruta de los refranes, éstos proporcionan muchos consejos, y uno de ellos dice: </a:t>
            </a:r>
            <a:r>
              <a:rPr lang="es-MX" dirty="0">
                <a:solidFill>
                  <a:srgbClr val="C00000"/>
                </a:solidFill>
              </a:rPr>
              <a:t>“El que no oye consejo no llega a viejo”, esto confirma la importancia de poner atención a los consejos de quienes te aman.</a:t>
            </a:r>
          </a:p>
          <a:p>
            <a:pPr marL="0" indent="0">
              <a:buNone/>
            </a:pPr>
            <a:endParaRPr lang="es-MX" dirty="0"/>
          </a:p>
        </p:txBody>
      </p:sp>
      <p:sp>
        <p:nvSpPr>
          <p:cNvPr id="4" name="Título 1">
            <a:extLst>
              <a:ext uri="{FF2B5EF4-FFF2-40B4-BE49-F238E27FC236}">
                <a16:creationId xmlns:a16="http://schemas.microsoft.com/office/drawing/2014/main" id="{43FDB3F8-1DDD-5E48-90FA-1E2FEA7D1E55}"/>
              </a:ext>
            </a:extLst>
          </p:cNvPr>
          <p:cNvSpPr>
            <a:spLocks noGrp="1"/>
          </p:cNvSpPr>
          <p:nvPr>
            <p:ph type="title"/>
          </p:nvPr>
        </p:nvSpPr>
        <p:spPr>
          <a:xfrm>
            <a:off x="6005944" y="728662"/>
            <a:ext cx="10515600" cy="1325563"/>
          </a:xfrm>
        </p:spPr>
        <p:txBody>
          <a:bodyPr>
            <a:normAutofit fontScale="90000"/>
          </a:bodyPr>
          <a:lstStyle/>
          <a:p>
            <a:r>
              <a:rPr lang="es-ES" sz="5300" b="1" dirty="0">
                <a:solidFill>
                  <a:schemeClr val="accent1">
                    <a:lumMod val="75000"/>
                  </a:schemeClr>
                </a:solidFill>
                <a:latin typeface="Beautiful Fascination" charset="0"/>
                <a:ea typeface="Beautiful Fascination" charset="0"/>
                <a:cs typeface="Beautiful Fascination" charset="0"/>
              </a:rPr>
              <a:t>Sabiduría popular</a:t>
            </a:r>
            <a:br>
              <a:rPr lang="es-MX" b="1" dirty="0"/>
            </a:br>
            <a:endParaRPr lang="es-MX" dirty="0"/>
          </a:p>
        </p:txBody>
      </p:sp>
      <p:sp>
        <p:nvSpPr>
          <p:cNvPr id="6" name="Estrella de 5 puntas 5"/>
          <p:cNvSpPr/>
          <p:nvPr/>
        </p:nvSpPr>
        <p:spPr>
          <a:xfrm>
            <a:off x="5670042" y="1890890"/>
            <a:ext cx="335902" cy="335902"/>
          </a:xfrm>
          <a:prstGeom prst="star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276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98000">
              <a:srgbClr val="73A6FF"/>
            </a:gs>
          </a:gsLst>
          <a:lin ang="1800000" scaled="0"/>
        </a:gra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6405510" y="0"/>
            <a:ext cx="5938890" cy="6003856"/>
          </a:xfrm>
          <a:prstGeom prst="rect">
            <a:avLst/>
          </a:prstGeom>
        </p:spPr>
      </p:pic>
      <p:pic>
        <p:nvPicPr>
          <p:cNvPr id="6" name="Imagen 5"/>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1464010" y="1825625"/>
            <a:ext cx="4604419" cy="4654786"/>
          </a:xfrm>
          <a:prstGeom prst="rect">
            <a:avLst/>
          </a:prstGeom>
        </p:spPr>
      </p:pic>
      <p:sp>
        <p:nvSpPr>
          <p:cNvPr id="3" name="Marcador de contenido 2">
            <a:extLst>
              <a:ext uri="{FF2B5EF4-FFF2-40B4-BE49-F238E27FC236}">
                <a16:creationId xmlns:a16="http://schemas.microsoft.com/office/drawing/2014/main" id="{9CFCD19F-15C1-3E4F-99E1-0D684440CC0E}"/>
              </a:ext>
            </a:extLst>
          </p:cNvPr>
          <p:cNvSpPr>
            <a:spLocks noGrp="1"/>
          </p:cNvSpPr>
          <p:nvPr>
            <p:ph idx="1"/>
          </p:nvPr>
        </p:nvSpPr>
        <p:spPr/>
        <p:txBody>
          <a:bodyPr>
            <a:normAutofit lnSpcReduction="10000"/>
          </a:bodyPr>
          <a:lstStyle/>
          <a:p>
            <a:pPr marL="0" indent="0">
              <a:buNone/>
            </a:pPr>
            <a:r>
              <a:rPr lang="es-MX" dirty="0">
                <a:solidFill>
                  <a:schemeClr val="bg1"/>
                </a:solidFill>
              </a:rPr>
              <a:t>Los estudios refieren que en la vida del adolescente existen redes de apoyo constituidas por la familia, amigos, vecinos y otros, y éstos son un elemento indispensable para la salud, ajuste y bienestar. </a:t>
            </a:r>
          </a:p>
          <a:p>
            <a:pPr marL="0" indent="0">
              <a:buNone/>
            </a:pPr>
            <a:r>
              <a:rPr lang="es-MX" dirty="0">
                <a:solidFill>
                  <a:schemeClr val="bg1"/>
                </a:solidFill>
              </a:rPr>
              <a:t>Las investigaciones han demostrado que los sujetos que perciben altos niveles de apoyo social, tienen un alto autoconcepto, un estilo de afrontamiento más adecuado ante el estrés, una mayor autoestima y autoconfianza, mayor control personal y bienestar subjetivo, así como una mejor salud en general. </a:t>
            </a:r>
          </a:p>
          <a:p>
            <a:pPr marL="0" indent="0">
              <a:buNone/>
            </a:pPr>
            <a:r>
              <a:rPr lang="es-MX" dirty="0">
                <a:solidFill>
                  <a:schemeClr val="bg1"/>
                </a:solidFill>
              </a:rPr>
              <a:t>Una faceta del apoyo social es la informacional a través de la consejería y ésta se constituye como factor de protección en el bienestar del adolescente (Orcacita y Uribe 2010).</a:t>
            </a:r>
          </a:p>
          <a:p>
            <a:pPr marL="0" indent="0">
              <a:buNone/>
            </a:pPr>
            <a:endParaRPr lang="es-MX"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68" y="566057"/>
            <a:ext cx="10799064" cy="1527048"/>
          </a:xfrm>
          <a:prstGeom prst="rect">
            <a:avLst/>
          </a:prstGeom>
        </p:spPr>
      </p:pic>
    </p:spTree>
    <p:extLst>
      <p:ext uri="{BB962C8B-B14F-4D97-AF65-F5344CB8AC3E}">
        <p14:creationId xmlns:p14="http://schemas.microsoft.com/office/powerpoint/2010/main" val="41664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8" presetClass="emph" presetSubtype="0" fill="hold" nodeType="afterEffect">
                                  <p:stCondLst>
                                    <p:cond delay="0"/>
                                  </p:stCondLst>
                                  <p:childTnLst>
                                    <p:animRot by="21600000">
                                      <p:cBhvr>
                                        <p:cTn id="31" dur="2000" fill="hold"/>
                                        <p:tgtEl>
                                          <p:spTgt spid="7"/>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B06F"/>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16929" y="881063"/>
            <a:ext cx="7950200" cy="5295900"/>
          </a:xfrm>
          <a:prstGeom prst="rect">
            <a:avLst/>
          </a:prstGeom>
        </p:spPr>
      </p:pic>
      <p:sp>
        <p:nvSpPr>
          <p:cNvPr id="6" name="Rectángulo redondeado 5"/>
          <p:cNvSpPr/>
          <p:nvPr/>
        </p:nvSpPr>
        <p:spPr>
          <a:xfrm>
            <a:off x="304800" y="304800"/>
            <a:ext cx="6008914" cy="6096000"/>
          </a:xfrm>
          <a:prstGeom prst="roundRect">
            <a:avLst/>
          </a:prstGeom>
          <a:solidFill>
            <a:srgbClr val="92D050"/>
          </a:solidFill>
          <a:ln w="1206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E3A2DC34-64BD-6241-A31E-42AABC78FE70}"/>
              </a:ext>
            </a:extLst>
          </p:cNvPr>
          <p:cNvSpPr>
            <a:spLocks noGrp="1"/>
          </p:cNvSpPr>
          <p:nvPr>
            <p:ph idx="1"/>
          </p:nvPr>
        </p:nvSpPr>
        <p:spPr>
          <a:xfrm>
            <a:off x="1103415" y="1353344"/>
            <a:ext cx="4713514" cy="4351338"/>
          </a:xfrm>
        </p:spPr>
        <p:txBody>
          <a:bodyPr>
            <a:normAutofit fontScale="92500" lnSpcReduction="20000"/>
          </a:bodyPr>
          <a:lstStyle/>
          <a:p>
            <a:pPr marL="0" indent="0">
              <a:buNone/>
            </a:pPr>
            <a:r>
              <a:rPr lang="es-MX" sz="4000" dirty="0">
                <a:solidFill>
                  <a:schemeClr val="bg1"/>
                </a:solidFill>
              </a:rPr>
              <a:t>Ante las situaciones desconocidas que te toca enfrentar, busca el consejo de las personas que te aman. Recuerda que el mejor consejero es Dios, tus seres amados y todos aquellos que buscan tu bienestar.</a:t>
            </a:r>
          </a:p>
          <a:p>
            <a:pPr marL="0" indent="0">
              <a:buNone/>
            </a:pPr>
            <a:endParaRPr lang="es-MX" dirty="0"/>
          </a:p>
        </p:txBody>
      </p:sp>
    </p:spTree>
    <p:extLst>
      <p:ext uri="{BB962C8B-B14F-4D97-AF65-F5344CB8AC3E}">
        <p14:creationId xmlns:p14="http://schemas.microsoft.com/office/powerpoint/2010/main" val="209455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9718" t="29663" r="-8104" b="3869"/>
          <a:stretch/>
        </p:blipFill>
        <p:spPr>
          <a:xfrm>
            <a:off x="720000" y="36000"/>
            <a:ext cx="16092000" cy="6804000"/>
          </a:xfrm>
          <a:prstGeom prst="rect">
            <a:avLst/>
          </a:prstGeom>
        </p:spPr>
      </p:pic>
      <p:sp>
        <p:nvSpPr>
          <p:cNvPr id="9" name="Elipse 8"/>
          <p:cNvSpPr/>
          <p:nvPr/>
        </p:nvSpPr>
        <p:spPr>
          <a:xfrm>
            <a:off x="330200" y="110600"/>
            <a:ext cx="6654800" cy="6654800"/>
          </a:xfrm>
          <a:prstGeom prst="ellipse">
            <a:avLst/>
          </a:prstGeom>
          <a:solidFill>
            <a:srgbClr val="AD33C4"/>
          </a:solidFill>
          <a:ln w="76200">
            <a:solidFill>
              <a:srgbClr val="FF9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7AE3CAC3-3DE0-9744-9085-D10F24D6B135}"/>
              </a:ext>
            </a:extLst>
          </p:cNvPr>
          <p:cNvSpPr>
            <a:spLocks noGrp="1"/>
          </p:cNvSpPr>
          <p:nvPr>
            <p:ph idx="1"/>
          </p:nvPr>
        </p:nvSpPr>
        <p:spPr>
          <a:xfrm>
            <a:off x="720000" y="1287730"/>
            <a:ext cx="5892800" cy="5087669"/>
          </a:xfrm>
        </p:spPr>
        <p:txBody>
          <a:bodyPr>
            <a:normAutofit/>
          </a:bodyPr>
          <a:lstStyle/>
          <a:p>
            <a:pPr marL="0" indent="0" algn="ctr">
              <a:buNone/>
            </a:pPr>
            <a:r>
              <a:rPr lang="es-ES_tradnl" b="1" dirty="0">
                <a:solidFill>
                  <a:schemeClr val="bg1"/>
                </a:solidFill>
              </a:rPr>
              <a:t>“Entonces el rey </a:t>
            </a:r>
            <a:r>
              <a:rPr lang="es-ES_tradnl" b="1" dirty="0" err="1">
                <a:solidFill>
                  <a:schemeClr val="bg1"/>
                </a:solidFill>
              </a:rPr>
              <a:t>Roboam</a:t>
            </a:r>
            <a:r>
              <a:rPr lang="es-ES_tradnl" b="1" dirty="0">
                <a:solidFill>
                  <a:schemeClr val="bg1"/>
                </a:solidFill>
              </a:rPr>
              <a:t> tomó consejo con los viejos, que habían estado delante de Salomón su padre cuando vivía, y </a:t>
            </a:r>
            <a:r>
              <a:rPr lang="es-ES_tradnl" b="1" dirty="0" err="1">
                <a:solidFill>
                  <a:schemeClr val="bg1"/>
                </a:solidFill>
              </a:rPr>
              <a:t>díjoles</a:t>
            </a:r>
            <a:r>
              <a:rPr lang="es-ES_tradnl" b="1" dirty="0">
                <a:solidFill>
                  <a:schemeClr val="bg1"/>
                </a:solidFill>
              </a:rPr>
              <a:t>: ¿Cómo aconsejáis vosotros que responda a este pueblo? Y ellos le hablaron, diciendo: Si te condujeres humanamente con este pueblo, y los agradares, y les hablares buenas palabras, ellos te servirán perpetuamente”</a:t>
            </a:r>
            <a:r>
              <a:rPr lang="es-ES_tradnl" dirty="0">
                <a:solidFill>
                  <a:schemeClr val="bg1"/>
                </a:solidFill>
              </a:rPr>
              <a:t> </a:t>
            </a:r>
          </a:p>
          <a:p>
            <a:pPr marL="0" indent="0" algn="ctr">
              <a:buNone/>
            </a:pPr>
            <a:r>
              <a:rPr lang="es-ES_tradnl" dirty="0">
                <a:solidFill>
                  <a:schemeClr val="bg1"/>
                </a:solidFill>
              </a:rPr>
              <a:t>(2 Crónicas 10:3-7).</a:t>
            </a:r>
            <a:r>
              <a:rPr lang="es-ES_tradnl" dirty="0"/>
              <a:t> </a:t>
            </a:r>
            <a:r>
              <a:rPr lang="es-MX" dirty="0"/>
              <a:t> </a:t>
            </a:r>
          </a:p>
        </p:txBody>
      </p:sp>
    </p:spTree>
    <p:extLst>
      <p:ext uri="{BB962C8B-B14F-4D97-AF65-F5344CB8AC3E}">
        <p14:creationId xmlns:p14="http://schemas.microsoft.com/office/powerpoint/2010/main" val="358901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5642" b="7917"/>
          <a:stretch/>
        </p:blipFill>
        <p:spPr>
          <a:xfrm>
            <a:off x="0" y="-167121"/>
            <a:ext cx="12192000" cy="7020000"/>
          </a:xfrm>
          <a:prstGeom prst="rect">
            <a:avLst/>
          </a:prstGeom>
        </p:spPr>
      </p:pic>
      <p:sp>
        <p:nvSpPr>
          <p:cNvPr id="5" name="Nube 4"/>
          <p:cNvSpPr/>
          <p:nvPr/>
        </p:nvSpPr>
        <p:spPr>
          <a:xfrm rot="403637">
            <a:off x="5332493" y="1759152"/>
            <a:ext cx="6675830" cy="4484282"/>
          </a:xfrm>
          <a:prstGeom prst="cloud">
            <a:avLst/>
          </a:prstGeom>
          <a:solidFill>
            <a:srgbClr val="AD33C4">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2F269B62-53DF-F74B-B7E3-C4F82563D3D4}"/>
              </a:ext>
            </a:extLst>
          </p:cNvPr>
          <p:cNvSpPr>
            <a:spLocks noGrp="1"/>
          </p:cNvSpPr>
          <p:nvPr>
            <p:ph idx="1"/>
          </p:nvPr>
        </p:nvSpPr>
        <p:spPr>
          <a:xfrm>
            <a:off x="6350000" y="2488662"/>
            <a:ext cx="5080000" cy="3293952"/>
          </a:xfrm>
        </p:spPr>
        <p:txBody>
          <a:bodyPr>
            <a:normAutofit/>
          </a:bodyPr>
          <a:lstStyle/>
          <a:p>
            <a:pPr marL="0" indent="0">
              <a:buNone/>
            </a:pPr>
            <a:r>
              <a:rPr lang="es-MX" sz="3200" dirty="0">
                <a:solidFill>
                  <a:schemeClr val="bg1"/>
                </a:solidFill>
                <a:latin typeface="Amatic" charset="0"/>
                <a:ea typeface="Amatic" charset="0"/>
                <a:cs typeface="Amatic" charset="0"/>
              </a:rPr>
              <a:t>El ser humano en general se encuentra ante situaciones desconocidas. El adolescente las experimenta con mayor frecuencia, y ante tales situaciones ¿cómo actuamos? </a:t>
            </a:r>
          </a:p>
          <a:p>
            <a:pPr marL="0" indent="0">
              <a:buNone/>
            </a:pPr>
            <a:endParaRPr lang="es-MX" sz="2000" dirty="0"/>
          </a:p>
        </p:txBody>
      </p:sp>
    </p:spTree>
    <p:extLst>
      <p:ext uri="{BB962C8B-B14F-4D97-AF65-F5344CB8AC3E}">
        <p14:creationId xmlns:p14="http://schemas.microsoft.com/office/powerpoint/2010/main" val="27143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77522" y="5647095"/>
            <a:ext cx="7563520" cy="1413742"/>
          </a:xfrm>
          <a:prstGeom prst="rect">
            <a:avLst/>
          </a:prstGeom>
        </p:spPr>
      </p:pic>
      <p:pic>
        <p:nvPicPr>
          <p:cNvPr id="5" name="Imagen 4"/>
          <p:cNvPicPr>
            <a:picLocks noChangeAspect="1"/>
          </p:cNvPicPr>
          <p:nvPr/>
        </p:nvPicPr>
        <p:blipFill>
          <a:blip r:embed="rId3"/>
          <a:stretch>
            <a:fillRect/>
          </a:stretch>
        </p:blipFill>
        <p:spPr>
          <a:xfrm rot="21084831">
            <a:off x="248813" y="722946"/>
            <a:ext cx="6553954" cy="5856274"/>
          </a:xfrm>
          <a:prstGeom prst="rect">
            <a:avLst/>
          </a:prstGeom>
        </p:spPr>
      </p:pic>
      <p:sp>
        <p:nvSpPr>
          <p:cNvPr id="3" name="Marcador de contenido 2">
            <a:extLst>
              <a:ext uri="{FF2B5EF4-FFF2-40B4-BE49-F238E27FC236}">
                <a16:creationId xmlns:a16="http://schemas.microsoft.com/office/drawing/2014/main" id="{773DD08D-2DFF-8E47-9C0B-61EA44DB4976}"/>
              </a:ext>
            </a:extLst>
          </p:cNvPr>
          <p:cNvSpPr>
            <a:spLocks noGrp="1"/>
          </p:cNvSpPr>
          <p:nvPr>
            <p:ph idx="1"/>
          </p:nvPr>
        </p:nvSpPr>
        <p:spPr>
          <a:xfrm>
            <a:off x="1823989" y="1480458"/>
            <a:ext cx="4318000" cy="4627563"/>
          </a:xfrm>
        </p:spPr>
        <p:txBody>
          <a:bodyPr>
            <a:normAutofit/>
          </a:bodyPr>
          <a:lstStyle/>
          <a:p>
            <a:pPr marL="0" indent="0">
              <a:buNone/>
            </a:pPr>
            <a:r>
              <a:rPr lang="es-ES" sz="3600" b="1" dirty="0"/>
              <a:t>La Biblia</a:t>
            </a:r>
            <a:endParaRPr lang="es-MX" sz="3600" b="1" dirty="0"/>
          </a:p>
          <a:p>
            <a:pPr marL="0" indent="0">
              <a:buNone/>
            </a:pPr>
            <a:r>
              <a:rPr lang="es-ES_tradnl" sz="3600" dirty="0">
                <a:solidFill>
                  <a:schemeClr val="bg1"/>
                </a:solidFill>
              </a:rPr>
              <a:t>En el libro sagrado se encuentran muchas historias de las que puedes extraer principios guiadores para tu vida. </a:t>
            </a:r>
            <a:endParaRPr lang="es-MX" sz="3600" dirty="0">
              <a:solidFill>
                <a:schemeClr val="bg1"/>
              </a:solidFill>
            </a:endParaRPr>
          </a:p>
        </p:txBody>
      </p:sp>
    </p:spTree>
    <p:extLst>
      <p:ext uri="{BB962C8B-B14F-4D97-AF65-F5344CB8AC3E}">
        <p14:creationId xmlns:p14="http://schemas.microsoft.com/office/powerpoint/2010/main" val="32716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p:stCondLst>
                              <p:cond delay="2500"/>
                            </p:stCondLst>
                            <p:childTnLst>
                              <p:par>
                                <p:cTn id="14" presetID="1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0" end="0"/>
                                            </p:txEl>
                                          </p:spTgt>
                                        </p:tgtEl>
                                      </p:cBhvr>
                                    </p:animEffect>
                                  </p:childTnLst>
                                </p:cTn>
                              </p:par>
                            </p:childTnLst>
                          </p:cTn>
                        </p:par>
                        <p:par>
                          <p:cTn id="18" fill="hold">
                            <p:stCondLst>
                              <p:cond delay="3000"/>
                            </p:stCondLst>
                            <p:childTnLst>
                              <p:par>
                                <p:cTn id="19" presetID="1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6260" t="32763" r="17607" b="11380"/>
          <a:stretch/>
        </p:blipFill>
        <p:spPr>
          <a:xfrm>
            <a:off x="-36000" y="0"/>
            <a:ext cx="12228000" cy="6840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609600"/>
            <a:ext cx="10939272" cy="1767840"/>
          </a:xfrm>
          <a:prstGeom prst="rect">
            <a:avLst/>
          </a:prstGeom>
        </p:spPr>
      </p:pic>
    </p:spTree>
    <p:extLst>
      <p:ext uri="{BB962C8B-B14F-4D97-AF65-F5344CB8AC3E}">
        <p14:creationId xmlns:p14="http://schemas.microsoft.com/office/powerpoint/2010/main" val="5127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7AA26"/>
            </a:gs>
            <a:gs pos="98000">
              <a:srgbClr val="F77821"/>
            </a:gs>
          </a:gsLst>
          <a:lin ang="1800000" scaled="0"/>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02ED90-ABD2-E247-92A3-535D59359A2F}"/>
              </a:ext>
            </a:extLst>
          </p:cNvPr>
          <p:cNvSpPr txBox="1">
            <a:spLocks/>
          </p:cNvSpPr>
          <p:nvPr/>
        </p:nvSpPr>
        <p:spPr>
          <a:xfrm rot="21049193">
            <a:off x="-116845" y="-847"/>
            <a:ext cx="2001795" cy="3652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0" dirty="0">
                <a:solidFill>
                  <a:srgbClr val="F7841D"/>
                </a:solidFill>
              </a:rPr>
              <a:t>¿</a:t>
            </a:r>
          </a:p>
        </p:txBody>
      </p:sp>
      <p:sp>
        <p:nvSpPr>
          <p:cNvPr id="5" name="Título 1">
            <a:extLst>
              <a:ext uri="{FF2B5EF4-FFF2-40B4-BE49-F238E27FC236}">
                <a16:creationId xmlns:a16="http://schemas.microsoft.com/office/drawing/2014/main" id="{2A02ED90-ABD2-E247-92A3-535D59359A2F}"/>
              </a:ext>
            </a:extLst>
          </p:cNvPr>
          <p:cNvSpPr txBox="1">
            <a:spLocks/>
          </p:cNvSpPr>
          <p:nvPr/>
        </p:nvSpPr>
        <p:spPr>
          <a:xfrm rot="11986227">
            <a:off x="10019272" y="3832959"/>
            <a:ext cx="2001795" cy="3652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0" dirty="0">
                <a:solidFill>
                  <a:srgbClr val="FFC000"/>
                </a:solidFill>
              </a:rPr>
              <a:t>¿</a:t>
            </a:r>
          </a:p>
        </p:txBody>
      </p:sp>
      <p:sp>
        <p:nvSpPr>
          <p:cNvPr id="8" name="Marcador de contenido 2">
            <a:extLst>
              <a:ext uri="{FF2B5EF4-FFF2-40B4-BE49-F238E27FC236}">
                <a16:creationId xmlns:a16="http://schemas.microsoft.com/office/drawing/2014/main" id="{5287939F-32BA-F042-AD65-965D070C0276}"/>
              </a:ext>
            </a:extLst>
          </p:cNvPr>
          <p:cNvSpPr>
            <a:spLocks noGrp="1"/>
          </p:cNvSpPr>
          <p:nvPr>
            <p:ph idx="1"/>
          </p:nvPr>
        </p:nvSpPr>
        <p:spPr>
          <a:xfrm>
            <a:off x="481363" y="-38099"/>
            <a:ext cx="10515600" cy="955158"/>
          </a:xfrm>
        </p:spPr>
        <p:txBody>
          <a:bodyPr>
            <a:noAutofit/>
          </a:bodyPr>
          <a:lstStyle/>
          <a:p>
            <a:pPr lvl="0">
              <a:lnSpc>
                <a:spcPct val="200000"/>
              </a:lnSpc>
            </a:pPr>
            <a:r>
              <a:rPr lang="es-MX" sz="3000" dirty="0">
                <a:solidFill>
                  <a:schemeClr val="bg1"/>
                </a:solidFill>
              </a:rPr>
              <a:t>¿Qué posición ocupaba Roboam?</a:t>
            </a:r>
          </a:p>
        </p:txBody>
      </p:sp>
      <p:sp>
        <p:nvSpPr>
          <p:cNvPr id="9" name="Marcador de contenido 2">
            <a:extLst>
              <a:ext uri="{FF2B5EF4-FFF2-40B4-BE49-F238E27FC236}">
                <a16:creationId xmlns:a16="http://schemas.microsoft.com/office/drawing/2014/main" id="{5287939F-32BA-F042-AD65-965D070C0276}"/>
              </a:ext>
            </a:extLst>
          </p:cNvPr>
          <p:cNvSpPr txBox="1">
            <a:spLocks/>
          </p:cNvSpPr>
          <p:nvPr/>
        </p:nvSpPr>
        <p:spPr>
          <a:xfrm>
            <a:off x="414454" y="1065993"/>
            <a:ext cx="10515600" cy="12971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s-MX" sz="3000" dirty="0">
                <a:solidFill>
                  <a:schemeClr val="bg1"/>
                </a:solidFill>
              </a:rPr>
              <a:t>¿Qué pedía el pueblo a Roboam?</a:t>
            </a:r>
          </a:p>
        </p:txBody>
      </p:sp>
      <p:sp>
        <p:nvSpPr>
          <p:cNvPr id="10" name="Marcador de contenido 2">
            <a:extLst>
              <a:ext uri="{FF2B5EF4-FFF2-40B4-BE49-F238E27FC236}">
                <a16:creationId xmlns:a16="http://schemas.microsoft.com/office/drawing/2014/main" id="{5287939F-32BA-F042-AD65-965D070C0276}"/>
              </a:ext>
            </a:extLst>
          </p:cNvPr>
          <p:cNvSpPr txBox="1">
            <a:spLocks/>
          </p:cNvSpPr>
          <p:nvPr/>
        </p:nvSpPr>
        <p:spPr>
          <a:xfrm>
            <a:off x="414458" y="2517983"/>
            <a:ext cx="10515600" cy="1123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s-MX" sz="3000" dirty="0">
                <a:solidFill>
                  <a:schemeClr val="bg1"/>
                </a:solidFill>
              </a:rPr>
              <a:t>¿Qué hizo el rey para responder al pueblo?</a:t>
            </a:r>
          </a:p>
        </p:txBody>
      </p:sp>
      <p:sp>
        <p:nvSpPr>
          <p:cNvPr id="12" name="Marcador de contenido 2">
            <a:extLst>
              <a:ext uri="{FF2B5EF4-FFF2-40B4-BE49-F238E27FC236}">
                <a16:creationId xmlns:a16="http://schemas.microsoft.com/office/drawing/2014/main" id="{5287939F-32BA-F042-AD65-965D070C0276}"/>
              </a:ext>
            </a:extLst>
          </p:cNvPr>
          <p:cNvSpPr txBox="1">
            <a:spLocks/>
          </p:cNvSpPr>
          <p:nvPr/>
        </p:nvSpPr>
        <p:spPr>
          <a:xfrm>
            <a:off x="372646" y="3955663"/>
            <a:ext cx="10515600" cy="108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s-MX" sz="3000" dirty="0">
                <a:solidFill>
                  <a:schemeClr val="bg1"/>
                </a:solidFill>
              </a:rPr>
              <a:t>¿Qué error cometió el rey? </a:t>
            </a:r>
          </a:p>
        </p:txBody>
      </p:sp>
      <p:sp>
        <p:nvSpPr>
          <p:cNvPr id="13" name="Marcador de contenido 2">
            <a:extLst>
              <a:ext uri="{FF2B5EF4-FFF2-40B4-BE49-F238E27FC236}">
                <a16:creationId xmlns:a16="http://schemas.microsoft.com/office/drawing/2014/main" id="{5287939F-32BA-F042-AD65-965D070C0276}"/>
              </a:ext>
            </a:extLst>
          </p:cNvPr>
          <p:cNvSpPr txBox="1">
            <a:spLocks/>
          </p:cNvSpPr>
          <p:nvPr/>
        </p:nvSpPr>
        <p:spPr>
          <a:xfrm>
            <a:off x="426720" y="4977267"/>
            <a:ext cx="10515600" cy="1131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s-MX" sz="3200" dirty="0">
                <a:solidFill>
                  <a:schemeClr val="bg1"/>
                </a:solidFill>
              </a:rPr>
              <a:t>¿Cuál fue la consecuencia para el reino? </a:t>
            </a:r>
            <a:endParaRPr lang="es-MX" sz="3200" dirty="0"/>
          </a:p>
        </p:txBody>
      </p:sp>
      <p:sp>
        <p:nvSpPr>
          <p:cNvPr id="14" name="Marcador de contenido 2">
            <a:extLst>
              <a:ext uri="{FF2B5EF4-FFF2-40B4-BE49-F238E27FC236}">
                <a16:creationId xmlns:a16="http://schemas.microsoft.com/office/drawing/2014/main" id="{5287939F-32BA-F042-AD65-965D070C0276}"/>
              </a:ext>
            </a:extLst>
          </p:cNvPr>
          <p:cNvSpPr txBox="1">
            <a:spLocks/>
          </p:cNvSpPr>
          <p:nvPr/>
        </p:nvSpPr>
        <p:spPr>
          <a:xfrm>
            <a:off x="913795" y="5818890"/>
            <a:ext cx="10515600" cy="829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600" dirty="0">
                <a:solidFill>
                  <a:schemeClr val="bg1"/>
                </a:solidFill>
              </a:rPr>
              <a:t>Respuesta: Se dividió en dos y nunca se volvió a unir (versículo 19). Roboam perdío 10 de las 12 tribus.</a:t>
            </a:r>
          </a:p>
          <a:p>
            <a:pPr marL="0" indent="0">
              <a:buFont typeface="Arial" panose="020B0604020202020204" pitchFamily="34" charset="0"/>
              <a:buNone/>
            </a:pPr>
            <a:endParaRPr lang="es-MX" dirty="0"/>
          </a:p>
        </p:txBody>
      </p:sp>
      <p:sp>
        <p:nvSpPr>
          <p:cNvPr id="16" name="Marcador de contenido 2">
            <a:extLst>
              <a:ext uri="{FF2B5EF4-FFF2-40B4-BE49-F238E27FC236}">
                <a16:creationId xmlns:a16="http://schemas.microsoft.com/office/drawing/2014/main" id="{5287939F-32BA-F042-AD65-965D070C0276}"/>
              </a:ext>
            </a:extLst>
          </p:cNvPr>
          <p:cNvSpPr txBox="1">
            <a:spLocks/>
          </p:cNvSpPr>
          <p:nvPr/>
        </p:nvSpPr>
        <p:spPr>
          <a:xfrm>
            <a:off x="851168" y="807991"/>
            <a:ext cx="10515600" cy="509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600" dirty="0">
                <a:solidFill>
                  <a:schemeClr val="bg1"/>
                </a:solidFill>
              </a:rPr>
              <a:t> </a:t>
            </a:r>
            <a:r>
              <a:rPr lang="es-MX" sz="2600" u="sng" dirty="0">
                <a:solidFill>
                  <a:schemeClr val="bg1"/>
                </a:solidFill>
              </a:rPr>
              <a:t>Respuesta:</a:t>
            </a:r>
            <a:r>
              <a:rPr lang="es-MX" sz="2600" dirty="0">
                <a:solidFill>
                  <a:schemeClr val="bg1"/>
                </a:solidFill>
              </a:rPr>
              <a:t> Era el nuevo rey. (versículo 1).</a:t>
            </a:r>
          </a:p>
          <a:p>
            <a:pPr marL="0" indent="0">
              <a:buFont typeface="Arial" panose="020B0604020202020204" pitchFamily="34" charset="0"/>
              <a:buNone/>
            </a:pPr>
            <a:endParaRPr lang="es-MX" dirty="0"/>
          </a:p>
        </p:txBody>
      </p:sp>
      <p:sp>
        <p:nvSpPr>
          <p:cNvPr id="17" name="Marcador de contenido 2">
            <a:extLst>
              <a:ext uri="{FF2B5EF4-FFF2-40B4-BE49-F238E27FC236}">
                <a16:creationId xmlns:a16="http://schemas.microsoft.com/office/drawing/2014/main" id="{5287939F-32BA-F042-AD65-965D070C0276}"/>
              </a:ext>
            </a:extLst>
          </p:cNvPr>
          <p:cNvSpPr txBox="1">
            <a:spLocks/>
          </p:cNvSpPr>
          <p:nvPr/>
        </p:nvSpPr>
        <p:spPr>
          <a:xfrm>
            <a:off x="913795" y="1883726"/>
            <a:ext cx="10515600" cy="1176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MX" sz="2600" u="sng" dirty="0">
                <a:solidFill>
                  <a:schemeClr val="bg1"/>
                </a:solidFill>
              </a:rPr>
              <a:t>Respuesta:</a:t>
            </a:r>
            <a:r>
              <a:rPr lang="es-MX" sz="2600" dirty="0">
                <a:solidFill>
                  <a:schemeClr val="bg1"/>
                </a:solidFill>
              </a:rPr>
              <a:t> Pidieron que el rey fuera bondadoso y disminuyera la carga que ponía sobre el pueblo. (versículo 4).</a:t>
            </a:r>
          </a:p>
        </p:txBody>
      </p:sp>
      <p:sp>
        <p:nvSpPr>
          <p:cNvPr id="18" name="Marcador de contenido 2">
            <a:extLst>
              <a:ext uri="{FF2B5EF4-FFF2-40B4-BE49-F238E27FC236}">
                <a16:creationId xmlns:a16="http://schemas.microsoft.com/office/drawing/2014/main" id="{5287939F-32BA-F042-AD65-965D070C0276}"/>
              </a:ext>
            </a:extLst>
          </p:cNvPr>
          <p:cNvSpPr txBox="1">
            <a:spLocks/>
          </p:cNvSpPr>
          <p:nvPr/>
        </p:nvSpPr>
        <p:spPr>
          <a:xfrm>
            <a:off x="824424" y="3398507"/>
            <a:ext cx="10515600" cy="1488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600" dirty="0">
                <a:solidFill>
                  <a:schemeClr val="bg1"/>
                </a:solidFill>
              </a:rPr>
              <a:t> </a:t>
            </a:r>
            <a:r>
              <a:rPr lang="es-MX" sz="2600" u="sng" dirty="0">
                <a:solidFill>
                  <a:schemeClr val="bg1"/>
                </a:solidFill>
              </a:rPr>
              <a:t>Respuesta</a:t>
            </a:r>
            <a:r>
              <a:rPr lang="es-MX" sz="2600" dirty="0">
                <a:solidFill>
                  <a:schemeClr val="bg1"/>
                </a:solidFill>
              </a:rPr>
              <a:t>: Les pidió tiempo para consultar a sus consejeros, primero a los viejos después a los jóvenes. (versículos 5-11).</a:t>
            </a:r>
          </a:p>
        </p:txBody>
      </p:sp>
      <p:sp>
        <p:nvSpPr>
          <p:cNvPr id="19" name="Marcador de contenido 2">
            <a:extLst>
              <a:ext uri="{FF2B5EF4-FFF2-40B4-BE49-F238E27FC236}">
                <a16:creationId xmlns:a16="http://schemas.microsoft.com/office/drawing/2014/main" id="{5287939F-32BA-F042-AD65-965D070C0276}"/>
              </a:ext>
            </a:extLst>
          </p:cNvPr>
          <p:cNvSpPr txBox="1">
            <a:spLocks/>
          </p:cNvSpPr>
          <p:nvPr/>
        </p:nvSpPr>
        <p:spPr>
          <a:xfrm>
            <a:off x="937772" y="4798335"/>
            <a:ext cx="11062615" cy="450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600" u="sng" dirty="0">
                <a:solidFill>
                  <a:schemeClr val="bg1"/>
                </a:solidFill>
              </a:rPr>
              <a:t>Respuesta:</a:t>
            </a:r>
            <a:r>
              <a:rPr lang="es-MX" sz="2600" dirty="0">
                <a:solidFill>
                  <a:schemeClr val="bg1"/>
                </a:solidFill>
              </a:rPr>
              <a:t> Dejó de lado el consejo de los ancianos (versículo 13).</a:t>
            </a:r>
          </a:p>
        </p:txBody>
      </p:sp>
    </p:spTree>
    <p:extLst>
      <p:ext uri="{BB962C8B-B14F-4D97-AF65-F5344CB8AC3E}">
        <p14:creationId xmlns:p14="http://schemas.microsoft.com/office/powerpoint/2010/main" val="25056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uild="p"/>
      <p:bldP spid="9" grpId="0"/>
      <p:bldP spid="10" grpId="0"/>
      <p:bldP spid="12" grpId="0"/>
      <p:bldP spid="13" grpId="0"/>
      <p:bldP spid="14"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Nube 2"/>
          <p:cNvSpPr/>
          <p:nvPr/>
        </p:nvSpPr>
        <p:spPr>
          <a:xfrm rot="403637">
            <a:off x="1795977" y="290248"/>
            <a:ext cx="8641323" cy="499495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E99A25C6-6853-A342-BABE-B3C5628B6974}"/>
              </a:ext>
            </a:extLst>
          </p:cNvPr>
          <p:cNvSpPr>
            <a:spLocks noGrp="1"/>
          </p:cNvSpPr>
          <p:nvPr>
            <p:ph type="title"/>
          </p:nvPr>
        </p:nvSpPr>
        <p:spPr>
          <a:xfrm>
            <a:off x="2528688" y="919258"/>
            <a:ext cx="7528560" cy="4846955"/>
          </a:xfrm>
        </p:spPr>
        <p:txBody>
          <a:bodyPr>
            <a:normAutofit/>
          </a:bodyPr>
          <a:lstStyle/>
          <a:p>
            <a:pPr algn="ctr"/>
            <a:r>
              <a:rPr lang="es-MX" sz="5400" dirty="0">
                <a:solidFill>
                  <a:schemeClr val="tx2">
                    <a:lumMod val="60000"/>
                    <a:lumOff val="40000"/>
                  </a:schemeClr>
                </a:solidFill>
              </a:rPr>
              <a:t>¿Qué lecciones podemos aprender para aplicarlas en nuestra vida?</a:t>
            </a:r>
            <a:br>
              <a:rPr lang="es-MX" dirty="0">
                <a:solidFill>
                  <a:schemeClr val="tx2">
                    <a:lumMod val="60000"/>
                    <a:lumOff val="40000"/>
                  </a:schemeClr>
                </a:solidFill>
              </a:rPr>
            </a:br>
            <a:r>
              <a:rPr lang="es-ES_tradnl" dirty="0"/>
              <a:t> </a:t>
            </a:r>
            <a:br>
              <a:rPr lang="es-MX" dirty="0"/>
            </a:br>
            <a:endParaRPr lang="es-MX" sz="4800" dirty="0">
              <a:solidFill>
                <a:schemeClr val="tx2">
                  <a:lumMod val="60000"/>
                  <a:lumOff val="40000"/>
                </a:schemeClr>
              </a:solidFill>
            </a:endParaRPr>
          </a:p>
        </p:txBody>
      </p:sp>
      <p:sp>
        <p:nvSpPr>
          <p:cNvPr id="5" name="Elipse 4"/>
          <p:cNvSpPr/>
          <p:nvPr/>
        </p:nvSpPr>
        <p:spPr>
          <a:xfrm>
            <a:off x="9780476" y="4602480"/>
            <a:ext cx="883920" cy="883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Elipse 6"/>
          <p:cNvSpPr/>
          <p:nvPr/>
        </p:nvSpPr>
        <p:spPr>
          <a:xfrm>
            <a:off x="10836051" y="5324253"/>
            <a:ext cx="532989" cy="532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0889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2" b="15334"/>
          <a:stretch/>
        </p:blipFill>
        <p:spPr>
          <a:xfrm>
            <a:off x="0" y="0"/>
            <a:ext cx="12192000" cy="6876000"/>
          </a:xfrm>
          <a:prstGeom prst="rect">
            <a:avLst/>
          </a:prstGeom>
        </p:spPr>
      </p:pic>
      <p:sp>
        <p:nvSpPr>
          <p:cNvPr id="3" name="Marcador de contenido 2">
            <a:extLst>
              <a:ext uri="{FF2B5EF4-FFF2-40B4-BE49-F238E27FC236}">
                <a16:creationId xmlns:a16="http://schemas.microsoft.com/office/drawing/2014/main" id="{38457807-05AA-7A41-B462-5A23220ED5F1}"/>
              </a:ext>
            </a:extLst>
          </p:cNvPr>
          <p:cNvSpPr>
            <a:spLocks noGrp="1"/>
          </p:cNvSpPr>
          <p:nvPr>
            <p:ph idx="1"/>
          </p:nvPr>
        </p:nvSpPr>
        <p:spPr>
          <a:xfrm>
            <a:off x="1691640" y="1734185"/>
            <a:ext cx="3794760" cy="4351338"/>
          </a:xfrm>
        </p:spPr>
        <p:txBody>
          <a:bodyPr>
            <a:normAutofit/>
          </a:bodyPr>
          <a:lstStyle/>
          <a:p>
            <a:pPr marL="0" indent="0">
              <a:buNone/>
            </a:pPr>
            <a:r>
              <a:rPr lang="es-ES_tradnl" sz="4000" dirty="0">
                <a:solidFill>
                  <a:schemeClr val="bg1"/>
                </a:solidFill>
              </a:rPr>
              <a:t>Pide consejo, cada vez que estés frente a una situación difícil o desconocida.</a:t>
            </a:r>
            <a:r>
              <a:rPr lang="es-MX" sz="4000" dirty="0">
                <a:solidFill>
                  <a:schemeClr val="bg1"/>
                </a:solidFill>
              </a:rPr>
              <a:t> </a:t>
            </a:r>
          </a:p>
        </p:txBody>
      </p:sp>
      <p:sp>
        <p:nvSpPr>
          <p:cNvPr id="5" name="Elipse 4"/>
          <p:cNvSpPr/>
          <p:nvPr/>
        </p:nvSpPr>
        <p:spPr>
          <a:xfrm>
            <a:off x="601980" y="800894"/>
            <a:ext cx="5242560" cy="5242560"/>
          </a:xfrm>
          <a:prstGeom prst="ellipse">
            <a:avLst/>
          </a:prstGeom>
          <a:noFill/>
          <a:ln w="47625">
            <a:solidFill>
              <a:srgbClr val="FFD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6946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1689" y="-76676"/>
            <a:ext cx="12243689" cy="8155940"/>
          </a:xfrm>
          <a:prstGeom prst="rect">
            <a:avLst/>
          </a:prstGeom>
        </p:spPr>
      </p:pic>
      <p:pic>
        <p:nvPicPr>
          <p:cNvPr id="7" name="Imagen 6"/>
          <p:cNvPicPr>
            <a:picLocks noChangeAspect="1"/>
          </p:cNvPicPr>
          <p:nvPr/>
        </p:nvPicPr>
        <p:blipFill>
          <a:blip r:embed="rId3"/>
          <a:stretch>
            <a:fillRect/>
          </a:stretch>
        </p:blipFill>
        <p:spPr>
          <a:xfrm rot="16200000">
            <a:off x="3038328" y="87304"/>
            <a:ext cx="6288532" cy="7252858"/>
          </a:xfrm>
          <a:prstGeom prst="rect">
            <a:avLst/>
          </a:prstGeom>
        </p:spPr>
      </p:pic>
      <p:sp>
        <p:nvSpPr>
          <p:cNvPr id="3" name="Marcador de contenido 2">
            <a:extLst>
              <a:ext uri="{FF2B5EF4-FFF2-40B4-BE49-F238E27FC236}">
                <a16:creationId xmlns:a16="http://schemas.microsoft.com/office/drawing/2014/main" id="{EC03D255-65FC-8447-806D-96BA26AC1F53}"/>
              </a:ext>
            </a:extLst>
          </p:cNvPr>
          <p:cNvSpPr>
            <a:spLocks noGrp="1"/>
          </p:cNvSpPr>
          <p:nvPr>
            <p:ph idx="1"/>
          </p:nvPr>
        </p:nvSpPr>
        <p:spPr>
          <a:xfrm>
            <a:off x="3512127" y="1418756"/>
            <a:ext cx="4405745" cy="5372895"/>
          </a:xfrm>
        </p:spPr>
        <p:txBody>
          <a:bodyPr>
            <a:normAutofit/>
          </a:bodyPr>
          <a:lstStyle/>
          <a:p>
            <a:pPr marL="0" indent="0">
              <a:buNone/>
            </a:pPr>
            <a:r>
              <a:rPr lang="es-ES_tradnl" sz="3200" dirty="0">
                <a:solidFill>
                  <a:schemeClr val="bg1"/>
                </a:solidFill>
              </a:rPr>
              <a:t>Escucha a los que tienen experiencia, aunque los amigos pueden darte buenos consejos, la mayoría de las veces es mejor un consejo de alguien que ya ha vivido muchas experiencias y mejor aún si las ha vivido junto a Jesús.</a:t>
            </a:r>
            <a:r>
              <a:rPr lang="es-MX" sz="3200" dirty="0">
                <a:solidFill>
                  <a:schemeClr val="bg1"/>
                </a:solidFill>
              </a:rPr>
              <a:t> </a:t>
            </a:r>
          </a:p>
        </p:txBody>
      </p:sp>
    </p:spTree>
    <p:extLst>
      <p:ext uri="{BB962C8B-B14F-4D97-AF65-F5344CB8AC3E}">
        <p14:creationId xmlns:p14="http://schemas.microsoft.com/office/powerpoint/2010/main" val="4050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par>
                                <p:cTn id="18" presetID="53"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1523</TotalTime>
  <Words>501</Words>
  <Application>Microsoft Macintosh PowerPoint</Application>
  <PresentationFormat>Panorámica</PresentationFormat>
  <Paragraphs>28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Amatic</vt:lpstr>
      <vt:lpstr>Arial</vt:lpstr>
      <vt:lpstr>Beautiful Fascination</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¿Qué lecciones podemos aprender para aplicarlas en nuestra vida?   </vt:lpstr>
      <vt:lpstr>Presentación de PowerPoint</vt:lpstr>
      <vt:lpstr>Presentación de PowerPoint</vt:lpstr>
      <vt:lpstr>Presentación de PowerPoint</vt:lpstr>
      <vt:lpstr>Sabiduría popular </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Sexualidad</dc:title>
  <dc:creator>Diseño Curricular 02</dc:creator>
  <cp:lastModifiedBy>Microsoft Office User</cp:lastModifiedBy>
  <cp:revision>52</cp:revision>
  <dcterms:created xsi:type="dcterms:W3CDTF">2019-07-19T17:21:26Z</dcterms:created>
  <dcterms:modified xsi:type="dcterms:W3CDTF">2019-10-31T04:41:11Z</dcterms:modified>
</cp:coreProperties>
</file>