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1270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xto del título"/>
          <p:cNvSpPr txBox="1"/>
          <p:nvPr>
            <p:ph type="title"/>
          </p:nvPr>
        </p:nvSpPr>
        <p:spPr>
          <a:xfrm>
            <a:off x="2019300" y="3429000"/>
            <a:ext cx="20955000" cy="41021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12" name="Nivel de texto 1…"/>
          <p:cNvSpPr txBox="1"/>
          <p:nvPr>
            <p:ph type="body" sz="quarter" idx="1"/>
          </p:nvPr>
        </p:nvSpPr>
        <p:spPr>
          <a:xfrm>
            <a:off x="2019300" y="7518400"/>
            <a:ext cx="20955000" cy="1968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 foto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 name="Imagen"/>
          <p:cNvSpPr/>
          <p:nvPr>
            <p:ph type="pic" idx="21"/>
          </p:nvPr>
        </p:nvSpPr>
        <p:spPr>
          <a:xfrm>
            <a:off x="611458" y="-906627"/>
            <a:ext cx="22606597" cy="14732000"/>
          </a:xfrm>
          <a:prstGeom prst="rect">
            <a:avLst/>
          </a:prstGeom>
          <a:ln w="9525">
            <a:round/>
          </a:ln>
        </p:spPr>
        <p:txBody>
          <a:bodyPr lIns="91439" tIns="45719" rIns="91439" bIns="45719" anchor="t">
            <a:noAutofit/>
          </a:bodyPr>
          <a:lstStyle/>
          <a:p>
            <a:pPr/>
          </a:p>
        </p:txBody>
      </p:sp>
      <p:sp>
        <p:nvSpPr>
          <p:cNvPr id="93" name="Imagen"/>
          <p:cNvSpPr/>
          <p:nvPr>
            <p:ph type="pic" idx="22"/>
          </p:nvPr>
        </p:nvSpPr>
        <p:spPr>
          <a:xfrm>
            <a:off x="751558" y="-758563"/>
            <a:ext cx="22203409" cy="14469256"/>
          </a:xfrm>
          <a:prstGeom prst="rect">
            <a:avLst/>
          </a:prstGeom>
          <a:ln w="9525">
            <a:round/>
          </a:ln>
        </p:spPr>
        <p:txBody>
          <a:bodyPr lIns="91439" tIns="45719" rIns="91439" bIns="45719" anchor="t">
            <a:noAutofit/>
          </a:bodyPr>
          <a:lstStyle/>
          <a:p>
            <a:pPr/>
          </a:p>
        </p:txBody>
      </p:sp>
      <p:sp>
        <p:nvSpPr>
          <p:cNvPr id="9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Imagen"/>
          <p:cNvSpPr/>
          <p:nvPr>
            <p:ph type="pic" idx="21"/>
          </p:nvPr>
        </p:nvSpPr>
        <p:spPr>
          <a:xfrm>
            <a:off x="1894636" y="925160"/>
            <a:ext cx="21212638" cy="13823602"/>
          </a:xfrm>
          <a:prstGeom prst="rect">
            <a:avLst/>
          </a:prstGeom>
          <a:ln w="9525">
            <a:round/>
          </a:ln>
        </p:spPr>
        <p:txBody>
          <a:bodyPr lIns="91439" tIns="45719" rIns="91439" bIns="45719" anchor="t">
            <a:noAutofit/>
          </a:bodyPr>
          <a:lstStyle/>
          <a:p>
            <a:pPr/>
          </a:p>
        </p:txBody>
      </p:sp>
      <p:sp>
        <p:nvSpPr>
          <p:cNvPr id="102" name="Imagen"/>
          <p:cNvSpPr/>
          <p:nvPr>
            <p:ph type="pic" sz="half" idx="22"/>
          </p:nvPr>
        </p:nvSpPr>
        <p:spPr>
          <a:xfrm>
            <a:off x="11546603" y="-229489"/>
            <a:ext cx="11838431" cy="7714730"/>
          </a:xfrm>
          <a:prstGeom prst="rect">
            <a:avLst/>
          </a:prstGeom>
          <a:ln w="9525">
            <a:round/>
          </a:ln>
        </p:spPr>
        <p:txBody>
          <a:bodyPr lIns="91439" tIns="45719" rIns="91439" bIns="45719" anchor="t">
            <a:noAutofit/>
          </a:bodyPr>
          <a:lstStyle/>
          <a:p>
            <a:pPr/>
          </a:p>
        </p:txBody>
      </p:sp>
      <p:sp>
        <p:nvSpPr>
          <p:cNvPr id="103" name="Imagen"/>
          <p:cNvSpPr/>
          <p:nvPr>
            <p:ph type="pic" idx="23"/>
          </p:nvPr>
        </p:nvSpPr>
        <p:spPr>
          <a:xfrm>
            <a:off x="1601469" y="1266508"/>
            <a:ext cx="16989992" cy="11071839"/>
          </a:xfrm>
          <a:prstGeom prst="rect">
            <a:avLst/>
          </a:prstGeom>
          <a:ln w="9525">
            <a:round/>
          </a:ln>
        </p:spPr>
        <p:txBody>
          <a:bodyPr lIns="91439" tIns="45719" rIns="91439" bIns="45719" anchor="t">
            <a:noAutofit/>
          </a:bodyPr>
          <a:lstStyle/>
          <a:p>
            <a:pPr/>
          </a:p>
        </p:txBody>
      </p:sp>
      <p:sp>
        <p:nvSpPr>
          <p:cNvPr id="10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 Juan Pérez"/>
          <p:cNvSpPr txBox="1"/>
          <p:nvPr>
            <p:ph type="body" sz="quarter" idx="21"/>
          </p:nvPr>
        </p:nvSpPr>
        <p:spPr>
          <a:xfrm>
            <a:off x="2374900" y="8953500"/>
            <a:ext cx="19621500" cy="736600"/>
          </a:xfrm>
          <a:prstGeom prst="rect">
            <a:avLst/>
          </a:prstGeom>
        </p:spPr>
        <p:txBody>
          <a:bodyPr anchor="t">
            <a:spAutoFit/>
          </a:bodyPr>
          <a:lstStyle>
            <a:lvl1pPr marL="0" indent="0" algn="ctr">
              <a:spcBef>
                <a:spcPts val="0"/>
              </a:spcBef>
              <a:buSzTx/>
              <a:buNone/>
              <a:defRPr i="1" sz="4400"/>
            </a:lvl1pPr>
          </a:lstStyle>
          <a:p>
            <a:pPr/>
            <a:r>
              <a:t>– Juan Pérez</a:t>
            </a:r>
          </a:p>
        </p:txBody>
      </p:sp>
      <p:sp>
        <p:nvSpPr>
          <p:cNvPr id="112" name="“Escribe una cita aquí”"/>
          <p:cNvSpPr txBox="1"/>
          <p:nvPr>
            <p:ph type="body" sz="quarter" idx="22"/>
          </p:nvPr>
        </p:nvSpPr>
        <p:spPr>
          <a:xfrm>
            <a:off x="2374900" y="5530850"/>
            <a:ext cx="19621500" cy="939800"/>
          </a:xfrm>
          <a:prstGeom prst="rect">
            <a:avLst/>
          </a:prstGeom>
        </p:spPr>
        <p:txBody>
          <a:bodyPr>
            <a:spAutoFit/>
          </a:bodyPr>
          <a:lstStyle>
            <a:lvl1pPr marL="0" indent="0" algn="ctr">
              <a:spcBef>
                <a:spcPts val="0"/>
              </a:spcBef>
              <a:buSzTx/>
              <a:buNone/>
              <a:defRPr sz="5800"/>
            </a:lvl1pPr>
          </a:lstStyle>
          <a:p>
            <a:pPr/>
            <a:r>
              <a:t>“Escribe una cita aquí”</a:t>
            </a:r>
          </a:p>
        </p:txBody>
      </p:sp>
      <p:sp>
        <p:nvSpPr>
          <p:cNvPr id="1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Imagen"/>
          <p:cNvSpPr/>
          <p:nvPr>
            <p:ph type="pic" idx="21"/>
          </p:nvPr>
        </p:nvSpPr>
        <p:spPr>
          <a:xfrm>
            <a:off x="-1067601" y="-2616200"/>
            <a:ext cx="27665345" cy="18028626"/>
          </a:xfrm>
          <a:prstGeom prst="rect">
            <a:avLst/>
          </a:prstGeom>
        </p:spPr>
        <p:txBody>
          <a:bodyPr lIns="91439" tIns="45719" rIns="91439" bIns="45719" anchor="t">
            <a:noAutofit/>
          </a:bodyPr>
          <a:lstStyle/>
          <a:p>
            <a:pPr/>
          </a:p>
        </p:txBody>
      </p:sp>
      <p:sp>
        <p:nvSpPr>
          <p:cNvPr id="12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bg>
      <p:bgPr>
        <a:solidFill>
          <a:srgbClr val="227AAF"/>
        </a:solidFill>
      </p:bgPr>
    </p:bg>
    <p:spTree>
      <p:nvGrpSpPr>
        <p:cNvPr id="1" name=""/>
        <p:cNvGrpSpPr/>
        <p:nvPr/>
      </p:nvGrpSpPr>
      <p:grpSpPr>
        <a:xfrm>
          <a:off x="0" y="0"/>
          <a:ext cx="0" cy="0"/>
          <a:chOff x="0" y="0"/>
          <a:chExt cx="0" cy="0"/>
        </a:xfrm>
      </p:grpSpPr>
      <p:sp>
        <p:nvSpPr>
          <p:cNvPr id="135" name="Información del hecho"/>
          <p:cNvSpPr txBox="1"/>
          <p:nvPr>
            <p:ph type="body" sz="quarter" idx="21" hasCustomPrompt="1"/>
          </p:nvPr>
        </p:nvSpPr>
        <p:spPr>
          <a:xfrm>
            <a:off x="1727200" y="8611966"/>
            <a:ext cx="20929600" cy="908813"/>
          </a:xfrm>
          <a:prstGeom prst="rect">
            <a:avLst/>
          </a:prstGeom>
        </p:spPr>
        <p:txBody>
          <a:bodyPr anchor="t"/>
          <a:lstStyle>
            <a:lvl1pPr marL="0" indent="0" algn="ctr" defTabSz="584200">
              <a:lnSpc>
                <a:spcPct val="90000"/>
              </a:lnSpc>
              <a:spcBef>
                <a:spcPts val="2000"/>
              </a:spcBef>
              <a:buSzTx/>
              <a:buNone/>
              <a:defRPr spc="-44" sz="4400">
                <a:solidFill>
                  <a:srgbClr val="F0EBE0"/>
                </a:solidFill>
                <a:latin typeface="Publico Text Roman"/>
                <a:ea typeface="Publico Text Roman"/>
                <a:cs typeface="Publico Text Roman"/>
                <a:sym typeface="Publico Text Roman"/>
              </a:defRPr>
            </a:lvl1pPr>
          </a:lstStyle>
          <a:p>
            <a:pPr/>
            <a:r>
              <a:t>Información del hecho</a:t>
            </a:r>
          </a:p>
        </p:txBody>
      </p:sp>
      <p:sp>
        <p:nvSpPr>
          <p:cNvPr id="136" name="Línea"/>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37" name="Nivel de texto 1…"/>
          <p:cNvSpPr txBox="1"/>
          <p:nvPr>
            <p:ph type="body" idx="1" hasCustomPrompt="1"/>
          </p:nvPr>
        </p:nvSpPr>
        <p:spPr>
          <a:xfrm>
            <a:off x="1727200" y="1098623"/>
            <a:ext cx="20929600" cy="7461177"/>
          </a:xfrm>
          <a:prstGeom prst="rect">
            <a:avLst/>
          </a:prstGeom>
        </p:spPr>
        <p:txBody>
          <a:bodyPr anchor="b"/>
          <a:lstStyle>
            <a:lvl1pPr marL="0" indent="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1pPr>
            <a:lvl2pPr marL="0" indent="4572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2pPr>
            <a:lvl3pPr marL="0" indent="9144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3pPr>
            <a:lvl4pPr marL="0" indent="13716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4pPr>
            <a:lvl5pPr marL="0" indent="18288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5pPr>
          </a:lstStyle>
          <a:p>
            <a:pPr/>
            <a:r>
              <a:t>100%</a:t>
            </a:r>
          </a:p>
          <a:p>
            <a:pPr lvl="1"/>
            <a:r>
              <a:t/>
            </a:r>
          </a:p>
          <a:p>
            <a:pPr lvl="2"/>
            <a:r>
              <a:t/>
            </a:r>
          </a:p>
          <a:p>
            <a:pPr lvl="3"/>
            <a:r>
              <a:t/>
            </a:r>
          </a:p>
          <a:p>
            <a:pPr lvl="4"/>
            <a:r>
              <a:t/>
            </a:r>
          </a:p>
        </p:txBody>
      </p:sp>
      <p:sp>
        <p:nvSpPr>
          <p:cNvPr id="138" name="Número de diapositiva"/>
          <p:cNvSpPr txBox="1"/>
          <p:nvPr>
            <p:ph type="sldNum" sz="quarter" idx="2"/>
          </p:nvPr>
        </p:nvSpPr>
        <p:spPr>
          <a:xfrm>
            <a:off x="12001500" y="13030199"/>
            <a:ext cx="386335" cy="419101"/>
          </a:xfrm>
          <a:prstGeom prst="rect">
            <a:avLst/>
          </a:prstGeom>
        </p:spPr>
        <p:txBody>
          <a:bodyPr anchor="b"/>
          <a:lstStyle>
            <a:lvl1pPr defTabSz="821531">
              <a:defRPr sz="1800">
                <a:solidFill>
                  <a:srgbClr val="F0EBE0"/>
                </a:solidFill>
                <a:latin typeface="Avenir Next Medium"/>
                <a:ea typeface="Avenir Next Medium"/>
                <a:cs typeface="Avenir Next Medium"/>
                <a:sym typeface="Avenir Next Medium"/>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45" name="Texto del título"/>
          <p:cNvSpPr txBox="1"/>
          <p:nvPr>
            <p:ph type="title"/>
          </p:nvPr>
        </p:nvSpPr>
        <p:spPr>
          <a:xfrm>
            <a:off x="3096369" y="3994150"/>
            <a:ext cx="19621501" cy="3213100"/>
          </a:xfrm>
          <a:prstGeom prst="rect">
            <a:avLst/>
          </a:prstGeom>
        </p:spPr>
        <p:txBody>
          <a:bodyPr anchor="b"/>
          <a:lstStyle>
            <a:lvl1pPr>
              <a:defRPr i="1" sz="9400">
                <a:solidFill>
                  <a:srgbClr val="292929"/>
                </a:solidFill>
                <a:latin typeface="Georgia"/>
                <a:ea typeface="Georgia"/>
                <a:cs typeface="Georgia"/>
                <a:sym typeface="Georgia"/>
              </a:defRPr>
            </a:lvl1pPr>
          </a:lstStyle>
          <a:p>
            <a:pPr/>
            <a:r>
              <a:t>Texto del título</a:t>
            </a:r>
          </a:p>
        </p:txBody>
      </p:sp>
      <p:sp>
        <p:nvSpPr>
          <p:cNvPr id="146" name="Nivel de texto 1…"/>
          <p:cNvSpPr txBox="1"/>
          <p:nvPr>
            <p:ph type="body" sz="quarter" idx="1"/>
          </p:nvPr>
        </p:nvSpPr>
        <p:spPr>
          <a:xfrm>
            <a:off x="2387600" y="7200900"/>
            <a:ext cx="19621500" cy="1841500"/>
          </a:xfrm>
          <a:prstGeom prst="rect">
            <a:avLst/>
          </a:prstGeom>
        </p:spPr>
        <p:txBody>
          <a:bodyPr anchor="t"/>
          <a:lstStyle>
            <a:lvl1pPr marL="0" indent="0" algn="ctr">
              <a:spcBef>
                <a:spcPts val="0"/>
              </a:spcBef>
              <a:buSzTx/>
              <a:buNone/>
              <a:defRPr i="1" sz="5200">
                <a:solidFill>
                  <a:srgbClr val="C2463A"/>
                </a:solidFill>
                <a:latin typeface="Georgia"/>
                <a:ea typeface="Georgia"/>
                <a:cs typeface="Georgia"/>
                <a:sym typeface="Georgia"/>
              </a:defRPr>
            </a:lvl1pPr>
            <a:lvl2pPr marL="0" indent="0" algn="ctr">
              <a:spcBef>
                <a:spcPts val="0"/>
              </a:spcBef>
              <a:buSzTx/>
              <a:buNone/>
              <a:defRPr i="1" sz="5200">
                <a:solidFill>
                  <a:srgbClr val="C2463A"/>
                </a:solidFill>
                <a:latin typeface="Georgia"/>
                <a:ea typeface="Georgia"/>
                <a:cs typeface="Georgia"/>
                <a:sym typeface="Georgia"/>
              </a:defRPr>
            </a:lvl2pPr>
            <a:lvl3pPr marL="0" indent="0" algn="ctr">
              <a:spcBef>
                <a:spcPts val="0"/>
              </a:spcBef>
              <a:buSzTx/>
              <a:buNone/>
              <a:defRPr i="1" sz="5200">
                <a:solidFill>
                  <a:srgbClr val="C2463A"/>
                </a:solidFill>
                <a:latin typeface="Georgia"/>
                <a:ea typeface="Georgia"/>
                <a:cs typeface="Georgia"/>
                <a:sym typeface="Georgia"/>
              </a:defRPr>
            </a:lvl3pPr>
            <a:lvl4pPr marL="0" indent="0" algn="ctr">
              <a:spcBef>
                <a:spcPts val="0"/>
              </a:spcBef>
              <a:buSzTx/>
              <a:buNone/>
              <a:defRPr i="1" sz="5200">
                <a:solidFill>
                  <a:srgbClr val="C2463A"/>
                </a:solidFill>
                <a:latin typeface="Georgia"/>
                <a:ea typeface="Georgia"/>
                <a:cs typeface="Georgia"/>
                <a:sym typeface="Georgia"/>
              </a:defRPr>
            </a:lvl4pPr>
            <a:lvl5pPr marL="0" indent="0" algn="ctr">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47" name="Número de diapositiva"/>
          <p:cNvSpPr txBox="1"/>
          <p:nvPr>
            <p:ph type="sldNum" sz="quarter" idx="2"/>
          </p:nvPr>
        </p:nvSpPr>
        <p:spPr>
          <a:xfrm>
            <a:off x="11918476" y="13068300"/>
            <a:ext cx="548641" cy="520700"/>
          </a:xfrm>
          <a:prstGeom prst="rect">
            <a:avLst/>
          </a:prstGeom>
        </p:spPr>
        <p:txBody>
          <a:bodyPr anchor="t"/>
          <a:lstStyle>
            <a:lvl1pPr>
              <a:defRPr sz="3000">
                <a:solidFill>
                  <a:srgbClr val="006288"/>
                </a:solidFill>
                <a:latin typeface="Marker Felt"/>
                <a:ea typeface="Marker Felt"/>
                <a:cs typeface="Marker Felt"/>
                <a:sym typeface="Marker Fel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Imagen"/>
          <p:cNvSpPr/>
          <p:nvPr>
            <p:ph type="pic" idx="21"/>
          </p:nvPr>
        </p:nvSpPr>
        <p:spPr>
          <a:xfrm>
            <a:off x="2752725" y="-2489200"/>
            <a:ext cx="18840450" cy="12560300"/>
          </a:xfrm>
          <a:prstGeom prst="rect">
            <a:avLst/>
          </a:prstGeom>
        </p:spPr>
        <p:txBody>
          <a:bodyPr lIns="91439" tIns="45719" rIns="91439" bIns="45719" anchor="t">
            <a:noAutofit/>
          </a:bodyPr>
          <a:lstStyle/>
          <a:p>
            <a:pPr/>
          </a:p>
        </p:txBody>
      </p:sp>
      <p:sp>
        <p:nvSpPr>
          <p:cNvPr id="155" name="Texto del título"/>
          <p:cNvSpPr txBox="1"/>
          <p:nvPr>
            <p:ph type="title"/>
          </p:nvPr>
        </p:nvSpPr>
        <p:spPr>
          <a:xfrm>
            <a:off x="2387600" y="9448800"/>
            <a:ext cx="19621500" cy="2006600"/>
          </a:xfrm>
          <a:prstGeom prst="rect">
            <a:avLst/>
          </a:prstGeom>
        </p:spPr>
        <p:txBody>
          <a:bodyPr lIns="45719" tIns="45719" rIns="45719" bIns="45719" anchor="b"/>
          <a:lstStyle>
            <a:lvl1pPr algn="l" defTabSz="914400">
              <a:defRPr cap="all"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56" name="Nivel de texto 1…"/>
          <p:cNvSpPr txBox="1"/>
          <p:nvPr>
            <p:ph type="body" sz="quarter" idx="1"/>
          </p:nvPr>
        </p:nvSpPr>
        <p:spPr>
          <a:xfrm>
            <a:off x="2387600" y="11518900"/>
            <a:ext cx="19621500" cy="1714500"/>
          </a:xfrm>
          <a:prstGeom prst="rect">
            <a:avLst/>
          </a:prstGeom>
        </p:spPr>
        <p:txBody>
          <a:bodyPr lIns="45719" tIns="45719" rIns="45719" bIns="45719" anchor="t"/>
          <a:lstStyle>
            <a:lvl1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57"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sz="1800">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Texto del título"/>
          <p:cNvSpPr txBox="1"/>
          <p:nvPr>
            <p:ph type="title"/>
          </p:nvPr>
        </p:nvSpPr>
        <p:spPr>
          <a:xfrm>
            <a:off x="1930400" y="7378700"/>
            <a:ext cx="20510500" cy="3695700"/>
          </a:xfrm>
          <a:prstGeom prst="rect">
            <a:avLst/>
          </a:prstGeom>
        </p:spPr>
        <p:txBody>
          <a:bodyPr anchor="b"/>
          <a:lstStyle>
            <a:lvl1pPr algn="l">
              <a:lnSpc>
                <a:spcPct val="90000"/>
              </a:lnSpc>
              <a:defRPr cap="all"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65" name="Nivel de texto 1…"/>
          <p:cNvSpPr txBox="1"/>
          <p:nvPr>
            <p:ph type="body" sz="quarter" idx="1"/>
          </p:nvPr>
        </p:nvSpPr>
        <p:spPr>
          <a:xfrm>
            <a:off x="1930400" y="11049000"/>
            <a:ext cx="20510500" cy="1778000"/>
          </a:xfrm>
          <a:prstGeom prst="rect">
            <a:avLst/>
          </a:prstGeom>
        </p:spPr>
        <p:txBody>
          <a:bodyPr anchor="t"/>
          <a:lstStyle>
            <a:lvl1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66" name="Número de diapositiva"/>
          <p:cNvSpPr txBox="1"/>
          <p:nvPr>
            <p:ph type="sldNum" sz="quarter" idx="2"/>
          </p:nvPr>
        </p:nvSpPr>
        <p:spPr>
          <a:xfrm>
            <a:off x="12020860" y="13322300"/>
            <a:ext cx="368504" cy="374600"/>
          </a:xfrm>
          <a:prstGeom prst="rect">
            <a:avLst/>
          </a:prstGeom>
        </p:spPr>
        <p:txBody>
          <a:bodyPr anchor="t"/>
          <a:lstStyle>
            <a:lvl1pPr>
              <a:defRPr sz="1800">
                <a:solidFill>
                  <a:srgbClr val="5C88A5"/>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n"/>
          <p:cNvSpPr/>
          <p:nvPr>
            <p:ph type="pic" idx="21"/>
          </p:nvPr>
        </p:nvSpPr>
        <p:spPr>
          <a:xfrm>
            <a:off x="3012055" y="-1422648"/>
            <a:ext cx="18708909" cy="12192000"/>
          </a:xfrm>
          <a:prstGeom prst="rect">
            <a:avLst/>
          </a:prstGeom>
          <a:ln w="9525">
            <a:round/>
          </a:ln>
        </p:spPr>
        <p:txBody>
          <a:bodyPr lIns="91439" tIns="45719" rIns="91439" bIns="45719" anchor="t">
            <a:noAutofit/>
          </a:bodyPr>
          <a:lstStyle/>
          <a:p>
            <a:pPr/>
          </a:p>
        </p:txBody>
      </p:sp>
      <p:sp>
        <p:nvSpPr>
          <p:cNvPr id="21" name="Texto del título"/>
          <p:cNvSpPr txBox="1"/>
          <p:nvPr>
            <p:ph type="title"/>
          </p:nvPr>
        </p:nvSpPr>
        <p:spPr>
          <a:xfrm>
            <a:off x="2019300" y="9105900"/>
            <a:ext cx="20955000" cy="23495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22" name="Nivel de texto 1…"/>
          <p:cNvSpPr txBox="1"/>
          <p:nvPr>
            <p:ph type="body" sz="quarter" idx="1"/>
          </p:nvPr>
        </p:nvSpPr>
        <p:spPr>
          <a:xfrm>
            <a:off x="2019300" y="11480800"/>
            <a:ext cx="20955000" cy="1841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exto del título"/>
          <p:cNvSpPr txBox="1"/>
          <p:nvPr>
            <p:ph type="title"/>
          </p:nvPr>
        </p:nvSpPr>
        <p:spPr>
          <a:xfrm>
            <a:off x="2019300" y="4800600"/>
            <a:ext cx="20955000" cy="4102100"/>
          </a:xfrm>
          <a:prstGeom prst="rect">
            <a:avLst/>
          </a:prstGeom>
        </p:spPr>
        <p:txBody>
          <a:bodyPr/>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31"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n"/>
          <p:cNvSpPr/>
          <p:nvPr>
            <p:ph type="pic" idx="21"/>
          </p:nvPr>
        </p:nvSpPr>
        <p:spPr>
          <a:xfrm>
            <a:off x="12077064" y="-1117735"/>
            <a:ext cx="22736901" cy="14816916"/>
          </a:xfrm>
          <a:prstGeom prst="rect">
            <a:avLst/>
          </a:prstGeom>
          <a:ln w="9525">
            <a:round/>
          </a:ln>
        </p:spPr>
        <p:txBody>
          <a:bodyPr lIns="91439" tIns="45719" rIns="91439" bIns="45719" anchor="t">
            <a:noAutofit/>
          </a:bodyPr>
          <a:lstStyle/>
          <a:p>
            <a:pPr/>
          </a:p>
        </p:txBody>
      </p:sp>
      <p:sp>
        <p:nvSpPr>
          <p:cNvPr id="39" name="Texto del título"/>
          <p:cNvSpPr txBox="1"/>
          <p:nvPr>
            <p:ph type="title"/>
          </p:nvPr>
        </p:nvSpPr>
        <p:spPr>
          <a:xfrm>
            <a:off x="1714500" y="1651000"/>
            <a:ext cx="9880600" cy="5499100"/>
          </a:xfrm>
          <a:prstGeom prst="rect">
            <a:avLst/>
          </a:prstGeom>
        </p:spPr>
        <p:txBody>
          <a:bodyPr anchor="b"/>
          <a:lstStyle/>
          <a:p>
            <a:pPr/>
            <a:r>
              <a:t>Texto del título</a:t>
            </a:r>
          </a:p>
        </p:txBody>
      </p:sp>
      <p:sp>
        <p:nvSpPr>
          <p:cNvPr id="40" name="Nivel de texto 1…"/>
          <p:cNvSpPr txBox="1"/>
          <p:nvPr>
            <p:ph type="body" sz="quarter" idx="1"/>
          </p:nvPr>
        </p:nvSpPr>
        <p:spPr>
          <a:xfrm>
            <a:off x="1714500" y="7315200"/>
            <a:ext cx="9880600" cy="47498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rriba)">
    <p:spTree>
      <p:nvGrpSpPr>
        <p:cNvPr id="1" name=""/>
        <p:cNvGrpSpPr/>
        <p:nvPr/>
      </p:nvGrpSpPr>
      <p:grpSpPr>
        <a:xfrm>
          <a:off x="0" y="0"/>
          <a:ext cx="0" cy="0"/>
          <a:chOff x="0" y="0"/>
          <a:chExt cx="0" cy="0"/>
        </a:xfrm>
      </p:grpSpPr>
      <p:sp>
        <p:nvSpPr>
          <p:cNvPr id="48" name="Texto del título"/>
          <p:cNvSpPr txBox="1"/>
          <p:nvPr>
            <p:ph type="title"/>
          </p:nvPr>
        </p:nvSpPr>
        <p:spPr>
          <a:prstGeom prst="rect">
            <a:avLst/>
          </a:prstGeom>
        </p:spPr>
        <p:txBody>
          <a:bodyPr/>
          <a:lstStyle/>
          <a:p>
            <a:pPr/>
            <a:r>
              <a:t>Texto del título</a:t>
            </a:r>
          </a:p>
        </p:txBody>
      </p:sp>
      <p:sp>
        <p:nvSpPr>
          <p:cNvPr id="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5" name="Imagen"/>
          <p:cNvSpPr/>
          <p:nvPr>
            <p:ph type="pic" idx="21"/>
          </p:nvPr>
        </p:nvSpPr>
        <p:spPr>
          <a:xfrm>
            <a:off x="12594589" y="940886"/>
            <a:ext cx="20229006" cy="13182601"/>
          </a:xfrm>
          <a:prstGeom prst="rect">
            <a:avLst/>
          </a:prstGeom>
          <a:ln w="9525">
            <a:round/>
          </a:ln>
        </p:spPr>
        <p:txBody>
          <a:bodyPr lIns="91439" tIns="45719" rIns="91439" bIns="45719" anchor="t">
            <a:noAutofit/>
          </a:bodyPr>
          <a:lstStyle/>
          <a:p>
            <a:pPr/>
          </a:p>
        </p:txBody>
      </p:sp>
      <p:sp>
        <p:nvSpPr>
          <p:cNvPr id="66" name="Texto del título"/>
          <p:cNvSpPr txBox="1"/>
          <p:nvPr>
            <p:ph type="title"/>
          </p:nvPr>
        </p:nvSpPr>
        <p:spPr>
          <a:prstGeom prst="rect">
            <a:avLst/>
          </a:prstGeom>
        </p:spPr>
        <p:txBody>
          <a:bodyPr/>
          <a:lstStyle/>
          <a:p>
            <a:pPr/>
            <a:r>
              <a:t>Texto del título</a:t>
            </a:r>
          </a:p>
        </p:txBody>
      </p:sp>
      <p:sp>
        <p:nvSpPr>
          <p:cNvPr id="67" name="Nivel de texto 1…"/>
          <p:cNvSpPr txBox="1"/>
          <p:nvPr>
            <p:ph type="body" sz="half" idx="1"/>
          </p:nvPr>
        </p:nvSpPr>
        <p:spPr>
          <a:xfrm>
            <a:off x="1727200" y="381000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pPr/>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 name="Nivel de texto 1…"/>
          <p:cNvSpPr txBox="1"/>
          <p:nvPr>
            <p:ph type="body" idx="1"/>
          </p:nvPr>
        </p:nvSpPr>
        <p:spPr>
          <a:xfrm>
            <a:off x="1714500" y="965200"/>
            <a:ext cx="20955000" cy="1178560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leyend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Imagen"/>
          <p:cNvSpPr/>
          <p:nvPr>
            <p:ph type="pic" idx="21"/>
          </p:nvPr>
        </p:nvSpPr>
        <p:spPr>
          <a:xfrm>
            <a:off x="1643849" y="-1906357"/>
            <a:ext cx="21149127" cy="13782214"/>
          </a:xfrm>
          <a:prstGeom prst="rect">
            <a:avLst/>
          </a:prstGeom>
          <a:ln w="9525">
            <a:round/>
          </a:ln>
        </p:spPr>
        <p:txBody>
          <a:bodyPr lIns="91439" tIns="45719" rIns="91439" bIns="45719" anchor="t">
            <a:noAutofit/>
          </a:bodyPr>
          <a:lstStyle/>
          <a:p>
            <a:pPr/>
          </a:p>
        </p:txBody>
      </p:sp>
      <p:sp>
        <p:nvSpPr>
          <p:cNvPr id="84" name="Nivel de texto 1…"/>
          <p:cNvSpPr txBox="1"/>
          <p:nvPr>
            <p:ph type="body" sz="quarter" idx="1"/>
          </p:nvPr>
        </p:nvSpPr>
        <p:spPr>
          <a:xfrm>
            <a:off x="1905000" y="10121900"/>
            <a:ext cx="9766300" cy="927100"/>
          </a:xfrm>
          <a:prstGeom prst="rect">
            <a:avLst/>
          </a:prstGeom>
        </p:spPr>
        <p:txBody>
          <a:bodyPr anchor="t"/>
          <a:lstStyle>
            <a:lvl1pPr marL="0" indent="0">
              <a:spcBef>
                <a:spcPts val="0"/>
              </a:spcBef>
              <a:buSzTx/>
              <a:buNone/>
              <a:defRPr sz="320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320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320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320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3200">
                <a:solidFill>
                  <a:srgbClr val="515151"/>
                </a:solidFill>
                <a:latin typeface="Bradley Hand ITC TT-Bold"/>
                <a:ea typeface="Bradley Hand ITC TT-Bold"/>
                <a:cs typeface="Bradley Hand ITC TT-Bold"/>
                <a:sym typeface="Bradley Hand ITC TT-Bold"/>
              </a:defRPr>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o del título"/>
          <p:cNvSpPr txBox="1"/>
          <p:nvPr>
            <p:ph type="title"/>
          </p:nvPr>
        </p:nvSpPr>
        <p:spPr>
          <a:xfrm>
            <a:off x="1714500" y="444500"/>
            <a:ext cx="20955000" cy="250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3" name="Nivel de texto 1…"/>
          <p:cNvSpPr txBox="1"/>
          <p:nvPr>
            <p:ph type="body" idx="1"/>
          </p:nvPr>
        </p:nvSpPr>
        <p:spPr>
          <a:xfrm>
            <a:off x="1714500" y="3822700"/>
            <a:ext cx="20955000" cy="892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976100" y="12846050"/>
            <a:ext cx="419100" cy="457200"/>
          </a:xfrm>
          <a:prstGeom prst="rect">
            <a:avLst/>
          </a:prstGeom>
          <a:ln w="12700">
            <a:miter lim="400000"/>
          </a:ln>
        </p:spPr>
        <p:txBody>
          <a:bodyPr wrap="none" lIns="50800" tIns="50800" rIns="50800" bIns="50800" anchor="ctr">
            <a:spAutoFit/>
          </a:bodyPr>
          <a:lstStyle>
            <a:lvl1pPr>
              <a:defRPr sz="2400">
                <a:solidFill>
                  <a:srgbClr val="434343"/>
                </a:solidFill>
                <a:effectLst>
                  <a:outerShdw sx="100000" sy="100000" kx="0" ky="0" algn="b" rotWithShape="0" blurRad="25400" dist="23648" dir="16200000">
                    <a:srgbClr val="000000">
                      <a:alpha val="20689"/>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9pPr>
    </p:titleStyle>
    <p:bodyStyle>
      <a:lvl1pPr marL="584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1pPr>
      <a:lvl2pPr marL="1168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2pPr>
      <a:lvl3pPr marL="1752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3pPr>
      <a:lvl4pPr marL="2336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4pPr>
      <a:lvl5pPr marL="29210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5pPr>
      <a:lvl6pPr marL="3505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6pPr>
      <a:lvl7pPr marL="4089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7pPr>
      <a:lvl8pPr marL="4673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8pPr>
      <a:lvl9pPr marL="5257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2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2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9.png"/><Relationship Id="rId4"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29.png"/><Relationship Id="rId4" Type="http://schemas.openxmlformats.org/officeDocument/2006/relationships/image" Target="../media/image2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1.png"/><Relationship Id="rId4"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1.png"/><Relationship Id="rId4" Type="http://schemas.openxmlformats.org/officeDocument/2006/relationships/image" Target="../media/image3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1.png"/><Relationship Id="rId4"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11.png"/><Relationship Id="rId4" Type="http://schemas.openxmlformats.org/officeDocument/2006/relationships/image" Target="../media/image37.png"/><Relationship Id="rId5" Type="http://schemas.openxmlformats.org/officeDocument/2006/relationships/image" Target="../media/image3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11.png"/><Relationship Id="rId4" Type="http://schemas.openxmlformats.org/officeDocument/2006/relationships/image" Target="../media/image40.png"/><Relationship Id="rId5" Type="http://schemas.openxmlformats.org/officeDocument/2006/relationships/image" Target="../media/image4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11.png"/><Relationship Id="rId4" Type="http://schemas.openxmlformats.org/officeDocument/2006/relationships/image" Target="../media/image43.png"/><Relationship Id="rId5" Type="http://schemas.openxmlformats.org/officeDocument/2006/relationships/image" Target="../media/image4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Editar: doble clic"/>
          <p:cNvSpPr txBox="1"/>
          <p:nvPr>
            <p:ph type="title"/>
          </p:nvPr>
        </p:nvSpPr>
        <p:spPr>
          <a:xfrm>
            <a:off x="1936750" y="7385050"/>
            <a:ext cx="20510500" cy="3695700"/>
          </a:xfrm>
          <a:prstGeom prst="rect">
            <a:avLst/>
          </a:prstGeom>
        </p:spPr>
        <p:txBody>
          <a:bodyPr/>
          <a:lstStyle/>
          <a:p>
            <a:pPr/>
          </a:p>
        </p:txBody>
      </p:sp>
      <p:sp>
        <p:nvSpPr>
          <p:cNvPr id="176" name="Editar: doble clic"/>
          <p:cNvSpPr txBox="1"/>
          <p:nvPr>
            <p:ph type="body" sz="quarter" idx="1"/>
          </p:nvPr>
        </p:nvSpPr>
        <p:spPr>
          <a:prstGeom prst="rect">
            <a:avLst/>
          </a:prstGeom>
        </p:spPr>
        <p:txBody>
          <a:bodyPr/>
          <a:lstStyle/>
          <a:p>
            <a:pPr/>
          </a:p>
        </p:txBody>
      </p:sp>
      <p:pic>
        <p:nvPicPr>
          <p:cNvPr id="177"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33" name="El privilegio de la relación matrimonial"/>
          <p:cNvSpPr txBox="1"/>
          <p:nvPr/>
        </p:nvSpPr>
        <p:spPr>
          <a:xfrm>
            <a:off x="3972213" y="1861843"/>
            <a:ext cx="17049174" cy="1948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02412">
              <a:lnSpc>
                <a:spcPts val="8300"/>
              </a:lnSpc>
              <a:defRPr spc="-85" sz="8514">
                <a:solidFill>
                  <a:srgbClr val="FFFFFF"/>
                </a:solidFill>
                <a:effectLst>
                  <a:outerShdw sx="100000" sy="100000" kx="0" ky="0" algn="b" rotWithShape="0" blurRad="32766" dist="54610" dir="18900000">
                    <a:srgbClr val="C1C1C1"/>
                  </a:outerShdw>
                </a:effectLst>
                <a:latin typeface="Helvetica Neue Black Condensed"/>
                <a:ea typeface="Helvetica Neue Black Condensed"/>
                <a:cs typeface="Helvetica Neue Black Condensed"/>
                <a:sym typeface="Helvetica Neue Black Condensed"/>
              </a:defRPr>
            </a:lvl1pPr>
          </a:lstStyle>
          <a:p>
            <a:pPr/>
            <a:r>
              <a:t>El privilegio de la relación matrimonial</a:t>
            </a:r>
          </a:p>
        </p:txBody>
      </p:sp>
      <p:sp>
        <p:nvSpPr>
          <p:cNvPr id="234" name="Ellos deberían considerar debidamente el resultado de cada privilegio de la relación matrimonial, y el principio santificado debería ser la base de toda acción."/>
          <p:cNvSpPr txBox="1"/>
          <p:nvPr/>
        </p:nvSpPr>
        <p:spPr>
          <a:xfrm>
            <a:off x="3744621" y="5943925"/>
            <a:ext cx="16894758" cy="3778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7100"/>
              </a:lnSpc>
              <a:defRPr spc="-63" sz="63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lvl1pPr>
          </a:lstStyle>
          <a:p>
            <a:pPr/>
            <a:r>
              <a:t>Ellos deberían considerar debidamente el resultado de cada privilegio de la relación matrimonial, y el principio santificado debería ser la base de toda acción.</a:t>
            </a:r>
          </a:p>
        </p:txBody>
      </p:sp>
      <p:sp>
        <p:nvSpPr>
          <p:cNvPr id="235" name="—Testimonies for the Church 2:380 (1870). {1MCP 225.6}"/>
          <p:cNvSpPr txBox="1"/>
          <p:nvPr/>
        </p:nvSpPr>
        <p:spPr>
          <a:xfrm>
            <a:off x="11994832" y="11856629"/>
            <a:ext cx="945985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—Testimonies for the Church 2:380 (1870). {1MCP 225.6}</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37" name="Cuándo pueden ser liberados los afectos"/>
          <p:cNvSpPr txBox="1"/>
          <p:nvPr/>
        </p:nvSpPr>
        <p:spPr>
          <a:xfrm>
            <a:off x="3972213" y="1497802"/>
            <a:ext cx="17049174" cy="194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73201">
              <a:lnSpc>
                <a:spcPts val="7800"/>
              </a:lnSpc>
              <a:defRPr spc="-80" sz="8019">
                <a:solidFill>
                  <a:srgbClr val="FFFFFF"/>
                </a:solidFill>
                <a:effectLst>
                  <a:outerShdw sx="100000" sy="100000" kx="0" ky="0" algn="b" rotWithShape="0" blurRad="30861" dist="51435" dir="18900000">
                    <a:srgbClr val="C1C1C1"/>
                  </a:outerShdw>
                </a:effectLst>
                <a:latin typeface="Helvetica Neue Black Condensed"/>
                <a:ea typeface="Helvetica Neue Black Condensed"/>
                <a:cs typeface="Helvetica Neue Black Condensed"/>
                <a:sym typeface="Helvetica Neue Black Condensed"/>
              </a:defRPr>
            </a:lvl1pPr>
          </a:lstStyle>
          <a:p>
            <a:pPr/>
            <a:r>
              <a:t>Cuándo pueden ser liberados los afectos</a:t>
            </a:r>
          </a:p>
        </p:txBody>
      </p:sp>
      <p:sp>
        <p:nvSpPr>
          <p:cNvPr id="238" name="Deberían mantenerse sujetos los afectos juveniles hasta que llegue el tiempo en que la edad y la experiencia suficientes permitan liberarlos con honra y seguridad."/>
          <p:cNvSpPr txBox="1"/>
          <p:nvPr/>
        </p:nvSpPr>
        <p:spPr>
          <a:xfrm>
            <a:off x="4049421" y="4800925"/>
            <a:ext cx="16894758" cy="5308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i="1" spc="-76" sz="7600">
                <a:solidFill>
                  <a:srgbClr val="FFFFFF"/>
                </a:solidFill>
                <a:effectLst>
                  <a:outerShdw sx="100000" sy="100000" kx="0" ky="0" algn="b" rotWithShape="0" blurRad="38100" dist="63500" dir="18900000">
                    <a:srgbClr val="C1C1C1"/>
                  </a:outerShdw>
                </a:effectLst>
                <a:latin typeface="Times New Roman"/>
                <a:ea typeface="Times New Roman"/>
                <a:cs typeface="Times New Roman"/>
                <a:sym typeface="Times New Roman"/>
              </a:defRPr>
            </a:lvl1pPr>
          </a:lstStyle>
          <a:p>
            <a:pPr/>
            <a:r>
              <a:t>Deberían mantenerse sujetos los afectos juveniles hasta que llegue el tiempo en que la edad y la experiencia suficientes permitan liberarlos con honra y seguridad.</a:t>
            </a:r>
          </a:p>
        </p:txBody>
      </p:sp>
      <p:sp>
        <p:nvSpPr>
          <p:cNvPr id="239" name="—MJ, 449 (1864). {1MCP 226.1}"/>
          <p:cNvSpPr txBox="1"/>
          <p:nvPr/>
        </p:nvSpPr>
        <p:spPr>
          <a:xfrm>
            <a:off x="15945421" y="11856629"/>
            <a:ext cx="550926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—MJ, 449 (1864). {1MCP 226.1}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41" name="El peligro de llevar lo legítimo a excesos"/>
          <p:cNvSpPr txBox="1"/>
          <p:nvPr/>
        </p:nvSpPr>
        <p:spPr>
          <a:xfrm>
            <a:off x="3972213" y="1497802"/>
            <a:ext cx="17049174" cy="194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79044">
              <a:lnSpc>
                <a:spcPts val="7900"/>
              </a:lnSpc>
              <a:defRPr spc="-81" sz="8118">
                <a:solidFill>
                  <a:srgbClr val="FFFFFF"/>
                </a:solidFill>
                <a:effectLst>
                  <a:outerShdw sx="100000" sy="100000" kx="0" ky="0" algn="b" rotWithShape="0" blurRad="31242" dist="52070" dir="18900000">
                    <a:srgbClr val="C1C1C1"/>
                  </a:outerShdw>
                </a:effectLst>
                <a:latin typeface="Helvetica Neue Black Condensed"/>
                <a:ea typeface="Helvetica Neue Black Condensed"/>
                <a:cs typeface="Helvetica Neue Black Condensed"/>
                <a:sym typeface="Helvetica Neue Black Condensed"/>
              </a:defRPr>
            </a:lvl1pPr>
          </a:lstStyle>
          <a:p>
            <a:pPr/>
            <a:r>
              <a:t>El peligro de llevar lo legítimo a excesos</a:t>
            </a:r>
          </a:p>
        </p:txBody>
      </p:sp>
      <p:sp>
        <p:nvSpPr>
          <p:cNvPr id="242" name="Comer, beber o casarse y darse en casamiento no es pecado en sí mismo. Era legítimo casarse en el tiempo de Noé, y es legítimo casarse ahora, si lo que es legítimo es tratado en forma adecuada y no se lo lleva a excesos pecaminosos."/>
          <p:cNvSpPr txBox="1"/>
          <p:nvPr/>
        </p:nvSpPr>
        <p:spPr>
          <a:xfrm>
            <a:off x="4049421" y="4800925"/>
            <a:ext cx="16894758" cy="5308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96570">
              <a:lnSpc>
                <a:spcPts val="8200"/>
              </a:lnSpc>
              <a:defRPr i="1" spc="-64" sz="6460">
                <a:solidFill>
                  <a:srgbClr val="FFFFFF"/>
                </a:solidFill>
                <a:effectLst>
                  <a:outerShdw sx="100000" sy="100000" kx="0" ky="0" algn="b" rotWithShape="0" blurRad="32385" dist="53975" dir="18900000">
                    <a:srgbClr val="C1C1C1"/>
                  </a:outerShdw>
                </a:effectLst>
                <a:latin typeface="Times New Roman"/>
                <a:ea typeface="Times New Roman"/>
                <a:cs typeface="Times New Roman"/>
                <a:sym typeface="Times New Roman"/>
              </a:defRPr>
            </a:lvl1pPr>
          </a:lstStyle>
          <a:p>
            <a:pPr/>
            <a:r>
              <a:t>Comer, beber o casarse y darse en casamiento no es pecado en sí mismo. Era legítimo casarse en el tiempo de Noé, y es legítimo casarse ahora, si lo que es legítimo es tratado en forma adecuada y no se lo lleva a excesos pecaminosos.</a:t>
            </a:r>
          </a:p>
        </p:txBody>
      </p:sp>
      <p:sp>
        <p:nvSpPr>
          <p:cNvPr id="243" name="{1MCP 226.2}"/>
          <p:cNvSpPr txBox="1"/>
          <p:nvPr/>
        </p:nvSpPr>
        <p:spPr>
          <a:xfrm>
            <a:off x="18908077" y="11856629"/>
            <a:ext cx="254660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 {1MCP 226.2}</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45" name="El matrimonio no es una licencia para dar rienda suelta a las pasiones sensuales"/>
          <p:cNvSpPr txBox="1"/>
          <p:nvPr/>
        </p:nvSpPr>
        <p:spPr>
          <a:xfrm>
            <a:off x="3972213" y="1243802"/>
            <a:ext cx="17049174" cy="194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26466">
              <a:lnSpc>
                <a:spcPts val="7000"/>
              </a:lnSpc>
              <a:defRPr spc="-72" sz="7227">
                <a:solidFill>
                  <a:srgbClr val="FFFFFF"/>
                </a:solidFill>
                <a:effectLst>
                  <a:outerShdw sx="100000" sy="100000" kx="0" ky="0" algn="b" rotWithShape="0" blurRad="27813" dist="46355" dir="18900000">
                    <a:srgbClr val="C1C1C1"/>
                  </a:outerShdw>
                </a:effectLst>
                <a:latin typeface="Helvetica Neue Black Condensed"/>
                <a:ea typeface="Helvetica Neue Black Condensed"/>
                <a:cs typeface="Helvetica Neue Black Condensed"/>
                <a:sym typeface="Helvetica Neue Black Condensed"/>
              </a:defRPr>
            </a:lvl1pPr>
          </a:lstStyle>
          <a:p>
            <a:pPr/>
            <a:r>
              <a:t>El matrimonio no es una licencia para dar rienda suelta a las pasiones sensuales</a:t>
            </a:r>
          </a:p>
        </p:txBody>
      </p:sp>
      <p:sp>
        <p:nvSpPr>
          <p:cNvPr id="246" name="El pacto matrimonial cubre pecados del más vil carácter.…"/>
          <p:cNvSpPr txBox="1"/>
          <p:nvPr/>
        </p:nvSpPr>
        <p:spPr>
          <a:xfrm>
            <a:off x="2804374" y="4363470"/>
            <a:ext cx="19892852" cy="7503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68095" indent="-768095" algn="l" defTabSz="490727">
              <a:lnSpc>
                <a:spcPts val="7300"/>
              </a:lnSpc>
              <a:buSzPct val="80000"/>
              <a:buBlip>
                <a:blip r:embed="rId3"/>
              </a:buBlip>
              <a:defRPr spc="-51" sz="5124">
                <a:solidFill>
                  <a:srgbClr val="FFFFFF"/>
                </a:solidFill>
                <a:effectLst>
                  <a:outerShdw sx="100000" sy="100000" kx="0" ky="0" algn="b" rotWithShape="0" blurRad="32004" dist="53339" dir="18900000">
                    <a:srgbClr val="C1C1C1"/>
                  </a:outerShdw>
                </a:effectLst>
                <a:latin typeface="Helvetica Neue Thin"/>
                <a:ea typeface="Helvetica Neue Thin"/>
                <a:cs typeface="Helvetica Neue Thin"/>
                <a:sym typeface="Helvetica Neue Thin"/>
              </a:defRPr>
            </a:pPr>
            <a:r>
              <a:t>El pacto matrimonial cubre pecados del más vil carácter.</a:t>
            </a:r>
          </a:p>
          <a:p>
            <a:pPr marL="768095" indent="-768095" algn="l" defTabSz="490727">
              <a:lnSpc>
                <a:spcPts val="7300"/>
              </a:lnSpc>
              <a:buSzPct val="80000"/>
              <a:buBlip>
                <a:blip r:embed="rId3"/>
              </a:buBlip>
              <a:defRPr spc="-51" sz="5124">
                <a:solidFill>
                  <a:srgbClr val="FFFFFF"/>
                </a:solidFill>
                <a:effectLst>
                  <a:outerShdw sx="100000" sy="100000" kx="0" ky="0" algn="b" rotWithShape="0" blurRad="32004" dist="53339" dir="18900000">
                    <a:srgbClr val="C1C1C1"/>
                  </a:outerShdw>
                </a:effectLst>
                <a:latin typeface="Helvetica Neue Thin"/>
                <a:ea typeface="Helvetica Neue Thin"/>
                <a:cs typeface="Helvetica Neue Thin"/>
                <a:sym typeface="Helvetica Neue Thin"/>
              </a:defRPr>
            </a:pPr>
            <a:r>
              <a:t>Hombres y mujeres que profesan ser piadosos degradan su propio cuerpo por la satisfacción de pasiones corrompidas,.</a:t>
            </a:r>
          </a:p>
          <a:p>
            <a:pPr marL="768095" indent="-768095" algn="l" defTabSz="490727">
              <a:lnSpc>
                <a:spcPts val="7300"/>
              </a:lnSpc>
              <a:buSzPct val="80000"/>
              <a:buBlip>
                <a:blip r:embed="rId3"/>
              </a:buBlip>
              <a:defRPr spc="-51" sz="5124">
                <a:solidFill>
                  <a:srgbClr val="FFFFFF"/>
                </a:solidFill>
                <a:effectLst>
                  <a:outerShdw sx="100000" sy="100000" kx="0" ky="0" algn="b" rotWithShape="0" blurRad="32004" dist="53339" dir="18900000">
                    <a:srgbClr val="C1C1C1"/>
                  </a:outerShdw>
                </a:effectLst>
                <a:latin typeface="Helvetica Neue Thin"/>
                <a:ea typeface="Helvetica Neue Thin"/>
                <a:cs typeface="Helvetica Neue Thin"/>
                <a:sym typeface="Helvetica Neue Thin"/>
              </a:defRPr>
            </a:pPr>
            <a:r>
              <a:t>Abusan de las facultades que Dios les ha dado para que las conserven en santificación y honra.</a:t>
            </a:r>
          </a:p>
          <a:p>
            <a:pPr marL="768095" indent="-768095" algn="l" defTabSz="490727">
              <a:lnSpc>
                <a:spcPts val="7300"/>
              </a:lnSpc>
              <a:buSzPct val="80000"/>
              <a:buBlip>
                <a:blip r:embed="rId3"/>
              </a:buBlip>
              <a:defRPr spc="-51" sz="5124">
                <a:solidFill>
                  <a:srgbClr val="FFFFFF"/>
                </a:solidFill>
                <a:effectLst>
                  <a:outerShdw sx="100000" sy="100000" kx="0" ky="0" algn="b" rotWithShape="0" blurRad="32004" dist="53339" dir="18900000">
                    <a:srgbClr val="C1C1C1"/>
                  </a:outerShdw>
                </a:effectLst>
                <a:latin typeface="Helvetica Neue Thin"/>
                <a:ea typeface="Helvetica Neue Thin"/>
                <a:cs typeface="Helvetica Neue Thin"/>
                <a:sym typeface="Helvetica Neue Thin"/>
              </a:defRPr>
            </a:pPr>
            <a:r>
              <a:t>Sacrifican la vida y la salud sobre el altar de las bajas pasiones.</a:t>
            </a:r>
          </a:p>
          <a:p>
            <a:pPr marL="768095" indent="-768095" algn="l" defTabSz="490727">
              <a:lnSpc>
                <a:spcPts val="7300"/>
              </a:lnSpc>
              <a:buSzPct val="80000"/>
              <a:buBlip>
                <a:blip r:embed="rId3"/>
              </a:buBlip>
              <a:defRPr spc="-51" sz="5124">
                <a:solidFill>
                  <a:srgbClr val="FFFFFF"/>
                </a:solidFill>
                <a:effectLst>
                  <a:outerShdw sx="100000" sy="100000" kx="0" ky="0" algn="b" rotWithShape="0" blurRad="32004" dist="53339" dir="18900000">
                    <a:srgbClr val="C1C1C1"/>
                  </a:outerShdw>
                </a:effectLst>
                <a:latin typeface="Helvetica Neue Thin"/>
                <a:ea typeface="Helvetica Neue Thin"/>
                <a:cs typeface="Helvetica Neue Thin"/>
                <a:sym typeface="Helvetica Neue Thin"/>
              </a:defRPr>
            </a:pPr>
            <a:r>
              <a:t>Someten las facultades superiores y más nobles a las propensiones naturales.</a:t>
            </a:r>
          </a:p>
        </p:txBody>
      </p:sp>
      <p:sp>
        <p:nvSpPr>
          <p:cNvPr id="247" name="—MJ, 449 (1864). {1MCP 226.1}"/>
          <p:cNvSpPr txBox="1"/>
          <p:nvPr/>
        </p:nvSpPr>
        <p:spPr>
          <a:xfrm>
            <a:off x="15818421" y="12186829"/>
            <a:ext cx="550926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—MJ, 449 (1864). {1MCP 226.1}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49" name="Distinción entre el amor y la concupiscencia"/>
          <p:cNvSpPr txBox="1"/>
          <p:nvPr/>
        </p:nvSpPr>
        <p:spPr>
          <a:xfrm>
            <a:off x="3972213" y="1243802"/>
            <a:ext cx="17049174" cy="194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32308">
              <a:lnSpc>
                <a:spcPts val="7100"/>
              </a:lnSpc>
              <a:defRPr spc="-73" sz="7326">
                <a:solidFill>
                  <a:srgbClr val="FFFFFF"/>
                </a:solidFill>
                <a:effectLst>
                  <a:outerShdw sx="100000" sy="100000" kx="0" ky="0" algn="b" rotWithShape="0" blurRad="28194" dist="46990" dir="18900000">
                    <a:srgbClr val="C1C1C1"/>
                  </a:outerShdw>
                </a:effectLst>
                <a:latin typeface="Helvetica Neue Black Condensed"/>
                <a:ea typeface="Helvetica Neue Black Condensed"/>
                <a:cs typeface="Helvetica Neue Black Condensed"/>
                <a:sym typeface="Helvetica Neue Black Condensed"/>
              </a:defRPr>
            </a:lvl1pPr>
          </a:lstStyle>
          <a:p>
            <a:pPr/>
            <a:r>
              <a:t>Distinción entre el amor y la concupiscencia</a:t>
            </a:r>
          </a:p>
        </p:txBody>
      </p:sp>
      <p:sp>
        <p:nvSpPr>
          <p:cNvPr id="250" name="No es amor puro el que impulsa a un hombre a hacer de su esposa un instrumento que satisfaga su concupiscencia. Es expresión de las pasiones animales que claman por ser satisfechas."/>
          <p:cNvSpPr txBox="1"/>
          <p:nvPr/>
        </p:nvSpPr>
        <p:spPr>
          <a:xfrm>
            <a:off x="3820374" y="4701703"/>
            <a:ext cx="16207371" cy="59752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ts val="8700"/>
              </a:lnSpc>
              <a:defRPr spc="-61" sz="6100">
                <a:solidFill>
                  <a:srgbClr val="FFFFFF"/>
                </a:solidFill>
                <a:effectLst>
                  <a:outerShdw sx="100000" sy="100000" kx="0" ky="0" algn="b" rotWithShape="0" blurRad="38100" dist="63500" dir="18900000">
                    <a:srgbClr val="C1C1C1"/>
                  </a:outerShdw>
                </a:effectLst>
                <a:latin typeface="Helvetica Neue Light"/>
                <a:ea typeface="Helvetica Neue Light"/>
                <a:cs typeface="Helvetica Neue Light"/>
                <a:sym typeface="Helvetica Neue Light"/>
              </a:defRPr>
            </a:pPr>
            <a:r>
              <a:t>No es amor puro el que </a:t>
            </a:r>
            <a:r>
              <a:rPr>
                <a:effectLst>
                  <a:outerShdw sx="100000" sy="100000" kx="0" ky="0" algn="b" rotWithShape="0" blurRad="38100" dist="63500" dir="18900000">
                    <a:srgbClr val="939393"/>
                  </a:outerShdw>
                </a:effectLst>
              </a:rPr>
              <a:t>impulsa a un hombre a hacer de su esposa un instrumento que satisfaga su concupiscencia</a:t>
            </a:r>
            <a:r>
              <a:t>. Es expresión de las pasiones animales que claman por ser satisfechas. </a:t>
            </a:r>
          </a:p>
        </p:txBody>
      </p:sp>
      <p:sp>
        <p:nvSpPr>
          <p:cNvPr id="251" name="—MJ, 449 (1864). {1MCP 226.1}"/>
          <p:cNvSpPr txBox="1"/>
          <p:nvPr/>
        </p:nvSpPr>
        <p:spPr>
          <a:xfrm>
            <a:off x="15818421" y="12186829"/>
            <a:ext cx="550926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—MJ, 449 (1864). {1MCP 226.1}</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53" name="Amor, no pasión desenfrenada"/>
          <p:cNvSpPr txBox="1"/>
          <p:nvPr/>
        </p:nvSpPr>
        <p:spPr>
          <a:xfrm>
            <a:off x="3709723" y="1920812"/>
            <a:ext cx="17574154" cy="127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31622">
              <a:lnSpc>
                <a:spcPts val="8800"/>
              </a:lnSpc>
              <a:defRPr spc="-90" sz="9009">
                <a:solidFill>
                  <a:srgbClr val="FFFFFF"/>
                </a:solidFill>
                <a:effectLst>
                  <a:outerShdw sx="100000" sy="100000" kx="0" ky="0" algn="b" rotWithShape="0" blurRad="34671" dist="57785" dir="18900000">
                    <a:srgbClr val="C1C1C1"/>
                  </a:outerShdw>
                </a:effectLst>
                <a:latin typeface="Helvetica Neue Black Condensed"/>
                <a:ea typeface="Helvetica Neue Black Condensed"/>
                <a:cs typeface="Helvetica Neue Black Condensed"/>
                <a:sym typeface="Helvetica Neue Black Condensed"/>
              </a:defRPr>
            </a:lvl1pPr>
          </a:lstStyle>
          <a:p>
            <a:pPr/>
            <a:r>
              <a:t>Amor, no pasión desenfrenada</a:t>
            </a:r>
          </a:p>
        </p:txBody>
      </p:sp>
      <p:sp>
        <p:nvSpPr>
          <p:cNvPr id="254" name="El amor [...] no es irracional ni ciego. Es puro y santo. Pero la pasión del corazón natural es otra cosa completamente distinta. Mientras que el amor puro considera a Dios en todos sus planes y se mantendrá en perfecta armonía con el Espíritu de Dios, l"/>
          <p:cNvSpPr txBox="1"/>
          <p:nvPr/>
        </p:nvSpPr>
        <p:spPr>
          <a:xfrm>
            <a:off x="2876968" y="4255107"/>
            <a:ext cx="18630064" cy="68684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90727">
              <a:lnSpc>
                <a:spcPts val="7300"/>
              </a:lnSpc>
              <a:defRPr spc="-51" sz="5124">
                <a:solidFill>
                  <a:srgbClr val="FFFFFF"/>
                </a:solidFill>
                <a:effectLst>
                  <a:outerShdw sx="100000" sy="100000" kx="0" ky="0" algn="b" rotWithShape="0" blurRad="32004" dist="53339" dir="18900000">
                    <a:srgbClr val="C1C1C1"/>
                  </a:outerShdw>
                </a:effectLst>
                <a:latin typeface="Helvetica Neue Light"/>
                <a:ea typeface="Helvetica Neue Light"/>
                <a:cs typeface="Helvetica Neue Light"/>
                <a:sym typeface="Helvetica Neue Light"/>
              </a:defRPr>
            </a:lvl1pPr>
          </a:lstStyle>
          <a:p>
            <a:pPr/>
            <a:r>
              <a:t>El amor [...] no es irracional ni ciego. Es puro y santo. Pero la pasión del corazón natural es otra cosa completamente distinta. Mientras que el amor puro considera a Dios en todos sus planes y se mantendrá en perfecta armonía con el Espíritu de Dios, la pasión se manifestará temeraria e irracional, desafiará todo freno y hará un ídolo del objeto de su elección. En todo el comportamiento de quien posee verdadero amor, se revelará la gracia de Dios.</a:t>
            </a:r>
          </a:p>
        </p:txBody>
      </p:sp>
      <p:sp>
        <p:nvSpPr>
          <p:cNvPr id="255" name="—MJ, 449 (1864). {1MCP 226.1}"/>
          <p:cNvSpPr txBox="1"/>
          <p:nvPr/>
        </p:nvSpPr>
        <p:spPr>
          <a:xfrm>
            <a:off x="15818421" y="12186829"/>
            <a:ext cx="550926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—MJ, 449 (1864). {1MCP 226.1}</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57" name="Rectángulo"/>
          <p:cNvSpPr/>
          <p:nvPr/>
        </p:nvSpPr>
        <p:spPr>
          <a:xfrm>
            <a:off x="1101362" y="3235498"/>
            <a:ext cx="1016298" cy="7762181"/>
          </a:xfrm>
          <a:prstGeom prst="rect">
            <a:avLst/>
          </a:prstGeom>
          <a:blipFill>
            <a:blip r:embed="rId2"/>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FFFFFF"/>
                </a:solidFill>
              </a:defRPr>
            </a:pPr>
          </a:p>
        </p:txBody>
      </p:sp>
      <p:sp>
        <p:nvSpPr>
          <p:cNvPr id="258" name="Lo negativo palabras de limitación y advertencia"/>
          <p:cNvSpPr txBox="1"/>
          <p:nvPr/>
        </p:nvSpPr>
        <p:spPr>
          <a:xfrm>
            <a:off x="3881080" y="888202"/>
            <a:ext cx="16248083" cy="2744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Lo negativo palabras de limitación y advertencia</a:t>
            </a:r>
          </a:p>
        </p:txBody>
      </p:sp>
      <p:sp>
        <p:nvSpPr>
          <p:cNvPr id="259" name="No fue designado para cubrir la sensualidad y las prácticas degradantes…"/>
          <p:cNvSpPr txBox="1"/>
          <p:nvPr/>
        </p:nvSpPr>
        <p:spPr>
          <a:xfrm>
            <a:off x="2865080" y="3955730"/>
            <a:ext cx="9718596" cy="9081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No fue designado para cubrir la sensualidad y las prácticas degradantes</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Los excesos sexuales ponen en peligro la salud y la vida</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prevención de una institución sagrada</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abuso de los privilegios sexuales en el matrimonio</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Influencias prenatales</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proceso de degradación</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Consejos a las mujeres</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Evitar la provocación</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Podemos obtener fuerzas para vencer</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Inmersos en la depravación moral</a:t>
            </a:r>
          </a:p>
        </p:txBody>
      </p:sp>
      <p:sp>
        <p:nvSpPr>
          <p:cNvPr id="260" name="C…"/>
          <p:cNvSpPr txBox="1"/>
          <p:nvPr/>
        </p:nvSpPr>
        <p:spPr>
          <a:xfrm>
            <a:off x="817587" y="3341757"/>
            <a:ext cx="1583848" cy="75496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C</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O</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N</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T</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E</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N</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I</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D</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O</a:t>
            </a:r>
          </a:p>
        </p:txBody>
      </p:sp>
      <p:sp>
        <p:nvSpPr>
          <p:cNvPr id="261" name="La degradación…"/>
          <p:cNvSpPr txBox="1"/>
          <p:nvPr/>
        </p:nvSpPr>
        <p:spPr>
          <a:xfrm>
            <a:off x="13507680" y="3955730"/>
            <a:ext cx="9718596" cy="9081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degradación</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Evite lo impuro</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Novelas lujuriosas y pornografía</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mente factor determinante</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masturbación</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Relaciones sexuales antes del casamiento</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homexualidad</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Pecados de los antidiluvianos</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Ivaden la iglesia hoy</a:t>
            </a:r>
            <a:endParaRPr>
              <a:latin typeface="Helvetica Neue Thin"/>
              <a:ea typeface="Helvetica Neue Thin"/>
              <a:cs typeface="Helvetica Neue Thin"/>
              <a:sym typeface="Helvetica Neue Thin"/>
            </a:endParaRPr>
          </a:p>
          <a:p>
            <a:pPr marL="1028699" indent="-1028699" algn="l">
              <a:lnSpc>
                <a:spcPts val="4600"/>
              </a:lnSpc>
              <a:spcBef>
                <a:spcPts val="1200"/>
              </a:spcBef>
              <a:buSzPct val="100000"/>
              <a:buAutoNum type="arabicPeriod" startAt="11"/>
              <a:defRPr sz="3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Cerrar los ojos a la luz</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63" name="El matrimonio no fue designado para cubrir la sensualidad y las prácticas degradantes"/>
          <p:cNvSpPr txBox="1"/>
          <p:nvPr/>
        </p:nvSpPr>
        <p:spPr>
          <a:xfrm>
            <a:off x="3881080" y="888202"/>
            <a:ext cx="16326168" cy="1944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32308">
              <a:lnSpc>
                <a:spcPts val="7100"/>
              </a:lnSpc>
              <a:defRPr spc="-68" sz="6808">
                <a:solidFill>
                  <a:srgbClr val="FFFFFF"/>
                </a:solidFill>
                <a:effectLst>
                  <a:outerShdw sx="100000" sy="100000" kx="0" ky="0" algn="b" rotWithShape="0" blurRad="28194" dist="46990" dir="18900000">
                    <a:srgbClr val="C1C1C1"/>
                  </a:outerShdw>
                </a:effectLst>
                <a:latin typeface="Helvetica Neue Black Condensed"/>
                <a:ea typeface="Helvetica Neue Black Condensed"/>
                <a:cs typeface="Helvetica Neue Black Condensed"/>
                <a:sym typeface="Helvetica Neue Black Condensed"/>
              </a:defRPr>
            </a:lvl1pPr>
          </a:lstStyle>
          <a:p>
            <a:pPr/>
            <a:r>
              <a:t>El matrimonio no fue designado para cubrir la sensualidad y las prácticas degradantes</a:t>
            </a:r>
          </a:p>
        </p:txBody>
      </p:sp>
      <p:sp>
        <p:nvSpPr>
          <p:cNvPr id="264" name="Dios nunca quiso que el matrimonio cubriera la multitud de pecados que se practican. La sensualidad y las prácticas bajas en la relación matrimonial están educando la mente y el gusto moral en prácticas desmoralizadoras fuera de la relación matrimonia"/>
          <p:cNvSpPr txBox="1"/>
          <p:nvPr/>
        </p:nvSpPr>
        <p:spPr>
          <a:xfrm>
            <a:off x="3261231" y="5562804"/>
            <a:ext cx="18471138" cy="3893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a:ea typeface="Helvetica Neue"/>
                <a:cs typeface="Helvetica Neue"/>
                <a:sym typeface="Helvetica Neue"/>
              </a:defRPr>
            </a:lvl1pPr>
          </a:lstStyle>
          <a:p>
            <a:pPr/>
            <a:r>
              <a:t>Dios nunca quiso que el matrimonio cubriera la multitud de pecados que se practican. La sensualidad y las prácticas bajas en la relación matrimonial están educando la mente y el gusto moral en prácticas desmoralizadoras fuera de la relación matrimonia</a:t>
            </a:r>
          </a:p>
        </p:txBody>
      </p:sp>
      <p:sp>
        <p:nvSpPr>
          <p:cNvPr id="265" name="—{1MCP 228.1}"/>
          <p:cNvSpPr txBox="1"/>
          <p:nvPr/>
        </p:nvSpPr>
        <p:spPr>
          <a:xfrm>
            <a:off x="18505995" y="12186829"/>
            <a:ext cx="2821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228.1}</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67" name="Los excesos sexuales ponen en peligro la salud y la vida"/>
          <p:cNvSpPr txBox="1"/>
          <p:nvPr/>
        </p:nvSpPr>
        <p:spPr>
          <a:xfrm>
            <a:off x="5306209" y="1370802"/>
            <a:ext cx="13771582" cy="20981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61518">
              <a:lnSpc>
                <a:spcPts val="7600"/>
              </a:lnSpc>
              <a:defRPr spc="-78" sz="7821">
                <a:solidFill>
                  <a:srgbClr val="FFFFFF"/>
                </a:solidFill>
                <a:effectLst>
                  <a:outerShdw sx="100000" sy="100000" kx="0" ky="0" algn="b" rotWithShape="0" blurRad="30099" dist="50165" dir="18900000">
                    <a:srgbClr val="C1C1C1"/>
                  </a:outerShdw>
                </a:effectLst>
                <a:latin typeface="Helvetica Neue Black Condensed"/>
                <a:ea typeface="Helvetica Neue Black Condensed"/>
                <a:cs typeface="Helvetica Neue Black Condensed"/>
                <a:sym typeface="Helvetica Neue Black Condensed"/>
              </a:defRPr>
            </a:lvl1pPr>
          </a:lstStyle>
          <a:p>
            <a:pPr/>
            <a:r>
              <a:t>Los excesos sexuales ponen en peligro la salud y la vida</a:t>
            </a:r>
          </a:p>
        </p:txBody>
      </p:sp>
      <p:sp>
        <p:nvSpPr>
          <p:cNvPr id="268" name="No es un amor puro y santo el que induce a la esposa a satisfacer las propensiones animales de su esposo, a costa de su salud y de su vida [...]. Tal vez sea necesario instarlo con humildad y afecto aun a riesgo de desagradarle, y hacerle comprender que "/>
          <p:cNvSpPr txBox="1"/>
          <p:nvPr/>
        </p:nvSpPr>
        <p:spPr>
          <a:xfrm>
            <a:off x="3261231" y="4815054"/>
            <a:ext cx="18471138" cy="6676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Helvetica Neue"/>
                <a:ea typeface="Helvetica Neue"/>
                <a:cs typeface="Helvetica Neue"/>
                <a:sym typeface="Helvetica Neue"/>
              </a:defRPr>
            </a:pPr>
            <a:r>
              <a:t>No es un amor puro y santo el que induce a la esposa a satisfacer las propensiones animales de su esposo, a costa de su salud y de su vida [...]. Tal vez sea necesario instarlo con humildad y afecto aun a riesgo de desagradarle, y hacerle comprender que ella no puede degradar su cuerpo cediendo a los excesos sexuales. </a:t>
            </a:r>
            <a:r>
              <a:rPr sz="4400">
                <a:latin typeface="Helvetica Neue Light"/>
                <a:ea typeface="Helvetica Neue Light"/>
                <a:cs typeface="Helvetica Neue Light"/>
                <a:sym typeface="Helvetica Neue Light"/>
              </a:rPr>
              <a:t>Ella debe, con ternura y bondad, recordarle que Dios tiene los primeros y más altos derechos sobre todo su ser y que no puede despreciar esos derechos, porque tendrá que dar cuenta de ellos en el gran día de Dios.</a:t>
            </a:r>
          </a:p>
        </p:txBody>
      </p:sp>
      <p:sp>
        <p:nvSpPr>
          <p:cNvPr id="269" name="—{1MCP 228.1}"/>
          <p:cNvSpPr txBox="1"/>
          <p:nvPr/>
        </p:nvSpPr>
        <p:spPr>
          <a:xfrm>
            <a:off x="18505995" y="12186829"/>
            <a:ext cx="2821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228.1}</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71" name="La perversión de una institución sagrada"/>
          <p:cNvSpPr txBox="1"/>
          <p:nvPr/>
        </p:nvSpPr>
        <p:spPr>
          <a:xfrm>
            <a:off x="3112017" y="26236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9937">
              <a:lnSpc>
                <a:spcPts val="8600"/>
              </a:lnSpc>
              <a:defRPr spc="-88" sz="8811">
                <a:solidFill>
                  <a:srgbClr val="FFFFFF"/>
                </a:solidFill>
                <a:effectLst>
                  <a:outerShdw sx="100000" sy="100000" kx="0" ky="0" algn="b" rotWithShape="0" blurRad="33909" dist="56514" dir="18900000">
                    <a:srgbClr val="C1C1C1"/>
                  </a:outerShdw>
                </a:effectLst>
                <a:latin typeface="Helvetica Neue Black Condensed"/>
                <a:ea typeface="Helvetica Neue Black Condensed"/>
                <a:cs typeface="Helvetica Neue Black Condensed"/>
                <a:sym typeface="Helvetica Neue Black Condensed"/>
              </a:defRPr>
            </a:lvl1pPr>
          </a:lstStyle>
          <a:p>
            <a:pPr/>
            <a:r>
              <a:t>La perversión de una institución sagrada</a:t>
            </a:r>
          </a:p>
        </p:txBody>
      </p:sp>
      <p:sp>
        <p:nvSpPr>
          <p:cNvPr id="272" name="Los excesos sexuales destruirán ciertamente el amor por los ejercicios devocionales, privarán al cerebro de la sustancia necesaria para nutrir el organismo y agotarán efectivamente la vitalidad."/>
          <p:cNvSpPr txBox="1"/>
          <p:nvPr/>
        </p:nvSpPr>
        <p:spPr>
          <a:xfrm>
            <a:off x="3261231" y="6587489"/>
            <a:ext cx="18471138" cy="3131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a:ea typeface="Helvetica Neue"/>
                <a:cs typeface="Helvetica Neue"/>
                <a:sym typeface="Helvetica Neue"/>
              </a:defRPr>
            </a:lvl1pPr>
          </a:lstStyle>
          <a:p>
            <a:pPr/>
            <a:r>
              <a:t>Los excesos sexuales destruirán ciertamente el amor por los ejercicios devocionales, privarán al cerebro de la sustancia necesaria para nutrir el organismo y agotarán efectivamente la vitalidad.</a:t>
            </a:r>
          </a:p>
        </p:txBody>
      </p:sp>
      <p:sp>
        <p:nvSpPr>
          <p:cNvPr id="273" name="{1MCP 228.3}"/>
          <p:cNvSpPr txBox="1"/>
          <p:nvPr/>
        </p:nvSpPr>
        <p:spPr>
          <a:xfrm>
            <a:off x="18886995" y="12186829"/>
            <a:ext cx="2440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228.3}</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82" name="Grupo"/>
          <p:cNvGrpSpPr/>
          <p:nvPr/>
        </p:nvGrpSpPr>
        <p:grpSpPr>
          <a:xfrm>
            <a:off x="14263340" y="1913228"/>
            <a:ext cx="8164515" cy="5158919"/>
            <a:chOff x="0" y="0"/>
            <a:chExt cx="8164514" cy="5158917"/>
          </a:xfrm>
        </p:grpSpPr>
        <p:pic>
          <p:nvPicPr>
            <p:cNvPr id="180"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81"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83"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84"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85" name="Imagen" descr="Imagen"/>
          <p:cNvPicPr>
            <a:picLocks noChangeAspect="1"/>
          </p:cNvPicPr>
          <p:nvPr/>
        </p:nvPicPr>
        <p:blipFill>
          <a:blip r:embed="rId5">
            <a:extLst/>
          </a:blip>
          <a:stretch>
            <a:fillRect/>
          </a:stretch>
        </p:blipFill>
        <p:spPr>
          <a:xfrm>
            <a:off x="9883743" y="6335971"/>
            <a:ext cx="14021459" cy="857396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75" name="Los excesos sexuales destruirán ciertamente el amor por los ejercicios devocionales, privarán al cerebro de la sustancia necesaria para nutrir el organismo y agotarán efectivamente la vitalidad."/>
          <p:cNvSpPr txBox="1"/>
          <p:nvPr/>
        </p:nvSpPr>
        <p:spPr>
          <a:xfrm>
            <a:off x="3261231" y="4607357"/>
            <a:ext cx="18471138" cy="3942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7600"/>
              </a:lnSpc>
              <a:spcBef>
                <a:spcPts val="100"/>
              </a:spcBef>
              <a:defRPr sz="6400">
                <a:solidFill>
                  <a:srgbClr val="FFFFFF"/>
                </a:solidFill>
                <a:latin typeface="Helvetica Neue"/>
                <a:ea typeface="Helvetica Neue"/>
                <a:cs typeface="Helvetica Neue"/>
                <a:sym typeface="Helvetica Neue"/>
              </a:defRPr>
            </a:lvl1pPr>
          </a:lstStyle>
          <a:p>
            <a:pPr/>
            <a:r>
              <a:t>Los excesos sexuales destruirán ciertamente el amor por los ejercicios devocionales, privarán al cerebro de la sustancia necesaria para nutrir el organismo y agotarán efectivamente la vitalidad.</a:t>
            </a:r>
          </a:p>
        </p:txBody>
      </p:sp>
      <p:sp>
        <p:nvSpPr>
          <p:cNvPr id="276" name="{1MCP 228.3}"/>
          <p:cNvSpPr txBox="1"/>
          <p:nvPr/>
        </p:nvSpPr>
        <p:spPr>
          <a:xfrm>
            <a:off x="18886995" y="12186829"/>
            <a:ext cx="2440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228.3}</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78" name="El abuso de los privilegios sexuales en el matrimonio"/>
          <p:cNvSpPr txBox="1"/>
          <p:nvPr/>
        </p:nvSpPr>
        <p:spPr>
          <a:xfrm>
            <a:off x="3112017" y="26236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5">
              <a:lnSpc>
                <a:spcPts val="8500"/>
              </a:lnSpc>
              <a:defRPr spc="-87" sz="8712">
                <a:solidFill>
                  <a:srgbClr val="FFFFFF"/>
                </a:solidFill>
                <a:effectLst>
                  <a:outerShdw sx="100000" sy="100000" kx="0" ky="0" algn="b" rotWithShape="0" blurRad="33528"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El abuso de los privilegios sexuales en el matrimonio</a:t>
            </a:r>
          </a:p>
        </p:txBody>
      </p:sp>
      <p:sp>
        <p:nvSpPr>
          <p:cNvPr id="279" name="Las pasiones carnales, acariciadas y complacidas, llegan a ser muy fuertes en esta época, y sus resultados son innumerables males en la vida matrimonial. En lugar de desarrollarse la mente y ser el poder controlador, las propensiones carnales gobiernan s"/>
          <p:cNvSpPr txBox="1"/>
          <p:nvPr/>
        </p:nvSpPr>
        <p:spPr>
          <a:xfrm>
            <a:off x="3261231" y="5825489"/>
            <a:ext cx="18471138" cy="465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latin typeface="Helvetica Neue"/>
                <a:ea typeface="Helvetica Neue"/>
                <a:cs typeface="Helvetica Neue"/>
                <a:sym typeface="Helvetica Neue"/>
              </a:defRPr>
            </a:lvl1pPr>
          </a:lstStyle>
          <a:p>
            <a:pPr/>
            <a:r>
              <a:t>Las pasiones carnales, acariciadas y complacidas, llegan a ser muy fuertes en esta época, y sus resultados son innumerables males en la vida matrimonial. En lugar de desarrollarse la mente y ser el poder controlador, las propensiones carnales gobiernan sobre las facultades más elevadas y nobles hasta que son llevadas a la sujeción de esas propensiones.</a:t>
            </a:r>
          </a:p>
        </p:txBody>
      </p:sp>
      <p:sp>
        <p:nvSpPr>
          <p:cNvPr id="280" name="{1MCP 229.1}"/>
          <p:cNvSpPr txBox="1"/>
          <p:nvPr/>
        </p:nvSpPr>
        <p:spPr>
          <a:xfrm>
            <a:off x="18886995" y="12186829"/>
            <a:ext cx="2440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229.1}</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82" name="Influencias prenatales"/>
          <p:cNvSpPr txBox="1"/>
          <p:nvPr/>
        </p:nvSpPr>
        <p:spPr>
          <a:xfrm>
            <a:off x="3112017" y="17600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Influencias prenatales</a:t>
            </a:r>
          </a:p>
        </p:txBody>
      </p:sp>
      <p:sp>
        <p:nvSpPr>
          <p:cNvPr id="283" name="Él puede modelar la descendencia de ellos mucho más fácilmente de lo que pueden hacerlo los padres, por medio de ellos puede dar el sello de su propio carácter a sus niños.…"/>
          <p:cNvSpPr txBox="1"/>
          <p:nvPr/>
        </p:nvSpPr>
        <p:spPr>
          <a:xfrm>
            <a:off x="1869539" y="4173270"/>
            <a:ext cx="21254522" cy="7922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87400" indent="-787400" algn="l">
              <a:lnSpc>
                <a:spcPts val="6300"/>
              </a:lnSpc>
              <a:spcBef>
                <a:spcPts val="1800"/>
              </a:spcBef>
              <a:buSzPct val="80000"/>
              <a:buBlip>
                <a:blip r:embed="rId2"/>
              </a:buBlip>
              <a:defRPr>
                <a:solidFill>
                  <a:srgbClr val="FFFFFF"/>
                </a:solidFill>
                <a:latin typeface="Helvetica Neue"/>
                <a:ea typeface="Helvetica Neue"/>
                <a:cs typeface="Helvetica Neue"/>
                <a:sym typeface="Helvetica Neue"/>
              </a:defRPr>
            </a:pPr>
            <a:r>
              <a:t>Él puede modelar la descendencia de ellos mucho más fácilmente de lo que pueden hacerlo los padres, por medio de ellos puede dar el sello de su propio carácter a sus niños.</a:t>
            </a:r>
          </a:p>
          <a:p>
            <a:pPr marL="787400" indent="-787400" algn="l">
              <a:lnSpc>
                <a:spcPts val="6300"/>
              </a:lnSpc>
              <a:spcBef>
                <a:spcPts val="1800"/>
              </a:spcBef>
              <a:buSzPct val="80000"/>
              <a:buBlip>
                <a:blip r:embed="rId2"/>
              </a:buBlip>
              <a:defRPr>
                <a:solidFill>
                  <a:srgbClr val="FFFFFF"/>
                </a:solidFill>
                <a:latin typeface="Helvetica Neue"/>
                <a:ea typeface="Helvetica Neue"/>
                <a:cs typeface="Helvetica Neue"/>
                <a:sym typeface="Helvetica Neue"/>
              </a:defRPr>
            </a:pPr>
            <a:r>
              <a:t>De este modo muchos niños nacen bajo el influjo de las pasiones pecaminosas, mientras sus facultades morales se desarrollan débilmente.</a:t>
            </a:r>
          </a:p>
          <a:p>
            <a:pPr marL="787400" indent="-787400" algn="l">
              <a:lnSpc>
                <a:spcPts val="6300"/>
              </a:lnSpc>
              <a:spcBef>
                <a:spcPts val="1800"/>
              </a:spcBef>
              <a:buSzPct val="80000"/>
              <a:buBlip>
                <a:blip r:embed="rId2"/>
              </a:buBlip>
              <a:defRPr>
                <a:solidFill>
                  <a:srgbClr val="FFFFFF"/>
                </a:solidFill>
                <a:latin typeface="Helvetica Neue"/>
                <a:ea typeface="Helvetica Neue"/>
                <a:cs typeface="Helvetica Neue"/>
                <a:sym typeface="Helvetica Neue"/>
              </a:defRPr>
            </a:pPr>
            <a:r>
              <a:t>Estos niños necesitan la más cuidadosa enseñanza para extraer, fortalecer y desarrollar las facultades morales e intelectuales a fin de que estas puedan tomar el dominio.</a:t>
            </a:r>
          </a:p>
        </p:txBody>
      </p:sp>
      <p:sp>
        <p:nvSpPr>
          <p:cNvPr id="284" name="{1MCP 229.4}"/>
          <p:cNvSpPr txBox="1"/>
          <p:nvPr/>
        </p:nvSpPr>
        <p:spPr>
          <a:xfrm>
            <a:off x="18882677" y="12186829"/>
            <a:ext cx="254660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 {1MCP 229.4}</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86" name="El proceso de degradación"/>
          <p:cNvSpPr txBox="1"/>
          <p:nvPr/>
        </p:nvSpPr>
        <p:spPr>
          <a:xfrm>
            <a:off x="3112017" y="8964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El proceso de degradación</a:t>
            </a:r>
          </a:p>
        </p:txBody>
      </p:sp>
      <p:sp>
        <p:nvSpPr>
          <p:cNvPr id="287" name="La mente no descienden en un momento de la pureza y la santidad a la depravación, la corrupción y el crimen. Lleva tiempo transformar lo humano a lo divino o degradar a los que fueron formados a la imagen de Dios a lo brutal o satánico."/>
          <p:cNvSpPr txBox="1"/>
          <p:nvPr/>
        </p:nvSpPr>
        <p:spPr>
          <a:xfrm>
            <a:off x="4674602" y="4022308"/>
            <a:ext cx="16812796" cy="7360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7700"/>
              </a:lnSpc>
              <a:spcBef>
                <a:spcPts val="700"/>
              </a:spcBef>
              <a:defRPr sz="6200">
                <a:solidFill>
                  <a:srgbClr val="FFFFFF"/>
                </a:solidFill>
                <a:latin typeface="Helvetica Neue Thin"/>
                <a:ea typeface="Helvetica Neue Thin"/>
                <a:cs typeface="Helvetica Neue Thin"/>
                <a:sym typeface="Helvetica Neue Thin"/>
              </a:defRPr>
            </a:lvl1pPr>
          </a:lstStyle>
          <a:p>
            <a:pPr/>
            <a:r>
              <a:t>La mente no descienden en un momento de la pureza y la santidad a la depravación, la corrupción y el crimen. Lleva tiempo transformar lo humano a lo divino o degradar a los que fueron formados a la imagen de Dios a lo brutal o satánico.</a:t>
            </a:r>
          </a:p>
        </p:txBody>
      </p:sp>
      <p:sp>
        <p:nvSpPr>
          <p:cNvPr id="288" name="{1MCP 229.5}"/>
          <p:cNvSpPr txBox="1"/>
          <p:nvPr/>
        </p:nvSpPr>
        <p:spPr>
          <a:xfrm>
            <a:off x="18912395" y="12186829"/>
            <a:ext cx="2440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229.5}</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90" name="{1MCP 229.6}"/>
          <p:cNvSpPr txBox="1"/>
          <p:nvPr/>
        </p:nvSpPr>
        <p:spPr>
          <a:xfrm>
            <a:off x="18886995" y="12186829"/>
            <a:ext cx="2440687"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229.6}</a:t>
            </a:r>
          </a:p>
        </p:txBody>
      </p:sp>
      <p:sp>
        <p:nvSpPr>
          <p:cNvPr id="291" name="El ser humano puede educar su mente de modo que el pecado que una vez detestaba llegue a ser placentero para él. Cuando cesa de velar y orar, deja de cuidar la ciudadela, el corazón, y se entrega al pecado y el crimen.…"/>
          <p:cNvSpPr txBox="1"/>
          <p:nvPr/>
        </p:nvSpPr>
        <p:spPr>
          <a:xfrm>
            <a:off x="2507714" y="2472512"/>
            <a:ext cx="19978172" cy="9138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7100"/>
              </a:lnSpc>
              <a:spcBef>
                <a:spcPts val="700"/>
              </a:spcBef>
              <a:defRPr sz="6200">
                <a:solidFill>
                  <a:srgbClr val="FFFFFF"/>
                </a:solidFill>
                <a:latin typeface="Helvetica Neue Thin"/>
                <a:ea typeface="Helvetica Neue Thin"/>
                <a:cs typeface="Helvetica Neue Thin"/>
                <a:sym typeface="Helvetica Neue Thin"/>
              </a:defRPr>
            </a:pPr>
            <a:r>
              <a:t>El ser humano puede educar su mente de modo que el pecado que una vez detestaba llegue a ser placentero para él. Cuando cesa de velar y orar, deja de cuidar la ciudadela, el corazón, y se entrega al pecado y el crimen.</a:t>
            </a:r>
          </a:p>
          <a:p>
            <a:pPr>
              <a:lnSpc>
                <a:spcPts val="7100"/>
              </a:lnSpc>
              <a:spcBef>
                <a:spcPts val="700"/>
              </a:spcBef>
              <a:defRPr sz="6200">
                <a:solidFill>
                  <a:srgbClr val="FFFFFF"/>
                </a:solidFill>
                <a:latin typeface="Helvetica Neue Thin"/>
                <a:ea typeface="Helvetica Neue Thin"/>
                <a:cs typeface="Helvetica Neue Thin"/>
                <a:sym typeface="Helvetica Neue Thin"/>
              </a:defRPr>
            </a:pPr>
          </a:p>
          <a:p>
            <a:pPr>
              <a:lnSpc>
                <a:spcPts val="7100"/>
              </a:lnSpc>
              <a:spcBef>
                <a:spcPts val="700"/>
              </a:spcBef>
              <a:defRPr sz="6200">
                <a:solidFill>
                  <a:srgbClr val="FFFFFF"/>
                </a:solidFill>
                <a:latin typeface="Helvetica Neue Thin"/>
                <a:ea typeface="Helvetica Neue Thin"/>
                <a:cs typeface="Helvetica Neue Thin"/>
                <a:sym typeface="Helvetica Neue Thin"/>
              </a:defRPr>
            </a:pPr>
            <a:r>
              <a:t>La mente se rebaja, y es imposible sacarla de la corrupción mientras recibe la educación que esclaviza las facultades morales e intelectuales y las pone bajo la sujeción de las pasiones más groseras.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93" name="Consejos a las mujeres"/>
          <p:cNvSpPr txBox="1"/>
          <p:nvPr/>
        </p:nvSpPr>
        <p:spPr>
          <a:xfrm>
            <a:off x="3112017" y="17600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Consejos a las mujeres</a:t>
            </a:r>
          </a:p>
        </p:txBody>
      </p:sp>
      <p:sp>
        <p:nvSpPr>
          <p:cNvPr id="294" name="en esta época las mujeres, casadas y solteras, con demasiada frecuencia no establecen los límites adecuados. Coqueteando, estimulan las atenciones de hombres solteros y casados y los que son moralmente débiles quedan seducidos.…"/>
          <p:cNvSpPr txBox="1"/>
          <p:nvPr/>
        </p:nvSpPr>
        <p:spPr>
          <a:xfrm>
            <a:off x="1869539" y="3733284"/>
            <a:ext cx="21254522" cy="9526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87400" indent="-787400" algn="l">
              <a:lnSpc>
                <a:spcPts val="6300"/>
              </a:lnSpc>
              <a:spcBef>
                <a:spcPts val="1800"/>
              </a:spcBef>
              <a:buSzPct val="80000"/>
              <a:buBlip>
                <a:blip r:embed="rId2"/>
              </a:buBlip>
              <a:defRPr>
                <a:solidFill>
                  <a:srgbClr val="FFFFFF"/>
                </a:solidFill>
                <a:latin typeface="Helvetica Neue Thin"/>
                <a:ea typeface="Helvetica Neue Thin"/>
                <a:cs typeface="Helvetica Neue Thin"/>
                <a:sym typeface="Helvetica Neue Thin"/>
              </a:defRPr>
            </a:pPr>
            <a:r>
              <a:t>en esta época las mujeres, casadas y solteras, con demasiada frecuencia no establecen los límites adecuados. Coqueteando, estimulan las atenciones de hombres solteros y casados y los que son moralmente débiles quedan seducidos.</a:t>
            </a:r>
          </a:p>
          <a:p>
            <a:pPr marL="787400" indent="-787400" algn="l">
              <a:lnSpc>
                <a:spcPts val="6300"/>
              </a:lnSpc>
              <a:spcBef>
                <a:spcPts val="1800"/>
              </a:spcBef>
              <a:buSzPct val="80000"/>
              <a:buBlip>
                <a:blip r:embed="rId2"/>
              </a:buBlip>
              <a:defRPr>
                <a:solidFill>
                  <a:srgbClr val="FFFFFF"/>
                </a:solidFill>
                <a:latin typeface="Helvetica Neue Thin"/>
                <a:ea typeface="Helvetica Neue Thin"/>
                <a:cs typeface="Helvetica Neue Thin"/>
                <a:sym typeface="Helvetica Neue Thin"/>
              </a:defRPr>
            </a:pPr>
            <a:r>
              <a:t>Al tolerar estas cosas, se amortiguan los sentidos morales y se ciega el entendimiento de manera que el delito no parece pecaminoso. Se despiertan pensamientos que no se habrían despertado si la mujer hubiera conservado su lugar con modestia y seriedad. Puede ser que ella misma no tuvo un propósito o motivo ilícito, pero estimuló a hombres que son tentados, y que necesitan toda la ayuda que puedan obtener de quienes los traten. </a:t>
            </a:r>
          </a:p>
        </p:txBody>
      </p:sp>
      <p:sp>
        <p:nvSpPr>
          <p:cNvPr id="295" name="{1MCP 230.2-3}"/>
          <p:cNvSpPr txBox="1"/>
          <p:nvPr/>
        </p:nvSpPr>
        <p:spPr>
          <a:xfrm>
            <a:off x="18353594" y="12313829"/>
            <a:ext cx="3756625" cy="547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{1MCP 230.2-3}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1F34"/>
        </a:solidFill>
      </p:bgPr>
    </p:bg>
    <p:spTree>
      <p:nvGrpSpPr>
        <p:cNvPr id="1" name=""/>
        <p:cNvGrpSpPr/>
        <p:nvPr/>
      </p:nvGrpSpPr>
      <p:grpSpPr>
        <a:xfrm>
          <a:off x="0" y="0"/>
          <a:ext cx="0" cy="0"/>
          <a:chOff x="0" y="0"/>
          <a:chExt cx="0" cy="0"/>
        </a:xfrm>
      </p:grpSpPr>
      <p:sp>
        <p:nvSpPr>
          <p:cNvPr id="297" name="Novelas lujuriosas y pornografía"/>
          <p:cNvSpPr txBox="1"/>
          <p:nvPr/>
        </p:nvSpPr>
        <p:spPr>
          <a:xfrm>
            <a:off x="3112017" y="1074231"/>
            <a:ext cx="18769566" cy="2321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Novelas lujuriosas y pornografía</a:t>
            </a:r>
          </a:p>
        </p:txBody>
      </p:sp>
      <p:sp>
        <p:nvSpPr>
          <p:cNvPr id="298" name="La concupiscencia de los ojos y las pasiones corrompidas se despiertan por la contemplación y la lectura [...]. La mente se complace en contemplar escenas que despiertan las pasiones más viles y bajas. Estas viles imágenes, vistas por una imaginación con"/>
          <p:cNvSpPr txBox="1"/>
          <p:nvPr/>
        </p:nvSpPr>
        <p:spPr>
          <a:xfrm>
            <a:off x="1869539" y="3733284"/>
            <a:ext cx="21254522" cy="9526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ts val="6300"/>
              </a:lnSpc>
              <a:spcBef>
                <a:spcPts val="1800"/>
              </a:spcBef>
              <a:defRPr>
                <a:solidFill>
                  <a:srgbClr val="FFFFFF"/>
                </a:solidFill>
                <a:latin typeface="Helvetica Neue Thin"/>
                <a:ea typeface="Helvetica Neue Thin"/>
                <a:cs typeface="Helvetica Neue Thin"/>
                <a:sym typeface="Helvetica Neue Thin"/>
              </a:defRPr>
            </a:pPr>
            <a:r>
              <a:t>La concupiscencia de los ojos y las pasiones corrompidas se despiertan por la contemplación y la lectura [...]. La mente se complace en contemplar escenas que despiertan las pasiones más viles y bajas. Estas viles imágenes, vistas por una imaginación contaminada, corrompen la moral y preparan a los seres engañados y apasionados a dar rienda suelta a sus pasiones lujuriosas.</a:t>
            </a:r>
          </a:p>
          <a:p>
            <a:pPr algn="l">
              <a:lnSpc>
                <a:spcPts val="6300"/>
              </a:lnSpc>
              <a:spcBef>
                <a:spcPts val="1800"/>
              </a:spcBef>
              <a:defRPr>
                <a:solidFill>
                  <a:srgbClr val="FFFFFF"/>
                </a:solidFill>
                <a:latin typeface="Helvetica Neue Thin"/>
                <a:ea typeface="Helvetica Neue Thin"/>
                <a:cs typeface="Helvetica Neue Thin"/>
                <a:sym typeface="Helvetica Neue Thin"/>
              </a:defRPr>
            </a:pPr>
            <a:r>
              <a:t>Luego siguen pecados y crímenes que arrastran a los seres formados a la imagen de Dios a un nivel semejante al de las bestias, hundiéndolos finalmente en la perdición. Evite leer y mirar cosas que sugieran pensamientos impuros. Cultive las facultades intelectuales y morales.</a:t>
            </a:r>
          </a:p>
        </p:txBody>
      </p:sp>
      <p:sp>
        <p:nvSpPr>
          <p:cNvPr id="299" name="—Testimonies for the Church 2:410 (1870). {1MCP 233.3}"/>
          <p:cNvSpPr txBox="1"/>
          <p:nvPr/>
        </p:nvSpPr>
        <p:spPr>
          <a:xfrm>
            <a:off x="11820138" y="12390029"/>
            <a:ext cx="10066839" cy="547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—Testimonies for the Church 2:410 (1870). {1MCP 233.3}</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01" name="Rectángulo redondeado"/>
          <p:cNvSpPr/>
          <p:nvPr/>
        </p:nvSpPr>
        <p:spPr>
          <a:xfrm>
            <a:off x="2227710" y="3229819"/>
            <a:ext cx="20202192" cy="9005408"/>
          </a:xfrm>
          <a:prstGeom prst="roundRect">
            <a:avLst>
              <a:gd name="adj" fmla="val 9510"/>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02" name="Equilibrio y victoria palabras de promesa y esperanza"/>
          <p:cNvSpPr txBox="1"/>
          <p:nvPr/>
        </p:nvSpPr>
        <p:spPr>
          <a:xfrm>
            <a:off x="2927111" y="1222045"/>
            <a:ext cx="18803390" cy="17370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97256">
              <a:lnSpc>
                <a:spcPts val="6500"/>
              </a:lnSpc>
              <a:defRPr spc="-67" sz="6732">
                <a:solidFill>
                  <a:srgbClr val="FFFFFF"/>
                </a:solidFill>
                <a:effectLst>
                  <a:outerShdw sx="100000" sy="100000" kx="0" ky="0" algn="b" rotWithShape="0" blurRad="17272" dist="43180" dir="18900000">
                    <a:srgbClr val="7F8081"/>
                  </a:outerShdw>
                </a:effectLst>
                <a:latin typeface="Helvetica Neue Black Condensed"/>
                <a:ea typeface="Helvetica Neue Black Condensed"/>
                <a:cs typeface="Helvetica Neue Black Condensed"/>
                <a:sym typeface="Helvetica Neue Black Condensed"/>
              </a:defRPr>
            </a:lvl1pPr>
          </a:lstStyle>
          <a:p>
            <a:pPr/>
            <a:r>
              <a:t>Equilibrio y victoria palabras de promesa y esperanza</a:t>
            </a:r>
          </a:p>
        </p:txBody>
      </p:sp>
      <p:sp>
        <p:nvSpPr>
          <p:cNvPr id="303" name="—El Ministerio de Curación, 279 (1905). {1MCP 217.3}"/>
          <p:cNvSpPr txBox="1"/>
          <p:nvPr/>
        </p:nvSpPr>
        <p:spPr>
          <a:xfrm>
            <a:off x="13267359" y="12301980"/>
            <a:ext cx="1029528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—El Ministerio de Curación, 279 (1905). {1MCP 217.3}</a:t>
            </a:r>
          </a:p>
        </p:txBody>
      </p:sp>
      <p:pic>
        <p:nvPicPr>
          <p:cNvPr id="304" name="Imagen" descr="Imagen"/>
          <p:cNvPicPr>
            <a:picLocks noChangeAspect="1"/>
          </p:cNvPicPr>
          <p:nvPr/>
        </p:nvPicPr>
        <p:blipFill>
          <a:blip r:embed="rId3">
            <a:extLst/>
          </a:blip>
          <a:stretch>
            <a:fillRect/>
          </a:stretch>
        </p:blipFill>
        <p:spPr>
          <a:xfrm>
            <a:off x="825500" y="730250"/>
            <a:ext cx="6019800" cy="4889500"/>
          </a:xfrm>
          <a:prstGeom prst="rect">
            <a:avLst/>
          </a:prstGeom>
          <a:ln w="12700">
            <a:miter lim="400000"/>
          </a:ln>
        </p:spPr>
      </p:pic>
      <p:pic>
        <p:nvPicPr>
          <p:cNvPr id="305" name="Imagen" descr="Imagen"/>
          <p:cNvPicPr>
            <a:picLocks noChangeAspect="1"/>
          </p:cNvPicPr>
          <p:nvPr/>
        </p:nvPicPr>
        <p:blipFill>
          <a:blip r:embed="rId3">
            <a:extLst/>
          </a:blip>
          <a:stretch>
            <a:fillRect/>
          </a:stretch>
        </p:blipFill>
        <p:spPr>
          <a:xfrm>
            <a:off x="16697039" y="7631685"/>
            <a:ext cx="7601520" cy="6174231"/>
          </a:xfrm>
          <a:prstGeom prst="rect">
            <a:avLst/>
          </a:prstGeom>
          <a:ln w="12700">
            <a:miter lim="400000"/>
          </a:ln>
        </p:spPr>
      </p:pic>
      <p:sp>
        <p:nvSpPr>
          <p:cNvPr id="306" name="Los que corrompen su cuerpo no pueden gozar del favor de Dios a menos que se arrepientan sinceramente, hagan una reforma completa y entren en perfecta santidad en el temor del Señor.…"/>
          <p:cNvSpPr txBox="1"/>
          <p:nvPr/>
        </p:nvSpPr>
        <p:spPr>
          <a:xfrm>
            <a:off x="2474504" y="3665317"/>
            <a:ext cx="20044592" cy="11338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ts val="7500"/>
              </a:lnSpc>
              <a:defRPr sz="5400">
                <a:solidFill>
                  <a:srgbClr val="FFFFFF"/>
                </a:solidFill>
                <a:latin typeface="Helvetica Neue Thin"/>
                <a:ea typeface="Helvetica Neue Thin"/>
                <a:cs typeface="Helvetica Neue Thin"/>
                <a:sym typeface="Helvetica Neue Thin"/>
              </a:defRPr>
            </a:pPr>
            <a:r>
              <a:rPr>
                <a:effectLst>
                  <a:outerShdw sx="100000" sy="100000" kx="0" ky="0" algn="b" rotWithShape="0" blurRad="25400" dist="63500" dir="18360000">
                    <a:srgbClr val="7F8081"/>
                  </a:outerShdw>
                </a:effectLst>
              </a:rPr>
              <a:t>Los que corrompen su cuerpo no pueden gozar del favor de Dios a menos que se arrepientan sinceramente, hagan una reforma completa y entren en perfecta santidad en el temor del Señor. </a:t>
            </a:r>
            <a:endParaRPr>
              <a:effectLst>
                <a:outerShdw sx="100000" sy="100000" kx="0" ky="0" algn="b" rotWithShape="0" blurRad="25400" dist="63500" dir="18360000">
                  <a:srgbClr val="7F8081"/>
                </a:outerShdw>
              </a:effectLst>
            </a:endParaRPr>
          </a:p>
          <a:p>
            <a:pPr algn="l">
              <a:lnSpc>
                <a:spcPts val="7500"/>
              </a:lnSpc>
              <a:defRPr sz="5400">
                <a:solidFill>
                  <a:srgbClr val="FFFFFF"/>
                </a:solidFill>
                <a:latin typeface="Helvetica Neue Thin"/>
                <a:ea typeface="Helvetica Neue Thin"/>
                <a:cs typeface="Helvetica Neue Thin"/>
                <a:sym typeface="Helvetica Neue Thin"/>
              </a:defRPr>
            </a:pPr>
            <a:r>
              <a:rPr>
                <a:effectLst>
                  <a:outerShdw sx="100000" sy="100000" kx="0" ky="0" algn="b" rotWithShape="0" blurRad="25400" dist="63500" dir="18360000">
                    <a:srgbClr val="7F8081"/>
                  </a:outerShdw>
                </a:effectLst>
              </a:rPr>
              <a:t>La única esperanza para los que practican hábitos viles es dejarlos para siempre si es que estiman de algún valor la salud temporal y la salvación en el más allá. Cuando se ha consentido en estos hábitos durante un buen tiempo, se requiere un esfuerzo determinado para resistir a la tentación y rehusar la complacencia corrupta.</a:t>
            </a:r>
            <a:endParaRPr>
              <a:effectLst>
                <a:outerShdw sx="100000" sy="100000" kx="0" ky="0" algn="b" rotWithShape="0" blurRad="25400" dist="63500" dir="18360000">
                  <a:srgbClr val="7F8081"/>
                </a:outerShdw>
              </a:effectLst>
            </a:endParaR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08" name="Imagen" descr="Imagen"/>
          <p:cNvPicPr>
            <a:picLocks noChangeAspect="1"/>
          </p:cNvPicPr>
          <p:nvPr/>
        </p:nvPicPr>
        <p:blipFill>
          <a:blip r:embed="rId3">
            <a:extLst/>
          </a:blip>
          <a:stretch>
            <a:fillRect/>
          </a:stretch>
        </p:blipFill>
        <p:spPr>
          <a:xfrm>
            <a:off x="825500" y="730250"/>
            <a:ext cx="6019800" cy="4889500"/>
          </a:xfrm>
          <a:prstGeom prst="rect">
            <a:avLst/>
          </a:prstGeom>
          <a:ln w="12700">
            <a:miter lim="400000"/>
          </a:ln>
        </p:spPr>
      </p:pic>
      <p:pic>
        <p:nvPicPr>
          <p:cNvPr id="309" name="Imagen" descr="Imagen"/>
          <p:cNvPicPr>
            <a:picLocks noChangeAspect="1"/>
          </p:cNvPicPr>
          <p:nvPr/>
        </p:nvPicPr>
        <p:blipFill>
          <a:blip r:embed="rId3">
            <a:extLst/>
          </a:blip>
          <a:stretch>
            <a:fillRect/>
          </a:stretch>
        </p:blipFill>
        <p:spPr>
          <a:xfrm>
            <a:off x="16697039" y="7631685"/>
            <a:ext cx="7601520" cy="6174231"/>
          </a:xfrm>
          <a:prstGeom prst="rect">
            <a:avLst/>
          </a:prstGeom>
          <a:ln w="12700">
            <a:miter lim="400000"/>
          </a:ln>
        </p:spPr>
      </p:pic>
      <p:sp>
        <p:nvSpPr>
          <p:cNvPr id="310" name="Rectángulo redondeado"/>
          <p:cNvSpPr/>
          <p:nvPr/>
        </p:nvSpPr>
        <p:spPr>
          <a:xfrm>
            <a:off x="1846710" y="2467819"/>
            <a:ext cx="21534733" cy="3783724"/>
          </a:xfrm>
          <a:prstGeom prst="roundRect">
            <a:avLst>
              <a:gd name="adj" fmla="val 22635"/>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11" name="Controlar la imaginación"/>
          <p:cNvSpPr txBox="1"/>
          <p:nvPr/>
        </p:nvSpPr>
        <p:spPr>
          <a:xfrm>
            <a:off x="1282569" y="1266951"/>
            <a:ext cx="10052875" cy="928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373887">
              <a:lnSpc>
                <a:spcPts val="6200"/>
              </a:lnSpc>
              <a:defRPr spc="-63" sz="6335">
                <a:solidFill>
                  <a:srgbClr val="FFFFFF"/>
                </a:solidFill>
                <a:effectLst>
                  <a:outerShdw sx="100000" sy="100000" kx="0" ky="0" algn="b" rotWithShape="0" blurRad="16256" dist="40639" dir="18900000">
                    <a:srgbClr val="7F8081"/>
                  </a:outerShdw>
                </a:effectLst>
                <a:latin typeface="Helvetica Neue Black Condensed"/>
                <a:ea typeface="Helvetica Neue Black Condensed"/>
                <a:cs typeface="Helvetica Neue Black Condensed"/>
                <a:sym typeface="Helvetica Neue Black Condensed"/>
              </a:defRPr>
            </a:lvl1pPr>
          </a:lstStyle>
          <a:p>
            <a:pPr/>
            <a:r>
              <a:t>Controlar la imaginación</a:t>
            </a:r>
          </a:p>
        </p:txBody>
      </p:sp>
      <p:sp>
        <p:nvSpPr>
          <p:cNvPr id="312" name="—CN, 418, 419 (1864). {1MCP 237.1- 237.2}"/>
          <p:cNvSpPr txBox="1"/>
          <p:nvPr/>
        </p:nvSpPr>
        <p:spPr>
          <a:xfrm>
            <a:off x="14103972" y="12301980"/>
            <a:ext cx="8622056"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—CN, 418, 419 (1864). {1MCP 237.1- 237.2}</a:t>
            </a:r>
          </a:p>
        </p:txBody>
      </p:sp>
      <p:sp>
        <p:nvSpPr>
          <p:cNvPr id="313" name="La imaginación debe ser dominada real y persistentemente si las pasiones y los afectos han de ser sometidos a la razón, la conciencia y el carácter."/>
          <p:cNvSpPr txBox="1"/>
          <p:nvPr/>
        </p:nvSpPr>
        <p:spPr>
          <a:xfrm>
            <a:off x="2145793" y="2986981"/>
            <a:ext cx="20936568" cy="3120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7500"/>
              </a:lnSpc>
              <a:defRPr sz="5400">
                <a:solidFill>
                  <a:srgbClr val="353535"/>
                </a:solidFill>
                <a:latin typeface="Helvetica Neue Thin"/>
                <a:ea typeface="Helvetica Neue Thin"/>
                <a:cs typeface="Helvetica Neue Thin"/>
                <a:sym typeface="Helvetica Neue Thin"/>
              </a:defRPr>
            </a:lvl1pPr>
          </a:lstStyle>
          <a:p>
            <a:pPr/>
            <a:r>
              <a:t>La imaginación debe ser dominada real y persistentemente si las pasiones y los afectos han de ser sometidos a la razón, la conciencia y el carácter.</a:t>
            </a:r>
          </a:p>
        </p:txBody>
      </p:sp>
      <p:sp>
        <p:nvSpPr>
          <p:cNvPr id="314" name="Subordinados a la voluntad de Dios"/>
          <p:cNvSpPr txBox="1"/>
          <p:nvPr/>
        </p:nvSpPr>
        <p:spPr>
          <a:xfrm>
            <a:off x="1282569" y="8092174"/>
            <a:ext cx="11824127" cy="16136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379729">
              <a:lnSpc>
                <a:spcPts val="6300"/>
              </a:lnSpc>
              <a:defRPr spc="-64" sz="6435">
                <a:solidFill>
                  <a:srgbClr val="FFFFFF"/>
                </a:solidFill>
                <a:effectLst>
                  <a:outerShdw sx="100000" sy="100000" kx="0" ky="0" algn="b" rotWithShape="0" blurRad="16510" dist="41275" dir="18900000">
                    <a:srgbClr val="7F8081"/>
                  </a:outerShdw>
                </a:effectLst>
                <a:latin typeface="Helvetica Neue Black Condensed"/>
                <a:ea typeface="Helvetica Neue Black Condensed"/>
                <a:cs typeface="Helvetica Neue Black Condensed"/>
                <a:sym typeface="Helvetica Neue Black Condensed"/>
              </a:defRPr>
            </a:lvl1pPr>
          </a:lstStyle>
          <a:p>
            <a:pPr/>
            <a:r>
              <a:t>Subordinados a la voluntad de Dios</a:t>
            </a:r>
          </a:p>
        </p:txBody>
      </p:sp>
      <p:sp>
        <p:nvSpPr>
          <p:cNvPr id="315" name="Todos están en la obligación de dominar todas sus pasiones y colocar sus facultades físicas y mentales en perfecta sumisión a la voluntad de Cristo."/>
          <p:cNvSpPr txBox="1"/>
          <p:nvPr/>
        </p:nvSpPr>
        <p:spPr>
          <a:xfrm>
            <a:off x="2423704" y="8983243"/>
            <a:ext cx="21264486" cy="3471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ts val="7500"/>
              </a:lnSpc>
              <a:defRPr sz="5400">
                <a:solidFill>
                  <a:srgbClr val="FFFFFF"/>
                </a:solidFill>
                <a:latin typeface="Helvetica Neue Thin"/>
                <a:ea typeface="Helvetica Neue Thin"/>
                <a:cs typeface="Helvetica Neue Thin"/>
                <a:sym typeface="Helvetica Neue Thin"/>
              </a:defRPr>
            </a:pPr>
            <a:r>
              <a:t>Todos </a:t>
            </a:r>
            <a:r>
              <a:rPr>
                <a:effectLst>
                  <a:outerShdw sx="100000" sy="100000" kx="0" ky="0" algn="b" rotWithShape="0" blurRad="25400" dist="63500" dir="18360000">
                    <a:srgbClr val="7F8081"/>
                  </a:outerShdw>
                </a:effectLst>
              </a:rPr>
              <a:t>están en la obligación de dominar todas sus pasiones y colocar sus facultades físicas y mentales en perfecta sumisión a la voluntad de Cristo.</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17" name="Imagen" descr="Imagen"/>
          <p:cNvPicPr>
            <a:picLocks noChangeAspect="1"/>
          </p:cNvPicPr>
          <p:nvPr/>
        </p:nvPicPr>
        <p:blipFill>
          <a:blip r:embed="rId3">
            <a:extLst/>
          </a:blip>
          <a:stretch>
            <a:fillRect/>
          </a:stretch>
        </p:blipFill>
        <p:spPr>
          <a:xfrm>
            <a:off x="825500" y="730250"/>
            <a:ext cx="6019800" cy="4889500"/>
          </a:xfrm>
          <a:prstGeom prst="rect">
            <a:avLst/>
          </a:prstGeom>
          <a:ln w="12700">
            <a:miter lim="400000"/>
          </a:ln>
        </p:spPr>
      </p:pic>
      <p:pic>
        <p:nvPicPr>
          <p:cNvPr id="318" name="Imagen" descr="Imagen"/>
          <p:cNvPicPr>
            <a:picLocks noChangeAspect="1"/>
          </p:cNvPicPr>
          <p:nvPr/>
        </p:nvPicPr>
        <p:blipFill>
          <a:blip r:embed="rId3">
            <a:extLst/>
          </a:blip>
          <a:stretch>
            <a:fillRect/>
          </a:stretch>
        </p:blipFill>
        <p:spPr>
          <a:xfrm>
            <a:off x="16544639" y="7225285"/>
            <a:ext cx="7601520" cy="6174231"/>
          </a:xfrm>
          <a:prstGeom prst="rect">
            <a:avLst/>
          </a:prstGeom>
          <a:ln w="12700">
            <a:miter lim="400000"/>
          </a:ln>
        </p:spPr>
      </p:pic>
      <p:sp>
        <p:nvSpPr>
          <p:cNvPr id="319" name="Rectángulo redondeado"/>
          <p:cNvSpPr/>
          <p:nvPr/>
        </p:nvSpPr>
        <p:spPr>
          <a:xfrm>
            <a:off x="1846710" y="2467819"/>
            <a:ext cx="21415969" cy="9935187"/>
          </a:xfrm>
          <a:prstGeom prst="roundRect">
            <a:avLst>
              <a:gd name="adj" fmla="val 8620"/>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20" name="Los pensamientos factor decisivo"/>
          <p:cNvSpPr txBox="1"/>
          <p:nvPr/>
        </p:nvSpPr>
        <p:spPr>
          <a:xfrm>
            <a:off x="6060216" y="1165351"/>
            <a:ext cx="12263568" cy="974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397256">
              <a:lnSpc>
                <a:spcPts val="6500"/>
              </a:lnSpc>
              <a:defRPr spc="-67" sz="6732">
                <a:solidFill>
                  <a:srgbClr val="FFFFFF"/>
                </a:solidFill>
                <a:effectLst>
                  <a:outerShdw sx="100000" sy="100000" kx="0" ky="0" algn="b" rotWithShape="0" blurRad="17272" dist="43180" dir="18900000">
                    <a:srgbClr val="7F8081"/>
                  </a:outerShdw>
                </a:effectLst>
                <a:latin typeface="Helvetica Neue Black Condensed"/>
                <a:ea typeface="Helvetica Neue Black Condensed"/>
                <a:cs typeface="Helvetica Neue Black Condensed"/>
                <a:sym typeface="Helvetica Neue Black Condensed"/>
              </a:defRPr>
            </a:lvl1pPr>
          </a:lstStyle>
          <a:p>
            <a:pPr/>
            <a:r>
              <a:t>Los pensamientos factor decisivo</a:t>
            </a:r>
          </a:p>
        </p:txBody>
      </p:sp>
      <p:sp>
        <p:nvSpPr>
          <p:cNvPr id="321" name="—TC 2:408 (1870). {1MCP 237.3}"/>
          <p:cNvSpPr txBox="1"/>
          <p:nvPr/>
        </p:nvSpPr>
        <p:spPr>
          <a:xfrm>
            <a:off x="15709531" y="12530580"/>
            <a:ext cx="6477738"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—TC 2:408 (1870). {1MCP 237.3}</a:t>
            </a:r>
          </a:p>
        </p:txBody>
      </p:sp>
      <p:sp>
        <p:nvSpPr>
          <p:cNvPr id="322" name="Los pensamientos impuros conducen a actos impuros. Si Cristo es el tema de contemplación, los pensamientos estarán muy separados de todo tema que lo conduzca a actos impuros.…"/>
          <p:cNvSpPr txBox="1"/>
          <p:nvPr/>
        </p:nvSpPr>
        <p:spPr>
          <a:xfrm>
            <a:off x="2499905" y="3120132"/>
            <a:ext cx="20820779" cy="94272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23900" indent="-723900" algn="l">
              <a:lnSpc>
                <a:spcPts val="6100"/>
              </a:lnSpc>
              <a:buSzPct val="80000"/>
              <a:buBlip>
                <a:blip r:embed="rId4"/>
              </a:buBlip>
              <a:defRPr sz="5400">
                <a:solidFill>
                  <a:srgbClr val="353535"/>
                </a:solidFill>
                <a:latin typeface="Helvetica Neue Thin"/>
                <a:ea typeface="Helvetica Neue Thin"/>
                <a:cs typeface="Helvetica Neue Thin"/>
                <a:sym typeface="Helvetica Neue Thin"/>
              </a:defRPr>
            </a:pPr>
            <a:r>
              <a:t>Los pensamientos impuros conducen a actos impuros. Si Cristo es el tema de contemplación, los pensamientos estarán muy separados de todo tema que lo conduzca a actos impuros.</a:t>
            </a:r>
          </a:p>
          <a:p>
            <a:pPr marL="723900" indent="-723900" algn="l">
              <a:lnSpc>
                <a:spcPts val="6100"/>
              </a:lnSpc>
              <a:buSzPct val="80000"/>
              <a:buBlip>
                <a:blip r:embed="rId4"/>
              </a:buBlip>
              <a:defRPr sz="5400">
                <a:solidFill>
                  <a:srgbClr val="353535"/>
                </a:solidFill>
                <a:latin typeface="Helvetica Neue Thin"/>
                <a:ea typeface="Helvetica Neue Thin"/>
                <a:cs typeface="Helvetica Neue Thin"/>
                <a:sym typeface="Helvetica Neue Thin"/>
              </a:defRPr>
            </a:pPr>
            <a:r>
              <a:t>La mente se fortalecerá al espaciarse en temas elevadores. </a:t>
            </a:r>
          </a:p>
          <a:p>
            <a:pPr marL="723900" indent="-723900" algn="l">
              <a:lnSpc>
                <a:spcPts val="6100"/>
              </a:lnSpc>
              <a:buSzPct val="80000"/>
              <a:buBlip>
                <a:blip r:embed="rId4"/>
              </a:buBlip>
              <a:defRPr sz="5400">
                <a:solidFill>
                  <a:srgbClr val="353535"/>
                </a:solidFill>
                <a:latin typeface="Helvetica Neue Thin"/>
                <a:ea typeface="Helvetica Neue Thin"/>
                <a:cs typeface="Helvetica Neue Thin"/>
                <a:sym typeface="Helvetica Neue Thin"/>
              </a:defRPr>
            </a:pPr>
            <a:r>
              <a:t>Si se la instruye para considerar temas espirituales, naturalmente se inclinará hacia ellos.</a:t>
            </a:r>
          </a:p>
          <a:p>
            <a:pPr marL="723900" indent="-723900" algn="l">
              <a:lnSpc>
                <a:spcPts val="6100"/>
              </a:lnSpc>
              <a:buSzPct val="80000"/>
              <a:buBlip>
                <a:blip r:embed="rId4"/>
              </a:buBlip>
              <a:defRPr sz="5400">
                <a:solidFill>
                  <a:srgbClr val="353535"/>
                </a:solidFill>
                <a:latin typeface="Helvetica Neue Thin"/>
                <a:ea typeface="Helvetica Neue Thin"/>
                <a:cs typeface="Helvetica Neue Thin"/>
                <a:sym typeface="Helvetica Neue Thin"/>
              </a:defRPr>
            </a:pPr>
            <a:r>
              <a:t>Esta atracción de los pensamientos hacia las cosas celestiales no se puede obtener sin el ejercicio de la fe en Dios .</a:t>
            </a:r>
          </a:p>
          <a:p>
            <a:pPr marL="723900" indent="-723900" algn="l">
              <a:lnSpc>
                <a:spcPts val="6100"/>
              </a:lnSpc>
              <a:buSzPct val="80000"/>
              <a:buBlip>
                <a:blip r:embed="rId4"/>
              </a:buBlip>
              <a:defRPr sz="5400">
                <a:solidFill>
                  <a:srgbClr val="353535"/>
                </a:solidFill>
                <a:latin typeface="Helvetica Neue Thin"/>
                <a:ea typeface="Helvetica Neue Thin"/>
                <a:cs typeface="Helvetica Neue Thin"/>
                <a:sym typeface="Helvetica Neue Thin"/>
              </a:defRPr>
            </a:pPr>
            <a:r>
              <a:t>Sin una dependencia ferviente y humilde de él para obtener esa gracia y fuerzas que serán suficientes para toda emergencia.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7" name="Galería de imágenes" descr="Galería de imágenes"/>
          <p:cNvPicPr>
            <a:picLocks noChangeAspect="1"/>
          </p:cNvPicPr>
          <p:nvPr/>
        </p:nvPicPr>
        <p:blipFill>
          <a:blip r:embed="rId3">
            <a:extLst/>
          </a:blip>
          <a:srcRect l="0" t="9402" r="0" b="9402"/>
          <a:stretch>
            <a:fillRect/>
          </a:stretch>
        </p:blipFill>
        <p:spPr>
          <a:xfrm>
            <a:off x="8788400" y="3259832"/>
            <a:ext cx="15474058" cy="8974336"/>
          </a:xfrm>
          <a:prstGeom prst="rect">
            <a:avLst/>
          </a:prstGeom>
          <a:ln w="12700">
            <a:miter lim="400000"/>
          </a:ln>
        </p:spPr>
      </p:pic>
      <p:sp>
        <p:nvSpPr>
          <p:cNvPr id="188" name="La fuerza reconfortante de la vida"/>
          <p:cNvSpPr txBox="1"/>
          <p:nvPr>
            <p:ph type="title"/>
          </p:nvPr>
        </p:nvSpPr>
        <p:spPr>
          <a:xfrm>
            <a:off x="2027584" y="3149669"/>
            <a:ext cx="7082732" cy="2850914"/>
          </a:xfrm>
          <a:prstGeom prst="rect">
            <a:avLst/>
          </a:prstGeom>
          <a:effectLst>
            <a:outerShdw sx="100000" sy="100000" kx="0" ky="0" algn="b" rotWithShape="0" blurRad="190500" dist="8455" dir="5400000">
              <a:srgbClr val="000000"/>
            </a:outerShdw>
          </a:effectLst>
        </p:spPr>
        <p:txBody>
          <a:bodyPr anchor="t"/>
          <a:lstStyle/>
          <a:p>
            <a:pPr defTabSz="577850">
              <a:lnSpc>
                <a:spcPts val="6900"/>
              </a:lnSpc>
              <a:defRPr i="0" sz="7840">
                <a:solidFill>
                  <a:srgbClr val="FFFFFF"/>
                </a:solidFill>
                <a:effectLst>
                  <a:outerShdw sx="100000" sy="100000" kx="0" ky="0" algn="b" rotWithShape="0" blurRad="17780" dist="26669" dir="18900000">
                    <a:srgbClr val="FFD583"/>
                  </a:outerShdw>
                </a:effectLst>
                <a:latin typeface="Roboto Bold Condensed"/>
                <a:ea typeface="Roboto Bold Condensed"/>
                <a:cs typeface="Roboto Bold Condensed"/>
                <a:sym typeface="Roboto Bold Condensed"/>
              </a:defRPr>
            </a:pPr>
            <a:r>
              <a:rPr sz="4690">
                <a:latin typeface="Roboto Light"/>
                <a:ea typeface="Roboto Light"/>
                <a:cs typeface="Roboto Light"/>
                <a:sym typeface="Roboto Light"/>
              </a:rPr>
              <a:t>La </a:t>
            </a:r>
            <a:r>
              <a:rPr b="1">
                <a:latin typeface="Helvetica Neue"/>
                <a:ea typeface="Helvetica Neue"/>
                <a:cs typeface="Helvetica Neue"/>
                <a:sym typeface="Helvetica Neue"/>
              </a:rPr>
              <a:t>fuerza reconfortante </a:t>
            </a:r>
            <a:r>
              <a:rPr sz="4690">
                <a:latin typeface="Roboto Light"/>
                <a:ea typeface="Roboto Light"/>
                <a:cs typeface="Roboto Light"/>
                <a:sym typeface="Roboto Light"/>
              </a:rPr>
              <a:t>de la </a:t>
            </a:r>
            <a:r>
              <a:rPr b="1">
                <a:latin typeface="Helvetica Neue"/>
                <a:ea typeface="Helvetica Neue"/>
                <a:cs typeface="Helvetica Neue"/>
                <a:sym typeface="Helvetica Neue"/>
              </a:rPr>
              <a:t>vida</a:t>
            </a:r>
          </a:p>
        </p:txBody>
      </p:sp>
      <p:sp>
        <p:nvSpPr>
          <p:cNvPr id="189" name="Comprensión"/>
          <p:cNvSpPr txBox="1"/>
          <p:nvPr/>
        </p:nvSpPr>
        <p:spPr>
          <a:xfrm>
            <a:off x="11199860" y="3683586"/>
            <a:ext cx="4626599"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t>amor</a:t>
            </a:r>
            <a:r>
              <a:rPr sz="2700"/>
              <a:t>, un </a:t>
            </a:r>
            <a:r>
              <a:t>principio divino </a:t>
            </a:r>
            <a:r>
              <a:rPr sz="2700"/>
              <a:t>y </a:t>
            </a:r>
            <a:r>
              <a:t>eterno</a:t>
            </a:r>
          </a:p>
        </p:txBody>
      </p:sp>
      <p:sp>
        <p:nvSpPr>
          <p:cNvPr id="190" name="10"/>
          <p:cNvSpPr txBox="1"/>
          <p:nvPr/>
        </p:nvSpPr>
        <p:spPr>
          <a:xfrm>
            <a:off x="9745338" y="3090267"/>
            <a:ext cx="1489773" cy="5236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61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23</a:t>
            </a:r>
          </a:p>
          <a:p>
            <a:pPr algn="l">
              <a:lnSpc>
                <a:spcPts val="12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5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24</a:t>
            </a:r>
          </a:p>
        </p:txBody>
      </p:sp>
      <p:sp>
        <p:nvSpPr>
          <p:cNvPr id="191" name="Comprensión"/>
          <p:cNvSpPr txBox="1"/>
          <p:nvPr/>
        </p:nvSpPr>
        <p:spPr>
          <a:xfrm>
            <a:off x="11501424" y="7031632"/>
            <a:ext cx="4480671" cy="14528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El amor</a:t>
            </a:r>
            <a:endParaRPr sz="4700"/>
          </a:p>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en el </a:t>
            </a:r>
            <a:r>
              <a:rPr sz="4700"/>
              <a:t>hogar</a:t>
            </a:r>
          </a:p>
        </p:txBody>
      </p:sp>
      <p:sp>
        <p:nvSpPr>
          <p:cNvPr id="192" name="Comprensión"/>
          <p:cNvSpPr txBox="1"/>
          <p:nvPr/>
        </p:nvSpPr>
        <p:spPr>
          <a:xfrm>
            <a:off x="18660491" y="3549630"/>
            <a:ext cx="4626599" cy="20509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ts val="41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Amor </a:t>
            </a:r>
            <a:r>
              <a:rPr sz="2700"/>
              <a:t>y</a:t>
            </a:r>
            <a:r>
              <a:rPr sz="4700"/>
              <a:t> sexualidad </a:t>
            </a:r>
            <a:r>
              <a:rPr sz="2700"/>
              <a:t>en la</a:t>
            </a:r>
            <a:r>
              <a:rPr sz="4700"/>
              <a:t> experiencia </a:t>
            </a:r>
            <a:r>
              <a:rPr sz="2700"/>
              <a:t>humana</a:t>
            </a:r>
          </a:p>
        </p:txBody>
      </p:sp>
      <p:sp>
        <p:nvSpPr>
          <p:cNvPr id="193" name="Comprensión"/>
          <p:cNvSpPr txBox="1"/>
          <p:nvPr/>
        </p:nvSpPr>
        <p:spPr>
          <a:xfrm>
            <a:off x="18884230" y="7129779"/>
            <a:ext cx="4179122"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Amor fraternal</a:t>
            </a:r>
          </a:p>
        </p:txBody>
      </p:sp>
      <p:sp>
        <p:nvSpPr>
          <p:cNvPr id="194" name="Comprensión"/>
          <p:cNvSpPr txBox="1"/>
          <p:nvPr/>
        </p:nvSpPr>
        <p:spPr>
          <a:xfrm>
            <a:off x="14991988" y="10478381"/>
            <a:ext cx="4179122"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rPr sz="4700"/>
              <a:t>amor </a:t>
            </a:r>
            <a:r>
              <a:rPr sz="2700"/>
              <a:t>de</a:t>
            </a:r>
            <a:r>
              <a:rPr sz="4700"/>
              <a:t> Dios</a:t>
            </a:r>
          </a:p>
        </p:txBody>
      </p:sp>
      <p:sp>
        <p:nvSpPr>
          <p:cNvPr id="195" name="10"/>
          <p:cNvSpPr txBox="1"/>
          <p:nvPr/>
        </p:nvSpPr>
        <p:spPr>
          <a:xfrm>
            <a:off x="16889063" y="3448407"/>
            <a:ext cx="1489773" cy="4693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25</a:t>
            </a:r>
          </a:p>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26</a:t>
            </a:r>
          </a:p>
        </p:txBody>
      </p:sp>
      <p:sp>
        <p:nvSpPr>
          <p:cNvPr id="196" name="Contenido:"/>
          <p:cNvSpPr txBox="1"/>
          <p:nvPr/>
        </p:nvSpPr>
        <p:spPr>
          <a:xfrm>
            <a:off x="11276806" y="2028497"/>
            <a:ext cx="10497245" cy="14493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5000"/>
              </a:lnSpc>
              <a:defRPr sz="4300">
                <a:solidFill>
                  <a:srgbClr val="FFFFFF"/>
                </a:solidFill>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pic>
        <p:nvPicPr>
          <p:cNvPr id="197" name="Imagen" descr="Imagen"/>
          <p:cNvPicPr>
            <a:picLocks noChangeAspect="1"/>
          </p:cNvPicPr>
          <p:nvPr/>
        </p:nvPicPr>
        <p:blipFill>
          <a:blip r:embed="rId4">
            <a:extLst/>
          </a:blip>
          <a:stretch>
            <a:fillRect/>
          </a:stretch>
        </p:blipFill>
        <p:spPr>
          <a:xfrm>
            <a:off x="450922" y="8280737"/>
            <a:ext cx="10236056" cy="6259236"/>
          </a:xfrm>
          <a:prstGeom prst="rect">
            <a:avLst/>
          </a:prstGeom>
          <a:ln w="12700">
            <a:miter lim="400000"/>
          </a:ln>
        </p:spPr>
      </p:pic>
      <p:sp>
        <p:nvSpPr>
          <p:cNvPr id="198" name="10"/>
          <p:cNvSpPr txBox="1"/>
          <p:nvPr/>
        </p:nvSpPr>
        <p:spPr>
          <a:xfrm>
            <a:off x="13256863" y="10049478"/>
            <a:ext cx="1489773" cy="1543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27</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24" name="Imagen" descr="Imagen"/>
          <p:cNvPicPr>
            <a:picLocks noChangeAspect="1"/>
          </p:cNvPicPr>
          <p:nvPr/>
        </p:nvPicPr>
        <p:blipFill>
          <a:blip r:embed="rId3">
            <a:extLst/>
          </a:blip>
          <a:stretch>
            <a:fillRect/>
          </a:stretch>
        </p:blipFill>
        <p:spPr>
          <a:xfrm>
            <a:off x="825500" y="730250"/>
            <a:ext cx="6019800" cy="4889500"/>
          </a:xfrm>
          <a:prstGeom prst="rect">
            <a:avLst/>
          </a:prstGeom>
          <a:ln w="12700">
            <a:miter lim="400000"/>
          </a:ln>
        </p:spPr>
      </p:pic>
      <p:pic>
        <p:nvPicPr>
          <p:cNvPr id="325" name="Imagen" descr="Imagen"/>
          <p:cNvPicPr>
            <a:picLocks noChangeAspect="1"/>
          </p:cNvPicPr>
          <p:nvPr/>
        </p:nvPicPr>
        <p:blipFill>
          <a:blip r:embed="rId3">
            <a:extLst/>
          </a:blip>
          <a:stretch>
            <a:fillRect/>
          </a:stretch>
        </p:blipFill>
        <p:spPr>
          <a:xfrm>
            <a:off x="16544639" y="7225285"/>
            <a:ext cx="7601520" cy="6174231"/>
          </a:xfrm>
          <a:prstGeom prst="rect">
            <a:avLst/>
          </a:prstGeom>
          <a:ln w="12700">
            <a:miter lim="400000"/>
          </a:ln>
        </p:spPr>
      </p:pic>
      <p:sp>
        <p:nvSpPr>
          <p:cNvPr id="326" name="Rectángulo redondeado"/>
          <p:cNvSpPr/>
          <p:nvPr/>
        </p:nvSpPr>
        <p:spPr>
          <a:xfrm>
            <a:off x="1846710" y="2467819"/>
            <a:ext cx="21415969" cy="9935187"/>
          </a:xfrm>
          <a:prstGeom prst="roundRect">
            <a:avLst>
              <a:gd name="adj" fmla="val 8620"/>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27" name="Controlar los pensamientos"/>
          <p:cNvSpPr txBox="1"/>
          <p:nvPr/>
        </p:nvSpPr>
        <p:spPr>
          <a:xfrm>
            <a:off x="6060216" y="1165351"/>
            <a:ext cx="12263568" cy="974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97256">
              <a:lnSpc>
                <a:spcPts val="6500"/>
              </a:lnSpc>
              <a:defRPr spc="-67" sz="6732">
                <a:solidFill>
                  <a:srgbClr val="FFFFFF"/>
                </a:solidFill>
                <a:effectLst>
                  <a:outerShdw sx="100000" sy="100000" kx="0" ky="0" algn="b" rotWithShape="0" blurRad="17272" dist="43180" dir="18900000">
                    <a:srgbClr val="7F8081"/>
                  </a:outerShdw>
                </a:effectLst>
                <a:latin typeface="Helvetica Neue Black Condensed"/>
                <a:ea typeface="Helvetica Neue Black Condensed"/>
                <a:cs typeface="Helvetica Neue Black Condensed"/>
                <a:sym typeface="Helvetica Neue Black Condensed"/>
              </a:defRPr>
            </a:lvl1pPr>
          </a:lstStyle>
          <a:p>
            <a:pPr/>
            <a:r>
              <a:t>Controlar los pensamientos</a:t>
            </a:r>
          </a:p>
        </p:txBody>
      </p:sp>
      <p:sp>
        <p:nvSpPr>
          <p:cNvPr id="328" name="—Testimonies for the Church 2:561 (1870). {1MCP 238.2}"/>
          <p:cNvSpPr txBox="1"/>
          <p:nvPr/>
        </p:nvSpPr>
        <p:spPr>
          <a:xfrm>
            <a:off x="13502169" y="12530580"/>
            <a:ext cx="10892461"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—Testimonies for the Church 2:561 (1870). {1MCP 238.2}</a:t>
            </a:r>
          </a:p>
        </p:txBody>
      </p:sp>
      <p:sp>
        <p:nvSpPr>
          <p:cNvPr id="329" name="Dios no solo requiere que controle sus pensamientos, sino también sus pasiones y afectos.…"/>
          <p:cNvSpPr txBox="1"/>
          <p:nvPr/>
        </p:nvSpPr>
        <p:spPr>
          <a:xfrm>
            <a:off x="2423705" y="2662932"/>
            <a:ext cx="20146191" cy="9544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23900" indent="-723900" algn="l">
              <a:lnSpc>
                <a:spcPts val="7400"/>
              </a:lnSpc>
              <a:spcBef>
                <a:spcPts val="2200"/>
              </a:spcBef>
              <a:buSzPct val="80000"/>
              <a:buBlip>
                <a:blip r:embed="rId4"/>
              </a:buBlip>
              <a:defRPr sz="6900">
                <a:solidFill>
                  <a:srgbClr val="353535"/>
                </a:solidFill>
                <a:latin typeface="Helvetica Neue Thin"/>
                <a:ea typeface="Helvetica Neue Thin"/>
                <a:cs typeface="Helvetica Neue Thin"/>
                <a:sym typeface="Helvetica Neue Thin"/>
              </a:defRPr>
            </a:pPr>
            <a:r>
              <a:t>Dios no solo requiere que controle sus pensamientos, sino también sus pasiones y afectos.</a:t>
            </a:r>
          </a:p>
          <a:p>
            <a:pPr marL="723900" indent="-723900" algn="l">
              <a:lnSpc>
                <a:spcPts val="7400"/>
              </a:lnSpc>
              <a:spcBef>
                <a:spcPts val="2200"/>
              </a:spcBef>
              <a:buSzPct val="80000"/>
              <a:buBlip>
                <a:blip r:embed="rId4"/>
              </a:buBlip>
              <a:defRPr sz="6900">
                <a:solidFill>
                  <a:srgbClr val="353535"/>
                </a:solidFill>
                <a:latin typeface="Helvetica Neue Thin"/>
                <a:ea typeface="Helvetica Neue Thin"/>
                <a:cs typeface="Helvetica Neue Thin"/>
                <a:sym typeface="Helvetica Neue Thin"/>
              </a:defRPr>
            </a:pPr>
            <a:r>
              <a:t>Su salvación depende de que se gobierne a sí mismo en estas cosas.</a:t>
            </a:r>
          </a:p>
          <a:p>
            <a:pPr marL="723900" indent="-723900" algn="l">
              <a:lnSpc>
                <a:spcPts val="7400"/>
              </a:lnSpc>
              <a:spcBef>
                <a:spcPts val="2200"/>
              </a:spcBef>
              <a:buSzPct val="80000"/>
              <a:buBlip>
                <a:blip r:embed="rId4"/>
              </a:buBlip>
              <a:defRPr sz="6900">
                <a:solidFill>
                  <a:srgbClr val="353535"/>
                </a:solidFill>
                <a:latin typeface="Helvetica Neue Thin"/>
                <a:ea typeface="Helvetica Neue Thin"/>
                <a:cs typeface="Helvetica Neue Thin"/>
                <a:sym typeface="Helvetica Neue Thin"/>
              </a:defRPr>
            </a:pPr>
            <a:r>
              <a:t>La pasión y el afecto son poderosos agentes. Si se los aplica mal, si se los pone en operación por motivos equivocados, si se los extravía, son poderosos para causar su ruina y dejarlo como un miserable náufrago, sin Dios y sin esperanza.</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31" name="Imagen" descr="Imagen"/>
          <p:cNvPicPr>
            <a:picLocks noChangeAspect="1"/>
          </p:cNvPicPr>
          <p:nvPr/>
        </p:nvPicPr>
        <p:blipFill>
          <a:blip r:embed="rId3">
            <a:extLst/>
          </a:blip>
          <a:stretch>
            <a:fillRect/>
          </a:stretch>
        </p:blipFill>
        <p:spPr>
          <a:xfrm>
            <a:off x="418345" y="952279"/>
            <a:ext cx="20026828" cy="9503646"/>
          </a:xfrm>
          <a:prstGeom prst="rect">
            <a:avLst/>
          </a:prstGeom>
          <a:ln w="12700">
            <a:miter lim="400000"/>
          </a:ln>
        </p:spPr>
      </p:pic>
      <p:sp>
        <p:nvSpPr>
          <p:cNvPr id="332" name="La alimentación es un factor importante"/>
          <p:cNvSpPr txBox="1"/>
          <p:nvPr/>
        </p:nvSpPr>
        <p:spPr>
          <a:xfrm>
            <a:off x="1903453" y="1408340"/>
            <a:ext cx="20882787" cy="2222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6400"/>
              </a:lnSpc>
              <a:defRPr spc="-90" sz="9000">
                <a:solidFill>
                  <a:srgbClr val="FFFFFF"/>
                </a:solidFill>
                <a:effectLst>
                  <a:outerShdw sx="100000" sy="100000" kx="0" ky="0" algn="b" rotWithShape="0" blurRad="25400" dist="63500" dir="18960000">
                    <a:srgbClr val="939393"/>
                  </a:outerShdw>
                </a:effectLst>
                <a:latin typeface="Helvetica Neue Black Condensed"/>
                <a:ea typeface="Helvetica Neue Black Condensed"/>
                <a:cs typeface="Helvetica Neue Black Condensed"/>
                <a:sym typeface="Helvetica Neue Black Condensed"/>
              </a:defRPr>
            </a:lvl1pPr>
          </a:lstStyle>
          <a:p>
            <a:pPr/>
            <a:r>
              <a:t>La alimentación es un factor importante</a:t>
            </a:r>
          </a:p>
        </p:txBody>
      </p:sp>
      <p:sp>
        <p:nvSpPr>
          <p:cNvPr id="333" name="—CN, 434 (1890). {1MCP 239.1}"/>
          <p:cNvSpPr txBox="1"/>
          <p:nvPr/>
        </p:nvSpPr>
        <p:spPr>
          <a:xfrm>
            <a:off x="15814243" y="12293512"/>
            <a:ext cx="626831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Thin"/>
                <a:ea typeface="Helvetica Neue Thin"/>
                <a:cs typeface="Helvetica Neue Thin"/>
                <a:sym typeface="Helvetica Neue Thin"/>
              </a:defRPr>
            </a:lvl1pPr>
          </a:lstStyle>
          <a:p>
            <a:pPr/>
            <a:r>
              <a:t>—CN, 434 (1890). {1MCP 239.1}</a:t>
            </a:r>
          </a:p>
        </p:txBody>
      </p:sp>
      <p:sp>
        <p:nvSpPr>
          <p:cNvPr id="334" name="No se puede repetir con demasiada frecuencia que todo lo que entra en el estómago afecta no solo al cuerpo, sino finalmente también a la mente.…"/>
          <p:cNvSpPr txBox="1"/>
          <p:nvPr/>
        </p:nvSpPr>
        <p:spPr>
          <a:xfrm>
            <a:off x="4024791" y="3665017"/>
            <a:ext cx="16944018" cy="8407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No se puede repetir con demasiada frecuencia que todo lo que entra en el estómago afecta no solo al cuerpo, sino finalmente también a la mente.</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El alimento pesado y estimulante afiebra a la sangre, altera el sistema nervioso y frecuentemente embota la percepción moral, de modo que la razón y la conciencia son dominadas por los impulsos sensuales.</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Es difícil, y además casi imposible, que tenga paciencia y dominio propio el que es intemperante en la alimentación.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36" name="Imagen" descr="Imagen"/>
          <p:cNvPicPr>
            <a:picLocks noChangeAspect="1"/>
          </p:cNvPicPr>
          <p:nvPr/>
        </p:nvPicPr>
        <p:blipFill>
          <a:blip r:embed="rId3">
            <a:extLst/>
          </a:blip>
          <a:stretch>
            <a:fillRect/>
          </a:stretch>
        </p:blipFill>
        <p:spPr>
          <a:xfrm>
            <a:off x="418345" y="952279"/>
            <a:ext cx="20026828" cy="9503646"/>
          </a:xfrm>
          <a:prstGeom prst="rect">
            <a:avLst/>
          </a:prstGeom>
          <a:ln w="12700">
            <a:miter lim="400000"/>
          </a:ln>
        </p:spPr>
      </p:pic>
      <p:sp>
        <p:nvSpPr>
          <p:cNvPr id="337" name="Aléjese del borde del precipicio"/>
          <p:cNvSpPr txBox="1"/>
          <p:nvPr/>
        </p:nvSpPr>
        <p:spPr>
          <a:xfrm>
            <a:off x="1903453" y="1408340"/>
            <a:ext cx="20882787" cy="2222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6400"/>
              </a:lnSpc>
              <a:defRPr spc="-90" sz="9000">
                <a:solidFill>
                  <a:srgbClr val="FFFFFF"/>
                </a:solidFill>
                <a:effectLst>
                  <a:outerShdw sx="100000" sy="100000" kx="0" ky="0" algn="b" rotWithShape="0" blurRad="25400" dist="63500" dir="18960000">
                    <a:srgbClr val="939393"/>
                  </a:outerShdw>
                </a:effectLst>
                <a:latin typeface="Helvetica Neue Black Condensed"/>
                <a:ea typeface="Helvetica Neue Black Condensed"/>
                <a:cs typeface="Helvetica Neue Black Condensed"/>
                <a:sym typeface="Helvetica Neue Black Condensed"/>
              </a:defRPr>
            </a:lvl1pPr>
          </a:lstStyle>
          <a:p>
            <a:pPr/>
            <a:r>
              <a:t>Aléjese del borde del precipicio</a:t>
            </a:r>
          </a:p>
        </p:txBody>
      </p:sp>
      <p:sp>
        <p:nvSpPr>
          <p:cNvPr id="338" name="{1MCP 240.3}"/>
          <p:cNvSpPr txBox="1"/>
          <p:nvPr/>
        </p:nvSpPr>
        <p:spPr>
          <a:xfrm>
            <a:off x="17512944" y="12293512"/>
            <a:ext cx="287091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Thin"/>
                <a:ea typeface="Helvetica Neue Thin"/>
                <a:cs typeface="Helvetica Neue Thin"/>
                <a:sym typeface="Helvetica Neue Thin"/>
              </a:defRPr>
            </a:lvl1pPr>
          </a:lstStyle>
          <a:p>
            <a:pPr/>
            <a:r>
              <a:t> {1MCP 240.3}</a:t>
            </a:r>
          </a:p>
        </p:txBody>
      </p:sp>
      <p:sp>
        <p:nvSpPr>
          <p:cNvPr id="339" name="No procure ver cuán cerca puede caminar del borde del precipicio con seguridad. Evite la primera aproximación al peligro.…"/>
          <p:cNvSpPr txBox="1"/>
          <p:nvPr/>
        </p:nvSpPr>
        <p:spPr>
          <a:xfrm>
            <a:off x="4024791" y="3665017"/>
            <a:ext cx="16944018" cy="8407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No procure ver cuán cerca puede caminar del borde del precipicio con seguridad. Evite la primera aproximación al peligro.</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No se puede jugar con los intereses del alma. Su capital es su carácter. Cuídelo como cuidaría un tesoro valioso. Deben abrigarse firme y constantemente la pureza moral, el respeto propio y un fuerte poder de resistencia </a:t>
            </a:r>
            <a:r>
              <a:rPr sz="3900"/>
              <a:t>[…].</a:t>
            </a:r>
            <a:endParaRPr sz="3900"/>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41" name="Imagen" descr="Imagen"/>
          <p:cNvPicPr>
            <a:picLocks noChangeAspect="1"/>
          </p:cNvPicPr>
          <p:nvPr/>
        </p:nvPicPr>
        <p:blipFill>
          <a:blip r:embed="rId3">
            <a:extLst/>
          </a:blip>
          <a:stretch>
            <a:fillRect/>
          </a:stretch>
        </p:blipFill>
        <p:spPr>
          <a:xfrm>
            <a:off x="418345" y="952279"/>
            <a:ext cx="20026828" cy="9503646"/>
          </a:xfrm>
          <a:prstGeom prst="rect">
            <a:avLst/>
          </a:prstGeom>
          <a:ln w="12700">
            <a:miter lim="400000"/>
          </a:ln>
        </p:spPr>
      </p:pic>
      <p:sp>
        <p:nvSpPr>
          <p:cNvPr id="342" name="Satanás o Cristo controlan"/>
          <p:cNvSpPr txBox="1"/>
          <p:nvPr/>
        </p:nvSpPr>
        <p:spPr>
          <a:xfrm>
            <a:off x="1903453" y="1408340"/>
            <a:ext cx="20882787" cy="2222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6400"/>
              </a:lnSpc>
              <a:defRPr spc="-90" sz="9000">
                <a:solidFill>
                  <a:srgbClr val="FFFFFF"/>
                </a:solidFill>
                <a:effectLst>
                  <a:outerShdw sx="100000" sy="100000" kx="0" ky="0" algn="b" rotWithShape="0" blurRad="25400" dist="63500" dir="18960000">
                    <a:srgbClr val="939393"/>
                  </a:outerShdw>
                </a:effectLst>
                <a:latin typeface="Helvetica Neue Black Condensed"/>
                <a:ea typeface="Helvetica Neue Black Condensed"/>
                <a:cs typeface="Helvetica Neue Black Condensed"/>
                <a:sym typeface="Helvetica Neue Black Condensed"/>
              </a:defRPr>
            </a:lvl1pPr>
          </a:lstStyle>
          <a:p>
            <a:pPr/>
            <a:r>
              <a:t>Satanás o Cristo controlan</a:t>
            </a:r>
          </a:p>
        </p:txBody>
      </p:sp>
      <p:sp>
        <p:nvSpPr>
          <p:cNvPr id="343" name="{1MCP 240.5}"/>
          <p:cNvSpPr txBox="1"/>
          <p:nvPr/>
        </p:nvSpPr>
        <p:spPr>
          <a:xfrm>
            <a:off x="17512944" y="12293512"/>
            <a:ext cx="287091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Thin"/>
                <a:ea typeface="Helvetica Neue Thin"/>
                <a:cs typeface="Helvetica Neue Thin"/>
                <a:sym typeface="Helvetica Neue Thin"/>
              </a:defRPr>
            </a:lvl1pPr>
          </a:lstStyle>
          <a:p>
            <a:pPr/>
            <a:r>
              <a:t> {1MCP 240.5}</a:t>
            </a:r>
          </a:p>
        </p:txBody>
      </p:sp>
      <p:sp>
        <p:nvSpPr>
          <p:cNvPr id="344" name="Cuando la mente no está bajo la influencia directa del Espíritu de Dios, Satanás puede moldearla a su voluntad.…"/>
          <p:cNvSpPr txBox="1"/>
          <p:nvPr/>
        </p:nvSpPr>
        <p:spPr>
          <a:xfrm>
            <a:off x="2856391" y="3258617"/>
            <a:ext cx="19585420" cy="87942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Cuando la mente no está bajo la influencia directa del Espíritu de Dios, Satanás puede moldearla a su voluntad.</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Depravará todas las facultades de raciocinio que pueda controlar.</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Está completamente opuesto a Dios en sus gustos, puntos de vista, preferencias, [simpatías y antipatías,] elección de las cosas y propósitos; no hay gusto por las cosas que Dios ama o aprueba, sino un deleite en aquellas cosas que él desprecia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46" name="Imagen" descr="Imagen"/>
          <p:cNvPicPr>
            <a:picLocks noChangeAspect="1"/>
          </p:cNvPicPr>
          <p:nvPr/>
        </p:nvPicPr>
        <p:blipFill>
          <a:blip r:embed="rId3">
            <a:extLst/>
          </a:blip>
          <a:stretch>
            <a:fillRect/>
          </a:stretch>
        </p:blipFill>
        <p:spPr>
          <a:xfrm>
            <a:off x="418345" y="952279"/>
            <a:ext cx="20026828" cy="9503646"/>
          </a:xfrm>
          <a:prstGeom prst="rect">
            <a:avLst/>
          </a:prstGeom>
          <a:ln w="12700">
            <a:miter lim="400000"/>
          </a:ln>
        </p:spPr>
      </p:pic>
      <p:sp>
        <p:nvSpPr>
          <p:cNvPr id="347" name="—En Lugares Celestiales, 165 (1891). {1MCP 241.1}"/>
          <p:cNvSpPr txBox="1"/>
          <p:nvPr/>
        </p:nvSpPr>
        <p:spPr>
          <a:xfrm>
            <a:off x="13311873" y="12268112"/>
            <a:ext cx="974905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Thin"/>
                <a:ea typeface="Helvetica Neue Thin"/>
                <a:cs typeface="Helvetica Neue Thin"/>
                <a:sym typeface="Helvetica Neue Thin"/>
              </a:defRPr>
            </a:lvl1pPr>
          </a:lstStyle>
          <a:p>
            <a:pPr/>
            <a:r>
              <a:t>—En Lugares Celestiales, 165 (1891). {1MCP 241.1}</a:t>
            </a:r>
          </a:p>
        </p:txBody>
      </p:sp>
      <p:sp>
        <p:nvSpPr>
          <p:cNvPr id="348" name="Si Cristo habita en el corazón"/>
          <p:cNvSpPr txBox="1"/>
          <p:nvPr/>
        </p:nvSpPr>
        <p:spPr>
          <a:xfrm>
            <a:off x="2830991" y="1455217"/>
            <a:ext cx="12137663" cy="18344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6400"/>
              </a:lnSpc>
              <a:spcBef>
                <a:spcPts val="1000"/>
              </a:spcBef>
              <a:defRPr i="1" sz="6300">
                <a:solidFill>
                  <a:srgbClr val="FFFFFF"/>
                </a:solidFill>
                <a:latin typeface="Times New Roman"/>
                <a:ea typeface="Times New Roman"/>
                <a:cs typeface="Times New Roman"/>
                <a:sym typeface="Times New Roman"/>
              </a:defRPr>
            </a:lvl1pPr>
          </a:lstStyle>
          <a:p>
            <a:pPr/>
            <a:r>
              <a:t>Si Cristo habita en el corazón</a:t>
            </a:r>
          </a:p>
        </p:txBody>
      </p:sp>
      <p:sp>
        <p:nvSpPr>
          <p:cNvPr id="349" name="Estará en todos nuestros pensamientos.…"/>
          <p:cNvSpPr txBox="1"/>
          <p:nvPr/>
        </p:nvSpPr>
        <p:spPr>
          <a:xfrm>
            <a:off x="3085090" y="3690417"/>
            <a:ext cx="20026828" cy="7216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Estará en todos nuestros pensamientos.</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Nuestros pensamientos más profundos serán de él, de su amor, su pureza.</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Él llenará todas las cámaras de nuestra mente.</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Nuestros afectos se centrarán en Jesús.</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Todas nuestras esperanzas y expectativas estarán relacionadas con él. </a:t>
            </a:r>
          </a:p>
          <a:p>
            <a:pPr marL="749300" indent="-749300"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Él será la corona de nuestro gozo.</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51" name="Imagen" descr="Imagen"/>
          <p:cNvPicPr>
            <a:picLocks noChangeAspect="1"/>
          </p:cNvPicPr>
          <p:nvPr/>
        </p:nvPicPr>
        <p:blipFill>
          <a:blip r:embed="rId3">
            <a:extLst/>
          </a:blip>
          <a:stretch>
            <a:fillRect/>
          </a:stretch>
        </p:blipFill>
        <p:spPr>
          <a:xfrm>
            <a:off x="367955" y="221893"/>
            <a:ext cx="9017690" cy="7329910"/>
          </a:xfrm>
          <a:prstGeom prst="rect">
            <a:avLst/>
          </a:prstGeom>
          <a:ln w="12700">
            <a:miter lim="400000"/>
          </a:ln>
        </p:spPr>
      </p:pic>
      <p:sp>
        <p:nvSpPr>
          <p:cNvPr id="352" name="Rectángulo"/>
          <p:cNvSpPr/>
          <p:nvPr/>
        </p:nvSpPr>
        <p:spPr>
          <a:xfrm>
            <a:off x="1043285" y="2677318"/>
            <a:ext cx="22089187" cy="8637589"/>
          </a:xfrm>
          <a:prstGeom prst="rect">
            <a:avLst/>
          </a:prstGeom>
          <a:blipFill>
            <a:blip r:embed="rId4"/>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353" name="Mientras dure la vida es preciso resguardar los afectos y las pasiones con un propósito firme.…"/>
          <p:cNvSpPr txBox="1"/>
          <p:nvPr/>
        </p:nvSpPr>
        <p:spPr>
          <a:xfrm>
            <a:off x="350729" y="2965536"/>
            <a:ext cx="22717342" cy="9477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54099" indent="-1054099" algn="l">
              <a:lnSpc>
                <a:spcPts val="6200"/>
              </a:lnSpc>
              <a:spcBef>
                <a:spcPts val="6100"/>
              </a:spcBef>
              <a:buSzPct val="80000"/>
              <a:buBlip>
                <a:blip r:embed="rId5"/>
              </a:buBlip>
              <a:defRPr sz="58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Mientras dure la vida es preciso resguardar los afectos y las pasiones con un propósito firme.</a:t>
            </a:r>
            <a:endParaRPr>
              <a:latin typeface="Helvetica Neue Thin"/>
              <a:ea typeface="Helvetica Neue Thin"/>
              <a:cs typeface="Helvetica Neue Thin"/>
              <a:sym typeface="Helvetica Neue Thin"/>
            </a:endParaRPr>
          </a:p>
          <a:p>
            <a:pPr marL="1054099" indent="-1054099" algn="l">
              <a:lnSpc>
                <a:spcPts val="6200"/>
              </a:lnSpc>
              <a:spcBef>
                <a:spcPts val="6100"/>
              </a:spcBef>
              <a:buSzPct val="80000"/>
              <a:buBlip>
                <a:blip r:embed="rId5"/>
              </a:buBlip>
              <a:defRPr sz="58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Hay corrupción interna; hay tentaciones externas; y siempre que deba avanzar la obra de Dios, Satanás hará planes para disponer las circunstancias de modo que la tentación sobrevenga con poder aplastante sobre el alma.</a:t>
            </a:r>
            <a:endParaRPr>
              <a:latin typeface="Helvetica Neue Thin"/>
              <a:ea typeface="Helvetica Neue Thin"/>
              <a:cs typeface="Helvetica Neue Thin"/>
              <a:sym typeface="Helvetica Neue Thin"/>
            </a:endParaRPr>
          </a:p>
          <a:p>
            <a:pPr marL="1054099" indent="-1054099" algn="l">
              <a:lnSpc>
                <a:spcPts val="6200"/>
              </a:lnSpc>
              <a:spcBef>
                <a:spcPts val="6100"/>
              </a:spcBef>
              <a:buSzPct val="80000"/>
              <a:buBlip>
                <a:blip r:embed="rId5"/>
              </a:buBlip>
              <a:defRPr sz="58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No podemos estar seguros ni un momento a menos que dependamos de Dios y nuestra vida esté oculta con Cristo en Dios</a:t>
            </a:r>
          </a:p>
        </p:txBody>
      </p:sp>
      <p:sp>
        <p:nvSpPr>
          <p:cNvPr id="354" name="Una vigilancia de por vida"/>
          <p:cNvSpPr txBox="1"/>
          <p:nvPr/>
        </p:nvSpPr>
        <p:spPr>
          <a:xfrm>
            <a:off x="2307819" y="753506"/>
            <a:ext cx="20377962" cy="2523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Una vigilancia de por vida</a:t>
            </a:r>
          </a:p>
        </p:txBody>
      </p:sp>
      <p:sp>
        <p:nvSpPr>
          <p:cNvPr id="355" name="—CBA 2:1026 (1891). {1MCP 241.2}"/>
          <p:cNvSpPr txBox="1"/>
          <p:nvPr/>
        </p:nvSpPr>
        <p:spPr>
          <a:xfrm>
            <a:off x="14915962" y="12014112"/>
            <a:ext cx="703778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—CBA 2:1026 (1891). {1MCP 241.2}</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57" name="Imagen" descr="Imagen"/>
          <p:cNvPicPr>
            <a:picLocks noChangeAspect="1"/>
          </p:cNvPicPr>
          <p:nvPr/>
        </p:nvPicPr>
        <p:blipFill>
          <a:blip r:embed="rId3">
            <a:extLst/>
          </a:blip>
          <a:stretch>
            <a:fillRect/>
          </a:stretch>
        </p:blipFill>
        <p:spPr>
          <a:xfrm>
            <a:off x="367955" y="221893"/>
            <a:ext cx="9017690" cy="7329910"/>
          </a:xfrm>
          <a:prstGeom prst="rect">
            <a:avLst/>
          </a:prstGeom>
          <a:ln w="12700">
            <a:miter lim="400000"/>
          </a:ln>
        </p:spPr>
      </p:pic>
      <p:sp>
        <p:nvSpPr>
          <p:cNvPr id="358" name="Rectángulo"/>
          <p:cNvSpPr/>
          <p:nvPr/>
        </p:nvSpPr>
        <p:spPr>
          <a:xfrm>
            <a:off x="1043285" y="2677318"/>
            <a:ext cx="22089187" cy="8637589"/>
          </a:xfrm>
          <a:prstGeom prst="rect">
            <a:avLst/>
          </a:prstGeom>
          <a:blipFill>
            <a:blip r:embed="rId4"/>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359" name="El pueblo de Dios no solo debe conocer su voluntad, también debe practicarla.…"/>
          <p:cNvSpPr txBox="1"/>
          <p:nvPr/>
        </p:nvSpPr>
        <p:spPr>
          <a:xfrm>
            <a:off x="350729" y="3117936"/>
            <a:ext cx="22717342" cy="9477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El pueblo de Dios no solo debe conocer su voluntad, también debe practicarla.</a:t>
            </a:r>
            <a:endParaRPr>
              <a:latin typeface="Helvetica Neue Thin"/>
              <a:ea typeface="Helvetica Neue Thin"/>
              <a:cs typeface="Helvetica Neue Thin"/>
              <a:sym typeface="Helvetica Neue Thin"/>
            </a:endParaRPr>
          </a:p>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Muchos serán eliminados del número de los que conocen la verdad porque no fueron santificados por ella.</a:t>
            </a:r>
            <a:endParaRPr>
              <a:latin typeface="Helvetica Neue Thin"/>
              <a:ea typeface="Helvetica Neue Thin"/>
              <a:cs typeface="Helvetica Neue Thin"/>
              <a:sym typeface="Helvetica Neue Thin"/>
            </a:endParaRPr>
          </a:p>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La verdad ha de penetrar en sus corazones, santificarlos y limpiarlos de toda mundanalidad y sensualidad en su vida más íntima.</a:t>
            </a:r>
            <a:endParaRPr>
              <a:latin typeface="Helvetica Neue Thin"/>
              <a:ea typeface="Helvetica Neue Thin"/>
              <a:cs typeface="Helvetica Neue Thin"/>
              <a:sym typeface="Helvetica Neue Thin"/>
            </a:endParaRPr>
          </a:p>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El templo del alma debe ser limpiado. Cada acto secreto es como si estuviéramos en la presencia de Dios y de los santos ángeles.</a:t>
            </a:r>
          </a:p>
        </p:txBody>
      </p:sp>
      <p:sp>
        <p:nvSpPr>
          <p:cNvPr id="360" name="Dios está preparando un pueblo"/>
          <p:cNvSpPr txBox="1"/>
          <p:nvPr/>
        </p:nvSpPr>
        <p:spPr>
          <a:xfrm>
            <a:off x="3699759" y="702706"/>
            <a:ext cx="16019282" cy="2120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Dios está preparando un pueblo</a:t>
            </a:r>
          </a:p>
        </p:txBody>
      </p:sp>
      <p:sp>
        <p:nvSpPr>
          <p:cNvPr id="361" name="—CBA 2:1026 (1891). {1MCP 241.2}"/>
          <p:cNvSpPr txBox="1"/>
          <p:nvPr/>
        </p:nvSpPr>
        <p:spPr>
          <a:xfrm>
            <a:off x="14941362" y="12217312"/>
            <a:ext cx="703778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—CBA 2:1026 (1891). {1MCP 241.2}</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63" name="Imagen" descr="Imagen"/>
          <p:cNvPicPr>
            <a:picLocks noChangeAspect="1"/>
          </p:cNvPicPr>
          <p:nvPr/>
        </p:nvPicPr>
        <p:blipFill>
          <a:blip r:embed="rId3">
            <a:extLst/>
          </a:blip>
          <a:stretch>
            <a:fillRect/>
          </a:stretch>
        </p:blipFill>
        <p:spPr>
          <a:xfrm>
            <a:off x="367955" y="221893"/>
            <a:ext cx="9017690" cy="7329910"/>
          </a:xfrm>
          <a:prstGeom prst="rect">
            <a:avLst/>
          </a:prstGeom>
          <a:ln w="12700">
            <a:miter lim="400000"/>
          </a:ln>
        </p:spPr>
      </p:pic>
      <p:sp>
        <p:nvSpPr>
          <p:cNvPr id="364" name="Rectángulo"/>
          <p:cNvSpPr/>
          <p:nvPr/>
        </p:nvSpPr>
        <p:spPr>
          <a:xfrm>
            <a:off x="1043285" y="2677318"/>
            <a:ext cx="22089187" cy="8637589"/>
          </a:xfrm>
          <a:prstGeom prst="rect">
            <a:avLst/>
          </a:prstGeom>
          <a:blipFill>
            <a:blip r:embed="rId4"/>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365" name="Dios está purificando a un pueblo para que tenga manos limpias y corazones puros a fin de estar delante de él en el juicio.…"/>
          <p:cNvSpPr txBox="1"/>
          <p:nvPr/>
        </p:nvSpPr>
        <p:spPr>
          <a:xfrm>
            <a:off x="350729" y="3117936"/>
            <a:ext cx="22717342" cy="9477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Dios está purificando a un pueblo para que tenga manos limpias y corazones puros a fin de estar delante de él en el juicio.</a:t>
            </a:r>
            <a:endParaRPr>
              <a:latin typeface="Helvetica Neue Thin"/>
              <a:ea typeface="Helvetica Neue Thin"/>
              <a:cs typeface="Helvetica Neue Thin"/>
              <a:sym typeface="Helvetica Neue Thin"/>
            </a:endParaRPr>
          </a:p>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Debe elevarse la norma, purificarse la imaginación; debe abandonarse el apasionamiento que rodea a prácticas degradantes, y tiene que elevarse el alma a pensamientos puros y a prácticas santas.</a:t>
            </a:r>
            <a:endParaRPr>
              <a:latin typeface="Helvetica Neue Thin"/>
              <a:ea typeface="Helvetica Neue Thin"/>
              <a:cs typeface="Helvetica Neue Thin"/>
              <a:sym typeface="Helvetica Neue Thin"/>
            </a:endParaRPr>
          </a:p>
          <a:p>
            <a:pPr marL="1054099" indent="-1054099" algn="l">
              <a:lnSpc>
                <a:spcPts val="6100"/>
              </a:lnSpc>
              <a:spcBef>
                <a:spcPts val="4000"/>
              </a:spcBef>
              <a:buSzPct val="80000"/>
              <a:buBlip>
                <a:blip r:embed="rId5"/>
              </a:buBlip>
              <a:defRPr sz="55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a:latin typeface="Helvetica Neue Thin"/>
                <a:ea typeface="Helvetica Neue Thin"/>
                <a:cs typeface="Helvetica Neue Thin"/>
                <a:sym typeface="Helvetica Neue Thin"/>
              </a:rPr>
              <a:t>Todos los que soporten la prueba y la aflicción que está delante de nosotros serán participantes de la naturaleza divina, habiendo huido de la corrupción que hay en el mundo a causa de la concupiscencia, y no participado en ello.</a:t>
            </a:r>
          </a:p>
        </p:txBody>
      </p:sp>
      <p:sp>
        <p:nvSpPr>
          <p:cNvPr id="366" name="—TRH, 24 de mayo de 1887. {1MCP 241.4}"/>
          <p:cNvSpPr txBox="1"/>
          <p:nvPr/>
        </p:nvSpPr>
        <p:spPr>
          <a:xfrm>
            <a:off x="11438207" y="12115712"/>
            <a:ext cx="840529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—TRH, 24 de mayo de 1887. {1MCP 241.4}</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atOff val="-7715"/>
            <a:lumOff val="-22108"/>
          </a:schemeClr>
        </a:solidFill>
      </p:bgPr>
    </p:bg>
    <p:spTree>
      <p:nvGrpSpPr>
        <p:cNvPr id="1" name=""/>
        <p:cNvGrpSpPr/>
        <p:nvPr/>
      </p:nvGrpSpPr>
      <p:grpSpPr>
        <a:xfrm>
          <a:off x="0" y="0"/>
          <a:ext cx="0" cy="0"/>
          <a:chOff x="0" y="0"/>
          <a:chExt cx="0" cy="0"/>
        </a:xfrm>
      </p:grpSpPr>
      <p:pic>
        <p:nvPicPr>
          <p:cNvPr id="200" name="Imagen" descr="Imagen"/>
          <p:cNvPicPr>
            <a:picLocks noChangeAspect="1"/>
          </p:cNvPicPr>
          <p:nvPr/>
        </p:nvPicPr>
        <p:blipFill>
          <a:blip r:embed="rId2">
            <a:extLst/>
          </a:blip>
          <a:stretch>
            <a:fillRect/>
          </a:stretch>
        </p:blipFill>
        <p:spPr>
          <a:xfrm>
            <a:off x="6687851" y="619442"/>
            <a:ext cx="11008297" cy="12832716"/>
          </a:xfrm>
          <a:prstGeom prst="rect">
            <a:avLst/>
          </a:prstGeom>
          <a:ln w="12700">
            <a:miter lim="400000"/>
          </a:ln>
        </p:spPr>
      </p:pic>
      <p:pic>
        <p:nvPicPr>
          <p:cNvPr id="201" name="Imagen" descr="Imagen"/>
          <p:cNvPicPr>
            <a:picLocks noChangeAspect="1"/>
          </p:cNvPicPr>
          <p:nvPr/>
        </p:nvPicPr>
        <p:blipFill>
          <a:blip r:embed="rId3">
            <a:extLst/>
          </a:blip>
          <a:stretch>
            <a:fillRect/>
          </a:stretch>
        </p:blipFill>
        <p:spPr>
          <a:xfrm>
            <a:off x="367955" y="221893"/>
            <a:ext cx="9017690" cy="7329910"/>
          </a:xfrm>
          <a:prstGeom prst="rect">
            <a:avLst/>
          </a:prstGeom>
          <a:ln w="12700">
            <a:miter lim="400000"/>
          </a:ln>
        </p:spPr>
      </p:pic>
      <p:sp>
        <p:nvSpPr>
          <p:cNvPr id="202" name="Capítulo 8"/>
          <p:cNvSpPr txBox="1"/>
          <p:nvPr/>
        </p:nvSpPr>
        <p:spPr>
          <a:xfrm>
            <a:off x="1622044" y="1960959"/>
            <a:ext cx="5141155" cy="2996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1">
              <a:lnSpc>
                <a:spcPts val="9400"/>
              </a:lnSpc>
              <a:defRPr sz="11200">
                <a:solidFill>
                  <a:srgbClr val="FFFFFF"/>
                </a:solidFill>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defRPr>
            </a:pPr>
            <a:r>
              <a:t>Capítulo 25</a:t>
            </a:r>
          </a:p>
        </p:txBody>
      </p:sp>
      <p:sp>
        <p:nvSpPr>
          <p:cNvPr id="203" name="Amor y sexualidad en la experiencia humana"/>
          <p:cNvSpPr txBox="1"/>
          <p:nvPr/>
        </p:nvSpPr>
        <p:spPr>
          <a:xfrm>
            <a:off x="3436424" y="8927322"/>
            <a:ext cx="17511152" cy="3899967"/>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nSpc>
                <a:spcPts val="10600"/>
              </a:lnSpc>
              <a:defRPr sz="11200">
                <a:solidFill>
                  <a:srgbClr val="FFFFFF"/>
                </a:solidFill>
                <a:effectLst>
                  <a:outerShdw sx="100000" sy="100000" kx="0" ky="0" algn="b" rotWithShape="0" blurRad="25400" dist="38100" dir="18900000">
                    <a:srgbClr val="FFD583"/>
                  </a:outerShdw>
                </a:effectLst>
                <a:latin typeface="Helvetica Neue Black Condensed"/>
                <a:ea typeface="Helvetica Neue Black Condensed"/>
                <a:cs typeface="Helvetica Neue Black Condensed"/>
                <a:sym typeface="Helvetica Neue Black Condensed"/>
              </a:defRPr>
            </a:pPr>
            <a:r>
              <a:t>Amor</a:t>
            </a:r>
            <a:r>
              <a:rPr sz="8300"/>
              <a:t> y </a:t>
            </a:r>
            <a:r>
              <a:t>sexualidad </a:t>
            </a:r>
            <a:r>
              <a:rPr sz="8300"/>
              <a:t>en la </a:t>
            </a:r>
            <a:r>
              <a:t>experiencia humana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05" name="Rectángulo"/>
          <p:cNvSpPr/>
          <p:nvPr/>
        </p:nvSpPr>
        <p:spPr>
          <a:xfrm>
            <a:off x="-49213" y="1556742"/>
            <a:ext cx="24384001" cy="2519264"/>
          </a:xfrm>
          <a:prstGeom prst="rect">
            <a:avLst/>
          </a:prstGeom>
          <a:blipFill>
            <a:blip r:embed="rId3"/>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206" name="Nota introductoria"/>
          <p:cNvSpPr txBox="1"/>
          <p:nvPr/>
        </p:nvSpPr>
        <p:spPr>
          <a:xfrm>
            <a:off x="10748258" y="2198137"/>
            <a:ext cx="8400078" cy="12364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5">
              <a:lnSpc>
                <a:spcPts val="8500"/>
              </a:lnSpc>
              <a:defRPr spc="-87" sz="8712">
                <a:solidFill>
                  <a:srgbClr val="FFFFFF"/>
                </a:solidFill>
                <a:effectLst>
                  <a:outerShdw sx="100000" sy="100000" kx="0" ky="0" algn="b" rotWithShape="0" blurRad="33528"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Nota introductoria</a:t>
            </a:r>
          </a:p>
        </p:txBody>
      </p:sp>
      <p:sp>
        <p:nvSpPr>
          <p:cNvPr id="207" name="Vivió y trabajó en una época en la que se ejercía gran restricción al hablar en público o escribir acerca del sexo y las relaciones sexuales entre los esposos"/>
          <p:cNvSpPr txBox="1"/>
          <p:nvPr/>
        </p:nvSpPr>
        <p:spPr>
          <a:xfrm>
            <a:off x="8915390" y="6177476"/>
            <a:ext cx="13647559" cy="307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6100"/>
              </a:lnSpc>
              <a:defRPr sz="4500">
                <a:solidFill>
                  <a:srgbClr val="FFFFFF"/>
                </a:solidFill>
                <a:latin typeface="Helvetica Neue Thin"/>
                <a:ea typeface="Helvetica Neue Thin"/>
                <a:cs typeface="Helvetica Neue Thin"/>
                <a:sym typeface="Helvetica Neue Thin"/>
              </a:defRPr>
            </a:lvl1pPr>
          </a:lstStyle>
          <a:p>
            <a:pPr>
              <a:defRPr>
                <a:latin typeface="Helvetica Neue"/>
                <a:ea typeface="Helvetica Neue"/>
                <a:cs typeface="Helvetica Neue"/>
                <a:sym typeface="Helvetica Neue"/>
              </a:defRPr>
            </a:pPr>
            <a:r>
              <a:rPr>
                <a:latin typeface="Helvetica Neue Thin"/>
                <a:ea typeface="Helvetica Neue Thin"/>
                <a:cs typeface="Helvetica Neue Thin"/>
                <a:sym typeface="Helvetica Neue Thin"/>
              </a:rPr>
              <a:t>Vivió y trabajó en una época en la que se ejercía gran restricción al hablar en público o escribir acerca del sexo y las relaciones sexuales entre los esposos</a:t>
            </a:r>
          </a:p>
        </p:txBody>
      </p:sp>
      <p:sp>
        <p:nvSpPr>
          <p:cNvPr id="208" name="{1MCP 223.1}"/>
          <p:cNvSpPr txBox="1"/>
          <p:nvPr/>
        </p:nvSpPr>
        <p:spPr>
          <a:xfrm>
            <a:off x="18738452" y="8706590"/>
            <a:ext cx="2789835"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FFFFFF"/>
                </a:solidFill>
                <a:latin typeface="Helvetica Neue Thin"/>
                <a:ea typeface="Helvetica Neue Thin"/>
                <a:cs typeface="Helvetica Neue Thin"/>
                <a:sym typeface="Helvetica Neue Thin"/>
              </a:defRPr>
            </a:lvl1pPr>
          </a:lstStyle>
          <a:p>
            <a:pPr/>
            <a:r>
              <a:t> {1MCP 223.1}</a:t>
            </a:r>
          </a:p>
        </p:txBody>
      </p:sp>
      <p:pic>
        <p:nvPicPr>
          <p:cNvPr id="209" name="Imagen" descr="Imagen"/>
          <p:cNvPicPr>
            <a:picLocks noChangeAspect="1"/>
          </p:cNvPicPr>
          <p:nvPr/>
        </p:nvPicPr>
        <p:blipFill>
          <a:blip r:embed="rId4">
            <a:extLst/>
          </a:blip>
          <a:srcRect l="8772" t="0" r="0" b="8949"/>
          <a:stretch>
            <a:fillRect/>
          </a:stretch>
        </p:blipFill>
        <p:spPr>
          <a:xfrm>
            <a:off x="-30770" y="-418997"/>
            <a:ext cx="8781379" cy="14130230"/>
          </a:xfrm>
          <a:prstGeom prst="rect">
            <a:avLst/>
          </a:prstGeom>
          <a:ln w="12700">
            <a:miter lim="400000"/>
          </a:ln>
        </p:spPr>
      </p:pic>
      <p:sp>
        <p:nvSpPr>
          <p:cNvPr id="210" name="Elena G. de White"/>
          <p:cNvSpPr txBox="1"/>
          <p:nvPr/>
        </p:nvSpPr>
        <p:spPr>
          <a:xfrm>
            <a:off x="11116806" y="5173496"/>
            <a:ext cx="9244727" cy="1794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6100"/>
              </a:lnSpc>
              <a:defRPr sz="8800">
                <a:solidFill>
                  <a:srgbClr val="FFFFFF"/>
                </a:solidFill>
                <a:latin typeface="Jestho Fisher - Personal Use"/>
                <a:ea typeface="Jestho Fisher - Personal Use"/>
                <a:cs typeface="Jestho Fisher - Personal Use"/>
                <a:sym typeface="Jestho Fisher - Personal Use"/>
              </a:defRPr>
            </a:lvl1pPr>
          </a:lstStyle>
          <a:p>
            <a:pPr>
              <a:defRPr>
                <a:latin typeface="Helvetica Neue"/>
                <a:ea typeface="Helvetica Neue"/>
                <a:cs typeface="Helvetica Neue"/>
                <a:sym typeface="Helvetica Neue"/>
              </a:defRPr>
            </a:pPr>
            <a:r>
              <a:rPr>
                <a:latin typeface="Jestho Fisher - Personal Use"/>
                <a:ea typeface="Jestho Fisher - Personal Use"/>
                <a:cs typeface="Jestho Fisher - Personal Use"/>
                <a:sym typeface="Jestho Fisher - Personal Use"/>
              </a:rPr>
              <a:t>Elena G. de White</a:t>
            </a:r>
          </a:p>
        </p:txBody>
      </p:sp>
      <p:sp>
        <p:nvSpPr>
          <p:cNvPr id="211" name="Ella se había casado con Jaime White el 30 de agosto de 1846, después de haber orado mucho y convencerse de que era el paso correcto. Debiera notarse que hacía tiempo había comenzado su ministerio, pues hacia veinte meses que había estado recibiendo visi"/>
          <p:cNvSpPr txBox="1"/>
          <p:nvPr/>
        </p:nvSpPr>
        <p:spPr>
          <a:xfrm>
            <a:off x="8585190" y="10241476"/>
            <a:ext cx="15342513" cy="307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4300"/>
              </a:lnSpc>
              <a:defRPr sz="3200">
                <a:solidFill>
                  <a:srgbClr val="FFFFFF"/>
                </a:solidFill>
                <a:latin typeface="Helvetica Neue Thin"/>
                <a:ea typeface="Helvetica Neue Thin"/>
                <a:cs typeface="Helvetica Neue Thin"/>
                <a:sym typeface="Helvetica Neue Thin"/>
              </a:defRPr>
            </a:lvl1pPr>
          </a:lstStyle>
          <a:p>
            <a:pPr>
              <a:defRPr>
                <a:latin typeface="Helvetica Neue"/>
                <a:ea typeface="Helvetica Neue"/>
                <a:cs typeface="Helvetica Neue"/>
                <a:sym typeface="Helvetica Neue"/>
              </a:defRPr>
            </a:pPr>
            <a:r>
              <a:rPr>
                <a:latin typeface="Helvetica Neue Thin"/>
                <a:ea typeface="Helvetica Neue Thin"/>
                <a:cs typeface="Helvetica Neue Thin"/>
                <a:sym typeface="Helvetica Neue Thin"/>
              </a:rPr>
              <a:t>Ella se había casado con Jaime White el 30 de agosto de 1846, después de haber orado mucho y convencerse de que era el paso correcto. Debiera notarse que hacía tiempo había comenzado su ministerio, pues hacia veinte meses que había estado recibiendo visiones del Señor. Como resultado de esta unión con Jaime, Elena tuvo cuatro hijos, nacidos en 1847, 1849, 1854 y 1860.</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13" name="Rectángulo"/>
          <p:cNvSpPr/>
          <p:nvPr/>
        </p:nvSpPr>
        <p:spPr>
          <a:xfrm>
            <a:off x="-49213" y="1556742"/>
            <a:ext cx="24384001" cy="2519264"/>
          </a:xfrm>
          <a:prstGeom prst="rect">
            <a:avLst/>
          </a:prstGeom>
          <a:blipFill>
            <a:blip r:embed="rId3"/>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214" name="En la década de 1860—la década de dos visiones básicas sobre reforma pro salud (6 de junio de 1863 y 25 de diciembre de 1865)—Elena G. de White comenzó a tratar asuntos relacionados con el sexo. Declaraciones posteriores desarrollaron más el tema. Al ref"/>
          <p:cNvSpPr txBox="1"/>
          <p:nvPr/>
        </p:nvSpPr>
        <p:spPr>
          <a:xfrm>
            <a:off x="8864590" y="5076622"/>
            <a:ext cx="15044460" cy="802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6100"/>
              </a:lnSpc>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En la década de 1860—la década de dos visiones básicas sobre reforma pro salud (6 de junio de 1863 y 25 de diciembre de 1865)—Elena G. de White comenzó a tratar asuntos relacionados con el sexo. Declaraciones posteriores desarrollaron más el tema. </a:t>
            </a:r>
            <a:r>
              <a:rPr>
                <a:latin typeface="Helvetica Neue Medium"/>
                <a:ea typeface="Helvetica Neue Medium"/>
                <a:cs typeface="Helvetica Neue Medium"/>
                <a:sym typeface="Helvetica Neue Medium"/>
              </a:rPr>
              <a:t>Al referirse al acto sexual en el matrimonio empleó expresiones tales como </a:t>
            </a:r>
            <a:r>
              <a:rPr>
                <a:latin typeface="Helvetica Neue Thin"/>
                <a:ea typeface="Helvetica Neue Thin"/>
                <a:cs typeface="Helvetica Neue Thin"/>
                <a:sym typeface="Helvetica Neue Thin"/>
              </a:rPr>
              <a:t>“el privilegio de la relación matrimonial”, “el privilegio de la relación familiar” y “los privilegios sexuales”.</a:t>
            </a:r>
          </a:p>
        </p:txBody>
      </p:sp>
      <p:sp>
        <p:nvSpPr>
          <p:cNvPr id="215" name="{1MCP 223.3}"/>
          <p:cNvSpPr txBox="1"/>
          <p:nvPr/>
        </p:nvSpPr>
        <p:spPr>
          <a:xfrm>
            <a:off x="18433652" y="12313389"/>
            <a:ext cx="2789835" cy="597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FFFFFF"/>
                </a:solidFill>
                <a:latin typeface="Helvetica Neue Thin"/>
                <a:ea typeface="Helvetica Neue Thin"/>
                <a:cs typeface="Helvetica Neue Thin"/>
                <a:sym typeface="Helvetica Neue Thin"/>
              </a:defRPr>
            </a:lvl1pPr>
          </a:lstStyle>
          <a:p>
            <a:pPr/>
            <a:r>
              <a:t> {1MCP 223.3}</a:t>
            </a:r>
          </a:p>
        </p:txBody>
      </p:sp>
      <p:pic>
        <p:nvPicPr>
          <p:cNvPr id="216" name="Imagen" descr="Imagen"/>
          <p:cNvPicPr>
            <a:picLocks noChangeAspect="1"/>
          </p:cNvPicPr>
          <p:nvPr/>
        </p:nvPicPr>
        <p:blipFill>
          <a:blip r:embed="rId4">
            <a:extLst/>
          </a:blip>
          <a:srcRect l="8772" t="0" r="0" b="8949"/>
          <a:stretch>
            <a:fillRect/>
          </a:stretch>
        </p:blipFill>
        <p:spPr>
          <a:xfrm>
            <a:off x="-30770" y="-418997"/>
            <a:ext cx="8781379" cy="14130230"/>
          </a:xfrm>
          <a:prstGeom prst="rect">
            <a:avLst/>
          </a:prstGeom>
          <a:ln w="12700">
            <a:miter lim="400000"/>
          </a:ln>
        </p:spPr>
      </p:pic>
      <p:sp>
        <p:nvSpPr>
          <p:cNvPr id="217" name="Elena G. de White"/>
          <p:cNvSpPr txBox="1"/>
          <p:nvPr/>
        </p:nvSpPr>
        <p:spPr>
          <a:xfrm>
            <a:off x="7874437" y="2582696"/>
            <a:ext cx="9244726" cy="1794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6100"/>
              </a:lnSpc>
              <a:defRPr sz="8800">
                <a:solidFill>
                  <a:srgbClr val="FFFFFF"/>
                </a:solidFill>
                <a:latin typeface="Jestho Fisher - Personal Use"/>
                <a:ea typeface="Jestho Fisher - Personal Use"/>
                <a:cs typeface="Jestho Fisher - Personal Use"/>
                <a:sym typeface="Jestho Fisher - Personal Use"/>
              </a:defRPr>
            </a:lvl1pPr>
          </a:lstStyle>
          <a:p>
            <a:pPr>
              <a:defRPr>
                <a:latin typeface="Helvetica Neue"/>
                <a:ea typeface="Helvetica Neue"/>
                <a:cs typeface="Helvetica Neue"/>
                <a:sym typeface="Helvetica Neue"/>
              </a:defRPr>
            </a:pPr>
            <a:r>
              <a:rPr>
                <a:latin typeface="Jestho Fisher - Personal Use"/>
                <a:ea typeface="Jestho Fisher - Personal Use"/>
                <a:cs typeface="Jestho Fisher - Personal Use"/>
                <a:sym typeface="Jestho Fisher - Personal Use"/>
              </a:rPr>
              <a:t>Elena G. de White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19" name="Rectángulo"/>
          <p:cNvSpPr/>
          <p:nvPr/>
        </p:nvSpPr>
        <p:spPr>
          <a:xfrm>
            <a:off x="2333411" y="4140200"/>
            <a:ext cx="1016298" cy="7762181"/>
          </a:xfrm>
          <a:prstGeom prst="rect">
            <a:avLst/>
          </a:prstGeom>
          <a:blipFill>
            <a:blip r:embed="rId3"/>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FFFFFF"/>
                </a:solidFill>
              </a:defRPr>
            </a:pPr>
          </a:p>
        </p:txBody>
      </p:sp>
      <p:sp>
        <p:nvSpPr>
          <p:cNvPr id="220" name="Lo positivo palabras de privilegio y consejo"/>
          <p:cNvSpPr txBox="1"/>
          <p:nvPr/>
        </p:nvSpPr>
        <p:spPr>
          <a:xfrm>
            <a:off x="3881080" y="888202"/>
            <a:ext cx="16248083" cy="2744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38100" dist="63500" dir="18900000">
                    <a:srgbClr val="C1C1C1"/>
                  </a:outerShdw>
                </a:effectLst>
                <a:latin typeface="Helvetica Neue Black Condensed"/>
                <a:ea typeface="Helvetica Neue Black Condensed"/>
                <a:cs typeface="Helvetica Neue Black Condensed"/>
                <a:sym typeface="Helvetica Neue Black Condensed"/>
              </a:defRPr>
            </a:lvl1pPr>
          </a:lstStyle>
          <a:p>
            <a:pPr/>
            <a:r>
              <a:t>Lo positivo palabras de privilegio y consejo</a:t>
            </a:r>
          </a:p>
        </p:txBody>
      </p:sp>
      <p:sp>
        <p:nvSpPr>
          <p:cNvPr id="221" name="Jesús y la relación familiar…"/>
          <p:cNvSpPr txBox="1"/>
          <p:nvPr/>
        </p:nvSpPr>
        <p:spPr>
          <a:xfrm>
            <a:off x="3881080" y="4179790"/>
            <a:ext cx="16248083" cy="7905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Jesús y la relación familiar</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propósito de Dios se cumple en el matrimonio</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privilegio de la relación matrimonial</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Cuándo pueden ser liberados los afectos</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peligro de llevar lo legitimo a excesos</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El matrimonio no es u na licencia para dar rienda suelta </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La necesaria distinción entre el amor y la concupiscencia</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Amor, no pasión desenfrenada</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Los dictados de la razón tiene ue primar</a:t>
            </a:r>
            <a:endParaRPr>
              <a:latin typeface="Helvetica Neue Thin"/>
              <a:ea typeface="Helvetica Neue Thin"/>
              <a:cs typeface="Helvetica Neue Thin"/>
              <a:sym typeface="Helvetica Neue Thin"/>
            </a:endParaRPr>
          </a:p>
          <a:p>
            <a:pPr marL="1028700" indent="-1028700" algn="l">
              <a:lnSpc>
                <a:spcPts val="6100"/>
              </a:lnSpc>
              <a:buSzPct val="100000"/>
              <a:buAutoNum type="arabicPeriod" startAt="1"/>
              <a:defRPr sz="45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Mantener los conflictos dentro del sagrado círculo familiar</a:t>
            </a:r>
          </a:p>
        </p:txBody>
      </p:sp>
      <p:sp>
        <p:nvSpPr>
          <p:cNvPr id="222" name="C…"/>
          <p:cNvSpPr txBox="1"/>
          <p:nvPr/>
        </p:nvSpPr>
        <p:spPr>
          <a:xfrm>
            <a:off x="2036787" y="4357757"/>
            <a:ext cx="1583848" cy="75496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C</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O</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N</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T</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E</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N</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I</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D</a:t>
            </a:r>
          </a:p>
          <a:p>
            <a:pPr defTabSz="362204">
              <a:lnSpc>
                <a:spcPts val="6000"/>
              </a:lnSpc>
              <a:spcBef>
                <a:spcPts val="400"/>
              </a:spcBef>
              <a:defRPr spc="-61" sz="6138">
                <a:solidFill>
                  <a:srgbClr val="FFFFFF"/>
                </a:solidFill>
                <a:effectLst>
                  <a:outerShdw sx="100000" sy="100000" kx="0" ky="0" algn="b" rotWithShape="0" blurRad="23622" dist="39370" dir="18900000">
                    <a:srgbClr val="C1C1C1"/>
                  </a:outerShdw>
                </a:effectLst>
                <a:latin typeface="Helvetica Neue Thin"/>
                <a:ea typeface="Helvetica Neue Thin"/>
                <a:cs typeface="Helvetica Neue Thin"/>
                <a:sym typeface="Helvetica Neue Thin"/>
              </a:defRPr>
            </a:pPr>
            <a:r>
              <a:t>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4" name="Jesús y la relación familiar"/>
          <p:cNvSpPr txBox="1"/>
          <p:nvPr/>
        </p:nvSpPr>
        <p:spPr>
          <a:xfrm>
            <a:off x="4908094" y="837402"/>
            <a:ext cx="14194055" cy="1342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66674">
              <a:lnSpc>
                <a:spcPts val="9400"/>
              </a:lnSpc>
              <a:defRPr spc="-96" sz="9603">
                <a:solidFill>
                  <a:srgbClr val="FFFFFF"/>
                </a:solidFill>
                <a:effectLst>
                  <a:outerShdw sx="100000" sy="100000" kx="0" ky="0" algn="b" rotWithShape="0" blurRad="36957" dist="61595" dir="18900000">
                    <a:srgbClr val="C1C1C1"/>
                  </a:outerShdw>
                </a:effectLst>
                <a:latin typeface="Helvetica Neue Black Condensed"/>
                <a:ea typeface="Helvetica Neue Black Condensed"/>
                <a:cs typeface="Helvetica Neue Black Condensed"/>
                <a:sym typeface="Helvetica Neue Black Condensed"/>
              </a:defRPr>
            </a:lvl1pPr>
          </a:lstStyle>
          <a:p>
            <a:pPr/>
            <a:r>
              <a:t>Jesús y la relación familiar</a:t>
            </a:r>
          </a:p>
        </p:txBody>
      </p:sp>
      <p:sp>
        <p:nvSpPr>
          <p:cNvPr id="225" name="Jesús no impuso el celibato a ninguna clase de hombres. No vino para destruir la sagrada institución del matrimonio, sino para exaltarla y devolverle su santidad original. Mira con agrado la relación familiar donde predomina el amor puro y abnegado.…"/>
          <p:cNvSpPr txBox="1"/>
          <p:nvPr/>
        </p:nvSpPr>
        <p:spPr>
          <a:xfrm>
            <a:off x="1136457" y="3020395"/>
            <a:ext cx="13441351" cy="4932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4200">
              <a:lnSpc>
                <a:spcPts val="6300"/>
              </a:lnSpc>
              <a:spcBef>
                <a:spcPts val="500"/>
              </a:spcBef>
              <a:defRPr spc="-49" sz="49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lvl1pPr>
            <a:lvl2pPr indent="457200" algn="r" defTabSz="584200">
              <a:lnSpc>
                <a:spcPts val="6300"/>
              </a:lnSpc>
              <a:spcBef>
                <a:spcPts val="500"/>
              </a:spcBef>
              <a:defRPr spc="-35" sz="3500">
                <a:solidFill>
                  <a:srgbClr val="FFFFFF"/>
                </a:solidFill>
                <a:latin typeface="Helvetica Neue Thin"/>
                <a:ea typeface="Helvetica Neue Thin"/>
                <a:cs typeface="Helvetica Neue Thin"/>
                <a:sym typeface="Helvetica Neue Thin"/>
              </a:defRPr>
            </a:lvl2pPr>
          </a:lstStyle>
          <a:p>
            <a:pPr/>
            <a:r>
              <a:t>Jesús no impuso el celibato a ninguna clase de hombres. No vino para destruir la sagrada institución del matrimonio, sino para exaltarla y devolverle su santidad original. Mira con agrado la relación familiar donde predomina el amor puro y abnegado.</a:t>
            </a:r>
          </a:p>
          <a:p>
            <a:pPr lvl="1"/>
            <a:r>
              <a:t>—El HA, 106 (1894). {1MCP 225.3}</a:t>
            </a:r>
          </a:p>
        </p:txBody>
      </p:sp>
      <p:sp>
        <p:nvSpPr>
          <p:cNvPr id="226" name="Había [Cristo] dispuesto que hombres y mujeres se unieran en el santo lazo del matrimonio, para formar familias cuyos miembros, coronados de honor, fueran reconocidos como miembros de la familia celestial."/>
          <p:cNvSpPr txBox="1"/>
          <p:nvPr/>
        </p:nvSpPr>
        <p:spPr>
          <a:xfrm>
            <a:off x="10500815" y="8792860"/>
            <a:ext cx="13142517" cy="40054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r" defTabSz="572516">
              <a:lnSpc>
                <a:spcPts val="6100"/>
              </a:lnSpc>
              <a:spcBef>
                <a:spcPts val="400"/>
              </a:spcBef>
              <a:defRPr spc="-48" sz="4802">
                <a:solidFill>
                  <a:srgbClr val="FFFFFF"/>
                </a:solidFill>
                <a:effectLst>
                  <a:outerShdw sx="100000" sy="100000" kx="0" ky="0" algn="b" rotWithShape="0" blurRad="37338" dist="62230" dir="18900000">
                    <a:srgbClr val="C1C1C1"/>
                  </a:outerShdw>
                </a:effectLst>
                <a:latin typeface="Helvetica Neue Thin"/>
                <a:ea typeface="Helvetica Neue Thin"/>
                <a:cs typeface="Helvetica Neue Thin"/>
                <a:sym typeface="Helvetica Neue Thin"/>
              </a:defRPr>
            </a:lvl1pPr>
          </a:lstStyle>
          <a:p>
            <a:pPr/>
            <a:r>
              <a:t>Había [Cristo] dispuesto que hombres y mujeres se unieran en el santo lazo del matrimonio, para formar familias cuyos miembros, coronados de honor, fueran reconocidos como miembros de la familia celestial.</a:t>
            </a:r>
          </a:p>
        </p:txBody>
      </p:sp>
      <p:sp>
        <p:nvSpPr>
          <p:cNvPr id="227" name="—El Ministerio de Curación, 275 (1905). {1MCP 225.4}"/>
          <p:cNvSpPr txBox="1"/>
          <p:nvPr/>
        </p:nvSpPr>
        <p:spPr>
          <a:xfrm>
            <a:off x="2827718" y="12313829"/>
            <a:ext cx="892416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—El Ministerio de Curación, 275 (1905). {1MCP 225.4}</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9" name="El propósito de Dios se cumple en el matrimonio"/>
          <p:cNvSpPr txBox="1"/>
          <p:nvPr/>
        </p:nvSpPr>
        <p:spPr>
          <a:xfrm>
            <a:off x="3972213" y="1497802"/>
            <a:ext cx="17049174" cy="194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26466">
              <a:lnSpc>
                <a:spcPts val="7000"/>
              </a:lnSpc>
              <a:defRPr spc="-72" sz="7227">
                <a:solidFill>
                  <a:srgbClr val="FFFFFF"/>
                </a:solidFill>
                <a:effectLst>
                  <a:outerShdw sx="100000" sy="100000" kx="0" ky="0" algn="b" rotWithShape="0" blurRad="27813" dist="46355" dir="18900000">
                    <a:srgbClr val="C1C1C1"/>
                  </a:outerShdw>
                </a:effectLst>
                <a:latin typeface="Helvetica Neue Black Condensed"/>
                <a:ea typeface="Helvetica Neue Black Condensed"/>
                <a:cs typeface="Helvetica Neue Black Condensed"/>
                <a:sym typeface="Helvetica Neue Black Condensed"/>
              </a:defRPr>
            </a:lvl1pPr>
          </a:lstStyle>
          <a:p>
            <a:pPr/>
            <a:r>
              <a:t>El propósito de Dios se cumple en el matrimonio</a:t>
            </a:r>
          </a:p>
        </p:txBody>
      </p:sp>
      <p:sp>
        <p:nvSpPr>
          <p:cNvPr id="230" name="Todos los que contraen relaciones matrimoniales con un propósito santo, el esposo para obtener los afectos puros del corazón de una mujer, y ella para suavizar, mejorar y completar el carácter de su esposo cumplen el propósito que Dios tiene para ellos."/>
          <p:cNvSpPr txBox="1"/>
          <p:nvPr/>
        </p:nvSpPr>
        <p:spPr>
          <a:xfrm>
            <a:off x="3312424" y="5001595"/>
            <a:ext cx="18368752" cy="64306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7100"/>
              </a:lnSpc>
              <a:defRPr spc="-63" sz="63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lvl1pPr>
          </a:lstStyle>
          <a:p>
            <a:pPr/>
            <a:r>
              <a:t>Todos los que contraen relaciones matrimoniales con un propósito santo, el esposo para obtener los afectos puros del corazón de una mujer, y ella para suavizar, mejorar y completar el carácter de su esposo cumplen el propósito que Dios tiene para ellos.</a:t>
            </a:r>
          </a:p>
        </p:txBody>
      </p:sp>
      <p:sp>
        <p:nvSpPr>
          <p:cNvPr id="231" name="—El hogar adventista, 84 (1894). {1MCP 225.5}"/>
          <p:cNvSpPr txBox="1"/>
          <p:nvPr/>
        </p:nvSpPr>
        <p:spPr>
          <a:xfrm>
            <a:off x="9158287" y="11475629"/>
            <a:ext cx="780059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000">
                <a:solidFill>
                  <a:srgbClr val="FFFFFF"/>
                </a:solidFill>
                <a:latin typeface="Helvetica Neue Thin"/>
                <a:ea typeface="Helvetica Neue Thin"/>
                <a:cs typeface="Helvetica Neue Thin"/>
                <a:sym typeface="Helvetica Neue Thin"/>
              </a:defRPr>
            </a:lvl1pPr>
          </a:lstStyle>
          <a:p>
            <a:pPr/>
            <a:r>
              <a:t>—El hogar adventista, 84 (1894). {1MCP 225.5}</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