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1pPr>
    <a:lvl2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2pPr>
    <a:lvl3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3pPr>
    <a:lvl4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4pPr>
    <a:lvl5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5pPr>
    <a:lvl6pPr marL="0" marR="0" indent="22860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6pPr>
    <a:lvl7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7pPr>
    <a:lvl8pPr marL="0" marR="0" indent="3200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8pPr>
    <a:lvl9pPr marL="0" marR="0" indent="3657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000000"/>
      </a:tcTxStyle>
      <a:tcStyle>
        <a:tcBdr>
          <a:left>
            <a:ln w="12700" cap="flat">
              <a:solidFill>
                <a:srgbClr val="E3E5E8"/>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6" name="Shape 176"/>
          <p:cNvSpPr/>
          <p:nvPr>
            <p:ph type="sldImg"/>
          </p:nvPr>
        </p:nvSpPr>
        <p:spPr>
          <a:xfrm>
            <a:off x="1143000" y="685800"/>
            <a:ext cx="4572000" cy="3429000"/>
          </a:xfrm>
          <a:prstGeom prst="rect">
            <a:avLst/>
          </a:prstGeom>
        </p:spPr>
        <p:txBody>
          <a:bodyPr/>
          <a:lstStyle/>
          <a:p>
            <a:pPr/>
          </a:p>
        </p:txBody>
      </p:sp>
      <p:sp>
        <p:nvSpPr>
          <p:cNvPr id="177" name="Shape 17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spTree>
      <p:nvGrpSpPr>
        <p:cNvPr id="1" name=""/>
        <p:cNvGrpSpPr/>
        <p:nvPr/>
      </p:nvGrpSpPr>
      <p:grpSpPr>
        <a:xfrm>
          <a:off x="0" y="0"/>
          <a:ext cx="0" cy="0"/>
          <a:chOff x="0" y="0"/>
          <a:chExt cx="0" cy="0"/>
        </a:xfrm>
      </p:grpSpPr>
      <p:sp>
        <p:nvSpPr>
          <p:cNvPr id="11" name="Título de presentación"/>
          <p:cNvSpPr txBox="1"/>
          <p:nvPr>
            <p:ph type="title" hasCustomPrompt="1"/>
          </p:nvPr>
        </p:nvSpPr>
        <p:spPr>
          <a:xfrm>
            <a:off x="1270000" y="3289300"/>
            <a:ext cx="21844000" cy="3879454"/>
          </a:xfrm>
          <a:prstGeom prst="rect">
            <a:avLst/>
          </a:prstGeom>
        </p:spPr>
        <p:txBody>
          <a:bodyPr/>
          <a:lstStyle>
            <a:lvl1pPr defTabSz="2438338">
              <a:lnSpc>
                <a:spcPct val="90000"/>
              </a:lnSpc>
              <a:defRPr spc="-348" sz="11600">
                <a:gradFill flip="none" rotWithShape="1">
                  <a:gsLst>
                    <a:gs pos="0">
                      <a:srgbClr val="00E8FF"/>
                    </a:gs>
                    <a:gs pos="100000">
                      <a:srgbClr val="FF00F7"/>
                    </a:gs>
                  </a:gsLst>
                  <a:lin ang="3967761" scaled="0"/>
                </a:gradFill>
              </a:defRPr>
            </a:lvl1pPr>
          </a:lstStyle>
          <a:p>
            <a:pPr/>
            <a:r>
              <a:t>Título de presentación</a:t>
            </a:r>
          </a:p>
        </p:txBody>
      </p:sp>
      <p:sp>
        <p:nvSpPr>
          <p:cNvPr id="12" name="Autor y fecha"/>
          <p:cNvSpPr txBox="1"/>
          <p:nvPr>
            <p:ph type="body" sz="quarter" idx="21" hasCustomPrompt="1"/>
          </p:nvPr>
        </p:nvSpPr>
        <p:spPr>
          <a:xfrm>
            <a:off x="1270000" y="12160429"/>
            <a:ext cx="21844000" cy="694056"/>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Autor y fecha</a:t>
            </a:r>
          </a:p>
        </p:txBody>
      </p:sp>
      <p:sp>
        <p:nvSpPr>
          <p:cNvPr id="13" name="Nivel de texto 1…"/>
          <p:cNvSpPr txBox="1"/>
          <p:nvPr>
            <p:ph type="body" sz="quarter" idx="1" hasCustomPrompt="1"/>
          </p:nvPr>
        </p:nvSpPr>
        <p:spPr>
          <a:xfrm>
            <a:off x="1270000" y="6985000"/>
            <a:ext cx="21844000" cy="2512352"/>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98" name="Nivel de texto 1…"/>
          <p:cNvSpPr txBox="1"/>
          <p:nvPr>
            <p:ph type="body" sz="half" idx="1" hasCustomPrompt="1"/>
          </p:nvPr>
        </p:nvSpPr>
        <p:spPr>
          <a:xfrm>
            <a:off x="1270000" y="4546600"/>
            <a:ext cx="21844000" cy="4678065"/>
          </a:xfrm>
          <a:prstGeom prst="rect">
            <a:avLst/>
          </a:prstGeom>
        </p:spPr>
        <p:txBody>
          <a:bodyPr anchor="ctr"/>
          <a:lstStyle>
            <a:lvl1pPr marL="0" indent="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1pPr>
            <a:lvl2pPr marL="0" indent="4572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2pPr>
            <a:lvl3pPr marL="0" indent="9144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3pPr>
            <a:lvl4pPr marL="0" indent="13716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4pPr>
            <a:lvl5pPr marL="0" indent="18288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5pPr>
          </a:lstStyle>
          <a:p>
            <a:pPr/>
            <a:r>
              <a:t>Declaración</a:t>
            </a:r>
          </a:p>
          <a:p>
            <a:pPr lvl="1"/>
            <a:r>
              <a:t/>
            </a:r>
          </a:p>
          <a:p>
            <a:pPr lvl="2"/>
            <a:r>
              <a:t/>
            </a:r>
          </a:p>
          <a:p>
            <a:pPr lvl="3"/>
            <a:r>
              <a:t/>
            </a:r>
          </a:p>
          <a:p>
            <a:pPr lvl="4"/>
            <a:r>
              <a:t/>
            </a:r>
          </a:p>
        </p:txBody>
      </p:sp>
      <p:sp>
        <p:nvSpPr>
          <p:cNvPr id="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spTree>
      <p:nvGrpSpPr>
        <p:cNvPr id="1" name=""/>
        <p:cNvGrpSpPr/>
        <p:nvPr/>
      </p:nvGrpSpPr>
      <p:grpSpPr>
        <a:xfrm>
          <a:off x="0" y="0"/>
          <a:ext cx="0" cy="0"/>
          <a:chOff x="0" y="0"/>
          <a:chExt cx="0" cy="0"/>
        </a:xfrm>
      </p:grpSpPr>
      <p:sp>
        <p:nvSpPr>
          <p:cNvPr id="106" name="Nivel de texto 1…"/>
          <p:cNvSpPr txBox="1"/>
          <p:nvPr>
            <p:ph type="body" sz="half" idx="1" hasCustomPrompt="1"/>
          </p:nvPr>
        </p:nvSpPr>
        <p:spPr>
          <a:xfrm>
            <a:off x="1270000" y="3906096"/>
            <a:ext cx="21844000" cy="4488604"/>
          </a:xfrm>
          <a:prstGeom prst="rect">
            <a:avLst/>
          </a:prstGeom>
        </p:spPr>
        <p:txBody>
          <a:bodyPr anchor="b"/>
          <a:lstStyle>
            <a:lvl1pPr marL="0" indent="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1pPr>
            <a:lvl2pPr marL="0" indent="4572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2pPr>
            <a:lvl3pPr marL="0" indent="9144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3pPr>
            <a:lvl4pPr marL="0" indent="13716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4pPr>
            <a:lvl5pPr marL="0" indent="18288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5pPr>
          </a:lstStyle>
          <a:p>
            <a:pPr/>
            <a:r>
              <a:t>100%</a:t>
            </a:r>
          </a:p>
          <a:p>
            <a:pPr lvl="1"/>
            <a:r>
              <a:t/>
            </a:r>
          </a:p>
          <a:p>
            <a:pPr lvl="2"/>
            <a:r>
              <a:t/>
            </a:r>
          </a:p>
          <a:p>
            <a:pPr lvl="3"/>
            <a:r>
              <a:t/>
            </a:r>
          </a:p>
          <a:p>
            <a:pPr lvl="4"/>
            <a:r>
              <a:t/>
            </a:r>
          </a:p>
        </p:txBody>
      </p:sp>
      <p:sp>
        <p:nvSpPr>
          <p:cNvPr id="107" name="Información del hecho"/>
          <p:cNvSpPr txBox="1"/>
          <p:nvPr>
            <p:ph type="body" sz="quarter" idx="21" hasCustomPrompt="1"/>
          </p:nvPr>
        </p:nvSpPr>
        <p:spPr>
          <a:xfrm>
            <a:off x="1270000" y="8521700"/>
            <a:ext cx="21844000" cy="1016000"/>
          </a:xfrm>
          <a:prstGeom prst="rect">
            <a:avLst/>
          </a:prstGeom>
        </p:spPr>
        <p:txBody>
          <a:bodyP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Información del hecho</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15" name="Atribución"/>
          <p:cNvSpPr txBox="1"/>
          <p:nvPr>
            <p:ph type="body" sz="quarter" idx="21" hasCustomPrompt="1"/>
          </p:nvPr>
        </p:nvSpPr>
        <p:spPr>
          <a:xfrm>
            <a:off x="1270000" y="11155086"/>
            <a:ext cx="21844000" cy="832613"/>
          </a:xfrm>
          <a:prstGeom prst="rect">
            <a:avLst/>
          </a:prstGeom>
        </p:spPr>
        <p:txBody>
          <a:bodyPr anchor="ct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Atribución</a:t>
            </a:r>
          </a:p>
        </p:txBody>
      </p:sp>
      <p:sp>
        <p:nvSpPr>
          <p:cNvPr id="116" name="Nivel de texto 1…"/>
          <p:cNvSpPr txBox="1"/>
          <p:nvPr>
            <p:ph type="body" sz="half" idx="1" hasCustomPrompt="1"/>
          </p:nvPr>
        </p:nvSpPr>
        <p:spPr>
          <a:xfrm>
            <a:off x="1270000" y="4659369"/>
            <a:ext cx="21844000" cy="4394201"/>
          </a:xfrm>
          <a:prstGeom prst="rect">
            <a:avLst/>
          </a:prstGeom>
        </p:spPr>
        <p:txBody>
          <a:bodyPr anchor="ctr"/>
          <a:lstStyle>
            <a:lvl1pPr marL="0" indent="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1pPr>
            <a:lvl2pPr marL="0" indent="4572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2pPr>
            <a:lvl3pPr marL="0" indent="9144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3pPr>
            <a:lvl4pPr marL="0" indent="13716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4pPr>
            <a:lvl5pPr marL="0" indent="18288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5pPr>
          </a:lstStyle>
          <a:p>
            <a:pPr/>
            <a:r>
              <a:t>“Frase celebre”</a:t>
            </a:r>
          </a:p>
          <a:p>
            <a:pPr lvl="1"/>
            <a:r>
              <a:t/>
            </a:r>
          </a:p>
          <a:p>
            <a:pPr lvl="2"/>
            <a:r>
              <a:t/>
            </a:r>
          </a:p>
          <a:p>
            <a:pPr lvl="3"/>
            <a:r>
              <a:t/>
            </a:r>
          </a:p>
          <a:p>
            <a:pPr lvl="4"/>
            <a:r>
              <a:t/>
            </a:r>
          </a:p>
        </p:txBody>
      </p:sp>
      <p:sp>
        <p:nvSpPr>
          <p:cNvPr id="11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24" name="482346840_2880x1920.jpg"/>
          <p:cNvSpPr/>
          <p:nvPr>
            <p:ph type="pic" sz="half" idx="21"/>
          </p:nvPr>
        </p:nvSpPr>
        <p:spPr>
          <a:xfrm>
            <a:off x="12192000" y="6229350"/>
            <a:ext cx="12192000" cy="8128000"/>
          </a:xfrm>
          <a:prstGeom prst="rect">
            <a:avLst/>
          </a:prstGeom>
        </p:spPr>
        <p:txBody>
          <a:bodyPr lIns="91439" tIns="45719" rIns="91439" bIns="45719">
            <a:noAutofit/>
          </a:bodyPr>
          <a:lstStyle/>
          <a:p>
            <a:pPr/>
          </a:p>
        </p:txBody>
      </p:sp>
      <p:sp>
        <p:nvSpPr>
          <p:cNvPr id="125" name="908252162_2439x1626.jpg"/>
          <p:cNvSpPr/>
          <p:nvPr>
            <p:ph type="pic" sz="half" idx="22"/>
          </p:nvPr>
        </p:nvSpPr>
        <p:spPr>
          <a:xfrm>
            <a:off x="12192000" y="-641351"/>
            <a:ext cx="12192000" cy="8128001"/>
          </a:xfrm>
          <a:prstGeom prst="rect">
            <a:avLst/>
          </a:prstGeom>
        </p:spPr>
        <p:txBody>
          <a:bodyPr lIns="91439" tIns="45719" rIns="91439" bIns="45719">
            <a:noAutofit/>
          </a:bodyPr>
          <a:lstStyle/>
          <a:p>
            <a:pPr/>
          </a:p>
        </p:txBody>
      </p:sp>
      <p:sp>
        <p:nvSpPr>
          <p:cNvPr id="126" name="579215462_1440x2158.jpg"/>
          <p:cNvSpPr/>
          <p:nvPr>
            <p:ph type="pic" idx="23"/>
          </p:nvPr>
        </p:nvSpPr>
        <p:spPr>
          <a:xfrm>
            <a:off x="-1" y="-2258501"/>
            <a:ext cx="12166601" cy="18233003"/>
          </a:xfrm>
          <a:prstGeom prst="rect">
            <a:avLst/>
          </a:prstGeom>
        </p:spPr>
        <p:txBody>
          <a:bodyPr lIns="91439" tIns="45719" rIns="91439" bIns="45719">
            <a:noAutofit/>
          </a:bodyPr>
          <a:lstStyle/>
          <a:p>
            <a:pP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Imagen"/>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49" name="Texto del título"/>
          <p:cNvSpPr txBox="1"/>
          <p:nvPr>
            <p:ph type="title"/>
          </p:nvPr>
        </p:nvSpPr>
        <p:spPr>
          <a:xfrm>
            <a:off x="3096369" y="3994150"/>
            <a:ext cx="19621501" cy="3213100"/>
          </a:xfrm>
          <a:prstGeom prst="rect">
            <a:avLst/>
          </a:prstGeom>
        </p:spPr>
        <p:txBody>
          <a:bodyPr/>
          <a:lstStyle>
            <a:lvl1pPr>
              <a:lnSpc>
                <a:spcPct val="100000"/>
              </a:lnSpc>
              <a:defRPr i="1" spc="0" sz="9400">
                <a:solidFill>
                  <a:srgbClr val="292929"/>
                </a:solidFill>
                <a:latin typeface="Georgia"/>
                <a:ea typeface="Georgia"/>
                <a:cs typeface="Georgia"/>
                <a:sym typeface="Georgia"/>
              </a:defRPr>
            </a:lvl1pPr>
          </a:lstStyle>
          <a:p>
            <a:pPr/>
            <a:r>
              <a:t>Texto del título</a:t>
            </a:r>
          </a:p>
        </p:txBody>
      </p:sp>
      <p:sp>
        <p:nvSpPr>
          <p:cNvPr id="150" name="Nivel de texto 1…"/>
          <p:cNvSpPr txBox="1"/>
          <p:nvPr>
            <p:ph type="body" sz="quarter" idx="1"/>
          </p:nvPr>
        </p:nvSpPr>
        <p:spPr>
          <a:xfrm>
            <a:off x="2387600" y="7200900"/>
            <a:ext cx="19621500" cy="1841500"/>
          </a:xfrm>
          <a:prstGeom prst="rect">
            <a:avLst/>
          </a:prstGeom>
        </p:spPr>
        <p:txBody>
          <a:bodyPr/>
          <a:lstStyle>
            <a:lvl1pPr marL="0" indent="0" algn="ctr" defTabSz="825500">
              <a:spcBef>
                <a:spcPts val="0"/>
              </a:spcBef>
              <a:buClrTx/>
              <a:buSzTx/>
              <a:buNone/>
              <a:defRPr i="1" sz="5200">
                <a:solidFill>
                  <a:srgbClr val="C2463A"/>
                </a:solidFill>
                <a:latin typeface="Georgia"/>
                <a:ea typeface="Georgia"/>
                <a:cs typeface="Georgia"/>
                <a:sym typeface="Georgia"/>
              </a:defRPr>
            </a:lvl1pPr>
            <a:lvl2pPr marL="0" indent="0" algn="ctr" defTabSz="825500">
              <a:spcBef>
                <a:spcPts val="0"/>
              </a:spcBef>
              <a:buClrTx/>
              <a:buSzTx/>
              <a:buNone/>
              <a:defRPr i="1" sz="5200">
                <a:solidFill>
                  <a:srgbClr val="C2463A"/>
                </a:solidFill>
                <a:latin typeface="Georgia"/>
                <a:ea typeface="Georgia"/>
                <a:cs typeface="Georgia"/>
                <a:sym typeface="Georgia"/>
              </a:defRPr>
            </a:lvl2pPr>
            <a:lvl3pPr marL="0" indent="0" algn="ctr" defTabSz="825500">
              <a:spcBef>
                <a:spcPts val="0"/>
              </a:spcBef>
              <a:buClrTx/>
              <a:buSzTx/>
              <a:buNone/>
              <a:defRPr i="1" sz="5200">
                <a:solidFill>
                  <a:srgbClr val="C2463A"/>
                </a:solidFill>
                <a:latin typeface="Georgia"/>
                <a:ea typeface="Georgia"/>
                <a:cs typeface="Georgia"/>
                <a:sym typeface="Georgia"/>
              </a:defRPr>
            </a:lvl3pPr>
            <a:lvl4pPr marL="0" indent="0" algn="ctr" defTabSz="825500">
              <a:spcBef>
                <a:spcPts val="0"/>
              </a:spcBef>
              <a:buClrTx/>
              <a:buSzTx/>
              <a:buNone/>
              <a:defRPr i="1" sz="5200">
                <a:solidFill>
                  <a:srgbClr val="C2463A"/>
                </a:solidFill>
                <a:latin typeface="Georgia"/>
                <a:ea typeface="Georgia"/>
                <a:cs typeface="Georgia"/>
                <a:sym typeface="Georgia"/>
              </a:defRPr>
            </a:lvl4pPr>
            <a:lvl5pPr marL="0" indent="0" algn="ctr" defTabSz="825500">
              <a:spcBef>
                <a:spcPts val="0"/>
              </a:spcBef>
              <a:buClrTx/>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51" name="Número de diapositiva"/>
          <p:cNvSpPr txBox="1"/>
          <p:nvPr>
            <p:ph type="sldNum" sz="quarter" idx="2"/>
          </p:nvPr>
        </p:nvSpPr>
        <p:spPr>
          <a:xfrm>
            <a:off x="11918476" y="13068300"/>
            <a:ext cx="548641" cy="520700"/>
          </a:xfrm>
          <a:prstGeom prst="rect">
            <a:avLst/>
          </a:prstGeom>
        </p:spPr>
        <p:txBody>
          <a:bodyPr anchor="t"/>
          <a:lstStyle>
            <a:lvl1pPr>
              <a:defRPr sz="3000">
                <a:solidFill>
                  <a:srgbClr val="006288"/>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Imagen"/>
          <p:cNvSpPr/>
          <p:nvPr>
            <p:ph type="pic" idx="21"/>
          </p:nvPr>
        </p:nvSpPr>
        <p:spPr>
          <a:xfrm>
            <a:off x="2752725" y="-2489200"/>
            <a:ext cx="18840450" cy="12560300"/>
          </a:xfrm>
          <a:prstGeom prst="rect">
            <a:avLst/>
          </a:prstGeom>
        </p:spPr>
        <p:txBody>
          <a:bodyPr lIns="91439" tIns="45719" rIns="91439" bIns="45719">
            <a:noAutofit/>
          </a:bodyPr>
          <a:lstStyle/>
          <a:p>
            <a:pPr/>
          </a:p>
        </p:txBody>
      </p:sp>
      <p:sp>
        <p:nvSpPr>
          <p:cNvPr id="159" name="Texto del título"/>
          <p:cNvSpPr txBox="1"/>
          <p:nvPr>
            <p:ph type="title"/>
          </p:nvPr>
        </p:nvSpPr>
        <p:spPr>
          <a:xfrm>
            <a:off x="2387600" y="9448800"/>
            <a:ext cx="19621500" cy="2006600"/>
          </a:xfrm>
          <a:prstGeom prst="rect">
            <a:avLst/>
          </a:prstGeom>
        </p:spPr>
        <p:txBody>
          <a:bodyPr lIns="45719" tIns="45719" rIns="45719" bIns="45719"/>
          <a:lstStyle>
            <a:lvl1pPr algn="l" defTabSz="914400">
              <a:lnSpc>
                <a:spcPct val="100000"/>
              </a:lnSpc>
              <a:defRPr cap="all" spc="0"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60" name="Nivel de texto 1…"/>
          <p:cNvSpPr txBox="1"/>
          <p:nvPr>
            <p:ph type="body" sz="quarter" idx="1"/>
          </p:nvPr>
        </p:nvSpPr>
        <p:spPr>
          <a:xfrm>
            <a:off x="2387600" y="11518900"/>
            <a:ext cx="19621500" cy="1714500"/>
          </a:xfrm>
          <a:prstGeom prst="rect">
            <a:avLst/>
          </a:prstGeom>
        </p:spPr>
        <p:txBody>
          <a:bodyPr lIns="45719" tIns="45719" rIns="45719" bIns="45719"/>
          <a:lstStyle>
            <a:lvl1pPr marL="0" indent="0" algn="ctr" defTabSz="914400">
              <a:spcBef>
                <a:spcPts val="1200"/>
              </a:spcBef>
              <a:buClrTx/>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spcBef>
                <a:spcPts val="1200"/>
              </a:spcBef>
              <a:buClrTx/>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spcBef>
                <a:spcPts val="1200"/>
              </a:spcBef>
              <a:buClrTx/>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spcBef>
                <a:spcPts val="1200"/>
              </a:spcBef>
              <a:buClrTx/>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spcBef>
                <a:spcPts val="1200"/>
              </a:spcBef>
              <a:buClrTx/>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61" name="Número de diapositiva"/>
          <p:cNvSpPr txBox="1"/>
          <p:nvPr>
            <p:ph type="sldNum" sz="quarter" idx="2"/>
          </p:nvPr>
        </p:nvSpPr>
        <p:spPr>
          <a:xfrm>
            <a:off x="21797619" y="11766550"/>
            <a:ext cx="332741" cy="348430"/>
          </a:xfrm>
          <a:prstGeom prst="rect">
            <a:avLst/>
          </a:prstGeom>
        </p:spPr>
        <p:txBody>
          <a:bodyPr lIns="45719" tIns="45719" rIns="45719" bIns="45719" anchor="t"/>
          <a:lstStyle>
            <a:lvl1pPr algn="r" defTabSz="457200">
              <a:defRPr b="1" sz="1800">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Texto del título"/>
          <p:cNvSpPr txBox="1"/>
          <p:nvPr>
            <p:ph type="title"/>
          </p:nvPr>
        </p:nvSpPr>
        <p:spPr>
          <a:xfrm>
            <a:off x="1930400" y="7378700"/>
            <a:ext cx="20510500" cy="3695700"/>
          </a:xfrm>
          <a:prstGeom prst="rect">
            <a:avLst/>
          </a:prstGeom>
        </p:spPr>
        <p:txBody>
          <a:bodyPr/>
          <a:lstStyle>
            <a:lvl1pPr algn="l">
              <a:lnSpc>
                <a:spcPct val="90000"/>
              </a:lnSpc>
              <a:defRPr cap="all" spc="0"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69" name="Nivel de texto 1…"/>
          <p:cNvSpPr txBox="1"/>
          <p:nvPr>
            <p:ph type="body" sz="quarter" idx="1"/>
          </p:nvPr>
        </p:nvSpPr>
        <p:spPr>
          <a:xfrm>
            <a:off x="1930400" y="11049000"/>
            <a:ext cx="20510500" cy="1778000"/>
          </a:xfrm>
          <a:prstGeom prst="rect">
            <a:avLst/>
          </a:prstGeom>
        </p:spPr>
        <p:txBody>
          <a:bodyPr/>
          <a:lstStyle>
            <a:lvl1pPr marL="0" indent="0" defTabSz="82550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defTabSz="82550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defTabSz="82550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defTabSz="82550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defTabSz="82550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70" name="Número de diapositiva"/>
          <p:cNvSpPr txBox="1"/>
          <p:nvPr>
            <p:ph type="sldNum" sz="quarter" idx="2"/>
          </p:nvPr>
        </p:nvSpPr>
        <p:spPr>
          <a:xfrm>
            <a:off x="12020860" y="13322300"/>
            <a:ext cx="368504" cy="374600"/>
          </a:xfrm>
          <a:prstGeom prst="rect">
            <a:avLst/>
          </a:prstGeom>
        </p:spPr>
        <p:txBody>
          <a:bodyPr anchor="t"/>
          <a:lstStyle>
            <a:lvl1pPr>
              <a:defRPr sz="1800">
                <a:solidFill>
                  <a:srgbClr val="5C88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Imagen"/>
          <p:cNvSpPr/>
          <p:nvPr>
            <p:ph type="pic" idx="21"/>
          </p:nvPr>
        </p:nvSpPr>
        <p:spPr>
          <a:xfrm>
            <a:off x="0" y="-762000"/>
            <a:ext cx="24384000" cy="15240000"/>
          </a:xfrm>
          <a:prstGeom prst="rect">
            <a:avLst/>
          </a:prstGeom>
        </p:spPr>
        <p:txBody>
          <a:bodyPr lIns="91439" tIns="45719" rIns="91439" bIns="45719">
            <a:noAutofit/>
          </a:bodyPr>
          <a:lstStyle/>
          <a:p>
            <a:pPr/>
          </a:p>
        </p:txBody>
      </p:sp>
      <p:sp>
        <p:nvSpPr>
          <p:cNvPr id="22" name="Autor y fecha"/>
          <p:cNvSpPr txBox="1"/>
          <p:nvPr>
            <p:ph type="body" sz="quarter" idx="22" hasCustomPrompt="1"/>
          </p:nvPr>
        </p:nvSpPr>
        <p:spPr>
          <a:xfrm>
            <a:off x="1270000" y="12166600"/>
            <a:ext cx="21844000" cy="694055"/>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Autor y fecha</a:t>
            </a:r>
          </a:p>
        </p:txBody>
      </p:sp>
      <p:sp>
        <p:nvSpPr>
          <p:cNvPr id="23" name="Título de presentación"/>
          <p:cNvSpPr txBox="1"/>
          <p:nvPr>
            <p:ph type="title" hasCustomPrompt="1"/>
          </p:nvPr>
        </p:nvSpPr>
        <p:spPr>
          <a:xfrm>
            <a:off x="1270000" y="3289300"/>
            <a:ext cx="21844000" cy="3873500"/>
          </a:xfrm>
          <a:prstGeom prst="rect">
            <a:avLst/>
          </a:prstGeom>
        </p:spPr>
        <p:txBody>
          <a:bodyPr/>
          <a:lstStyle>
            <a:lvl1pPr defTabSz="2438400">
              <a:lnSpc>
                <a:spcPct val="90000"/>
              </a:lnSpc>
              <a:defRPr spc="-348" sz="11600"/>
            </a:lvl1pPr>
          </a:lstStyle>
          <a:p>
            <a:pPr/>
            <a:r>
              <a:t>Título de presentación</a:t>
            </a:r>
          </a:p>
        </p:txBody>
      </p:sp>
      <p:sp>
        <p:nvSpPr>
          <p:cNvPr id="24" name="Nivel de texto 1…"/>
          <p:cNvSpPr txBox="1"/>
          <p:nvPr>
            <p:ph type="body" sz="quarter" idx="1" hasCustomPrompt="1"/>
          </p:nvPr>
        </p:nvSpPr>
        <p:spPr>
          <a:xfrm>
            <a:off x="1270000" y="6985000"/>
            <a:ext cx="21844000" cy="2514600"/>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Subtítulo de presentación</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Imagen"/>
          <p:cNvSpPr/>
          <p:nvPr>
            <p:ph type="pic" idx="21"/>
          </p:nvPr>
        </p:nvSpPr>
        <p:spPr>
          <a:xfrm>
            <a:off x="7962900" y="-25400"/>
            <a:ext cx="20650200" cy="13766800"/>
          </a:xfrm>
          <a:prstGeom prst="rect">
            <a:avLst/>
          </a:prstGeom>
        </p:spPr>
        <p:txBody>
          <a:bodyPr lIns="91439" tIns="45719" rIns="91439" bIns="45719">
            <a:noAutofit/>
          </a:bodyPr>
          <a:lstStyle/>
          <a:p>
            <a:pPr/>
          </a:p>
        </p:txBody>
      </p:sp>
      <p:sp>
        <p:nvSpPr>
          <p:cNvPr id="33" name="Título de diapositiva"/>
          <p:cNvSpPr txBox="1"/>
          <p:nvPr>
            <p:ph type="title" hasCustomPrompt="1"/>
          </p:nvPr>
        </p:nvSpPr>
        <p:spPr>
          <a:xfrm>
            <a:off x="1270000" y="3886200"/>
            <a:ext cx="9652000" cy="3200202"/>
          </a:xfrm>
          <a:prstGeom prst="rect">
            <a:avLst/>
          </a:prstGeom>
        </p:spPr>
        <p:txBody>
          <a:bodyPr/>
          <a:lstStyle/>
          <a:p>
            <a:pPr/>
            <a:r>
              <a:t>Título de diapositiva</a:t>
            </a:r>
          </a:p>
        </p:txBody>
      </p:sp>
      <p:sp>
        <p:nvSpPr>
          <p:cNvPr id="34" name="Nivel de texto 1…"/>
          <p:cNvSpPr txBox="1"/>
          <p:nvPr>
            <p:ph type="body" sz="quarter" idx="1" hasCustomPrompt="1"/>
          </p:nvPr>
        </p:nvSpPr>
        <p:spPr>
          <a:xfrm>
            <a:off x="1270000" y="6845300"/>
            <a:ext cx="9652000" cy="56642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vl2pPr marL="0" indent="457200" algn="ctr" defTabSz="825500">
              <a:spcBef>
                <a:spcPts val="0"/>
              </a:spcBef>
              <a:buClrTx/>
              <a:buSzTx/>
              <a:buNone/>
              <a:defRPr sz="5400">
                <a:solidFill>
                  <a:srgbClr val="D5D5D5"/>
                </a:solidFill>
                <a:latin typeface="Graphik Medium"/>
                <a:ea typeface="Graphik Medium"/>
                <a:cs typeface="Graphik Medium"/>
                <a:sym typeface="Graphik Medium"/>
              </a:defRPr>
            </a:lvl2pPr>
            <a:lvl3pPr marL="0" indent="914400" algn="ctr" defTabSz="825500">
              <a:spcBef>
                <a:spcPts val="0"/>
              </a:spcBef>
              <a:buClrTx/>
              <a:buSzTx/>
              <a:buNone/>
              <a:defRPr sz="5400">
                <a:solidFill>
                  <a:srgbClr val="D5D5D5"/>
                </a:solidFill>
                <a:latin typeface="Graphik Medium"/>
                <a:ea typeface="Graphik Medium"/>
                <a:cs typeface="Graphik Medium"/>
                <a:sym typeface="Graphik Medium"/>
              </a:defRPr>
            </a:lvl3pPr>
            <a:lvl4pPr marL="0" indent="1371600" algn="ctr" defTabSz="825500">
              <a:spcBef>
                <a:spcPts val="0"/>
              </a:spcBef>
              <a:buClrTx/>
              <a:buSzTx/>
              <a:buNone/>
              <a:defRPr sz="5400">
                <a:solidFill>
                  <a:srgbClr val="D5D5D5"/>
                </a:solidFill>
                <a:latin typeface="Graphik Medium"/>
                <a:ea typeface="Graphik Medium"/>
                <a:cs typeface="Graphik Medium"/>
                <a:sym typeface="Graphik Medium"/>
              </a:defRPr>
            </a:lvl4pPr>
            <a:lvl5pPr marL="0" indent="1828800" algn="ctr" defTabSz="825500">
              <a:spcBef>
                <a:spcPts val="0"/>
              </a:spcBef>
              <a:buClrTx/>
              <a:buSzTx/>
              <a:buNone/>
              <a:defRPr sz="5400">
                <a:solidFill>
                  <a:srgbClr val="D5D5D5"/>
                </a:solidFill>
                <a:latin typeface="Graphik Medium"/>
                <a:ea typeface="Graphik Medium"/>
                <a:cs typeface="Graphik Medium"/>
                <a:sym typeface="Graphik Medium"/>
              </a:defRPr>
            </a:lvl5pPr>
          </a:lstStyle>
          <a:p>
            <a:pPr/>
            <a:r>
              <a:t>Subtítulo de diapositiva</a:t>
            </a:r>
          </a:p>
          <a:p>
            <a:pPr lvl="1"/>
            <a:r>
              <a:t/>
            </a:r>
          </a:p>
          <a:p>
            <a:pPr lvl="2"/>
            <a:r>
              <a:t/>
            </a:r>
          </a:p>
          <a:p>
            <a:pPr lvl="3"/>
            <a:r>
              <a:t/>
            </a:r>
          </a:p>
          <a:p>
            <a:pPr lvl="4"/>
            <a:r>
              <a:t/>
            </a:r>
          </a:p>
        </p:txBody>
      </p:sp>
      <p:sp>
        <p:nvSpPr>
          <p:cNvPr id="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xfrm>
            <a:off x="1270000" y="4269316"/>
            <a:ext cx="21844000" cy="8432801"/>
          </a:xfrm>
          <a:prstGeom prst="rect">
            <a:avLst/>
          </a:prstGeom>
        </p:spPr>
        <p:txBody>
          <a:bodyPr numCol="2" spcCol="109220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579215462_1440x2158.jpg"/>
          <p:cNvSpPr/>
          <p:nvPr>
            <p:ph type="pic" idx="21"/>
          </p:nvPr>
        </p:nvSpPr>
        <p:spPr>
          <a:xfrm>
            <a:off x="12204700" y="-2277533"/>
            <a:ext cx="12192000" cy="18271067"/>
          </a:xfrm>
          <a:prstGeom prst="rect">
            <a:avLst/>
          </a:prstGeom>
        </p:spPr>
        <p:txBody>
          <a:bodyPr lIns="91439" tIns="45719" rIns="91439" bIns="45719">
            <a:noAutofit/>
          </a:bodyPr>
          <a:lstStyle/>
          <a:p>
            <a:pPr/>
          </a:p>
        </p:txBody>
      </p:sp>
      <p:sp>
        <p:nvSpPr>
          <p:cNvPr id="61" name="Título de diapositiva"/>
          <p:cNvSpPr txBox="1"/>
          <p:nvPr>
            <p:ph type="title" hasCustomPrompt="1"/>
          </p:nvPr>
        </p:nvSpPr>
        <p:spPr>
          <a:xfrm>
            <a:off x="1270000" y="838200"/>
            <a:ext cx="9652000" cy="1549400"/>
          </a:xfrm>
          <a:prstGeom prst="rect">
            <a:avLst/>
          </a:prstGeom>
        </p:spPr>
        <p:txBody>
          <a:bodyPr/>
          <a:lstStyle/>
          <a:p>
            <a:pPr/>
            <a:r>
              <a:t>Título de diapositiva</a:t>
            </a:r>
          </a:p>
        </p:txBody>
      </p:sp>
      <p:sp>
        <p:nvSpPr>
          <p:cNvPr id="62" name="Nivel de texto 1…"/>
          <p:cNvSpPr txBox="1"/>
          <p:nvPr>
            <p:ph type="body" sz="half" idx="1" hasCustomPrompt="1"/>
          </p:nvPr>
        </p:nvSpPr>
        <p:spPr>
          <a:xfrm>
            <a:off x="1270000" y="4267200"/>
            <a:ext cx="9652000" cy="8432800"/>
          </a:xfrm>
          <a:prstGeom prst="rect">
            <a:avLst/>
          </a:prstGeom>
        </p:spPr>
        <p:txBody>
          <a:bodyPr/>
          <a:lstStyle/>
          <a:p>
            <a:pPr/>
            <a:r>
              <a:t>Texto en viñeta de diapositiva</a:t>
            </a:r>
          </a:p>
          <a:p>
            <a:pPr lvl="1"/>
            <a:r>
              <a:t/>
            </a:r>
          </a:p>
          <a:p>
            <a:pPr lvl="2"/>
            <a:r>
              <a:t/>
            </a:r>
          </a:p>
          <a:p>
            <a:pPr lvl="3"/>
            <a:r>
              <a:t/>
            </a:r>
          </a:p>
          <a:p>
            <a:pPr lvl="4"/>
            <a:r>
              <a:t/>
            </a:r>
          </a:p>
        </p:txBody>
      </p:sp>
      <p:sp>
        <p:nvSpPr>
          <p:cNvPr id="63" name="Subtítulo de diapositiva"/>
          <p:cNvSpPr txBox="1"/>
          <p:nvPr>
            <p:ph type="body" sz="quarter" idx="22" hasCustomPrompt="1"/>
          </p:nvPr>
        </p:nvSpPr>
        <p:spPr>
          <a:xfrm>
            <a:off x="1270000" y="2133600"/>
            <a:ext cx="9652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Subtítulo de diapositiva</a:t>
            </a: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71" name="Título de sección"/>
          <p:cNvSpPr txBox="1"/>
          <p:nvPr>
            <p:ph type="title" hasCustomPrompt="1"/>
          </p:nvPr>
        </p:nvSpPr>
        <p:spPr>
          <a:xfrm>
            <a:off x="1270000" y="3289300"/>
            <a:ext cx="21844000" cy="3873500"/>
          </a:xfrm>
          <a:prstGeom prst="rect">
            <a:avLst/>
          </a:prstGeom>
        </p:spPr>
        <p:txBody>
          <a:bodyPr/>
          <a:lstStyle>
            <a:lvl1pPr>
              <a:lnSpc>
                <a:spcPct val="90000"/>
              </a:lnSpc>
              <a:defRPr spc="-348" sz="11600">
                <a:gradFill flip="none" rotWithShape="1">
                  <a:gsLst>
                    <a:gs pos="0">
                      <a:srgbClr val="00FF00"/>
                    </a:gs>
                    <a:gs pos="100000">
                      <a:srgbClr val="007DFF"/>
                    </a:gs>
                  </a:gsLst>
                  <a:lin ang="3965999" scaled="0"/>
                </a:gradFill>
              </a:defRPr>
            </a:lvl1pPr>
          </a:lstStyle>
          <a:p>
            <a:pPr/>
            <a:r>
              <a:t>Título de sección</a:t>
            </a:r>
          </a:p>
        </p:txBody>
      </p:sp>
      <p:sp>
        <p:nvSpPr>
          <p:cNvPr id="7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79" name="Título de diapositiva"/>
          <p:cNvSpPr txBox="1"/>
          <p:nvPr>
            <p:ph type="title" hasCustomPrompt="1"/>
          </p:nvPr>
        </p:nvSpPr>
        <p:spPr>
          <a:prstGeom prst="rect">
            <a:avLst/>
          </a:prstGeom>
        </p:spPr>
        <p:txBody>
          <a:bodyPr/>
          <a:lstStyle/>
          <a:p>
            <a:pPr/>
            <a:r>
              <a:t>Título de diapositiva</a:t>
            </a:r>
          </a:p>
        </p:txBody>
      </p:sp>
      <p:sp>
        <p:nvSpPr>
          <p:cNvPr id="80" name="Subtítulo de diapositiva"/>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Subtítulo de diapositiva</a:t>
            </a:r>
          </a:p>
        </p:txBody>
      </p:sp>
      <p:sp>
        <p:nvSpPr>
          <p:cNvPr id="8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ítulo de agenda"/>
          <p:cNvSpPr txBox="1"/>
          <p:nvPr>
            <p:ph type="title" hasCustomPrompt="1"/>
          </p:nvPr>
        </p:nvSpPr>
        <p:spPr>
          <a:xfrm>
            <a:off x="1270000" y="812800"/>
            <a:ext cx="21844000" cy="1562100"/>
          </a:xfrm>
          <a:prstGeom prst="rect">
            <a:avLst/>
          </a:prstGeom>
        </p:spPr>
        <p:txBody>
          <a:bodyPr/>
          <a:lstStyle/>
          <a:p>
            <a:pPr/>
            <a:r>
              <a:t>Título de agenda</a:t>
            </a:r>
          </a:p>
        </p:txBody>
      </p:sp>
      <p:sp>
        <p:nvSpPr>
          <p:cNvPr id="89" name="Subtítulo de agenda"/>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Subtítulo de agenda</a:t>
            </a:r>
          </a:p>
        </p:txBody>
      </p:sp>
      <p:sp>
        <p:nvSpPr>
          <p:cNvPr id="90" name="Nivel de texto 1…"/>
          <p:cNvSpPr txBox="1"/>
          <p:nvPr>
            <p:ph type="body" idx="1" hasCustomPrompt="1"/>
          </p:nvPr>
        </p:nvSpPr>
        <p:spPr>
          <a:prstGeom prst="rect">
            <a:avLst/>
          </a:prstGeom>
        </p:spPr>
        <p:txBody>
          <a:bodyPr/>
          <a:lstStyle>
            <a:lvl1pPr marL="0" indent="0" defTabSz="825500">
              <a:buClrTx/>
              <a:buSzTx/>
              <a:buNone/>
              <a:defRPr spc="-55" sz="5500"/>
            </a:lvl1pPr>
            <a:lvl2pPr marL="0" indent="457200" defTabSz="825500">
              <a:buClrTx/>
              <a:buSzTx/>
              <a:buNone/>
              <a:defRPr spc="-55" sz="5500"/>
            </a:lvl2pPr>
            <a:lvl3pPr marL="0" indent="914400" defTabSz="825500">
              <a:buClrTx/>
              <a:buSzTx/>
              <a:buNone/>
              <a:defRPr spc="-55" sz="5500"/>
            </a:lvl3pPr>
            <a:lvl4pPr marL="0" indent="1371600" defTabSz="825500">
              <a:buClrTx/>
              <a:buSzTx/>
              <a:buNone/>
              <a:defRPr spc="-55" sz="5500"/>
            </a:lvl4pPr>
            <a:lvl5pPr marL="0" indent="1828800" defTabSz="825500">
              <a:buClrTx/>
              <a:buSzTx/>
              <a:buNone/>
              <a:defRPr spc="-55" sz="5500"/>
            </a:lvl5pPr>
          </a:lstStyle>
          <a:p>
            <a:pPr/>
            <a:r>
              <a:t>Temas de agenda</a:t>
            </a:r>
          </a:p>
          <a:p>
            <a:pPr lvl="1"/>
            <a:r>
              <a:t/>
            </a:r>
          </a:p>
          <a:p>
            <a:pPr lvl="2"/>
            <a:r>
              <a:t/>
            </a:r>
          </a:p>
          <a:p>
            <a:pPr lvl="3"/>
            <a:r>
              <a:t/>
            </a:r>
          </a:p>
          <a:p>
            <a:pPr lvl="4"/>
            <a:r>
              <a:t/>
            </a:r>
          </a:p>
        </p:txBody>
      </p:sp>
      <p:sp>
        <p:nvSpPr>
          <p:cNvPr id="9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000000"/>
            </a:gs>
            <a:gs pos="100000">
              <a:srgbClr val="3B3B3B"/>
            </a:gs>
          </a:gsLst>
          <a:lin ang="5400000" scaled="0"/>
        </a:gra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70000" y="812800"/>
            <a:ext cx="21844000" cy="1557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Título de diapositiva</a:t>
            </a:r>
          </a:p>
        </p:txBody>
      </p:sp>
      <p:sp>
        <p:nvSpPr>
          <p:cNvPr id="3" name="Nivel de texto 1…"/>
          <p:cNvSpPr txBox="1"/>
          <p:nvPr>
            <p:ph type="body" idx="1" hasCustomPrompt="1"/>
          </p:nvPr>
        </p:nvSpPr>
        <p:spPr>
          <a:xfrm>
            <a:off x="1270000" y="4267200"/>
            <a:ext cx="21844000" cy="843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defRPr sz="22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1pPr>
      <a:lvl2pPr marL="0" marR="0" indent="4572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2pPr>
      <a:lvl3pPr marL="0" marR="0" indent="9144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3pPr>
      <a:lvl4pPr marL="0" marR="0" indent="13716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4pPr>
      <a:lvl5pPr marL="0" marR="0" indent="18288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5pPr>
      <a:lvl6pPr marL="0" marR="0" indent="22860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6pPr>
      <a:lvl7pPr marL="0" marR="0" indent="27432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7pPr>
      <a:lvl8pPr marL="0" marR="0" indent="32004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8pPr>
      <a:lvl9pPr marL="0" marR="0" indent="36576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9pPr>
    </p:titleStyle>
    <p:bodyStyle>
      <a:lvl1pPr marL="5588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1pPr>
      <a:lvl2pPr marL="11176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1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4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4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4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 Id="rId3" Type="http://schemas.openxmlformats.org/officeDocument/2006/relationships/image" Target="../media/image5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5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Editar: doble clic"/>
          <p:cNvSpPr txBox="1"/>
          <p:nvPr>
            <p:ph type="title"/>
          </p:nvPr>
        </p:nvSpPr>
        <p:spPr>
          <a:xfrm>
            <a:off x="1936750" y="7385050"/>
            <a:ext cx="20510500" cy="3695700"/>
          </a:xfrm>
          <a:prstGeom prst="rect">
            <a:avLst/>
          </a:prstGeom>
        </p:spPr>
        <p:txBody>
          <a:bodyPr/>
          <a:lstStyle/>
          <a:p>
            <a:pPr/>
          </a:p>
        </p:txBody>
      </p:sp>
      <p:sp>
        <p:nvSpPr>
          <p:cNvPr id="180" name="Editar: doble clic"/>
          <p:cNvSpPr txBox="1"/>
          <p:nvPr>
            <p:ph type="body" sz="quarter" idx="1"/>
          </p:nvPr>
        </p:nvSpPr>
        <p:spPr>
          <a:prstGeom prst="rect">
            <a:avLst/>
          </a:prstGeom>
        </p:spPr>
        <p:txBody>
          <a:bodyPr/>
          <a:lstStyle/>
          <a:p>
            <a:pPr/>
          </a:p>
        </p:txBody>
      </p:sp>
      <p:pic>
        <p:nvPicPr>
          <p:cNvPr id="181"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Nuestra propia actitud y la atmósfera que nos rodea."/>
          <p:cNvSpPr txBox="1"/>
          <p:nvPr/>
        </p:nvSpPr>
        <p:spPr>
          <a:xfrm>
            <a:off x="3330707" y="994813"/>
            <a:ext cx="17722586" cy="1473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21004">
              <a:lnSpc>
                <a:spcPts val="5700"/>
              </a:lnSpc>
              <a:defRPr sz="2907">
                <a:solidFill>
                  <a:srgbClr val="D5D5D5"/>
                </a:solidFill>
                <a:latin typeface="Helvetica Neue"/>
                <a:ea typeface="Helvetica Neue"/>
                <a:cs typeface="Helvetica Neue"/>
                <a:sym typeface="Helvetica Neue"/>
              </a:defRPr>
            </a:pPr>
            <a:r>
              <a:rPr b="1" i="1" sz="6732">
                <a:solidFill>
                  <a:srgbClr val="FFFFFF"/>
                </a:solidFill>
                <a:latin typeface="Times New Roman"/>
                <a:ea typeface="Times New Roman"/>
                <a:cs typeface="Times New Roman"/>
                <a:sym typeface="Times New Roman"/>
              </a:rPr>
              <a:t>Nuestra propia actitud </a:t>
            </a:r>
            <a:r>
              <a:rPr i="1" sz="4896">
                <a:solidFill>
                  <a:srgbClr val="FFFFFF"/>
                </a:solidFill>
                <a:latin typeface="Times New Roman"/>
                <a:ea typeface="Times New Roman"/>
                <a:cs typeface="Times New Roman"/>
                <a:sym typeface="Times New Roman"/>
              </a:rPr>
              <a:t>y la </a:t>
            </a:r>
            <a:r>
              <a:rPr b="1" i="1" sz="6732">
                <a:solidFill>
                  <a:srgbClr val="FFFFFF"/>
                </a:solidFill>
                <a:latin typeface="Times New Roman"/>
                <a:ea typeface="Times New Roman"/>
                <a:cs typeface="Times New Roman"/>
                <a:sym typeface="Times New Roman"/>
              </a:rPr>
              <a:t>atmósfera</a:t>
            </a:r>
            <a:r>
              <a:rPr i="1" sz="5151">
                <a:solidFill>
                  <a:srgbClr val="FFFFFF"/>
                </a:solidFill>
                <a:latin typeface="Times New Roman"/>
                <a:ea typeface="Times New Roman"/>
                <a:cs typeface="Times New Roman"/>
                <a:sym typeface="Times New Roman"/>
              </a:rPr>
              <a:t> que </a:t>
            </a:r>
            <a:r>
              <a:rPr b="1" i="1" sz="6732">
                <a:solidFill>
                  <a:srgbClr val="FFFFFF"/>
                </a:solidFill>
                <a:latin typeface="Times New Roman"/>
                <a:ea typeface="Times New Roman"/>
                <a:cs typeface="Times New Roman"/>
                <a:sym typeface="Times New Roman"/>
              </a:rPr>
              <a:t>nos rodea</a:t>
            </a:r>
            <a:r>
              <a:t>.</a:t>
            </a:r>
          </a:p>
        </p:txBody>
      </p:sp>
      <p:sp>
        <p:nvSpPr>
          <p:cNvPr id="254" name="Línea de conexión"/>
          <p:cNvSpPr/>
          <p:nvPr/>
        </p:nvSpPr>
        <p:spPr>
          <a:xfrm>
            <a:off x="1300691" y="5635625"/>
            <a:ext cx="6067327" cy="4981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777" y="16808"/>
                  <a:pt x="5577" y="9608"/>
                  <a:pt x="0" y="0"/>
                </a:cubicBezTo>
              </a:path>
            </a:pathLst>
          </a:custGeom>
          <a:ln w="88900" cap="rnd">
            <a:solidFill>
              <a:schemeClr val="accent6"/>
            </a:solidFill>
            <a:custDash>
              <a:ds d="100000" sp="200000"/>
            </a:custDash>
            <a:miter lim="400000"/>
            <a:headEnd type="triangle"/>
          </a:ln>
        </p:spPr>
        <p:txBody>
          <a:bodyPr/>
          <a:lstStyle/>
          <a:p>
            <a:pPr/>
          </a:p>
        </p:txBody>
      </p:sp>
      <p:sp>
        <p:nvSpPr>
          <p:cNvPr id="251" name="—El MC, 278 (1905). {1MCP 163.1}"/>
          <p:cNvSpPr txBox="1"/>
          <p:nvPr/>
        </p:nvSpPr>
        <p:spPr>
          <a:xfrm>
            <a:off x="16129254" y="12266499"/>
            <a:ext cx="5231893"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a:solidFill>
                  <a:srgbClr val="FFFFFF"/>
                </a:solidFill>
              </a:defRPr>
            </a:pPr>
            <a:r>
              <a:t>—El MC, 278 (1905). {1MCP 163.1}</a:t>
            </a:r>
          </a:p>
        </p:txBody>
      </p:sp>
      <p:sp>
        <p:nvSpPr>
          <p:cNvPr id="252" name="Determinan lo que se nos revelará en otra persona.…"/>
          <p:cNvSpPr txBox="1"/>
          <p:nvPr/>
        </p:nvSpPr>
        <p:spPr>
          <a:xfrm>
            <a:off x="3088614" y="3448995"/>
            <a:ext cx="19986492" cy="54633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71652" indent="-771652" algn="l" defTabSz="511809">
              <a:lnSpc>
                <a:spcPts val="7000"/>
              </a:lnSpc>
              <a:buSzPct val="80000"/>
              <a:buBlip>
                <a:blip r:embed="rId2"/>
              </a:buBlip>
              <a:defRPr sz="4960">
                <a:solidFill>
                  <a:srgbClr val="FFFFFF"/>
                </a:solidFill>
                <a:latin typeface="Helvetica Neue"/>
                <a:ea typeface="Helvetica Neue"/>
                <a:cs typeface="Helvetica Neue"/>
                <a:sym typeface="Helvetica Neue"/>
              </a:defRPr>
            </a:pPr>
            <a:r>
              <a:rPr b="1">
                <a:effectLst>
                  <a:outerShdw sx="100000" sy="100000" kx="0" ky="0" algn="b" rotWithShape="0" blurRad="15748" dist="39370" dir="540000">
                    <a:srgbClr val="929292"/>
                  </a:outerShdw>
                </a:effectLst>
              </a:rPr>
              <a:t>Determinan</a:t>
            </a:r>
            <a:r>
              <a:rPr sz="3968">
                <a:latin typeface="Helvetica Neue Thin"/>
                <a:ea typeface="Helvetica Neue Thin"/>
                <a:cs typeface="Helvetica Neue Thin"/>
                <a:sym typeface="Helvetica Neue Thin"/>
              </a:rPr>
              <a:t> lo que se </a:t>
            </a:r>
            <a:r>
              <a:rPr>
                <a:latin typeface="Helvetica Neue Thin"/>
                <a:ea typeface="Helvetica Neue Thin"/>
                <a:cs typeface="Helvetica Neue Thin"/>
                <a:sym typeface="Helvetica Neue Thin"/>
              </a:rPr>
              <a:t>nos revelará </a:t>
            </a:r>
            <a:r>
              <a:rPr sz="4402">
                <a:latin typeface="Helvetica Neue Thin"/>
                <a:ea typeface="Helvetica Neue Thin"/>
                <a:cs typeface="Helvetica Neue Thin"/>
                <a:sym typeface="Helvetica Neue Thin"/>
              </a:rPr>
              <a:t>en otra persona.</a:t>
            </a:r>
            <a:endParaRPr>
              <a:latin typeface="Helvetica Neue Thin"/>
              <a:ea typeface="Helvetica Neue Thin"/>
              <a:cs typeface="Helvetica Neue Thin"/>
              <a:sym typeface="Helvetica Neue Thin"/>
            </a:endParaRPr>
          </a:p>
          <a:p>
            <a:pPr marL="771652" indent="-771652" algn="l" defTabSz="511809">
              <a:lnSpc>
                <a:spcPts val="7000"/>
              </a:lnSpc>
              <a:buSzPct val="80000"/>
              <a:buBlip>
                <a:blip r:embed="rId2"/>
              </a:buBlip>
              <a:defRPr sz="4960">
                <a:solidFill>
                  <a:srgbClr val="FFFFFF"/>
                </a:solidFill>
                <a:latin typeface="Helvetica Neue"/>
                <a:ea typeface="Helvetica Neue"/>
                <a:cs typeface="Helvetica Neue"/>
                <a:sym typeface="Helvetica Neue"/>
              </a:defRPr>
            </a:pPr>
            <a:r>
              <a:rPr b="1">
                <a:effectLst>
                  <a:outerShdw sx="100000" sy="100000" kx="0" ky="0" algn="b" rotWithShape="0" blurRad="7874" dist="39370" dir="18900000">
                    <a:srgbClr val="929292"/>
                  </a:outerShdw>
                </a:effectLst>
              </a:rPr>
              <a:t>Consideran</a:t>
            </a:r>
            <a:r>
              <a:rPr>
                <a:latin typeface="Helvetica Neue Thin"/>
                <a:ea typeface="Helvetica Neue Thin"/>
                <a:cs typeface="Helvetica Neue Thin"/>
                <a:sym typeface="Helvetica Neue Thin"/>
              </a:rPr>
              <a:t> </a:t>
            </a:r>
            <a:r>
              <a:rPr sz="4216">
                <a:latin typeface="Helvetica Neue Thin"/>
                <a:ea typeface="Helvetica Neue Thin"/>
                <a:cs typeface="Helvetica Neue Thin"/>
                <a:sym typeface="Helvetica Neue Thin"/>
              </a:rPr>
              <a:t>la </a:t>
            </a:r>
            <a:r>
              <a:rPr>
                <a:latin typeface="Helvetica Neue Thin"/>
                <a:ea typeface="Helvetica Neue Thin"/>
                <a:cs typeface="Helvetica Neue Thin"/>
                <a:sym typeface="Helvetica Neue Thin"/>
              </a:rPr>
              <a:t>manifestación </a:t>
            </a:r>
            <a:r>
              <a:rPr sz="3968">
                <a:latin typeface="Helvetica Neue Thin"/>
                <a:ea typeface="Helvetica Neue Thin"/>
                <a:cs typeface="Helvetica Neue Thin"/>
                <a:sym typeface="Helvetica Neue Thin"/>
              </a:rPr>
              <a:t>del </a:t>
            </a:r>
            <a:r>
              <a:rPr>
                <a:latin typeface="Helvetica Neue Thin"/>
                <a:ea typeface="Helvetica Neue Thin"/>
                <a:cs typeface="Helvetica Neue Thin"/>
                <a:sym typeface="Helvetica Neue Thin"/>
              </a:rPr>
              <a:t>amor </a:t>
            </a:r>
            <a:r>
              <a:rPr sz="4092">
                <a:latin typeface="Helvetica Neue Thin"/>
                <a:ea typeface="Helvetica Neue Thin"/>
                <a:cs typeface="Helvetica Neue Thin"/>
                <a:sym typeface="Helvetica Neue Thin"/>
              </a:rPr>
              <a:t>como una </a:t>
            </a:r>
            <a:r>
              <a:rPr>
                <a:latin typeface="Helvetica Neue Thin"/>
                <a:ea typeface="Helvetica Neue Thin"/>
                <a:cs typeface="Helvetica Neue Thin"/>
                <a:sym typeface="Helvetica Neue Thin"/>
              </a:rPr>
              <a:t>debilidad, </a:t>
            </a:r>
            <a:endParaRPr>
              <a:latin typeface="Helvetica Neue Thin"/>
              <a:ea typeface="Helvetica Neue Thin"/>
              <a:cs typeface="Helvetica Neue Thin"/>
              <a:sym typeface="Helvetica Neue Thin"/>
            </a:endParaRPr>
          </a:p>
          <a:p>
            <a:pPr marL="771652" indent="-771652" algn="l" defTabSz="511809">
              <a:lnSpc>
                <a:spcPts val="7000"/>
              </a:lnSpc>
              <a:buSzPct val="80000"/>
              <a:buBlip>
                <a:blip r:embed="rId2"/>
              </a:buBlip>
              <a:defRPr sz="496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Permanecen en tal </a:t>
            </a:r>
            <a:r>
              <a:rPr b="1">
                <a:effectLst>
                  <a:outerShdw sx="100000" sy="100000" kx="0" ky="0" algn="b" rotWithShape="0" blurRad="15748" dist="39370" dir="18900000">
                    <a:srgbClr val="929292"/>
                  </a:outerShdw>
                </a:effectLst>
              </a:rPr>
              <a:t>retraimiento</a:t>
            </a:r>
            <a:r>
              <a:rPr>
                <a:latin typeface="Helvetica Neue Thin"/>
                <a:ea typeface="Helvetica Neue Thin"/>
                <a:cs typeface="Helvetica Neue Thin"/>
                <a:sym typeface="Helvetica Neue Thin"/>
              </a:rPr>
              <a:t> que repelen</a:t>
            </a:r>
            <a:r>
              <a:rPr sz="3720">
                <a:latin typeface="Helvetica Neue Thin"/>
                <a:ea typeface="Helvetica Neue Thin"/>
                <a:cs typeface="Helvetica Neue Thin"/>
                <a:sym typeface="Helvetica Neue Thin"/>
              </a:rPr>
              <a:t> a los </a:t>
            </a:r>
            <a:r>
              <a:rPr>
                <a:latin typeface="Helvetica Neue Thin"/>
                <a:ea typeface="Helvetica Neue Thin"/>
                <a:cs typeface="Helvetica Neue Thin"/>
                <a:sym typeface="Helvetica Neue Thin"/>
              </a:rPr>
              <a:t>demás.</a:t>
            </a:r>
            <a:endParaRPr>
              <a:latin typeface="Helvetica Neue Thin"/>
              <a:ea typeface="Helvetica Neue Thin"/>
              <a:cs typeface="Helvetica Neue Thin"/>
              <a:sym typeface="Helvetica Neue Thin"/>
            </a:endParaRPr>
          </a:p>
          <a:p>
            <a:pPr marL="771652" indent="-771652" algn="l" defTabSz="511809">
              <a:lnSpc>
                <a:spcPts val="7000"/>
              </a:lnSpc>
              <a:buSzPct val="80000"/>
              <a:buBlip>
                <a:blip r:embed="rId2"/>
              </a:buBlip>
              <a:defRPr sz="496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Este </a:t>
            </a:r>
            <a:r>
              <a:rPr sz="5580">
                <a:effectLst>
                  <a:outerShdw sx="100000" sy="100000" kx="0" ky="0" algn="b" rotWithShape="0" blurRad="15748" dist="39370" dir="18900000">
                    <a:srgbClr val="929292"/>
                  </a:outerShdw>
                </a:effectLst>
                <a:latin typeface="Helvetica Neue Black Condensed"/>
                <a:ea typeface="Helvetica Neue Black Condensed"/>
                <a:cs typeface="Helvetica Neue Black Condensed"/>
                <a:sym typeface="Helvetica Neue Black Condensed"/>
              </a:rPr>
              <a:t>espíritu paraliza</a:t>
            </a:r>
            <a:r>
              <a:rPr>
                <a:latin typeface="Helvetica Neue Thin"/>
                <a:ea typeface="Helvetica Neue Thin"/>
                <a:cs typeface="Helvetica Neue Thin"/>
                <a:sym typeface="Helvetica Neue Thin"/>
              </a:rPr>
              <a:t> las corrientes del amor.</a:t>
            </a:r>
            <a:endParaRPr>
              <a:latin typeface="Helvetica Neue Thin"/>
              <a:ea typeface="Helvetica Neue Thin"/>
              <a:cs typeface="Helvetica Neue Thin"/>
              <a:sym typeface="Helvetica Neue Thin"/>
            </a:endParaRPr>
          </a:p>
          <a:p>
            <a:pPr marL="771652" indent="-771652" algn="l" defTabSz="511809">
              <a:lnSpc>
                <a:spcPts val="7000"/>
              </a:lnSpc>
              <a:buSzPct val="80000"/>
              <a:buBlip>
                <a:blip r:embed="rId2"/>
              </a:buBlip>
              <a:defRPr sz="496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Los </a:t>
            </a:r>
            <a:r>
              <a:rPr>
                <a:effectLst>
                  <a:outerShdw sx="100000" sy="100000" kx="0" ky="0" algn="b" rotWithShape="0" blurRad="15748" dist="39370" dir="18900000">
                    <a:srgbClr val="929292"/>
                  </a:outerShdw>
                </a:effectLst>
                <a:latin typeface="Helvetica Neue Bold Condensed"/>
                <a:ea typeface="Helvetica Neue Bold Condensed"/>
                <a:cs typeface="Helvetica Neue Bold Condensed"/>
                <a:sym typeface="Helvetica Neue Bold Condensed"/>
              </a:rPr>
              <a:t>impulsos</a:t>
            </a:r>
            <a:r>
              <a:rPr sz="4278">
                <a:latin typeface="Helvetica Neue Thin"/>
                <a:ea typeface="Helvetica Neue Thin"/>
                <a:cs typeface="Helvetica Neue Thin"/>
                <a:sym typeface="Helvetica Neue Thin"/>
              </a:rPr>
              <a:t> de </a:t>
            </a:r>
            <a:r>
              <a:rPr>
                <a:effectLst>
                  <a:outerShdw sx="100000" sy="100000" kx="0" ky="0" algn="b" rotWithShape="0" blurRad="15748" dist="39370" dir="18900000">
                    <a:srgbClr val="929292"/>
                  </a:outerShdw>
                </a:effectLst>
                <a:latin typeface="Helvetica Neue Black Condensed"/>
                <a:ea typeface="Helvetica Neue Black Condensed"/>
                <a:cs typeface="Helvetica Neue Black Condensed"/>
                <a:sym typeface="Helvetica Neue Black Condensed"/>
              </a:rPr>
              <a:t>sociabilidad</a:t>
            </a:r>
            <a:r>
              <a:rPr>
                <a:latin typeface="Helvetica Neue Thin"/>
                <a:ea typeface="Helvetica Neue Thin"/>
                <a:cs typeface="Helvetica Neue Thin"/>
                <a:sym typeface="Helvetica Neue Thin"/>
              </a:rPr>
              <a:t> </a:t>
            </a:r>
            <a:r>
              <a:rPr sz="4154">
                <a:latin typeface="Helvetica Neue Thin"/>
                <a:ea typeface="Helvetica Neue Thin"/>
                <a:cs typeface="Helvetica Neue Thin"/>
                <a:sym typeface="Helvetica Neue Thin"/>
              </a:rPr>
              <a:t>y </a:t>
            </a:r>
            <a:r>
              <a:rPr>
                <a:latin typeface="Helvetica Neue Thin"/>
                <a:ea typeface="Helvetica Neue Thin"/>
                <a:cs typeface="Helvetica Neue Thin"/>
                <a:sym typeface="Helvetica Neue Thin"/>
              </a:rPr>
              <a:t>generosidad </a:t>
            </a:r>
            <a:r>
              <a:rPr sz="4278">
                <a:latin typeface="Helvetica Neue Thin"/>
                <a:ea typeface="Helvetica Neue Thin"/>
                <a:cs typeface="Helvetica Neue Thin"/>
                <a:sym typeface="Helvetica Neue Thin"/>
              </a:rPr>
              <a:t>se </a:t>
            </a:r>
            <a:r>
              <a:rPr>
                <a:latin typeface="Helvetica Neue Thin"/>
                <a:ea typeface="Helvetica Neue Thin"/>
                <a:cs typeface="Helvetica Neue Thin"/>
                <a:sym typeface="Helvetica Neue Thin"/>
              </a:rPr>
              <a:t>marchitan </a:t>
            </a:r>
            <a:r>
              <a:rPr sz="4030">
                <a:latin typeface="Helvetica Neue Thin"/>
                <a:ea typeface="Helvetica Neue Thin"/>
                <a:cs typeface="Helvetica Neue Thin"/>
                <a:sym typeface="Helvetica Neue Thin"/>
              </a:rPr>
              <a:t>al ser reprimidos</a:t>
            </a:r>
            <a:r>
              <a:rPr sz="3782">
                <a:latin typeface="Helvetica Neue Thin"/>
                <a:ea typeface="Helvetica Neue Thin"/>
                <a:cs typeface="Helvetica Neue Thin"/>
                <a:sym typeface="Helvetica Neue Thin"/>
              </a:rPr>
              <a:t>, y el </a:t>
            </a:r>
            <a:r>
              <a:rPr>
                <a:latin typeface="Helvetica Neue Thin"/>
                <a:ea typeface="Helvetica Neue Thin"/>
                <a:cs typeface="Helvetica Neue Thin"/>
                <a:sym typeface="Helvetica Neue Thin"/>
              </a:rPr>
              <a:t>corazón se vuelve desolado y frío.</a:t>
            </a:r>
          </a:p>
        </p:txBody>
      </p:sp>
      <p:sp>
        <p:nvSpPr>
          <p:cNvPr id="253" name="El amor no puede durar mucho si no se le da expresión. No deben permitir que el corazón de quienes los acompañen se agote por falta de bondad y solidaridad."/>
          <p:cNvSpPr txBox="1"/>
          <p:nvPr/>
        </p:nvSpPr>
        <p:spPr>
          <a:xfrm>
            <a:off x="7253850" y="9439171"/>
            <a:ext cx="16402711" cy="26604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11809">
              <a:lnSpc>
                <a:spcPts val="6400"/>
              </a:lnSpc>
              <a:defRPr sz="5456">
                <a:solidFill>
                  <a:srgbClr val="D5D5D5"/>
                </a:solidFill>
                <a:latin typeface="Helvetica Neue Thin"/>
                <a:ea typeface="Helvetica Neue Thin"/>
                <a:cs typeface="Helvetica Neue Thin"/>
                <a:sym typeface="Helvetica Neue Thin"/>
              </a:defRPr>
            </a:lvl1pPr>
          </a:lstStyle>
          <a:p>
            <a:pPr>
              <a:defRPr>
                <a:latin typeface="Helvetica Neue"/>
                <a:ea typeface="Helvetica Neue"/>
                <a:cs typeface="Helvetica Neue"/>
                <a:sym typeface="Helvetica Neue"/>
              </a:defRPr>
            </a:pPr>
            <a:r>
              <a:rPr>
                <a:latin typeface="Helvetica Neue Thin"/>
                <a:ea typeface="Helvetica Neue Thin"/>
                <a:cs typeface="Helvetica Neue Thin"/>
                <a:sym typeface="Helvetica Neue Thin"/>
              </a:rPr>
              <a:t>El amor no puede durar mucho si no se le da expresión. No deben permitir que el corazón de quienes los acompañen se agote por falta de bondad y solidaridad.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n" descr="Imagen"/>
          <p:cNvPicPr>
            <a:picLocks noChangeAspect="1"/>
          </p:cNvPicPr>
          <p:nvPr/>
        </p:nvPicPr>
        <p:blipFill>
          <a:blip r:embed="rId2">
            <a:extLst/>
          </a:blip>
          <a:stretch>
            <a:fillRect/>
          </a:stretch>
        </p:blipFill>
        <p:spPr>
          <a:xfrm>
            <a:off x="422918" y="2395064"/>
            <a:ext cx="6757955" cy="8925872"/>
          </a:xfrm>
          <a:prstGeom prst="rect">
            <a:avLst/>
          </a:prstGeom>
          <a:ln w="12700">
            <a:miter lim="400000"/>
          </a:ln>
        </p:spPr>
      </p:pic>
      <p:sp>
        <p:nvSpPr>
          <p:cNvPr id="257" name="Rectángulo"/>
          <p:cNvSpPr/>
          <p:nvPr/>
        </p:nvSpPr>
        <p:spPr>
          <a:xfrm>
            <a:off x="927432" y="10083799"/>
            <a:ext cx="22382559" cy="2112369"/>
          </a:xfrm>
          <a:prstGeom prst="rect">
            <a:avLst/>
          </a:prstGeom>
          <a:blipFill>
            <a:blip r:embed="rId3"/>
          </a:blipFill>
          <a:ln w="12700">
            <a:miter lim="400000"/>
          </a:ln>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258" name="El amor estimula hacia fines más nobles"/>
          <p:cNvSpPr txBox="1"/>
          <p:nvPr>
            <p:ph type="ctrTitle"/>
          </p:nvPr>
        </p:nvSpPr>
        <p:spPr>
          <a:xfrm>
            <a:off x="1801316" y="1071033"/>
            <a:ext cx="20781368" cy="1438276"/>
          </a:xfrm>
          <a:prstGeom prst="rect">
            <a:avLst/>
          </a:prstGeom>
        </p:spPr>
        <p:txBody>
          <a:bodyPr anchor="t"/>
          <a:lstStyle>
            <a:lvl1pPr defTabSz="1828754">
              <a:defRPr spc="-261" sz="8700">
                <a:gradFill flip="none" rotWithShape="1">
                  <a:gsLst>
                    <a:gs pos="0">
                      <a:srgbClr val="EA99FA"/>
                    </a:gs>
                    <a:gs pos="100000">
                      <a:srgbClr val="FF00F7"/>
                    </a:gs>
                  </a:gsLst>
                  <a:lin ang="92138" scaled="0"/>
                </a:gradFill>
                <a:effectLst>
                  <a:outerShdw sx="100000" sy="100000" kx="0" ky="0" algn="b" rotWithShape="0" blurRad="19050" dist="19050" dir="18900000">
                    <a:srgbClr val="9F9D9D"/>
                  </a:outerShdw>
                </a:effectLst>
                <a:latin typeface="Helvetica Neue Black Condensed"/>
                <a:ea typeface="Helvetica Neue Black Condensed"/>
                <a:cs typeface="Helvetica Neue Black Condensed"/>
                <a:sym typeface="Helvetica Neue Black Condensed"/>
              </a:defRPr>
            </a:lvl1pPr>
          </a:lstStyle>
          <a:p>
            <a:pPr/>
            <a:r>
              <a:t>El amor estimula hacia fines más nobles</a:t>
            </a:r>
          </a:p>
        </p:txBody>
      </p:sp>
      <p:sp>
        <p:nvSpPr>
          <p:cNvPr id="259" name="—El MC, 279 (1905). {1MCP 163.1}"/>
          <p:cNvSpPr txBox="1"/>
          <p:nvPr/>
        </p:nvSpPr>
        <p:spPr>
          <a:xfrm>
            <a:off x="17335720" y="12266499"/>
            <a:ext cx="4783228"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—El MC, 279 (1905). {1MCP 163.1}</a:t>
            </a:r>
          </a:p>
        </p:txBody>
      </p:sp>
      <p:sp>
        <p:nvSpPr>
          <p:cNvPr id="260" name="Ame cada uno antes de exigir que el otro lo ame.…"/>
          <p:cNvSpPr txBox="1"/>
          <p:nvPr/>
        </p:nvSpPr>
        <p:spPr>
          <a:xfrm>
            <a:off x="7364611" y="3400443"/>
            <a:ext cx="13101242" cy="5903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104231" indent="-1066131" algn="l" defTabSz="412750">
              <a:lnSpc>
                <a:spcPts val="5600"/>
              </a:lnSpc>
              <a:spcBef>
                <a:spcPts val="2300"/>
              </a:spcBef>
              <a:buSzPct val="80000"/>
              <a:buBlip>
                <a:blip r:embed="rId4"/>
              </a:buBlip>
              <a:defRPr sz="2850">
                <a:solidFill>
                  <a:srgbClr val="D5D5D5"/>
                </a:solidFill>
                <a:latin typeface="Helvetica Neue"/>
                <a:ea typeface="Helvetica Neue"/>
                <a:cs typeface="Helvetica Neue"/>
                <a:sym typeface="Helvetica Neue"/>
              </a:defRPr>
            </a:pPr>
            <a:r>
              <a:rPr sz="5500">
                <a:effectLst>
                  <a:outerShdw sx="100000" sy="100000" kx="0" ky="0" algn="b" rotWithShape="0" blurRad="12700" dist="25400" dir="18900000">
                    <a:srgbClr val="697493"/>
                  </a:outerShdw>
                </a:effectLst>
                <a:latin typeface="Helvetica Neue Black Condensed"/>
                <a:ea typeface="Helvetica Neue Black Condensed"/>
                <a:cs typeface="Helvetica Neue Black Condensed"/>
                <a:sym typeface="Helvetica Neue Black Condensed"/>
              </a:rPr>
              <a:t>Ame</a:t>
            </a:r>
            <a:r>
              <a:rPr sz="5500">
                <a:effectLst>
                  <a:outerShdw sx="100000" sy="100000" kx="0" ky="0" algn="b" rotWithShape="0" blurRad="12700" dist="12700" dir="18900000">
                    <a:srgbClr val="697493"/>
                  </a:outerShdw>
                </a:effectLst>
                <a:latin typeface="Helvetica Neue Black Condensed"/>
                <a:ea typeface="Helvetica Neue Black Condensed"/>
                <a:cs typeface="Helvetica Neue Black Condensed"/>
                <a:sym typeface="Helvetica Neue Black Condensed"/>
              </a:rPr>
              <a:t> </a:t>
            </a:r>
            <a:r>
              <a:rPr sz="4650">
                <a:latin typeface="Helvetica Neue Thin"/>
                <a:ea typeface="Helvetica Neue Thin"/>
                <a:cs typeface="Helvetica Neue Thin"/>
                <a:sym typeface="Helvetica Neue Thin"/>
              </a:rPr>
              <a:t>cada uno antes de exigir que el otro lo ame.</a:t>
            </a:r>
            <a:endParaRPr sz="4650">
              <a:latin typeface="Helvetica Neue Thin"/>
              <a:ea typeface="Helvetica Neue Thin"/>
              <a:cs typeface="Helvetica Neue Thin"/>
              <a:sym typeface="Helvetica Neue Thin"/>
            </a:endParaRPr>
          </a:p>
          <a:p>
            <a:pPr marL="1104231" indent="-1066131" algn="l" defTabSz="412750">
              <a:lnSpc>
                <a:spcPts val="5600"/>
              </a:lnSpc>
              <a:spcBef>
                <a:spcPts val="2300"/>
              </a:spcBef>
              <a:buSzPct val="80000"/>
              <a:buBlip>
                <a:blip r:embed="rId4"/>
              </a:buBlip>
              <a:defRPr sz="2850">
                <a:solidFill>
                  <a:srgbClr val="D5D5D5"/>
                </a:solidFill>
                <a:latin typeface="Helvetica Neue"/>
                <a:ea typeface="Helvetica Neue"/>
                <a:cs typeface="Helvetica Neue"/>
                <a:sym typeface="Helvetica Neue"/>
              </a:defRPr>
            </a:pPr>
            <a:r>
              <a:rPr sz="5500">
                <a:effectLst>
                  <a:outerShdw sx="100000" sy="100000" kx="0" ky="0" algn="b" rotWithShape="0" blurRad="12700" dist="25400" dir="18900000">
                    <a:srgbClr val="697493"/>
                  </a:outerShdw>
                </a:effectLst>
                <a:latin typeface="Helvetica Neue Black Condensed"/>
                <a:ea typeface="Helvetica Neue Black Condensed"/>
                <a:cs typeface="Helvetica Neue Black Condensed"/>
                <a:sym typeface="Helvetica Neue Black Condensed"/>
              </a:rPr>
              <a:t>Cultive</a:t>
            </a:r>
            <a:r>
              <a:rPr sz="4650">
                <a:latin typeface="Helvetica Neue Thin"/>
                <a:ea typeface="Helvetica Neue Thin"/>
                <a:cs typeface="Helvetica Neue Thin"/>
                <a:sym typeface="Helvetica Neue Thin"/>
              </a:rPr>
              <a:t> lo más noble que haya en sí mismo </a:t>
            </a:r>
            <a:endParaRPr sz="4650">
              <a:latin typeface="Helvetica Neue Thin"/>
              <a:ea typeface="Helvetica Neue Thin"/>
              <a:cs typeface="Helvetica Neue Thin"/>
              <a:sym typeface="Helvetica Neue Thin"/>
            </a:endParaRPr>
          </a:p>
          <a:p>
            <a:pPr marL="939465" indent="-901365" algn="l" defTabSz="412750">
              <a:lnSpc>
                <a:spcPts val="5600"/>
              </a:lnSpc>
              <a:spcBef>
                <a:spcPts val="2300"/>
              </a:spcBef>
              <a:buSzPct val="80000"/>
              <a:buBlip>
                <a:blip r:embed="rId4"/>
              </a:buBlip>
              <a:defRPr sz="2850">
                <a:solidFill>
                  <a:srgbClr val="D5D5D5"/>
                </a:solidFill>
                <a:latin typeface="Helvetica Neue"/>
                <a:ea typeface="Helvetica Neue"/>
                <a:cs typeface="Helvetica Neue"/>
                <a:sym typeface="Helvetica Neue"/>
              </a:defRPr>
            </a:pPr>
            <a:r>
              <a:rPr sz="4650">
                <a:latin typeface="Helvetica Neue Thin"/>
                <a:ea typeface="Helvetica Neue Thin"/>
                <a:cs typeface="Helvetica Neue Thin"/>
                <a:sym typeface="Helvetica Neue Thin"/>
              </a:rPr>
              <a:t>Esté </a:t>
            </a:r>
            <a:r>
              <a:rPr sz="5500">
                <a:effectLst>
                  <a:outerShdw sx="100000" sy="100000" kx="0" ky="0" algn="b" rotWithShape="0" blurRad="12700" dist="25400" dir="18900000">
                    <a:srgbClr val="697493"/>
                  </a:outerShdw>
                </a:effectLst>
                <a:latin typeface="Helvetica Neue Black Condensed"/>
                <a:ea typeface="Helvetica Neue Black Condensed"/>
                <a:cs typeface="Helvetica Neue Black Condensed"/>
                <a:sym typeface="Helvetica Neue Black Condensed"/>
              </a:rPr>
              <a:t>pronto a reconocer</a:t>
            </a:r>
            <a:r>
              <a:rPr sz="4650">
                <a:latin typeface="Helvetica Neue Thin"/>
                <a:ea typeface="Helvetica Neue Thin"/>
                <a:cs typeface="Helvetica Neue Thin"/>
                <a:sym typeface="Helvetica Neue Thin"/>
              </a:rPr>
              <a:t> las buenas cualidades del otro.</a:t>
            </a:r>
            <a:endParaRPr sz="4650">
              <a:latin typeface="Helvetica Neue Thin"/>
              <a:ea typeface="Helvetica Neue Thin"/>
              <a:cs typeface="Helvetica Neue Thin"/>
              <a:sym typeface="Helvetica Neue Thin"/>
            </a:endParaRPr>
          </a:p>
          <a:p>
            <a:pPr marL="939465" indent="-901365" algn="l" defTabSz="412750">
              <a:lnSpc>
                <a:spcPts val="5600"/>
              </a:lnSpc>
              <a:spcBef>
                <a:spcPts val="2300"/>
              </a:spcBef>
              <a:buSzPct val="80000"/>
              <a:buBlip>
                <a:blip r:embed="rId4"/>
              </a:buBlip>
              <a:defRPr sz="2850">
                <a:solidFill>
                  <a:srgbClr val="D5D5D5"/>
                </a:solidFill>
                <a:latin typeface="Helvetica Neue"/>
                <a:ea typeface="Helvetica Neue"/>
                <a:cs typeface="Helvetica Neue"/>
                <a:sym typeface="Helvetica Neue"/>
              </a:defRPr>
            </a:pPr>
            <a:r>
              <a:rPr sz="4650">
                <a:latin typeface="Helvetica Neue Thin"/>
                <a:ea typeface="Helvetica Neue Thin"/>
                <a:cs typeface="Helvetica Neue Thin"/>
                <a:sym typeface="Helvetica Neue Thin"/>
              </a:rPr>
              <a:t>El </a:t>
            </a:r>
            <a:r>
              <a:rPr sz="5500">
                <a:effectLst>
                  <a:outerShdw sx="100000" sy="100000" kx="0" ky="0" algn="b" rotWithShape="0" blurRad="12700" dist="25400" dir="18900000">
                    <a:srgbClr val="697493"/>
                  </a:outerShdw>
                </a:effectLst>
                <a:latin typeface="Helvetica Neue Black Condensed"/>
                <a:ea typeface="Helvetica Neue Black Condensed"/>
                <a:cs typeface="Helvetica Neue Black Condensed"/>
                <a:sym typeface="Helvetica Neue Black Condensed"/>
              </a:rPr>
              <a:t>saberse apreciado</a:t>
            </a:r>
            <a:r>
              <a:rPr sz="4650">
                <a:latin typeface="Helvetica Neue Thin"/>
                <a:ea typeface="Helvetica Neue Thin"/>
                <a:cs typeface="Helvetica Neue Thin"/>
                <a:sym typeface="Helvetica Neue Thin"/>
              </a:rPr>
              <a:t> es un </a:t>
            </a:r>
            <a:r>
              <a:rPr sz="5500">
                <a:effectLst>
                  <a:outerShdw sx="100000" sy="100000" kx="0" ky="0" algn="b" rotWithShape="0" blurRad="12700" dist="25400" dir="18900000">
                    <a:srgbClr val="697493"/>
                  </a:outerShdw>
                </a:effectLst>
                <a:latin typeface="Helvetica Neue Black Condensed"/>
                <a:ea typeface="Helvetica Neue Black Condensed"/>
                <a:cs typeface="Helvetica Neue Black Condensed"/>
                <a:sym typeface="Helvetica Neue Black Condensed"/>
              </a:rPr>
              <a:t>admirable estímulo </a:t>
            </a:r>
            <a:r>
              <a:rPr sz="4650">
                <a:latin typeface="Helvetica Neue Thin"/>
                <a:ea typeface="Helvetica Neue Thin"/>
                <a:cs typeface="Helvetica Neue Thin"/>
                <a:sym typeface="Helvetica Neue Thin"/>
              </a:rPr>
              <a:t>y motivo de satisfacción.</a:t>
            </a:r>
          </a:p>
        </p:txBody>
      </p:sp>
      <p:sp>
        <p:nvSpPr>
          <p:cNvPr id="261" name="El compañerismo y el respeto alientan el esfuerzo por alcanzar la excelencia.…"/>
          <p:cNvSpPr txBox="1"/>
          <p:nvPr/>
        </p:nvSpPr>
        <p:spPr>
          <a:xfrm>
            <a:off x="1000721" y="10194937"/>
            <a:ext cx="22382558" cy="2401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014623" indent="-973475" algn="l" defTabSz="445770">
              <a:lnSpc>
                <a:spcPts val="6100"/>
              </a:lnSpc>
              <a:buSzPct val="80000"/>
              <a:buBlip>
                <a:blip r:embed="rId4"/>
              </a:buBlip>
              <a:defRPr sz="3078">
                <a:solidFill>
                  <a:srgbClr val="D5D5D5"/>
                </a:solidFill>
                <a:latin typeface="Helvetica Neue"/>
                <a:ea typeface="Helvetica Neue"/>
                <a:cs typeface="Helvetica Neue"/>
                <a:sym typeface="Helvetica Neue"/>
              </a:defRPr>
            </a:pPr>
            <a:r>
              <a:rPr sz="5022">
                <a:latin typeface="Helvetica Neue Thin"/>
                <a:ea typeface="Helvetica Neue Thin"/>
                <a:cs typeface="Helvetica Neue Thin"/>
                <a:sym typeface="Helvetica Neue Thin"/>
              </a:rPr>
              <a:t>El </a:t>
            </a:r>
            <a:r>
              <a:rPr sz="5940">
                <a:effectLst>
                  <a:outerShdw sx="100000" sy="100000" kx="0" ky="0" algn="b" rotWithShape="0" blurRad="13716" dist="27432" dir="18900000">
                    <a:srgbClr val="697493"/>
                  </a:outerShdw>
                </a:effectLst>
                <a:latin typeface="Helvetica Neue Black Condensed"/>
                <a:ea typeface="Helvetica Neue Black Condensed"/>
                <a:cs typeface="Helvetica Neue Black Condensed"/>
                <a:sym typeface="Helvetica Neue Black Condensed"/>
              </a:rPr>
              <a:t>compañerismo</a:t>
            </a:r>
            <a:r>
              <a:rPr sz="5022">
                <a:latin typeface="Helvetica Neue Thin"/>
                <a:ea typeface="Helvetica Neue Thin"/>
                <a:cs typeface="Helvetica Neue Thin"/>
                <a:sym typeface="Helvetica Neue Thin"/>
              </a:rPr>
              <a:t> y el respeto </a:t>
            </a:r>
            <a:r>
              <a:rPr sz="5940">
                <a:effectLst>
                  <a:outerShdw sx="100000" sy="100000" kx="0" ky="0" algn="b" rotWithShape="0" blurRad="13716" dist="27432" dir="18900000">
                    <a:srgbClr val="697493"/>
                  </a:outerShdw>
                </a:effectLst>
                <a:latin typeface="Helvetica Neue Black Condensed"/>
                <a:ea typeface="Helvetica Neue Black Condensed"/>
                <a:cs typeface="Helvetica Neue Black Condensed"/>
                <a:sym typeface="Helvetica Neue Black Condensed"/>
              </a:rPr>
              <a:t>alientan</a:t>
            </a:r>
            <a:r>
              <a:rPr sz="5022">
                <a:latin typeface="Helvetica Neue Thin"/>
                <a:ea typeface="Helvetica Neue Thin"/>
                <a:cs typeface="Helvetica Neue Thin"/>
                <a:sym typeface="Helvetica Neue Thin"/>
              </a:rPr>
              <a:t> el esfuerzo por alcanzar la excelencia.</a:t>
            </a:r>
            <a:endParaRPr sz="5022">
              <a:latin typeface="Helvetica Neue Thin"/>
              <a:ea typeface="Helvetica Neue Thin"/>
              <a:cs typeface="Helvetica Neue Thin"/>
              <a:sym typeface="Helvetica Neue Thin"/>
            </a:endParaRPr>
          </a:p>
          <a:p>
            <a:pPr marL="1014623" indent="-973475" algn="l" defTabSz="445770">
              <a:lnSpc>
                <a:spcPts val="6100"/>
              </a:lnSpc>
              <a:buSzPct val="80000"/>
              <a:buBlip>
                <a:blip r:embed="rId4"/>
              </a:buBlip>
              <a:defRPr sz="3078">
                <a:solidFill>
                  <a:srgbClr val="D5D5D5"/>
                </a:solidFill>
                <a:latin typeface="Helvetica Neue"/>
                <a:ea typeface="Helvetica Neue"/>
                <a:cs typeface="Helvetica Neue"/>
                <a:sym typeface="Helvetica Neue"/>
              </a:defRPr>
            </a:pPr>
            <a:r>
              <a:rPr sz="5022">
                <a:latin typeface="Helvetica Neue Thin"/>
                <a:ea typeface="Helvetica Neue Thin"/>
                <a:cs typeface="Helvetica Neue Thin"/>
                <a:sym typeface="Helvetica Neue Thin"/>
              </a:rPr>
              <a:t>El </a:t>
            </a:r>
            <a:r>
              <a:rPr sz="5940">
                <a:effectLst>
                  <a:outerShdw sx="100000" sy="100000" kx="0" ky="0" algn="b" rotWithShape="0" blurRad="13716" dist="27432" dir="18900000">
                    <a:srgbClr val="697493"/>
                  </a:outerShdw>
                </a:effectLst>
                <a:latin typeface="Helvetica Neue Black Condensed"/>
                <a:ea typeface="Helvetica Neue Black Condensed"/>
                <a:cs typeface="Helvetica Neue Black Condensed"/>
                <a:sym typeface="Helvetica Neue Black Condensed"/>
              </a:rPr>
              <a:t>amor aumenta</a:t>
            </a:r>
            <a:r>
              <a:rPr sz="5022">
                <a:latin typeface="Helvetica Neue Thin"/>
                <a:ea typeface="Helvetica Neue Thin"/>
                <a:cs typeface="Helvetica Neue Thin"/>
                <a:sym typeface="Helvetica Neue Thin"/>
              </a:rPr>
              <a:t> al </a:t>
            </a:r>
            <a:r>
              <a:rPr sz="5940">
                <a:effectLst>
                  <a:outerShdw sx="100000" sy="100000" kx="0" ky="0" algn="b" rotWithShape="0" blurRad="13716" dist="27432" dir="18900000">
                    <a:srgbClr val="697493"/>
                  </a:outerShdw>
                </a:effectLst>
                <a:latin typeface="Helvetica Neue Black Condensed"/>
                <a:ea typeface="Helvetica Neue Black Condensed"/>
                <a:cs typeface="Helvetica Neue Black Condensed"/>
                <a:sym typeface="Helvetica Neue Black Condensed"/>
              </a:rPr>
              <a:t>impulsar</a:t>
            </a:r>
            <a:r>
              <a:rPr sz="5022">
                <a:latin typeface="Helvetica Neue Thin"/>
                <a:ea typeface="Helvetica Neue Thin"/>
                <a:cs typeface="Helvetica Neue Thin"/>
                <a:sym typeface="Helvetica Neue Thin"/>
              </a:rPr>
              <a:t> la persecución de fines cada vez más nobles.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La individualidad no se debe fusionar"/>
          <p:cNvSpPr txBox="1"/>
          <p:nvPr>
            <p:ph type="ctrTitle"/>
          </p:nvPr>
        </p:nvSpPr>
        <p:spPr>
          <a:xfrm>
            <a:off x="1801316" y="1054100"/>
            <a:ext cx="20781368" cy="1438276"/>
          </a:xfrm>
          <a:prstGeom prst="rect">
            <a:avLst/>
          </a:prstGeom>
        </p:spPr>
        <p:txBody>
          <a:bodyPr anchor="t"/>
          <a:lstStyle>
            <a:lvl1pPr defTabSz="1828754">
              <a:defRPr spc="-261" sz="8700">
                <a:gradFill flip="none" rotWithShape="1">
                  <a:gsLst>
                    <a:gs pos="0">
                      <a:srgbClr val="EA99FA"/>
                    </a:gs>
                    <a:gs pos="100000">
                      <a:srgbClr val="FF00F7"/>
                    </a:gs>
                  </a:gsLst>
                  <a:lin ang="92138" scaled="0"/>
                </a:gradFill>
                <a:effectLst>
                  <a:outerShdw sx="100000" sy="100000" kx="0" ky="0" algn="b" rotWithShape="0" blurRad="19050" dist="19050" dir="18900000">
                    <a:srgbClr val="9F9D9D"/>
                  </a:outerShdw>
                </a:effectLst>
                <a:latin typeface="Helvetica Neue Black Condensed"/>
                <a:ea typeface="Helvetica Neue Black Condensed"/>
                <a:cs typeface="Helvetica Neue Black Condensed"/>
                <a:sym typeface="Helvetica Neue Black Condensed"/>
              </a:defRPr>
            </a:lvl1pPr>
          </a:lstStyle>
          <a:p>
            <a:pPr/>
            <a:r>
              <a:t>La individualidad no se debe fusionar</a:t>
            </a:r>
          </a:p>
        </p:txBody>
      </p:sp>
      <p:sp>
        <p:nvSpPr>
          <p:cNvPr id="264" name="—El MC, 279 (1905). {1MCP 163.2}"/>
          <p:cNvSpPr txBox="1"/>
          <p:nvPr/>
        </p:nvSpPr>
        <p:spPr>
          <a:xfrm>
            <a:off x="17302192" y="12266499"/>
            <a:ext cx="4850284"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—El MC, 279 (1905). {1MCP 163.2}</a:t>
            </a:r>
          </a:p>
        </p:txBody>
      </p:sp>
      <p:sp>
        <p:nvSpPr>
          <p:cNvPr id="265" name="Cada cual tiene su relación personal con Dios.…"/>
          <p:cNvSpPr txBox="1"/>
          <p:nvPr/>
        </p:nvSpPr>
        <p:spPr>
          <a:xfrm>
            <a:off x="6499423" y="3076520"/>
            <a:ext cx="17126745" cy="9266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02903" indent="-835847" algn="l" defTabSz="726440">
              <a:lnSpc>
                <a:spcPts val="8200"/>
              </a:lnSpc>
              <a:spcBef>
                <a:spcPts val="1900"/>
              </a:spcBef>
              <a:buSzPct val="93000"/>
              <a:buBlip>
                <a:blip r:embed="rId2"/>
              </a:buBlip>
              <a:defRPr sz="5016">
                <a:solidFill>
                  <a:srgbClr val="D5D5D5"/>
                </a:solidFill>
                <a:latin typeface="Helvetica Neue"/>
                <a:ea typeface="Helvetica Neue"/>
                <a:cs typeface="Helvetica Neue"/>
                <a:sym typeface="Helvetica Neue"/>
              </a:defRPr>
            </a:pPr>
            <a:r>
              <a:rPr sz="4312">
                <a:latin typeface="Helvetica Neue Thin"/>
                <a:ea typeface="Helvetica Neue Thin"/>
                <a:cs typeface="Helvetica Neue Thin"/>
                <a:sym typeface="Helvetica Neue Thin"/>
              </a:rPr>
              <a:t>Cada cual </a:t>
            </a:r>
            <a:r>
              <a:rPr sz="6600">
                <a:latin typeface="Helvetica Neue Thin"/>
                <a:ea typeface="Helvetica Neue Thin"/>
                <a:cs typeface="Helvetica Neue Thin"/>
                <a:sym typeface="Helvetica Neue Thin"/>
              </a:rPr>
              <a:t>tiene su </a:t>
            </a:r>
            <a:r>
              <a:rPr sz="7480">
                <a:effectLst>
                  <a:outerShdw sx="100000" sy="100000" kx="0" ky="0" algn="b" rotWithShape="0" blurRad="22352" dist="44704" dir="18900000">
                    <a:srgbClr val="697493"/>
                  </a:outerShdw>
                </a:effectLst>
                <a:latin typeface="Helvetica Neue Black Condensed"/>
                <a:ea typeface="Helvetica Neue Black Condensed"/>
                <a:cs typeface="Helvetica Neue Black Condensed"/>
                <a:sym typeface="Helvetica Neue Black Condensed"/>
              </a:rPr>
              <a:t>relación personal</a:t>
            </a:r>
            <a:r>
              <a:rPr sz="8183">
                <a:latin typeface="Helvetica Neue Thin"/>
                <a:ea typeface="Helvetica Neue Thin"/>
                <a:cs typeface="Helvetica Neue Thin"/>
                <a:sym typeface="Helvetica Neue Thin"/>
              </a:rPr>
              <a:t> </a:t>
            </a:r>
            <a:r>
              <a:rPr sz="4312">
                <a:latin typeface="Helvetica Neue Thin"/>
                <a:ea typeface="Helvetica Neue Thin"/>
                <a:cs typeface="Helvetica Neue Thin"/>
                <a:sym typeface="Helvetica Neue Thin"/>
              </a:rPr>
              <a:t>con</a:t>
            </a:r>
            <a:r>
              <a:rPr sz="8183">
                <a:latin typeface="Helvetica Neue Thin"/>
                <a:ea typeface="Helvetica Neue Thin"/>
                <a:cs typeface="Helvetica Neue Thin"/>
                <a:sym typeface="Helvetica Neue Thin"/>
              </a:rPr>
              <a:t> Dios. </a:t>
            </a:r>
            <a:endParaRPr sz="8183">
              <a:latin typeface="Helvetica Neue Thin"/>
              <a:ea typeface="Helvetica Neue Thin"/>
              <a:cs typeface="Helvetica Neue Thin"/>
              <a:sym typeface="Helvetica Neue Thin"/>
            </a:endParaRPr>
          </a:p>
          <a:p>
            <a:pPr marL="1516995" indent="-1449939" algn="l" defTabSz="726440">
              <a:lnSpc>
                <a:spcPts val="7200"/>
              </a:lnSpc>
              <a:spcBef>
                <a:spcPts val="1600"/>
              </a:spcBef>
              <a:buSzPct val="80000"/>
              <a:buBlip>
                <a:blip r:embed="rId2"/>
              </a:buBlip>
              <a:defRPr sz="5016">
                <a:solidFill>
                  <a:srgbClr val="D5D5D5"/>
                </a:solidFill>
                <a:latin typeface="Helvetica Neue"/>
                <a:ea typeface="Helvetica Neue"/>
                <a:cs typeface="Helvetica Neue"/>
                <a:sym typeface="Helvetica Neue"/>
              </a:defRPr>
            </a:pPr>
            <a:r>
              <a:rPr sz="7480">
                <a:effectLst>
                  <a:outerShdw sx="100000" sy="100000" kx="0" ky="0" algn="b" rotWithShape="0" blurRad="22352" dist="44704" dir="18900000">
                    <a:srgbClr val="697493"/>
                  </a:outerShdw>
                </a:effectLst>
                <a:latin typeface="Helvetica Neue Black Condensed"/>
                <a:ea typeface="Helvetica Neue Black Condensed"/>
                <a:cs typeface="Helvetica Neue Black Condensed"/>
                <a:sym typeface="Helvetica Neue Black Condensed"/>
              </a:rPr>
              <a:t>Fluya</a:t>
            </a:r>
            <a:r>
              <a:rPr sz="4312">
                <a:latin typeface="Helvetica Neue Thin"/>
                <a:ea typeface="Helvetica Neue Thin"/>
                <a:cs typeface="Helvetica Neue Thin"/>
                <a:sym typeface="Helvetica Neue Thin"/>
              </a:rPr>
              <a:t> el caudal del </a:t>
            </a:r>
            <a:r>
              <a:rPr sz="7040">
                <a:latin typeface="Helvetica Neue Thin"/>
                <a:ea typeface="Helvetica Neue Thin"/>
                <a:cs typeface="Helvetica Neue Thin"/>
                <a:sym typeface="Helvetica Neue Thin"/>
              </a:rPr>
              <a:t>cariño</a:t>
            </a:r>
            <a:r>
              <a:rPr sz="5808">
                <a:latin typeface="Helvetica Neue Thin"/>
                <a:ea typeface="Helvetica Neue Thin"/>
                <a:cs typeface="Helvetica Neue Thin"/>
                <a:sym typeface="Helvetica Neue Thin"/>
              </a:rPr>
              <a:t> </a:t>
            </a:r>
            <a:r>
              <a:rPr sz="4312">
                <a:latin typeface="Helvetica Neue Thin"/>
                <a:ea typeface="Helvetica Neue Thin"/>
                <a:cs typeface="Helvetica Neue Thin"/>
                <a:sym typeface="Helvetica Neue Thin"/>
              </a:rPr>
              <a:t>de </a:t>
            </a:r>
            <a:r>
              <a:rPr sz="5808">
                <a:latin typeface="Helvetica Neue Thin"/>
                <a:ea typeface="Helvetica Neue Thin"/>
                <a:cs typeface="Helvetica Neue Thin"/>
                <a:sym typeface="Helvetica Neue Thin"/>
              </a:rPr>
              <a:t>cada uno</a:t>
            </a:r>
            <a:r>
              <a:rPr sz="7040">
                <a:latin typeface="Helvetica Neue Thin"/>
                <a:ea typeface="Helvetica Neue Thin"/>
                <a:cs typeface="Helvetica Neue Thin"/>
                <a:sym typeface="Helvetica Neue Thin"/>
              </a:rPr>
              <a:t> </a:t>
            </a:r>
            <a:r>
              <a:rPr sz="5808">
                <a:latin typeface="Helvetica Neue Thin"/>
                <a:ea typeface="Helvetica Neue Thin"/>
                <a:cs typeface="Helvetica Neue Thin"/>
                <a:sym typeface="Helvetica Neue Thin"/>
              </a:rPr>
              <a:t>hacia </a:t>
            </a:r>
            <a:r>
              <a:rPr sz="7040">
                <a:latin typeface="Helvetica Neue Thin"/>
                <a:ea typeface="Helvetica Neue Thin"/>
                <a:cs typeface="Helvetica Neue Thin"/>
                <a:sym typeface="Helvetica Neue Thin"/>
              </a:rPr>
              <a:t>Aquel </a:t>
            </a:r>
            <a:r>
              <a:rPr sz="4312">
                <a:latin typeface="Helvetica Neue Thin"/>
                <a:ea typeface="Helvetica Neue Thin"/>
                <a:cs typeface="Helvetica Neue Thin"/>
                <a:sym typeface="Helvetica Neue Thin"/>
              </a:rPr>
              <a:t>que dio su</a:t>
            </a:r>
            <a:r>
              <a:rPr sz="5808">
                <a:latin typeface="Helvetica Neue Thin"/>
                <a:ea typeface="Helvetica Neue Thin"/>
                <a:cs typeface="Helvetica Neue Thin"/>
                <a:sym typeface="Helvetica Neue Thin"/>
              </a:rPr>
              <a:t> </a:t>
            </a:r>
            <a:r>
              <a:rPr sz="7040">
                <a:latin typeface="Helvetica Neue Thin"/>
                <a:ea typeface="Helvetica Neue Thin"/>
                <a:cs typeface="Helvetica Neue Thin"/>
                <a:sym typeface="Helvetica Neue Thin"/>
              </a:rPr>
              <a:t>vida</a:t>
            </a:r>
            <a:r>
              <a:rPr sz="4312">
                <a:latin typeface="Helvetica Neue Thin"/>
                <a:ea typeface="Helvetica Neue Thin"/>
                <a:cs typeface="Helvetica Neue Thin"/>
                <a:sym typeface="Helvetica Neue Thin"/>
              </a:rPr>
              <a:t> por </a:t>
            </a:r>
            <a:r>
              <a:rPr sz="7040">
                <a:latin typeface="Helvetica Neue Thin"/>
                <a:ea typeface="Helvetica Neue Thin"/>
                <a:cs typeface="Helvetica Neue Thin"/>
                <a:sym typeface="Helvetica Neue Thin"/>
              </a:rPr>
              <a:t>ellos.</a:t>
            </a:r>
            <a:endParaRPr sz="7040">
              <a:latin typeface="Helvetica Neue Thin"/>
              <a:ea typeface="Helvetica Neue Thin"/>
              <a:cs typeface="Helvetica Neue Thin"/>
              <a:sym typeface="Helvetica Neue Thin"/>
            </a:endParaRPr>
          </a:p>
          <a:p>
            <a:pPr marL="1050943" indent="-983887" algn="l" defTabSz="726440">
              <a:lnSpc>
                <a:spcPts val="6700"/>
              </a:lnSpc>
              <a:spcBef>
                <a:spcPts val="1900"/>
              </a:spcBef>
              <a:buSzPct val="80000"/>
              <a:buBlip>
                <a:blip r:embed="rId2"/>
              </a:buBlip>
              <a:defRPr sz="7392">
                <a:solidFill>
                  <a:srgbClr val="D5D5D5"/>
                </a:solidFill>
                <a:latin typeface="Helvetica Neue"/>
                <a:ea typeface="Helvetica Neue"/>
                <a:cs typeface="Helvetica Neue"/>
                <a:sym typeface="Helvetica Neue"/>
              </a:defRPr>
            </a:pPr>
            <a:r>
              <a:rPr sz="7480">
                <a:effectLst>
                  <a:outerShdw sx="100000" sy="100000" kx="0" ky="0" algn="b" rotWithShape="0" blurRad="22352" dist="44704" dir="18900000">
                    <a:srgbClr val="697493"/>
                  </a:outerShdw>
                </a:effectLst>
                <a:latin typeface="Helvetica Neue Black Condensed"/>
                <a:ea typeface="Helvetica Neue Black Condensed"/>
                <a:cs typeface="Helvetica Neue Black Condensed"/>
                <a:sym typeface="Helvetica Neue Black Condensed"/>
              </a:rPr>
              <a:t>Considérese</a:t>
            </a:r>
            <a:r>
              <a:rPr sz="4312">
                <a:latin typeface="Helvetica Neue Thin"/>
                <a:ea typeface="Helvetica Neue Thin"/>
                <a:cs typeface="Helvetica Neue Thin"/>
                <a:sym typeface="Helvetica Neue Thin"/>
              </a:rPr>
              <a:t> a </a:t>
            </a:r>
            <a:r>
              <a:rPr sz="6160">
                <a:latin typeface="Helvetica Neue Thin"/>
                <a:ea typeface="Helvetica Neue Thin"/>
                <a:cs typeface="Helvetica Neue Thin"/>
                <a:sym typeface="Helvetica Neue Thin"/>
              </a:rPr>
              <a:t>Cristo</a:t>
            </a:r>
            <a:r>
              <a:rPr sz="4312">
                <a:latin typeface="Helvetica Neue Thin"/>
                <a:ea typeface="Helvetica Neue Thin"/>
                <a:cs typeface="Helvetica Neue Thin"/>
                <a:sym typeface="Helvetica Neue Thin"/>
              </a:rPr>
              <a:t> el </a:t>
            </a:r>
            <a:r>
              <a:rPr sz="6160">
                <a:latin typeface="Helvetica Neue Thin"/>
                <a:ea typeface="Helvetica Neue Thin"/>
                <a:cs typeface="Helvetica Neue Thin"/>
                <a:sym typeface="Helvetica Neue Thin"/>
              </a:rPr>
              <a:t>primero</a:t>
            </a:r>
            <a:r>
              <a:rPr sz="4312">
                <a:latin typeface="Helvetica Neue Thin"/>
                <a:ea typeface="Helvetica Neue Thin"/>
                <a:cs typeface="Helvetica Neue Thin"/>
                <a:sym typeface="Helvetica Neue Thin"/>
              </a:rPr>
              <a:t>, el último y el mejor en todo.</a:t>
            </a:r>
            <a:endParaRPr sz="4312">
              <a:latin typeface="Helvetica Neue Thin"/>
              <a:ea typeface="Helvetica Neue Thin"/>
              <a:cs typeface="Helvetica Neue Thin"/>
              <a:sym typeface="Helvetica Neue Thin"/>
            </a:endParaRPr>
          </a:p>
          <a:p>
            <a:pPr marL="1192890" indent="-1125834" algn="l" defTabSz="726440">
              <a:lnSpc>
                <a:spcPts val="7300"/>
              </a:lnSpc>
              <a:spcBef>
                <a:spcPts val="1900"/>
              </a:spcBef>
              <a:buSzPct val="80000"/>
              <a:buBlip>
                <a:blip r:embed="rId2"/>
              </a:buBlip>
              <a:defRPr sz="5016">
                <a:solidFill>
                  <a:srgbClr val="D5D5D5"/>
                </a:solidFill>
                <a:latin typeface="Helvetica Neue"/>
                <a:ea typeface="Helvetica Neue"/>
                <a:cs typeface="Helvetica Neue"/>
                <a:sym typeface="Helvetica Neue"/>
              </a:defRPr>
            </a:pPr>
            <a:r>
              <a:rPr sz="5808">
                <a:latin typeface="Helvetica Neue Thin"/>
                <a:ea typeface="Helvetica Neue Thin"/>
                <a:cs typeface="Helvetica Neue Thin"/>
                <a:sym typeface="Helvetica Neue Thin"/>
              </a:rPr>
              <a:t>En la medida en que</a:t>
            </a:r>
            <a:r>
              <a:rPr sz="7480">
                <a:latin typeface="Helvetica Neue Thin"/>
                <a:ea typeface="Helvetica Neue Thin"/>
                <a:cs typeface="Helvetica Neue Thin"/>
                <a:sym typeface="Helvetica Neue Thin"/>
              </a:rPr>
              <a:t> </a:t>
            </a:r>
            <a:r>
              <a:rPr sz="7480">
                <a:effectLst>
                  <a:outerShdw sx="100000" sy="100000" kx="0" ky="0" algn="b" rotWithShape="0" blurRad="22352" dist="44704" dir="18900000">
                    <a:srgbClr val="697493"/>
                  </a:outerShdw>
                </a:effectLst>
                <a:latin typeface="Helvetica Neue Black Condensed"/>
                <a:ea typeface="Helvetica Neue Black Condensed"/>
                <a:cs typeface="Helvetica Neue Black Condensed"/>
                <a:sym typeface="Helvetica Neue Black Condensed"/>
              </a:rPr>
              <a:t>su amor</a:t>
            </a:r>
            <a:r>
              <a:rPr sz="8183">
                <a:latin typeface="Helvetica Neue Thin"/>
                <a:ea typeface="Helvetica Neue Thin"/>
                <a:cs typeface="Helvetica Neue Thin"/>
                <a:sym typeface="Helvetica Neue Thin"/>
              </a:rPr>
              <a:t> </a:t>
            </a:r>
            <a:r>
              <a:rPr sz="5104">
                <a:latin typeface="Helvetica Neue Thin"/>
                <a:ea typeface="Helvetica Neue Thin"/>
                <a:cs typeface="Helvetica Neue Thin"/>
                <a:sym typeface="Helvetica Neue Thin"/>
              </a:rPr>
              <a:t>a Cristo se </a:t>
            </a:r>
            <a:r>
              <a:rPr sz="7480">
                <a:effectLst>
                  <a:outerShdw sx="100000" sy="100000" kx="0" ky="0" algn="b" rotWithShape="0" blurRad="22352" dist="44704" dir="18900000">
                    <a:srgbClr val="697493"/>
                  </a:outerShdw>
                </a:effectLst>
                <a:latin typeface="Helvetica Neue Black Condensed"/>
                <a:ea typeface="Helvetica Neue Black Condensed"/>
                <a:cs typeface="Helvetica Neue Black Condensed"/>
                <a:sym typeface="Helvetica Neue Black Condensed"/>
              </a:rPr>
              <a:t>profundice</a:t>
            </a:r>
            <a:r>
              <a:rPr sz="8183">
                <a:latin typeface="Helvetica Neue Thin"/>
                <a:ea typeface="Helvetica Neue Thin"/>
                <a:cs typeface="Helvetica Neue Thin"/>
                <a:sym typeface="Helvetica Neue Thin"/>
              </a:rPr>
              <a:t> </a:t>
            </a:r>
            <a:r>
              <a:rPr sz="7215">
                <a:latin typeface="Helvetica Neue Thin"/>
                <a:ea typeface="Helvetica Neue Thin"/>
                <a:cs typeface="Helvetica Neue Thin"/>
                <a:sym typeface="Helvetica Neue Thin"/>
              </a:rPr>
              <a:t>y </a:t>
            </a:r>
            <a:r>
              <a:rPr sz="7480">
                <a:effectLst>
                  <a:outerShdw sx="100000" sy="100000" kx="0" ky="0" algn="b" rotWithShape="0" blurRad="22352" dist="44704" dir="18900000">
                    <a:srgbClr val="697493"/>
                  </a:outerShdw>
                </a:effectLst>
                <a:latin typeface="Helvetica Neue Black Condensed"/>
                <a:ea typeface="Helvetica Neue Black Condensed"/>
                <a:cs typeface="Helvetica Neue Black Condensed"/>
                <a:sym typeface="Helvetica Neue Black Condensed"/>
              </a:rPr>
              <a:t>fortalezca</a:t>
            </a:r>
            <a:r>
              <a:rPr sz="6072">
                <a:latin typeface="Helvetica Neue Thin"/>
                <a:ea typeface="Helvetica Neue Thin"/>
                <a:cs typeface="Helvetica Neue Thin"/>
                <a:sym typeface="Helvetica Neue Thin"/>
              </a:rPr>
              <a:t>, se purificará y fortalecerá su amor mutuo.</a:t>
            </a:r>
          </a:p>
        </p:txBody>
      </p:sp>
      <p:pic>
        <p:nvPicPr>
          <p:cNvPr id="266" name="Imagen" descr="Imagen"/>
          <p:cNvPicPr>
            <a:picLocks noChangeAspect="1"/>
          </p:cNvPicPr>
          <p:nvPr/>
        </p:nvPicPr>
        <p:blipFill>
          <a:blip r:embed="rId3">
            <a:extLst/>
          </a:blip>
          <a:stretch>
            <a:fillRect/>
          </a:stretch>
        </p:blipFill>
        <p:spPr>
          <a:xfrm>
            <a:off x="67830" y="6475936"/>
            <a:ext cx="7138697" cy="718053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Entera sumisión únicamente a Jesús"/>
          <p:cNvSpPr txBox="1"/>
          <p:nvPr>
            <p:ph type="ctrTitle"/>
          </p:nvPr>
        </p:nvSpPr>
        <p:spPr>
          <a:xfrm>
            <a:off x="2131450" y="1155700"/>
            <a:ext cx="20781368" cy="1438276"/>
          </a:xfrm>
          <a:prstGeom prst="rect">
            <a:avLst/>
          </a:prstGeom>
        </p:spPr>
        <p:txBody>
          <a:bodyPr anchor="t"/>
          <a:lstStyle>
            <a:lvl1pPr defTabSz="1828754">
              <a:defRPr spc="-261" sz="8700">
                <a:gradFill flip="none" rotWithShape="1">
                  <a:gsLst>
                    <a:gs pos="0">
                      <a:srgbClr val="EA99FA"/>
                    </a:gs>
                    <a:gs pos="100000">
                      <a:srgbClr val="FF00F7"/>
                    </a:gs>
                  </a:gsLst>
                  <a:lin ang="92138" scaled="0"/>
                </a:gradFill>
                <a:effectLst>
                  <a:outerShdw sx="100000" sy="100000" kx="0" ky="0" algn="b" rotWithShape="0" blurRad="19050" dist="19050" dir="18900000">
                    <a:srgbClr val="9F9D9D"/>
                  </a:outerShdw>
                </a:effectLst>
                <a:latin typeface="Helvetica Neue Black Condensed"/>
                <a:ea typeface="Helvetica Neue Black Condensed"/>
                <a:cs typeface="Helvetica Neue Black Condensed"/>
                <a:sym typeface="Helvetica Neue Black Condensed"/>
              </a:defRPr>
            </a:lvl1pPr>
          </a:lstStyle>
          <a:p>
            <a:pPr/>
            <a:r>
              <a:t>Entera sumisión únicamente a Jesús</a:t>
            </a:r>
          </a:p>
        </p:txBody>
      </p:sp>
      <p:grpSp>
        <p:nvGrpSpPr>
          <p:cNvPr id="272" name="Grupo"/>
          <p:cNvGrpSpPr/>
          <p:nvPr/>
        </p:nvGrpSpPr>
        <p:grpSpPr>
          <a:xfrm>
            <a:off x="-2944668" y="2364578"/>
            <a:ext cx="27531406" cy="12189360"/>
            <a:chOff x="52202" y="0"/>
            <a:chExt cx="27531403" cy="12189359"/>
          </a:xfrm>
        </p:grpSpPr>
        <p:sp>
          <p:nvSpPr>
            <p:cNvPr id="269" name="Rectángulo"/>
            <p:cNvSpPr/>
            <p:nvPr/>
          </p:nvSpPr>
          <p:spPr>
            <a:xfrm>
              <a:off x="14735902" y="1006675"/>
              <a:ext cx="12847704" cy="10607809"/>
            </a:xfrm>
            <a:prstGeom prst="rect">
              <a:avLst/>
            </a:prstGeom>
            <a:solidFill>
              <a:srgbClr val="273349"/>
            </a:solidFill>
            <a:ln w="12700" cap="flat">
              <a:noFill/>
              <a:miter lim="400000"/>
            </a:ln>
            <a:effectLst/>
          </p:spPr>
          <p:txBody>
            <a:bodyPr wrap="square" lIns="50800" tIns="50800" rIns="50800" bIns="50800" numCol="1" anchor="ctr">
              <a:noAutofit/>
            </a:bodyPr>
            <a:lstStyle/>
            <a:p>
              <a:pPr defTabSz="457200">
                <a:defRPr sz="3200">
                  <a:solidFill>
                    <a:srgbClr val="000000"/>
                  </a:solidFill>
                  <a:latin typeface="Graphik Medium"/>
                  <a:ea typeface="Graphik Medium"/>
                  <a:cs typeface="Graphik Medium"/>
                  <a:sym typeface="Graphik Medium"/>
                </a:defRPr>
              </a:pPr>
            </a:p>
          </p:txBody>
        </p:sp>
        <p:pic>
          <p:nvPicPr>
            <p:cNvPr id="270" name="Galería de imágenes" descr="Galería de imágenes"/>
            <p:cNvPicPr>
              <a:picLocks noChangeAspect="1"/>
            </p:cNvPicPr>
            <p:nvPr/>
          </p:nvPicPr>
          <p:blipFill>
            <a:blip r:embed="rId2">
              <a:extLst/>
            </a:blip>
            <a:srcRect l="0" t="0" r="0" b="0"/>
            <a:stretch>
              <a:fillRect/>
            </a:stretch>
          </p:blipFill>
          <p:spPr>
            <a:xfrm>
              <a:off x="52202" y="0"/>
              <a:ext cx="15473997" cy="12189360"/>
            </a:xfrm>
            <a:prstGeom prst="rect">
              <a:avLst/>
            </a:prstGeom>
            <a:ln w="12700" cap="flat">
              <a:noFill/>
              <a:miter lim="400000"/>
            </a:ln>
            <a:effectLst/>
          </p:spPr>
        </p:pic>
        <p:sp>
          <p:nvSpPr>
            <p:cNvPr id="271" name="Rectángulo"/>
            <p:cNvSpPr/>
            <p:nvPr/>
          </p:nvSpPr>
          <p:spPr>
            <a:xfrm>
              <a:off x="2831768" y="9956074"/>
              <a:ext cx="14162749" cy="1594645"/>
            </a:xfrm>
            <a:prstGeom prst="rect">
              <a:avLst/>
            </a:prstGeom>
            <a:solidFill>
              <a:srgbClr val="273349"/>
            </a:solidFill>
            <a:ln w="12700" cap="flat">
              <a:noFill/>
              <a:miter lim="400000"/>
            </a:ln>
            <a:effectLst/>
          </p:spPr>
          <p:txBody>
            <a:bodyPr wrap="square" lIns="50800" tIns="50800" rIns="50800" bIns="50800" numCol="1" anchor="ctr">
              <a:noAutofit/>
            </a:bodyPr>
            <a:lstStyle/>
            <a:p>
              <a:pPr defTabSz="457200">
                <a:defRPr sz="3200">
                  <a:solidFill>
                    <a:srgbClr val="000000"/>
                  </a:solidFill>
                  <a:latin typeface="Graphik Medium"/>
                  <a:ea typeface="Graphik Medium"/>
                  <a:cs typeface="Graphik Medium"/>
                  <a:sym typeface="Graphik Medium"/>
                </a:defRPr>
              </a:pPr>
            </a:p>
          </p:txBody>
        </p:sp>
      </p:grpSp>
      <p:sp>
        <p:nvSpPr>
          <p:cNvPr id="273" name="Dios requiere que la esposa recuerde siempre el temor y la gloria de Dios. La sumisión completa que debe hacer es al Señor Jesucristo, quien la compró como hija suya con el precio infinito de su vida [...]. Su individualidad no puede desaparecer en la de"/>
          <p:cNvSpPr txBox="1"/>
          <p:nvPr/>
        </p:nvSpPr>
        <p:spPr>
          <a:xfrm>
            <a:off x="6125567" y="5231674"/>
            <a:ext cx="16978247" cy="5608502"/>
          </a:xfrm>
          <a:prstGeom prst="rect">
            <a:avLst/>
          </a:prstGeom>
          <a:solidFill>
            <a:srgbClr val="273349"/>
          </a:solidFill>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520065">
              <a:lnSpc>
                <a:spcPts val="7100"/>
              </a:lnSpc>
              <a:defRPr sz="3591">
                <a:solidFill>
                  <a:srgbClr val="D5D5D5"/>
                </a:solidFill>
                <a:latin typeface="Helvetica Neue"/>
                <a:ea typeface="Helvetica Neue"/>
                <a:cs typeface="Helvetica Neue"/>
                <a:sym typeface="Helvetica Neue"/>
              </a:defRPr>
            </a:pPr>
            <a:r>
              <a:rPr sz="5859">
                <a:latin typeface="Helvetica Neue Thin"/>
                <a:ea typeface="Helvetica Neue Thin"/>
                <a:cs typeface="Helvetica Neue Thin"/>
                <a:sym typeface="Helvetica Neue Thin"/>
              </a:rPr>
              <a:t>Dios requiere que la esposa </a:t>
            </a:r>
            <a:r>
              <a:rPr sz="6930">
                <a:solidFill>
                  <a:srgbClr val="FFFFFF"/>
                </a:solidFill>
                <a:effectLst>
                  <a:outerShdw sx="100000" sy="100000" kx="0" ky="0" algn="b" rotWithShape="0" blurRad="16002" dist="32004" dir="18900000">
                    <a:srgbClr val="697493"/>
                  </a:outerShdw>
                </a:effectLst>
                <a:latin typeface="Helvetica Neue Black Condensed"/>
                <a:ea typeface="Helvetica Neue Black Condensed"/>
                <a:cs typeface="Helvetica Neue Black Condensed"/>
                <a:sym typeface="Helvetica Neue Black Condensed"/>
              </a:rPr>
              <a:t>recuerde siempre el temor </a:t>
            </a:r>
            <a:r>
              <a:rPr sz="5859">
                <a:latin typeface="Helvetica Neue Thin"/>
                <a:ea typeface="Helvetica Neue Thin"/>
                <a:cs typeface="Helvetica Neue Thin"/>
                <a:sym typeface="Helvetica Neue Thin"/>
              </a:rPr>
              <a:t>y la gloria de Dios. La </a:t>
            </a:r>
            <a:r>
              <a:rPr sz="6930">
                <a:solidFill>
                  <a:srgbClr val="FFFFFF"/>
                </a:solidFill>
                <a:effectLst>
                  <a:outerShdw sx="100000" sy="100000" kx="0" ky="0" algn="b" rotWithShape="0" blurRad="16002" dist="32004" dir="18900000">
                    <a:srgbClr val="697493"/>
                  </a:outerShdw>
                </a:effectLst>
                <a:latin typeface="Helvetica Neue Black Condensed"/>
                <a:ea typeface="Helvetica Neue Black Condensed"/>
                <a:cs typeface="Helvetica Neue Black Condensed"/>
                <a:sym typeface="Helvetica Neue Black Condensed"/>
              </a:rPr>
              <a:t>sumisión completa </a:t>
            </a:r>
            <a:r>
              <a:rPr sz="5859">
                <a:latin typeface="Helvetica Neue Thin"/>
                <a:ea typeface="Helvetica Neue Thin"/>
                <a:cs typeface="Helvetica Neue Thin"/>
                <a:sym typeface="Helvetica Neue Thin"/>
              </a:rPr>
              <a:t>que debe hacer es al Señor Jesucristo, quien la compró como hija suya con el precio infinito de su vida [...]. </a:t>
            </a:r>
            <a:r>
              <a:rPr sz="6930">
                <a:solidFill>
                  <a:srgbClr val="FFFFFF"/>
                </a:solidFill>
                <a:effectLst>
                  <a:outerShdw sx="100000" sy="100000" kx="0" ky="0" algn="b" rotWithShape="0" blurRad="16002" dist="32004" dir="18900000">
                    <a:srgbClr val="697493"/>
                  </a:outerShdw>
                </a:effectLst>
                <a:latin typeface="Helvetica Neue Black Condensed"/>
                <a:ea typeface="Helvetica Neue Black Condensed"/>
                <a:cs typeface="Helvetica Neue Black Condensed"/>
                <a:sym typeface="Helvetica Neue Black Condensed"/>
              </a:rPr>
              <a:t>Su individualidad no puede desaparecer </a:t>
            </a:r>
            <a:r>
              <a:rPr sz="5859">
                <a:latin typeface="Helvetica Neue Thin"/>
                <a:ea typeface="Helvetica Neue Thin"/>
                <a:cs typeface="Helvetica Neue Thin"/>
                <a:sym typeface="Helvetica Neue Thin"/>
              </a:rPr>
              <a:t>en la de su marido.</a:t>
            </a:r>
          </a:p>
        </p:txBody>
      </p:sp>
      <p:sp>
        <p:nvSpPr>
          <p:cNvPr id="274" name="—El HA, 101 (1894). {1MCP 163.4}"/>
          <p:cNvSpPr txBox="1"/>
          <p:nvPr/>
        </p:nvSpPr>
        <p:spPr>
          <a:xfrm>
            <a:off x="15497895" y="12266499"/>
            <a:ext cx="4733545"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—El HA, 101 (1894). {1MCP 163.4}</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No debe albergarse pensamientos"/>
          <p:cNvSpPr txBox="1"/>
          <p:nvPr>
            <p:ph type="ctrTitle"/>
          </p:nvPr>
        </p:nvSpPr>
        <p:spPr>
          <a:xfrm>
            <a:off x="3024865" y="952500"/>
            <a:ext cx="18536313" cy="2223823"/>
          </a:xfrm>
          <a:prstGeom prst="rect">
            <a:avLst/>
          </a:prstGeom>
        </p:spPr>
        <p:txBody>
          <a:bodyPr anchor="t"/>
          <a:lstStyle>
            <a:lvl1pPr defTabSz="2292038">
              <a:defRPr spc="-327" sz="10904">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No debe albergarse pensamientos</a:t>
            </a:r>
          </a:p>
        </p:txBody>
      </p:sp>
      <p:sp>
        <p:nvSpPr>
          <p:cNvPr id="277" name="Aunque se susciten dificultades, congojas y desalientos,"/>
          <p:cNvSpPr txBox="1"/>
          <p:nvPr>
            <p:ph type="subTitle" sz="quarter" idx="1"/>
          </p:nvPr>
        </p:nvSpPr>
        <p:spPr>
          <a:xfrm>
            <a:off x="1490133" y="3861999"/>
            <a:ext cx="12033184" cy="1214109"/>
          </a:xfrm>
          <a:prstGeom prst="rect">
            <a:avLst/>
          </a:prstGeom>
        </p:spPr>
        <p:txBody>
          <a:bodyPr/>
          <a:lstStyle>
            <a:lvl1pPr algn="l">
              <a:defRPr i="1" sz="3900">
                <a:latin typeface="Times New Roman"/>
                <a:ea typeface="Times New Roman"/>
                <a:cs typeface="Times New Roman"/>
                <a:sym typeface="Times New Roman"/>
              </a:defRPr>
            </a:lvl1pPr>
          </a:lstStyle>
          <a:p>
            <a:pPr/>
            <a:r>
              <a:t>Aunque se susciten dificultades, congojas y desalientos,</a:t>
            </a:r>
          </a:p>
        </p:txBody>
      </p:sp>
      <p:sp>
        <p:nvSpPr>
          <p:cNvPr id="278" name="No abriguen jamás el pensamiento de que su unión es un error o una decepción.…"/>
          <p:cNvSpPr txBox="1"/>
          <p:nvPr/>
        </p:nvSpPr>
        <p:spPr>
          <a:xfrm>
            <a:off x="3899561" y="5527674"/>
            <a:ext cx="18242889" cy="5727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No abriguen jamás el pensamiento de que su unión es un error o una decepción.</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Decidan ser para el otro</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Sigan teniendo la atención que se tenían al principio.</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Aliéntense en las luchas de la vida.</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Procuren favorecer la felicidad del otro.</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Haya amor mutuo y sopórtense uno a otro.</a:t>
            </a:r>
          </a:p>
        </p:txBody>
      </p:sp>
      <p:sp>
        <p:nvSpPr>
          <p:cNvPr id="279" name="que la unión es un error"/>
          <p:cNvSpPr txBox="1"/>
          <p:nvPr/>
        </p:nvSpPr>
        <p:spPr>
          <a:xfrm>
            <a:off x="7682491" y="2357966"/>
            <a:ext cx="9221061" cy="12141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2340805">
              <a:lnSpc>
                <a:spcPct val="90000"/>
              </a:lnSpc>
              <a:defRPr spc="-224" sz="7487">
                <a:gradFill flip="none" rotWithShape="1">
                  <a:gsLst>
                    <a:gs pos="0">
                      <a:srgbClr val="EA99FA"/>
                    </a:gs>
                    <a:gs pos="100000">
                      <a:srgbClr val="FF00F7"/>
                    </a:gs>
                  </a:gsLst>
                  <a:lin ang="92138" scaled="0"/>
                </a:gradFill>
                <a:latin typeface="Helvetica Neue Thin"/>
                <a:ea typeface="Helvetica Neue Thin"/>
                <a:cs typeface="Helvetica Neue Thin"/>
                <a:sym typeface="Helvetica Neue Thin"/>
              </a:defRPr>
            </a:lvl1pPr>
          </a:lstStyle>
          <a:p>
            <a:pPr/>
            <a:r>
              <a:t>que la unión es un error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agen" descr="Imagen"/>
          <p:cNvPicPr>
            <a:picLocks noChangeAspect="1"/>
          </p:cNvPicPr>
          <p:nvPr/>
        </p:nvPicPr>
        <p:blipFill>
          <a:blip r:embed="rId2">
            <a:extLst/>
          </a:blip>
          <a:stretch>
            <a:fillRect/>
          </a:stretch>
        </p:blipFill>
        <p:spPr>
          <a:xfrm>
            <a:off x="2026300" y="243021"/>
            <a:ext cx="6750866" cy="5354794"/>
          </a:xfrm>
          <a:prstGeom prst="rect">
            <a:avLst/>
          </a:prstGeom>
          <a:ln w="12700">
            <a:miter lim="400000"/>
          </a:ln>
        </p:spPr>
      </p:pic>
      <p:sp>
        <p:nvSpPr>
          <p:cNvPr id="282" name="El matrimonio, en vez de ser la terminación del amor, será más bien su verdadero comienzo. El calor de la verdadera amistad, el amor que une un corazón al otro, es sabor anticipado de los goces del cielo."/>
          <p:cNvSpPr txBox="1"/>
          <p:nvPr>
            <p:ph type="body" idx="1"/>
          </p:nvPr>
        </p:nvSpPr>
        <p:spPr>
          <a:xfrm>
            <a:off x="8868105" y="2767309"/>
            <a:ext cx="14111354" cy="9712062"/>
          </a:xfrm>
          <a:prstGeom prst="rect">
            <a:avLst/>
          </a:prstGeom>
        </p:spPr>
        <p:txBody>
          <a:bodyPr/>
          <a:lstStyle/>
          <a:p>
            <a:pPr>
              <a:lnSpc>
                <a:spcPts val="10200"/>
              </a:lnSpc>
              <a:defRPr i="1" spc="-76" sz="7600">
                <a:latin typeface="Times New Roman"/>
                <a:ea typeface="Times New Roman"/>
                <a:cs typeface="Times New Roman"/>
                <a:sym typeface="Times New Roman"/>
              </a:defRPr>
            </a:pPr>
            <a:r>
              <a:t>El matrimonio</a:t>
            </a:r>
            <a:r>
              <a:rPr spc="-56" sz="5600"/>
              <a:t>, en </a:t>
            </a:r>
            <a:r>
              <a:t>vez </a:t>
            </a:r>
            <a:r>
              <a:rPr spc="-56" sz="5600"/>
              <a:t>de </a:t>
            </a:r>
            <a:r>
              <a:t>ser </a:t>
            </a:r>
            <a:r>
              <a:rPr spc="-58" sz="5800"/>
              <a:t>la </a:t>
            </a:r>
            <a:r>
              <a:t>terminación </a:t>
            </a:r>
            <a:r>
              <a:rPr spc="-55" sz="5500"/>
              <a:t>del </a:t>
            </a:r>
            <a:r>
              <a:t>amor</a:t>
            </a:r>
            <a:r>
              <a:rPr spc="-57" sz="5700"/>
              <a:t>, </a:t>
            </a:r>
            <a:r>
              <a:t>será más bien su verdadero comienzo</a:t>
            </a:r>
            <a:r>
              <a:rPr spc="-52" sz="5300"/>
              <a:t>. </a:t>
            </a:r>
            <a:r>
              <a:t>El calor</a:t>
            </a:r>
            <a:r>
              <a:rPr spc="-55" sz="5500"/>
              <a:t> de la </a:t>
            </a:r>
            <a:r>
              <a:t>verdadera amistad</a:t>
            </a:r>
            <a:r>
              <a:rPr spc="-57" sz="5700"/>
              <a:t>, el </a:t>
            </a:r>
            <a:r>
              <a:t>amor </a:t>
            </a:r>
            <a:r>
              <a:rPr spc="-53" sz="5400"/>
              <a:t>que </a:t>
            </a:r>
            <a:r>
              <a:t>une un corazón al otro</a:t>
            </a:r>
            <a:r>
              <a:rPr spc="-56" sz="5600"/>
              <a:t>, es </a:t>
            </a:r>
            <a:r>
              <a:t>sabor anticipado</a:t>
            </a:r>
            <a:r>
              <a:rPr spc="-56" sz="5600"/>
              <a:t> de los </a:t>
            </a:r>
            <a:r>
              <a:t>goces </a:t>
            </a:r>
            <a:r>
              <a:rPr spc="-58" sz="5900"/>
              <a:t>del </a:t>
            </a:r>
            <a:r>
              <a:t>cielo.</a:t>
            </a:r>
          </a:p>
        </p:txBody>
      </p:sp>
      <p:pic>
        <p:nvPicPr>
          <p:cNvPr id="283" name="Imagen" descr="Imagen"/>
          <p:cNvPicPr>
            <a:picLocks noChangeAspect="1"/>
          </p:cNvPicPr>
          <p:nvPr/>
        </p:nvPicPr>
        <p:blipFill>
          <a:blip r:embed="rId3">
            <a:extLst/>
          </a:blip>
          <a:stretch>
            <a:fillRect/>
          </a:stretch>
        </p:blipFill>
        <p:spPr>
          <a:xfrm>
            <a:off x="1557631" y="1687937"/>
            <a:ext cx="6011540" cy="11525460"/>
          </a:xfrm>
          <a:prstGeom prst="rect">
            <a:avLst/>
          </a:prstGeom>
          <a:ln w="12700">
            <a:miter lim="400000"/>
          </a:ln>
        </p:spPr>
      </p:pic>
      <p:sp>
        <p:nvSpPr>
          <p:cNvPr id="284" name="El MC, 278, 279 (1905). {1MCP 163.5}"/>
          <p:cNvSpPr txBox="1"/>
          <p:nvPr/>
        </p:nvSpPr>
        <p:spPr>
          <a:xfrm>
            <a:off x="16848396" y="11607207"/>
            <a:ext cx="5249876"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El MC, 278, 279 (1905). {1MCP 163.5}</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Una relación controlada por la razón"/>
          <p:cNvSpPr txBox="1"/>
          <p:nvPr>
            <p:ph type="ctrTitle"/>
          </p:nvPr>
        </p:nvSpPr>
        <p:spPr>
          <a:xfrm>
            <a:off x="4885936" y="1163655"/>
            <a:ext cx="15016213" cy="1801513"/>
          </a:xfrm>
          <a:prstGeom prst="rect">
            <a:avLst/>
          </a:prstGeom>
        </p:spPr>
        <p:txBody>
          <a:bodyPr anchor="t"/>
          <a:lstStyle>
            <a:lvl1pPr defTabSz="1731220">
              <a:defRPr spc="-247" sz="8236">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Una relación controlada por la razón</a:t>
            </a:r>
          </a:p>
        </p:txBody>
      </p:sp>
      <p:sp>
        <p:nvSpPr>
          <p:cNvPr id="287" name="Los que consideran la relación matrimonial como"/>
          <p:cNvSpPr txBox="1"/>
          <p:nvPr>
            <p:ph type="subTitle" sz="quarter" idx="1"/>
          </p:nvPr>
        </p:nvSpPr>
        <p:spPr>
          <a:xfrm>
            <a:off x="2336800" y="3563167"/>
            <a:ext cx="12033183" cy="1214108"/>
          </a:xfrm>
          <a:prstGeom prst="rect">
            <a:avLst/>
          </a:prstGeom>
        </p:spPr>
        <p:txBody>
          <a:bodyPr/>
          <a:lstStyle>
            <a:lvl1pPr algn="l">
              <a:defRPr i="1" sz="3900">
                <a:latin typeface="Times New Roman"/>
                <a:ea typeface="Times New Roman"/>
                <a:cs typeface="Times New Roman"/>
                <a:sym typeface="Times New Roman"/>
              </a:defRPr>
            </a:lvl1pPr>
          </a:lstStyle>
          <a:p>
            <a:pPr/>
            <a:r>
              <a:t>Los que consideran la relación matrimonial como </a:t>
            </a:r>
          </a:p>
        </p:txBody>
      </p:sp>
      <p:sp>
        <p:nvSpPr>
          <p:cNvPr id="288" name="Una de las ordenanzas sagradas de Dios…"/>
          <p:cNvSpPr txBox="1"/>
          <p:nvPr/>
        </p:nvSpPr>
        <p:spPr>
          <a:xfrm>
            <a:off x="3950361" y="5375274"/>
            <a:ext cx="18242889" cy="5727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Una de las ordenanzas sagradas de Dios</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Protegida por su santo precepto</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Estarán controlados por los dictados de la razón.</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Considerarán cuidadosamente los resultados de cada privilegio que otorga la relación matrimonial.</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Sentirán que sus hijos son joyas preciosas que Dios encargó a su cuidado</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Para quitar de su naturaleza la superficie áspera por medio de la disciplina…"/>
          <p:cNvSpPr txBox="1"/>
          <p:nvPr/>
        </p:nvSpPr>
        <p:spPr>
          <a:xfrm>
            <a:off x="3476955" y="2128853"/>
            <a:ext cx="18242890" cy="5727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Para quitar de su naturaleza la superficie áspera por medio de la disciplina</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Se sentirán bajo la más solemne obligación de formar sus caracteres de tal manera que puedan hacer el bien en su vida, bendecir a otros con su luz</a:t>
            </a:r>
          </a:p>
          <a:p>
            <a:pPr marL="1054261" indent="-1054261" algn="l" defTabSz="734694">
              <a:lnSpc>
                <a:spcPts val="6300"/>
              </a:lnSpc>
              <a:buSzPct val="80000"/>
              <a:buBlip>
                <a:blip r:embed="rId2"/>
              </a:buBlip>
              <a:defRPr sz="5073">
                <a:solidFill>
                  <a:srgbClr val="D5D5D5"/>
                </a:solidFill>
                <a:latin typeface="Helvetica Neue"/>
                <a:ea typeface="Helvetica Neue"/>
                <a:cs typeface="Helvetica Neue"/>
                <a:sym typeface="Helvetica Neue"/>
              </a:defRPr>
            </a:pPr>
            <a:r>
              <a:t>Que el mundo sea mejor porque ellos vivieron en él</a:t>
            </a:r>
          </a:p>
        </p:txBody>
      </p:sp>
      <p:sp>
        <p:nvSpPr>
          <p:cNvPr id="291" name="Estén en condiciones para la vida superior, el mundo mejor, para brillar en la presencia de Dios y del Cordero para siempre."/>
          <p:cNvSpPr txBox="1"/>
          <p:nvPr/>
        </p:nvSpPr>
        <p:spPr>
          <a:xfrm>
            <a:off x="2970576" y="9280666"/>
            <a:ext cx="19255648" cy="17660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defRPr i="1" sz="5100">
                <a:solidFill>
                  <a:srgbClr val="D5D5D5"/>
                </a:solidFill>
                <a:latin typeface="Times New Roman"/>
                <a:ea typeface="Times New Roman"/>
                <a:cs typeface="Times New Roman"/>
                <a:sym typeface="Times New Roman"/>
              </a:defRPr>
            </a:lvl1pPr>
          </a:lstStyle>
          <a:p>
            <a:pPr/>
            <a:r>
              <a:t>Estén en condiciones para la vida superior, el mundo mejor, para brillar en la presencia de Dios y del Cordero para siempre.</a:t>
            </a:r>
          </a:p>
        </p:txBody>
      </p:sp>
      <p:sp>
        <p:nvSpPr>
          <p:cNvPr id="292" name="—Healthful Living, 48 (1865). {1MCP 164.1}"/>
          <p:cNvSpPr txBox="1"/>
          <p:nvPr/>
        </p:nvSpPr>
        <p:spPr>
          <a:xfrm>
            <a:off x="17076250" y="12470807"/>
            <a:ext cx="6047233"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—Healthful Living, 48 (1865). {1MCP 164.1}</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Rectángulo"/>
          <p:cNvSpPr/>
          <p:nvPr/>
        </p:nvSpPr>
        <p:spPr>
          <a:xfrm>
            <a:off x="15502466" y="5380170"/>
            <a:ext cx="7736615" cy="6271154"/>
          </a:xfrm>
          <a:prstGeom prst="rect">
            <a:avLst/>
          </a:prstGeom>
          <a:solidFill>
            <a:srgbClr val="042C30"/>
          </a:solidFill>
          <a:ln w="12700">
            <a:miter lim="400000"/>
          </a:ln>
          <a:effectLst>
            <a:outerShdw sx="100000" sy="100000" kx="0" ky="0" algn="b" rotWithShape="0" blurRad="190500" dist="50800" dir="5400000">
              <a:srgbClr val="929292"/>
            </a:outerShdw>
          </a:effectLst>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295" name="Rectángulo"/>
          <p:cNvSpPr/>
          <p:nvPr/>
        </p:nvSpPr>
        <p:spPr>
          <a:xfrm>
            <a:off x="736599" y="4089399"/>
            <a:ext cx="8104983" cy="8404491"/>
          </a:xfrm>
          <a:prstGeom prst="rect">
            <a:avLst/>
          </a:prstGeom>
          <a:solidFill>
            <a:srgbClr val="042C30"/>
          </a:solidFill>
          <a:ln w="12700">
            <a:miter lim="400000"/>
          </a:ln>
          <a:effectLst>
            <a:outerShdw sx="100000" sy="100000" kx="0" ky="0" algn="b" rotWithShape="0" blurRad="190500" dist="50800" dir="5400000">
              <a:srgbClr val="929292"/>
            </a:outerShdw>
          </a:effectLst>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296" name="Cono 1"/>
          <p:cNvSpPr/>
          <p:nvPr/>
        </p:nvSpPr>
        <p:spPr>
          <a:xfrm>
            <a:off x="11305717" y="4554124"/>
            <a:ext cx="4922166" cy="737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7" y="17267"/>
                </a:lnTo>
                <a:cubicBezTo>
                  <a:pt x="73" y="17502"/>
                  <a:pt x="0" y="17745"/>
                  <a:pt x="0" y="17994"/>
                </a:cubicBezTo>
                <a:cubicBezTo>
                  <a:pt x="0" y="19987"/>
                  <a:pt x="4835" y="21600"/>
                  <a:pt x="10800" y="21600"/>
                </a:cubicBezTo>
                <a:cubicBezTo>
                  <a:pt x="16765" y="21600"/>
                  <a:pt x="21600" y="19987"/>
                  <a:pt x="21600" y="17994"/>
                </a:cubicBezTo>
                <a:cubicBezTo>
                  <a:pt x="21600" y="17745"/>
                  <a:pt x="21527" y="17502"/>
                  <a:pt x="21383" y="17267"/>
                </a:cubicBezTo>
                <a:lnTo>
                  <a:pt x="10800" y="0"/>
                </a:lnTo>
                <a:close/>
              </a:path>
            </a:pathLst>
          </a:custGeom>
          <a:gradFill>
            <a:gsLst>
              <a:gs pos="0">
                <a:srgbClr val="000000"/>
              </a:gs>
              <a:gs pos="100000">
                <a:srgbClr val="AECFFD"/>
              </a:gs>
            </a:gsLst>
            <a:lin ang="5400000"/>
          </a:gradFill>
          <a:ln w="12700">
            <a:miter lim="400000"/>
          </a:ln>
          <a:effectLst>
            <a:outerShdw sx="100000" sy="100000" kx="0" ky="0" algn="b" rotWithShape="0" blurRad="190500" dist="25400" dir="9387682">
              <a:srgbClr val="FFFB00">
                <a:alpha val="81058"/>
              </a:srgbClr>
            </a:outerShdw>
          </a:effectLst>
        </p:spPr>
        <p:txBody>
          <a:bodyPr lIns="50800" tIns="50800" rIns="50800" bIns="50800" anchor="ctr"/>
          <a:lstStyle/>
          <a:p>
            <a:pPr defTabSz="457200">
              <a:defRPr sz="3200">
                <a:solidFill>
                  <a:srgbClr val="2B478B"/>
                </a:solidFill>
                <a:latin typeface="Graphik Medium"/>
                <a:ea typeface="Graphik Medium"/>
                <a:cs typeface="Graphik Medium"/>
                <a:sym typeface="Graphik Medium"/>
              </a:defRPr>
            </a:pPr>
          </a:p>
        </p:txBody>
      </p:sp>
      <p:sp>
        <p:nvSpPr>
          <p:cNvPr id="297" name="Una familia bien organizada"/>
          <p:cNvSpPr txBox="1"/>
          <p:nvPr>
            <p:ph type="ctrTitle"/>
          </p:nvPr>
        </p:nvSpPr>
        <p:spPr>
          <a:xfrm>
            <a:off x="4885936" y="1163655"/>
            <a:ext cx="15016213" cy="1801513"/>
          </a:xfrm>
          <a:prstGeom prst="rect">
            <a:avLst/>
          </a:prstGeom>
        </p:spPr>
        <p:txBody>
          <a:bodyPr anchor="t"/>
          <a:lstStyle>
            <a:lvl1pPr defTabSz="2267655">
              <a:defRPr spc="-323" sz="10788">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Una familia bien organizada</a:t>
            </a:r>
          </a:p>
        </p:txBody>
      </p:sp>
      <p:sp>
        <p:nvSpPr>
          <p:cNvPr id="298" name="Tienen que considerar juntos sus responsabilidades. Han de trabajar para el bienestar de sus hijos."/>
          <p:cNvSpPr txBox="1"/>
          <p:nvPr>
            <p:ph type="subTitle" sz="quarter" idx="1"/>
          </p:nvPr>
        </p:nvSpPr>
        <p:spPr>
          <a:xfrm>
            <a:off x="1110126" y="8583886"/>
            <a:ext cx="7357929" cy="3489326"/>
          </a:xfrm>
          <a:prstGeom prst="rect">
            <a:avLst/>
          </a:prstGeom>
        </p:spPr>
        <p:txBody>
          <a:bodyPr/>
          <a:lstStyle/>
          <a:p>
            <a:pPr defTabSz="767715">
              <a:lnSpc>
                <a:spcPts val="5400"/>
              </a:lnSpc>
              <a:defRPr sz="3627">
                <a:latin typeface="Helvetica Neue Thin"/>
                <a:ea typeface="Helvetica Neue Thin"/>
                <a:cs typeface="Helvetica Neue Thin"/>
                <a:sym typeface="Helvetica Neue Thin"/>
              </a:defRPr>
            </a:pPr>
            <a:r>
              <a:rPr sz="4371">
                <a:latin typeface="Helvetica Neue Black Condensed"/>
                <a:ea typeface="Helvetica Neue Black Condensed"/>
                <a:cs typeface="Helvetica Neue Black Condensed"/>
                <a:sym typeface="Helvetica Neue Black Condensed"/>
              </a:rPr>
              <a:t>Tienen que </a:t>
            </a:r>
            <a:r>
              <a:rPr sz="5487">
                <a:latin typeface="Helvetica Neue Black Condensed"/>
                <a:ea typeface="Helvetica Neue Black Condensed"/>
                <a:cs typeface="Helvetica Neue Black Condensed"/>
                <a:sym typeface="Helvetica Neue Black Condensed"/>
              </a:rPr>
              <a:t>considerar</a:t>
            </a:r>
            <a:r>
              <a:rPr sz="4371">
                <a:latin typeface="Helvetica Neue Black Condensed"/>
                <a:ea typeface="Helvetica Neue Black Condensed"/>
                <a:cs typeface="Helvetica Neue Black Condensed"/>
                <a:sym typeface="Helvetica Neue Black Condensed"/>
              </a:rPr>
              <a:t> juntos </a:t>
            </a:r>
            <a:r>
              <a:rPr sz="5673">
                <a:latin typeface="Helvetica Neue Black Condensed"/>
                <a:ea typeface="Helvetica Neue Black Condensed"/>
                <a:cs typeface="Helvetica Neue Black Condensed"/>
                <a:sym typeface="Helvetica Neue Black Condensed"/>
              </a:rPr>
              <a:t>sus responsabilidades</a:t>
            </a:r>
            <a:r>
              <a:t>. Han de trabajar para el bienestar de sus hijos.</a:t>
            </a:r>
          </a:p>
        </p:txBody>
      </p:sp>
      <p:sp>
        <p:nvSpPr>
          <p:cNvPr id="299" name="La empresa familiar debiera estar bien organizada. Los padres:"/>
          <p:cNvSpPr txBox="1"/>
          <p:nvPr/>
        </p:nvSpPr>
        <p:spPr>
          <a:xfrm>
            <a:off x="6374342" y="3327197"/>
            <a:ext cx="12039402" cy="1137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759459">
              <a:lnSpc>
                <a:spcPts val="5400"/>
              </a:lnSpc>
              <a:defRPr sz="3588">
                <a:solidFill>
                  <a:srgbClr val="D5D5D5"/>
                </a:solidFill>
                <a:latin typeface="Helvetica Neue Thin"/>
                <a:ea typeface="Helvetica Neue Thin"/>
                <a:cs typeface="Helvetica Neue Thin"/>
                <a:sym typeface="Helvetica Neue Thin"/>
              </a:defRPr>
            </a:lvl1pPr>
          </a:lstStyle>
          <a:p>
            <a:pPr/>
            <a:r>
              <a:t>La empresa familiar debiera estar bien organizada. Los padres:</a:t>
            </a:r>
          </a:p>
        </p:txBody>
      </p:sp>
      <p:sp>
        <p:nvSpPr>
          <p:cNvPr id="300" name="No debe haber desacuerdos entre ellos. Nunca debieran criticarse mutuamente sus planes o cuestionar el juicio del otro en presencia de sus hijos."/>
          <p:cNvSpPr txBox="1"/>
          <p:nvPr/>
        </p:nvSpPr>
        <p:spPr>
          <a:xfrm>
            <a:off x="16439711" y="6174018"/>
            <a:ext cx="6234262" cy="46834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784225">
              <a:lnSpc>
                <a:spcPts val="5600"/>
              </a:lnSpc>
              <a:defRPr sz="3705">
                <a:solidFill>
                  <a:srgbClr val="D5D5D5"/>
                </a:solidFill>
                <a:latin typeface="Helvetica Neue Thin"/>
                <a:ea typeface="Helvetica Neue Thin"/>
                <a:cs typeface="Helvetica Neue Thin"/>
                <a:sym typeface="Helvetica Neue Thin"/>
              </a:defRPr>
            </a:pPr>
            <a:r>
              <a:rPr sz="5985">
                <a:latin typeface="Helvetica Neue Black Condensed"/>
                <a:ea typeface="Helvetica Neue Black Condensed"/>
                <a:cs typeface="Helvetica Neue Black Condensed"/>
                <a:sym typeface="Helvetica Neue Black Condensed"/>
              </a:rPr>
              <a:t>No debe haber desacuerdos </a:t>
            </a:r>
            <a:r>
              <a:t>entre ellos. Nunca debieran criticarse mutuamente sus planes o cuestionar el juicio del otro en presencia de sus hijos.</a:t>
            </a:r>
          </a:p>
        </p:txBody>
      </p:sp>
      <p:pic>
        <p:nvPicPr>
          <p:cNvPr id="301" name="Galería de imágenes" descr="Galería de imágenes"/>
          <p:cNvPicPr>
            <a:picLocks noChangeAspect="1"/>
          </p:cNvPicPr>
          <p:nvPr/>
        </p:nvPicPr>
        <p:blipFill>
          <a:blip r:embed="rId2">
            <a:extLst/>
          </a:blip>
          <a:srcRect l="0" t="1355" r="0" b="1355"/>
          <a:stretch>
            <a:fillRect/>
          </a:stretch>
        </p:blipFill>
        <p:spPr>
          <a:xfrm>
            <a:off x="1602407" y="4286344"/>
            <a:ext cx="5936804" cy="3984309"/>
          </a:xfrm>
          <a:prstGeom prst="rect">
            <a:avLst/>
          </a:prstGeom>
          <a:ln w="12700">
            <a:miter lim="400000"/>
          </a:ln>
        </p:spPr>
      </p:pic>
      <p:pic>
        <p:nvPicPr>
          <p:cNvPr id="302" name="Imagen" descr="Imagen"/>
          <p:cNvPicPr>
            <a:picLocks noChangeAspect="1"/>
          </p:cNvPicPr>
          <p:nvPr/>
        </p:nvPicPr>
        <p:blipFill>
          <a:blip r:embed="rId3">
            <a:extLst/>
          </a:blip>
          <a:stretch>
            <a:fillRect/>
          </a:stretch>
        </p:blipFill>
        <p:spPr>
          <a:xfrm>
            <a:off x="11241275" y="4651981"/>
            <a:ext cx="5411245" cy="7056673"/>
          </a:xfrm>
          <a:prstGeom prst="rect">
            <a:avLst/>
          </a:prstGeom>
          <a:ln w="12700">
            <a:miter lim="400000"/>
          </a:ln>
        </p:spPr>
      </p:pic>
      <p:sp>
        <p:nvSpPr>
          <p:cNvPr id="303" name="—The Review and Herald, 8 de julio de 1902. {1MCP 164.2}"/>
          <p:cNvSpPr txBox="1"/>
          <p:nvPr/>
        </p:nvSpPr>
        <p:spPr>
          <a:xfrm>
            <a:off x="14810841" y="12428931"/>
            <a:ext cx="7868718"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Thin"/>
                <a:ea typeface="Helvetica Neue Thin"/>
                <a:cs typeface="Helvetica Neue Thin"/>
                <a:sym typeface="Helvetica Neue Thin"/>
              </a:defRPr>
            </a:lvl1pPr>
          </a:lstStyle>
          <a:p>
            <a:pPr/>
            <a:r>
              <a:t>—The Review and Herald, 8 de julio de 1902. {1MCP 164.2}</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Rectángulo"/>
          <p:cNvSpPr/>
          <p:nvPr/>
        </p:nvSpPr>
        <p:spPr>
          <a:xfrm>
            <a:off x="14966916" y="4118038"/>
            <a:ext cx="7554252" cy="7188489"/>
          </a:xfrm>
          <a:prstGeom prst="rect">
            <a:avLst/>
          </a:prstGeom>
          <a:solidFill>
            <a:srgbClr val="042C30"/>
          </a:solidFill>
          <a:ln w="12700">
            <a:miter lim="400000"/>
          </a:ln>
          <a:effectLst>
            <a:outerShdw sx="100000" sy="100000" kx="0" ky="0" algn="b" rotWithShape="0" blurRad="190500" dist="50800" dir="5400000">
              <a:srgbClr val="929292"/>
            </a:outerShdw>
          </a:effectLst>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306" name="Rectángulo"/>
          <p:cNvSpPr/>
          <p:nvPr/>
        </p:nvSpPr>
        <p:spPr>
          <a:xfrm>
            <a:off x="787399" y="3263755"/>
            <a:ext cx="7554253" cy="7188490"/>
          </a:xfrm>
          <a:prstGeom prst="rect">
            <a:avLst/>
          </a:prstGeom>
          <a:solidFill>
            <a:srgbClr val="042C30"/>
          </a:solidFill>
          <a:ln w="12700">
            <a:miter lim="400000"/>
          </a:ln>
          <a:effectLst>
            <a:outerShdw sx="100000" sy="100000" kx="0" ky="0" algn="b" rotWithShape="0" blurRad="190500" dist="50800" dir="5400000">
              <a:srgbClr val="929292"/>
            </a:outerShdw>
          </a:effectLst>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307" name="Cono 1"/>
          <p:cNvSpPr/>
          <p:nvPr/>
        </p:nvSpPr>
        <p:spPr>
          <a:xfrm>
            <a:off x="8918117" y="3809058"/>
            <a:ext cx="5585741" cy="83635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7" y="17267"/>
                </a:lnTo>
                <a:cubicBezTo>
                  <a:pt x="73" y="17502"/>
                  <a:pt x="0" y="17745"/>
                  <a:pt x="0" y="17994"/>
                </a:cubicBezTo>
                <a:cubicBezTo>
                  <a:pt x="0" y="19987"/>
                  <a:pt x="4835" y="21600"/>
                  <a:pt x="10800" y="21600"/>
                </a:cubicBezTo>
                <a:cubicBezTo>
                  <a:pt x="16765" y="21600"/>
                  <a:pt x="21600" y="19987"/>
                  <a:pt x="21600" y="17994"/>
                </a:cubicBezTo>
                <a:cubicBezTo>
                  <a:pt x="21600" y="17745"/>
                  <a:pt x="21527" y="17502"/>
                  <a:pt x="21383" y="17267"/>
                </a:cubicBezTo>
                <a:lnTo>
                  <a:pt x="10800" y="0"/>
                </a:lnTo>
                <a:close/>
              </a:path>
            </a:pathLst>
          </a:custGeom>
          <a:gradFill>
            <a:gsLst>
              <a:gs pos="0">
                <a:srgbClr val="000000"/>
              </a:gs>
              <a:gs pos="100000">
                <a:srgbClr val="AECFFD"/>
              </a:gs>
            </a:gsLst>
            <a:lin ang="5400000"/>
          </a:gradFill>
          <a:ln w="12700">
            <a:miter lim="400000"/>
          </a:ln>
          <a:effectLst>
            <a:outerShdw sx="100000" sy="100000" kx="0" ky="0" algn="b" rotWithShape="0" blurRad="190500" dist="25400" dir="9387682">
              <a:srgbClr val="FFFB00">
                <a:alpha val="81058"/>
              </a:srgbClr>
            </a:outerShdw>
          </a:effectLst>
        </p:spPr>
        <p:txBody>
          <a:bodyPr lIns="50800" tIns="50800" rIns="50800" bIns="50800" anchor="ctr"/>
          <a:lstStyle/>
          <a:p>
            <a:pPr defTabSz="457200">
              <a:defRPr sz="3200">
                <a:solidFill>
                  <a:srgbClr val="2B478B"/>
                </a:solidFill>
                <a:latin typeface="Graphik Medium"/>
                <a:ea typeface="Graphik Medium"/>
                <a:cs typeface="Graphik Medium"/>
                <a:sym typeface="Graphik Medium"/>
              </a:defRPr>
            </a:pPr>
          </a:p>
        </p:txBody>
      </p:sp>
      <p:sp>
        <p:nvSpPr>
          <p:cNvPr id="308" name="Si la esposa no tiene experiencia, debería tratar de descubrir dónde su trabajo hace más difícil la tarea de su esposo mientras él trabaja por la salvación de sus hijos."/>
          <p:cNvSpPr txBox="1"/>
          <p:nvPr>
            <p:ph type="subTitle" sz="quarter" idx="1"/>
          </p:nvPr>
        </p:nvSpPr>
        <p:spPr>
          <a:xfrm>
            <a:off x="1361456" y="3557200"/>
            <a:ext cx="6541691" cy="7768299"/>
          </a:xfrm>
          <a:prstGeom prst="rect">
            <a:avLst/>
          </a:prstGeom>
        </p:spPr>
        <p:txBody>
          <a:bodyPr/>
          <a:lstStyle/>
          <a:p>
            <a:pPr>
              <a:lnSpc>
                <a:spcPts val="5900"/>
              </a:lnSpc>
              <a:defRPr sz="3900">
                <a:latin typeface="Helvetica Neue Thin"/>
                <a:ea typeface="Helvetica Neue Thin"/>
                <a:cs typeface="Helvetica Neue Thin"/>
                <a:sym typeface="Helvetica Neue Thin"/>
              </a:defRPr>
            </a:pPr>
            <a:r>
              <a:rPr sz="4700"/>
              <a:t>Si la </a:t>
            </a:r>
            <a:r>
              <a:rPr sz="4700">
                <a:latin typeface="Helvetica Neue Black Condensed"/>
                <a:ea typeface="Helvetica Neue Black Condensed"/>
                <a:cs typeface="Helvetica Neue Black Condensed"/>
                <a:sym typeface="Helvetica Neue Black Condensed"/>
              </a:rPr>
              <a:t>esposa no tiene experiencia, debería tratar </a:t>
            </a:r>
            <a:r>
              <a:rPr sz="4700">
                <a:latin typeface="Helvetica Neue Light"/>
                <a:ea typeface="Helvetica Neue Light"/>
                <a:cs typeface="Helvetica Neue Light"/>
                <a:sym typeface="Helvetica Neue Light"/>
              </a:rPr>
              <a:t>de </a:t>
            </a:r>
            <a:r>
              <a:rPr sz="4700">
                <a:latin typeface="Helvetica Neue Black Condensed"/>
                <a:ea typeface="Helvetica Neue Black Condensed"/>
                <a:cs typeface="Helvetica Neue Black Condensed"/>
                <a:sym typeface="Helvetica Neue Black Condensed"/>
              </a:rPr>
              <a:t>descubrir dónde su trabajo hace más difícil </a:t>
            </a:r>
            <a:r>
              <a:rPr sz="4200"/>
              <a:t>la </a:t>
            </a:r>
            <a:r>
              <a:rPr sz="4700">
                <a:latin typeface="Helvetica Neue Black Condensed"/>
                <a:ea typeface="Helvetica Neue Black Condensed"/>
                <a:cs typeface="Helvetica Neue Black Condensed"/>
                <a:sym typeface="Helvetica Neue Black Condensed"/>
              </a:rPr>
              <a:t>tarea </a:t>
            </a:r>
            <a:r>
              <a:rPr sz="4000"/>
              <a:t>de su </a:t>
            </a:r>
            <a:r>
              <a:rPr sz="4700">
                <a:latin typeface="Helvetica Neue Black Condensed"/>
                <a:ea typeface="Helvetica Neue Black Condensed"/>
                <a:cs typeface="Helvetica Neue Black Condensed"/>
                <a:sym typeface="Helvetica Neue Black Condensed"/>
              </a:rPr>
              <a:t>esposo </a:t>
            </a:r>
            <a:r>
              <a:rPr sz="4600"/>
              <a:t>mientras él </a:t>
            </a:r>
            <a:r>
              <a:rPr sz="5700"/>
              <a:t>trabaja</a:t>
            </a:r>
            <a:r>
              <a:rPr sz="4700"/>
              <a:t> por la </a:t>
            </a:r>
            <a:r>
              <a:rPr sz="5700"/>
              <a:t>salvación </a:t>
            </a:r>
            <a:r>
              <a:rPr sz="4800"/>
              <a:t>de sus </a:t>
            </a:r>
            <a:r>
              <a:rPr sz="5700"/>
              <a:t>hijos.</a:t>
            </a:r>
          </a:p>
        </p:txBody>
      </p:sp>
      <p:sp>
        <p:nvSpPr>
          <p:cNvPr id="309" name="La empresa familiar debiera estar bien organizada."/>
          <p:cNvSpPr txBox="1"/>
          <p:nvPr/>
        </p:nvSpPr>
        <p:spPr>
          <a:xfrm>
            <a:off x="6357409" y="1667730"/>
            <a:ext cx="12039402" cy="1137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ts val="5900"/>
              </a:lnSpc>
              <a:defRPr sz="3900">
                <a:solidFill>
                  <a:srgbClr val="D5D5D5"/>
                </a:solidFill>
                <a:latin typeface="Helvetica Neue Thin"/>
                <a:ea typeface="Helvetica Neue Thin"/>
                <a:cs typeface="Helvetica Neue Thin"/>
                <a:sym typeface="Helvetica Neue Thin"/>
              </a:defRPr>
            </a:lvl1pPr>
          </a:lstStyle>
          <a:p>
            <a:pPr/>
            <a:r>
              <a:t>La empresa familiar debiera estar bien organizada.</a:t>
            </a:r>
          </a:p>
        </p:txBody>
      </p:sp>
      <p:sp>
        <p:nvSpPr>
          <p:cNvPr id="310" name="Y el esposo tiene que sostener las manos de su esposa, dándole consejos sabios y motivación amante."/>
          <p:cNvSpPr txBox="1"/>
          <p:nvPr/>
        </p:nvSpPr>
        <p:spPr>
          <a:xfrm>
            <a:off x="15518829" y="5238157"/>
            <a:ext cx="6717523" cy="53946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ts val="6400"/>
              </a:lnSpc>
              <a:defRPr sz="3900">
                <a:solidFill>
                  <a:srgbClr val="D5D5D5"/>
                </a:solidFill>
                <a:latin typeface="Helvetica Neue Thin"/>
                <a:ea typeface="Helvetica Neue Thin"/>
                <a:cs typeface="Helvetica Neue Thin"/>
                <a:sym typeface="Helvetica Neue Thin"/>
              </a:defRPr>
            </a:pPr>
            <a:r>
              <a:rPr sz="4400"/>
              <a:t>Y el </a:t>
            </a:r>
            <a:r>
              <a:rPr sz="6300">
                <a:latin typeface="Helvetica Neue Black Condensed"/>
                <a:ea typeface="Helvetica Neue Black Condensed"/>
                <a:cs typeface="Helvetica Neue Black Condensed"/>
                <a:sym typeface="Helvetica Neue Black Condensed"/>
              </a:rPr>
              <a:t>esposo tiene que sostener </a:t>
            </a:r>
            <a:r>
              <a:rPr sz="4600">
                <a:latin typeface="Helvetica Neue Light"/>
                <a:ea typeface="Helvetica Neue Light"/>
                <a:cs typeface="Helvetica Neue Light"/>
                <a:sym typeface="Helvetica Neue Light"/>
              </a:rPr>
              <a:t>las </a:t>
            </a:r>
            <a:r>
              <a:rPr sz="6300">
                <a:latin typeface="Helvetica Neue Black Condensed"/>
                <a:ea typeface="Helvetica Neue Black Condensed"/>
                <a:cs typeface="Helvetica Neue Black Condensed"/>
                <a:sym typeface="Helvetica Neue Black Condensed"/>
              </a:rPr>
              <a:t>manos </a:t>
            </a:r>
            <a:r>
              <a:rPr sz="4100">
                <a:latin typeface="Helvetica Neue Light"/>
                <a:ea typeface="Helvetica Neue Light"/>
                <a:cs typeface="Helvetica Neue Light"/>
                <a:sym typeface="Helvetica Neue Light"/>
              </a:rPr>
              <a:t>de su </a:t>
            </a:r>
            <a:r>
              <a:rPr sz="6300">
                <a:latin typeface="Helvetica Neue Black Condensed"/>
                <a:ea typeface="Helvetica Neue Black Condensed"/>
                <a:cs typeface="Helvetica Neue Black Condensed"/>
                <a:sym typeface="Helvetica Neue Black Condensed"/>
              </a:rPr>
              <a:t>esposa</a:t>
            </a:r>
            <a:r>
              <a:rPr sz="5000">
                <a:latin typeface="Helvetica Neue Light"/>
                <a:ea typeface="Helvetica Neue Light"/>
                <a:cs typeface="Helvetica Neue Light"/>
                <a:sym typeface="Helvetica Neue Light"/>
              </a:rPr>
              <a:t>, </a:t>
            </a:r>
            <a:r>
              <a:rPr sz="6300">
                <a:latin typeface="Helvetica Neue Black Condensed"/>
                <a:ea typeface="Helvetica Neue Black Condensed"/>
                <a:cs typeface="Helvetica Neue Black Condensed"/>
                <a:sym typeface="Helvetica Neue Black Condensed"/>
              </a:rPr>
              <a:t>dándole consejos sabios</a:t>
            </a:r>
            <a:r>
              <a:rPr sz="4200"/>
              <a:t> y </a:t>
            </a:r>
            <a:r>
              <a:rPr sz="6300">
                <a:latin typeface="Helvetica Neue Black Condensed"/>
                <a:ea typeface="Helvetica Neue Black Condensed"/>
                <a:cs typeface="Helvetica Neue Black Condensed"/>
                <a:sym typeface="Helvetica Neue Black Condensed"/>
              </a:rPr>
              <a:t>motivación amante</a:t>
            </a:r>
            <a:r>
              <a:rPr sz="5700"/>
              <a:t>.</a:t>
            </a:r>
          </a:p>
        </p:txBody>
      </p:sp>
      <p:pic>
        <p:nvPicPr>
          <p:cNvPr id="311" name="Galería de imágenes" descr="Galería de imágenes"/>
          <p:cNvPicPr>
            <a:picLocks noChangeAspect="1"/>
          </p:cNvPicPr>
          <p:nvPr/>
        </p:nvPicPr>
        <p:blipFill>
          <a:blip r:embed="rId2">
            <a:extLst/>
          </a:blip>
          <a:srcRect l="2458" t="0" r="0" b="0"/>
          <a:stretch>
            <a:fillRect/>
          </a:stretch>
        </p:blipFill>
        <p:spPr>
          <a:xfrm>
            <a:off x="8831302" y="4341241"/>
            <a:ext cx="5759371" cy="7188489"/>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PortadA MENTEcaracterPer.png" descr="PortadA MENTEcaracterPer.png"/>
          <p:cNvPicPr>
            <a:picLocks noChangeAspect="1"/>
          </p:cNvPicPr>
          <p:nvPr/>
        </p:nvPicPr>
        <p:blipFill>
          <a:blip r:embed="rId2">
            <a:extLst/>
          </a:blip>
          <a:srcRect l="0" t="963" r="0" b="0"/>
          <a:stretch>
            <a:fillRect/>
          </a:stretch>
        </p:blipFill>
        <p:spPr>
          <a:xfrm>
            <a:off x="2640419" y="614846"/>
            <a:ext cx="8064798" cy="12864606"/>
          </a:xfrm>
          <a:prstGeom prst="rect">
            <a:avLst/>
          </a:prstGeom>
          <a:ln w="12700">
            <a:miter lim="400000"/>
          </a:ln>
        </p:spPr>
      </p:pic>
      <p:grpSp>
        <p:nvGrpSpPr>
          <p:cNvPr id="186" name="Grupo"/>
          <p:cNvGrpSpPr/>
          <p:nvPr/>
        </p:nvGrpSpPr>
        <p:grpSpPr>
          <a:xfrm>
            <a:off x="14263340" y="1913228"/>
            <a:ext cx="8164515" cy="5158919"/>
            <a:chOff x="0" y="0"/>
            <a:chExt cx="8164514" cy="5158917"/>
          </a:xfrm>
        </p:grpSpPr>
        <p:pic>
          <p:nvPicPr>
            <p:cNvPr id="184" name="Imagen" descr="Imagen"/>
            <p:cNvPicPr>
              <a:picLocks noChangeAspect="1"/>
            </p:cNvPicPr>
            <p:nvPr/>
          </p:nvPicPr>
          <p:blipFill>
            <a:blip r:embed="rId3">
              <a:extLst/>
            </a:blip>
            <a:stretch>
              <a:fillRect/>
            </a:stretch>
          </p:blipFill>
          <p:spPr>
            <a:xfrm>
              <a:off x="0" y="1352194"/>
              <a:ext cx="8164515" cy="3806724"/>
            </a:xfrm>
            <a:prstGeom prst="rect">
              <a:avLst/>
            </a:prstGeom>
            <a:ln w="12700" cap="flat">
              <a:noFill/>
              <a:miter lim="400000"/>
            </a:ln>
            <a:effectLst/>
          </p:spPr>
        </p:pic>
        <p:pic>
          <p:nvPicPr>
            <p:cNvPr id="185" name="LOGO MINMUJER.png" descr="LOGO MINMUJER.png"/>
            <p:cNvPicPr>
              <a:picLocks noChangeAspect="1"/>
            </p:cNvPicPr>
            <p:nvPr/>
          </p:nvPicPr>
          <p:blipFill>
            <a:blip r:embed="rId4">
              <a:extLst/>
            </a:blip>
            <a:srcRect l="632" t="0" r="632" b="0"/>
            <a:stretch>
              <a:fillRect/>
            </a:stretch>
          </p:blipFill>
          <p:spPr>
            <a:xfrm>
              <a:off x="1767163" y="0"/>
              <a:ext cx="4630435" cy="2140474"/>
            </a:xfrm>
            <a:prstGeom prst="rect">
              <a:avLst/>
            </a:prstGeom>
            <a:ln w="12700" cap="flat">
              <a:noFill/>
              <a:miter lim="400000"/>
            </a:ln>
            <a:effectLst>
              <a:outerShdw sx="100000" sy="100000" kx="0" ky="0" algn="b" rotWithShape="0" blurRad="254000" dist="127000" dir="5400000">
                <a:srgbClr val="000000">
                  <a:alpha val="70000"/>
                </a:srgbClr>
              </a:outerShdw>
            </a:effectLst>
          </p:spPr>
        </p:pic>
      </p:grpSp>
      <p:sp>
        <p:nvSpPr>
          <p:cNvPr id="187" name="Seminario  basado en el libro Mente, Carácter y Personalidad…"/>
          <p:cNvSpPr txBox="1"/>
          <p:nvPr/>
        </p:nvSpPr>
        <p:spPr>
          <a:xfrm>
            <a:off x="15020439" y="41984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88" name="Seminario  basado en el libro Mente, Carácter y Personalidad…"/>
          <p:cNvSpPr txBox="1"/>
          <p:nvPr/>
        </p:nvSpPr>
        <p:spPr>
          <a:xfrm>
            <a:off x="41131641" y="27760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89" name="Galería de imágenes" descr="Galería de imágenes"/>
          <p:cNvPicPr>
            <a:picLocks noChangeAspect="1"/>
          </p:cNvPicPr>
          <p:nvPr/>
        </p:nvPicPr>
        <p:blipFill>
          <a:blip r:embed="rId5">
            <a:extLst/>
          </a:blip>
          <a:srcRect l="0" t="1767" r="0" b="1767"/>
          <a:stretch>
            <a:fillRect/>
          </a:stretch>
        </p:blipFill>
        <p:spPr>
          <a:xfrm>
            <a:off x="6984139" y="6221457"/>
            <a:ext cx="13616122" cy="793045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n" descr="Imagen"/>
          <p:cNvPicPr>
            <a:picLocks noChangeAspect="1"/>
          </p:cNvPicPr>
          <p:nvPr/>
        </p:nvPicPr>
        <p:blipFill>
          <a:blip r:embed="rId2">
            <a:extLst/>
          </a:blip>
          <a:stretch>
            <a:fillRect/>
          </a:stretch>
        </p:blipFill>
        <p:spPr>
          <a:xfrm>
            <a:off x="4399087" y="5566258"/>
            <a:ext cx="15295638" cy="3126362"/>
          </a:xfrm>
          <a:prstGeom prst="rect">
            <a:avLst/>
          </a:prstGeom>
          <a:ln w="12700">
            <a:miter lim="400000"/>
          </a:ln>
        </p:spPr>
      </p:pic>
      <p:sp>
        <p:nvSpPr>
          <p:cNvPr id="314" name="Rectángulo"/>
          <p:cNvSpPr/>
          <p:nvPr/>
        </p:nvSpPr>
        <p:spPr>
          <a:xfrm>
            <a:off x="5989571" y="5602324"/>
            <a:ext cx="13125516" cy="5779485"/>
          </a:xfrm>
          <a:prstGeom prst="rect">
            <a:avLst/>
          </a:prstGeom>
          <a:solidFill>
            <a:srgbClr val="FF8A9B"/>
          </a:solidFill>
          <a:ln w="12700">
            <a:miter lim="400000"/>
          </a:ln>
          <a:effectLst>
            <a:outerShdw sx="100000" sy="100000" kx="0" ky="0" algn="b" rotWithShape="0" blurRad="190500" dist="50800" dir="5400000">
              <a:srgbClr val="929292"/>
            </a:outerShdw>
          </a:effectLst>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315" name="Los padres deben gobernarse a sí mismos"/>
          <p:cNvSpPr txBox="1"/>
          <p:nvPr>
            <p:ph type="ctrTitle"/>
          </p:nvPr>
        </p:nvSpPr>
        <p:spPr>
          <a:xfrm>
            <a:off x="4885936" y="1163655"/>
            <a:ext cx="16042465" cy="1801513"/>
          </a:xfrm>
          <a:prstGeom prst="rect">
            <a:avLst/>
          </a:prstGeom>
        </p:spPr>
        <p:txBody>
          <a:bodyPr anchor="t"/>
          <a:lstStyle>
            <a:lvl1pPr defTabSz="1609303">
              <a:defRPr spc="-229" sz="7656">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Los padres deben gobernarse a sí mismos</a:t>
            </a:r>
          </a:p>
        </p:txBody>
      </p:sp>
      <p:sp>
        <p:nvSpPr>
          <p:cNvPr id="316" name="Hacer que sus hijos únicamente escuchen palabras agradables…"/>
          <p:cNvSpPr txBox="1"/>
          <p:nvPr>
            <p:ph type="subTitle" sz="quarter" idx="1"/>
          </p:nvPr>
        </p:nvSpPr>
        <p:spPr>
          <a:xfrm>
            <a:off x="6699250" y="6130495"/>
            <a:ext cx="12415837" cy="4723144"/>
          </a:xfrm>
          <a:prstGeom prst="rect">
            <a:avLst/>
          </a:prstGeom>
        </p:spPr>
        <p:txBody>
          <a:bodyPr/>
          <a:lstStyle/>
          <a:p>
            <a:pPr marL="802386" indent="-761238" algn="l" defTabSz="668655">
              <a:lnSpc>
                <a:spcPts val="4400"/>
              </a:lnSpc>
              <a:spcBef>
                <a:spcPts val="2300"/>
              </a:spcBef>
              <a:buSzPct val="81000"/>
              <a:buBlip>
                <a:blip r:embed="rId3"/>
              </a:buBlip>
              <a:defRPr sz="5022">
                <a:solidFill>
                  <a:srgbClr val="000000"/>
                </a:solidFill>
                <a:latin typeface="Helvetica Neue Light"/>
                <a:ea typeface="Helvetica Neue Light"/>
                <a:cs typeface="Helvetica Neue Light"/>
                <a:sym typeface="Helvetica Neue Light"/>
              </a:defRPr>
            </a:pPr>
            <a:r>
              <a:t>Hacer que sus hijos únicamente escuchen palabras agradables</a:t>
            </a:r>
          </a:p>
          <a:p>
            <a:pPr marL="802386" indent="-761238" algn="l" defTabSz="668655">
              <a:lnSpc>
                <a:spcPts val="4400"/>
              </a:lnSpc>
              <a:spcBef>
                <a:spcPts val="2300"/>
              </a:spcBef>
              <a:buSzPct val="81000"/>
              <a:buBlip>
                <a:blip r:embed="rId3"/>
              </a:buBlip>
              <a:defRPr sz="5022">
                <a:solidFill>
                  <a:srgbClr val="000000"/>
                </a:solidFill>
                <a:latin typeface="Helvetica Neue Light"/>
                <a:ea typeface="Helvetica Neue Light"/>
                <a:cs typeface="Helvetica Neue Light"/>
                <a:sym typeface="Helvetica Neue Light"/>
              </a:defRPr>
            </a:pPr>
            <a:r>
              <a:t>Al plantar una semilla se producirá una cosecha similar.</a:t>
            </a:r>
          </a:p>
          <a:p>
            <a:pPr marL="802386" indent="-761238" algn="l" defTabSz="668655">
              <a:lnSpc>
                <a:spcPts val="4400"/>
              </a:lnSpc>
              <a:spcBef>
                <a:spcPts val="2300"/>
              </a:spcBef>
              <a:buSzPct val="81000"/>
              <a:buBlip>
                <a:blip r:embed="rId3"/>
              </a:buBlip>
              <a:defRPr sz="5022">
                <a:solidFill>
                  <a:srgbClr val="000000"/>
                </a:solidFill>
                <a:latin typeface="Helvetica Neue Light"/>
                <a:ea typeface="Helvetica Neue Light"/>
                <a:cs typeface="Helvetica Neue Light"/>
                <a:sym typeface="Helvetica Neue Light"/>
              </a:defRPr>
            </a:pPr>
            <a:r>
              <a:t>Los padres tienen una obra solemne y sagrada que realizar en la educación de sus hijos por precepto y ejemplo.</a:t>
            </a:r>
          </a:p>
        </p:txBody>
      </p:sp>
      <p:sp>
        <p:nvSpPr>
          <p:cNvPr id="317" name="—The Review and Herald, 8 de julio de 1902. {1MCP 164.2}"/>
          <p:cNvSpPr txBox="1"/>
          <p:nvPr/>
        </p:nvSpPr>
        <p:spPr>
          <a:xfrm>
            <a:off x="14810841" y="12428931"/>
            <a:ext cx="7868718"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Thin"/>
                <a:ea typeface="Helvetica Neue Thin"/>
                <a:cs typeface="Helvetica Neue Thin"/>
                <a:sym typeface="Helvetica Neue Thin"/>
              </a:defRPr>
            </a:lvl1pPr>
          </a:lstStyle>
          <a:p>
            <a:pPr/>
            <a:r>
              <a:t>—The Review and Herald, 8 de julio de 1902. {1MCP 164.2}</a:t>
            </a:r>
          </a:p>
        </p:txBody>
      </p:sp>
      <p:sp>
        <p:nvSpPr>
          <p:cNvPr id="318" name="Si desean tener solo palabras agradables en su familia, deben"/>
          <p:cNvSpPr txBox="1"/>
          <p:nvPr/>
        </p:nvSpPr>
        <p:spPr>
          <a:xfrm>
            <a:off x="1803864" y="2707278"/>
            <a:ext cx="11742406" cy="921545"/>
          </a:xfrm>
          <a:prstGeom prst="rect">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652145">
              <a:lnSpc>
                <a:spcPts val="4600"/>
              </a:lnSpc>
              <a:defRPr b="1" sz="3081">
                <a:solidFill>
                  <a:srgbClr val="000000"/>
                </a:solidFill>
                <a:latin typeface="Helvetica Neue"/>
                <a:ea typeface="Helvetica Neue"/>
                <a:cs typeface="Helvetica Neue"/>
                <a:sym typeface="Helvetica Neue"/>
              </a:defRPr>
            </a:lvl1pPr>
          </a:lstStyle>
          <a:p>
            <a:pPr/>
            <a:r>
              <a:t>Si desean tener solo palabras agradables en su familia, deben</a:t>
            </a:r>
          </a:p>
        </p:txBody>
      </p:sp>
      <p:pic>
        <p:nvPicPr>
          <p:cNvPr id="319" name="Imagen" descr="Imagen"/>
          <p:cNvPicPr>
            <a:picLocks noChangeAspect="1"/>
          </p:cNvPicPr>
          <p:nvPr/>
        </p:nvPicPr>
        <p:blipFill>
          <a:blip r:embed="rId4">
            <a:extLst/>
          </a:blip>
          <a:stretch>
            <a:fillRect/>
          </a:stretch>
        </p:blipFill>
        <p:spPr>
          <a:xfrm>
            <a:off x="176772" y="4755522"/>
            <a:ext cx="6608136" cy="8882094"/>
          </a:xfrm>
          <a:prstGeom prst="rect">
            <a:avLst/>
          </a:prstGeom>
          <a:ln w="25400">
            <a:miter lim="400000"/>
          </a:ln>
          <a:effectLst>
            <a:outerShdw sx="100000" sy="100000" kx="0" ky="0" algn="b" rotWithShape="0" blurRad="254000" dist="127000" dir="5400000">
              <a:srgbClr val="A6AAA9">
                <a:alpha val="70000"/>
              </a:srgbClr>
            </a:outerShdw>
          </a:effectLst>
        </p:spPr>
      </p:pic>
      <p:pic>
        <p:nvPicPr>
          <p:cNvPr id="320" name="Imagen" descr="Imagen"/>
          <p:cNvPicPr>
            <a:picLocks noChangeAspect="1"/>
          </p:cNvPicPr>
          <p:nvPr/>
        </p:nvPicPr>
        <p:blipFill>
          <a:blip r:embed="rId5">
            <a:extLst/>
          </a:blip>
          <a:stretch>
            <a:fillRect/>
          </a:stretch>
        </p:blipFill>
        <p:spPr>
          <a:xfrm>
            <a:off x="19720126" y="5696086"/>
            <a:ext cx="4246675" cy="7000966"/>
          </a:xfrm>
          <a:prstGeom prst="rect">
            <a:avLst/>
          </a:prstGeom>
          <a:ln w="25400">
            <a:miter lim="400000"/>
          </a:ln>
          <a:effectLst>
            <a:outerShdw sx="100000" sy="100000" kx="0" ky="0" algn="b" rotWithShape="0" blurRad="254000" dist="127000" dir="5400000">
              <a:srgbClr val="A6AAA9">
                <a:alpha val="70000"/>
              </a:srgbClr>
            </a:outerShdw>
          </a:effectLst>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Bajo la obligación de presentar ante Dios a sus hijos a una edad muy temprana, un conocimiento inteligente de lo que significa seguir a Jesucristo."/>
          <p:cNvSpPr txBox="1"/>
          <p:nvPr/>
        </p:nvSpPr>
        <p:spPr>
          <a:xfrm>
            <a:off x="1978645" y="2752347"/>
            <a:ext cx="14916233" cy="42240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969477" indent="-1969477" algn="l">
              <a:lnSpc>
                <a:spcPts val="6500"/>
              </a:lnSpc>
              <a:spcBef>
                <a:spcPts val="5100"/>
              </a:spcBef>
              <a:buSzPct val="105999"/>
              <a:buBlip>
                <a:blip r:embed="rId2"/>
              </a:buBlip>
              <a:defRPr sz="3900">
                <a:solidFill>
                  <a:srgbClr val="D5D5D5"/>
                </a:solidFill>
                <a:latin typeface="Helvetica Neue Thin"/>
                <a:ea typeface="Helvetica Neue Thin"/>
                <a:cs typeface="Helvetica Neue Thin"/>
                <a:sym typeface="Helvetica Neue Thin"/>
              </a:defRPr>
            </a:pPr>
            <a:r>
              <a:rPr sz="6300">
                <a:latin typeface="Helvetica Neue Black Condensed"/>
                <a:ea typeface="Helvetica Neue Black Condensed"/>
                <a:cs typeface="Helvetica Neue Black Condensed"/>
                <a:sym typeface="Helvetica Neue Black Condensed"/>
              </a:rPr>
              <a:t>Bajo la obligación de presentar ante Dios a sus hijos </a:t>
            </a:r>
            <a:r>
              <a:rPr sz="5100">
                <a:latin typeface="Helvetica Neue Light"/>
                <a:ea typeface="Helvetica Neue Light"/>
                <a:cs typeface="Helvetica Neue Light"/>
                <a:sym typeface="Helvetica Neue Light"/>
              </a:rPr>
              <a:t>a una edad muy temprana, un </a:t>
            </a:r>
            <a:r>
              <a:rPr sz="6300">
                <a:latin typeface="Helvetica Neue Black Condensed"/>
                <a:ea typeface="Helvetica Neue Black Condensed"/>
                <a:cs typeface="Helvetica Neue Black Condensed"/>
                <a:sym typeface="Helvetica Neue Black Condensed"/>
              </a:rPr>
              <a:t>conocimiento inteligente </a:t>
            </a:r>
            <a:r>
              <a:rPr sz="5400">
                <a:latin typeface="Helvetica Neue Light"/>
                <a:ea typeface="Helvetica Neue Light"/>
                <a:cs typeface="Helvetica Neue Light"/>
                <a:sym typeface="Helvetica Neue Light"/>
              </a:rPr>
              <a:t>de lo que significa seguir a Jesucristo.</a:t>
            </a:r>
          </a:p>
        </p:txBody>
      </p:sp>
      <p:sp>
        <p:nvSpPr>
          <p:cNvPr id="323" name="—Manuscrito 59, 1900. {1MCP 164.3}"/>
          <p:cNvSpPr txBox="1"/>
          <p:nvPr/>
        </p:nvSpPr>
        <p:spPr>
          <a:xfrm>
            <a:off x="16187623" y="12428931"/>
            <a:ext cx="511515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Thin"/>
                <a:ea typeface="Helvetica Neue Thin"/>
                <a:cs typeface="Helvetica Neue Thin"/>
                <a:sym typeface="Helvetica Neue Thin"/>
              </a:defRPr>
            </a:lvl1pPr>
          </a:lstStyle>
          <a:p>
            <a:pPr/>
            <a:r>
              <a:t>—Manuscrito 59, 1900. {1MCP 164.3}</a:t>
            </a:r>
          </a:p>
        </p:txBody>
      </p:sp>
      <p:pic>
        <p:nvPicPr>
          <p:cNvPr id="324" name="Galería de imágenes" descr="Galería de imágenes"/>
          <p:cNvPicPr>
            <a:picLocks noChangeAspect="1"/>
          </p:cNvPicPr>
          <p:nvPr/>
        </p:nvPicPr>
        <p:blipFill>
          <a:blip r:embed="rId3">
            <a:extLst/>
          </a:blip>
          <a:srcRect l="59" t="0" r="59" b="0"/>
          <a:stretch>
            <a:fillRect/>
          </a:stretch>
        </p:blipFill>
        <p:spPr>
          <a:xfrm>
            <a:off x="15857649" y="1137669"/>
            <a:ext cx="6407919" cy="7453430"/>
          </a:xfrm>
          <a:prstGeom prst="rect">
            <a:avLst/>
          </a:prstGeom>
          <a:ln w="12700">
            <a:miter lim="400000"/>
          </a:ln>
        </p:spPr>
      </p:pic>
      <p:sp>
        <p:nvSpPr>
          <p:cNvPr id="325" name="Si tienen hijos que no temen ni aman a Dios, en la mayoría de los casos es porque el ejemplo de los padres no ha sido el correcto. Se sembraron semillas falsas y espurias, y se ha producido una cosecha de espinas y abrojos."/>
          <p:cNvSpPr txBox="1"/>
          <p:nvPr/>
        </p:nvSpPr>
        <p:spPr>
          <a:xfrm>
            <a:off x="1389319" y="9035871"/>
            <a:ext cx="21605362" cy="3667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969477" indent="-1969477" algn="l">
              <a:lnSpc>
                <a:spcPts val="6500"/>
              </a:lnSpc>
              <a:spcBef>
                <a:spcPts val="5100"/>
              </a:spcBef>
              <a:buSzPct val="105999"/>
              <a:buBlip>
                <a:blip r:embed="rId2"/>
              </a:buBlip>
              <a:defRPr sz="3900">
                <a:solidFill>
                  <a:srgbClr val="D5D5D5"/>
                </a:solidFill>
                <a:latin typeface="Helvetica Neue Thin"/>
                <a:ea typeface="Helvetica Neue Thin"/>
                <a:cs typeface="Helvetica Neue Thin"/>
                <a:sym typeface="Helvetica Neue Thin"/>
              </a:defRPr>
            </a:pPr>
            <a:r>
              <a:rPr sz="6300">
                <a:latin typeface="Helvetica Neue Black Condensed"/>
                <a:ea typeface="Helvetica Neue Black Condensed"/>
                <a:cs typeface="Helvetica Neue Black Condensed"/>
                <a:sym typeface="Helvetica Neue Black Condensed"/>
              </a:rPr>
              <a:t>Si tienen hijos que no temen ni aman a Dios</a:t>
            </a:r>
            <a:r>
              <a:rPr sz="5100">
                <a:latin typeface="Helvetica Neue Light"/>
                <a:ea typeface="Helvetica Neue Light"/>
                <a:cs typeface="Helvetica Neue Light"/>
                <a:sym typeface="Helvetica Neue Light"/>
              </a:rPr>
              <a:t>, en la mayoría de los casos es </a:t>
            </a:r>
            <a:r>
              <a:rPr sz="6300">
                <a:latin typeface="Helvetica Neue Black Condensed"/>
                <a:ea typeface="Helvetica Neue Black Condensed"/>
                <a:cs typeface="Helvetica Neue Black Condensed"/>
                <a:sym typeface="Helvetica Neue Black Condensed"/>
              </a:rPr>
              <a:t>porque el ejemplo</a:t>
            </a:r>
            <a:r>
              <a:rPr sz="4500">
                <a:latin typeface="Helvetica Neue Light"/>
                <a:ea typeface="Helvetica Neue Light"/>
                <a:cs typeface="Helvetica Neue Light"/>
                <a:sym typeface="Helvetica Neue Light"/>
              </a:rPr>
              <a:t> de los </a:t>
            </a:r>
            <a:r>
              <a:rPr sz="6300">
                <a:latin typeface="Helvetica Neue Black Condensed"/>
                <a:ea typeface="Helvetica Neue Black Condensed"/>
                <a:cs typeface="Helvetica Neue Black Condensed"/>
                <a:sym typeface="Helvetica Neue Black Condensed"/>
              </a:rPr>
              <a:t>padres no ha sido el correcto.</a:t>
            </a:r>
            <a:r>
              <a:rPr sz="4900">
                <a:latin typeface="Helvetica Neue Light"/>
                <a:ea typeface="Helvetica Neue Light"/>
                <a:cs typeface="Helvetica Neue Light"/>
                <a:sym typeface="Helvetica Neue Light"/>
              </a:rPr>
              <a:t> Se sembraron semillas falsas y espurias, y se ha producido una cosecha de espinas y abrojos.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onrisas y palabras tiernas para la familia"/>
          <p:cNvSpPr txBox="1"/>
          <p:nvPr>
            <p:ph type="ctrTitle"/>
          </p:nvPr>
        </p:nvSpPr>
        <p:spPr>
          <a:xfrm>
            <a:off x="4885936" y="1163655"/>
            <a:ext cx="16042465" cy="1801513"/>
          </a:xfrm>
          <a:prstGeom prst="rect">
            <a:avLst/>
          </a:prstGeom>
        </p:spPr>
        <p:txBody>
          <a:bodyPr anchor="t"/>
          <a:lstStyle>
            <a:lvl1pPr defTabSz="1609303">
              <a:defRPr spc="-229" sz="7656">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Sonrisas y palabras tiernas para la familia</a:t>
            </a:r>
          </a:p>
        </p:txBody>
      </p:sp>
      <p:sp>
        <p:nvSpPr>
          <p:cNvPr id="328" name="Cultivar la mansedumbre, para que la paz de Cristo esté en el corazón…"/>
          <p:cNvSpPr txBox="1"/>
          <p:nvPr/>
        </p:nvSpPr>
        <p:spPr>
          <a:xfrm>
            <a:off x="3910334" y="5758325"/>
            <a:ext cx="17993669" cy="56439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969477" indent="-1969477" algn="l">
              <a:lnSpc>
                <a:spcPts val="6500"/>
              </a:lnSpc>
              <a:spcBef>
                <a:spcPts val="5100"/>
              </a:spcBef>
              <a:buSzPct val="105999"/>
              <a:buBlip>
                <a:blip r:embed="rId2"/>
              </a:buBlip>
              <a:defRPr sz="3900">
                <a:solidFill>
                  <a:srgbClr val="D5D5D5"/>
                </a:solidFill>
                <a:latin typeface="Helvetica Neue Thin"/>
                <a:ea typeface="Helvetica Neue Thin"/>
                <a:cs typeface="Helvetica Neue Thin"/>
                <a:sym typeface="Helvetica Neue Thin"/>
              </a:defRPr>
            </a:pPr>
            <a:r>
              <a:rPr sz="6300">
                <a:latin typeface="Helvetica Neue Black Condensed"/>
                <a:ea typeface="Helvetica Neue Black Condensed"/>
                <a:cs typeface="Helvetica Neue Black Condensed"/>
                <a:sym typeface="Helvetica Neue Black Condensed"/>
              </a:rPr>
              <a:t>Cultivar la mansedumbre, para que la paz de Cristo esté en el corazón</a:t>
            </a:r>
            <a:endParaRPr sz="6300">
              <a:latin typeface="Helvetica Neue Black Condensed"/>
              <a:ea typeface="Helvetica Neue Black Condensed"/>
              <a:cs typeface="Helvetica Neue Black Condensed"/>
              <a:sym typeface="Helvetica Neue Black Condensed"/>
            </a:endParaRPr>
          </a:p>
          <a:p>
            <a:pPr marL="1969477" indent="-1969477" algn="l">
              <a:lnSpc>
                <a:spcPts val="6500"/>
              </a:lnSpc>
              <a:spcBef>
                <a:spcPts val="5100"/>
              </a:spcBef>
              <a:buSzPct val="105999"/>
              <a:buBlip>
                <a:blip r:embed="rId2"/>
              </a:buBlip>
              <a:defRPr sz="3900">
                <a:solidFill>
                  <a:srgbClr val="D5D5D5"/>
                </a:solidFill>
                <a:latin typeface="Helvetica Neue Thin"/>
                <a:ea typeface="Helvetica Neue Thin"/>
                <a:cs typeface="Helvetica Neue Thin"/>
                <a:sym typeface="Helvetica Neue Thin"/>
              </a:defRPr>
            </a:pPr>
            <a:r>
              <a:rPr sz="6300">
                <a:latin typeface="Helvetica Neue Black Condensed"/>
                <a:ea typeface="Helvetica Neue Black Condensed"/>
                <a:cs typeface="Helvetica Neue Black Condensed"/>
                <a:sym typeface="Helvetica Neue Black Condensed"/>
              </a:rPr>
              <a:t>Sembrar una preciosa semilla, que producirá una cosecha para la vida eterna.</a:t>
            </a:r>
          </a:p>
        </p:txBody>
      </p:sp>
      <p:sp>
        <p:nvSpPr>
          <p:cNvPr id="329" name="—Manuscrito 59, 1900. {1MCP 164.3}"/>
          <p:cNvSpPr txBox="1"/>
          <p:nvPr/>
        </p:nvSpPr>
        <p:spPr>
          <a:xfrm>
            <a:off x="16187623" y="12428931"/>
            <a:ext cx="511515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Thin"/>
                <a:ea typeface="Helvetica Neue Thin"/>
                <a:cs typeface="Helvetica Neue Thin"/>
                <a:sym typeface="Helvetica Neue Thin"/>
              </a:defRPr>
            </a:lvl1pPr>
          </a:lstStyle>
          <a:p>
            <a:pPr/>
            <a:r>
              <a:t>—Manuscrito 59, 1900. {1MCP 164.3}</a:t>
            </a:r>
          </a:p>
        </p:txBody>
      </p:sp>
      <p:sp>
        <p:nvSpPr>
          <p:cNvPr id="330" name="No solo es nuestro privilegio, sino nuestro deber"/>
          <p:cNvSpPr txBox="1"/>
          <p:nvPr/>
        </p:nvSpPr>
        <p:spPr>
          <a:xfrm>
            <a:off x="1820797" y="4044925"/>
            <a:ext cx="11742407" cy="921545"/>
          </a:xfrm>
          <a:prstGeom prst="rect">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ts val="5900"/>
              </a:lnSpc>
              <a:defRPr b="1" sz="3900">
                <a:solidFill>
                  <a:srgbClr val="000000"/>
                </a:solidFill>
                <a:latin typeface="Helvetica Neue"/>
                <a:ea typeface="Helvetica Neue"/>
                <a:cs typeface="Helvetica Neue"/>
                <a:sym typeface="Helvetica Neue"/>
              </a:defRPr>
            </a:lvl1pPr>
          </a:lstStyle>
          <a:p>
            <a:pPr/>
            <a:r>
              <a:t>No solo es nuestro privilegio, sino nuestro deber</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Imagen" descr="Imagen"/>
          <p:cNvPicPr>
            <a:picLocks noChangeAspect="1"/>
          </p:cNvPicPr>
          <p:nvPr/>
        </p:nvPicPr>
        <p:blipFill>
          <a:blip r:embed="rId2">
            <a:extLst/>
          </a:blip>
          <a:stretch>
            <a:fillRect/>
          </a:stretch>
        </p:blipFill>
        <p:spPr>
          <a:xfrm>
            <a:off x="15793482" y="3453940"/>
            <a:ext cx="5463170" cy="10127054"/>
          </a:xfrm>
          <a:prstGeom prst="rect">
            <a:avLst/>
          </a:prstGeom>
          <a:ln w="12700">
            <a:miter lim="400000"/>
          </a:ln>
        </p:spPr>
      </p:pic>
      <p:sp>
        <p:nvSpPr>
          <p:cNvPr id="333" name="NEV, 181 (1894). {1MCP 165.1}"/>
          <p:cNvSpPr txBox="1"/>
          <p:nvPr/>
        </p:nvSpPr>
        <p:spPr>
          <a:xfrm>
            <a:off x="11233657" y="12039464"/>
            <a:ext cx="4253485"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Helvetica Neue Thin"/>
                <a:ea typeface="Helvetica Neue Thin"/>
                <a:cs typeface="Helvetica Neue Thin"/>
                <a:sym typeface="Helvetica Neue Thin"/>
              </a:defRPr>
            </a:lvl1pPr>
          </a:lstStyle>
          <a:p>
            <a:pPr/>
            <a:r>
              <a:t>NEV, 181 (1894). {1MCP 165.1}</a:t>
            </a:r>
          </a:p>
        </p:txBody>
      </p:sp>
      <p:sp>
        <p:nvSpPr>
          <p:cNvPr id="334" name="Los profesos seguidores de Cristo pueden poseer"/>
          <p:cNvSpPr txBox="1"/>
          <p:nvPr/>
        </p:nvSpPr>
        <p:spPr>
          <a:xfrm>
            <a:off x="1075730" y="1945192"/>
            <a:ext cx="11742407" cy="921545"/>
          </a:xfrm>
          <a:prstGeom prst="rect">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08990">
              <a:lnSpc>
                <a:spcPts val="5700"/>
              </a:lnSpc>
              <a:defRPr b="1" sz="3822">
                <a:solidFill>
                  <a:srgbClr val="000000"/>
                </a:solidFill>
                <a:latin typeface="Helvetica Neue"/>
                <a:ea typeface="Helvetica Neue"/>
                <a:cs typeface="Helvetica Neue"/>
                <a:sym typeface="Helvetica Neue"/>
              </a:defRPr>
            </a:lvl1pPr>
          </a:lstStyle>
          <a:p>
            <a:pPr/>
            <a:r>
              <a:t>Los profesos seguidores de Cristo pueden poseer</a:t>
            </a:r>
          </a:p>
        </p:txBody>
      </p:sp>
      <p:sp>
        <p:nvSpPr>
          <p:cNvPr id="335" name="Muchas cualidades buenas y útiles…"/>
          <p:cNvSpPr txBox="1"/>
          <p:nvPr/>
        </p:nvSpPr>
        <p:spPr>
          <a:xfrm>
            <a:off x="1528456" y="3988044"/>
            <a:ext cx="14383861" cy="79648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450847" indent="-1450847" algn="l" defTabSz="561340">
              <a:lnSpc>
                <a:spcPts val="4400"/>
              </a:lnSpc>
              <a:spcBef>
                <a:spcPts val="3400"/>
              </a:spcBef>
              <a:buSzPct val="105999"/>
              <a:buBlip>
                <a:blip r:embed="rId3"/>
              </a:buBlip>
              <a:defRPr b="1" sz="2652">
                <a:solidFill>
                  <a:srgbClr val="FFFFFF"/>
                </a:solidFill>
                <a:latin typeface="Helvetica Neue"/>
                <a:ea typeface="Helvetica Neue"/>
                <a:cs typeface="Helvetica Neue"/>
                <a:sym typeface="Helvetica Neue"/>
              </a:defRPr>
            </a:pPr>
            <a:r>
              <a:rPr sz="4284"/>
              <a:t>Muchas cualidades buenas y útiles</a:t>
            </a:r>
            <a:endParaRPr sz="4284"/>
          </a:p>
          <a:p>
            <a:pPr marL="1450847" indent="-1450847" algn="l" defTabSz="561340">
              <a:lnSpc>
                <a:spcPts val="4400"/>
              </a:lnSpc>
              <a:spcBef>
                <a:spcPts val="3400"/>
              </a:spcBef>
              <a:buSzPct val="105999"/>
              <a:buBlip>
                <a:blip r:embed="rId3"/>
              </a:buBlip>
              <a:defRPr b="1" sz="2652">
                <a:solidFill>
                  <a:srgbClr val="FFFFFF"/>
                </a:solidFill>
                <a:latin typeface="Helvetica Neue"/>
                <a:ea typeface="Helvetica Neue"/>
                <a:cs typeface="Helvetica Neue"/>
                <a:sym typeface="Helvetica Neue"/>
              </a:defRPr>
            </a:pPr>
            <a:r>
              <a:rPr sz="4284"/>
              <a:t>Su carácter queda muy deformado </a:t>
            </a:r>
            <a:r>
              <a:rPr b="0" sz="3808">
                <a:latin typeface="Helvetica Neue Light"/>
                <a:ea typeface="Helvetica Neue Light"/>
                <a:cs typeface="Helvetica Neue Light"/>
                <a:sym typeface="Helvetica Neue Light"/>
              </a:rPr>
              <a:t>por un </a:t>
            </a:r>
            <a:r>
              <a:rPr sz="4284"/>
              <a:t>temperamento falto de bondad, displicente y juzgador.</a:t>
            </a:r>
            <a:endParaRPr sz="4284"/>
          </a:p>
          <a:p>
            <a:pPr marL="1450847" indent="-1450847" algn="l" defTabSz="561340">
              <a:lnSpc>
                <a:spcPts val="4400"/>
              </a:lnSpc>
              <a:spcBef>
                <a:spcPts val="3400"/>
              </a:spcBef>
              <a:buSzPct val="105999"/>
              <a:buBlip>
                <a:blip r:embed="rId3"/>
              </a:buBlip>
              <a:defRPr b="1" sz="2652">
                <a:solidFill>
                  <a:srgbClr val="FFFFFF"/>
                </a:solidFill>
                <a:latin typeface="Helvetica Neue"/>
                <a:ea typeface="Helvetica Neue"/>
                <a:cs typeface="Helvetica Neue"/>
                <a:sym typeface="Helvetica Neue"/>
              </a:defRPr>
            </a:pPr>
            <a:r>
              <a:rPr sz="4284"/>
              <a:t>Crea disensión y dificultades en el hogar. El esposo o la esposa que abriga sospecha y desconfianza</a:t>
            </a:r>
            <a:endParaRPr sz="4284"/>
          </a:p>
          <a:p>
            <a:pPr marL="1450847" indent="-1450847" algn="l" defTabSz="561340">
              <a:lnSpc>
                <a:spcPts val="4400"/>
              </a:lnSpc>
              <a:spcBef>
                <a:spcPts val="3400"/>
              </a:spcBef>
              <a:buSzPct val="105999"/>
              <a:buBlip>
                <a:blip r:embed="rId3"/>
              </a:buBlip>
              <a:defRPr b="1" sz="2652">
                <a:solidFill>
                  <a:srgbClr val="FFFFFF"/>
                </a:solidFill>
                <a:latin typeface="Helvetica Neue"/>
                <a:ea typeface="Helvetica Neue"/>
                <a:cs typeface="Helvetica Neue"/>
                <a:sym typeface="Helvetica Neue"/>
              </a:defRPr>
            </a:pPr>
            <a:r>
              <a:rPr sz="4284"/>
              <a:t>No debieran reservar sus palabras amables y sonrisas únicamente para los extraños</a:t>
            </a:r>
            <a:endParaRPr sz="4284"/>
          </a:p>
          <a:p>
            <a:pPr marL="1450847" indent="-1450847" algn="l" defTabSz="561340">
              <a:lnSpc>
                <a:spcPts val="4400"/>
              </a:lnSpc>
              <a:spcBef>
                <a:spcPts val="3400"/>
              </a:spcBef>
              <a:buSzPct val="105999"/>
              <a:buBlip>
                <a:blip r:embed="rId3"/>
              </a:buBlip>
              <a:defRPr b="1" sz="2652">
                <a:solidFill>
                  <a:srgbClr val="FFFFFF"/>
                </a:solidFill>
                <a:latin typeface="Helvetica Neue"/>
                <a:ea typeface="Helvetica Neue"/>
                <a:cs typeface="Helvetica Neue"/>
                <a:sym typeface="Helvetica Neue"/>
              </a:defRPr>
            </a:pPr>
            <a:r>
              <a:rPr sz="4284"/>
              <a:t> Manifestar irritabilidad en el hogar, destruyendo así la paz y la alegría.</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Debe evitarse el lenguaje vulgar"/>
          <p:cNvSpPr txBox="1"/>
          <p:nvPr>
            <p:ph type="ctrTitle"/>
          </p:nvPr>
        </p:nvSpPr>
        <p:spPr>
          <a:xfrm>
            <a:off x="4885936" y="1163655"/>
            <a:ext cx="16042465" cy="1801513"/>
          </a:xfrm>
          <a:prstGeom prst="rect">
            <a:avLst/>
          </a:prstGeom>
        </p:spPr>
        <p:txBody>
          <a:bodyPr anchor="t"/>
          <a:lstStyle>
            <a:lvl1pPr defTabSz="2121354">
              <a:defRPr spc="-302" sz="10092">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Debe evitarse el lenguaje vulgar</a:t>
            </a:r>
          </a:p>
        </p:txBody>
      </p:sp>
      <p:sp>
        <p:nvSpPr>
          <p:cNvPr id="338" name="No solo es nuestro privilegio, sino nuestro deber"/>
          <p:cNvSpPr txBox="1"/>
          <p:nvPr/>
        </p:nvSpPr>
        <p:spPr>
          <a:xfrm>
            <a:off x="1617597" y="3265992"/>
            <a:ext cx="11742407" cy="921545"/>
          </a:xfrm>
          <a:prstGeom prst="rect">
            <a:avLst/>
          </a:prstGeom>
          <a:solidFill>
            <a:srgbClr val="1691B9"/>
          </a:solidFill>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ts val="5900"/>
              </a:lnSpc>
              <a:defRPr b="1" sz="3900">
                <a:solidFill>
                  <a:srgbClr val="FFFFFF"/>
                </a:solidFill>
                <a:latin typeface="Helvetica Neue"/>
                <a:ea typeface="Helvetica Neue"/>
                <a:cs typeface="Helvetica Neue"/>
                <a:sym typeface="Helvetica Neue"/>
              </a:defRPr>
            </a:lvl1pPr>
          </a:lstStyle>
          <a:p>
            <a:pPr/>
            <a:r>
              <a:t>No solo es nuestro privilegio, sino nuestro deber</a:t>
            </a:r>
          </a:p>
        </p:txBody>
      </p:sp>
      <p:pic>
        <p:nvPicPr>
          <p:cNvPr id="339" name="Galería de imágenes" descr="Galería de imágenes"/>
          <p:cNvPicPr>
            <a:picLocks noChangeAspect="1"/>
          </p:cNvPicPr>
          <p:nvPr/>
        </p:nvPicPr>
        <p:blipFill>
          <a:blip r:embed="rId2">
            <a:extLst/>
          </a:blip>
          <a:srcRect l="3045" t="0" r="0" b="0"/>
          <a:stretch>
            <a:fillRect/>
          </a:stretch>
        </p:blipFill>
        <p:spPr>
          <a:xfrm>
            <a:off x="886288" y="4992056"/>
            <a:ext cx="8056828" cy="8673048"/>
          </a:xfrm>
          <a:prstGeom prst="rect">
            <a:avLst/>
          </a:prstGeom>
          <a:ln w="12700">
            <a:miter lim="400000"/>
          </a:ln>
        </p:spPr>
      </p:pic>
      <p:sp>
        <p:nvSpPr>
          <p:cNvPr id="340" name="No se dejen dominar por pensamientos bajos y lenguaje vulgar.…"/>
          <p:cNvSpPr txBox="1"/>
          <p:nvPr/>
        </p:nvSpPr>
        <p:spPr>
          <a:xfrm>
            <a:off x="9296094" y="6113925"/>
            <a:ext cx="13609257" cy="6759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492494" indent="-1094495" algn="l" defTabSz="800735">
              <a:lnSpc>
                <a:spcPts val="6300"/>
              </a:lnSpc>
              <a:spcBef>
                <a:spcPts val="4900"/>
              </a:spcBef>
              <a:buSzPct val="80000"/>
              <a:buBlip>
                <a:blip r:embed="rId3"/>
              </a:buBlip>
              <a:defRPr sz="3783">
                <a:solidFill>
                  <a:srgbClr val="FFFFFF"/>
                </a:solidFill>
                <a:latin typeface="Helvetica Neue Thin"/>
                <a:ea typeface="Helvetica Neue Thin"/>
                <a:cs typeface="Helvetica Neue Thin"/>
                <a:sym typeface="Helvetica Neue Thin"/>
              </a:defRPr>
            </a:pPr>
            <a:r>
              <a:rPr sz="6111">
                <a:latin typeface="Helvetica Neue Black Condensed"/>
                <a:ea typeface="Helvetica Neue Black Condensed"/>
                <a:cs typeface="Helvetica Neue Black Condensed"/>
                <a:sym typeface="Helvetica Neue Black Condensed"/>
              </a:rPr>
              <a:t>No se dejen dominar </a:t>
            </a:r>
            <a:r>
              <a:rPr sz="4753"/>
              <a:t>por </a:t>
            </a:r>
            <a:r>
              <a:rPr sz="6111">
                <a:latin typeface="Helvetica Neue Black Condensed"/>
                <a:ea typeface="Helvetica Neue Black Condensed"/>
                <a:cs typeface="Helvetica Neue Black Condensed"/>
                <a:sym typeface="Helvetica Neue Black Condensed"/>
              </a:rPr>
              <a:t>pensamientos bajos</a:t>
            </a:r>
            <a:r>
              <a:rPr sz="4753"/>
              <a:t> y </a:t>
            </a:r>
            <a:r>
              <a:rPr sz="6111">
                <a:latin typeface="Helvetica Neue Black Condensed"/>
                <a:ea typeface="Helvetica Neue Black Condensed"/>
                <a:cs typeface="Helvetica Neue Black Condensed"/>
                <a:sym typeface="Helvetica Neue Black Condensed"/>
              </a:rPr>
              <a:t>lenguaje vulgar.</a:t>
            </a:r>
            <a:endParaRPr sz="6111">
              <a:latin typeface="Helvetica Neue Black Condensed"/>
              <a:ea typeface="Helvetica Neue Black Condensed"/>
              <a:cs typeface="Helvetica Neue Black Condensed"/>
              <a:sym typeface="Helvetica Neue Black Condensed"/>
            </a:endParaRPr>
          </a:p>
          <a:p>
            <a:pPr marL="1492494" indent="-1094495" algn="l" defTabSz="800735">
              <a:lnSpc>
                <a:spcPts val="6300"/>
              </a:lnSpc>
              <a:spcBef>
                <a:spcPts val="4900"/>
              </a:spcBef>
              <a:buSzPct val="80000"/>
              <a:buBlip>
                <a:blip r:embed="rId3"/>
              </a:buBlip>
              <a:defRPr sz="3783">
                <a:solidFill>
                  <a:srgbClr val="FFFFFF"/>
                </a:solidFill>
                <a:latin typeface="Helvetica Neue Thin"/>
                <a:ea typeface="Helvetica Neue Thin"/>
                <a:cs typeface="Helvetica Neue Thin"/>
                <a:sym typeface="Helvetica Neue Thin"/>
              </a:defRPr>
            </a:pPr>
            <a:r>
              <a:rPr sz="6111">
                <a:latin typeface="Helvetica Neue Black Condensed"/>
                <a:ea typeface="Helvetica Neue Black Condensed"/>
                <a:cs typeface="Helvetica Neue Black Condensed"/>
                <a:sym typeface="Helvetica Neue Black Condensed"/>
              </a:rPr>
              <a:t>Las palabras rudas</a:t>
            </a:r>
            <a:r>
              <a:rPr sz="4850">
                <a:latin typeface="Helvetica Neue Light"/>
                <a:ea typeface="Helvetica Neue Light"/>
                <a:cs typeface="Helvetica Neue Light"/>
                <a:sym typeface="Helvetica Neue Light"/>
              </a:rPr>
              <a:t>, las </a:t>
            </a:r>
            <a:r>
              <a:rPr sz="6111">
                <a:latin typeface="Helvetica Neue Black Condensed"/>
                <a:ea typeface="Helvetica Neue Black Condensed"/>
                <a:cs typeface="Helvetica Neue Black Condensed"/>
                <a:sym typeface="Helvetica Neue Black Condensed"/>
              </a:rPr>
              <a:t>bromas bajas</a:t>
            </a:r>
            <a:r>
              <a:rPr sz="4850">
                <a:latin typeface="Helvetica Neue Light"/>
                <a:ea typeface="Helvetica Neue Light"/>
                <a:cs typeface="Helvetica Neue Light"/>
                <a:sym typeface="Helvetica Neue Light"/>
              </a:rPr>
              <a:t>, la </a:t>
            </a:r>
            <a:r>
              <a:rPr sz="6111">
                <a:latin typeface="Helvetica Neue Black Condensed"/>
                <a:ea typeface="Helvetica Neue Black Condensed"/>
                <a:cs typeface="Helvetica Neue Black Condensed"/>
                <a:sym typeface="Helvetica Neue Black Condensed"/>
              </a:rPr>
              <a:t>falta de cortesía </a:t>
            </a:r>
            <a:r>
              <a:rPr sz="4753"/>
              <a:t>en la </a:t>
            </a:r>
            <a:r>
              <a:rPr sz="6111">
                <a:latin typeface="Helvetica Neue Black Condensed"/>
                <a:ea typeface="Helvetica Neue Black Condensed"/>
                <a:cs typeface="Helvetica Neue Black Condensed"/>
                <a:sym typeface="Helvetica Neue Black Condensed"/>
              </a:rPr>
              <a:t>vida </a:t>
            </a:r>
            <a:r>
              <a:rPr sz="4074">
                <a:latin typeface="Helvetica Neue Light"/>
                <a:ea typeface="Helvetica Neue Light"/>
                <a:cs typeface="Helvetica Neue Light"/>
                <a:sym typeface="Helvetica Neue Light"/>
              </a:rPr>
              <a:t>de </a:t>
            </a:r>
            <a:r>
              <a:rPr sz="6111">
                <a:latin typeface="Helvetica Neue Black Condensed"/>
                <a:ea typeface="Helvetica Neue Black Condensed"/>
                <a:cs typeface="Helvetica Neue Black Condensed"/>
                <a:sym typeface="Helvetica Neue Black Condensed"/>
              </a:rPr>
              <a:t>hogar</a:t>
            </a:r>
            <a:r>
              <a:rPr sz="6111"/>
              <a:t>, dejarán</a:t>
            </a:r>
            <a:r>
              <a:rPr sz="4753"/>
              <a:t> una </a:t>
            </a:r>
            <a:r>
              <a:rPr sz="6111"/>
              <a:t>impresión sobre ustedes</a:t>
            </a:r>
            <a:r>
              <a:rPr sz="5044"/>
              <a:t>, y si se </a:t>
            </a:r>
            <a:r>
              <a:rPr sz="6111"/>
              <a:t>repiten </a:t>
            </a:r>
            <a:r>
              <a:rPr sz="4753"/>
              <a:t>con </a:t>
            </a:r>
            <a:r>
              <a:rPr sz="6111"/>
              <a:t>frecuencia suficiente, llegarán a ser una segunda naturaleza.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Hay un Testigo que declara: “Conozco tus obras”."/>
          <p:cNvSpPr txBox="1"/>
          <p:nvPr/>
        </p:nvSpPr>
        <p:spPr>
          <a:xfrm>
            <a:off x="1732788" y="5136686"/>
            <a:ext cx="11706110" cy="19541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6500"/>
              </a:lnSpc>
              <a:spcBef>
                <a:spcPts val="5100"/>
              </a:spcBef>
              <a:defRPr b="1" i="1" sz="6300">
                <a:solidFill>
                  <a:srgbClr val="D5D5D5"/>
                </a:solidFill>
                <a:latin typeface="Times New Roman"/>
                <a:ea typeface="Times New Roman"/>
                <a:cs typeface="Times New Roman"/>
                <a:sym typeface="Times New Roman"/>
              </a:defRPr>
            </a:lvl1pPr>
          </a:lstStyle>
          <a:p>
            <a:pPr>
              <a:defRPr b="0" sz="3900"/>
            </a:pPr>
            <a:r>
              <a:rPr b="1" sz="6300"/>
              <a:t>Hay un Testigo que declara: “Conozco tus obras”.</a:t>
            </a:r>
          </a:p>
        </p:txBody>
      </p:sp>
      <p:sp>
        <p:nvSpPr>
          <p:cNvPr id="343" name="—Carta 18b, 1891. {1MCP 165.2}"/>
          <p:cNvSpPr txBox="1"/>
          <p:nvPr/>
        </p:nvSpPr>
        <p:spPr>
          <a:xfrm>
            <a:off x="10292723" y="12665998"/>
            <a:ext cx="4577488"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Thin"/>
                <a:ea typeface="Helvetica Neue Thin"/>
                <a:cs typeface="Helvetica Neue Thin"/>
                <a:sym typeface="Helvetica Neue Thin"/>
              </a:defRPr>
            </a:lvl1pPr>
          </a:lstStyle>
          <a:p>
            <a:pPr/>
            <a:r>
              <a:t>—Carta 18b, 1891. {1MCP 165.2}</a:t>
            </a:r>
          </a:p>
        </p:txBody>
      </p:sp>
      <p:sp>
        <p:nvSpPr>
          <p:cNvPr id="344" name="Permitan que el amor, la verdad, la bondad y la paciencia sean las plantas que se cultiven en el jardín del corazón."/>
          <p:cNvSpPr txBox="1"/>
          <p:nvPr/>
        </p:nvSpPr>
        <p:spPr>
          <a:xfrm>
            <a:off x="839099" y="8855012"/>
            <a:ext cx="13493488" cy="32739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ts val="6500"/>
              </a:lnSpc>
              <a:spcBef>
                <a:spcPts val="5100"/>
              </a:spcBef>
              <a:defRPr sz="3900">
                <a:solidFill>
                  <a:srgbClr val="D5D5D5"/>
                </a:solidFill>
                <a:latin typeface="Helvetica Neue Thin"/>
                <a:ea typeface="Helvetica Neue Thin"/>
                <a:cs typeface="Helvetica Neue Thin"/>
                <a:sym typeface="Helvetica Neue Thin"/>
              </a:defRPr>
            </a:pPr>
            <a:r>
              <a:rPr sz="6300">
                <a:latin typeface="Helvetica Neue Black Condensed"/>
                <a:ea typeface="Helvetica Neue Black Condensed"/>
                <a:cs typeface="Helvetica Neue Black Condensed"/>
                <a:sym typeface="Helvetica Neue Black Condensed"/>
              </a:rPr>
              <a:t>Permitan que el amor, la verdad</a:t>
            </a:r>
            <a:r>
              <a:rPr>
                <a:latin typeface="Helvetica Neue Light"/>
                <a:ea typeface="Helvetica Neue Light"/>
                <a:cs typeface="Helvetica Neue Light"/>
                <a:sym typeface="Helvetica Neue Light"/>
              </a:rPr>
              <a:t>, la </a:t>
            </a:r>
            <a:r>
              <a:rPr sz="6300">
                <a:latin typeface="Helvetica Neue Black Condensed"/>
                <a:ea typeface="Helvetica Neue Black Condensed"/>
                <a:cs typeface="Helvetica Neue Black Condensed"/>
                <a:sym typeface="Helvetica Neue Black Condensed"/>
              </a:rPr>
              <a:t>bondad</a:t>
            </a:r>
            <a:r>
              <a:rPr sz="4300">
                <a:latin typeface="Helvetica Neue Light"/>
                <a:ea typeface="Helvetica Neue Light"/>
                <a:cs typeface="Helvetica Neue Light"/>
                <a:sym typeface="Helvetica Neue Light"/>
              </a:rPr>
              <a:t> y la </a:t>
            </a:r>
            <a:r>
              <a:rPr sz="6300">
                <a:latin typeface="Helvetica Neue Black Condensed"/>
                <a:ea typeface="Helvetica Neue Black Condensed"/>
                <a:cs typeface="Helvetica Neue Black Condensed"/>
                <a:sym typeface="Helvetica Neue Black Condensed"/>
              </a:rPr>
              <a:t>paciencia</a:t>
            </a:r>
            <a:r>
              <a:rPr sz="4000">
                <a:latin typeface="Helvetica Neue Light"/>
                <a:ea typeface="Helvetica Neue Light"/>
                <a:cs typeface="Helvetica Neue Light"/>
                <a:sym typeface="Helvetica Neue Light"/>
              </a:rPr>
              <a:t> sean las </a:t>
            </a:r>
            <a:r>
              <a:rPr sz="6300">
                <a:latin typeface="Helvetica Neue Black Condensed"/>
                <a:ea typeface="Helvetica Neue Black Condensed"/>
                <a:cs typeface="Helvetica Neue Black Condensed"/>
                <a:sym typeface="Helvetica Neue Black Condensed"/>
              </a:rPr>
              <a:t>plantas</a:t>
            </a:r>
            <a:r>
              <a:rPr sz="4000">
                <a:latin typeface="Helvetica Neue Light"/>
                <a:ea typeface="Helvetica Neue Light"/>
                <a:cs typeface="Helvetica Neue Light"/>
                <a:sym typeface="Helvetica Neue Light"/>
              </a:rPr>
              <a:t> que se </a:t>
            </a:r>
            <a:r>
              <a:rPr sz="6300">
                <a:latin typeface="Helvetica Neue Black Condensed"/>
                <a:ea typeface="Helvetica Neue Black Condensed"/>
                <a:cs typeface="Helvetica Neue Black Condensed"/>
                <a:sym typeface="Helvetica Neue Black Condensed"/>
              </a:rPr>
              <a:t>cultiven </a:t>
            </a:r>
            <a:r>
              <a:rPr sz="4700">
                <a:latin typeface="Helvetica Neue Light"/>
                <a:ea typeface="Helvetica Neue Light"/>
                <a:cs typeface="Helvetica Neue Light"/>
                <a:sym typeface="Helvetica Neue Light"/>
              </a:rPr>
              <a:t>en el </a:t>
            </a:r>
            <a:r>
              <a:rPr sz="6300">
                <a:latin typeface="Helvetica Neue Black Condensed"/>
                <a:ea typeface="Helvetica Neue Black Condensed"/>
                <a:cs typeface="Helvetica Neue Black Condensed"/>
                <a:sym typeface="Helvetica Neue Black Condensed"/>
              </a:rPr>
              <a:t>jardín</a:t>
            </a:r>
            <a:r>
              <a:rPr sz="4300">
                <a:latin typeface="Helvetica Neue Light"/>
                <a:ea typeface="Helvetica Neue Light"/>
                <a:cs typeface="Helvetica Neue Light"/>
                <a:sym typeface="Helvetica Neue Light"/>
              </a:rPr>
              <a:t> del </a:t>
            </a:r>
            <a:r>
              <a:rPr sz="6300">
                <a:latin typeface="Helvetica Neue Black Condensed"/>
                <a:ea typeface="Helvetica Neue Black Condensed"/>
                <a:cs typeface="Helvetica Neue Black Condensed"/>
                <a:sym typeface="Helvetica Neue Black Condensed"/>
              </a:rPr>
              <a:t>corazón</a:t>
            </a:r>
            <a:r>
              <a:rPr sz="5000">
                <a:latin typeface="Helvetica Neue Light"/>
                <a:ea typeface="Helvetica Neue Light"/>
                <a:cs typeface="Helvetica Neue Light"/>
                <a:sym typeface="Helvetica Neue Light"/>
              </a:rPr>
              <a:t>.</a:t>
            </a:r>
          </a:p>
        </p:txBody>
      </p:sp>
      <p:pic>
        <p:nvPicPr>
          <p:cNvPr id="345" name="Imagen" descr="Imagen"/>
          <p:cNvPicPr>
            <a:picLocks noChangeAspect="1"/>
          </p:cNvPicPr>
          <p:nvPr/>
        </p:nvPicPr>
        <p:blipFill>
          <a:blip r:embed="rId2">
            <a:extLst/>
          </a:blip>
          <a:stretch>
            <a:fillRect/>
          </a:stretch>
        </p:blipFill>
        <p:spPr>
          <a:xfrm>
            <a:off x="13830079" y="0"/>
            <a:ext cx="10338242" cy="13716000"/>
          </a:xfrm>
          <a:prstGeom prst="rect">
            <a:avLst/>
          </a:prstGeom>
          <a:ln w="12700">
            <a:miter lim="400000"/>
          </a:ln>
        </p:spPr>
      </p:pic>
      <p:sp>
        <p:nvSpPr>
          <p:cNvPr id="346" name="El hogar es un lugar demasiado sagrado como para contaminarlo con vulgaridad, sensualidad y recriminaciones."/>
          <p:cNvSpPr txBox="1"/>
          <p:nvPr/>
        </p:nvSpPr>
        <p:spPr>
          <a:xfrm>
            <a:off x="1527405" y="1334959"/>
            <a:ext cx="13493488" cy="25455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ts val="6500"/>
              </a:lnSpc>
              <a:spcBef>
                <a:spcPts val="5100"/>
              </a:spcBef>
              <a:defRPr sz="4900">
                <a:solidFill>
                  <a:srgbClr val="D5D5D5"/>
                </a:solidFill>
                <a:latin typeface="Helvetica Neue Light"/>
                <a:ea typeface="Helvetica Neue Light"/>
                <a:cs typeface="Helvetica Neue Light"/>
                <a:sym typeface="Helvetica Neue Light"/>
              </a:defRPr>
            </a:lvl1pPr>
          </a:lstStyle>
          <a:p>
            <a:pPr/>
            <a:r>
              <a:t>El hogar es un lugar demasiado sagrado como para contaminarlo con vulgaridad, sensualidad y recriminaciones.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Rectángulo"/>
          <p:cNvSpPr/>
          <p:nvPr/>
        </p:nvSpPr>
        <p:spPr>
          <a:xfrm>
            <a:off x="775891" y="9039753"/>
            <a:ext cx="22832218" cy="2698685"/>
          </a:xfrm>
          <a:prstGeom prst="rect">
            <a:avLst/>
          </a:prstGeom>
          <a:solidFill>
            <a:srgbClr val="000000"/>
          </a:solidFill>
          <a:ln w="12700">
            <a:miter lim="400000"/>
          </a:ln>
          <a:effectLst>
            <a:outerShdw sx="100000" sy="100000" kx="0" ky="0" algn="b" rotWithShape="0" blurRad="190500" dist="8455" dir="2992901">
              <a:srgbClr val="D5D5D5">
                <a:alpha val="82241"/>
              </a:srgbClr>
            </a:outerShdw>
          </a:effectLst>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349" name="Círculo"/>
          <p:cNvSpPr/>
          <p:nvPr/>
        </p:nvSpPr>
        <p:spPr>
          <a:xfrm>
            <a:off x="4730254" y="1889687"/>
            <a:ext cx="7269626" cy="7269626"/>
          </a:xfrm>
          <a:prstGeom prst="ellipse">
            <a:avLst/>
          </a:prstGeom>
          <a:gradFill>
            <a:gsLst>
              <a:gs pos="0">
                <a:srgbClr val="3C3973"/>
              </a:gs>
              <a:gs pos="100000">
                <a:srgbClr val="5586C5"/>
              </a:gs>
            </a:gsLst>
            <a:lin ang="5400000"/>
          </a:gradFill>
          <a:ln w="12700">
            <a:miter lim="400000"/>
          </a:ln>
          <a:effectLst>
            <a:outerShdw sx="100000" sy="100000" kx="0" ky="0" algn="b" rotWithShape="0" blurRad="190500" dist="8455" dir="2992901">
              <a:schemeClr val="accent4">
                <a:alpha val="82241"/>
              </a:schemeClr>
            </a:outerShdw>
          </a:effectLst>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350" name="Los amigos no deben inmiscuirse en la vida familiar"/>
          <p:cNvSpPr txBox="1"/>
          <p:nvPr>
            <p:ph type="ctrTitle"/>
          </p:nvPr>
        </p:nvSpPr>
        <p:spPr>
          <a:xfrm>
            <a:off x="3247173" y="655655"/>
            <a:ext cx="17889654" cy="1801513"/>
          </a:xfrm>
          <a:prstGeom prst="rect">
            <a:avLst/>
          </a:prstGeom>
        </p:spPr>
        <p:txBody>
          <a:bodyPr anchor="t"/>
          <a:lstStyle/>
          <a:p>
            <a:pPr defTabSz="1463003">
              <a:defRPr spc="-208" sz="6960">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pPr>
            <a:r>
              <a:t>Los amigos no deben inmiscuirse</a:t>
            </a:r>
            <a:r>
              <a:rPr spc="-163" sz="5460"/>
              <a:t> en la </a:t>
            </a:r>
            <a:r>
              <a:t>vida familiar </a:t>
            </a:r>
          </a:p>
        </p:txBody>
      </p:sp>
      <p:sp>
        <p:nvSpPr>
          <p:cNvPr id="351" name="El círculo del hogar debería ser considerado como un lugar sagrado, un símbolo del cielo, un espejo para reflejarnos."/>
          <p:cNvSpPr txBox="1"/>
          <p:nvPr/>
        </p:nvSpPr>
        <p:spPr>
          <a:xfrm>
            <a:off x="4944426" y="2888778"/>
            <a:ext cx="6841282" cy="59902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ts val="6200"/>
              </a:lnSpc>
              <a:spcBef>
                <a:spcPts val="5100"/>
              </a:spcBef>
              <a:defRPr sz="3900">
                <a:solidFill>
                  <a:srgbClr val="FFFFFF"/>
                </a:solidFill>
                <a:effectLst>
                  <a:outerShdw sx="100000" sy="100000" kx="0" ky="0" algn="b" rotWithShape="0" blurRad="25400" dist="63500" dir="18660000">
                    <a:srgbClr val="929292"/>
                  </a:outerShdw>
                </a:effectLst>
                <a:latin typeface="Helvetica Neue Thin"/>
                <a:ea typeface="Helvetica Neue Thin"/>
                <a:cs typeface="Helvetica Neue Thin"/>
                <a:sym typeface="Helvetica Neue Thin"/>
              </a:defRPr>
            </a:pPr>
            <a:r>
              <a:rPr sz="5000">
                <a:latin typeface="Helvetica Neue Light"/>
                <a:ea typeface="Helvetica Neue Light"/>
                <a:cs typeface="Helvetica Neue Light"/>
                <a:sym typeface="Helvetica Neue Light"/>
              </a:rPr>
              <a:t>El </a:t>
            </a:r>
            <a:r>
              <a:rPr sz="6300">
                <a:latin typeface="Helvetica Neue Black Condensed"/>
                <a:ea typeface="Helvetica Neue Black Condensed"/>
                <a:cs typeface="Helvetica Neue Black Condensed"/>
                <a:sym typeface="Helvetica Neue Black Condensed"/>
              </a:rPr>
              <a:t>círculo</a:t>
            </a:r>
            <a:r>
              <a:rPr>
                <a:latin typeface="Helvetica Neue Light"/>
                <a:ea typeface="Helvetica Neue Light"/>
                <a:cs typeface="Helvetica Neue Light"/>
                <a:sym typeface="Helvetica Neue Light"/>
              </a:rPr>
              <a:t> del </a:t>
            </a:r>
            <a:r>
              <a:rPr sz="6300">
                <a:latin typeface="Helvetica Neue Black Condensed"/>
                <a:ea typeface="Helvetica Neue Black Condensed"/>
                <a:cs typeface="Helvetica Neue Black Condensed"/>
                <a:sym typeface="Helvetica Neue Black Condensed"/>
              </a:rPr>
              <a:t>hogar debería ser considerado como </a:t>
            </a:r>
            <a:r>
              <a:rPr sz="4400">
                <a:latin typeface="Helvetica Neue Light"/>
                <a:ea typeface="Helvetica Neue Light"/>
                <a:cs typeface="Helvetica Neue Light"/>
                <a:sym typeface="Helvetica Neue Light"/>
              </a:rPr>
              <a:t>un </a:t>
            </a:r>
            <a:r>
              <a:rPr sz="6300">
                <a:latin typeface="Helvetica Neue Black Condensed"/>
                <a:ea typeface="Helvetica Neue Black Condensed"/>
                <a:cs typeface="Helvetica Neue Black Condensed"/>
                <a:sym typeface="Helvetica Neue Black Condensed"/>
              </a:rPr>
              <a:t>lugar sagrado</a:t>
            </a:r>
            <a:r>
              <a:rPr sz="4400">
                <a:latin typeface="Helvetica Neue Light"/>
                <a:ea typeface="Helvetica Neue Light"/>
                <a:cs typeface="Helvetica Neue Light"/>
                <a:sym typeface="Helvetica Neue Light"/>
              </a:rPr>
              <a:t>, un</a:t>
            </a:r>
            <a:r>
              <a:rPr sz="6300">
                <a:latin typeface="Helvetica Neue Black Condensed"/>
                <a:ea typeface="Helvetica Neue Black Condensed"/>
                <a:cs typeface="Helvetica Neue Black Condensed"/>
                <a:sym typeface="Helvetica Neue Black Condensed"/>
              </a:rPr>
              <a:t> símbolo del cielo</a:t>
            </a:r>
            <a:r>
              <a:rPr sz="4400">
                <a:latin typeface="Helvetica Neue Light"/>
                <a:ea typeface="Helvetica Neue Light"/>
                <a:cs typeface="Helvetica Neue Light"/>
                <a:sym typeface="Helvetica Neue Light"/>
              </a:rPr>
              <a:t>, un</a:t>
            </a:r>
            <a:r>
              <a:rPr sz="6300">
                <a:latin typeface="Helvetica Neue Black Condensed"/>
                <a:ea typeface="Helvetica Neue Black Condensed"/>
                <a:cs typeface="Helvetica Neue Black Condensed"/>
                <a:sym typeface="Helvetica Neue Black Condensed"/>
              </a:rPr>
              <a:t> espejo para reflejarnos</a:t>
            </a:r>
            <a:r>
              <a:rPr sz="5300">
                <a:latin typeface="Helvetica Neue Light"/>
                <a:ea typeface="Helvetica Neue Light"/>
                <a:cs typeface="Helvetica Neue Light"/>
                <a:sym typeface="Helvetica Neue Light"/>
              </a:rPr>
              <a:t>.</a:t>
            </a:r>
          </a:p>
        </p:txBody>
      </p:sp>
      <p:sp>
        <p:nvSpPr>
          <p:cNvPr id="352" name="Podemos tener amigos y conocidos, pero no deben inmiscuirse en la vida del hogar. Debería existir un fuerte sentido de pertenencia, que produzca una sensación de tranquilidad, reposo y confianza."/>
          <p:cNvSpPr txBox="1"/>
          <p:nvPr/>
        </p:nvSpPr>
        <p:spPr>
          <a:xfrm>
            <a:off x="1293505" y="9295890"/>
            <a:ext cx="21548876" cy="2400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759459">
              <a:lnSpc>
                <a:spcPts val="5900"/>
              </a:lnSpc>
              <a:spcBef>
                <a:spcPts val="4600"/>
              </a:spcBef>
              <a:defRPr sz="3588">
                <a:solidFill>
                  <a:srgbClr val="FFFFFF"/>
                </a:solidFill>
                <a:latin typeface="Helvetica Neue Thin"/>
                <a:ea typeface="Helvetica Neue Thin"/>
                <a:cs typeface="Helvetica Neue Thin"/>
                <a:sym typeface="Helvetica Neue Thin"/>
              </a:defRPr>
            </a:pPr>
            <a:r>
              <a:rPr sz="5796">
                <a:latin typeface="Helvetica Neue Black Condensed"/>
                <a:ea typeface="Helvetica Neue Black Condensed"/>
                <a:cs typeface="Helvetica Neue Black Condensed"/>
                <a:sym typeface="Helvetica Neue Black Condensed"/>
              </a:rPr>
              <a:t>Podemos tener amigos</a:t>
            </a:r>
            <a:r>
              <a:rPr sz="4140">
                <a:latin typeface="Helvetica Neue Light"/>
                <a:ea typeface="Helvetica Neue Light"/>
                <a:cs typeface="Helvetica Neue Light"/>
                <a:sym typeface="Helvetica Neue Light"/>
              </a:rPr>
              <a:t> y </a:t>
            </a:r>
            <a:r>
              <a:rPr sz="5796">
                <a:latin typeface="Helvetica Neue Black Condensed"/>
                <a:ea typeface="Helvetica Neue Black Condensed"/>
                <a:cs typeface="Helvetica Neue Black Condensed"/>
                <a:sym typeface="Helvetica Neue Black Condensed"/>
              </a:rPr>
              <a:t>conocidos</a:t>
            </a:r>
            <a:r>
              <a:rPr sz="3772">
                <a:latin typeface="Helvetica Neue Light"/>
                <a:ea typeface="Helvetica Neue Light"/>
                <a:cs typeface="Helvetica Neue Light"/>
                <a:sym typeface="Helvetica Neue Light"/>
              </a:rPr>
              <a:t>, pero</a:t>
            </a:r>
            <a:r>
              <a:rPr sz="5796">
                <a:latin typeface="Helvetica Neue Black Condensed"/>
                <a:ea typeface="Helvetica Neue Black Condensed"/>
                <a:cs typeface="Helvetica Neue Black Condensed"/>
                <a:sym typeface="Helvetica Neue Black Condensed"/>
              </a:rPr>
              <a:t> no deben inmiscuirse</a:t>
            </a:r>
            <a:r>
              <a:rPr sz="4048">
                <a:latin typeface="Helvetica Neue Light"/>
                <a:ea typeface="Helvetica Neue Light"/>
                <a:cs typeface="Helvetica Neue Light"/>
                <a:sym typeface="Helvetica Neue Light"/>
              </a:rPr>
              <a:t> en la </a:t>
            </a:r>
            <a:r>
              <a:rPr sz="5796">
                <a:latin typeface="Helvetica Neue Black Condensed"/>
                <a:ea typeface="Helvetica Neue Black Condensed"/>
                <a:cs typeface="Helvetica Neue Black Condensed"/>
                <a:sym typeface="Helvetica Neue Black Condensed"/>
              </a:rPr>
              <a:t>vida</a:t>
            </a:r>
            <a:r>
              <a:rPr sz="4140">
                <a:latin typeface="Helvetica Neue Light"/>
                <a:ea typeface="Helvetica Neue Light"/>
                <a:cs typeface="Helvetica Neue Light"/>
                <a:sym typeface="Helvetica Neue Light"/>
              </a:rPr>
              <a:t> del </a:t>
            </a:r>
            <a:r>
              <a:rPr sz="5796">
                <a:latin typeface="Helvetica Neue Black Condensed"/>
                <a:ea typeface="Helvetica Neue Black Condensed"/>
                <a:cs typeface="Helvetica Neue Black Condensed"/>
                <a:sym typeface="Helvetica Neue Black Condensed"/>
              </a:rPr>
              <a:t>hogar. Debería existir</a:t>
            </a:r>
            <a:r>
              <a:rPr sz="4232">
                <a:latin typeface="Helvetica Neue Light"/>
                <a:ea typeface="Helvetica Neue Light"/>
                <a:cs typeface="Helvetica Neue Light"/>
                <a:sym typeface="Helvetica Neue Light"/>
              </a:rPr>
              <a:t> un </a:t>
            </a:r>
            <a:r>
              <a:rPr sz="5796">
                <a:latin typeface="Helvetica Neue Black Condensed"/>
                <a:ea typeface="Helvetica Neue Black Condensed"/>
                <a:cs typeface="Helvetica Neue Black Condensed"/>
                <a:sym typeface="Helvetica Neue Black Condensed"/>
              </a:rPr>
              <a:t>fuerte sentido</a:t>
            </a:r>
            <a:r>
              <a:rPr sz="3864">
                <a:latin typeface="Helvetica Neue Light"/>
                <a:ea typeface="Helvetica Neue Light"/>
                <a:cs typeface="Helvetica Neue Light"/>
                <a:sym typeface="Helvetica Neue Light"/>
              </a:rPr>
              <a:t> de </a:t>
            </a:r>
            <a:r>
              <a:rPr sz="5796">
                <a:latin typeface="Helvetica Neue Black Condensed"/>
                <a:ea typeface="Helvetica Neue Black Condensed"/>
                <a:cs typeface="Helvetica Neue Black Condensed"/>
                <a:sym typeface="Helvetica Neue Black Condensed"/>
              </a:rPr>
              <a:t>pertenencia</a:t>
            </a:r>
            <a:r>
              <a:rPr sz="3864">
                <a:latin typeface="Helvetica Neue Light"/>
                <a:ea typeface="Helvetica Neue Light"/>
                <a:cs typeface="Helvetica Neue Light"/>
                <a:sym typeface="Helvetica Neue Light"/>
              </a:rPr>
              <a:t>, que </a:t>
            </a:r>
            <a:r>
              <a:rPr sz="5796">
                <a:latin typeface="Helvetica Neue Black Condensed"/>
                <a:ea typeface="Helvetica Neue Black Condensed"/>
                <a:cs typeface="Helvetica Neue Black Condensed"/>
                <a:sym typeface="Helvetica Neue Black Condensed"/>
              </a:rPr>
              <a:t>produzca</a:t>
            </a:r>
            <a:r>
              <a:rPr sz="4508">
                <a:latin typeface="Helvetica Neue Light"/>
                <a:ea typeface="Helvetica Neue Light"/>
                <a:cs typeface="Helvetica Neue Light"/>
                <a:sym typeface="Helvetica Neue Light"/>
              </a:rPr>
              <a:t> una </a:t>
            </a:r>
            <a:r>
              <a:rPr sz="5796">
                <a:latin typeface="Helvetica Neue Black Condensed"/>
                <a:ea typeface="Helvetica Neue Black Condensed"/>
                <a:cs typeface="Helvetica Neue Black Condensed"/>
                <a:sym typeface="Helvetica Neue Black Condensed"/>
              </a:rPr>
              <a:t>sensación</a:t>
            </a:r>
            <a:r>
              <a:t> </a:t>
            </a:r>
            <a:r>
              <a:rPr sz="3864">
                <a:latin typeface="Helvetica Neue Light"/>
                <a:ea typeface="Helvetica Neue Light"/>
                <a:cs typeface="Helvetica Neue Light"/>
                <a:sym typeface="Helvetica Neue Light"/>
              </a:rPr>
              <a:t>de </a:t>
            </a:r>
            <a:r>
              <a:rPr sz="5796">
                <a:latin typeface="Helvetica Neue Black Condensed"/>
                <a:ea typeface="Helvetica Neue Black Condensed"/>
                <a:cs typeface="Helvetica Neue Black Condensed"/>
                <a:sym typeface="Helvetica Neue Black Condensed"/>
              </a:rPr>
              <a:t>tranquilidad</a:t>
            </a:r>
            <a:r>
              <a:rPr sz="4048">
                <a:latin typeface="Helvetica Neue Light"/>
                <a:ea typeface="Helvetica Neue Light"/>
                <a:cs typeface="Helvetica Neue Light"/>
                <a:sym typeface="Helvetica Neue Light"/>
              </a:rPr>
              <a:t>, </a:t>
            </a:r>
            <a:r>
              <a:rPr sz="5796">
                <a:latin typeface="Helvetica Neue Black Condensed"/>
                <a:ea typeface="Helvetica Neue Black Condensed"/>
                <a:cs typeface="Helvetica Neue Black Condensed"/>
                <a:sym typeface="Helvetica Neue Black Condensed"/>
              </a:rPr>
              <a:t>reposo</a:t>
            </a:r>
            <a:r>
              <a:rPr sz="4140">
                <a:latin typeface="Helvetica Neue Light"/>
                <a:ea typeface="Helvetica Neue Light"/>
                <a:cs typeface="Helvetica Neue Light"/>
                <a:sym typeface="Helvetica Neue Light"/>
              </a:rPr>
              <a:t> y </a:t>
            </a:r>
            <a:r>
              <a:rPr sz="5796">
                <a:latin typeface="Helvetica Neue Black Condensed"/>
                <a:ea typeface="Helvetica Neue Black Condensed"/>
                <a:cs typeface="Helvetica Neue Black Condensed"/>
                <a:sym typeface="Helvetica Neue Black Condensed"/>
              </a:rPr>
              <a:t>confianza</a:t>
            </a:r>
            <a:r>
              <a:rPr sz="4784">
                <a:latin typeface="Helvetica Neue Light"/>
                <a:ea typeface="Helvetica Neue Light"/>
                <a:cs typeface="Helvetica Neue Light"/>
                <a:sym typeface="Helvetica Neue Light"/>
              </a:rPr>
              <a:t>.</a:t>
            </a:r>
          </a:p>
        </p:txBody>
      </p:sp>
      <p:pic>
        <p:nvPicPr>
          <p:cNvPr id="353" name="Galería de imágenes" descr="Galería de imágenes"/>
          <p:cNvPicPr>
            <a:picLocks noChangeAspect="1"/>
          </p:cNvPicPr>
          <p:nvPr/>
        </p:nvPicPr>
        <p:blipFill>
          <a:blip r:embed="rId2">
            <a:extLst/>
          </a:blip>
          <a:srcRect l="59" t="0" r="59" b="0"/>
          <a:stretch>
            <a:fillRect/>
          </a:stretch>
        </p:blipFill>
        <p:spPr>
          <a:xfrm>
            <a:off x="11844449" y="1992113"/>
            <a:ext cx="6407919" cy="7453429"/>
          </a:xfrm>
          <a:prstGeom prst="rect">
            <a:avLst/>
          </a:prstGeom>
          <a:ln w="12700">
            <a:miter lim="400000"/>
          </a:ln>
        </p:spPr>
      </p:pic>
      <p:sp>
        <p:nvSpPr>
          <p:cNvPr id="354" name="{1MCP 165.4}"/>
          <p:cNvSpPr txBox="1"/>
          <p:nvPr/>
        </p:nvSpPr>
        <p:spPr>
          <a:xfrm>
            <a:off x="3775321" y="8423740"/>
            <a:ext cx="2033626"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 {1MCP 165.4}</a:t>
            </a:r>
          </a:p>
        </p:txBody>
      </p:sp>
      <p:sp>
        <p:nvSpPr>
          <p:cNvPr id="355" name="La vida familiar práctica es la gran prueba del carácter. Por su tierna consideración en el hogar, por el ejercicio de la paciencia, la bondad y el amor, un hombre determina su carácter"/>
          <p:cNvSpPr txBox="1"/>
          <p:nvPr/>
        </p:nvSpPr>
        <p:spPr>
          <a:xfrm>
            <a:off x="840926" y="11972419"/>
            <a:ext cx="21779878" cy="1080413"/>
          </a:xfrm>
          <a:prstGeom prst="rect">
            <a:avLst/>
          </a:prstGeom>
          <a:solidFill>
            <a:srgbClr val="D0464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3200">
                <a:solidFill>
                  <a:srgbClr val="FFFFFF"/>
                </a:solidFill>
                <a:latin typeface="Helvetica Neue"/>
                <a:ea typeface="Helvetica Neue"/>
                <a:cs typeface="Helvetica Neue"/>
                <a:sym typeface="Helvetica Neue"/>
              </a:defRPr>
            </a:lvl1pPr>
          </a:lstStyle>
          <a:p>
            <a:pPr/>
            <a:r>
              <a:t> La vida familiar práctica es la gran prueba del carácter. Por su tierna consideración en el hogar, por el ejercicio de la paciencia, la bondad y el amor, un hombre determina su carácter</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n" descr="Imagen"/>
          <p:cNvPicPr>
            <a:picLocks noChangeAspect="1"/>
          </p:cNvPicPr>
          <p:nvPr/>
        </p:nvPicPr>
        <p:blipFill>
          <a:blip r:embed="rId2">
            <a:extLst/>
          </a:blip>
          <a:stretch>
            <a:fillRect/>
          </a:stretch>
        </p:blipFill>
        <p:spPr>
          <a:xfrm>
            <a:off x="15408812" y="1404313"/>
            <a:ext cx="6510850" cy="8063897"/>
          </a:xfrm>
          <a:prstGeom prst="rect">
            <a:avLst/>
          </a:prstGeom>
          <a:ln w="25400">
            <a:miter lim="400000"/>
          </a:ln>
          <a:effectLst>
            <a:outerShdw sx="100000" sy="100000" kx="0" ky="0" algn="b" rotWithShape="0" blurRad="533400" dist="75902" dir="2086100">
              <a:srgbClr val="929292">
                <a:alpha val="62753"/>
              </a:srgbClr>
            </a:outerShdw>
          </a:effectLst>
        </p:spPr>
      </p:pic>
      <p:sp>
        <p:nvSpPr>
          <p:cNvPr id="358" name="La esposa"/>
          <p:cNvSpPr txBox="1"/>
          <p:nvPr>
            <p:ph type="ctrTitle"/>
          </p:nvPr>
        </p:nvSpPr>
        <p:spPr>
          <a:xfrm>
            <a:off x="3247173" y="808055"/>
            <a:ext cx="17889654" cy="1801513"/>
          </a:xfrm>
          <a:prstGeom prst="rect">
            <a:avLst/>
          </a:prstGeom>
        </p:spPr>
        <p:txBody>
          <a:bodyPr anchor="t"/>
          <a:lstStyle>
            <a:lvl1pPr defTabSz="2340805">
              <a:defRPr spc="-334" sz="11136">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La esposa</a:t>
            </a:r>
          </a:p>
        </p:txBody>
      </p:sp>
      <p:sp>
        <p:nvSpPr>
          <p:cNvPr id="359" name="Anhela:"/>
          <p:cNvSpPr txBox="1"/>
          <p:nvPr/>
        </p:nvSpPr>
        <p:spPr>
          <a:xfrm>
            <a:off x="4549423" y="3150121"/>
            <a:ext cx="3237088" cy="1215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1536153">
              <a:lnSpc>
                <a:spcPct val="90000"/>
              </a:lnSpc>
              <a:defRPr spc="-219" sz="7308">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Anhela:</a:t>
            </a:r>
          </a:p>
        </p:txBody>
      </p:sp>
      <p:sp>
        <p:nvSpPr>
          <p:cNvPr id="360" name="Palabras de amor…"/>
          <p:cNvSpPr txBox="1"/>
          <p:nvPr/>
        </p:nvSpPr>
        <p:spPr>
          <a:xfrm>
            <a:off x="3382214" y="4442776"/>
            <a:ext cx="15690959" cy="51352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398200" indent="-1398200" algn="l" defTabSz="1414236">
              <a:lnSpc>
                <a:spcPct val="90000"/>
              </a:lnSpc>
              <a:buSzPct val="80000"/>
              <a:buBlip>
                <a:blip r:embed="rId3"/>
              </a:buBlip>
              <a:defRPr spc="-201" sz="6728">
                <a:solidFill>
                  <a:srgbClr val="FFFFFF"/>
                </a:solidFill>
                <a:latin typeface="Helvetica Neue Medium"/>
                <a:ea typeface="Helvetica Neue Medium"/>
                <a:cs typeface="Helvetica Neue Medium"/>
                <a:sym typeface="Helvetica Neue Medium"/>
              </a:defRPr>
            </a:pPr>
            <a:r>
              <a:t>Palabras</a:t>
            </a:r>
            <a:r>
              <a:rPr spc="0" sz="2609">
                <a:effectLst>
                  <a:outerShdw sx="100000" sy="100000" kx="0" ky="0" algn="b" rotWithShape="0" blurRad="14732" dist="36830" dir="18660000">
                    <a:srgbClr val="5E5E5E"/>
                  </a:outerShdw>
                </a:effectLst>
              </a:rPr>
              <a:t> de </a:t>
            </a:r>
            <a:r>
              <a:t>amor </a:t>
            </a:r>
          </a:p>
          <a:p>
            <a:pPr marL="1398200" indent="-1398200" algn="l" defTabSz="1414236">
              <a:lnSpc>
                <a:spcPct val="90000"/>
              </a:lnSpc>
              <a:buSzPct val="80000"/>
              <a:buBlip>
                <a:blip r:embed="rId3"/>
              </a:buBlip>
              <a:defRPr spc="-201" sz="6728">
                <a:solidFill>
                  <a:srgbClr val="FFFFFF"/>
                </a:solidFill>
                <a:latin typeface="Helvetica Neue Medium"/>
                <a:ea typeface="Helvetica Neue Medium"/>
                <a:cs typeface="Helvetica Neue Medium"/>
                <a:sym typeface="Helvetica Neue Medium"/>
              </a:defRPr>
            </a:pPr>
            <a:r>
              <a:t>Bondad </a:t>
            </a:r>
          </a:p>
          <a:p>
            <a:pPr marL="1398200" indent="-1398200" algn="l" defTabSz="1414236">
              <a:lnSpc>
                <a:spcPct val="90000"/>
              </a:lnSpc>
              <a:buSzPct val="80000"/>
              <a:buBlip>
                <a:blip r:embed="rId3"/>
              </a:buBlip>
              <a:defRPr spc="-201" sz="6728">
                <a:solidFill>
                  <a:srgbClr val="FFFFFF"/>
                </a:solidFill>
                <a:latin typeface="Helvetica Neue Medium"/>
                <a:ea typeface="Helvetica Neue Medium"/>
                <a:cs typeface="Helvetica Neue Medium"/>
                <a:sym typeface="Helvetica Neue Medium"/>
              </a:defRPr>
            </a:pPr>
            <a:r>
              <a:t>Las atenciones</a:t>
            </a:r>
            <a:r>
              <a:rPr spc="0" sz="2609">
                <a:effectLst>
                  <a:outerShdw sx="100000" sy="100000" kx="0" ky="0" algn="b" rotWithShape="0" blurRad="14732" dist="36830" dir="18660000">
                    <a:srgbClr val="5E5E5E"/>
                  </a:outerShdw>
                </a:effectLst>
              </a:rPr>
              <a:t> y</a:t>
            </a:r>
            <a:endParaRPr spc="0" sz="2609">
              <a:effectLst>
                <a:outerShdw sx="100000" sy="100000" kx="0" ky="0" algn="b" rotWithShape="0" blurRad="14732" dist="36830" dir="18660000">
                  <a:srgbClr val="5E5E5E"/>
                </a:outerShdw>
              </a:effectLst>
            </a:endParaRPr>
          </a:p>
          <a:p>
            <a:pPr marL="1398200" indent="-1398200" algn="l" defTabSz="1414236">
              <a:lnSpc>
                <a:spcPct val="90000"/>
              </a:lnSpc>
              <a:buSzPct val="80000"/>
              <a:buBlip>
                <a:blip r:embed="rId3"/>
              </a:buBlip>
              <a:defRPr spc="-201" sz="6728">
                <a:solidFill>
                  <a:srgbClr val="FFFFFF"/>
                </a:solidFill>
                <a:latin typeface="Helvetica Neue Medium"/>
                <a:ea typeface="Helvetica Neue Medium"/>
                <a:cs typeface="Helvetica Neue Medium"/>
                <a:sym typeface="Helvetica Neue Medium"/>
              </a:defRPr>
            </a:pPr>
            <a:r>
              <a:t>Pequeñas</a:t>
            </a:r>
            <a:r>
              <a:rPr spc="0" sz="2609">
                <a:effectLst>
                  <a:outerShdw sx="100000" sy="100000" kx="0" ky="0" algn="b" rotWithShape="0" blurRad="14732" dist="36830" dir="18660000">
                    <a:srgbClr val="5E5E5E"/>
                  </a:outerShdw>
                </a:effectLst>
              </a:rPr>
              <a:t>  </a:t>
            </a:r>
            <a:r>
              <a:t>cortesías</a:t>
            </a:r>
          </a:p>
          <a:p>
            <a:pPr marL="1398200" indent="-1398200" algn="l" defTabSz="1414236">
              <a:lnSpc>
                <a:spcPct val="90000"/>
              </a:lnSpc>
              <a:buSzPct val="80000"/>
              <a:buBlip>
                <a:blip r:embed="rId3"/>
              </a:buBlip>
              <a:defRPr spc="-201" sz="6728">
                <a:solidFill>
                  <a:srgbClr val="FFFFFF"/>
                </a:solidFill>
                <a:latin typeface="Helvetica Neue Medium"/>
                <a:ea typeface="Helvetica Neue Medium"/>
                <a:cs typeface="Helvetica Neue Medium"/>
                <a:sym typeface="Helvetica Neue Medium"/>
              </a:defRPr>
            </a:pPr>
            <a:r>
              <a:t>Continuar Cultivando la consideración</a:t>
            </a:r>
          </a:p>
        </p:txBody>
      </p:sp>
      <p:sp>
        <p:nvSpPr>
          <p:cNvPr id="361" name="Pequeñas cortesías que mantuvieron vivo el amor y necesarias cuando estaban conquistando a las compañeras elegidas."/>
          <p:cNvSpPr txBox="1"/>
          <p:nvPr/>
        </p:nvSpPr>
        <p:spPr>
          <a:xfrm>
            <a:off x="1112024" y="10535581"/>
            <a:ext cx="21333857" cy="17211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a:solidFill>
                  <a:srgbClr val="FFFFFF"/>
                </a:solidFill>
              </a:defRPr>
            </a:lvl1pPr>
          </a:lstStyle>
          <a:p>
            <a:pPr/>
            <a:r>
              <a:t>Pequeñas cortesías que mantuvieron vivo el amor y necesarias cuando estaban conquistando a las compañeras elegidas.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Imagen" descr="Imagen"/>
          <p:cNvPicPr>
            <a:picLocks noChangeAspect="1"/>
          </p:cNvPicPr>
          <p:nvPr/>
        </p:nvPicPr>
        <p:blipFill>
          <a:blip r:embed="rId2">
            <a:extLst/>
          </a:blip>
          <a:stretch>
            <a:fillRect/>
          </a:stretch>
        </p:blipFill>
        <p:spPr>
          <a:xfrm>
            <a:off x="381661" y="3437466"/>
            <a:ext cx="9702801" cy="7112001"/>
          </a:xfrm>
          <a:prstGeom prst="rect">
            <a:avLst/>
          </a:prstGeom>
          <a:ln w="12700">
            <a:miter lim="400000"/>
          </a:ln>
        </p:spPr>
      </p:pic>
      <p:sp>
        <p:nvSpPr>
          <p:cNvPr id="364" name="Rectángulo redondeado"/>
          <p:cNvSpPr/>
          <p:nvPr/>
        </p:nvSpPr>
        <p:spPr>
          <a:xfrm>
            <a:off x="1734295" y="9460131"/>
            <a:ext cx="21435445" cy="2804067"/>
          </a:xfrm>
          <a:prstGeom prst="roundRect">
            <a:avLst>
              <a:gd name="adj" fmla="val 15000"/>
            </a:avLst>
          </a:prstGeom>
          <a:solidFill>
            <a:srgbClr val="569FD7"/>
          </a:solidFill>
          <a:ln w="12700">
            <a:miter lim="400000"/>
          </a:ln>
          <a:effectLst>
            <a:outerShdw sx="100000" sy="100000" kx="0" ky="0" algn="b" rotWithShape="0" blurRad="190500" dist="8455" dir="5400000">
              <a:srgbClr val="FFD479"/>
            </a:outerShdw>
          </a:effectLst>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365" name="Nutren el amor…"/>
          <p:cNvSpPr txBox="1"/>
          <p:nvPr/>
        </p:nvSpPr>
        <p:spPr>
          <a:xfrm>
            <a:off x="7754657" y="2516196"/>
            <a:ext cx="15463997" cy="5949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39800" indent="-939800" algn="l">
              <a:buSzPct val="80000"/>
              <a:buBlip>
                <a:blip r:embed="rId3"/>
              </a:buBlip>
              <a:defRPr sz="5500">
                <a:solidFill>
                  <a:srgbClr val="FFFFFF"/>
                </a:solidFill>
                <a:latin typeface="Helvetica Neue"/>
                <a:ea typeface="Helvetica Neue"/>
                <a:cs typeface="Helvetica Neue"/>
                <a:sym typeface="Helvetica Neue"/>
              </a:defRPr>
            </a:pPr>
            <a:r>
              <a:t>Nutren el amor</a:t>
            </a:r>
          </a:p>
          <a:p>
            <a:pPr marL="939800" indent="-939800" algn="l">
              <a:buSzPct val="80000"/>
              <a:buBlip>
                <a:blip r:embed="rId3"/>
              </a:buBlip>
              <a:defRPr sz="5500">
                <a:solidFill>
                  <a:srgbClr val="FFFFFF"/>
                </a:solidFill>
                <a:latin typeface="Helvetica Neue"/>
                <a:ea typeface="Helvetica Neue"/>
                <a:cs typeface="Helvetica Neue"/>
                <a:sym typeface="Helvetica Neue"/>
              </a:defRPr>
            </a:pPr>
            <a:r>
              <a:t>Serán felices en su compañía mutua </a:t>
            </a:r>
          </a:p>
          <a:p>
            <a:pPr marL="939800" indent="-939800" algn="l">
              <a:buSzPct val="80000"/>
              <a:buBlip>
                <a:blip r:embed="rId3"/>
              </a:buBlip>
              <a:defRPr sz="5500">
                <a:solidFill>
                  <a:srgbClr val="FFFFFF"/>
                </a:solidFill>
                <a:latin typeface="Helvetica Neue"/>
                <a:ea typeface="Helvetica Neue"/>
                <a:cs typeface="Helvetica Neue"/>
                <a:sym typeface="Helvetica Neue"/>
              </a:defRPr>
            </a:pPr>
            <a:r>
              <a:t>Tendrán una influencia santificadora sobre sus familias.</a:t>
            </a:r>
          </a:p>
          <a:p>
            <a:pPr marL="939800" indent="-939800" algn="l">
              <a:buSzPct val="80000"/>
              <a:buBlip>
                <a:blip r:embed="rId3"/>
              </a:buBlip>
              <a:defRPr sz="5500">
                <a:solidFill>
                  <a:srgbClr val="FFFFFF"/>
                </a:solidFill>
                <a:latin typeface="Helvetica Neue"/>
                <a:ea typeface="Helvetica Neue"/>
                <a:cs typeface="Helvetica Neue"/>
                <a:sym typeface="Helvetica Neue"/>
              </a:defRPr>
            </a:pPr>
            <a:r>
              <a:t>Tendrán un pequeño mundo de felicidad y</a:t>
            </a:r>
          </a:p>
          <a:p>
            <a:pPr marL="939800" indent="-939800" algn="l">
              <a:buSzPct val="80000"/>
              <a:buBlip>
                <a:blip r:embed="rId3"/>
              </a:buBlip>
              <a:defRPr sz="5500">
                <a:solidFill>
                  <a:srgbClr val="FFFFFF"/>
                </a:solidFill>
                <a:latin typeface="Helvetica Neue"/>
                <a:ea typeface="Helvetica Neue"/>
                <a:cs typeface="Helvetica Neue"/>
                <a:sym typeface="Helvetica Neue"/>
              </a:defRPr>
            </a:pPr>
            <a:r>
              <a:t>No desearían salir para buscar nuevas atracciones y nuevos objetos de su amor.</a:t>
            </a:r>
          </a:p>
        </p:txBody>
      </p:sp>
      <p:sp>
        <p:nvSpPr>
          <p:cNvPr id="366" name="—Carta 27, 1872. {1MCP 166.4}"/>
          <p:cNvSpPr txBox="1"/>
          <p:nvPr/>
        </p:nvSpPr>
        <p:spPr>
          <a:xfrm>
            <a:off x="19434014" y="12758673"/>
            <a:ext cx="4345840"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—Carta 27, 1872. {1MCP 166.4}</a:t>
            </a:r>
          </a:p>
        </p:txBody>
      </p:sp>
      <p:sp>
        <p:nvSpPr>
          <p:cNvPr id="367" name="Muchas esposas han enfermado y muerto prematuramente por falta de palabras de estímulo, de bondad y de amor manifestadas en atenciones y palabras bondadosas."/>
          <p:cNvSpPr txBox="1"/>
          <p:nvPr/>
        </p:nvSpPr>
        <p:spPr>
          <a:xfrm>
            <a:off x="2350972" y="9460131"/>
            <a:ext cx="20785231" cy="25973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ts val="6600"/>
              </a:lnSpc>
              <a:defRPr sz="5500">
                <a:solidFill>
                  <a:srgbClr val="FFFFFF"/>
                </a:solidFill>
                <a:latin typeface="Helvetica Neue"/>
                <a:ea typeface="Helvetica Neue"/>
                <a:cs typeface="Helvetica Neue"/>
                <a:sym typeface="Helvetica Neue"/>
              </a:defRPr>
            </a:pPr>
            <a:r>
              <a:t>Muchas esposas han enfermado </a:t>
            </a:r>
            <a:r>
              <a:rPr sz="3900"/>
              <a:t>y </a:t>
            </a:r>
            <a:r>
              <a:t>muerto prematuramente </a:t>
            </a:r>
            <a:r>
              <a:rPr sz="4200">
                <a:latin typeface="Helvetica Neue Thin"/>
                <a:ea typeface="Helvetica Neue Thin"/>
                <a:cs typeface="Helvetica Neue Thin"/>
                <a:sym typeface="Helvetica Neue Thin"/>
              </a:rPr>
              <a:t>por </a:t>
            </a:r>
            <a:r>
              <a:t>falta </a:t>
            </a:r>
            <a:r>
              <a:rPr sz="4200">
                <a:latin typeface="Helvetica Neue Thin"/>
                <a:ea typeface="Helvetica Neue Thin"/>
                <a:cs typeface="Helvetica Neue Thin"/>
                <a:sym typeface="Helvetica Neue Thin"/>
              </a:rPr>
              <a:t>de </a:t>
            </a:r>
            <a:r>
              <a:t>palabras </a:t>
            </a:r>
            <a:r>
              <a:rPr sz="4200">
                <a:latin typeface="Helvetica Neue Thin"/>
                <a:ea typeface="Helvetica Neue Thin"/>
                <a:cs typeface="Helvetica Neue Thin"/>
                <a:sym typeface="Helvetica Neue Thin"/>
              </a:rPr>
              <a:t>de </a:t>
            </a:r>
            <a:r>
              <a:t>estímulo</a:t>
            </a:r>
            <a:r>
              <a:rPr sz="4200">
                <a:latin typeface="Helvetica Neue Thin"/>
                <a:ea typeface="Helvetica Neue Thin"/>
                <a:cs typeface="Helvetica Neue Thin"/>
                <a:sym typeface="Helvetica Neue Thin"/>
              </a:rPr>
              <a:t>, de </a:t>
            </a:r>
            <a:r>
              <a:t>bondad </a:t>
            </a:r>
            <a:r>
              <a:rPr sz="4200">
                <a:latin typeface="Helvetica Neue Thin"/>
                <a:ea typeface="Helvetica Neue Thin"/>
                <a:cs typeface="Helvetica Neue Thin"/>
                <a:sym typeface="Helvetica Neue Thin"/>
              </a:rPr>
              <a:t>y de </a:t>
            </a:r>
            <a:r>
              <a:t>amor manifestadas </a:t>
            </a:r>
            <a:r>
              <a:rPr sz="4200">
                <a:latin typeface="Helvetica Neue Thin"/>
                <a:ea typeface="Helvetica Neue Thin"/>
                <a:cs typeface="Helvetica Neue Thin"/>
                <a:sym typeface="Helvetica Neue Thin"/>
              </a:rPr>
              <a:t>en </a:t>
            </a:r>
            <a:r>
              <a:t>atenciones</a:t>
            </a:r>
            <a:r>
              <a:rPr sz="4200">
                <a:latin typeface="Helvetica Neue Thin"/>
                <a:ea typeface="Helvetica Neue Thin"/>
                <a:cs typeface="Helvetica Neue Thin"/>
                <a:sym typeface="Helvetica Neue Thin"/>
              </a:rPr>
              <a:t> y </a:t>
            </a:r>
            <a:r>
              <a:t>palabras bondadosas.</a:t>
            </a:r>
          </a:p>
        </p:txBody>
      </p:sp>
      <p:sp>
        <p:nvSpPr>
          <p:cNvPr id="368" name="Cultivando estas atenciones para las esposas"/>
          <p:cNvSpPr txBox="1"/>
          <p:nvPr/>
        </p:nvSpPr>
        <p:spPr>
          <a:xfrm>
            <a:off x="4810376" y="1121272"/>
            <a:ext cx="14763248" cy="7377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4500">
                <a:solidFill>
                  <a:srgbClr val="FFFFFF"/>
                </a:solidFill>
                <a:latin typeface="Times New Roman"/>
                <a:ea typeface="Times New Roman"/>
                <a:cs typeface="Times New Roman"/>
                <a:sym typeface="Times New Roman"/>
              </a:defRPr>
            </a:lvl1pPr>
          </a:lstStyle>
          <a:p>
            <a:pPr/>
            <a:r>
              <a:t>Cultivando estas atenciones para las esposas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Rectángulo"/>
          <p:cNvSpPr/>
          <p:nvPr/>
        </p:nvSpPr>
        <p:spPr>
          <a:xfrm>
            <a:off x="1253198" y="4189048"/>
            <a:ext cx="21179170" cy="6457224"/>
          </a:xfrm>
          <a:prstGeom prst="rect">
            <a:avLst/>
          </a:prstGeom>
          <a:solidFill>
            <a:srgbClr val="000000"/>
          </a:solidFill>
          <a:ln w="12700">
            <a:miter lim="400000"/>
          </a:ln>
          <a:effectLst>
            <a:outerShdw sx="100000" sy="100000" kx="0" ky="0" algn="b" rotWithShape="0" blurRad="190500" dist="8455" dir="2992901">
              <a:srgbClr val="D5D5D5">
                <a:alpha val="82241"/>
              </a:srgbClr>
            </a:outerShdw>
          </a:effectLst>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371" name="El esposo"/>
          <p:cNvSpPr txBox="1"/>
          <p:nvPr>
            <p:ph type="ctrTitle"/>
          </p:nvPr>
        </p:nvSpPr>
        <p:spPr>
          <a:xfrm>
            <a:off x="7565173" y="655655"/>
            <a:ext cx="8097689" cy="1801513"/>
          </a:xfrm>
          <a:prstGeom prst="rect">
            <a:avLst/>
          </a:prstGeom>
        </p:spPr>
        <p:txBody>
          <a:bodyPr anchor="t"/>
          <a:lstStyle>
            <a:lvl1pPr defTabSz="2340805">
              <a:defRPr spc="-334" sz="11136">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El esposo</a:t>
            </a:r>
          </a:p>
        </p:txBody>
      </p:sp>
      <p:sp>
        <p:nvSpPr>
          <p:cNvPr id="372" name="Debe manifestar gran interés en su familia.…"/>
          <p:cNvSpPr txBox="1"/>
          <p:nvPr/>
        </p:nvSpPr>
        <p:spPr>
          <a:xfrm>
            <a:off x="2440905" y="4707368"/>
            <a:ext cx="19502190" cy="5938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95512" indent="-895512" algn="l">
              <a:lnSpc>
                <a:spcPts val="5500"/>
              </a:lnSpc>
              <a:spcBef>
                <a:spcPts val="1300"/>
              </a:spcBef>
              <a:buSzPct val="58999"/>
              <a:buBlip>
                <a:blip r:embed="rId2"/>
              </a:buBlip>
              <a:defRPr sz="3900">
                <a:solidFill>
                  <a:srgbClr val="FFFFFF"/>
                </a:solidFill>
                <a:effectLst>
                  <a:outerShdw sx="100000" sy="100000" kx="0" ky="0" algn="b" rotWithShape="0" blurRad="25400" dist="63500" dir="18660000">
                    <a:srgbClr val="929292"/>
                  </a:outerShdw>
                </a:effectLst>
                <a:latin typeface="Helvetica Neue Thin"/>
                <a:ea typeface="Helvetica Neue Thin"/>
                <a:cs typeface="Helvetica Neue Thin"/>
                <a:sym typeface="Helvetica Neue Thin"/>
              </a:defRPr>
            </a:pPr>
            <a:r>
              <a:rPr sz="5000">
                <a:effectLst>
                  <a:outerShdw sx="100000" sy="100000" kx="0" ky="0" algn="b" rotWithShape="0" blurRad="25400" dist="63500" dir="18660000">
                    <a:srgbClr val="5E5E5E"/>
                  </a:outerShdw>
                </a:effectLst>
                <a:latin typeface="Helvetica Neue Light"/>
                <a:ea typeface="Helvetica Neue Light"/>
                <a:cs typeface="Helvetica Neue Light"/>
                <a:sym typeface="Helvetica Neue Light"/>
              </a:rPr>
              <a:t>Debe manifestar gran interés en su familia.</a:t>
            </a:r>
            <a:endParaRPr sz="5000">
              <a:effectLst>
                <a:outerShdw sx="100000" sy="100000" kx="0" ky="0" algn="b" rotWithShape="0" blurRad="25400" dist="63500" dir="18660000">
                  <a:srgbClr val="5E5E5E"/>
                </a:outerShdw>
              </a:effectLst>
              <a:latin typeface="Helvetica Neue Light"/>
              <a:ea typeface="Helvetica Neue Light"/>
              <a:cs typeface="Helvetica Neue Light"/>
              <a:sym typeface="Helvetica Neue Light"/>
            </a:endParaRPr>
          </a:p>
          <a:p>
            <a:pPr marL="895512" indent="-895512" algn="l">
              <a:lnSpc>
                <a:spcPts val="5500"/>
              </a:lnSpc>
              <a:spcBef>
                <a:spcPts val="1300"/>
              </a:spcBef>
              <a:buSzPct val="58999"/>
              <a:buBlip>
                <a:blip r:embed="rId2"/>
              </a:buBlip>
              <a:defRPr sz="3900">
                <a:solidFill>
                  <a:srgbClr val="FFFFFF"/>
                </a:solidFill>
                <a:effectLst>
                  <a:outerShdw sx="100000" sy="100000" kx="0" ky="0" algn="b" rotWithShape="0" blurRad="25400" dist="63500" dir="18660000">
                    <a:srgbClr val="929292"/>
                  </a:outerShdw>
                </a:effectLst>
                <a:latin typeface="Helvetica Neue Thin"/>
                <a:ea typeface="Helvetica Neue Thin"/>
                <a:cs typeface="Helvetica Neue Thin"/>
                <a:sym typeface="Helvetica Neue Thin"/>
              </a:defRPr>
            </a:pPr>
            <a:r>
              <a:rPr sz="5000">
                <a:effectLst>
                  <a:outerShdw sx="100000" sy="100000" kx="0" ky="0" algn="b" rotWithShape="0" blurRad="25400" dist="63500" dir="18660000">
                    <a:srgbClr val="5E5E5E"/>
                  </a:outerShdw>
                </a:effectLst>
                <a:latin typeface="Helvetica Neue Light"/>
                <a:ea typeface="Helvetica Neue Light"/>
                <a:cs typeface="Helvetica Neue Light"/>
                <a:sym typeface="Helvetica Neue Light"/>
              </a:rPr>
              <a:t>Necesita ser cuidadoso de los sentimientos de una esposa débil.</a:t>
            </a:r>
            <a:endParaRPr sz="5000">
              <a:effectLst>
                <a:outerShdw sx="100000" sy="100000" kx="0" ky="0" algn="b" rotWithShape="0" blurRad="25400" dist="63500" dir="18660000">
                  <a:srgbClr val="5E5E5E"/>
                </a:outerShdw>
              </a:effectLst>
              <a:latin typeface="Helvetica Neue Light"/>
              <a:ea typeface="Helvetica Neue Light"/>
              <a:cs typeface="Helvetica Neue Light"/>
              <a:sym typeface="Helvetica Neue Light"/>
            </a:endParaRPr>
          </a:p>
          <a:p>
            <a:pPr marL="895512" indent="-895512" algn="l">
              <a:lnSpc>
                <a:spcPts val="5500"/>
              </a:lnSpc>
              <a:spcBef>
                <a:spcPts val="1300"/>
              </a:spcBef>
              <a:buSzPct val="58999"/>
              <a:buBlip>
                <a:blip r:embed="rId2"/>
              </a:buBlip>
              <a:defRPr sz="3900">
                <a:solidFill>
                  <a:srgbClr val="FFFFFF"/>
                </a:solidFill>
                <a:effectLst>
                  <a:outerShdw sx="100000" sy="100000" kx="0" ky="0" algn="b" rotWithShape="0" blurRad="25400" dist="63500" dir="18660000">
                    <a:srgbClr val="929292"/>
                  </a:outerShdw>
                </a:effectLst>
                <a:latin typeface="Helvetica Neue Thin"/>
                <a:ea typeface="Helvetica Neue Thin"/>
                <a:cs typeface="Helvetica Neue Thin"/>
                <a:sym typeface="Helvetica Neue Thin"/>
              </a:defRPr>
            </a:pPr>
            <a:r>
              <a:rPr sz="5000">
                <a:effectLst>
                  <a:outerShdw sx="100000" sy="100000" kx="0" ky="0" algn="b" rotWithShape="0" blurRad="25400" dist="63500" dir="18660000">
                    <a:srgbClr val="5E5E5E"/>
                  </a:outerShdw>
                </a:effectLst>
                <a:latin typeface="Helvetica Neue Light"/>
                <a:ea typeface="Helvetica Neue Light"/>
                <a:cs typeface="Helvetica Neue Light"/>
                <a:sym typeface="Helvetica Neue Light"/>
              </a:rPr>
              <a:t>Puede evitarle muchas enfermedades.</a:t>
            </a:r>
            <a:endParaRPr sz="5000">
              <a:effectLst>
                <a:outerShdw sx="100000" sy="100000" kx="0" ky="0" algn="b" rotWithShape="0" blurRad="25400" dist="63500" dir="18660000">
                  <a:srgbClr val="5E5E5E"/>
                </a:outerShdw>
              </a:effectLst>
              <a:latin typeface="Helvetica Neue Light"/>
              <a:ea typeface="Helvetica Neue Light"/>
              <a:cs typeface="Helvetica Neue Light"/>
              <a:sym typeface="Helvetica Neue Light"/>
            </a:endParaRPr>
          </a:p>
          <a:p>
            <a:pPr marL="895512" indent="-895512" algn="l">
              <a:lnSpc>
                <a:spcPts val="5500"/>
              </a:lnSpc>
              <a:spcBef>
                <a:spcPts val="1300"/>
              </a:spcBef>
              <a:buSzPct val="58999"/>
              <a:buBlip>
                <a:blip r:embed="rId2"/>
              </a:buBlip>
              <a:defRPr sz="3900">
                <a:solidFill>
                  <a:srgbClr val="FFFFFF"/>
                </a:solidFill>
                <a:effectLst>
                  <a:outerShdw sx="100000" sy="100000" kx="0" ky="0" algn="b" rotWithShape="0" blurRad="25400" dist="63500" dir="18660000">
                    <a:srgbClr val="929292"/>
                  </a:outerShdw>
                </a:effectLst>
                <a:latin typeface="Helvetica Neue Thin"/>
                <a:ea typeface="Helvetica Neue Thin"/>
                <a:cs typeface="Helvetica Neue Thin"/>
                <a:sym typeface="Helvetica Neue Thin"/>
              </a:defRPr>
            </a:pPr>
            <a:r>
              <a:rPr sz="5000">
                <a:effectLst>
                  <a:outerShdw sx="100000" sy="100000" kx="0" ky="0" algn="b" rotWithShape="0" blurRad="25400" dist="63500" dir="18660000">
                    <a:srgbClr val="5E5E5E"/>
                  </a:outerShdw>
                </a:effectLst>
                <a:latin typeface="Helvetica Neue Light"/>
                <a:ea typeface="Helvetica Neue Light"/>
                <a:cs typeface="Helvetica Neue Light"/>
                <a:sym typeface="Helvetica Neue Light"/>
              </a:rPr>
              <a:t>Palabras bondadosas, alegres y alentadoras resultarán más eficaces que las medicinas más poderosas.</a:t>
            </a:r>
            <a:endParaRPr sz="5000">
              <a:effectLst>
                <a:outerShdw sx="100000" sy="100000" kx="0" ky="0" algn="b" rotWithShape="0" blurRad="25400" dist="63500" dir="18660000">
                  <a:srgbClr val="5E5E5E"/>
                </a:outerShdw>
              </a:effectLst>
              <a:latin typeface="Helvetica Neue Light"/>
              <a:ea typeface="Helvetica Neue Light"/>
              <a:cs typeface="Helvetica Neue Light"/>
              <a:sym typeface="Helvetica Neue Light"/>
            </a:endParaRPr>
          </a:p>
          <a:p>
            <a:pPr marL="895512" indent="-895512" algn="l">
              <a:lnSpc>
                <a:spcPts val="5500"/>
              </a:lnSpc>
              <a:spcBef>
                <a:spcPts val="1300"/>
              </a:spcBef>
              <a:buSzPct val="58999"/>
              <a:buBlip>
                <a:blip r:embed="rId2"/>
              </a:buBlip>
              <a:defRPr sz="3900">
                <a:solidFill>
                  <a:srgbClr val="FFFFFF"/>
                </a:solidFill>
                <a:effectLst>
                  <a:outerShdw sx="100000" sy="100000" kx="0" ky="0" algn="b" rotWithShape="0" blurRad="25400" dist="63500" dir="18660000">
                    <a:srgbClr val="929292"/>
                  </a:outerShdw>
                </a:effectLst>
                <a:latin typeface="Helvetica Neue Thin"/>
                <a:ea typeface="Helvetica Neue Thin"/>
                <a:cs typeface="Helvetica Neue Thin"/>
                <a:sym typeface="Helvetica Neue Thin"/>
              </a:defRPr>
            </a:pPr>
            <a:r>
              <a:rPr sz="5000">
                <a:effectLst>
                  <a:outerShdw sx="100000" sy="100000" kx="0" ky="0" algn="b" rotWithShape="0" blurRad="25400" dist="63500" dir="18660000">
                    <a:srgbClr val="5E5E5E"/>
                  </a:outerShdw>
                </a:effectLst>
                <a:latin typeface="Helvetica Neue Light"/>
                <a:ea typeface="Helvetica Neue Light"/>
                <a:cs typeface="Helvetica Neue Light"/>
                <a:sym typeface="Helvetica Neue Light"/>
              </a:rPr>
              <a:t>Infundirán ánimo al corazón de la abatida y desanimada esposa</a:t>
            </a:r>
          </a:p>
        </p:txBody>
      </p:sp>
      <p:sp>
        <p:nvSpPr>
          <p:cNvPr id="373" name="Puede cerrar la puerta a la enfermedad"/>
          <p:cNvSpPr txBox="1"/>
          <p:nvPr/>
        </p:nvSpPr>
        <p:spPr>
          <a:xfrm>
            <a:off x="6599444" y="2332055"/>
            <a:ext cx="11185111" cy="1162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1219169">
              <a:lnSpc>
                <a:spcPct val="90000"/>
              </a:lnSpc>
              <a:defRPr i="1" spc="-174" sz="5800">
                <a:solidFill>
                  <a:srgbClr val="FFFFFF"/>
                </a:solidFill>
                <a:latin typeface="Times New Roman"/>
                <a:ea typeface="Times New Roman"/>
                <a:cs typeface="Times New Roman"/>
                <a:sym typeface="Times New Roman"/>
              </a:defRPr>
            </a:lvl1pPr>
          </a:lstStyle>
          <a:p>
            <a:pPr/>
            <a:r>
              <a:t>Puede cerrar la puerta a la enfermedad</a:t>
            </a:r>
          </a:p>
        </p:txBody>
      </p:sp>
      <p:sp>
        <p:nvSpPr>
          <p:cNvPr id="374" name="La alegría infundida a la familia por los actos y las palabras de bondad, recompensarán diez veces el esfuerzo hecho."/>
          <p:cNvSpPr txBox="1"/>
          <p:nvPr/>
        </p:nvSpPr>
        <p:spPr>
          <a:xfrm>
            <a:off x="2355694" y="11154322"/>
            <a:ext cx="18974179" cy="14974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1072869">
              <a:lnSpc>
                <a:spcPct val="90000"/>
              </a:lnSpc>
              <a:defRPr i="1" spc="-153" sz="5104">
                <a:solidFill>
                  <a:srgbClr val="FFFFFF"/>
                </a:solidFill>
                <a:latin typeface="Times New Roman"/>
                <a:ea typeface="Times New Roman"/>
                <a:cs typeface="Times New Roman"/>
                <a:sym typeface="Times New Roman"/>
              </a:defRPr>
            </a:pPr>
            <a:r>
              <a:rPr spc="-118" sz="3959"/>
              <a:t>La </a:t>
            </a:r>
            <a:r>
              <a:t>alegría infundida</a:t>
            </a:r>
            <a:r>
              <a:rPr spc="-118" sz="3959"/>
              <a:t> a la </a:t>
            </a:r>
            <a:r>
              <a:t>familia</a:t>
            </a:r>
            <a:r>
              <a:rPr spc="-118" sz="3959"/>
              <a:t> por los </a:t>
            </a:r>
            <a:r>
              <a:t>actos </a:t>
            </a:r>
            <a:r>
              <a:rPr spc="-118" sz="3959"/>
              <a:t>y las </a:t>
            </a:r>
            <a:r>
              <a:t>palabras</a:t>
            </a:r>
            <a:r>
              <a:rPr spc="-118" sz="3959"/>
              <a:t> de </a:t>
            </a:r>
            <a:r>
              <a:t>bondad, recompensarán diez veces</a:t>
            </a:r>
            <a:r>
              <a:rPr spc="-118" sz="3959"/>
              <a:t> el </a:t>
            </a:r>
            <a:r>
              <a:t>esfuerzo hecho.</a:t>
            </a:r>
          </a:p>
        </p:txBody>
      </p:sp>
      <p:pic>
        <p:nvPicPr>
          <p:cNvPr id="375" name="Imagen" descr="Imagen"/>
          <p:cNvPicPr>
            <a:picLocks noChangeAspect="1"/>
          </p:cNvPicPr>
          <p:nvPr/>
        </p:nvPicPr>
        <p:blipFill>
          <a:blip r:embed="rId3">
            <a:extLst/>
          </a:blip>
          <a:stretch>
            <a:fillRect/>
          </a:stretch>
        </p:blipFill>
        <p:spPr>
          <a:xfrm>
            <a:off x="263049" y="2365292"/>
            <a:ext cx="3978169" cy="898541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La personalidad en desarrollo"/>
          <p:cNvSpPr txBox="1"/>
          <p:nvPr>
            <p:ph type="title"/>
          </p:nvPr>
        </p:nvSpPr>
        <p:spPr>
          <a:xfrm>
            <a:off x="2176958" y="1418897"/>
            <a:ext cx="8003184" cy="2860141"/>
          </a:xfrm>
          <a:prstGeom prst="rect">
            <a:avLst/>
          </a:prstGeom>
          <a:effectLst>
            <a:outerShdw sx="100000" sy="100000" kx="0" ky="0" algn="b" rotWithShape="0" blurRad="190500" dist="8455" dir="5400000">
              <a:srgbClr val="000000"/>
            </a:outerShdw>
          </a:effectLst>
        </p:spPr>
        <p:txBody>
          <a:bodyPr anchor="t"/>
          <a:lstStyle/>
          <a:p>
            <a:pPr defTabSz="652145">
              <a:lnSpc>
                <a:spcPts val="7900"/>
              </a:lnSpc>
              <a:defRPr i="0" sz="8848">
                <a:solidFill>
                  <a:srgbClr val="FFFFFF"/>
                </a:solidFill>
                <a:effectLst>
                  <a:outerShdw sx="100000" sy="100000" kx="0" ky="0" algn="b" rotWithShape="0" blurRad="20066" dist="30099" dir="18900000">
                    <a:srgbClr val="FFD583"/>
                  </a:outerShdw>
                </a:effectLst>
                <a:latin typeface="Roboto Bold Condensed"/>
                <a:ea typeface="Roboto Bold Condensed"/>
                <a:cs typeface="Roboto Bold Condensed"/>
                <a:sym typeface="Roboto Bold Condensed"/>
              </a:defRPr>
            </a:pPr>
            <a:r>
              <a:rPr sz="5293">
                <a:latin typeface="Roboto Light"/>
                <a:ea typeface="Roboto Light"/>
                <a:cs typeface="Roboto Light"/>
                <a:sym typeface="Roboto Light"/>
              </a:rPr>
              <a:t>La </a:t>
            </a:r>
            <a:r>
              <a:rPr b="1">
                <a:latin typeface="Helvetica Neue"/>
                <a:ea typeface="Helvetica Neue"/>
                <a:cs typeface="Helvetica Neue"/>
                <a:sym typeface="Helvetica Neue"/>
              </a:rPr>
              <a:t>personalidad </a:t>
            </a:r>
            <a:r>
              <a:rPr sz="5293">
                <a:latin typeface="Helvetica Neue"/>
                <a:ea typeface="Helvetica Neue"/>
                <a:cs typeface="Helvetica Neue"/>
                <a:sym typeface="Helvetica Neue"/>
              </a:rPr>
              <a:t>en </a:t>
            </a:r>
            <a:r>
              <a:rPr b="1">
                <a:latin typeface="Helvetica Neue"/>
                <a:ea typeface="Helvetica Neue"/>
                <a:cs typeface="Helvetica Neue"/>
                <a:sym typeface="Helvetica Neue"/>
              </a:rPr>
              <a:t>desarrollo</a:t>
            </a:r>
          </a:p>
        </p:txBody>
      </p:sp>
      <p:grpSp>
        <p:nvGrpSpPr>
          <p:cNvPr id="203" name="Grupo"/>
          <p:cNvGrpSpPr/>
          <p:nvPr/>
        </p:nvGrpSpPr>
        <p:grpSpPr>
          <a:xfrm>
            <a:off x="10947962" y="2443837"/>
            <a:ext cx="13371976" cy="10531085"/>
            <a:chOff x="0" y="0"/>
            <a:chExt cx="13371974" cy="10531084"/>
          </a:xfrm>
        </p:grpSpPr>
        <p:pic>
          <p:nvPicPr>
            <p:cNvPr id="192" name="Galería de imágenes" descr="Galería de imágenes"/>
            <p:cNvPicPr>
              <a:picLocks noChangeAspect="1"/>
            </p:cNvPicPr>
            <p:nvPr/>
          </p:nvPicPr>
          <p:blipFill>
            <a:blip r:embed="rId3">
              <a:extLst/>
            </a:blip>
            <a:srcRect l="1570" t="0" r="1570" b="0"/>
            <a:stretch>
              <a:fillRect/>
            </a:stretch>
          </p:blipFill>
          <p:spPr>
            <a:xfrm>
              <a:off x="0" y="176841"/>
              <a:ext cx="13371975" cy="10354244"/>
            </a:xfrm>
            <a:prstGeom prst="rect">
              <a:avLst/>
            </a:prstGeom>
            <a:ln w="12700" cap="flat">
              <a:noFill/>
              <a:miter lim="400000"/>
            </a:ln>
            <a:effectLst/>
          </p:spPr>
        </p:pic>
        <p:sp>
          <p:nvSpPr>
            <p:cNvPr id="193" name="Comprensión"/>
            <p:cNvSpPr txBox="1"/>
            <p:nvPr/>
          </p:nvSpPr>
          <p:spPr>
            <a:xfrm>
              <a:off x="2245042" y="920392"/>
              <a:ext cx="3631732" cy="1234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Influencias prenatales</a:t>
              </a:r>
            </a:p>
          </p:txBody>
        </p:sp>
        <p:sp>
          <p:nvSpPr>
            <p:cNvPr id="194" name="10"/>
            <p:cNvSpPr txBox="1"/>
            <p:nvPr/>
          </p:nvSpPr>
          <p:spPr>
            <a:xfrm>
              <a:off x="661294" y="69849"/>
              <a:ext cx="1489773" cy="71366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lnSpc>
                  <a:spcPts val="16100"/>
                </a:lnSpc>
                <a:spcBef>
                  <a:spcPts val="400"/>
                </a:spcBef>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16</a:t>
              </a:r>
            </a:p>
            <a:p>
              <a:pPr algn="l">
                <a:lnSpc>
                  <a:spcPts val="22500"/>
                </a:lnSpc>
                <a:spcBef>
                  <a:spcPts val="400"/>
                </a:spcBef>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17</a:t>
              </a:r>
            </a:p>
            <a:p>
              <a:pPr algn="l">
                <a:lnSpc>
                  <a:spcPts val="18200"/>
                </a:lnSpc>
                <a:spcBef>
                  <a:spcPts val="400"/>
                </a:spcBef>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18</a:t>
              </a:r>
            </a:p>
          </p:txBody>
        </p:sp>
        <p:sp>
          <p:nvSpPr>
            <p:cNvPr id="195" name="Comprensión"/>
            <p:cNvSpPr txBox="1"/>
            <p:nvPr/>
          </p:nvSpPr>
          <p:spPr>
            <a:xfrm>
              <a:off x="2094267" y="3504485"/>
              <a:ext cx="4480671" cy="1452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4700"/>
                <a:t>Herencia</a:t>
              </a:r>
              <a:r>
                <a:t> </a:t>
              </a:r>
              <a:r>
                <a:rPr sz="2700"/>
                <a:t>y</a:t>
              </a:r>
              <a:r>
                <a:t> </a:t>
              </a:r>
              <a:r>
                <a:rPr sz="4700"/>
                <a:t>ambiente</a:t>
              </a:r>
            </a:p>
          </p:txBody>
        </p:sp>
        <p:sp>
          <p:nvSpPr>
            <p:cNvPr id="196" name="Comprensión"/>
            <p:cNvSpPr txBox="1"/>
            <p:nvPr/>
          </p:nvSpPr>
          <p:spPr>
            <a:xfrm>
              <a:off x="1971347" y="6122776"/>
              <a:ext cx="4179121" cy="1234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La </a:t>
              </a:r>
              <a:r>
                <a:rPr sz="4700"/>
                <a:t>seguridad</a:t>
              </a:r>
              <a:r>
                <a:t> </a:t>
              </a:r>
              <a:r>
                <a:rPr sz="2700"/>
                <a:t>en el </a:t>
              </a:r>
              <a:r>
                <a:rPr sz="4700"/>
                <a:t>hogar</a:t>
              </a:r>
            </a:p>
          </p:txBody>
        </p:sp>
        <p:sp>
          <p:nvSpPr>
            <p:cNvPr id="197" name="Comprensión"/>
            <p:cNvSpPr txBox="1"/>
            <p:nvPr/>
          </p:nvSpPr>
          <p:spPr>
            <a:xfrm>
              <a:off x="8266467" y="983892"/>
              <a:ext cx="4179122" cy="1107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La </a:t>
              </a:r>
              <a:r>
                <a:rPr sz="4700"/>
                <a:t>influencia</a:t>
              </a:r>
              <a:r>
                <a:t> </a:t>
              </a:r>
              <a:r>
                <a:rPr sz="2700"/>
                <a:t>de los </a:t>
              </a:r>
              <a:r>
                <a:t>padres</a:t>
              </a:r>
            </a:p>
          </p:txBody>
        </p:sp>
        <p:sp>
          <p:nvSpPr>
            <p:cNvPr id="198" name="Comprensión"/>
            <p:cNvSpPr txBox="1"/>
            <p:nvPr/>
          </p:nvSpPr>
          <p:spPr>
            <a:xfrm>
              <a:off x="8266467" y="3542942"/>
              <a:ext cx="4179122" cy="1107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La </a:t>
              </a:r>
              <a:r>
                <a:rPr sz="4700"/>
                <a:t>atmósfera</a:t>
              </a:r>
              <a:r>
                <a:t> </a:t>
              </a:r>
              <a:r>
                <a:rPr sz="2700"/>
                <a:t>del</a:t>
              </a:r>
              <a:r>
                <a:t> hogar</a:t>
              </a:r>
            </a:p>
          </p:txBody>
        </p:sp>
        <p:sp>
          <p:nvSpPr>
            <p:cNvPr id="199" name="Comprensión"/>
            <p:cNvSpPr txBox="1"/>
            <p:nvPr/>
          </p:nvSpPr>
          <p:spPr>
            <a:xfrm>
              <a:off x="8266467" y="5814972"/>
              <a:ext cx="4179122" cy="1234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4700"/>
                <a:t>Cristo</a:t>
              </a:r>
              <a:r>
                <a:t> </a:t>
              </a:r>
              <a:r>
                <a:rPr sz="4700"/>
                <a:t>trata</a:t>
              </a:r>
              <a:r>
                <a:t> </a:t>
              </a:r>
              <a:r>
                <a:rPr sz="2700"/>
                <a:t>con</a:t>
              </a:r>
              <a:r>
                <a:t> </a:t>
              </a:r>
              <a:r>
                <a:rPr sz="2700"/>
                <a:t>las</a:t>
              </a:r>
              <a:r>
                <a:t> </a:t>
              </a:r>
              <a:r>
                <a:rPr sz="4700"/>
                <a:t>mentes</a:t>
              </a:r>
            </a:p>
          </p:txBody>
        </p:sp>
        <p:sp>
          <p:nvSpPr>
            <p:cNvPr id="200" name="Comprensión"/>
            <p:cNvSpPr txBox="1"/>
            <p:nvPr/>
          </p:nvSpPr>
          <p:spPr>
            <a:xfrm>
              <a:off x="5395033" y="8522627"/>
              <a:ext cx="3769944" cy="1234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La </a:t>
              </a:r>
              <a:r>
                <a:rPr sz="4700"/>
                <a:t>escuela</a:t>
              </a:r>
              <a:r>
                <a:t> </a:t>
              </a:r>
              <a:r>
                <a:rPr sz="2700"/>
                <a:t>y el </a:t>
              </a:r>
              <a:r>
                <a:rPr sz="4700"/>
                <a:t>maestro</a:t>
              </a:r>
            </a:p>
          </p:txBody>
        </p:sp>
        <p:sp>
          <p:nvSpPr>
            <p:cNvPr id="201" name="10"/>
            <p:cNvSpPr txBox="1"/>
            <p:nvPr/>
          </p:nvSpPr>
          <p:spPr>
            <a:xfrm>
              <a:off x="6917507" y="0"/>
              <a:ext cx="1489774" cy="72763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lnSpc>
                  <a:spcPts val="16100"/>
                </a:lnSpc>
                <a:spcBef>
                  <a:spcPts val="400"/>
                </a:spcBef>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19</a:t>
              </a:r>
            </a:p>
            <a:p>
              <a:pPr algn="l">
                <a:lnSpc>
                  <a:spcPts val="21200"/>
                </a:lnSpc>
                <a:spcBef>
                  <a:spcPts val="400"/>
                </a:spcBef>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20</a:t>
              </a:r>
            </a:p>
            <a:p>
              <a:pPr algn="l">
                <a:lnSpc>
                  <a:spcPts val="21200"/>
                </a:lnSpc>
                <a:spcBef>
                  <a:spcPts val="400"/>
                </a:spcBef>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21</a:t>
              </a:r>
            </a:p>
          </p:txBody>
        </p:sp>
        <p:sp>
          <p:nvSpPr>
            <p:cNvPr id="202" name="10"/>
            <p:cNvSpPr txBox="1"/>
            <p:nvPr/>
          </p:nvSpPr>
          <p:spPr>
            <a:xfrm>
              <a:off x="3836294" y="7653019"/>
              <a:ext cx="1758457" cy="19195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a:lnSpc>
                  <a:spcPts val="161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22</a:t>
              </a:r>
            </a:p>
          </p:txBody>
        </p:sp>
      </p:grpSp>
      <p:pic>
        <p:nvPicPr>
          <p:cNvPr id="204" name="Galería de imágenes" descr="Galería de imágenes"/>
          <p:cNvPicPr>
            <a:picLocks noChangeAspect="1"/>
          </p:cNvPicPr>
          <p:nvPr/>
        </p:nvPicPr>
        <p:blipFill>
          <a:blip r:embed="rId4">
            <a:extLst/>
          </a:blip>
          <a:srcRect l="0" t="1767" r="0" b="1767"/>
          <a:stretch>
            <a:fillRect/>
          </a:stretch>
        </p:blipFill>
        <p:spPr>
          <a:xfrm>
            <a:off x="335383" y="7202541"/>
            <a:ext cx="11686334" cy="6806487"/>
          </a:xfrm>
          <a:prstGeom prst="rect">
            <a:avLst/>
          </a:prstGeom>
          <a:ln w="12700">
            <a:miter lim="400000"/>
          </a:ln>
        </p:spPr>
      </p:pic>
      <p:sp>
        <p:nvSpPr>
          <p:cNvPr id="205" name="Contenido:"/>
          <p:cNvSpPr txBox="1"/>
          <p:nvPr/>
        </p:nvSpPr>
        <p:spPr>
          <a:xfrm>
            <a:off x="15655627" y="1266497"/>
            <a:ext cx="3956646" cy="1449350"/>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792479">
              <a:lnSpc>
                <a:spcPts val="9500"/>
              </a:lnSpc>
              <a:defRPr sz="6432">
                <a:solidFill>
                  <a:srgbClr val="FFFFFF"/>
                </a:solidFill>
                <a:effectLst>
                  <a:outerShdw sx="100000" sy="100000" kx="0" ky="0" algn="b" rotWithShape="0" blurRad="24384" dist="36576" dir="18900000">
                    <a:srgbClr val="FFD583"/>
                  </a:outerShdw>
                </a:effectLst>
                <a:latin typeface="Roboto Light"/>
                <a:ea typeface="Roboto Light"/>
                <a:cs typeface="Roboto Light"/>
                <a:sym typeface="Roboto Light"/>
              </a:defRPr>
            </a:lvl1pPr>
          </a:lstStyle>
          <a:p>
            <a:pPr>
              <a:defRPr sz="10752">
                <a:latin typeface="Roboto Bold Condensed"/>
                <a:ea typeface="Roboto Bold Condensed"/>
                <a:cs typeface="Roboto Bold Condensed"/>
                <a:sym typeface="Roboto Bold Condensed"/>
              </a:defRPr>
            </a:pPr>
            <a:r>
              <a:rPr sz="6432">
                <a:latin typeface="Roboto Light"/>
                <a:ea typeface="Roboto Light"/>
                <a:cs typeface="Roboto Light"/>
                <a:sym typeface="Roboto Light"/>
              </a:rPr>
              <a:t>Contenido:</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Gran parte de la carga de educar a sus hijos recae sobre la madre,…"/>
          <p:cNvSpPr txBox="1"/>
          <p:nvPr/>
        </p:nvSpPr>
        <p:spPr>
          <a:xfrm>
            <a:off x="1936543" y="4082190"/>
            <a:ext cx="16959941" cy="70413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069235" indent="-1027071" algn="l" defTabSz="685165">
              <a:lnSpc>
                <a:spcPts val="5300"/>
              </a:lnSpc>
              <a:spcBef>
                <a:spcPts val="2400"/>
              </a:spcBef>
              <a:buSzPct val="80000"/>
              <a:buBlip>
                <a:blip r:embed="rId2"/>
              </a:buBlip>
              <a:defRPr sz="3237">
                <a:solidFill>
                  <a:srgbClr val="FFFFFF"/>
                </a:solidFill>
                <a:effectLst>
                  <a:outerShdw sx="100000" sy="100000" kx="0" ky="0" algn="b" rotWithShape="0" blurRad="21082" dist="52705" dir="18660000">
                    <a:srgbClr val="929292"/>
                  </a:outerShdw>
                </a:effectLst>
                <a:latin typeface="Helvetica Neue Thin"/>
                <a:ea typeface="Helvetica Neue Thin"/>
                <a:cs typeface="Helvetica Neue Thin"/>
                <a:sym typeface="Helvetica Neue Thin"/>
              </a:defRPr>
            </a:pP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Gran parte </a:t>
            </a:r>
            <a:r>
              <a:rPr sz="3403">
                <a:latin typeface="Helvetica Neue Light"/>
                <a:ea typeface="Helvetica Neue Light"/>
                <a:cs typeface="Helvetica Neue Light"/>
                <a:sym typeface="Helvetica Neue Light"/>
              </a:rPr>
              <a:t>de la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carga</a:t>
            </a:r>
            <a:r>
              <a:rPr sz="3403">
                <a:latin typeface="Helvetica Neue Light"/>
                <a:ea typeface="Helvetica Neue Light"/>
                <a:cs typeface="Helvetica Neue Light"/>
                <a:sym typeface="Helvetica Neue Light"/>
              </a:rPr>
              <a:t> de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educar </a:t>
            </a: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a sus hijos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recae sobre la madre</a:t>
            </a:r>
            <a:r>
              <a:rPr sz="3403">
                <a:latin typeface="Helvetica Neue Light"/>
                <a:ea typeface="Helvetica Neue Light"/>
                <a:cs typeface="Helvetica Neue Light"/>
                <a:sym typeface="Helvetica Neue Light"/>
              </a:rPr>
              <a:t>, </a:t>
            </a:r>
            <a:endParaRPr sz="3403">
              <a:latin typeface="Helvetica Neue Light"/>
              <a:ea typeface="Helvetica Neue Light"/>
              <a:cs typeface="Helvetica Neue Light"/>
              <a:sym typeface="Helvetica Neue Light"/>
            </a:endParaRPr>
          </a:p>
          <a:p>
            <a:pPr marL="1069235" indent="-1027071" algn="l" defTabSz="685165">
              <a:lnSpc>
                <a:spcPts val="5300"/>
              </a:lnSpc>
              <a:spcBef>
                <a:spcPts val="2400"/>
              </a:spcBef>
              <a:buSzPct val="80000"/>
              <a:buBlip>
                <a:blip r:embed="rId2"/>
              </a:buBlip>
              <a:defRPr sz="3237">
                <a:solidFill>
                  <a:srgbClr val="FFFFFF"/>
                </a:solidFill>
                <a:effectLst>
                  <a:outerShdw sx="100000" sy="100000" kx="0" ky="0" algn="b" rotWithShape="0" blurRad="21082" dist="52705" dir="18660000">
                    <a:srgbClr val="929292"/>
                  </a:outerShdw>
                </a:effectLst>
                <a:latin typeface="Helvetica Neue Thin"/>
                <a:ea typeface="Helvetica Neue Thin"/>
                <a:cs typeface="Helvetica Neue Thin"/>
                <a:sym typeface="Helvetica Neue Thin"/>
              </a:defRPr>
            </a:pP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Ella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ejerce</a:t>
            </a: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 </a:t>
            </a:r>
            <a:r>
              <a:rPr sz="3403">
                <a:latin typeface="Helvetica Neue Light"/>
                <a:ea typeface="Helvetica Neue Light"/>
                <a:cs typeface="Helvetica Neue Light"/>
                <a:sym typeface="Helvetica Neue Light"/>
              </a:rPr>
              <a:t>una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gran influencia</a:t>
            </a:r>
            <a:r>
              <a:rPr sz="3403">
                <a:latin typeface="Helvetica Neue Light"/>
                <a:ea typeface="Helvetica Neue Light"/>
                <a:cs typeface="Helvetica Neue Light"/>
                <a:sym typeface="Helvetica Neue Light"/>
              </a:rPr>
              <a:t> para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modelar</a:t>
            </a: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 sus mentes.</a:t>
            </a:r>
            <a:endPar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endParaRPr>
          </a:p>
          <a:p>
            <a:pPr marL="1069235" indent="-1027071" algn="l" defTabSz="685165">
              <a:lnSpc>
                <a:spcPts val="5300"/>
              </a:lnSpc>
              <a:spcBef>
                <a:spcPts val="2400"/>
              </a:spcBef>
              <a:buSzPct val="80000"/>
              <a:buBlip>
                <a:blip r:embed="rId2"/>
              </a:buBlip>
              <a:defRPr sz="3237">
                <a:solidFill>
                  <a:srgbClr val="FFFFFF"/>
                </a:solidFill>
                <a:effectLst>
                  <a:outerShdw sx="100000" sy="100000" kx="0" ky="0" algn="b" rotWithShape="0" blurRad="21082" dist="52705" dir="18660000">
                    <a:srgbClr val="929292"/>
                  </a:outerShdw>
                </a:effectLst>
                <a:latin typeface="Helvetica Neue Thin"/>
                <a:ea typeface="Helvetica Neue Thin"/>
                <a:cs typeface="Helvetica Neue Thin"/>
                <a:sym typeface="Helvetica Neue Thin"/>
              </a:defRPr>
            </a:pP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Debe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inducirlo</a:t>
            </a: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 a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manifestar</a:t>
            </a: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 los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sentimientos más tiernos</a:t>
            </a: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aliviar</a:t>
            </a: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 con solicitud sus cargas.</a:t>
            </a:r>
            <a:endPar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endParaRPr>
          </a:p>
          <a:p>
            <a:pPr marL="1069235" indent="-1027071" algn="l" defTabSz="685165">
              <a:lnSpc>
                <a:spcPts val="5300"/>
              </a:lnSpc>
              <a:spcBef>
                <a:spcPts val="2400"/>
              </a:spcBef>
              <a:buSzPct val="80000"/>
              <a:buBlip>
                <a:blip r:embed="rId2"/>
              </a:buBlip>
              <a:defRPr sz="3237">
                <a:solidFill>
                  <a:srgbClr val="FFFFFF"/>
                </a:solidFill>
                <a:effectLst>
                  <a:outerShdw sx="100000" sy="100000" kx="0" ky="0" algn="b" rotWithShape="0" blurRad="21082" dist="52705" dir="18660000">
                    <a:srgbClr val="929292"/>
                  </a:outerShdw>
                </a:effectLst>
                <a:latin typeface="Helvetica Neue Thin"/>
                <a:ea typeface="Helvetica Neue Thin"/>
                <a:cs typeface="Helvetica Neue Thin"/>
                <a:sym typeface="Helvetica Neue Thin"/>
              </a:defRPr>
            </a:pP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Debe </a:t>
            </a: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alentarla</a:t>
            </a: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 a apoyarse en su afecto, y </a:t>
            </a:r>
            <a:endPar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endParaRPr>
          </a:p>
          <a:p>
            <a:pPr marL="1459523" indent="-1417359" algn="l" defTabSz="685165">
              <a:lnSpc>
                <a:spcPts val="5300"/>
              </a:lnSpc>
              <a:spcBef>
                <a:spcPts val="2400"/>
              </a:spcBef>
              <a:buSzPct val="80000"/>
              <a:buBlip>
                <a:blip r:embed="rId2"/>
              </a:buBlip>
              <a:defRPr sz="3237">
                <a:solidFill>
                  <a:srgbClr val="FFFFFF"/>
                </a:solidFill>
                <a:effectLst>
                  <a:outerShdw sx="100000" sy="100000" kx="0" ky="0" algn="b" rotWithShape="0" blurRad="21082" dist="52705" dir="18660000">
                    <a:srgbClr val="929292"/>
                  </a:outerShdw>
                </a:effectLst>
                <a:latin typeface="Helvetica Neue Thin"/>
                <a:ea typeface="Helvetica Neue Thin"/>
                <a:cs typeface="Helvetica Neue Thin"/>
                <a:sym typeface="Helvetica Neue Thin"/>
              </a:defRPr>
            </a:pPr>
            <a:r>
              <a:rPr b="1" sz="5727">
                <a:effectLst>
                  <a:outerShdw sx="100000" sy="100000" kx="0" ky="0" algn="b" rotWithShape="0" blurRad="21082" dist="52705" dir="18660000">
                    <a:srgbClr val="5E5E5E"/>
                  </a:outerShdw>
                </a:effectLst>
                <a:latin typeface="Helvetica Neue"/>
                <a:ea typeface="Helvetica Neue"/>
                <a:cs typeface="Helvetica Neue"/>
                <a:sym typeface="Helvetica Neue"/>
              </a:rPr>
              <a:t>Dirigir sus pensamientos hacia el cielo</a:t>
            </a:r>
            <a:r>
              <a:rPr sz="4150">
                <a:effectLst>
                  <a:outerShdw sx="100000" sy="100000" kx="0" ky="0" algn="b" rotWithShape="0" blurRad="21082" dist="52705" dir="18660000">
                    <a:srgbClr val="5E5E5E"/>
                  </a:outerShdw>
                </a:effectLst>
                <a:latin typeface="Helvetica Neue Light"/>
                <a:ea typeface="Helvetica Neue Light"/>
                <a:cs typeface="Helvetica Neue Light"/>
                <a:sym typeface="Helvetica Neue Light"/>
              </a:rPr>
              <a:t>, donde hay fuerza, paz y descanso final para los cansados.</a:t>
            </a:r>
          </a:p>
        </p:txBody>
      </p:sp>
      <p:sp>
        <p:nvSpPr>
          <p:cNvPr id="378" name="{1MCP 167.1"/>
          <p:cNvSpPr txBox="1"/>
          <p:nvPr/>
        </p:nvSpPr>
        <p:spPr>
          <a:xfrm>
            <a:off x="17125797" y="11624140"/>
            <a:ext cx="1714806"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{1MCP 167.1</a:t>
            </a:r>
          </a:p>
        </p:txBody>
      </p:sp>
      <p:sp>
        <p:nvSpPr>
          <p:cNvPr id="379" name="El esposo tiene que recordar:"/>
          <p:cNvSpPr txBox="1"/>
          <p:nvPr/>
        </p:nvSpPr>
        <p:spPr>
          <a:xfrm>
            <a:off x="5744890" y="1474456"/>
            <a:ext cx="10517005" cy="11590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indent="38100" algn="l">
              <a:lnSpc>
                <a:spcPts val="6200"/>
              </a:lnSpc>
              <a:spcBef>
                <a:spcPts val="5100"/>
              </a:spcBef>
              <a:defRPr b="1" i="1" sz="5400">
                <a:solidFill>
                  <a:srgbClr val="FFFFFF"/>
                </a:solidFill>
                <a:effectLst>
                  <a:outerShdw sx="100000" sy="100000" kx="0" ky="0" algn="b" rotWithShape="0" blurRad="25400" dist="63500" dir="18660000">
                    <a:srgbClr val="929292"/>
                  </a:outerShdw>
                </a:effectLst>
                <a:latin typeface="Times New Roman"/>
                <a:ea typeface="Times New Roman"/>
                <a:cs typeface="Times New Roman"/>
                <a:sym typeface="Times New Roman"/>
              </a:defRPr>
            </a:pPr>
            <a:r>
              <a:rPr>
                <a:effectLst>
                  <a:outerShdw sx="100000" sy="100000" kx="0" ky="0" algn="b" rotWithShape="0" blurRad="25400" dist="63500" dir="18660000">
                    <a:srgbClr val="5E5E5E"/>
                  </a:outerShdw>
                </a:effectLst>
              </a:rPr>
              <a:t>El esposo</a:t>
            </a:r>
            <a:r>
              <a:t> tiene que </a:t>
            </a:r>
            <a:r>
              <a:rPr>
                <a:effectLst>
                  <a:outerShdw sx="100000" sy="100000" kx="0" ky="0" algn="b" rotWithShape="0" blurRad="25400" dist="63500" dir="18660000">
                    <a:srgbClr val="5E5E5E"/>
                  </a:outerShdw>
                </a:effectLst>
              </a:rPr>
              <a:t>recordar:</a:t>
            </a:r>
          </a:p>
        </p:txBody>
      </p:sp>
      <p:pic>
        <p:nvPicPr>
          <p:cNvPr id="380" name="Imagen" descr="Imagen"/>
          <p:cNvPicPr>
            <a:picLocks noChangeAspect="1"/>
          </p:cNvPicPr>
          <p:nvPr/>
        </p:nvPicPr>
        <p:blipFill>
          <a:blip r:embed="rId3">
            <a:extLst/>
          </a:blip>
          <a:stretch>
            <a:fillRect/>
          </a:stretch>
        </p:blipFill>
        <p:spPr>
          <a:xfrm>
            <a:off x="17598429" y="4677568"/>
            <a:ext cx="6858001" cy="6858001"/>
          </a:xfrm>
          <a:prstGeom prst="rect">
            <a:avLst/>
          </a:prstGeom>
          <a:ln w="25400">
            <a:miter lim="400000"/>
          </a:ln>
          <a:effectLst>
            <a:outerShdw sx="100000" sy="100000" kx="0" ky="0" algn="b" rotWithShape="0" blurRad="254000" dist="127000" dir="5400000">
              <a:srgbClr val="929292">
                <a:alpha val="70000"/>
              </a:srgbClr>
            </a:outerShdw>
          </a:effectLst>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JT 1:105, 106 (1862). {1MCP 167.2}"/>
          <p:cNvSpPr txBox="1"/>
          <p:nvPr/>
        </p:nvSpPr>
        <p:spPr>
          <a:xfrm>
            <a:off x="16342901" y="12266499"/>
            <a:ext cx="4770730"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JT 1:105, 106 (1862). {1MCP 167.2}</a:t>
            </a:r>
          </a:p>
        </p:txBody>
      </p:sp>
      <p:sp>
        <p:nvSpPr>
          <p:cNvPr id="383" name="No tiene que volver a la casa con la frente ceñuda,…"/>
          <p:cNvSpPr txBox="1"/>
          <p:nvPr/>
        </p:nvSpPr>
        <p:spPr>
          <a:xfrm>
            <a:off x="5215094" y="1834574"/>
            <a:ext cx="13953812" cy="56193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08699" indent="-672123" algn="l" defTabSz="792479">
              <a:lnSpc>
                <a:spcPts val="5900"/>
              </a:lnSpc>
              <a:spcBef>
                <a:spcPts val="1800"/>
              </a:spcBef>
              <a:buSzPct val="80000"/>
              <a:buBlip>
                <a:blip r:embed="rId2"/>
              </a:buBlip>
              <a:defRPr sz="3743">
                <a:solidFill>
                  <a:srgbClr val="FFFFFF"/>
                </a:solidFill>
                <a:effectLst>
                  <a:outerShdw sx="100000" sy="100000" kx="0" ky="0" algn="b" rotWithShape="0" blurRad="24384" dist="60959" dir="18660000">
                    <a:srgbClr val="929292"/>
                  </a:outerShdw>
                </a:effectLst>
                <a:latin typeface="Helvetica Neue Thin"/>
                <a:ea typeface="Helvetica Neue Thin"/>
                <a:cs typeface="Helvetica Neue Thin"/>
                <a:sym typeface="Helvetica Neue Thin"/>
              </a:defRPr>
            </a:pPr>
            <a:r>
              <a:rPr sz="4800">
                <a:effectLst>
                  <a:outerShdw sx="100000" sy="100000" kx="0" ky="0" algn="b" rotWithShape="0" blurRad="24384" dist="60959" dir="18660000">
                    <a:srgbClr val="5E5E5E"/>
                  </a:outerShdw>
                </a:effectLst>
                <a:latin typeface="Helvetica Neue Light"/>
                <a:ea typeface="Helvetica Neue Light"/>
                <a:cs typeface="Helvetica Neue Light"/>
                <a:sym typeface="Helvetica Neue Light"/>
              </a:rPr>
              <a:t>No tiene que volver a la casa con la frente ceñuda, </a:t>
            </a:r>
            <a:endParaRPr sz="4800">
              <a:effectLst>
                <a:outerShdw sx="100000" sy="100000" kx="0" ky="0" algn="b" rotWithShape="0" blurRad="24384" dist="60959" dir="18660000">
                  <a:srgbClr val="5E5E5E"/>
                </a:outerShdw>
              </a:effectLst>
              <a:latin typeface="Helvetica Neue Light"/>
              <a:ea typeface="Helvetica Neue Light"/>
              <a:cs typeface="Helvetica Neue Light"/>
              <a:sym typeface="Helvetica Neue Light"/>
            </a:endParaRPr>
          </a:p>
          <a:p>
            <a:pPr marL="708699" indent="-672123" algn="l" defTabSz="792479">
              <a:lnSpc>
                <a:spcPts val="5900"/>
              </a:lnSpc>
              <a:spcBef>
                <a:spcPts val="1800"/>
              </a:spcBef>
              <a:buSzPct val="80000"/>
              <a:buBlip>
                <a:blip r:embed="rId2"/>
              </a:buBlip>
              <a:defRPr sz="3743">
                <a:solidFill>
                  <a:srgbClr val="FFFFFF"/>
                </a:solidFill>
                <a:effectLst>
                  <a:outerShdw sx="100000" sy="100000" kx="0" ky="0" algn="b" rotWithShape="0" blurRad="24384" dist="60959" dir="18660000">
                    <a:srgbClr val="929292"/>
                  </a:outerShdw>
                </a:effectLst>
                <a:latin typeface="Helvetica Neue Thin"/>
                <a:ea typeface="Helvetica Neue Thin"/>
                <a:cs typeface="Helvetica Neue Thin"/>
                <a:sym typeface="Helvetica Neue Thin"/>
              </a:defRPr>
            </a:pPr>
            <a:r>
              <a:rPr sz="4800">
                <a:effectLst>
                  <a:outerShdw sx="100000" sy="100000" kx="0" ky="0" algn="b" rotWithShape="0" blurRad="24384" dist="60959" dir="18660000">
                    <a:srgbClr val="5E5E5E"/>
                  </a:outerShdw>
                </a:effectLst>
                <a:latin typeface="Helvetica Neue Light"/>
                <a:ea typeface="Helvetica Neue Light"/>
                <a:cs typeface="Helvetica Neue Light"/>
                <a:sym typeface="Helvetica Neue Light"/>
              </a:rPr>
              <a:t>Su presencia debiera brindar alegría a la familia y </a:t>
            </a:r>
            <a:endParaRPr sz="4800">
              <a:effectLst>
                <a:outerShdw sx="100000" sy="100000" kx="0" ky="0" algn="b" rotWithShape="0" blurRad="24384" dist="60959" dir="18660000">
                  <a:srgbClr val="5E5E5E"/>
                </a:outerShdw>
              </a:effectLst>
              <a:latin typeface="Helvetica Neue Light"/>
              <a:ea typeface="Helvetica Neue Light"/>
              <a:cs typeface="Helvetica Neue Light"/>
              <a:sym typeface="Helvetica Neue Light"/>
            </a:endParaRPr>
          </a:p>
          <a:p>
            <a:pPr marL="708699" indent="-672123" algn="l" defTabSz="792479">
              <a:lnSpc>
                <a:spcPts val="5900"/>
              </a:lnSpc>
              <a:spcBef>
                <a:spcPts val="1800"/>
              </a:spcBef>
              <a:buSzPct val="80000"/>
              <a:buBlip>
                <a:blip r:embed="rId2"/>
              </a:buBlip>
              <a:defRPr sz="3743">
                <a:solidFill>
                  <a:srgbClr val="FFFFFF"/>
                </a:solidFill>
                <a:effectLst>
                  <a:outerShdw sx="100000" sy="100000" kx="0" ky="0" algn="b" rotWithShape="0" blurRad="24384" dist="60959" dir="18660000">
                    <a:srgbClr val="929292"/>
                  </a:outerShdw>
                </a:effectLst>
                <a:latin typeface="Helvetica Neue Thin"/>
                <a:ea typeface="Helvetica Neue Thin"/>
                <a:cs typeface="Helvetica Neue Thin"/>
                <a:sym typeface="Helvetica Neue Thin"/>
              </a:defRPr>
            </a:pPr>
            <a:r>
              <a:rPr sz="4800">
                <a:effectLst>
                  <a:outerShdw sx="100000" sy="100000" kx="0" ky="0" algn="b" rotWithShape="0" blurRad="24384" dist="60959" dir="18660000">
                    <a:srgbClr val="5E5E5E"/>
                  </a:outerShdw>
                </a:effectLst>
                <a:latin typeface="Helvetica Neue Light"/>
                <a:ea typeface="Helvetica Neue Light"/>
                <a:cs typeface="Helvetica Neue Light"/>
                <a:sym typeface="Helvetica Neue Light"/>
              </a:rPr>
              <a:t>Estimular a la esposa a mirar hacia arriba y creer en Dios. </a:t>
            </a:r>
            <a:endParaRPr sz="4800">
              <a:effectLst>
                <a:outerShdw sx="100000" sy="100000" kx="0" ky="0" algn="b" rotWithShape="0" blurRad="24384" dist="60959" dir="18660000">
                  <a:srgbClr val="5E5E5E"/>
                </a:outerShdw>
              </a:effectLst>
              <a:latin typeface="Helvetica Neue Light"/>
              <a:ea typeface="Helvetica Neue Light"/>
              <a:cs typeface="Helvetica Neue Light"/>
              <a:sym typeface="Helvetica Neue Light"/>
            </a:endParaRPr>
          </a:p>
          <a:p>
            <a:pPr marL="708699" indent="-672123" algn="l" defTabSz="792479">
              <a:lnSpc>
                <a:spcPts val="5900"/>
              </a:lnSpc>
              <a:spcBef>
                <a:spcPts val="1800"/>
              </a:spcBef>
              <a:buSzPct val="80000"/>
              <a:buBlip>
                <a:blip r:embed="rId2"/>
              </a:buBlip>
              <a:defRPr sz="3743">
                <a:solidFill>
                  <a:srgbClr val="FFFFFF"/>
                </a:solidFill>
                <a:effectLst>
                  <a:outerShdw sx="100000" sy="100000" kx="0" ky="0" algn="b" rotWithShape="0" blurRad="24384" dist="60959" dir="18660000">
                    <a:srgbClr val="929292"/>
                  </a:outerShdw>
                </a:effectLst>
                <a:latin typeface="Helvetica Neue Thin"/>
                <a:ea typeface="Helvetica Neue Thin"/>
                <a:cs typeface="Helvetica Neue Thin"/>
                <a:sym typeface="Helvetica Neue Thin"/>
              </a:defRPr>
            </a:pPr>
            <a:r>
              <a:rPr sz="4800">
                <a:effectLst>
                  <a:outerShdw sx="100000" sy="100000" kx="0" ky="0" algn="b" rotWithShape="0" blurRad="24384" dist="60959" dir="18660000">
                    <a:srgbClr val="5E5E5E"/>
                  </a:outerShdw>
                </a:effectLst>
                <a:latin typeface="Helvetica Neue Light"/>
                <a:ea typeface="Helvetica Neue Light"/>
                <a:cs typeface="Helvetica Neue Light"/>
                <a:sym typeface="Helvetica Neue Light"/>
              </a:rPr>
              <a:t>Unidos, pueden aferrarse a las promesas de Dios y atraer su rica bendición sobre la familia.</a:t>
            </a:r>
          </a:p>
        </p:txBody>
      </p:sp>
      <p:pic>
        <p:nvPicPr>
          <p:cNvPr id="384" name="Imagen" descr="Imagen"/>
          <p:cNvPicPr>
            <a:picLocks noChangeAspect="1"/>
          </p:cNvPicPr>
          <p:nvPr/>
        </p:nvPicPr>
        <p:blipFill>
          <a:blip r:embed="rId3">
            <a:extLst/>
          </a:blip>
          <a:stretch>
            <a:fillRect/>
          </a:stretch>
        </p:blipFill>
        <p:spPr>
          <a:xfrm>
            <a:off x="642739" y="5516813"/>
            <a:ext cx="5177927" cy="7723979"/>
          </a:xfrm>
          <a:prstGeom prst="rect">
            <a:avLst/>
          </a:prstGeom>
          <a:ln w="25400">
            <a:miter lim="400000"/>
          </a:ln>
          <a:effectLst>
            <a:outerShdw sx="100000" sy="100000" kx="0" ky="0" algn="b" rotWithShape="0" blurRad="254000" dist="127000" dir="5400000">
              <a:srgbClr val="000000">
                <a:alpha val="70000"/>
              </a:srgbClr>
            </a:outerShdw>
          </a:effectLst>
        </p:spPr>
      </p:pic>
      <p:sp>
        <p:nvSpPr>
          <p:cNvPr id="385" name="La falta de bondad, el espíritu de queja y la ira, apartan a Jesús de la morada. Vi que los ángeles de Dios huirán de una casa donde se pronuncian palabras desagradables y se manifiesta inquietud y disensión."/>
          <p:cNvSpPr txBox="1"/>
          <p:nvPr/>
        </p:nvSpPr>
        <p:spPr>
          <a:xfrm>
            <a:off x="5184046" y="8356999"/>
            <a:ext cx="18287210" cy="2464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742950">
              <a:lnSpc>
                <a:spcPts val="5500"/>
              </a:lnSpc>
              <a:spcBef>
                <a:spcPts val="4500"/>
              </a:spcBef>
              <a:defRPr sz="4500">
                <a:solidFill>
                  <a:srgbClr val="FFFFFF"/>
                </a:solidFill>
                <a:effectLst>
                  <a:outerShdw sx="100000" sy="100000" kx="0" ky="0" algn="b" rotWithShape="0" blurRad="22860" dist="57150" dir="18660000">
                    <a:srgbClr val="5E5E5E"/>
                  </a:outerShdw>
                </a:effectLst>
                <a:latin typeface="Helvetica Neue Light"/>
                <a:ea typeface="Helvetica Neue Light"/>
                <a:cs typeface="Helvetica Neue Light"/>
                <a:sym typeface="Helvetica Neue Light"/>
              </a:defRPr>
            </a:lvl1pPr>
          </a:lstStyle>
          <a:p>
            <a:pPr>
              <a:defRPr sz="3509">
                <a:effectLst>
                  <a:outerShdw sx="100000" sy="100000" kx="0" ky="0" algn="b" rotWithShape="0" blurRad="22860" dist="57150" dir="18660000">
                    <a:srgbClr val="929292"/>
                  </a:outerShdw>
                </a:effectLst>
                <a:latin typeface="Helvetica Neue Thin"/>
                <a:ea typeface="Helvetica Neue Thin"/>
                <a:cs typeface="Helvetica Neue Thin"/>
                <a:sym typeface="Helvetica Neue Thin"/>
              </a:defRPr>
            </a:pPr>
            <a:r>
              <a:rPr sz="4500">
                <a:effectLst>
                  <a:outerShdw sx="100000" sy="100000" kx="0" ky="0" algn="b" rotWithShape="0" blurRad="22860" dist="57150" dir="18660000">
                    <a:srgbClr val="5E5E5E"/>
                  </a:outerShdw>
                </a:effectLst>
                <a:latin typeface="Helvetica Neue Light"/>
                <a:ea typeface="Helvetica Neue Light"/>
                <a:cs typeface="Helvetica Neue Light"/>
                <a:sym typeface="Helvetica Neue Light"/>
              </a:rPr>
              <a:t>La falta de bondad, el espíritu de queja y la ira, apartan a Jesús de la morada. Vi que los ángeles de Dios huirán de una casa donde se pronuncian palabras desagradables y se manifiesta inquietud y disensión.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El esposo"/>
          <p:cNvSpPr txBox="1"/>
          <p:nvPr>
            <p:ph type="ctrTitle"/>
          </p:nvPr>
        </p:nvSpPr>
        <p:spPr>
          <a:xfrm>
            <a:off x="3247173" y="808055"/>
            <a:ext cx="17889654" cy="1801513"/>
          </a:xfrm>
          <a:prstGeom prst="rect">
            <a:avLst/>
          </a:prstGeom>
        </p:spPr>
        <p:txBody>
          <a:bodyPr anchor="t"/>
          <a:lstStyle>
            <a:lvl1pPr defTabSz="2340805">
              <a:defRPr spc="-334" sz="11136">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El esposo</a:t>
            </a:r>
          </a:p>
        </p:txBody>
      </p:sp>
      <p:sp>
        <p:nvSpPr>
          <p:cNvPr id="388" name="Es justo que la esposa busque en él amor, apoyo y ayuda para la educación de los hijos, pues son de él tanto como de ella, y él tiene tanto interés como ella en el bienestar de ellos. Los hijos buscan consejos y dirección en el padre, quien necesita tene"/>
          <p:cNvSpPr txBox="1"/>
          <p:nvPr/>
        </p:nvSpPr>
        <p:spPr>
          <a:xfrm>
            <a:off x="2164646" y="4002054"/>
            <a:ext cx="20054708" cy="60844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ts val="6200"/>
              </a:lnSpc>
              <a:spcBef>
                <a:spcPts val="5100"/>
              </a:spcBef>
              <a:defRPr sz="5000">
                <a:solidFill>
                  <a:srgbClr val="FFFFFF"/>
                </a:solidFill>
                <a:effectLst>
                  <a:outerShdw sx="100000" sy="100000" kx="0" ky="0" algn="b" rotWithShape="0" blurRad="25400" dist="63500" dir="18660000">
                    <a:srgbClr val="5E5E5E"/>
                  </a:outerShdw>
                </a:effectLst>
                <a:latin typeface="Times New Roman"/>
                <a:ea typeface="Times New Roman"/>
                <a:cs typeface="Times New Roman"/>
                <a:sym typeface="Times New Roman"/>
              </a:defRPr>
            </a:lvl1pPr>
          </a:lstStyle>
          <a:p>
            <a:pPr>
              <a:defRPr sz="3900">
                <a:effectLst>
                  <a:outerShdw sx="100000" sy="100000" kx="0" ky="0" algn="b" rotWithShape="0" blurRad="25400" dist="63500" dir="18660000">
                    <a:srgbClr val="929292"/>
                  </a:outerShdw>
                </a:effectLst>
              </a:defRPr>
            </a:pPr>
            <a:r>
              <a:rPr sz="5000">
                <a:effectLst>
                  <a:outerShdw sx="100000" sy="100000" kx="0" ky="0" algn="b" rotWithShape="0" blurRad="25400" dist="63500" dir="18660000">
                    <a:srgbClr val="5E5E5E"/>
                  </a:outerShdw>
                </a:effectLst>
              </a:rPr>
              <a:t>Es justo que la esposa busque en él amor, apoyo y ayuda para la educación de los hijos, pues son de él tanto como de ella, y él tiene tanto interés como ella en el bienestar de ellos. Los hijos buscan consejos y dirección en el padre, quien necesita tener un concepto correcto de la vida y de las influencias y compañías que han de rodear a su familia.</a:t>
            </a:r>
          </a:p>
        </p:txBody>
      </p:sp>
      <p:sp>
        <p:nvSpPr>
          <p:cNvPr id="389" name="Cabeza de la familia"/>
          <p:cNvSpPr txBox="1"/>
          <p:nvPr/>
        </p:nvSpPr>
        <p:spPr>
          <a:xfrm>
            <a:off x="6599444" y="2332055"/>
            <a:ext cx="11185111" cy="1162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1584920">
              <a:lnSpc>
                <a:spcPct val="90000"/>
              </a:lnSpc>
              <a:defRPr i="1" spc="-226" sz="7539">
                <a:solidFill>
                  <a:srgbClr val="FFFFFF"/>
                </a:solidFill>
                <a:latin typeface="Times New Roman"/>
                <a:ea typeface="Times New Roman"/>
                <a:cs typeface="Times New Roman"/>
                <a:sym typeface="Times New Roman"/>
              </a:defRPr>
            </a:lvl1pPr>
          </a:lstStyle>
          <a:p>
            <a:pPr/>
            <a:r>
              <a:t>Cabeza de la familia</a:t>
            </a:r>
          </a:p>
        </p:txBody>
      </p:sp>
      <p:sp>
        <p:nvSpPr>
          <p:cNvPr id="390" name="—El MC, 303 (1905). {1MCP 167.3}"/>
          <p:cNvSpPr txBox="1"/>
          <p:nvPr/>
        </p:nvSpPr>
        <p:spPr>
          <a:xfrm>
            <a:off x="15922820" y="12266499"/>
            <a:ext cx="4865828"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—El MC, 303 (1905). {1MCP 167.3}</a:t>
            </a:r>
          </a:p>
        </p:txBody>
      </p:sp>
      <p:pic>
        <p:nvPicPr>
          <p:cNvPr id="391" name="Imagen" descr="Imagen"/>
          <p:cNvPicPr>
            <a:picLocks noChangeAspect="1"/>
          </p:cNvPicPr>
          <p:nvPr/>
        </p:nvPicPr>
        <p:blipFill>
          <a:blip r:embed="rId2">
            <a:extLst/>
          </a:blip>
          <a:stretch>
            <a:fillRect/>
          </a:stretch>
        </p:blipFill>
        <p:spPr>
          <a:xfrm>
            <a:off x="244871" y="8381768"/>
            <a:ext cx="9664701" cy="4953001"/>
          </a:xfrm>
          <a:prstGeom prst="rect">
            <a:avLst/>
          </a:prstGeom>
          <a:ln w="12700">
            <a:miter lim="400000"/>
          </a:ln>
        </p:spPr>
      </p:pic>
      <p:sp>
        <p:nvSpPr>
          <p:cNvPr id="392" name="Ante todo, debería ser dirigido por el amor y temor de Dios y por la enseñanza de la Palabra divina, para poder encaminar los pasos de sus hijos por la buena senda."/>
          <p:cNvSpPr txBox="1"/>
          <p:nvPr/>
        </p:nvSpPr>
        <p:spPr>
          <a:xfrm>
            <a:off x="9710298" y="9657788"/>
            <a:ext cx="13938070" cy="2400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808990">
              <a:lnSpc>
                <a:spcPts val="6000"/>
              </a:lnSpc>
              <a:spcBef>
                <a:spcPts val="4900"/>
              </a:spcBef>
              <a:defRPr sz="4312">
                <a:solidFill>
                  <a:srgbClr val="FFFFFF"/>
                </a:solidFill>
                <a:effectLst>
                  <a:outerShdw sx="100000" sy="100000" kx="0" ky="0" algn="b" rotWithShape="0" blurRad="24892" dist="62230" dir="18660000">
                    <a:srgbClr val="5E5E5E"/>
                  </a:outerShdw>
                </a:effectLst>
                <a:latin typeface="Helvetica Neue Thin"/>
                <a:ea typeface="Helvetica Neue Thin"/>
                <a:cs typeface="Helvetica Neue Thin"/>
                <a:sym typeface="Helvetica Neue Thin"/>
              </a:defRPr>
            </a:lvl1pPr>
          </a:lstStyle>
          <a:p>
            <a:pPr>
              <a:defRPr>
                <a:effectLst>
                  <a:outerShdw sx="100000" sy="100000" kx="0" ky="0" algn="b" rotWithShape="0" blurRad="24892" dist="62230" dir="18660000">
                    <a:srgbClr val="929292"/>
                  </a:outerShdw>
                </a:effectLst>
              </a:defRPr>
            </a:pPr>
            <a:r>
              <a:rPr>
                <a:effectLst>
                  <a:outerShdw sx="100000" sy="100000" kx="0" ky="0" algn="b" rotWithShape="0" blurRad="24892" dist="62230" dir="18660000">
                    <a:srgbClr val="5E5E5E"/>
                  </a:outerShdw>
                </a:effectLst>
              </a:rPr>
              <a:t>Ante todo, debería ser dirigido por el amor y temor de Dios y por la enseñanza de la Palabra divina, para poder encaminar los pasos de sus hijos por la buena senda.</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Cómo crear la paz"/>
          <p:cNvSpPr txBox="1"/>
          <p:nvPr>
            <p:ph type="ctrTitle"/>
          </p:nvPr>
        </p:nvSpPr>
        <p:spPr>
          <a:xfrm>
            <a:off x="3247173" y="808055"/>
            <a:ext cx="17889654" cy="1801513"/>
          </a:xfrm>
          <a:prstGeom prst="rect">
            <a:avLst/>
          </a:prstGeom>
        </p:spPr>
        <p:txBody>
          <a:bodyPr anchor="t"/>
          <a:lstStyle/>
          <a:p>
            <a:pPr defTabSz="2340805">
              <a:defRPr spc="-334" sz="11136">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pPr>
            <a:r>
              <a:t>Cómo crear</a:t>
            </a:r>
            <a:r>
              <a:rPr spc="-241" sz="8064"/>
              <a:t> la </a:t>
            </a:r>
            <a:r>
              <a:t>paz</a:t>
            </a:r>
          </a:p>
        </p:txBody>
      </p:sp>
      <p:sp>
        <p:nvSpPr>
          <p:cNvPr id="395" name="El esposo tiene la nobleza de carácter, la pureza de corazón y la elevación mental que debe poseer todo verdadero cristiano, ello será puesto de manifiesto en las relaciones matrimoniales [...]. Procurará mantener a su esposa con salud y buen ánimo. Se e"/>
          <p:cNvSpPr txBox="1"/>
          <p:nvPr/>
        </p:nvSpPr>
        <p:spPr>
          <a:xfrm>
            <a:off x="7419653" y="3458188"/>
            <a:ext cx="13604130" cy="9087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1658070">
              <a:lnSpc>
                <a:spcPts val="7000"/>
              </a:lnSpc>
              <a:defRPr i="1" spc="-236" sz="7887">
                <a:solidFill>
                  <a:srgbClr val="FFFFFF"/>
                </a:solidFill>
                <a:latin typeface="Times New Roman"/>
                <a:ea typeface="Times New Roman"/>
                <a:cs typeface="Times New Roman"/>
                <a:sym typeface="Times New Roman"/>
              </a:defRPr>
            </a:pPr>
            <a:r>
              <a:t>El esposo tiene</a:t>
            </a:r>
            <a:r>
              <a:rPr spc="-157" sz="5236"/>
              <a:t> la </a:t>
            </a:r>
            <a:r>
              <a:t>nobleza </a:t>
            </a:r>
            <a:r>
              <a:rPr spc="-157" sz="5236"/>
              <a:t>de </a:t>
            </a:r>
            <a:r>
              <a:t>carácter</a:t>
            </a:r>
            <a:r>
              <a:rPr spc="-157" sz="5236"/>
              <a:t>, la</a:t>
            </a:r>
            <a:r>
              <a:t> pureza</a:t>
            </a:r>
            <a:r>
              <a:rPr spc="-157" sz="5236"/>
              <a:t> de </a:t>
            </a:r>
            <a:r>
              <a:t>corazón </a:t>
            </a:r>
            <a:r>
              <a:rPr spc="-157" sz="5236"/>
              <a:t>y la</a:t>
            </a:r>
            <a:r>
              <a:t> elevación mental </a:t>
            </a:r>
            <a:r>
              <a:rPr spc="-157" sz="5236"/>
              <a:t>que </a:t>
            </a:r>
            <a:r>
              <a:t>debe poseer</a:t>
            </a:r>
            <a:r>
              <a:rPr spc="-157" sz="5236"/>
              <a:t> todo </a:t>
            </a:r>
            <a:r>
              <a:t>verdadero cristiano</a:t>
            </a:r>
            <a:r>
              <a:rPr spc="-157" sz="5236"/>
              <a:t>, ello </a:t>
            </a:r>
            <a:r>
              <a:t>será puesto</a:t>
            </a:r>
            <a:r>
              <a:rPr spc="-157" sz="5236"/>
              <a:t> de </a:t>
            </a:r>
            <a:r>
              <a:t>manifiesto </a:t>
            </a:r>
            <a:r>
              <a:rPr spc="-157" sz="5236"/>
              <a:t>en las </a:t>
            </a:r>
            <a:r>
              <a:t>relaciones matrimoniales</a:t>
            </a:r>
            <a:r>
              <a:rPr spc="-122" sz="4080"/>
              <a:t> [...]. </a:t>
            </a:r>
            <a:r>
              <a:t>Procurará mantener </a:t>
            </a:r>
            <a:r>
              <a:rPr spc="-157" sz="5236"/>
              <a:t>a su esposa con </a:t>
            </a:r>
            <a:r>
              <a:t>salud</a:t>
            </a:r>
            <a:r>
              <a:rPr spc="-157" sz="5236"/>
              <a:t> y </a:t>
            </a:r>
            <a:r>
              <a:t>buen ánimo. Se esforzará</a:t>
            </a:r>
            <a:r>
              <a:rPr spc="-157" sz="5236"/>
              <a:t> por </a:t>
            </a:r>
            <a:r>
              <a:t>pronunciar palabras</a:t>
            </a:r>
            <a:r>
              <a:rPr spc="-157" sz="5236"/>
              <a:t> de </a:t>
            </a:r>
            <a:r>
              <a:t>consuelo</a:t>
            </a:r>
            <a:r>
              <a:rPr spc="-157" sz="5236"/>
              <a:t>, y por</a:t>
            </a:r>
            <a:r>
              <a:t> crear </a:t>
            </a:r>
            <a:r>
              <a:rPr spc="-157" sz="5236"/>
              <a:t>en el </a:t>
            </a:r>
            <a:r>
              <a:t>círculo</a:t>
            </a:r>
            <a:r>
              <a:rPr spc="-157" sz="5236"/>
              <a:t> del </a:t>
            </a:r>
            <a:r>
              <a:t>hogar</a:t>
            </a:r>
            <a:r>
              <a:rPr spc="-157" sz="5236"/>
              <a:t> una </a:t>
            </a:r>
            <a:r>
              <a:t>atmósfera </a:t>
            </a:r>
            <a:r>
              <a:rPr spc="-157" sz="5236"/>
              <a:t>de</a:t>
            </a:r>
            <a:r>
              <a:t> paz.</a:t>
            </a:r>
          </a:p>
        </p:txBody>
      </p:sp>
      <p:pic>
        <p:nvPicPr>
          <p:cNvPr id="396" name="Imagen" descr="Imagen"/>
          <p:cNvPicPr>
            <a:picLocks noChangeAspect="1"/>
          </p:cNvPicPr>
          <p:nvPr/>
        </p:nvPicPr>
        <p:blipFill>
          <a:blip r:embed="rId2">
            <a:extLst/>
          </a:blip>
          <a:srcRect l="1728" t="0" r="0" b="0"/>
          <a:stretch>
            <a:fillRect/>
          </a:stretch>
        </p:blipFill>
        <p:spPr>
          <a:xfrm>
            <a:off x="226516" y="1977661"/>
            <a:ext cx="7525674" cy="7658035"/>
          </a:xfrm>
          <a:prstGeom prst="rect">
            <a:avLst/>
          </a:prstGeom>
          <a:ln w="12700">
            <a:miter lim="400000"/>
          </a:ln>
        </p:spPr>
      </p:pic>
      <p:sp>
        <p:nvSpPr>
          <p:cNvPr id="397" name="en     el…"/>
          <p:cNvSpPr txBox="1"/>
          <p:nvPr/>
        </p:nvSpPr>
        <p:spPr>
          <a:xfrm>
            <a:off x="1108638" y="4698313"/>
            <a:ext cx="5363500" cy="2898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1950671">
              <a:lnSpc>
                <a:spcPts val="5200"/>
              </a:lnSpc>
              <a:defRPr i="1" spc="-232" sz="7760">
                <a:solidFill>
                  <a:srgbClr val="FFFFFF"/>
                </a:solidFill>
                <a:latin typeface="Times New Roman"/>
                <a:ea typeface="Times New Roman"/>
                <a:cs typeface="Times New Roman"/>
                <a:sym typeface="Times New Roman"/>
              </a:defRPr>
            </a:pPr>
            <a:r>
              <a:rPr spc="-156" sz="5200"/>
              <a:t>en     el</a:t>
            </a:r>
            <a:endParaRPr spc="-156" sz="5200"/>
          </a:p>
          <a:p>
            <a:pPr defTabSz="1950671">
              <a:lnSpc>
                <a:spcPts val="5200"/>
              </a:lnSpc>
              <a:defRPr i="1" spc="-232" sz="7760">
                <a:solidFill>
                  <a:srgbClr val="FFFFFF"/>
                </a:solidFill>
                <a:latin typeface="Times New Roman"/>
                <a:ea typeface="Times New Roman"/>
                <a:cs typeface="Times New Roman"/>
                <a:sym typeface="Times New Roman"/>
              </a:defRPr>
            </a:pPr>
            <a:r>
              <a:t>círculo</a:t>
            </a:r>
          </a:p>
          <a:p>
            <a:pPr defTabSz="1950671">
              <a:lnSpc>
                <a:spcPts val="5200"/>
              </a:lnSpc>
              <a:defRPr i="1" spc="-232" sz="7760">
                <a:solidFill>
                  <a:srgbClr val="FFFFFF"/>
                </a:solidFill>
                <a:latin typeface="Times New Roman"/>
                <a:ea typeface="Times New Roman"/>
                <a:cs typeface="Times New Roman"/>
                <a:sym typeface="Times New Roman"/>
              </a:defRPr>
            </a:pPr>
            <a:r>
              <a:rPr spc="-177" sz="5920"/>
              <a:t>del</a:t>
            </a:r>
            <a:endParaRPr spc="-177" sz="5920"/>
          </a:p>
          <a:p>
            <a:pPr defTabSz="1950671">
              <a:lnSpc>
                <a:spcPts val="5200"/>
              </a:lnSpc>
              <a:defRPr i="1" spc="-232" sz="7760">
                <a:solidFill>
                  <a:srgbClr val="FFFFFF"/>
                </a:solidFill>
                <a:latin typeface="Times New Roman"/>
                <a:ea typeface="Times New Roman"/>
                <a:cs typeface="Times New Roman"/>
                <a:sym typeface="Times New Roman"/>
              </a:defRPr>
            </a:pPr>
            <a:r>
              <a:t>hogar</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No ha de hacer alarde de su posición"/>
          <p:cNvSpPr txBox="1"/>
          <p:nvPr>
            <p:ph type="ctrTitle"/>
          </p:nvPr>
        </p:nvSpPr>
        <p:spPr>
          <a:xfrm>
            <a:off x="3247173" y="808055"/>
            <a:ext cx="17889654" cy="1801513"/>
          </a:xfrm>
          <a:prstGeom prst="rect">
            <a:avLst/>
          </a:prstGeom>
        </p:spPr>
        <p:txBody>
          <a:bodyPr anchor="t"/>
          <a:lstStyle/>
          <a:p>
            <a:pPr defTabSz="2292038">
              <a:defRPr spc="-327" sz="10904">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pPr>
            <a:r>
              <a:t>No ha </a:t>
            </a:r>
            <a:r>
              <a:rPr spc="-180" sz="6016"/>
              <a:t>de</a:t>
            </a:r>
            <a:r>
              <a:t> hacer alarde</a:t>
            </a:r>
            <a:r>
              <a:rPr spc="-180" sz="6016"/>
              <a:t> de su </a:t>
            </a:r>
            <a:r>
              <a:t>posición</a:t>
            </a:r>
          </a:p>
        </p:txBody>
      </p:sp>
      <p:sp>
        <p:nvSpPr>
          <p:cNvPr id="400" name="No evidencia virilidad el esposo que constantemente hace alarde de su puesto como cabeza de la familia.…"/>
          <p:cNvSpPr txBox="1"/>
          <p:nvPr/>
        </p:nvSpPr>
        <p:spPr>
          <a:xfrm>
            <a:off x="7482332" y="4084276"/>
            <a:ext cx="15422268" cy="72746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32459" indent="-632459" algn="l" defTabSz="2023821">
              <a:lnSpc>
                <a:spcPts val="6000"/>
              </a:lnSpc>
              <a:spcBef>
                <a:spcPts val="3700"/>
              </a:spcBef>
              <a:buSzPct val="80000"/>
              <a:buBlip>
                <a:blip r:embed="rId2"/>
              </a:buBlip>
              <a:defRPr spc="-166" sz="5561">
                <a:solidFill>
                  <a:srgbClr val="FFFFFF"/>
                </a:solidFill>
                <a:latin typeface="Helvetica Neue Light"/>
                <a:ea typeface="Helvetica Neue Light"/>
                <a:cs typeface="Helvetica Neue Light"/>
                <a:sym typeface="Helvetica Neue Light"/>
              </a:defRPr>
            </a:pPr>
            <a:r>
              <a:t>No evidencia virilidad </a:t>
            </a:r>
            <a:r>
              <a:rPr spc="-102" sz="3403">
                <a:latin typeface="Helvetica Neue Thin"/>
                <a:ea typeface="Helvetica Neue Thin"/>
                <a:cs typeface="Helvetica Neue Thin"/>
                <a:sym typeface="Helvetica Neue Thin"/>
              </a:rPr>
              <a:t>el esposo que</a:t>
            </a:r>
            <a:r>
              <a:rPr spc="-114" sz="3818"/>
              <a:t> </a:t>
            </a:r>
            <a:r>
              <a:t>constantemente hace alarde</a:t>
            </a:r>
            <a:r>
              <a:rPr spc="-102" sz="3403">
                <a:latin typeface="Helvetica Neue Thin"/>
                <a:ea typeface="Helvetica Neue Thin"/>
                <a:cs typeface="Helvetica Neue Thin"/>
                <a:sym typeface="Helvetica Neue Thin"/>
              </a:rPr>
              <a:t> de su </a:t>
            </a:r>
            <a:r>
              <a:t>puesto</a:t>
            </a:r>
            <a:r>
              <a:rPr spc="-102" sz="3403">
                <a:latin typeface="Helvetica Neue Thin"/>
                <a:ea typeface="Helvetica Neue Thin"/>
                <a:cs typeface="Helvetica Neue Thin"/>
                <a:sym typeface="Helvetica Neue Thin"/>
              </a:rPr>
              <a:t> como </a:t>
            </a:r>
            <a:r>
              <a:t>cabeza</a:t>
            </a:r>
            <a:r>
              <a:rPr spc="-102" sz="3403">
                <a:latin typeface="Helvetica Neue Thin"/>
                <a:ea typeface="Helvetica Neue Thin"/>
                <a:cs typeface="Helvetica Neue Thin"/>
                <a:sym typeface="Helvetica Neue Thin"/>
              </a:rPr>
              <a:t> de la </a:t>
            </a:r>
            <a:r>
              <a:t>familia.</a:t>
            </a:r>
          </a:p>
          <a:p>
            <a:pPr marL="632459" indent="-632459" algn="l" defTabSz="2023821">
              <a:lnSpc>
                <a:spcPts val="6000"/>
              </a:lnSpc>
              <a:spcBef>
                <a:spcPts val="3700"/>
              </a:spcBef>
              <a:buSzPct val="80000"/>
              <a:buBlip>
                <a:blip r:embed="rId2"/>
              </a:buBlip>
              <a:defRPr spc="-166" sz="5561">
                <a:solidFill>
                  <a:srgbClr val="FFFFFF"/>
                </a:solidFill>
                <a:latin typeface="Helvetica Neue Light"/>
                <a:ea typeface="Helvetica Neue Light"/>
                <a:cs typeface="Helvetica Neue Light"/>
                <a:sym typeface="Helvetica Neue Light"/>
              </a:defRPr>
            </a:pPr>
            <a:r>
              <a:t>No aumenta</a:t>
            </a:r>
            <a:r>
              <a:rPr spc="-102" sz="3403">
                <a:latin typeface="Helvetica Neue Thin"/>
                <a:ea typeface="Helvetica Neue Thin"/>
                <a:cs typeface="Helvetica Neue Thin"/>
                <a:sym typeface="Helvetica Neue Thin"/>
              </a:rPr>
              <a:t> el </a:t>
            </a:r>
            <a:r>
              <a:t>respeto hacia él </a:t>
            </a:r>
            <a:r>
              <a:rPr spc="-102" sz="3403">
                <a:latin typeface="Helvetica Neue Thin"/>
                <a:ea typeface="Helvetica Neue Thin"/>
                <a:cs typeface="Helvetica Neue Thin"/>
                <a:sym typeface="Helvetica Neue Thin"/>
              </a:rPr>
              <a:t>cuando se le </a:t>
            </a:r>
            <a:r>
              <a:t>oye citar</a:t>
            </a:r>
            <a:r>
              <a:rPr spc="-102" sz="3403">
                <a:latin typeface="Helvetica Neue Thin"/>
                <a:ea typeface="Helvetica Neue Thin"/>
                <a:cs typeface="Helvetica Neue Thin"/>
                <a:sym typeface="Helvetica Neue Thin"/>
              </a:rPr>
              <a:t> la </a:t>
            </a:r>
            <a:r>
              <a:t>Escritura </a:t>
            </a:r>
            <a:r>
              <a:rPr spc="-102" sz="3403">
                <a:latin typeface="Helvetica Neue Thin"/>
                <a:ea typeface="Helvetica Neue Thin"/>
                <a:cs typeface="Helvetica Neue Thin"/>
                <a:sym typeface="Helvetica Neue Thin"/>
              </a:rPr>
              <a:t>para </a:t>
            </a:r>
            <a:r>
              <a:t>apoyar </a:t>
            </a:r>
            <a:r>
              <a:rPr spc="-102" sz="3403">
                <a:latin typeface="Helvetica Neue Thin"/>
                <a:ea typeface="Helvetica Neue Thin"/>
                <a:cs typeface="Helvetica Neue Thin"/>
                <a:sym typeface="Helvetica Neue Thin"/>
              </a:rPr>
              <a:t>sus </a:t>
            </a:r>
            <a:r>
              <a:t>derechos a ejercer autoridad.</a:t>
            </a:r>
          </a:p>
          <a:p>
            <a:pPr marL="632459" indent="-632459" algn="l" defTabSz="2023821">
              <a:lnSpc>
                <a:spcPts val="6000"/>
              </a:lnSpc>
              <a:spcBef>
                <a:spcPts val="3700"/>
              </a:spcBef>
              <a:buSzPct val="80000"/>
              <a:buBlip>
                <a:blip r:embed="rId2"/>
              </a:buBlip>
              <a:defRPr spc="-166" sz="5561">
                <a:solidFill>
                  <a:srgbClr val="FFFFFF"/>
                </a:solidFill>
                <a:latin typeface="Helvetica Neue Light"/>
                <a:ea typeface="Helvetica Neue Light"/>
                <a:cs typeface="Helvetica Neue Light"/>
                <a:sym typeface="Helvetica Neue Light"/>
              </a:defRPr>
            </a:pPr>
            <a:r>
              <a:t>No lo hará más hombre </a:t>
            </a:r>
            <a:r>
              <a:rPr spc="-102" sz="3403">
                <a:latin typeface="Helvetica Neue Thin"/>
                <a:ea typeface="Helvetica Neue Thin"/>
                <a:cs typeface="Helvetica Neue Thin"/>
                <a:sym typeface="Helvetica Neue Thin"/>
              </a:rPr>
              <a:t>el </a:t>
            </a:r>
            <a:r>
              <a:t>requerir </a:t>
            </a:r>
            <a:r>
              <a:rPr spc="-102" sz="3403">
                <a:latin typeface="Helvetica Neue Thin"/>
                <a:ea typeface="Helvetica Neue Thin"/>
                <a:cs typeface="Helvetica Neue Thin"/>
                <a:sym typeface="Helvetica Neue Thin"/>
              </a:rPr>
              <a:t>de su </a:t>
            </a:r>
            <a:r>
              <a:t>esposa</a:t>
            </a:r>
            <a:r>
              <a:rPr spc="-102" sz="3403">
                <a:latin typeface="Helvetica Neue Thin"/>
                <a:ea typeface="Helvetica Neue Thin"/>
                <a:cs typeface="Helvetica Neue Thin"/>
                <a:sym typeface="Helvetica Neue Thin"/>
              </a:rPr>
              <a:t>, la madre de sus hijos, que</a:t>
            </a:r>
            <a:r>
              <a:t> actúe </a:t>
            </a:r>
            <a:r>
              <a:rPr spc="-102" sz="3403">
                <a:latin typeface="Helvetica Neue Thin"/>
                <a:ea typeface="Helvetica Neue Thin"/>
                <a:cs typeface="Helvetica Neue Thin"/>
                <a:sym typeface="Helvetica Neue Thin"/>
              </a:rPr>
              <a:t>de </a:t>
            </a:r>
            <a:r>
              <a:t>acuerdo </a:t>
            </a:r>
            <a:r>
              <a:rPr spc="-102" sz="3403">
                <a:latin typeface="Helvetica Neue Thin"/>
                <a:ea typeface="Helvetica Neue Thin"/>
                <a:cs typeface="Helvetica Neue Thin"/>
                <a:sym typeface="Helvetica Neue Thin"/>
              </a:rPr>
              <a:t>con los </a:t>
            </a:r>
            <a:r>
              <a:t>planes </a:t>
            </a:r>
            <a:r>
              <a:rPr spc="-102" sz="3403">
                <a:latin typeface="Helvetica Neue Thin"/>
                <a:ea typeface="Helvetica Neue Thin"/>
                <a:cs typeface="Helvetica Neue Thin"/>
                <a:sym typeface="Helvetica Neue Thin"/>
              </a:rPr>
              <a:t>de él </a:t>
            </a:r>
            <a:r>
              <a:t>como si fueran infalibles</a:t>
            </a:r>
          </a:p>
        </p:txBody>
      </p:sp>
      <p:sp>
        <p:nvSpPr>
          <p:cNvPr id="401" name="{1MCP 168.3}"/>
          <p:cNvSpPr txBox="1"/>
          <p:nvPr/>
        </p:nvSpPr>
        <p:spPr>
          <a:xfrm>
            <a:off x="17102104" y="11905173"/>
            <a:ext cx="2041856"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 {1MCP 168.3}</a:t>
            </a:r>
          </a:p>
        </p:txBody>
      </p:sp>
      <p:pic>
        <p:nvPicPr>
          <p:cNvPr id="402" name="Imagen" descr="Imagen"/>
          <p:cNvPicPr>
            <a:picLocks noChangeAspect="1"/>
          </p:cNvPicPr>
          <p:nvPr/>
        </p:nvPicPr>
        <p:blipFill>
          <a:blip r:embed="rId3">
            <a:extLst/>
          </a:blip>
          <a:stretch>
            <a:fillRect/>
          </a:stretch>
        </p:blipFill>
        <p:spPr>
          <a:xfrm>
            <a:off x="587490" y="2749629"/>
            <a:ext cx="6817553" cy="9943942"/>
          </a:xfrm>
          <a:prstGeom prst="rect">
            <a:avLst/>
          </a:prstGeom>
          <a:ln w="25400">
            <a:miter lim="400000"/>
          </a:ln>
          <a:effectLst>
            <a:outerShdw sx="100000" sy="100000" kx="0" ky="0" algn="b" rotWithShape="0" blurRad="254000" dist="127000" dir="5400000">
              <a:srgbClr val="5E5E5E">
                <a:alpha val="70000"/>
              </a:srgbClr>
            </a:outerShdw>
          </a:effectLst>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El círculo interior es supremo"/>
          <p:cNvSpPr txBox="1"/>
          <p:nvPr>
            <p:ph type="ctrTitle"/>
          </p:nvPr>
        </p:nvSpPr>
        <p:spPr>
          <a:xfrm>
            <a:off x="3247173" y="824988"/>
            <a:ext cx="17889654" cy="1801514"/>
          </a:xfrm>
          <a:prstGeom prst="rect">
            <a:avLst/>
          </a:prstGeom>
        </p:spPr>
        <p:txBody>
          <a:bodyPr anchor="t"/>
          <a:lstStyle/>
          <a:p>
            <a:pPr defTabSz="2340805">
              <a:defRPr spc="-334" sz="11136">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pPr>
            <a:r>
              <a:t>El círculo interior</a:t>
            </a:r>
            <a:r>
              <a:rPr spc="-270" sz="9024"/>
              <a:t> es </a:t>
            </a:r>
            <a:r>
              <a:t>supremo</a:t>
            </a:r>
          </a:p>
        </p:txBody>
      </p:sp>
      <p:sp>
        <p:nvSpPr>
          <p:cNvPr id="405" name="Hemos de usar todas nuestras facultades para Cristo.…"/>
          <p:cNvSpPr txBox="1"/>
          <p:nvPr/>
        </p:nvSpPr>
        <p:spPr>
          <a:xfrm>
            <a:off x="7257040" y="3770679"/>
            <a:ext cx="15281444" cy="8936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53947" indent="-656081" algn="l" defTabSz="1999437">
              <a:lnSpc>
                <a:spcPts val="5900"/>
              </a:lnSpc>
              <a:spcBef>
                <a:spcPts val="300"/>
              </a:spcBef>
              <a:buSzPct val="80000"/>
              <a:buBlip>
                <a:blip r:embed="rId2"/>
              </a:buBlip>
              <a:defRPr spc="-164" sz="5494">
                <a:solidFill>
                  <a:srgbClr val="FFFFFF"/>
                </a:solidFill>
                <a:latin typeface="Helvetica Neue Light"/>
                <a:ea typeface="Helvetica Neue Light"/>
                <a:cs typeface="Helvetica Neue Light"/>
                <a:sym typeface="Helvetica Neue Light"/>
              </a:defRPr>
            </a:pPr>
            <a:r>
              <a:t>Hemos </a:t>
            </a:r>
            <a:r>
              <a:rPr spc="-125" sz="4182"/>
              <a:t>de </a:t>
            </a:r>
            <a:r>
              <a:t>usar</a:t>
            </a:r>
            <a:r>
              <a:rPr spc="-125" sz="4182"/>
              <a:t> todas </a:t>
            </a:r>
            <a:r>
              <a:t>nuestras facultades </a:t>
            </a:r>
            <a:r>
              <a:rPr spc="-125" sz="4182"/>
              <a:t>para </a:t>
            </a:r>
            <a:r>
              <a:t>Cristo.</a:t>
            </a:r>
          </a:p>
          <a:p>
            <a:pPr marL="853947" indent="-656081" algn="l" defTabSz="1999437">
              <a:lnSpc>
                <a:spcPts val="5900"/>
              </a:lnSpc>
              <a:spcBef>
                <a:spcPts val="300"/>
              </a:spcBef>
              <a:buSzPct val="80000"/>
              <a:buBlip>
                <a:blip r:embed="rId2"/>
              </a:buBlip>
              <a:defRPr spc="-164" sz="5494">
                <a:solidFill>
                  <a:srgbClr val="FFFFFF"/>
                </a:solidFill>
                <a:latin typeface="Helvetica Neue Light"/>
                <a:ea typeface="Helvetica Neue Light"/>
                <a:cs typeface="Helvetica Neue Light"/>
                <a:sym typeface="Helvetica Neue Light"/>
              </a:defRPr>
            </a:pPr>
            <a:r>
              <a:t>Al establecer</a:t>
            </a:r>
            <a:r>
              <a:rPr spc="-125" sz="4182"/>
              <a:t> una </a:t>
            </a:r>
            <a:r>
              <a:t>relación con Cristo</a:t>
            </a:r>
            <a:r>
              <a:rPr spc="-125" sz="4182"/>
              <a:t>, el </a:t>
            </a:r>
            <a:r>
              <a:t>hombre renovado solamente regresa</a:t>
            </a:r>
            <a:r>
              <a:rPr spc="-125" sz="4182"/>
              <a:t> a su </a:t>
            </a:r>
            <a:r>
              <a:t>relación original</a:t>
            </a:r>
            <a:r>
              <a:rPr spc="-125" sz="4182"/>
              <a:t> con </a:t>
            </a:r>
            <a:r>
              <a:t>Dios.</a:t>
            </a:r>
          </a:p>
          <a:p>
            <a:pPr marL="853947" indent="-656081" algn="l" defTabSz="1999437">
              <a:lnSpc>
                <a:spcPts val="5900"/>
              </a:lnSpc>
              <a:spcBef>
                <a:spcPts val="300"/>
              </a:spcBef>
              <a:buSzPct val="80000"/>
              <a:buBlip>
                <a:blip r:embed="rId2"/>
              </a:buBlip>
              <a:defRPr spc="-164" sz="5494">
                <a:solidFill>
                  <a:srgbClr val="FFFFFF"/>
                </a:solidFill>
                <a:latin typeface="Helvetica Neue Light"/>
                <a:ea typeface="Helvetica Neue Light"/>
                <a:cs typeface="Helvetica Neue Light"/>
                <a:sym typeface="Helvetica Neue Light"/>
              </a:defRPr>
            </a:pPr>
            <a:r>
              <a:t>Él </a:t>
            </a:r>
            <a:r>
              <a:rPr spc="-125" sz="4182"/>
              <a:t>es un </a:t>
            </a:r>
            <a:r>
              <a:t>representante</a:t>
            </a:r>
            <a:r>
              <a:rPr spc="-125" sz="4182"/>
              <a:t> de </a:t>
            </a:r>
            <a:r>
              <a:t>Cristo</a:t>
            </a:r>
            <a:r>
              <a:rPr spc="-125" sz="4182"/>
              <a:t>, y </a:t>
            </a:r>
            <a:r>
              <a:t>siempre ha </a:t>
            </a:r>
            <a:r>
              <a:rPr spc="-125" sz="4182"/>
              <a:t>de </a:t>
            </a:r>
            <a:r>
              <a:t>orar</a:t>
            </a:r>
            <a:r>
              <a:rPr spc="-125" sz="4182"/>
              <a:t> y </a:t>
            </a:r>
            <a:r>
              <a:t>velar</a:t>
            </a:r>
            <a:r>
              <a:rPr spc="-125" sz="4182"/>
              <a:t> en </a:t>
            </a:r>
            <a:r>
              <a:t>oración.</a:t>
            </a:r>
          </a:p>
          <a:p>
            <a:pPr marL="853947" indent="-656081" algn="l" defTabSz="1999437">
              <a:lnSpc>
                <a:spcPts val="5900"/>
              </a:lnSpc>
              <a:spcBef>
                <a:spcPts val="300"/>
              </a:spcBef>
              <a:buSzPct val="80000"/>
              <a:buBlip>
                <a:blip r:embed="rId2"/>
              </a:buBlip>
              <a:defRPr spc="-164" sz="5494">
                <a:solidFill>
                  <a:srgbClr val="FFFFFF"/>
                </a:solidFill>
                <a:latin typeface="Helvetica Neue Light"/>
                <a:ea typeface="Helvetica Neue Light"/>
                <a:cs typeface="Helvetica Neue Light"/>
                <a:sym typeface="Helvetica Neue Light"/>
              </a:defRPr>
            </a:pPr>
            <a:r>
              <a:t>Sus deberes</a:t>
            </a:r>
            <a:r>
              <a:rPr spc="-125" sz="4182"/>
              <a:t> lo </a:t>
            </a:r>
            <a:r>
              <a:t>rodean</a:t>
            </a:r>
            <a:r>
              <a:rPr spc="-125" sz="4182"/>
              <a:t>, </a:t>
            </a:r>
            <a:r>
              <a:t>cercanos</a:t>
            </a:r>
            <a:r>
              <a:rPr spc="-125" sz="4182"/>
              <a:t> y </a:t>
            </a:r>
            <a:r>
              <a:t>remotos</a:t>
            </a:r>
            <a:r>
              <a:rPr spc="-125" sz="4182"/>
              <a:t>. Su </a:t>
            </a:r>
            <a:r>
              <a:t>primer deber es con sus hijos </a:t>
            </a:r>
            <a:r>
              <a:rPr spc="-125" sz="4182"/>
              <a:t>y sus familiares más cercanos.</a:t>
            </a:r>
            <a:endParaRPr spc="-125" sz="4182"/>
          </a:p>
          <a:p>
            <a:pPr marL="853947" indent="-656081" algn="l" defTabSz="1999437">
              <a:lnSpc>
                <a:spcPts val="5900"/>
              </a:lnSpc>
              <a:spcBef>
                <a:spcPts val="300"/>
              </a:spcBef>
              <a:buSzPct val="80000"/>
              <a:buBlip>
                <a:blip r:embed="rId2"/>
              </a:buBlip>
              <a:defRPr spc="-164" sz="5494">
                <a:solidFill>
                  <a:srgbClr val="FFFFFF"/>
                </a:solidFill>
                <a:latin typeface="Helvetica Neue Light"/>
                <a:ea typeface="Helvetica Neue Light"/>
                <a:cs typeface="Helvetica Neue Light"/>
                <a:sym typeface="Helvetica Neue Light"/>
              </a:defRPr>
            </a:pPr>
            <a:r>
              <a:t>Nada puede excusarlo</a:t>
            </a:r>
            <a:r>
              <a:rPr spc="-125" sz="4182"/>
              <a:t> de </a:t>
            </a:r>
            <a:r>
              <a:t>descuidar </a:t>
            </a:r>
            <a:r>
              <a:rPr spc="-125" sz="4182"/>
              <a:t>el </a:t>
            </a:r>
            <a:r>
              <a:t>círculo interior</a:t>
            </a:r>
            <a:r>
              <a:rPr spc="-125" sz="4182"/>
              <a:t> en favor del</a:t>
            </a:r>
            <a:r>
              <a:t> círculo exterior mayor. </a:t>
            </a:r>
          </a:p>
        </p:txBody>
      </p:sp>
      <p:sp>
        <p:nvSpPr>
          <p:cNvPr id="406" name="{1MCP 168.3}"/>
          <p:cNvSpPr txBox="1"/>
          <p:nvPr/>
        </p:nvSpPr>
        <p:spPr>
          <a:xfrm>
            <a:off x="20150104" y="12266499"/>
            <a:ext cx="2041856"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 {1MCP 168.3}</a:t>
            </a:r>
          </a:p>
        </p:txBody>
      </p:sp>
      <p:pic>
        <p:nvPicPr>
          <p:cNvPr id="407" name="Imagen" descr="Imagen"/>
          <p:cNvPicPr>
            <a:picLocks noChangeAspect="1"/>
          </p:cNvPicPr>
          <p:nvPr/>
        </p:nvPicPr>
        <p:blipFill>
          <a:blip r:embed="rId3">
            <a:extLst/>
          </a:blip>
          <a:stretch>
            <a:fillRect/>
          </a:stretch>
        </p:blipFill>
        <p:spPr>
          <a:xfrm>
            <a:off x="248978" y="3407310"/>
            <a:ext cx="6884977" cy="10307096"/>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Responder con respecto a sus hijos.…"/>
          <p:cNvSpPr txBox="1"/>
          <p:nvPr/>
        </p:nvSpPr>
        <p:spPr>
          <a:xfrm>
            <a:off x="8350403" y="2094979"/>
            <a:ext cx="13424491" cy="66407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19074" indent="-919074" algn="l" defTabSz="1999437">
              <a:lnSpc>
                <a:spcPts val="5900"/>
              </a:lnSpc>
              <a:spcBef>
                <a:spcPts val="1800"/>
              </a:spcBef>
              <a:buSzPct val="80000"/>
              <a:buBlip>
                <a:blip r:embed="rId2"/>
              </a:buBlip>
              <a:defRPr spc="-164" sz="5494">
                <a:solidFill>
                  <a:srgbClr val="FFFFFF"/>
                </a:solidFill>
                <a:latin typeface="Helvetica Neue Thin"/>
                <a:ea typeface="Helvetica Neue Thin"/>
                <a:cs typeface="Helvetica Neue Thin"/>
                <a:sym typeface="Helvetica Neue Thin"/>
              </a:defRPr>
            </a:pPr>
            <a:r>
              <a:rPr spc="-179" sz="5986">
                <a:effectLst>
                  <a:outerShdw sx="100000" sy="100000" kx="0" ky="0" algn="b" rotWithShape="0" blurRad="20828" dist="31242" dir="18900000">
                    <a:srgbClr val="929292"/>
                  </a:outerShdw>
                </a:effectLst>
                <a:latin typeface="Helvetica Neue Black Condensed"/>
                <a:ea typeface="Helvetica Neue Black Condensed"/>
                <a:cs typeface="Helvetica Neue Black Condensed"/>
                <a:sym typeface="Helvetica Neue Black Condensed"/>
              </a:rPr>
              <a:t>Responder con respecto</a:t>
            </a:r>
            <a:r>
              <a:t> a sus hijos. </a:t>
            </a:r>
          </a:p>
          <a:p>
            <a:pPr marL="919074" indent="-919074" algn="l" defTabSz="1999437">
              <a:lnSpc>
                <a:spcPts val="5900"/>
              </a:lnSpc>
              <a:spcBef>
                <a:spcPts val="1800"/>
              </a:spcBef>
              <a:buSzPct val="80000"/>
              <a:buBlip>
                <a:blip r:embed="rId2"/>
              </a:buBlip>
              <a:defRPr spc="-164" sz="5494">
                <a:solidFill>
                  <a:srgbClr val="FFFFFF"/>
                </a:solidFill>
                <a:latin typeface="Helvetica Neue Thin"/>
                <a:ea typeface="Helvetica Neue Thin"/>
                <a:cs typeface="Helvetica Neue Thin"/>
                <a:sym typeface="Helvetica Neue Thin"/>
              </a:defRPr>
            </a:pPr>
            <a:r>
              <a:rPr spc="-179" sz="5986">
                <a:effectLst>
                  <a:outerShdw sx="100000" sy="100000" kx="0" ky="0" algn="b" rotWithShape="0" blurRad="20828" dist="31242" dir="18900000">
                    <a:srgbClr val="929292"/>
                  </a:outerShdw>
                </a:effectLst>
                <a:latin typeface="Helvetica Neue Black Condensed"/>
                <a:ea typeface="Helvetica Neue Black Condensed"/>
                <a:cs typeface="Helvetica Neue Black Condensed"/>
                <a:sym typeface="Helvetica Neue Black Condensed"/>
              </a:rPr>
              <a:t>Qué hicieron</a:t>
            </a:r>
            <a:r>
              <a:t> </a:t>
            </a:r>
            <a:r>
              <a:rPr spc="-152" sz="5084"/>
              <a:t>y dijeron para </a:t>
            </a:r>
            <a:r>
              <a:t>asegurar la salvación </a:t>
            </a:r>
            <a:r>
              <a:rPr spc="-120" sz="4018"/>
              <a:t>de las </a:t>
            </a:r>
            <a:r>
              <a:t>almas sobre</a:t>
            </a:r>
            <a:r>
              <a:rPr spc="-120" sz="4018"/>
              <a:t> las que ellos</a:t>
            </a:r>
            <a:r>
              <a:rPr spc="-179" sz="5986">
                <a:effectLst>
                  <a:outerShdw sx="100000" sy="100000" kx="0" ky="0" algn="b" rotWithShape="0" blurRad="20828" dist="31242" dir="18900000">
                    <a:srgbClr val="929292"/>
                  </a:outerShdw>
                </a:effectLst>
                <a:latin typeface="Helvetica Neue Black Condensed"/>
                <a:ea typeface="Helvetica Neue Black Condensed"/>
                <a:cs typeface="Helvetica Neue Black Condensed"/>
                <a:sym typeface="Helvetica Neue Black Condensed"/>
              </a:rPr>
              <a:t> asumieron</a:t>
            </a:r>
            <a:r>
              <a:rPr spc="-120" sz="4018"/>
              <a:t> la </a:t>
            </a:r>
            <a:r>
              <a:rPr spc="-179" sz="5986">
                <a:effectLst>
                  <a:outerShdw sx="100000" sy="100000" kx="0" ky="0" algn="b" rotWithShape="0" blurRad="20828" dist="31242" dir="18900000">
                    <a:srgbClr val="929292"/>
                  </a:outerShdw>
                </a:effectLst>
                <a:latin typeface="Helvetica Neue Black Condensed"/>
                <a:ea typeface="Helvetica Neue Black Condensed"/>
                <a:cs typeface="Helvetica Neue Black Condensed"/>
                <a:sym typeface="Helvetica Neue Black Condensed"/>
              </a:rPr>
              <a:t>responsabilidad</a:t>
            </a:r>
            <a:r>
              <a:t> </a:t>
            </a:r>
            <a:r>
              <a:rPr spc="-120" sz="4018"/>
              <a:t>de </a:t>
            </a:r>
            <a:r>
              <a:rPr spc="-179" sz="5986">
                <a:effectLst>
                  <a:outerShdw sx="100000" sy="100000" kx="0" ky="0" algn="b" rotWithShape="0" blurRad="20828" dist="31242" dir="18900000">
                    <a:srgbClr val="929292"/>
                  </a:outerShdw>
                </a:effectLst>
                <a:latin typeface="Helvetica Neue Black Condensed"/>
                <a:ea typeface="Helvetica Neue Black Condensed"/>
                <a:cs typeface="Helvetica Neue Black Condensed"/>
                <a:sym typeface="Helvetica Neue Black Condensed"/>
              </a:rPr>
              <a:t>traerlos</a:t>
            </a:r>
            <a:r>
              <a:t> </a:t>
            </a:r>
            <a:r>
              <a:rPr spc="-120" sz="4018"/>
              <a:t>al </a:t>
            </a:r>
            <a:r>
              <a:t>mundo.</a:t>
            </a:r>
          </a:p>
          <a:p>
            <a:pPr marL="843533" indent="-843533" algn="l" defTabSz="1999437">
              <a:lnSpc>
                <a:spcPts val="5900"/>
              </a:lnSpc>
              <a:spcBef>
                <a:spcPts val="1800"/>
              </a:spcBef>
              <a:buSzPct val="80000"/>
              <a:buBlip>
                <a:blip r:embed="rId2"/>
              </a:buBlip>
              <a:defRPr spc="-164" sz="5494">
                <a:solidFill>
                  <a:srgbClr val="FFFFFF"/>
                </a:solidFill>
                <a:latin typeface="Helvetica Neue Thin"/>
                <a:ea typeface="Helvetica Neue Thin"/>
                <a:cs typeface="Helvetica Neue Thin"/>
                <a:sym typeface="Helvetica Neue Thin"/>
              </a:defRPr>
            </a:pPr>
            <a:r>
              <a:t>¿Descuidaron a sus corderos, dejándolos</a:t>
            </a:r>
            <a:r>
              <a:rPr spc="-120" sz="4018"/>
              <a:t> al </a:t>
            </a:r>
            <a:r>
              <a:t>cuidado </a:t>
            </a:r>
            <a:r>
              <a:rPr spc="-120" sz="4018"/>
              <a:t>de </a:t>
            </a:r>
            <a:r>
              <a:t>extraños?, </a:t>
            </a:r>
            <a:r>
              <a:rPr spc="-120" sz="4018"/>
              <a:t>¿Están permitiendo que sus hijos crezcan en la impureza y el pecado?</a:t>
            </a:r>
          </a:p>
        </p:txBody>
      </p:sp>
      <p:sp>
        <p:nvSpPr>
          <p:cNvPr id="410" name="—Manuscrito 56, 1899. {1MCP 170.1}"/>
          <p:cNvSpPr txBox="1"/>
          <p:nvPr/>
        </p:nvSpPr>
        <p:spPr>
          <a:xfrm>
            <a:off x="16576108" y="12599690"/>
            <a:ext cx="519988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Helvetica Neue Thin"/>
                <a:ea typeface="Helvetica Neue Thin"/>
                <a:cs typeface="Helvetica Neue Thin"/>
                <a:sym typeface="Helvetica Neue Thin"/>
              </a:defRPr>
            </a:lvl1pPr>
          </a:lstStyle>
          <a:p>
            <a:pPr/>
            <a:r>
              <a:t> —Manuscrito 56, 1899. {1MCP 170.1}</a:t>
            </a:r>
          </a:p>
        </p:txBody>
      </p:sp>
      <p:sp>
        <p:nvSpPr>
          <p:cNvPr id="411" name="En el día del ajuste final de cuentas, los padres tendrán que"/>
          <p:cNvSpPr txBox="1"/>
          <p:nvPr/>
        </p:nvSpPr>
        <p:spPr>
          <a:xfrm>
            <a:off x="8544423" y="879509"/>
            <a:ext cx="13036451" cy="607426"/>
          </a:xfrm>
          <a:prstGeom prst="rect">
            <a:avLst/>
          </a:prstGeom>
          <a:solidFill>
            <a:srgbClr val="5EAAC8"/>
          </a:solidFill>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1316703">
              <a:lnSpc>
                <a:spcPts val="3900"/>
              </a:lnSpc>
              <a:spcBef>
                <a:spcPts val="200"/>
              </a:spcBef>
              <a:defRPr b="1" spc="-108" sz="3618">
                <a:solidFill>
                  <a:srgbClr val="FFFFFF"/>
                </a:solidFill>
                <a:latin typeface="Helvetica Neue"/>
                <a:ea typeface="Helvetica Neue"/>
                <a:cs typeface="Helvetica Neue"/>
                <a:sym typeface="Helvetica Neue"/>
              </a:defRPr>
            </a:lvl1pPr>
          </a:lstStyle>
          <a:p>
            <a:pPr/>
            <a:r>
              <a:t>En el día del ajuste final de cuentas, los padres tendrán que</a:t>
            </a:r>
          </a:p>
        </p:txBody>
      </p:sp>
      <p:sp>
        <p:nvSpPr>
          <p:cNvPr id="412" name="Un gran bien hecho a otros no cancelará la deuda que tienen con Dios de cuidar a sus hijos. El bienestar espiritual de su familia está primero. Llévenlos consigo a la cruz del Calvario, trabajando por ellos como quienes tienen que dar cuentas."/>
          <p:cNvSpPr txBox="1"/>
          <p:nvPr/>
        </p:nvSpPr>
        <p:spPr>
          <a:xfrm>
            <a:off x="8498497" y="10495195"/>
            <a:ext cx="15610722" cy="2543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2438338">
              <a:lnSpc>
                <a:spcPts val="4300"/>
              </a:lnSpc>
              <a:spcBef>
                <a:spcPts val="100"/>
              </a:spcBef>
              <a:defRPr spc="-123" sz="4100">
                <a:solidFill>
                  <a:srgbClr val="FFFFFF"/>
                </a:solidFill>
                <a:latin typeface="Helvetica Neue Light"/>
                <a:ea typeface="Helvetica Neue Light"/>
                <a:cs typeface="Helvetica Neue Light"/>
                <a:sym typeface="Helvetica Neue Light"/>
              </a:defRPr>
            </a:pPr>
            <a:r>
              <a:rPr i="1" spc="-132" sz="4400">
                <a:latin typeface="Times New Roman"/>
                <a:ea typeface="Times New Roman"/>
                <a:cs typeface="Times New Roman"/>
                <a:sym typeface="Times New Roman"/>
              </a:rPr>
              <a:t>Un gran bien hecho a otros no cancelará la deuda que tienen con Dios</a:t>
            </a:r>
            <a:r>
              <a:t> </a:t>
            </a:r>
            <a:r>
              <a:rPr spc="-90" sz="3000"/>
              <a:t>de </a:t>
            </a:r>
            <a:r>
              <a:t>cuidar </a:t>
            </a:r>
            <a:r>
              <a:rPr spc="-90" sz="3000"/>
              <a:t>a sus hijos. El </a:t>
            </a:r>
            <a:r>
              <a:t>bienestar espiritual </a:t>
            </a:r>
            <a:r>
              <a:rPr spc="-90" sz="3000"/>
              <a:t>de su </a:t>
            </a:r>
            <a:r>
              <a:t>familia está primero. Llévenlos </a:t>
            </a:r>
            <a:r>
              <a:rPr spc="-104" sz="3500"/>
              <a:t>consigo a la cruz del Calvario, </a:t>
            </a:r>
            <a:r>
              <a:t>trabajando</a:t>
            </a:r>
            <a:r>
              <a:rPr spc="-90" sz="3000"/>
              <a:t> por ellos</a:t>
            </a:r>
            <a:r>
              <a:t> como quienes tienen que dar cuentas.</a:t>
            </a:r>
          </a:p>
        </p:txBody>
      </p:sp>
      <p:pic>
        <p:nvPicPr>
          <p:cNvPr id="413" name="Galería de imágenes" descr="Galería de imágenes"/>
          <p:cNvPicPr>
            <a:picLocks noChangeAspect="1"/>
          </p:cNvPicPr>
          <p:nvPr/>
        </p:nvPicPr>
        <p:blipFill>
          <a:blip r:embed="rId3">
            <a:extLst/>
          </a:blip>
          <a:srcRect l="0" t="8169" r="0" b="8169"/>
          <a:stretch>
            <a:fillRect/>
          </a:stretch>
        </p:blipFill>
        <p:spPr>
          <a:xfrm>
            <a:off x="33866" y="1986621"/>
            <a:ext cx="8751889" cy="1171502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8EA5C6"/>
            </a:gs>
            <a:gs pos="100000">
              <a:srgbClr val="3A4C66"/>
            </a:gs>
          </a:gsLst>
          <a:lin ang="5400000" scaled="0"/>
        </a:gradFill>
      </p:bgPr>
    </p:bg>
    <p:spTree>
      <p:nvGrpSpPr>
        <p:cNvPr id="1" name=""/>
        <p:cNvGrpSpPr/>
        <p:nvPr/>
      </p:nvGrpSpPr>
      <p:grpSpPr>
        <a:xfrm>
          <a:off x="0" y="0"/>
          <a:ext cx="0" cy="0"/>
          <a:chOff x="0" y="0"/>
          <a:chExt cx="0" cy="0"/>
        </a:xfrm>
      </p:grpSpPr>
      <p:sp>
        <p:nvSpPr>
          <p:cNvPr id="207" name="La seguridad en el hogar"/>
          <p:cNvSpPr txBox="1"/>
          <p:nvPr/>
        </p:nvSpPr>
        <p:spPr>
          <a:xfrm>
            <a:off x="5647167" y="10091670"/>
            <a:ext cx="13089666" cy="1736860"/>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784225">
              <a:lnSpc>
                <a:spcPts val="6600"/>
              </a:lnSpc>
              <a:defRPr sz="10640">
                <a:solidFill>
                  <a:srgbClr val="FFFFFF"/>
                </a:solidFill>
                <a:effectLst>
                  <a:outerShdw sx="100000" sy="100000" kx="0" ky="0" algn="b" rotWithShape="0" blurRad="24130" dist="36195" dir="18900000">
                    <a:srgbClr val="FFD583"/>
                  </a:outerShdw>
                </a:effectLst>
                <a:latin typeface="Helvetica Neue Black Condensed"/>
                <a:ea typeface="Helvetica Neue Black Condensed"/>
                <a:cs typeface="Helvetica Neue Black Condensed"/>
                <a:sym typeface="Helvetica Neue Black Condensed"/>
              </a:defRPr>
            </a:pPr>
            <a:r>
              <a:t>La seguridad</a:t>
            </a:r>
            <a:r>
              <a:rPr sz="7600"/>
              <a:t> en el </a:t>
            </a:r>
            <a:r>
              <a:t>hogar</a:t>
            </a:r>
          </a:p>
        </p:txBody>
      </p:sp>
      <p:pic>
        <p:nvPicPr>
          <p:cNvPr id="208" name="Imagen" descr="Imagen"/>
          <p:cNvPicPr>
            <a:picLocks noChangeAspect="1"/>
          </p:cNvPicPr>
          <p:nvPr/>
        </p:nvPicPr>
        <p:blipFill>
          <a:blip r:embed="rId2">
            <a:extLst/>
          </a:blip>
          <a:stretch>
            <a:fillRect/>
          </a:stretch>
        </p:blipFill>
        <p:spPr>
          <a:xfrm>
            <a:off x="1839624" y="50297"/>
            <a:ext cx="17453552" cy="9314339"/>
          </a:xfrm>
          <a:prstGeom prst="rect">
            <a:avLst/>
          </a:prstGeom>
          <a:ln w="25400">
            <a:miter lim="400000"/>
          </a:ln>
          <a:effectLst>
            <a:outerShdw sx="100000" sy="100000" kx="0" ky="0" algn="b" rotWithShape="0" blurRad="254000" dist="127000" dir="5400000">
              <a:srgbClr val="5F3112">
                <a:alpha val="70000"/>
              </a:srgbClr>
            </a:outerShdw>
          </a:effectLst>
        </p:spPr>
      </p:pic>
      <p:sp>
        <p:nvSpPr>
          <p:cNvPr id="209" name="Capítulo 8"/>
          <p:cNvSpPr txBox="1"/>
          <p:nvPr/>
        </p:nvSpPr>
        <p:spPr>
          <a:xfrm>
            <a:off x="16514911" y="2214959"/>
            <a:ext cx="6680698" cy="37780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1" indent="0">
              <a:lnSpc>
                <a:spcPts val="9400"/>
              </a:lnSpc>
              <a:defRPr sz="11200">
                <a:solidFill>
                  <a:srgbClr val="FFFFFF"/>
                </a:solidFill>
                <a:effectLst>
                  <a:outerShdw sx="100000" sy="100000" kx="0" ky="0" algn="b" rotWithShape="0" blurRad="25400" dist="38100" dir="4500000">
                    <a:srgbClr val="633414"/>
                  </a:outerShdw>
                </a:effectLst>
                <a:latin typeface="Helvetica Neue Black Condensed"/>
                <a:ea typeface="Helvetica Neue Black Condensed"/>
                <a:cs typeface="Helvetica Neue Black Condensed"/>
                <a:sym typeface="Helvetica Neue Black Condensed"/>
              </a:defRPr>
            </a:pPr>
            <a:r>
              <a:t>Capítulo 18</a:t>
            </a:r>
          </a:p>
        </p:txBody>
      </p:sp>
      <p:pic>
        <p:nvPicPr>
          <p:cNvPr id="210" name="Imagen" descr="Imagen"/>
          <p:cNvPicPr>
            <a:picLocks noChangeAspect="1"/>
          </p:cNvPicPr>
          <p:nvPr/>
        </p:nvPicPr>
        <p:blipFill>
          <a:blip r:embed="rId3">
            <a:extLst/>
          </a:blip>
          <a:stretch>
            <a:fillRect/>
          </a:stretch>
        </p:blipFill>
        <p:spPr>
          <a:xfrm>
            <a:off x="6897289" y="4217608"/>
            <a:ext cx="8328822" cy="5958117"/>
          </a:xfrm>
          <a:prstGeom prst="rect">
            <a:avLst/>
          </a:prstGeom>
          <a:ln w="25400">
            <a:miter lim="400000"/>
          </a:ln>
          <a:effectLst>
            <a:outerShdw sx="100000" sy="100000" kx="0" ky="0" algn="b" rotWithShape="0" blurRad="254000" dist="127000" dir="5400000">
              <a:srgbClr val="000000">
                <a:alpha val="70000"/>
              </a:srgbClr>
            </a:outerShdw>
          </a:effectLst>
        </p:spPr>
      </p:pic>
      <p:pic>
        <p:nvPicPr>
          <p:cNvPr id="211" name="Imagen" descr="Imagen"/>
          <p:cNvPicPr>
            <a:picLocks noChangeAspect="1"/>
          </p:cNvPicPr>
          <p:nvPr/>
        </p:nvPicPr>
        <p:blipFill>
          <a:blip r:embed="rId4">
            <a:extLst/>
          </a:blip>
          <a:stretch>
            <a:fillRect/>
          </a:stretch>
        </p:blipFill>
        <p:spPr>
          <a:xfrm>
            <a:off x="6179839" y="11505038"/>
            <a:ext cx="12778914" cy="86592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El amor humano debe fundarse en el amor divino"/>
          <p:cNvSpPr txBox="1"/>
          <p:nvPr>
            <p:ph type="ctrTitle"/>
          </p:nvPr>
        </p:nvSpPr>
        <p:spPr>
          <a:xfrm>
            <a:off x="1801316" y="1104900"/>
            <a:ext cx="20781368" cy="1438276"/>
          </a:xfrm>
          <a:prstGeom prst="rect">
            <a:avLst/>
          </a:prstGeom>
        </p:spPr>
        <p:txBody>
          <a:bodyPr anchor="t"/>
          <a:lstStyle/>
          <a:p>
            <a:pPr defTabSz="1828754">
              <a:defRPr spc="-261" sz="8700">
                <a:gradFill flip="none" rotWithShape="1">
                  <a:gsLst>
                    <a:gs pos="0">
                      <a:srgbClr val="EA99FA"/>
                    </a:gs>
                    <a:gs pos="100000">
                      <a:srgbClr val="FF00F7"/>
                    </a:gs>
                  </a:gsLst>
                  <a:lin ang="92138" scaled="0"/>
                </a:gradFill>
                <a:effectLst>
                  <a:outerShdw sx="100000" sy="100000" kx="0" ky="0" algn="b" rotWithShape="0" blurRad="19050" dist="19050" dir="18900000">
                    <a:srgbClr val="9F9D9D"/>
                  </a:outerShdw>
                </a:effectLst>
                <a:latin typeface="Helvetica Neue Black Condensed"/>
                <a:ea typeface="Helvetica Neue Black Condensed"/>
                <a:cs typeface="Helvetica Neue Black Condensed"/>
                <a:sym typeface="Helvetica Neue Black Condensed"/>
              </a:defRPr>
            </a:pPr>
            <a:r>
              <a:t>El amor humano debe fundarse</a:t>
            </a:r>
            <a:r>
              <a:rPr spc="-175" sz="5850"/>
              <a:t> en el </a:t>
            </a:r>
            <a:r>
              <a:t>amor divino</a:t>
            </a:r>
          </a:p>
        </p:txBody>
      </p:sp>
      <p:sp>
        <p:nvSpPr>
          <p:cNvPr id="214" name="Únicamente donde reina Cristo puede haber cariño profundo, fiel y abnegado."/>
          <p:cNvSpPr txBox="1"/>
          <p:nvPr>
            <p:ph type="subTitle" sz="quarter" idx="1"/>
          </p:nvPr>
        </p:nvSpPr>
        <p:spPr>
          <a:xfrm>
            <a:off x="7815660" y="9508066"/>
            <a:ext cx="15800982" cy="2183542"/>
          </a:xfrm>
          <a:prstGeom prst="rect">
            <a:avLst/>
          </a:prstGeom>
        </p:spPr>
        <p:txBody>
          <a:bodyPr/>
          <a:lstStyle>
            <a:lvl1pPr>
              <a:defRPr sz="5700">
                <a:latin typeface="Helvetica Neue"/>
                <a:ea typeface="Helvetica Neue"/>
                <a:cs typeface="Helvetica Neue"/>
                <a:sym typeface="Helvetica Neue"/>
              </a:defRPr>
            </a:lvl1pPr>
          </a:lstStyle>
          <a:p>
            <a:pPr/>
            <a:r>
              <a:t>Únicamente donde reina Cristo puede haber cariño profundo, fiel y abnegado.</a:t>
            </a:r>
          </a:p>
        </p:txBody>
      </p:sp>
      <p:sp>
        <p:nvSpPr>
          <p:cNvPr id="215" name="Solo en Cristo puede formarse una unión matrimonial feliz. El amor humano debe fundar sus más estrechos lazos en el amor divino."/>
          <p:cNvSpPr txBox="1"/>
          <p:nvPr/>
        </p:nvSpPr>
        <p:spPr>
          <a:xfrm>
            <a:off x="7657307" y="4534613"/>
            <a:ext cx="14235972" cy="21835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96239">
              <a:lnSpc>
                <a:spcPts val="5400"/>
              </a:lnSpc>
              <a:defRPr sz="2735">
                <a:solidFill>
                  <a:srgbClr val="D5D5D5"/>
                </a:solidFill>
                <a:latin typeface="Helvetica Neue"/>
                <a:ea typeface="Helvetica Neue"/>
                <a:cs typeface="Helvetica Neue"/>
                <a:sym typeface="Helvetica Neue"/>
              </a:defRPr>
            </a:pPr>
            <a:r>
              <a:rPr b="1" i="1" sz="6335">
                <a:solidFill>
                  <a:srgbClr val="FFFFFF"/>
                </a:solidFill>
                <a:latin typeface="Times New Roman"/>
                <a:ea typeface="Times New Roman"/>
                <a:cs typeface="Times New Roman"/>
                <a:sym typeface="Times New Roman"/>
              </a:rPr>
              <a:t>Solo en Cristo puede formarse una unión matrimonial feliz</a:t>
            </a:r>
            <a:r>
              <a:t>. </a:t>
            </a:r>
            <a:r>
              <a:rPr sz="4464">
                <a:latin typeface="Helvetica Neue Thin"/>
                <a:ea typeface="Helvetica Neue Thin"/>
                <a:cs typeface="Helvetica Neue Thin"/>
                <a:sym typeface="Helvetica Neue Thin"/>
              </a:rPr>
              <a:t>El amor humano debe fundar sus más estrechos lazos en el amor divino.</a:t>
            </a:r>
          </a:p>
        </p:txBody>
      </p:sp>
      <p:pic>
        <p:nvPicPr>
          <p:cNvPr id="216" name="Imagen" descr="Imagen"/>
          <p:cNvPicPr>
            <a:picLocks noChangeAspect="1"/>
          </p:cNvPicPr>
          <p:nvPr/>
        </p:nvPicPr>
        <p:blipFill>
          <a:blip r:embed="rId2">
            <a:extLst/>
          </a:blip>
          <a:stretch>
            <a:fillRect/>
          </a:stretch>
        </p:blipFill>
        <p:spPr>
          <a:xfrm>
            <a:off x="1583463" y="4870498"/>
            <a:ext cx="5841607" cy="5939271"/>
          </a:xfrm>
          <a:prstGeom prst="rect">
            <a:avLst/>
          </a:prstGeom>
          <a:ln w="25400">
            <a:miter lim="400000"/>
          </a:ln>
          <a:effectLst>
            <a:reflection blurRad="0" stA="50000" stPos="0" endA="0" endPos="40000" dist="0" dir="5400000" fadeDir="5400000" sx="100000" sy="-100000" kx="0" ky="0" algn="bl" rotWithShape="0"/>
          </a:effectLst>
        </p:spPr>
      </p:pic>
      <p:sp>
        <p:nvSpPr>
          <p:cNvPr id="219" name="Línea de conexión"/>
          <p:cNvSpPr/>
          <p:nvPr/>
        </p:nvSpPr>
        <p:spPr>
          <a:xfrm>
            <a:off x="10139891" y="6465358"/>
            <a:ext cx="3269400" cy="3042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3244" y="16075"/>
                  <a:pt x="6044" y="8875"/>
                  <a:pt x="0" y="0"/>
                </a:cubicBezTo>
              </a:path>
            </a:pathLst>
          </a:custGeom>
          <a:ln w="88900" cap="rnd">
            <a:solidFill>
              <a:schemeClr val="accent6"/>
            </a:solidFill>
            <a:custDash>
              <a:ds d="100000" sp="200000"/>
            </a:custDash>
            <a:miter lim="400000"/>
            <a:headEnd type="triangle"/>
          </a:ln>
        </p:spPr>
        <p:txBody>
          <a:bodyPr/>
          <a:lstStyle/>
          <a:p>
            <a:pPr/>
          </a:p>
        </p:txBody>
      </p:sp>
      <p:sp>
        <p:nvSpPr>
          <p:cNvPr id="218" name="—El MC, 276 (1905). {1MCP 161.1}"/>
          <p:cNvSpPr txBox="1"/>
          <p:nvPr/>
        </p:nvSpPr>
        <p:spPr>
          <a:xfrm>
            <a:off x="16386505" y="12266499"/>
            <a:ext cx="4717390"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—El MC, 276 (1905). {1MCP 161.1}</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Alcanzar el ideal de Dios"/>
          <p:cNvSpPr txBox="1"/>
          <p:nvPr>
            <p:ph type="ctrTitle"/>
          </p:nvPr>
        </p:nvSpPr>
        <p:spPr>
          <a:xfrm>
            <a:off x="6038420" y="698500"/>
            <a:ext cx="12307160" cy="1438276"/>
          </a:xfrm>
          <a:prstGeom prst="rect">
            <a:avLst/>
          </a:prstGeom>
        </p:spPr>
        <p:txBody>
          <a:bodyPr anchor="t"/>
          <a:lstStyle>
            <a:lvl1pPr defTabSz="1828754">
              <a:defRPr spc="-261" sz="8700">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Alcanzar el ideal de Dios</a:t>
            </a:r>
          </a:p>
        </p:txBody>
      </p:sp>
      <p:sp>
        <p:nvSpPr>
          <p:cNvPr id="222" name="Hombres y mujeres pueden alcanzar:"/>
          <p:cNvSpPr txBox="1"/>
          <p:nvPr>
            <p:ph type="subTitle" sz="quarter" idx="1"/>
          </p:nvPr>
        </p:nvSpPr>
        <p:spPr>
          <a:xfrm>
            <a:off x="3335866" y="3303199"/>
            <a:ext cx="7656381" cy="1014282"/>
          </a:xfrm>
          <a:prstGeom prst="rect">
            <a:avLst/>
          </a:prstGeom>
        </p:spPr>
        <p:txBody>
          <a:bodyPr/>
          <a:lstStyle>
            <a:lvl1pPr algn="l">
              <a:defRPr i="1" sz="3900">
                <a:latin typeface="Times New Roman"/>
                <a:ea typeface="Times New Roman"/>
                <a:cs typeface="Times New Roman"/>
                <a:sym typeface="Times New Roman"/>
              </a:defRPr>
            </a:lvl1pPr>
          </a:lstStyle>
          <a:p>
            <a:pPr/>
            <a:r>
              <a:t>Hombres y mujeres pueden alcanzar:</a:t>
            </a:r>
          </a:p>
        </p:txBody>
      </p:sp>
      <p:sp>
        <p:nvSpPr>
          <p:cNvPr id="223" name="El ideal que Dios les señala si aceptan la ayuda de Cristo.…"/>
          <p:cNvSpPr txBox="1"/>
          <p:nvPr/>
        </p:nvSpPr>
        <p:spPr>
          <a:xfrm>
            <a:off x="4035028" y="5375274"/>
            <a:ext cx="18242889" cy="5727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52885" indent="-852885" algn="l" defTabSz="594360">
              <a:lnSpc>
                <a:spcPts val="6000"/>
              </a:lnSpc>
              <a:buSzPct val="80000"/>
              <a:buBlip>
                <a:blip r:embed="rId2"/>
              </a:buBlip>
              <a:defRPr sz="4104">
                <a:solidFill>
                  <a:srgbClr val="D5D5D5"/>
                </a:solidFill>
                <a:latin typeface="Helvetica Neue"/>
                <a:ea typeface="Helvetica Neue"/>
                <a:cs typeface="Helvetica Neue"/>
                <a:sym typeface="Helvetica Neue"/>
              </a:defRPr>
            </a:pPr>
            <a:r>
              <a:t>El</a:t>
            </a:r>
            <a:r>
              <a:rPr sz="6840">
                <a:latin typeface="Helvetica Neue Black Condensed"/>
                <a:ea typeface="Helvetica Neue Black Condensed"/>
                <a:cs typeface="Helvetica Neue Black Condensed"/>
                <a:sym typeface="Helvetica Neue Black Condensed"/>
              </a:rPr>
              <a:t> ideal</a:t>
            </a:r>
            <a:r>
              <a:t> que Dios les </a:t>
            </a:r>
            <a:r>
              <a:rPr sz="5976">
                <a:latin typeface="Helvetica Neue Black Condensed"/>
                <a:ea typeface="Helvetica Neue Black Condensed"/>
                <a:cs typeface="Helvetica Neue Black Condensed"/>
                <a:sym typeface="Helvetica Neue Black Condensed"/>
              </a:rPr>
              <a:t>señala </a:t>
            </a:r>
            <a:r>
              <a:t>si aceptan la ayuda de Cristo.</a:t>
            </a:r>
          </a:p>
          <a:p>
            <a:pPr marL="852885" indent="-852885" algn="l" defTabSz="594360">
              <a:lnSpc>
                <a:spcPts val="6000"/>
              </a:lnSpc>
              <a:buSzPct val="80000"/>
              <a:buBlip>
                <a:blip r:embed="rId2"/>
              </a:buBlip>
              <a:defRPr sz="4104">
                <a:solidFill>
                  <a:srgbClr val="D5D5D5"/>
                </a:solidFill>
                <a:latin typeface="Helvetica Neue"/>
                <a:ea typeface="Helvetica Neue"/>
                <a:cs typeface="Helvetica Neue"/>
                <a:sym typeface="Helvetica Neue"/>
              </a:defRPr>
            </a:pPr>
            <a:r>
              <a:t>Lo que la </a:t>
            </a:r>
            <a:r>
              <a:rPr sz="5472">
                <a:latin typeface="Helvetica Neue Black Condensed"/>
                <a:ea typeface="Helvetica Neue Black Condensed"/>
                <a:cs typeface="Helvetica Neue Black Condensed"/>
                <a:sym typeface="Helvetica Neue Black Condensed"/>
              </a:rPr>
              <a:t>humana sabiduría no puede lograr</a:t>
            </a:r>
            <a:r>
              <a:t>,</a:t>
            </a:r>
          </a:p>
          <a:p>
            <a:pPr marL="852885" indent="-852885" algn="l" defTabSz="594360">
              <a:lnSpc>
                <a:spcPts val="6000"/>
              </a:lnSpc>
              <a:buSzPct val="80000"/>
              <a:buBlip>
                <a:blip r:embed="rId2"/>
              </a:buBlip>
              <a:defRPr sz="4104">
                <a:solidFill>
                  <a:srgbClr val="D5D5D5"/>
                </a:solidFill>
                <a:latin typeface="Helvetica Neue"/>
                <a:ea typeface="Helvetica Neue"/>
                <a:cs typeface="Helvetica Neue"/>
                <a:sym typeface="Helvetica Neue"/>
              </a:defRPr>
            </a:pPr>
            <a:r>
              <a:t>La gracia de Dios lo hará en quienes se entregan a él con amor y confianza.</a:t>
            </a:r>
          </a:p>
          <a:p>
            <a:pPr marL="1152144" indent="-1152144" algn="l" defTabSz="594360">
              <a:lnSpc>
                <a:spcPts val="6000"/>
              </a:lnSpc>
              <a:buSzPct val="80000"/>
              <a:buBlip>
                <a:blip r:embed="rId2"/>
              </a:buBlip>
              <a:defRPr sz="4104">
                <a:solidFill>
                  <a:srgbClr val="D5D5D5"/>
                </a:solidFill>
                <a:latin typeface="Helvetica Neue"/>
                <a:ea typeface="Helvetica Neue"/>
                <a:cs typeface="Helvetica Neue"/>
                <a:sym typeface="Helvetica Neue"/>
              </a:defRPr>
            </a:pPr>
            <a:r>
              <a:rPr sz="5544">
                <a:latin typeface="Helvetica Neue Black Condensed"/>
                <a:ea typeface="Helvetica Neue Black Condensed"/>
                <a:cs typeface="Helvetica Neue Black Condensed"/>
                <a:sym typeface="Helvetica Neue Black Condensed"/>
              </a:rPr>
              <a:t>Su providencia puede unir </a:t>
            </a:r>
            <a:r>
              <a:t>los corazones con lazos de origen celestial.</a:t>
            </a:r>
          </a:p>
          <a:p>
            <a:pPr marL="852885" indent="-852885" algn="l" defTabSz="594360">
              <a:lnSpc>
                <a:spcPts val="6000"/>
              </a:lnSpc>
              <a:buSzPct val="80000"/>
              <a:buBlip>
                <a:blip r:embed="rId2"/>
              </a:buBlip>
              <a:defRPr sz="4104">
                <a:solidFill>
                  <a:srgbClr val="D5D5D5"/>
                </a:solidFill>
                <a:latin typeface="Helvetica Neue"/>
                <a:ea typeface="Helvetica Neue"/>
                <a:cs typeface="Helvetica Neue"/>
                <a:sym typeface="Helvetica Neue"/>
              </a:defRPr>
            </a:pPr>
            <a:r>
              <a:t>El amor no será tan solo un intercambio de palabras dulces y aduladoras.</a:t>
            </a:r>
          </a:p>
        </p:txBody>
      </p:sp>
      <p:pic>
        <p:nvPicPr>
          <p:cNvPr id="224" name="Imagen" descr="Imagen"/>
          <p:cNvPicPr>
            <a:picLocks noChangeAspect="1"/>
          </p:cNvPicPr>
          <p:nvPr/>
        </p:nvPicPr>
        <p:blipFill>
          <a:blip r:embed="rId3">
            <a:extLst/>
          </a:blip>
          <a:stretch>
            <a:fillRect/>
          </a:stretch>
        </p:blipFill>
        <p:spPr>
          <a:xfrm>
            <a:off x="-92523" y="6447547"/>
            <a:ext cx="4621579" cy="725557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Rectángulo redondeado"/>
          <p:cNvSpPr/>
          <p:nvPr/>
        </p:nvSpPr>
        <p:spPr>
          <a:xfrm>
            <a:off x="1109133" y="3530600"/>
            <a:ext cx="15220621" cy="7863814"/>
          </a:xfrm>
          <a:prstGeom prst="roundRect">
            <a:avLst>
              <a:gd name="adj" fmla="val 15000"/>
            </a:avLst>
          </a:prstGeom>
          <a:solidFill>
            <a:srgbClr val="B65E7D"/>
          </a:solidFill>
          <a:ln w="12700">
            <a:miter lim="400000"/>
          </a:ln>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pic>
        <p:nvPicPr>
          <p:cNvPr id="227" name="Imagen" descr="Imagen"/>
          <p:cNvPicPr>
            <a:picLocks noChangeAspect="1"/>
          </p:cNvPicPr>
          <p:nvPr/>
        </p:nvPicPr>
        <p:blipFill>
          <a:blip r:embed="rId2">
            <a:alphaModFix amt="56503"/>
            <a:extLst/>
          </a:blip>
          <a:stretch>
            <a:fillRect/>
          </a:stretch>
        </p:blipFill>
        <p:spPr>
          <a:xfrm>
            <a:off x="522092" y="1900564"/>
            <a:ext cx="23852646" cy="11762722"/>
          </a:xfrm>
          <a:prstGeom prst="rect">
            <a:avLst/>
          </a:prstGeom>
          <a:ln w="12700">
            <a:miter lim="400000"/>
          </a:ln>
        </p:spPr>
      </p:pic>
      <p:sp>
        <p:nvSpPr>
          <p:cNvPr id="228" name="Alcanzar el ideal de Dios"/>
          <p:cNvSpPr txBox="1"/>
          <p:nvPr>
            <p:ph type="ctrTitle"/>
          </p:nvPr>
        </p:nvSpPr>
        <p:spPr>
          <a:xfrm>
            <a:off x="989266" y="664232"/>
            <a:ext cx="7097735" cy="829477"/>
          </a:xfrm>
          <a:prstGeom prst="rect">
            <a:avLst/>
          </a:prstGeom>
        </p:spPr>
        <p:txBody>
          <a:bodyPr anchor="t"/>
          <a:lstStyle>
            <a:lvl1pPr defTabSz="999718">
              <a:defRPr spc="-142" sz="4756">
                <a:gradFill flip="none" rotWithShape="1">
                  <a:gsLst>
                    <a:gs pos="0">
                      <a:srgbClr val="EA99FA"/>
                    </a:gs>
                    <a:gs pos="100000">
                      <a:srgbClr val="FF00F7"/>
                    </a:gs>
                  </a:gsLst>
                  <a:lin ang="92138" scaled="0"/>
                </a:gradFill>
                <a:latin typeface="Helvetica Neue Black Condensed"/>
                <a:ea typeface="Helvetica Neue Black Condensed"/>
                <a:cs typeface="Helvetica Neue Black Condensed"/>
                <a:sym typeface="Helvetica Neue Black Condensed"/>
              </a:defRPr>
            </a:lvl1pPr>
          </a:lstStyle>
          <a:p>
            <a:pPr/>
            <a:r>
              <a:t>Alcanzar el ideal de Dios</a:t>
            </a:r>
          </a:p>
        </p:txBody>
      </p:sp>
      <p:sp>
        <p:nvSpPr>
          <p:cNvPr id="229" name="Hombres y mujeres pueden alcanzar:"/>
          <p:cNvSpPr txBox="1"/>
          <p:nvPr>
            <p:ph type="subTitle" sz="quarter" idx="1"/>
          </p:nvPr>
        </p:nvSpPr>
        <p:spPr>
          <a:xfrm>
            <a:off x="1811866" y="2602920"/>
            <a:ext cx="7656380" cy="1014282"/>
          </a:xfrm>
          <a:prstGeom prst="rect">
            <a:avLst/>
          </a:prstGeom>
        </p:spPr>
        <p:txBody>
          <a:bodyPr/>
          <a:lstStyle>
            <a:lvl1pPr algn="l">
              <a:defRPr i="1" sz="3900">
                <a:latin typeface="Times New Roman"/>
                <a:ea typeface="Times New Roman"/>
                <a:cs typeface="Times New Roman"/>
                <a:sym typeface="Times New Roman"/>
              </a:defRPr>
            </a:lvl1pPr>
          </a:lstStyle>
          <a:p>
            <a:pPr/>
            <a:r>
              <a:t>Hombres y mujeres pueden alcanzar:</a:t>
            </a:r>
          </a:p>
        </p:txBody>
      </p:sp>
      <p:sp>
        <p:nvSpPr>
          <p:cNvPr id="230" name="El telar del cielo teje con urdimbre y  trama más finas, pero más firmes, que las de los telares de esta tierra. Su producto no es una tela endeble, sino un tejido capaz de resistir cualquiera prueba, por dura que sea. El corazón quedará unido al corazón"/>
          <p:cNvSpPr/>
          <p:nvPr/>
        </p:nvSpPr>
        <p:spPr>
          <a:xfrm>
            <a:off x="1576023" y="4083347"/>
            <a:ext cx="14693241" cy="6758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9783" y="11349"/>
                </a:lnTo>
                <a:lnTo>
                  <a:pt x="21600" y="21600"/>
                </a:lnTo>
                <a:lnTo>
                  <a:pt x="0" y="21600"/>
                </a:lnTo>
                <a:lnTo>
                  <a:pt x="0" y="0"/>
                </a:lnTo>
                <a:close/>
              </a:path>
            </a:pathLst>
          </a:cu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734694">
              <a:lnSpc>
                <a:spcPts val="7400"/>
              </a:lnSpc>
              <a:defRPr sz="5073">
                <a:solidFill>
                  <a:srgbClr val="FFFFFF"/>
                </a:solidFill>
                <a:effectLst>
                  <a:outerShdw sx="100000" sy="100000" kx="0" ky="0" algn="b" rotWithShape="0" blurRad="11303" dist="56514" dir="18900000">
                    <a:srgbClr val="9FA5B0"/>
                  </a:outerShdw>
                </a:effectLst>
                <a:latin typeface="Helvetica Neue"/>
                <a:ea typeface="Helvetica Neue"/>
                <a:cs typeface="Helvetica Neue"/>
                <a:sym typeface="Helvetica Neue"/>
              </a:defRPr>
            </a:pPr>
            <a:r>
              <a:t>El </a:t>
            </a:r>
            <a:r>
              <a:rPr sz="6853">
                <a:latin typeface="Helvetica Neue Black Condensed"/>
                <a:ea typeface="Helvetica Neue Black Condensed"/>
                <a:cs typeface="Helvetica Neue Black Condensed"/>
                <a:sym typeface="Helvetica Neue Black Condensed"/>
              </a:rPr>
              <a:t>telar</a:t>
            </a:r>
            <a:r>
              <a:t> del </a:t>
            </a:r>
            <a:r>
              <a:rPr sz="6497">
                <a:latin typeface="Helvetica Neue Bold Condensed"/>
                <a:ea typeface="Helvetica Neue Bold Condensed"/>
                <a:cs typeface="Helvetica Neue Bold Condensed"/>
                <a:sym typeface="Helvetica Neue Bold Condensed"/>
              </a:rPr>
              <a:t>cielo teje </a:t>
            </a:r>
            <a:r>
              <a:rPr sz="4450">
                <a:latin typeface="Helvetica Neue Thin"/>
                <a:ea typeface="Helvetica Neue Thin"/>
                <a:cs typeface="Helvetica Neue Thin"/>
                <a:sym typeface="Helvetica Neue Thin"/>
              </a:rPr>
              <a:t>con </a:t>
            </a:r>
            <a:r>
              <a:rPr sz="6497">
                <a:latin typeface="Helvetica Neue Bold Condensed"/>
                <a:ea typeface="Helvetica Neue Bold Condensed"/>
                <a:cs typeface="Helvetica Neue Bold Condensed"/>
                <a:sym typeface="Helvetica Neue Bold Condensed"/>
              </a:rPr>
              <a:t>urdimbre</a:t>
            </a:r>
            <a:r>
              <a:rPr sz="6497">
                <a:latin typeface="Helvetica Neue Black Condensed"/>
                <a:ea typeface="Helvetica Neue Black Condensed"/>
                <a:cs typeface="Helvetica Neue Black Condensed"/>
                <a:sym typeface="Helvetica Neue Black Condensed"/>
              </a:rPr>
              <a:t> </a:t>
            </a:r>
            <a:r>
              <a:t>y  </a:t>
            </a:r>
            <a:r>
              <a:rPr sz="6319">
                <a:latin typeface="Helvetica Neue Black Condensed"/>
                <a:ea typeface="Helvetica Neue Black Condensed"/>
                <a:cs typeface="Helvetica Neue Black Condensed"/>
                <a:sym typeface="Helvetica Neue Black Condensed"/>
              </a:rPr>
              <a:t>trama más finas</a:t>
            </a:r>
            <a:r>
              <a:t>, pero más firmes, que las de los telares de esta tierra. Su producto no es una tela endeble, sino un tejido capaz de resistir cualquiera prueba, por dura que sea. El corazón quedará unido al corazón con los áureos lazos de un amor perdurable</a:t>
            </a:r>
          </a:p>
        </p:txBody>
      </p:sp>
      <p:pic>
        <p:nvPicPr>
          <p:cNvPr id="231" name="Imagen" descr="Imagen"/>
          <p:cNvPicPr>
            <a:picLocks noChangeAspect="1"/>
          </p:cNvPicPr>
          <p:nvPr/>
        </p:nvPicPr>
        <p:blipFill>
          <a:blip r:embed="rId3">
            <a:extLst/>
          </a:blip>
          <a:stretch>
            <a:fillRect/>
          </a:stretch>
        </p:blipFill>
        <p:spPr>
          <a:xfrm>
            <a:off x="16092403" y="5322433"/>
            <a:ext cx="8116528" cy="8388201"/>
          </a:xfrm>
          <a:prstGeom prst="rect">
            <a:avLst/>
          </a:prstGeom>
          <a:ln w="12700">
            <a:miter lim="400000"/>
          </a:ln>
        </p:spPr>
      </p:pic>
      <p:sp>
        <p:nvSpPr>
          <p:cNvPr id="232" name="—El MC, 280 (1905).…"/>
          <p:cNvSpPr txBox="1"/>
          <p:nvPr/>
        </p:nvSpPr>
        <p:spPr>
          <a:xfrm>
            <a:off x="12621090" y="11524657"/>
            <a:ext cx="2968753" cy="16733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—El MC, 280 (1905).</a:t>
            </a:r>
          </a:p>
          <a:p>
            <a:pPr>
              <a:defRPr>
                <a:solidFill>
                  <a:srgbClr val="FFFFFF"/>
                </a:solidFill>
              </a:defRPr>
            </a:pPr>
            <a:r>
              <a:t>{1MCP 161.2}</a:t>
            </a:r>
          </a:p>
          <a:p>
            <a:pPr>
              <a:defRPr>
                <a:solidFill>
                  <a:srgbClr val="FFFFFF"/>
                </a:solidFil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al considerar el matrimonio"/>
          <p:cNvSpPr txBox="1"/>
          <p:nvPr>
            <p:ph type="ctrTitle"/>
          </p:nvPr>
        </p:nvSpPr>
        <p:spPr>
          <a:xfrm>
            <a:off x="7420471" y="1756833"/>
            <a:ext cx="9543058" cy="1006476"/>
          </a:xfrm>
          <a:prstGeom prst="rect">
            <a:avLst/>
          </a:prstGeom>
        </p:spPr>
        <p:txBody>
          <a:bodyPr anchor="t"/>
          <a:lstStyle>
            <a:lvl1pPr defTabSz="1389853">
              <a:lnSpc>
                <a:spcPts val="7000"/>
              </a:lnSpc>
              <a:defRPr spc="-191" sz="6384">
                <a:solidFill>
                  <a:srgbClr val="FFFFFF"/>
                </a:solidFill>
                <a:effectLst>
                  <a:outerShdw sx="100000" sy="100000" kx="0" ky="0" algn="b" rotWithShape="0" blurRad="14478" dist="14478" dir="18900000">
                    <a:srgbClr val="9F9D9D"/>
                  </a:outerShdw>
                </a:effectLst>
                <a:latin typeface="Helvetica Neue Light"/>
                <a:ea typeface="Helvetica Neue Light"/>
                <a:cs typeface="Helvetica Neue Light"/>
                <a:sym typeface="Helvetica Neue Light"/>
              </a:defRPr>
            </a:lvl1pPr>
          </a:lstStyle>
          <a:p>
            <a:pPr/>
            <a:r>
              <a:t>al considerar el matrimonio</a:t>
            </a:r>
          </a:p>
        </p:txBody>
      </p:sp>
      <p:sp>
        <p:nvSpPr>
          <p:cNvPr id="235" name="Deben pesar cada sentimiento y cada manifestación del carácter de la persona con quien se proponen unir su suerte.…"/>
          <p:cNvSpPr txBox="1"/>
          <p:nvPr/>
        </p:nvSpPr>
        <p:spPr>
          <a:xfrm>
            <a:off x="4159217" y="3212861"/>
            <a:ext cx="18322992" cy="53822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89374" indent="-848734" algn="l" defTabSz="528319">
              <a:lnSpc>
                <a:spcPts val="7200"/>
              </a:lnSpc>
              <a:buSzPct val="80000"/>
              <a:buBlip>
                <a:blip r:embed="rId2"/>
              </a:buBlip>
              <a:defRPr sz="3648">
                <a:solidFill>
                  <a:srgbClr val="D5D5D5"/>
                </a:solidFill>
                <a:latin typeface="Helvetica Neue"/>
                <a:ea typeface="Helvetica Neue"/>
                <a:cs typeface="Helvetica Neue"/>
                <a:sym typeface="Helvetica Neue"/>
              </a:defRPr>
            </a:pPr>
            <a:r>
              <a:rPr sz="5952">
                <a:latin typeface="Helvetica Neue Thin"/>
                <a:ea typeface="Helvetica Neue Thin"/>
                <a:cs typeface="Helvetica Neue Thin"/>
                <a:sym typeface="Helvetica Neue Thin"/>
              </a:rPr>
              <a:t>Deben pesar cada sentimiento y cada manifestación del carácter </a:t>
            </a:r>
            <a:r>
              <a:rPr sz="4864">
                <a:latin typeface="Helvetica Neue Thin"/>
                <a:ea typeface="Helvetica Neue Thin"/>
                <a:cs typeface="Helvetica Neue Thin"/>
                <a:sym typeface="Helvetica Neue Thin"/>
              </a:rPr>
              <a:t>de la persona con quien se proponen unir su suerte.</a:t>
            </a:r>
            <a:endParaRPr sz="5952">
              <a:latin typeface="Helvetica Neue Thin"/>
              <a:ea typeface="Helvetica Neue Thin"/>
              <a:cs typeface="Helvetica Neue Thin"/>
              <a:sym typeface="Helvetica Neue Thin"/>
            </a:endParaRPr>
          </a:p>
          <a:p>
            <a:pPr marL="889374" indent="-848734" algn="l" defTabSz="528319">
              <a:lnSpc>
                <a:spcPts val="7200"/>
              </a:lnSpc>
              <a:buSzPct val="80000"/>
              <a:buBlip>
                <a:blip r:embed="rId2"/>
              </a:buBlip>
              <a:defRPr sz="3648">
                <a:solidFill>
                  <a:srgbClr val="D5D5D5"/>
                </a:solidFill>
                <a:latin typeface="Helvetica Neue"/>
                <a:ea typeface="Helvetica Neue"/>
                <a:cs typeface="Helvetica Neue"/>
                <a:sym typeface="Helvetica Neue"/>
              </a:defRPr>
            </a:pPr>
            <a:r>
              <a:rPr sz="5952">
                <a:latin typeface="Helvetica Neue Thin"/>
                <a:ea typeface="Helvetica Neue Thin"/>
                <a:cs typeface="Helvetica Neue Thin"/>
                <a:sym typeface="Helvetica Neue Thin"/>
              </a:rPr>
              <a:t>Cada paso dado hacia el matrimonio debe ser acompañado de modestia, sencillez y sinceridad, así como del serio propósito de agradar y honrar a Dios.</a:t>
            </a:r>
          </a:p>
        </p:txBody>
      </p:sp>
      <p:sp>
        <p:nvSpPr>
          <p:cNvPr id="240" name="Línea de conexión"/>
          <p:cNvSpPr/>
          <p:nvPr/>
        </p:nvSpPr>
        <p:spPr>
          <a:xfrm>
            <a:off x="2215091" y="6397625"/>
            <a:ext cx="5610127" cy="4151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755" y="17405"/>
                  <a:pt x="5555" y="10205"/>
                  <a:pt x="0" y="0"/>
                </a:cubicBezTo>
              </a:path>
            </a:pathLst>
          </a:custGeom>
          <a:ln w="88900" cap="rnd">
            <a:solidFill>
              <a:schemeClr val="accent6"/>
            </a:solidFill>
            <a:custDash>
              <a:ds d="100000" sp="200000"/>
            </a:custDash>
            <a:miter lim="400000"/>
            <a:headEnd type="triangle"/>
          </a:ln>
        </p:spPr>
        <p:txBody>
          <a:bodyPr/>
          <a:lstStyle/>
          <a:p>
            <a:pPr/>
          </a:p>
        </p:txBody>
      </p:sp>
      <p:sp>
        <p:nvSpPr>
          <p:cNvPr id="237" name="—El MC, 277 (1905). {1MCP 162.1}"/>
          <p:cNvSpPr txBox="1"/>
          <p:nvPr/>
        </p:nvSpPr>
        <p:spPr>
          <a:xfrm>
            <a:off x="16745932" y="12787199"/>
            <a:ext cx="4743604" cy="1279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—El MC, 277 (1905). {1MCP 162.1}</a:t>
            </a:r>
          </a:p>
          <a:p>
            <a:pPr>
              <a:defRPr>
                <a:solidFill>
                  <a:srgbClr val="FFFFFF"/>
                </a:solidFill>
              </a:defRPr>
            </a:pPr>
          </a:p>
        </p:txBody>
      </p:sp>
      <p:sp>
        <p:nvSpPr>
          <p:cNvPr id="238" name="El matrimonio afecta la vida futura en este mundo y en el venidero. El cristiano sincero no hará planes que Dios no pueda aprobar."/>
          <p:cNvSpPr txBox="1"/>
          <p:nvPr/>
        </p:nvSpPr>
        <p:spPr>
          <a:xfrm>
            <a:off x="7316113" y="9332502"/>
            <a:ext cx="15991842" cy="3004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561340">
              <a:lnSpc>
                <a:spcPts val="7600"/>
              </a:lnSpc>
              <a:defRPr i="1" sz="3876">
                <a:solidFill>
                  <a:srgbClr val="D5D5D5"/>
                </a:solidFill>
                <a:latin typeface="Times New Roman"/>
                <a:ea typeface="Times New Roman"/>
                <a:cs typeface="Times New Roman"/>
                <a:sym typeface="Times New Roman"/>
              </a:defRPr>
            </a:pPr>
            <a:r>
              <a:rPr sz="6324"/>
              <a:t>El matrimonio afecta la vida futura en este mundo y en el venidero</a:t>
            </a:r>
            <a:r>
              <a:rPr sz="5372"/>
              <a:t>. El cristiano sincero no hará planes que Dios no pueda aprobar.</a:t>
            </a:r>
          </a:p>
        </p:txBody>
      </p:sp>
      <p:sp>
        <p:nvSpPr>
          <p:cNvPr id="239" name="Pesar cada sentimiento"/>
          <p:cNvSpPr txBox="1"/>
          <p:nvPr/>
        </p:nvSpPr>
        <p:spPr>
          <a:xfrm>
            <a:off x="1801316" y="546100"/>
            <a:ext cx="20781368" cy="1438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1828754">
              <a:lnSpc>
                <a:spcPct val="90000"/>
              </a:lnSpc>
              <a:defRPr spc="-261" sz="8700">
                <a:gradFill flip="none" rotWithShape="1">
                  <a:gsLst>
                    <a:gs pos="0">
                      <a:srgbClr val="EA99FA"/>
                    </a:gs>
                    <a:gs pos="100000">
                      <a:srgbClr val="FF00F7"/>
                    </a:gs>
                  </a:gsLst>
                  <a:lin ang="92138" scaled="0"/>
                </a:gradFill>
                <a:effectLst>
                  <a:outerShdw sx="100000" sy="100000" kx="0" ky="0" algn="b" rotWithShape="0" blurRad="19050" dist="19050" dir="18900000">
                    <a:srgbClr val="9F9D9D"/>
                  </a:outerShdw>
                </a:effectLst>
                <a:latin typeface="Helvetica Neue Black Condensed"/>
                <a:ea typeface="Helvetica Neue Black Condensed"/>
                <a:cs typeface="Helvetica Neue Black Condensed"/>
                <a:sym typeface="Helvetica Neue Black Condensed"/>
              </a:defRPr>
            </a:lvl1pPr>
          </a:lstStyle>
          <a:p>
            <a:pPr/>
            <a:r>
              <a:t>Pesar cada sentimiento</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Desaparece la imagen romántica"/>
          <p:cNvSpPr txBox="1"/>
          <p:nvPr>
            <p:ph type="ctrTitle"/>
          </p:nvPr>
        </p:nvSpPr>
        <p:spPr>
          <a:xfrm>
            <a:off x="1801316" y="1071033"/>
            <a:ext cx="20781368" cy="1438276"/>
          </a:xfrm>
          <a:prstGeom prst="rect">
            <a:avLst/>
          </a:prstGeom>
        </p:spPr>
        <p:txBody>
          <a:bodyPr anchor="t"/>
          <a:lstStyle>
            <a:lvl1pPr defTabSz="1828754">
              <a:defRPr spc="-261" sz="8700">
                <a:gradFill flip="none" rotWithShape="1">
                  <a:gsLst>
                    <a:gs pos="0">
                      <a:srgbClr val="EA99FA"/>
                    </a:gs>
                    <a:gs pos="100000">
                      <a:srgbClr val="FF00F7"/>
                    </a:gs>
                  </a:gsLst>
                  <a:lin ang="92138" scaled="0"/>
                </a:gradFill>
                <a:effectLst>
                  <a:outerShdw sx="100000" sy="100000" kx="0" ky="0" algn="b" rotWithShape="0" blurRad="19050" dist="19050" dir="18900000">
                    <a:srgbClr val="9F9D9D"/>
                  </a:outerShdw>
                </a:effectLst>
                <a:latin typeface="Helvetica Neue Black Condensed"/>
                <a:ea typeface="Helvetica Neue Black Condensed"/>
                <a:cs typeface="Helvetica Neue Black Condensed"/>
                <a:sym typeface="Helvetica Neue Black Condensed"/>
              </a:defRPr>
            </a:lvl1pPr>
          </a:lstStyle>
          <a:p>
            <a:pPr/>
            <a:r>
              <a:t>Desaparece la imagen romántica</a:t>
            </a:r>
          </a:p>
        </p:txBody>
      </p:sp>
      <p:sp>
        <p:nvSpPr>
          <p:cNvPr id="243" name="Cuando la pareja recién casada enfrenta la vida"/>
          <p:cNvSpPr txBox="1"/>
          <p:nvPr/>
        </p:nvSpPr>
        <p:spPr>
          <a:xfrm>
            <a:off x="3843503" y="3788241"/>
            <a:ext cx="14563394" cy="1065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69594">
              <a:lnSpc>
                <a:spcPts val="7700"/>
              </a:lnSpc>
              <a:defRPr sz="5727">
                <a:solidFill>
                  <a:srgbClr val="D5D5D5"/>
                </a:solidFill>
                <a:latin typeface="Helvetica Neue Thin"/>
                <a:ea typeface="Helvetica Neue Thin"/>
                <a:cs typeface="Helvetica Neue Thin"/>
                <a:sym typeface="Helvetica Neue Thin"/>
              </a:defRPr>
            </a:lvl1pPr>
          </a:lstStyle>
          <a:p>
            <a:pPr/>
            <a:r>
              <a:t>Cuando la pareja recién casada enfrenta la vida</a:t>
            </a:r>
          </a:p>
        </p:txBody>
      </p:sp>
      <p:sp>
        <p:nvSpPr>
          <p:cNvPr id="247" name="Línea de conexión"/>
          <p:cNvSpPr/>
          <p:nvPr/>
        </p:nvSpPr>
        <p:spPr>
          <a:xfrm>
            <a:off x="538691" y="1165225"/>
            <a:ext cx="8340164" cy="4907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3456" y="17125"/>
                  <a:pt x="6256" y="9925"/>
                  <a:pt x="0" y="0"/>
                </a:cubicBezTo>
              </a:path>
            </a:pathLst>
          </a:custGeom>
          <a:ln w="88900" cap="rnd">
            <a:solidFill>
              <a:schemeClr val="accent6"/>
            </a:solidFill>
            <a:custDash>
              <a:ds d="100000" sp="200000"/>
            </a:custDash>
            <a:miter lim="400000"/>
            <a:headEnd type="triangle"/>
          </a:ln>
        </p:spPr>
        <p:txBody>
          <a:bodyPr/>
          <a:lstStyle/>
          <a:p>
            <a:pPr/>
          </a:p>
        </p:txBody>
      </p:sp>
      <p:sp>
        <p:nvSpPr>
          <p:cNvPr id="245" name="—El MC, 276 (1905). {1MCP 161.1}"/>
          <p:cNvSpPr txBox="1"/>
          <p:nvPr/>
        </p:nvSpPr>
        <p:spPr>
          <a:xfrm>
            <a:off x="16386505" y="12266499"/>
            <a:ext cx="4717390"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—El MC, 276 (1905). {1MCP 161.1}</a:t>
            </a:r>
          </a:p>
        </p:txBody>
      </p:sp>
      <p:sp>
        <p:nvSpPr>
          <p:cNvPr id="246" name="Con sus cargas de perplejidades y preocupaciones, desaparece el aspecto romántico con que la imaginación suele tan a menudo revestir el matrimonio.…"/>
          <p:cNvSpPr txBox="1"/>
          <p:nvPr/>
        </p:nvSpPr>
        <p:spPr>
          <a:xfrm>
            <a:off x="2702586" y="6132977"/>
            <a:ext cx="20502828" cy="5708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45519" indent="-811229" algn="l" defTabSz="371475">
              <a:lnSpc>
                <a:spcPts val="5000"/>
              </a:lnSpc>
              <a:buSzPct val="80000"/>
              <a:buBlip>
                <a:blip r:embed="rId2"/>
              </a:buBlip>
              <a:defRPr sz="2565">
                <a:solidFill>
                  <a:srgbClr val="D5D5D5"/>
                </a:solidFill>
                <a:latin typeface="Helvetica Neue"/>
                <a:ea typeface="Helvetica Neue"/>
                <a:cs typeface="Helvetica Neue"/>
                <a:sym typeface="Helvetica Neue"/>
              </a:defRPr>
            </a:pPr>
            <a:r>
              <a:rPr sz="4185">
                <a:latin typeface="Helvetica Neue Thin"/>
                <a:ea typeface="Helvetica Neue Thin"/>
                <a:cs typeface="Helvetica Neue Thin"/>
                <a:sym typeface="Helvetica Neue Thin"/>
              </a:rPr>
              <a:t>Con sus cargas de perplejidades y preocupaciones, desaparece el aspecto romántico con que la imaginación suele tan a menudo revestir el matrimonio.</a:t>
            </a:r>
            <a:endParaRPr sz="4185">
              <a:latin typeface="Helvetica Neue Thin"/>
              <a:ea typeface="Helvetica Neue Thin"/>
              <a:cs typeface="Helvetica Neue Thin"/>
              <a:sym typeface="Helvetica Neue Thin"/>
            </a:endParaRPr>
          </a:p>
          <a:p>
            <a:pPr marL="845519" indent="-811229" algn="l" defTabSz="371475">
              <a:lnSpc>
                <a:spcPts val="4900"/>
              </a:lnSpc>
              <a:buSzPct val="80000"/>
              <a:buBlip>
                <a:blip r:embed="rId2"/>
              </a:buBlip>
              <a:defRPr sz="2565">
                <a:solidFill>
                  <a:srgbClr val="D5D5D5"/>
                </a:solidFill>
                <a:latin typeface="Helvetica Neue"/>
                <a:ea typeface="Helvetica Neue"/>
                <a:cs typeface="Helvetica Neue"/>
                <a:sym typeface="Helvetica Neue"/>
              </a:defRPr>
            </a:pPr>
            <a:r>
              <a:rPr sz="4185">
                <a:latin typeface="Helvetica Neue Thin"/>
                <a:ea typeface="Helvetica Neue Thin"/>
                <a:cs typeface="Helvetica Neue Thin"/>
                <a:sym typeface="Helvetica Neue Thin"/>
              </a:rPr>
              <a:t>Aprenden a conocerse cómo no podían hacerlo antes de unirse</a:t>
            </a:r>
            <a:r>
              <a:rPr sz="3825">
                <a:latin typeface="Helvetica Neue Thin"/>
                <a:ea typeface="Helvetica Neue Thin"/>
                <a:cs typeface="Helvetica Neue Thin"/>
                <a:sym typeface="Helvetica Neue Thin"/>
              </a:rPr>
              <a:t>. </a:t>
            </a:r>
            <a:endParaRPr sz="3825">
              <a:latin typeface="Helvetica Neue Thin"/>
              <a:ea typeface="Helvetica Neue Thin"/>
              <a:cs typeface="Helvetica Neue Thin"/>
              <a:sym typeface="Helvetica Neue Thin"/>
            </a:endParaRPr>
          </a:p>
          <a:p>
            <a:pPr marL="845519" indent="-811229" algn="l" defTabSz="371475">
              <a:lnSpc>
                <a:spcPts val="4900"/>
              </a:lnSpc>
              <a:buSzPct val="80000"/>
              <a:buBlip>
                <a:blip r:embed="rId2"/>
              </a:buBlip>
              <a:defRPr sz="2565">
                <a:solidFill>
                  <a:srgbClr val="D5D5D5"/>
                </a:solidFill>
                <a:latin typeface="Helvetica Neue"/>
                <a:ea typeface="Helvetica Neue"/>
                <a:cs typeface="Helvetica Neue"/>
                <a:sym typeface="Helvetica Neue"/>
              </a:defRPr>
            </a:pPr>
            <a:r>
              <a:rPr sz="4185">
                <a:latin typeface="Helvetica Neue Thin"/>
                <a:ea typeface="Helvetica Neue Thin"/>
                <a:cs typeface="Helvetica Neue Thin"/>
                <a:sym typeface="Helvetica Neue Thin"/>
              </a:rPr>
              <a:t>La felicidad y utilidad de toda su vida futura dependen de que asuman en ese momento una actitud correcta.</a:t>
            </a:r>
            <a:endParaRPr sz="4185">
              <a:latin typeface="Helvetica Neue Thin"/>
              <a:ea typeface="Helvetica Neue Thin"/>
              <a:cs typeface="Helvetica Neue Thin"/>
              <a:sym typeface="Helvetica Neue Thin"/>
            </a:endParaRPr>
          </a:p>
          <a:p>
            <a:pPr marL="845519" indent="-811229" algn="l" defTabSz="371475">
              <a:lnSpc>
                <a:spcPts val="5000"/>
              </a:lnSpc>
              <a:buSzPct val="80000"/>
              <a:buBlip>
                <a:blip r:embed="rId2"/>
              </a:buBlip>
              <a:defRPr sz="2565">
                <a:solidFill>
                  <a:srgbClr val="D5D5D5"/>
                </a:solidFill>
                <a:latin typeface="Helvetica Neue"/>
                <a:ea typeface="Helvetica Neue"/>
                <a:cs typeface="Helvetica Neue"/>
                <a:sym typeface="Helvetica Neue"/>
              </a:defRPr>
            </a:pPr>
            <a:r>
              <a:rPr sz="4185">
                <a:latin typeface="Helvetica Neue Thin"/>
                <a:ea typeface="Helvetica Neue Thin"/>
                <a:cs typeface="Helvetica Neue Thin"/>
                <a:sym typeface="Helvetica Neue Thin"/>
              </a:rPr>
              <a:t>Cada uno descubre en el otro flaquezas y defectos que no sospechaban; pero los corazones unidos por el amor notarán también cualidades desconocidas hasta entonces.</a:t>
            </a:r>
            <a:endParaRPr sz="4185">
              <a:latin typeface="Helvetica Neue Thin"/>
              <a:ea typeface="Helvetica Neue Thin"/>
              <a:cs typeface="Helvetica Neue Thin"/>
              <a:sym typeface="Helvetica Neue Thin"/>
            </a:endParaRPr>
          </a:p>
          <a:p>
            <a:pPr marL="845519" indent="-811229" algn="l" defTabSz="371475">
              <a:lnSpc>
                <a:spcPts val="5000"/>
              </a:lnSpc>
              <a:buSzPct val="80000"/>
              <a:buBlip>
                <a:blip r:embed="rId2"/>
              </a:buBlip>
              <a:defRPr sz="2565">
                <a:solidFill>
                  <a:srgbClr val="D5D5D5"/>
                </a:solidFill>
                <a:latin typeface="Helvetica Neue"/>
                <a:ea typeface="Helvetica Neue"/>
                <a:cs typeface="Helvetica Neue"/>
                <a:sym typeface="Helvetica Neue"/>
              </a:defRPr>
            </a:pPr>
            <a:r>
              <a:rPr sz="4185">
                <a:latin typeface="Helvetica Neue Thin"/>
                <a:ea typeface="Helvetica Neue Thin"/>
                <a:cs typeface="Helvetica Neue Thin"/>
                <a:sym typeface="Helvetica Neue Thin"/>
              </a:rPr>
              <a:t>Procuren todos descubrir las virtudes más bien que los defectos.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2_ColorGradient">
  <a:themeElements>
    <a:clrScheme name="22_ColorGradien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