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36"/>
  </p:notesMasterIdLst>
  <p:handoutMasterIdLst>
    <p:handoutMasterId r:id="rId37"/>
  </p:handoutMasterIdLst>
  <p:sldIdLst>
    <p:sldId id="256" r:id="rId2"/>
    <p:sldId id="298" r:id="rId3"/>
    <p:sldId id="299" r:id="rId4"/>
    <p:sldId id="258" r:id="rId5"/>
    <p:sldId id="259" r:id="rId6"/>
    <p:sldId id="265" r:id="rId7"/>
    <p:sldId id="268" r:id="rId8"/>
    <p:sldId id="269" r:id="rId9"/>
    <p:sldId id="270" r:id="rId10"/>
    <p:sldId id="271" r:id="rId11"/>
    <p:sldId id="272" r:id="rId12"/>
    <p:sldId id="273" r:id="rId13"/>
    <p:sldId id="274" r:id="rId14"/>
    <p:sldId id="275" r:id="rId15"/>
    <p:sldId id="276" r:id="rId16"/>
    <p:sldId id="277" r:id="rId17"/>
    <p:sldId id="288" r:id="rId18"/>
    <p:sldId id="304" r:id="rId19"/>
    <p:sldId id="305" r:id="rId20"/>
    <p:sldId id="309" r:id="rId21"/>
    <p:sldId id="260" r:id="rId22"/>
    <p:sldId id="303" r:id="rId23"/>
    <p:sldId id="310" r:id="rId24"/>
    <p:sldId id="311" r:id="rId25"/>
    <p:sldId id="312" r:id="rId26"/>
    <p:sldId id="313" r:id="rId27"/>
    <p:sldId id="314" r:id="rId28"/>
    <p:sldId id="283" r:id="rId29"/>
    <p:sldId id="284" r:id="rId30"/>
    <p:sldId id="286" r:id="rId31"/>
    <p:sldId id="261" r:id="rId32"/>
    <p:sldId id="262" r:id="rId33"/>
    <p:sldId id="263" r:id="rId34"/>
    <p:sldId id="315" r:id="rId35"/>
  </p:sldIdLst>
  <p:sldSz cx="9144000" cy="6858000" type="screen4x3"/>
  <p:notesSz cx="6858000" cy="9144000"/>
  <p:defaultTextStyle>
    <a:defPPr>
      <a:defRPr lang="en-US"/>
    </a:defPPr>
    <a:lvl1pPr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CC0000"/>
    <a:srgbClr val="EACABC"/>
    <a:srgbClr val="003399"/>
    <a:srgbClr val="336699"/>
    <a:srgbClr val="008080"/>
    <a:srgbClr val="009999"/>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83446" autoAdjust="0"/>
  </p:normalViewPr>
  <p:slideViewPr>
    <p:cSldViewPr>
      <p:cViewPr varScale="1">
        <p:scale>
          <a:sx n="62" d="100"/>
          <a:sy n="62" d="100"/>
        </p:scale>
        <p:origin x="1620" y="66"/>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00" d="100"/>
        <a:sy n="100" d="100"/>
      </p:scale>
      <p:origin x="0" y="0"/>
    </p:cViewPr>
  </p:notesTextViewPr>
  <p:sorterViewPr>
    <p:cViewPr>
      <p:scale>
        <a:sx n="66" d="100"/>
        <a:sy n="66" d="100"/>
      </p:scale>
      <p:origin x="0" y="1236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3" Type="http://schemas.openxmlformats.org/officeDocument/2006/relationships/slide" Target="slides/slide9.xml"/><Relationship Id="rId7" Type="http://schemas.openxmlformats.org/officeDocument/2006/relationships/slide" Target="slides/slide13.xml"/><Relationship Id="rId2" Type="http://schemas.openxmlformats.org/officeDocument/2006/relationships/slide" Target="slides/slide8.xml"/><Relationship Id="rId1" Type="http://schemas.openxmlformats.org/officeDocument/2006/relationships/slide" Target="slides/slide7.xml"/><Relationship Id="rId6" Type="http://schemas.openxmlformats.org/officeDocument/2006/relationships/slide" Target="slides/slide12.xml"/><Relationship Id="rId5" Type="http://schemas.openxmlformats.org/officeDocument/2006/relationships/slide" Target="slides/slide11.xml"/><Relationship Id="rId10" Type="http://schemas.openxmlformats.org/officeDocument/2006/relationships/slide" Target="slides/slide16.xml"/><Relationship Id="rId4" Type="http://schemas.openxmlformats.org/officeDocument/2006/relationships/slide" Target="slides/slide10.xml"/><Relationship Id="rId9"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kumimoji="0" sz="1200"/>
            </a:lvl1pPr>
          </a:lstStyle>
          <a:p>
            <a:endParaRPr lang="en-US" altLang="es-CO"/>
          </a:p>
        </p:txBody>
      </p:sp>
      <p:sp>
        <p:nvSpPr>
          <p:cNvPr id="1741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kumimoji="0" sz="1200"/>
            </a:lvl1pPr>
          </a:lstStyle>
          <a:p>
            <a:endParaRPr lang="en-US" altLang="es-CO"/>
          </a:p>
        </p:txBody>
      </p:sp>
      <p:sp>
        <p:nvSpPr>
          <p:cNvPr id="1741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kumimoji="0" sz="1200"/>
            </a:lvl1pPr>
          </a:lstStyle>
          <a:p>
            <a:endParaRPr lang="es-ES" altLang="es-CO"/>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kumimoji="0" sz="1200"/>
            </a:lvl1pPr>
          </a:lstStyle>
          <a:p>
            <a:fld id="{6C55C1C1-9216-488B-B347-F5B709E80B78}" type="slidenum">
              <a:rPr lang="en-US" altLang="es-CO"/>
              <a:pPr/>
              <a:t>‹Nº›</a:t>
            </a:fld>
            <a:endParaRPr lang="en-US" altLang="es-CO"/>
          </a:p>
        </p:txBody>
      </p:sp>
    </p:spTree>
    <p:extLst>
      <p:ext uri="{BB962C8B-B14F-4D97-AF65-F5344CB8AC3E}">
        <p14:creationId xmlns:p14="http://schemas.microsoft.com/office/powerpoint/2010/main" val="26884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kumimoji="0" sz="1200"/>
            </a:lvl1pPr>
          </a:lstStyle>
          <a:p>
            <a:endParaRPr lang="en-US" altLang="es-CO"/>
          </a:p>
        </p:txBody>
      </p:sp>
      <p:sp>
        <p:nvSpPr>
          <p:cNvPr id="1536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kumimoji="0" sz="1200"/>
            </a:lvl1pPr>
          </a:lstStyle>
          <a:p>
            <a:endParaRPr lang="en-US" altLang="es-CO"/>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s-CO" smtClean="0"/>
              <a:t>Click to edit Master text styles</a:t>
            </a:r>
          </a:p>
          <a:p>
            <a:pPr lvl="1"/>
            <a:r>
              <a:rPr lang="en-US" altLang="es-CO" smtClean="0"/>
              <a:t>Second level</a:t>
            </a:r>
          </a:p>
          <a:p>
            <a:pPr lvl="2"/>
            <a:r>
              <a:rPr lang="en-US" altLang="es-CO" smtClean="0"/>
              <a:t>Third level</a:t>
            </a:r>
          </a:p>
          <a:p>
            <a:pPr lvl="3"/>
            <a:r>
              <a:rPr lang="en-US" altLang="es-CO" smtClean="0"/>
              <a:t>Fourth level</a:t>
            </a:r>
          </a:p>
          <a:p>
            <a:pPr lvl="4"/>
            <a:r>
              <a:rPr lang="en-US" altLang="es-CO" smtClean="0"/>
              <a:t>Fifth level</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kumimoji="0" sz="1200"/>
            </a:lvl1pPr>
          </a:lstStyle>
          <a:p>
            <a:endParaRPr lang="en-US" altLang="es-CO"/>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kumimoji="0" sz="1200"/>
            </a:lvl1pPr>
          </a:lstStyle>
          <a:p>
            <a:fld id="{50DFA7F5-49A1-4B55-8341-1CB52ACA0A97}" type="slidenum">
              <a:rPr lang="en-US" altLang="es-CO"/>
              <a:pPr/>
              <a:t>‹Nº›</a:t>
            </a:fld>
            <a:endParaRPr lang="en-US" altLang="es-CO"/>
          </a:p>
        </p:txBody>
      </p:sp>
    </p:spTree>
    <p:extLst>
      <p:ext uri="{BB962C8B-B14F-4D97-AF65-F5344CB8AC3E}">
        <p14:creationId xmlns:p14="http://schemas.microsoft.com/office/powerpoint/2010/main" val="16677054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172E7C-B005-407C-BBB7-FFF9D49E413B}" type="slidenum">
              <a:rPr lang="en-US" altLang="es-CO"/>
              <a:pPr/>
              <a:t>17</a:t>
            </a:fld>
            <a:endParaRPr lang="en-US" altLang="es-CO"/>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r>
              <a:rPr lang="en-US" altLang="es-CO" dirty="0"/>
              <a:t>Antes de la </a:t>
            </a:r>
            <a:r>
              <a:rPr lang="en-US" altLang="es-CO" dirty="0" err="1"/>
              <a:t>imprenta</a:t>
            </a:r>
            <a:r>
              <a:rPr lang="en-US" altLang="es-CO" dirty="0"/>
              <a:t> los “</a:t>
            </a:r>
            <a:r>
              <a:rPr lang="en-US" altLang="es-CO" dirty="0" err="1"/>
              <a:t>libros</a:t>
            </a:r>
            <a:r>
              <a:rPr lang="en-US" altLang="es-CO" dirty="0"/>
              <a:t>” </a:t>
            </a:r>
            <a:r>
              <a:rPr lang="en-US" altLang="es-CO" dirty="0" err="1"/>
              <a:t>consistían</a:t>
            </a:r>
            <a:r>
              <a:rPr lang="en-US" altLang="es-CO" dirty="0"/>
              <a:t> en </a:t>
            </a:r>
            <a:r>
              <a:rPr lang="en-US" altLang="es-CO" dirty="0" err="1"/>
              <a:t>manuscritos</a:t>
            </a:r>
            <a:r>
              <a:rPr lang="en-US" altLang="es-CO" dirty="0"/>
              <a:t> </a:t>
            </a:r>
            <a:r>
              <a:rPr lang="en-US" altLang="es-CO" dirty="0" err="1"/>
              <a:t>que</a:t>
            </a:r>
            <a:r>
              <a:rPr lang="en-US" altLang="es-CO" dirty="0"/>
              <a:t> </a:t>
            </a:r>
            <a:r>
              <a:rPr lang="en-US" altLang="es-CO" dirty="0" err="1"/>
              <a:t>debían</a:t>
            </a:r>
            <a:r>
              <a:rPr lang="en-US" altLang="es-CO" dirty="0"/>
              <a:t> </a:t>
            </a:r>
            <a:r>
              <a:rPr lang="en-US" altLang="es-CO" dirty="0" err="1"/>
              <a:t>ser</a:t>
            </a:r>
            <a:r>
              <a:rPr lang="en-US" altLang="es-CO" dirty="0"/>
              <a:t> </a:t>
            </a:r>
            <a:r>
              <a:rPr lang="en-US" altLang="es-CO" dirty="0" err="1"/>
              <a:t>copiados</a:t>
            </a:r>
            <a:r>
              <a:rPr lang="en-US" altLang="es-CO" dirty="0"/>
              <a:t> para </a:t>
            </a:r>
            <a:r>
              <a:rPr lang="en-US" altLang="es-CO" dirty="0" err="1"/>
              <a:t>preservación</a:t>
            </a:r>
            <a:r>
              <a:rPr lang="en-US" altLang="es-CO" dirty="0"/>
              <a:t> y </a:t>
            </a:r>
            <a:r>
              <a:rPr lang="en-US" altLang="es-CO" dirty="0" err="1"/>
              <a:t>distribución</a:t>
            </a:r>
            <a:r>
              <a:rPr lang="en-US" altLang="es-CO" dirty="0"/>
              <a:t>. En </a:t>
            </a:r>
            <a:r>
              <a:rPr lang="en-US" altLang="es-CO" dirty="0" err="1"/>
              <a:t>esta</a:t>
            </a:r>
            <a:r>
              <a:rPr lang="en-US" altLang="es-CO" dirty="0"/>
              <a:t> </a:t>
            </a:r>
            <a:r>
              <a:rPr lang="en-US" altLang="es-CO" dirty="0" err="1"/>
              <a:t>tabla</a:t>
            </a:r>
            <a:r>
              <a:rPr lang="en-US" altLang="es-CO" dirty="0"/>
              <a:t> </a:t>
            </a:r>
            <a:r>
              <a:rPr lang="en-US" altLang="es-CO" dirty="0" err="1"/>
              <a:t>vemos</a:t>
            </a:r>
            <a:r>
              <a:rPr lang="en-US" altLang="es-CO" dirty="0"/>
              <a:t> </a:t>
            </a:r>
            <a:r>
              <a:rPr lang="en-US" altLang="es-CO" dirty="0" err="1"/>
              <a:t>que</a:t>
            </a:r>
            <a:r>
              <a:rPr lang="en-US" altLang="es-CO" dirty="0"/>
              <a:t> de </a:t>
            </a:r>
            <a:r>
              <a:rPr lang="en-US" altLang="es-CO" dirty="0" err="1"/>
              <a:t>todos</a:t>
            </a:r>
            <a:r>
              <a:rPr lang="en-US" altLang="es-CO" dirty="0"/>
              <a:t> </a:t>
            </a:r>
            <a:r>
              <a:rPr lang="en-US" altLang="es-CO" dirty="0" err="1"/>
              <a:t>estos</a:t>
            </a:r>
            <a:r>
              <a:rPr lang="en-US" altLang="es-CO" dirty="0"/>
              <a:t> </a:t>
            </a:r>
            <a:r>
              <a:rPr lang="en-US" altLang="es-CO" dirty="0" err="1"/>
              <a:t>documentos</a:t>
            </a:r>
            <a:r>
              <a:rPr lang="en-US" altLang="es-CO" dirty="0"/>
              <a:t> </a:t>
            </a:r>
            <a:r>
              <a:rPr lang="en-US" altLang="es-CO" dirty="0" err="1"/>
              <a:t>famosos</a:t>
            </a:r>
            <a:r>
              <a:rPr lang="en-US" altLang="es-CO" dirty="0"/>
              <a:t> </a:t>
            </a:r>
            <a:r>
              <a:rPr lang="en-US" altLang="es-CO" dirty="0" err="1"/>
              <a:t>como</a:t>
            </a:r>
            <a:r>
              <a:rPr lang="en-US" altLang="es-CO" dirty="0"/>
              <a:t> los </a:t>
            </a:r>
            <a:r>
              <a:rPr lang="en-US" altLang="es-CO" dirty="0" err="1"/>
              <a:t>escritos</a:t>
            </a:r>
            <a:r>
              <a:rPr lang="en-US" altLang="es-CO" dirty="0"/>
              <a:t> de </a:t>
            </a:r>
            <a:r>
              <a:rPr lang="en-US" altLang="es-CO" dirty="0" err="1"/>
              <a:t>Platón</a:t>
            </a:r>
            <a:r>
              <a:rPr lang="en-US" altLang="es-CO" dirty="0"/>
              <a:t> el </a:t>
            </a:r>
            <a:r>
              <a:rPr lang="en-US" altLang="es-CO" dirty="0" err="1"/>
              <a:t>filósofo</a:t>
            </a:r>
            <a:r>
              <a:rPr lang="en-US" altLang="es-CO" dirty="0"/>
              <a:t> </a:t>
            </a:r>
            <a:r>
              <a:rPr lang="en-US" altLang="es-CO" dirty="0" err="1"/>
              <a:t>griego</a:t>
            </a:r>
            <a:r>
              <a:rPr lang="en-US" altLang="es-CO" dirty="0"/>
              <a:t> o de </a:t>
            </a:r>
            <a:r>
              <a:rPr lang="en-US" altLang="es-CO" dirty="0" err="1"/>
              <a:t>Heródoto</a:t>
            </a:r>
            <a:r>
              <a:rPr lang="en-US" altLang="es-CO" dirty="0"/>
              <a:t>, el padre de la </a:t>
            </a:r>
            <a:r>
              <a:rPr lang="en-US" altLang="es-CO" dirty="0" err="1"/>
              <a:t>historia</a:t>
            </a:r>
            <a:r>
              <a:rPr lang="en-US" altLang="es-CO" dirty="0"/>
              <a:t>, solo </a:t>
            </a:r>
            <a:r>
              <a:rPr lang="en-US" altLang="es-CO" dirty="0" err="1"/>
              <a:t>tenemos</a:t>
            </a:r>
            <a:r>
              <a:rPr lang="en-US" altLang="es-CO" dirty="0"/>
              <a:t> COPIAS (No </a:t>
            </a:r>
            <a:r>
              <a:rPr lang="en-US" altLang="es-CO" dirty="0" err="1"/>
              <a:t>tenemos</a:t>
            </a:r>
            <a:r>
              <a:rPr lang="en-US" altLang="es-CO" dirty="0"/>
              <a:t> el original). Hay </a:t>
            </a:r>
            <a:r>
              <a:rPr lang="en-US" altLang="es-CO" dirty="0" err="1"/>
              <a:t>varios</a:t>
            </a:r>
            <a:r>
              <a:rPr lang="en-US" altLang="es-CO" dirty="0"/>
              <a:t> </a:t>
            </a:r>
            <a:r>
              <a:rPr lang="en-US" altLang="es-CO" dirty="0" err="1"/>
              <a:t>aspectos</a:t>
            </a:r>
            <a:r>
              <a:rPr lang="en-US" altLang="es-CO" dirty="0"/>
              <a:t> a </a:t>
            </a:r>
            <a:r>
              <a:rPr lang="en-US" altLang="es-CO" dirty="0" err="1"/>
              <a:t>resaltar</a:t>
            </a:r>
            <a:r>
              <a:rPr lang="en-US" altLang="es-CO" dirty="0"/>
              <a:t> con </a:t>
            </a:r>
            <a:r>
              <a:rPr lang="en-US" altLang="es-CO" dirty="0" err="1"/>
              <a:t>respecto</a:t>
            </a:r>
            <a:r>
              <a:rPr lang="en-US" altLang="es-CO" dirty="0"/>
              <a:t> a los </a:t>
            </a:r>
            <a:r>
              <a:rPr lang="en-US" altLang="es-CO" dirty="0" err="1"/>
              <a:t>documentos</a:t>
            </a:r>
            <a:r>
              <a:rPr lang="en-US" altLang="es-CO" dirty="0"/>
              <a:t> de la </a:t>
            </a:r>
            <a:r>
              <a:rPr lang="en-US" altLang="es-CO" dirty="0" err="1"/>
              <a:t>historia</a:t>
            </a:r>
            <a:r>
              <a:rPr lang="en-US" altLang="es-CO" dirty="0"/>
              <a:t> secular:</a:t>
            </a:r>
          </a:p>
          <a:p>
            <a:r>
              <a:rPr lang="en-US" altLang="es-CO" dirty="0"/>
              <a:t>1- Solo </a:t>
            </a:r>
            <a:r>
              <a:rPr lang="en-US" altLang="es-CO" dirty="0" err="1"/>
              <a:t>tenemos</a:t>
            </a:r>
            <a:r>
              <a:rPr lang="en-US" altLang="es-CO" dirty="0"/>
              <a:t> </a:t>
            </a:r>
            <a:r>
              <a:rPr lang="en-US" altLang="es-CO" dirty="0" err="1"/>
              <a:t>copias</a:t>
            </a:r>
            <a:r>
              <a:rPr lang="en-US" altLang="es-CO" dirty="0"/>
              <a:t> (no los </a:t>
            </a:r>
            <a:r>
              <a:rPr lang="en-US" altLang="es-CO" dirty="0" err="1"/>
              <a:t>originales</a:t>
            </a:r>
            <a:r>
              <a:rPr lang="en-US" altLang="es-CO" dirty="0"/>
              <a:t>)</a:t>
            </a:r>
          </a:p>
          <a:p>
            <a:r>
              <a:rPr lang="en-US" altLang="es-CO" dirty="0"/>
              <a:t>2- Las </a:t>
            </a:r>
            <a:r>
              <a:rPr lang="en-US" altLang="es-CO" dirty="0" err="1"/>
              <a:t>copias</a:t>
            </a:r>
            <a:r>
              <a:rPr lang="en-US" altLang="es-CO" dirty="0"/>
              <a:t> </a:t>
            </a:r>
            <a:r>
              <a:rPr lang="en-US" altLang="es-CO" dirty="0" err="1"/>
              <a:t>más</a:t>
            </a:r>
            <a:r>
              <a:rPr lang="en-US" altLang="es-CO" dirty="0"/>
              <a:t> </a:t>
            </a:r>
            <a:r>
              <a:rPr lang="en-US" altLang="es-CO" dirty="0" err="1"/>
              <a:t>tempranas</a:t>
            </a:r>
            <a:r>
              <a:rPr lang="en-US" altLang="es-CO" dirty="0"/>
              <a:t> al original son </a:t>
            </a:r>
            <a:r>
              <a:rPr lang="en-US" altLang="es-CO" dirty="0" err="1"/>
              <a:t>muchos</a:t>
            </a:r>
            <a:r>
              <a:rPr lang="en-US" altLang="es-CO" dirty="0"/>
              <a:t> </a:t>
            </a:r>
            <a:r>
              <a:rPr lang="en-US" altLang="es-CO" dirty="0" err="1"/>
              <a:t>años</a:t>
            </a:r>
            <a:r>
              <a:rPr lang="en-US" altLang="es-CO" dirty="0"/>
              <a:t> (</a:t>
            </a:r>
            <a:r>
              <a:rPr lang="en-US" altLang="es-CO" dirty="0" err="1"/>
              <a:t>ver</a:t>
            </a:r>
            <a:r>
              <a:rPr lang="en-US" altLang="es-CO" dirty="0"/>
              <a:t> </a:t>
            </a:r>
            <a:r>
              <a:rPr lang="en-US" altLang="es-CO" dirty="0" err="1"/>
              <a:t>tabla</a:t>
            </a:r>
            <a:r>
              <a:rPr lang="en-US" altLang="es-CO" dirty="0"/>
              <a:t>)</a:t>
            </a:r>
          </a:p>
          <a:p>
            <a:r>
              <a:rPr lang="en-US" altLang="es-CO" dirty="0"/>
              <a:t>3- </a:t>
            </a:r>
            <a:r>
              <a:rPr lang="en-US" altLang="es-CO" dirty="0" err="1"/>
              <a:t>Tenemos</a:t>
            </a:r>
            <a:r>
              <a:rPr lang="en-US" altLang="es-CO" dirty="0"/>
              <a:t> </a:t>
            </a:r>
            <a:r>
              <a:rPr lang="en-US" altLang="es-CO" dirty="0" err="1"/>
              <a:t>muy</a:t>
            </a:r>
            <a:r>
              <a:rPr lang="en-US" altLang="es-CO" dirty="0"/>
              <a:t> </a:t>
            </a:r>
            <a:r>
              <a:rPr lang="en-US" altLang="es-CO" dirty="0" err="1"/>
              <a:t>pocas</a:t>
            </a:r>
            <a:r>
              <a:rPr lang="en-US" altLang="es-CO" dirty="0"/>
              <a:t> </a:t>
            </a:r>
            <a:r>
              <a:rPr lang="en-US" altLang="es-CO" dirty="0" err="1"/>
              <a:t>copias</a:t>
            </a:r>
            <a:r>
              <a:rPr lang="en-US" altLang="es-CO" dirty="0"/>
              <a:t> (</a:t>
            </a:r>
            <a:r>
              <a:rPr lang="en-US" altLang="es-CO" dirty="0" err="1"/>
              <a:t>ver</a:t>
            </a:r>
            <a:r>
              <a:rPr lang="en-US" altLang="es-CO" dirty="0"/>
              <a:t> </a:t>
            </a:r>
            <a:r>
              <a:rPr lang="en-US" altLang="es-CO" dirty="0" err="1"/>
              <a:t>tabla</a:t>
            </a:r>
            <a:r>
              <a:rPr lang="en-US" altLang="es-CO" dirty="0"/>
              <a:t>)</a:t>
            </a:r>
          </a:p>
          <a:p>
            <a:r>
              <a:rPr lang="en-US" altLang="es-CO" b="1" dirty="0"/>
              <a:t>MIENTRAS </a:t>
            </a:r>
            <a:r>
              <a:rPr lang="en-US" altLang="es-CO" b="1" dirty="0" err="1"/>
              <a:t>que</a:t>
            </a:r>
            <a:r>
              <a:rPr lang="en-US" altLang="es-CO" b="1" dirty="0"/>
              <a:t> del Nuevo </a:t>
            </a:r>
            <a:r>
              <a:rPr lang="en-US" altLang="es-CO" b="1" dirty="0" err="1"/>
              <a:t>Testamento</a:t>
            </a:r>
            <a:r>
              <a:rPr lang="en-US" altLang="es-CO" dirty="0"/>
              <a:t>, </a:t>
            </a:r>
            <a:r>
              <a:rPr lang="en-US" altLang="es-CO" dirty="0" err="1"/>
              <a:t>las</a:t>
            </a:r>
            <a:r>
              <a:rPr lang="en-US" altLang="es-CO" dirty="0"/>
              <a:t> </a:t>
            </a:r>
            <a:r>
              <a:rPr lang="en-US" altLang="es-CO" dirty="0" err="1"/>
              <a:t>copias</a:t>
            </a:r>
            <a:r>
              <a:rPr lang="en-US" altLang="es-CO" dirty="0"/>
              <a:t> son de </a:t>
            </a:r>
            <a:r>
              <a:rPr lang="en-US" altLang="es-CO" dirty="0" err="1"/>
              <a:t>pocos</a:t>
            </a:r>
            <a:r>
              <a:rPr lang="en-US" altLang="es-CO" dirty="0"/>
              <a:t> </a:t>
            </a:r>
            <a:r>
              <a:rPr lang="en-US" altLang="es-CO" dirty="0" err="1"/>
              <a:t>años</a:t>
            </a:r>
            <a:r>
              <a:rPr lang="en-US" altLang="es-CO" dirty="0"/>
              <a:t> (</a:t>
            </a:r>
            <a:r>
              <a:rPr lang="en-US" altLang="es-CO" dirty="0" err="1"/>
              <a:t>unos</a:t>
            </a:r>
            <a:r>
              <a:rPr lang="en-US" altLang="es-CO" dirty="0"/>
              <a:t> 50 </a:t>
            </a:r>
            <a:r>
              <a:rPr lang="en-US" altLang="es-CO" dirty="0" err="1"/>
              <a:t>años</a:t>
            </a:r>
            <a:r>
              <a:rPr lang="en-US" altLang="es-CO" dirty="0"/>
              <a:t>) y </a:t>
            </a:r>
            <a:r>
              <a:rPr lang="en-US" altLang="es-CO" dirty="0" err="1"/>
              <a:t>tenemos</a:t>
            </a:r>
            <a:r>
              <a:rPr lang="en-US" altLang="es-CO" dirty="0"/>
              <a:t> MILES de </a:t>
            </a:r>
            <a:r>
              <a:rPr lang="en-US" altLang="es-CO" dirty="0" err="1"/>
              <a:t>copias</a:t>
            </a:r>
            <a:r>
              <a:rPr lang="en-US" altLang="es-CO" dirty="0"/>
              <a:t>. +5,000 </a:t>
            </a:r>
            <a:r>
              <a:rPr lang="en-US" altLang="es-CO" dirty="0" err="1"/>
              <a:t>copias</a:t>
            </a:r>
            <a:r>
              <a:rPr lang="en-US" altLang="es-CO" dirty="0"/>
              <a:t> </a:t>
            </a:r>
            <a:r>
              <a:rPr lang="en-US" altLang="es-CO" dirty="0" err="1"/>
              <a:t>griegas</a:t>
            </a:r>
            <a:r>
              <a:rPr lang="en-US" altLang="es-CO" dirty="0"/>
              <a:t> y </a:t>
            </a:r>
            <a:r>
              <a:rPr lang="en-US" altLang="es-CO" dirty="0" err="1"/>
              <a:t>unos</a:t>
            </a:r>
            <a:r>
              <a:rPr lang="en-US" altLang="es-CO" dirty="0"/>
              <a:t> 13,000 </a:t>
            </a:r>
            <a:r>
              <a:rPr lang="en-US" altLang="es-CO" dirty="0" err="1"/>
              <a:t>copias</a:t>
            </a:r>
            <a:r>
              <a:rPr lang="en-US" altLang="es-CO" dirty="0"/>
              <a:t> de </a:t>
            </a:r>
            <a:r>
              <a:rPr lang="en-US" altLang="es-CO" dirty="0" err="1"/>
              <a:t>fragmentos</a:t>
            </a:r>
            <a:r>
              <a:rPr lang="en-US" altLang="es-CO" dirty="0"/>
              <a:t> del NT.</a:t>
            </a:r>
          </a:p>
        </p:txBody>
      </p:sp>
    </p:spTree>
    <p:extLst>
      <p:ext uri="{BB962C8B-B14F-4D97-AF65-F5344CB8AC3E}">
        <p14:creationId xmlns:p14="http://schemas.microsoft.com/office/powerpoint/2010/main" val="2331859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47BEB9-F7BC-4EEB-A813-5762570646F3}" type="slidenum">
              <a:rPr lang="en-US" altLang="es-CO"/>
              <a:pPr/>
              <a:t>18</a:t>
            </a:fld>
            <a:endParaRPr lang="en-US" altLang="es-CO"/>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pPr>
              <a:lnSpc>
                <a:spcPct val="80000"/>
              </a:lnSpc>
            </a:pPr>
            <a:r>
              <a:rPr lang="en-US" altLang="es-CO" sz="800"/>
              <a:t>Canonicity</a:t>
            </a:r>
          </a:p>
          <a:p>
            <a:pPr>
              <a:lnSpc>
                <a:spcPct val="80000"/>
              </a:lnSpc>
            </a:pPr>
            <a:r>
              <a:rPr lang="en-US" altLang="es-CO" sz="800"/>
              <a:t>Un libro; Un autor Divino; aunque fue escrito en 1,500 años por unos 40 autores diferentes. (Del 1405a.C. al 95 d.C.) Dios reveló su voluntad y su persona de manera progresiva.</a:t>
            </a:r>
          </a:p>
          <a:p>
            <a:pPr>
              <a:lnSpc>
                <a:spcPct val="80000"/>
              </a:lnSpc>
            </a:pPr>
            <a:endParaRPr lang="en-US" altLang="es-CO" sz="800"/>
          </a:p>
        </p:txBody>
      </p:sp>
    </p:spTree>
    <p:extLst>
      <p:ext uri="{BB962C8B-B14F-4D97-AF65-F5344CB8AC3E}">
        <p14:creationId xmlns:p14="http://schemas.microsoft.com/office/powerpoint/2010/main" val="147822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BBE363-1434-4F66-B9FB-81C86B68B2BA}" type="slidenum">
              <a:rPr lang="en-US" altLang="es-CO"/>
              <a:pPr/>
              <a:t>21</a:t>
            </a:fld>
            <a:endParaRPr lang="en-US" altLang="es-CO"/>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en-US" altLang="es-CO"/>
              <a:t>Scriptures’ Self Claims</a:t>
            </a:r>
          </a:p>
          <a:p>
            <a:r>
              <a:rPr lang="en-US" altLang="es-CO"/>
              <a:t>Take the Bible and let it speak for itself. Does it claim to be God’s Word? Yes! Over 2,000 times in the Old Testament alone, the Bible asserts that God spoke what is written within its pages. From the beginning (Gen. 1:3) to the end (Mal. 4:3) and continually throughout, this is what Scripture claims.</a:t>
            </a:r>
          </a:p>
        </p:txBody>
      </p:sp>
    </p:spTree>
    <p:extLst>
      <p:ext uri="{BB962C8B-B14F-4D97-AF65-F5344CB8AC3E}">
        <p14:creationId xmlns:p14="http://schemas.microsoft.com/office/powerpoint/2010/main" val="2292435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82566D-6E18-4D5E-BD75-EC8BAB3799A9}" type="slidenum">
              <a:rPr lang="en-US" altLang="es-CO"/>
              <a:pPr/>
              <a:t>22</a:t>
            </a:fld>
            <a:endParaRPr lang="en-US" altLang="es-CO"/>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pPr>
              <a:lnSpc>
                <a:spcPct val="80000"/>
              </a:lnSpc>
            </a:pPr>
            <a:endParaRPr lang="es-ES" altLang="es-CO" sz="800"/>
          </a:p>
        </p:txBody>
      </p:sp>
    </p:spTree>
    <p:extLst>
      <p:ext uri="{BB962C8B-B14F-4D97-AF65-F5344CB8AC3E}">
        <p14:creationId xmlns:p14="http://schemas.microsoft.com/office/powerpoint/2010/main" val="747803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AC062F-D401-4A10-BFC1-E0B790B7D98C}" type="slidenum">
              <a:rPr lang="en-US" altLang="es-CO"/>
              <a:pPr/>
              <a:t>25</a:t>
            </a:fld>
            <a:endParaRPr lang="en-US" altLang="es-CO"/>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r>
              <a:rPr lang="en-US" altLang="es-CO" b="1"/>
              <a:t>Manuscritos del Mar Muerto</a:t>
            </a:r>
            <a:r>
              <a:rPr lang="en-US" altLang="es-CO"/>
              <a:t>, colección de manuscritos en hebreo y arameo, que fueron descubiertos a partir de 1947 en una serie de cuevas de Jordania, en el extremo noroccidental del Mar Muerto, en la región de Qirbet Qumran. Los manuscritos, escritos en su origen sobre cuero o papiro, suman más de 600 en distintos estados de conservación. Han sido atribuidos a los miembros de una congregación judía desconocida. Los manuscritos incluyen manuales de disciplina, libros de himnos, comentarios bíblicos y textos apocalípticos; dos de las copias más antiguas conocidas del Libro de Isaías casi intactas y fragmentos de todos los libros del Antiguo Testamento, a excepción del de Ester</a:t>
            </a:r>
          </a:p>
          <a:p>
            <a:pPr lvl="1"/>
            <a:r>
              <a:rPr lang="en-US" altLang="es-CO"/>
              <a:t>"Manuscritos del Mar Muerto." Enciclopedia« Microsoft« Encarta 2001. ⌐ 1993-2000 Microsoft Corporation. Reservados todos los derechos.</a:t>
            </a:r>
          </a:p>
          <a:p>
            <a:endParaRPr lang="en-US" altLang="es-CO"/>
          </a:p>
        </p:txBody>
      </p:sp>
    </p:spTree>
    <p:extLst>
      <p:ext uri="{BB962C8B-B14F-4D97-AF65-F5344CB8AC3E}">
        <p14:creationId xmlns:p14="http://schemas.microsoft.com/office/powerpoint/2010/main" val="282377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9DD114-4B7A-4D98-83C6-BD7D520A776E}" type="slidenum">
              <a:rPr lang="en-US" altLang="es-CO"/>
              <a:pPr/>
              <a:t>31</a:t>
            </a:fld>
            <a:endParaRPr lang="en-US" altLang="es-CO"/>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pPr>
              <a:lnSpc>
                <a:spcPct val="80000"/>
              </a:lnSpc>
            </a:pPr>
            <a:r>
              <a:rPr lang="es-ES" altLang="es-CO" sz="800"/>
              <a:t>Enciclopedia Británica: “Una gran parte de la antigua ciudad sepultada bajo una profunda capa de cieno queda aun por descubrirse, y la Babilonia de Hamurabi, de la cual se han detectado muy leves rastros, yace ahora bajo una masa de agua”.</a:t>
            </a:r>
          </a:p>
          <a:p>
            <a:pPr>
              <a:lnSpc>
                <a:spcPct val="80000"/>
              </a:lnSpc>
            </a:pPr>
            <a:r>
              <a:rPr lang="es-ES" altLang="es-CO" sz="800"/>
              <a:t>“DIOS CUMPLIÓ SU PROMESA. La Escritura se cumplió”</a:t>
            </a:r>
          </a:p>
          <a:p>
            <a:pPr>
              <a:lnSpc>
                <a:spcPct val="80000"/>
              </a:lnSpc>
            </a:pPr>
            <a:r>
              <a:rPr lang="es-ES" altLang="es-CO" sz="800"/>
              <a:t>Jeremías 51:52-58.</a:t>
            </a:r>
            <a:endParaRPr lang="es-ES" altLang="es-CO" sz="800" i="1"/>
          </a:p>
          <a:p>
            <a:pPr>
              <a:lnSpc>
                <a:spcPct val="80000"/>
              </a:lnSpc>
            </a:pPr>
            <a:r>
              <a:rPr lang="es-ES" altLang="es-CO" sz="800" i="1"/>
              <a:t>¿Cómo fue tomada la ciudad de Babilonia por los Persas?</a:t>
            </a:r>
            <a:endParaRPr lang="es-ES" altLang="es-CO" sz="800"/>
          </a:p>
          <a:p>
            <a:pPr>
              <a:lnSpc>
                <a:spcPct val="80000"/>
              </a:lnSpc>
            </a:pPr>
            <a:r>
              <a:rPr lang="es-ES" altLang="es-CO" sz="800"/>
              <a:t>Los historiadores Heródoto y Jenofonte relatan en sus manuscritos de historia la caída de Babilonia la Grande.</a:t>
            </a:r>
          </a:p>
          <a:p>
            <a:pPr>
              <a:lnSpc>
                <a:spcPct val="80000"/>
              </a:lnSpc>
            </a:pPr>
            <a:r>
              <a:rPr lang="es-ES" altLang="es-CO" sz="800"/>
              <a:t>“Los persas, después de poner sitio a Babilonia, vieron que no podrían en manera alguna atacar las imponentes murallas o derribar sus puertas. Los persas permitieron que entraran en sus filas dos desertores babilonios llamados Gobryas y Gadata. Por este tiempo, un consejero de Ciro llamado Chrysantas hizo la observación de que el río Eufrates corría por debajo de las gigantescas murallas y que era lo suficiente ancho y profundo como para permitir que un ejército marchara por debajo. Ciro ordenó a sus tropas que cavaran grandes zanjas y los dos desertores trazaron planes para atacar a Babilonia desde adentro de sus murallas. Mientras que los persas estaban cavando canales para desviar el curso del río, los babilonios se reían y mofaban del enemigo aparentemente impotente en las afueras de sus murallas. Los babilonios se emborrachaban en una fiesta anual a sus dioses y celebraban su victoria sobre los persas sin darse cuenta que Ciro había desviado el río Éufrates desde debajo de las murallas de Babilonia y que en ese mismo momento estaba entrando a la ciudad con sus tropas. Podría decirse que la ciudad fue tomada sin pelear, gracias a dos desertores y a la borrachera de los babilonios”.</a:t>
            </a:r>
          </a:p>
          <a:p>
            <a:pPr>
              <a:lnSpc>
                <a:spcPct val="80000"/>
              </a:lnSpc>
            </a:pPr>
            <a:r>
              <a:rPr lang="es-ES" altLang="es-CO" sz="800"/>
              <a:t>“De este modo cayó de manera pacífica, el 13 de octubre del 539 A.C., ante Ciro de Persia y desde aquel tiempo en adelante comenzó la decadencia de la ciudad”.</a:t>
            </a:r>
          </a:p>
          <a:p>
            <a:pPr>
              <a:lnSpc>
                <a:spcPct val="80000"/>
              </a:lnSpc>
            </a:pPr>
            <a:r>
              <a:rPr lang="es-ES" altLang="es-CO" sz="800"/>
              <a:t>Recuerden que la destrucción física de la ciudad no ocurrió esa noche, ni mientras vivía Daniel. Sino que fue deteriorándose luego de la conquista del imperio Medo Persa, cuando vino Alejandro el Grande quien trató de reconstruir el templo de Babilonia que ya estaba en ruinas en su tiempo pero era muy costoso. Luego de Alejandro la región experimentó una rápida decadencia y pronto se convirtió en un desierto, tal como Dios lo decretó y anunció por sus profetas.</a:t>
            </a:r>
          </a:p>
          <a:p>
            <a:pPr>
              <a:lnSpc>
                <a:spcPct val="80000"/>
              </a:lnSpc>
            </a:pPr>
            <a:r>
              <a:rPr lang="es-ES" altLang="es-CO" sz="800"/>
              <a:t>Hay un arqueólogo (Edward Chiera “They Wrote on Clay”) que en 1966 estaba explorando el área donde estaba Babilonia y le escribe una carta a su esposa de la cual quiero leer algunos fragmentos:</a:t>
            </a:r>
          </a:p>
          <a:p>
            <a:pPr>
              <a:lnSpc>
                <a:spcPct val="80000"/>
              </a:lnSpc>
            </a:pPr>
            <a:r>
              <a:rPr lang="es-ES" altLang="es-CO" sz="800"/>
              <a:t>“¡Una ciudad muerta! He visitado Pompeya y Ostia, y me he paseado por los corredores vacíos del Palatino, pero aquellas ciudades no están muertas: están temporalmente abandonadas. Allí todavía puede oírse el murmullo de la vida, y la vida florece a todos los alrededores. No son sino un peldaño en el progreso de la civilización a la cual han contribuido plenamente y la que sigue adelante, ante sus propios ojos.</a:t>
            </a:r>
          </a:p>
          <a:p>
            <a:pPr>
              <a:lnSpc>
                <a:spcPct val="80000"/>
              </a:lnSpc>
            </a:pPr>
            <a:r>
              <a:rPr lang="es-ES" altLang="es-CO" sz="800"/>
              <a:t>Aquí hay sólo muerte verdadera. Ni una columna o un arco permanece en pie para demostrar la permanencia de la obra humana. Todo se ha convertido en polvo. La misma torre del templo, la más imponente de todas estas construcciones antiguas, ha perdido enteramente su forma original. ¿Dónde están ahora sus siete plataformas? ¿Dónde está la gran escalinata que conducía hasta la cumbre? ¿Y dónde está el santuario que la coronaba? No vemos nada sino un montículo de tierra – es todo lo que queda de millones de ladrillos.</a:t>
            </a:r>
          </a:p>
          <a:p>
            <a:pPr>
              <a:lnSpc>
                <a:spcPct val="80000"/>
              </a:lnSpc>
            </a:pPr>
            <a:r>
              <a:rPr lang="es-ES" altLang="es-CO" sz="800"/>
              <a:t>“Bajo mis pies hay algunos hoyos que sirven de madrigueras a lobos y chacales.</a:t>
            </a:r>
            <a:br>
              <a:rPr lang="es-ES" altLang="es-CO" sz="800"/>
            </a:br>
            <a:r>
              <a:rPr lang="es-ES" altLang="es-CO" sz="800"/>
              <a:t>Ahora un chacal emite su aullido, mitad llanto y mitad amenaza. Todos los perros de la aldea árabe responden de inmediato al desafío, y por un momento la paz se ve trastornada por aullidos y ladridos.</a:t>
            </a:r>
          </a:p>
          <a:p>
            <a:pPr>
              <a:lnSpc>
                <a:spcPct val="80000"/>
              </a:lnSpc>
            </a:pPr>
            <a:r>
              <a:rPr lang="es-ES" altLang="es-CO" sz="800"/>
              <a:t>“… Pero una cierta fascinación me detiene aquí. Me gustaría hallar la razón para toda esta desolación. ¿Por qué desapareció tan completamente esta floreciente ciudad, capital de un imperio? ¿Es acaso el cumplimiento de una maldición profética lo que cambió un soberbio templo en una cueva de chacales? ¿Tuvieron algo que ver con esto las acciones de la gente que vivió aquí, o es el destino fatal de la humanidad que toda su civilización deba sucumbir cuando llega a su apogeo? ¿Y qué es lo que estamos haciendo nosotros aquí, tratando de arrebatar sus secretos del pasado, cuando probablemente nosotros y lo que nosotros consideramos nuestros logros podemos llegar a ser objetos de investigación de las gentes que han de venir?”</a:t>
            </a:r>
            <a:endParaRPr lang="en-US" altLang="es-CO" sz="800"/>
          </a:p>
        </p:txBody>
      </p:sp>
    </p:spTree>
    <p:extLst>
      <p:ext uri="{BB962C8B-B14F-4D97-AF65-F5344CB8AC3E}">
        <p14:creationId xmlns:p14="http://schemas.microsoft.com/office/powerpoint/2010/main" val="15639669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1752600" y="990600"/>
            <a:ext cx="6400800" cy="2514600"/>
          </a:xfrm>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76200" cmpd="tri">
                <a:solidFill>
                  <a:schemeClr val="folHlink"/>
                </a:solidFill>
                <a:miter lim="800000"/>
                <a:headEnd/>
                <a:tailEnd/>
              </a14:hiddenLine>
            </a:ext>
          </a:extLst>
        </p:spPr>
        <p:txBody>
          <a:bodyPr/>
          <a:lstStyle>
            <a:lvl1pPr algn="ctr">
              <a:defRPr/>
            </a:lvl1pPr>
          </a:lstStyle>
          <a:p>
            <a:pPr lvl="0"/>
            <a:r>
              <a:rPr lang="en-US" altLang="es-CO" noProof="0" smtClean="0"/>
              <a:t>Click to edit Master title style</a:t>
            </a:r>
          </a:p>
        </p:txBody>
      </p:sp>
      <p:sp>
        <p:nvSpPr>
          <p:cNvPr id="19459" name="Rectangle 3"/>
          <p:cNvSpPr>
            <a:spLocks noGrp="1" noChangeArrowheads="1"/>
          </p:cNvSpPr>
          <p:nvPr>
            <p:ph type="subTitle" idx="1"/>
          </p:nvPr>
        </p:nvSpPr>
        <p:spPr>
          <a:xfrm>
            <a:off x="1752600" y="3886200"/>
            <a:ext cx="6400800" cy="1752600"/>
          </a:xfrm>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folHlink"/>
                </a:solidFill>
                <a:miter lim="800000"/>
                <a:headEnd/>
                <a:tailEnd/>
              </a14:hiddenLine>
            </a:ext>
          </a:extLst>
        </p:spPr>
        <p:txBody>
          <a:bodyPr/>
          <a:lstStyle>
            <a:lvl1pPr marL="0" indent="0" algn="ctr">
              <a:buFontTx/>
              <a:buNone/>
              <a:defRPr/>
            </a:lvl1pPr>
          </a:lstStyle>
          <a:p>
            <a:pPr lvl="0"/>
            <a:r>
              <a:rPr lang="en-US" altLang="es-CO" noProof="0" smtClean="0"/>
              <a:t>Click to edit Master subtitle style</a:t>
            </a:r>
          </a:p>
        </p:txBody>
      </p:sp>
      <p:sp>
        <p:nvSpPr>
          <p:cNvPr id="19461" name="Rectangle 5"/>
          <p:cNvSpPr>
            <a:spLocks noGrp="1" noChangeArrowheads="1"/>
          </p:cNvSpPr>
          <p:nvPr>
            <p:ph type="ftr" sz="quarter" idx="3"/>
          </p:nvPr>
        </p:nvSpPr>
        <p:spPr>
          <a:xfrm>
            <a:off x="3505200" y="6400800"/>
            <a:ext cx="2895600" cy="457200"/>
          </a:xfrm>
        </p:spPr>
        <p:txBody>
          <a:bodyPr anchorCtr="0"/>
          <a:lstStyle>
            <a:lvl1pPr>
              <a:defRPr/>
            </a:lvl1pPr>
          </a:lstStyle>
          <a:p>
            <a:endParaRPr lang="en-US" altLang="es-CO"/>
          </a:p>
        </p:txBody>
      </p:sp>
      <p:grpSp>
        <p:nvGrpSpPr>
          <p:cNvPr id="19463" name="Group 7"/>
          <p:cNvGrpSpPr>
            <a:grpSpLocks/>
          </p:cNvGrpSpPr>
          <p:nvPr/>
        </p:nvGrpSpPr>
        <p:grpSpPr bwMode="auto">
          <a:xfrm>
            <a:off x="0" y="0"/>
            <a:ext cx="6362700" cy="6858000"/>
            <a:chOff x="0" y="0"/>
            <a:chExt cx="4008" cy="4320"/>
          </a:xfrm>
        </p:grpSpPr>
        <p:pic>
          <p:nvPicPr>
            <p:cNvPr id="19464" name="Picture 8" descr="Expban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0" y="0"/>
              <a:ext cx="432" cy="4320"/>
            </a:xfrm>
            <a:prstGeom prst="rect">
              <a:avLst/>
            </a:prstGeom>
            <a:noFill/>
            <a:extLst>
              <a:ext uri="{909E8E84-426E-40DD-AFC4-6F175D3DCCD1}">
                <a14:hiddenFill xmlns:a14="http://schemas.microsoft.com/office/drawing/2010/main">
                  <a:solidFill>
                    <a:srgbClr val="FFFFFF"/>
                  </a:solidFill>
                </a14:hiddenFill>
              </a:ext>
            </a:extLst>
          </p:spPr>
        </p:pic>
        <p:pic>
          <p:nvPicPr>
            <p:cNvPr id="19465" name="Picture 9" descr="EXPHORS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8" y="3600"/>
              <a:ext cx="1800" cy="60"/>
            </a:xfrm>
            <a:prstGeom prst="rect">
              <a:avLst/>
            </a:prstGeom>
            <a:noFill/>
            <a:extLst>
              <a:ext uri="{909E8E84-426E-40DD-AFC4-6F175D3DCCD1}">
                <a14:hiddenFill xmlns:a14="http://schemas.microsoft.com/office/drawing/2010/main">
                  <a:solidFill>
                    <a:srgbClr val="FFFFFF"/>
                  </a:solidFill>
                </a14:hiddenFill>
              </a:ext>
            </a:extLst>
          </p:spPr>
        </p:pic>
      </p:grpSp>
      <p:pic>
        <p:nvPicPr>
          <p:cNvPr id="19466" name="Picture 10" descr="EXPHORS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3657600"/>
            <a:ext cx="5715000" cy="95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pie de página 3"/>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2844751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96100" y="381000"/>
            <a:ext cx="1943100" cy="5486400"/>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1066800" y="3810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pie de página 3"/>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3339456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1066800" y="381000"/>
            <a:ext cx="7772400" cy="1143000"/>
          </a:xfrm>
        </p:spPr>
        <p:txBody>
          <a:bodyPr/>
          <a:lstStyle/>
          <a:p>
            <a:r>
              <a:rPr lang="es-ES" smtClean="0"/>
              <a:t>Haga clic para modificar el estilo de título del patrón</a:t>
            </a:r>
            <a:endParaRPr lang="es-CO"/>
          </a:p>
        </p:txBody>
      </p:sp>
      <p:sp>
        <p:nvSpPr>
          <p:cNvPr id="3" name="Marcador de texto 2"/>
          <p:cNvSpPr>
            <a:spLocks noGrp="1"/>
          </p:cNvSpPr>
          <p:nvPr>
            <p:ph type="body" sz="half" idx="1"/>
          </p:nvPr>
        </p:nvSpPr>
        <p:spPr>
          <a:xfrm>
            <a:off x="1066800" y="17526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5029200" y="17526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pie de página 4"/>
          <p:cNvSpPr>
            <a:spLocks noGrp="1"/>
          </p:cNvSpPr>
          <p:nvPr>
            <p:ph type="ftr" sz="quarter" idx="10"/>
          </p:nvPr>
        </p:nvSpPr>
        <p:spPr>
          <a:xfrm>
            <a:off x="3429000" y="6400800"/>
            <a:ext cx="2895600" cy="457200"/>
          </a:xfrm>
        </p:spPr>
        <p:txBody>
          <a:bodyPr/>
          <a:lstStyle>
            <a:lvl1pPr>
              <a:defRPr/>
            </a:lvl1pPr>
          </a:lstStyle>
          <a:p>
            <a:endParaRPr lang="en-US" altLang="es-CO"/>
          </a:p>
        </p:txBody>
      </p:sp>
    </p:spTree>
    <p:extLst>
      <p:ext uri="{BB962C8B-B14F-4D97-AF65-F5344CB8AC3E}">
        <p14:creationId xmlns:p14="http://schemas.microsoft.com/office/powerpoint/2010/main" val="3701289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pie de página 3"/>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3636712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Haga clic para modificar el estilo de texto del patrón</a:t>
            </a:r>
          </a:p>
        </p:txBody>
      </p:sp>
      <p:sp>
        <p:nvSpPr>
          <p:cNvPr id="4" name="Marcador de pie de página 3"/>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193534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1066800" y="17526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5029200" y="17526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pie de página 4"/>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1449003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pie de página 6"/>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42582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pie de página 2"/>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284252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pie de página 1"/>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1938472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pie de página 4"/>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326632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pie de página 4"/>
          <p:cNvSpPr>
            <a:spLocks noGrp="1"/>
          </p:cNvSpPr>
          <p:nvPr>
            <p:ph type="ftr" sz="quarter" idx="10"/>
          </p:nvPr>
        </p:nvSpPr>
        <p:spPr/>
        <p:txBody>
          <a:bodyPr/>
          <a:lstStyle>
            <a:lvl1pPr>
              <a:defRPr/>
            </a:lvl1pPr>
          </a:lstStyle>
          <a:p>
            <a:endParaRPr lang="en-US" altLang="es-CO"/>
          </a:p>
        </p:txBody>
      </p:sp>
    </p:spTree>
    <p:extLst>
      <p:ext uri="{BB962C8B-B14F-4D97-AF65-F5344CB8AC3E}">
        <p14:creationId xmlns:p14="http://schemas.microsoft.com/office/powerpoint/2010/main" val="3906467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pic>
        <p:nvPicPr>
          <p:cNvPr id="18434" name="Picture 2" descr="Expbanna"/>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invGray">
          <a:xfrm>
            <a:off x="0" y="0"/>
            <a:ext cx="6858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8435" name="Rectangle 3"/>
          <p:cNvSpPr>
            <a:spLocks noGrp="1" noChangeArrowheads="1"/>
          </p:cNvSpPr>
          <p:nvPr>
            <p:ph type="title"/>
          </p:nvPr>
        </p:nvSpPr>
        <p:spPr bwMode="auto">
          <a:xfrm>
            <a:off x="1066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s-CO" smtClean="0"/>
              <a:t>Click to edit Master title style</a:t>
            </a:r>
          </a:p>
        </p:txBody>
      </p:sp>
      <p:sp>
        <p:nvSpPr>
          <p:cNvPr id="18436" name="Rectangle 4"/>
          <p:cNvSpPr>
            <a:spLocks noGrp="1" noChangeArrowheads="1"/>
          </p:cNvSpPr>
          <p:nvPr>
            <p:ph type="body" idx="1"/>
          </p:nvPr>
        </p:nvSpPr>
        <p:spPr bwMode="auto">
          <a:xfrm>
            <a:off x="1066800" y="17526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s-CO" smtClean="0"/>
              <a:t>Click to edit Master text styles</a:t>
            </a:r>
          </a:p>
          <a:p>
            <a:pPr lvl="1"/>
            <a:r>
              <a:rPr lang="en-US" altLang="es-CO" smtClean="0"/>
              <a:t> Second level</a:t>
            </a:r>
          </a:p>
          <a:p>
            <a:pPr lvl="2"/>
            <a:r>
              <a:rPr lang="en-US" altLang="es-CO" smtClean="0"/>
              <a:t>Third level</a:t>
            </a:r>
          </a:p>
          <a:p>
            <a:pPr lvl="3"/>
            <a:r>
              <a:rPr lang="en-US" altLang="es-CO" smtClean="0"/>
              <a:t>Fourth level</a:t>
            </a:r>
          </a:p>
          <a:p>
            <a:pPr lvl="4"/>
            <a:r>
              <a:rPr lang="en-US" altLang="es-CO" smtClean="0"/>
              <a:t>Fifth level</a:t>
            </a:r>
          </a:p>
        </p:txBody>
      </p:sp>
      <p:sp>
        <p:nvSpPr>
          <p:cNvPr id="18438" name="Rectangle 6"/>
          <p:cNvSpPr>
            <a:spLocks noGrp="1" noChangeArrowheads="1"/>
          </p:cNvSpPr>
          <p:nvPr>
            <p:ph type="ftr" sz="quarter" idx="3"/>
          </p:nvPr>
        </p:nvSpPr>
        <p:spPr bwMode="auto">
          <a:xfrm>
            <a:off x="3429000"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lgn="ctr">
              <a:defRPr kumimoji="0" sz="1400">
                <a:solidFill>
                  <a:schemeClr val="tx2"/>
                </a:solidFill>
                <a:latin typeface="Arial" panose="020B0604020202020204" pitchFamily="34" charset="0"/>
              </a:defRPr>
            </a:lvl1pPr>
          </a:lstStyle>
          <a:p>
            <a:endParaRPr lang="en-US" altLang="es-CO"/>
          </a:p>
        </p:txBody>
      </p:sp>
      <p:pic>
        <p:nvPicPr>
          <p:cNvPr id="18440" name="Picture 8" descr="EXPHORSA"/>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1574800"/>
            <a:ext cx="7772400" cy="13017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txStyles>
    <p:titleStyle>
      <a:lvl1pPr algn="l" rtl="0" fontAlgn="base">
        <a:spcBef>
          <a:spcPct val="0"/>
        </a:spcBef>
        <a:spcAft>
          <a:spcPct val="0"/>
        </a:spcAft>
        <a:defRPr kumimoji="1" sz="4400" kern="1200">
          <a:solidFill>
            <a:schemeClr val="tx2"/>
          </a:solidFill>
          <a:latin typeface="+mj-lt"/>
          <a:ea typeface="+mj-ea"/>
          <a:cs typeface="+mj-cs"/>
        </a:defRPr>
      </a:lvl1pPr>
      <a:lvl2pPr algn="l" rtl="0" fontAlgn="base">
        <a:spcBef>
          <a:spcPct val="0"/>
        </a:spcBef>
        <a:spcAft>
          <a:spcPct val="0"/>
        </a:spcAft>
        <a:defRPr kumimoji="1" sz="4400">
          <a:solidFill>
            <a:schemeClr val="tx2"/>
          </a:solidFill>
          <a:latin typeface="Times New Roman" panose="02020603050405020304" pitchFamily="18" charset="0"/>
        </a:defRPr>
      </a:lvl2pPr>
      <a:lvl3pPr algn="l" rtl="0" fontAlgn="base">
        <a:spcBef>
          <a:spcPct val="0"/>
        </a:spcBef>
        <a:spcAft>
          <a:spcPct val="0"/>
        </a:spcAft>
        <a:defRPr kumimoji="1" sz="4400">
          <a:solidFill>
            <a:schemeClr val="tx2"/>
          </a:solidFill>
          <a:latin typeface="Times New Roman" panose="02020603050405020304" pitchFamily="18" charset="0"/>
        </a:defRPr>
      </a:lvl3pPr>
      <a:lvl4pPr algn="l" rtl="0" fontAlgn="base">
        <a:spcBef>
          <a:spcPct val="0"/>
        </a:spcBef>
        <a:spcAft>
          <a:spcPct val="0"/>
        </a:spcAft>
        <a:defRPr kumimoji="1" sz="4400">
          <a:solidFill>
            <a:schemeClr val="tx2"/>
          </a:solidFill>
          <a:latin typeface="Times New Roman" panose="02020603050405020304" pitchFamily="18" charset="0"/>
        </a:defRPr>
      </a:lvl4pPr>
      <a:lvl5pPr algn="l" rtl="0" fontAlgn="base">
        <a:spcBef>
          <a:spcPct val="0"/>
        </a:spcBef>
        <a:spcAft>
          <a:spcPct val="0"/>
        </a:spcAft>
        <a:defRPr kumimoji="1" sz="4400">
          <a:solidFill>
            <a:schemeClr val="tx2"/>
          </a:solidFill>
          <a:latin typeface="Times New Roman" panose="02020603050405020304" pitchFamily="18" charset="0"/>
        </a:defRPr>
      </a:lvl5pPr>
      <a:lvl6pPr marL="457200" algn="l" rtl="0" fontAlgn="base">
        <a:spcBef>
          <a:spcPct val="0"/>
        </a:spcBef>
        <a:spcAft>
          <a:spcPct val="0"/>
        </a:spcAft>
        <a:defRPr kumimoji="1" sz="4400">
          <a:solidFill>
            <a:schemeClr val="tx2"/>
          </a:solidFill>
          <a:latin typeface="Times New Roman" panose="02020603050405020304" pitchFamily="18" charset="0"/>
        </a:defRPr>
      </a:lvl6pPr>
      <a:lvl7pPr marL="914400" algn="l" rtl="0" fontAlgn="base">
        <a:spcBef>
          <a:spcPct val="0"/>
        </a:spcBef>
        <a:spcAft>
          <a:spcPct val="0"/>
        </a:spcAft>
        <a:defRPr kumimoji="1" sz="4400">
          <a:solidFill>
            <a:schemeClr val="tx2"/>
          </a:solidFill>
          <a:latin typeface="Times New Roman" panose="02020603050405020304" pitchFamily="18" charset="0"/>
        </a:defRPr>
      </a:lvl7pPr>
      <a:lvl8pPr marL="1371600" algn="l" rtl="0" fontAlgn="base">
        <a:spcBef>
          <a:spcPct val="0"/>
        </a:spcBef>
        <a:spcAft>
          <a:spcPct val="0"/>
        </a:spcAft>
        <a:defRPr kumimoji="1" sz="4400">
          <a:solidFill>
            <a:schemeClr val="tx2"/>
          </a:solidFill>
          <a:latin typeface="Times New Roman" panose="02020603050405020304" pitchFamily="18" charset="0"/>
        </a:defRPr>
      </a:lvl8pPr>
      <a:lvl9pPr marL="1828800" algn="l" rtl="0" fontAlgn="base">
        <a:spcBef>
          <a:spcPct val="0"/>
        </a:spcBef>
        <a:spcAft>
          <a:spcPct val="0"/>
        </a:spcAft>
        <a:defRPr kumimoji="1"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Blip>
          <a:blip r:embed="rId17"/>
        </a:buBlip>
        <a:defRPr kumimoji="1" sz="3200" kern="1200">
          <a:solidFill>
            <a:schemeClr val="tx1"/>
          </a:solidFill>
          <a:latin typeface="+mn-lt"/>
          <a:ea typeface="+mn-ea"/>
          <a:cs typeface="+mn-cs"/>
        </a:defRPr>
      </a:lvl1pPr>
      <a:lvl2pPr marL="742950" indent="-285750" algn="l" rtl="0" fontAlgn="base">
        <a:spcBef>
          <a:spcPct val="20000"/>
        </a:spcBef>
        <a:spcAft>
          <a:spcPct val="0"/>
        </a:spcAft>
        <a:buClr>
          <a:schemeClr val="accent2"/>
        </a:buClr>
        <a:buFont typeface="Wingdings" panose="05000000000000000000" pitchFamily="2" charset="2"/>
        <a:buBlip>
          <a:blip r:embed="rId18"/>
        </a:buBlip>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lr>
          <a:schemeClr val="tx2"/>
        </a:buClr>
        <a:buFont typeface="Wingdings" panose="05000000000000000000" pitchFamily="2" charset="2"/>
        <a:buChar char="s"/>
        <a:defRPr kumimoji="1" sz="2000" kern="1200">
          <a:solidFill>
            <a:schemeClr val="tx1"/>
          </a:solidFill>
          <a:latin typeface="+mn-lt"/>
          <a:ea typeface="+mn-ea"/>
          <a:cs typeface="+mn-cs"/>
        </a:defRPr>
      </a:lvl4pPr>
      <a:lvl5pPr marL="2057400" indent="-228600" algn="l" rtl="0" fontAlgn="base">
        <a:spcBef>
          <a:spcPct val="20000"/>
        </a:spcBef>
        <a:spcAft>
          <a:spcPct val="0"/>
        </a:spcAft>
        <a:buClr>
          <a:schemeClr val="tx2"/>
        </a:buClr>
        <a:buFont typeface="Wingdings" panose="05000000000000000000" pitchFamily="2" charset="2"/>
        <a:buChar char="s"/>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2.xml"/><Relationship Id="rId5" Type="http://schemas.openxmlformats.org/officeDocument/2006/relationships/image" Target="../media/image17.wmf"/><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20.wmf"/><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15.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27.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p:txBody>
          <a:bodyPr/>
          <a:lstStyle/>
          <a:p>
            <a:r>
              <a:rPr lang="pt-BR" altLang="es-CO"/>
              <a:t>Introducción a La Biblia</a:t>
            </a:r>
            <a:endParaRPr lang="en-US" altLang="es-CO"/>
          </a:p>
        </p:txBody>
      </p:sp>
      <p:sp>
        <p:nvSpPr>
          <p:cNvPr id="4103" name="Rectangle 7"/>
          <p:cNvSpPr>
            <a:spLocks noGrp="1" noChangeArrowheads="1"/>
          </p:cNvSpPr>
          <p:nvPr>
            <p:ph type="subTitle" idx="1"/>
          </p:nvPr>
        </p:nvSpPr>
        <p:spPr/>
        <p:txBody>
          <a:bodyPr/>
          <a:lstStyle/>
          <a:p>
            <a:r>
              <a:rPr lang="en-US" altLang="es-CO" dirty="0" err="1" smtClean="0"/>
              <a:t>Clases</a:t>
            </a:r>
            <a:r>
              <a:rPr lang="en-US" altLang="es-CO" dirty="0" smtClean="0"/>
              <a:t> de </a:t>
            </a:r>
            <a:r>
              <a:rPr lang="en-US" altLang="es-CO" dirty="0" err="1" smtClean="0"/>
              <a:t>Teología</a:t>
            </a:r>
            <a:r>
              <a:rPr lang="en-US" altLang="es-CO" dirty="0" smtClean="0"/>
              <a:t> para </a:t>
            </a:r>
            <a:r>
              <a:rPr lang="en-US" altLang="es-CO" dirty="0" err="1" smtClean="0"/>
              <a:t>Laicos</a:t>
            </a:r>
            <a:endParaRPr lang="en-US" altLang="es-CO" dirty="0" smtClean="0"/>
          </a:p>
          <a:p>
            <a:r>
              <a:rPr lang="en-US" altLang="es-CO" sz="2400" dirty="0" smtClean="0"/>
              <a:t>Distrito </a:t>
            </a:r>
            <a:r>
              <a:rPr lang="en-US" altLang="es-CO" sz="2400" dirty="0" err="1" smtClean="0"/>
              <a:t>Jardín</a:t>
            </a:r>
            <a:endParaRPr lang="en-US" altLang="es-CO"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p:spPr>
        <p:txBody>
          <a:bodyPr/>
          <a:lstStyle/>
          <a:p>
            <a:r>
              <a:rPr lang="pt-BR" altLang="es-CO"/>
              <a:t>Es un libro UNICO...</a:t>
            </a:r>
            <a:endParaRPr lang="en-US" altLang="es-CO"/>
          </a:p>
        </p:txBody>
      </p:sp>
      <p:sp>
        <p:nvSpPr>
          <p:cNvPr id="26627" name="Rectangle 3"/>
          <p:cNvSpPr>
            <a:spLocks noGrp="1" noChangeArrowheads="1"/>
          </p:cNvSpPr>
          <p:nvPr>
            <p:ph type="body" idx="1"/>
          </p:nvPr>
        </p:nvSpPr>
        <p:spPr>
          <a:noFill/>
          <a:ln/>
        </p:spPr>
        <p:txBody>
          <a:bodyPr/>
          <a:lstStyle/>
          <a:p>
            <a:pPr>
              <a:lnSpc>
                <a:spcPct val="90000"/>
              </a:lnSpc>
            </a:pPr>
            <a:r>
              <a:rPr lang="pt-BR" altLang="es-CO" sz="2800"/>
              <a:t>4- Fue escrito por unos 40 autores diferentes</a:t>
            </a:r>
          </a:p>
          <a:p>
            <a:pPr lvl="1">
              <a:lnSpc>
                <a:spcPct val="90000"/>
              </a:lnSpc>
            </a:pPr>
            <a:r>
              <a:rPr lang="pt-BR" altLang="es-CO" sz="2400"/>
              <a:t>Diferentes oficios:</a:t>
            </a:r>
          </a:p>
          <a:p>
            <a:pPr lvl="2">
              <a:lnSpc>
                <a:spcPct val="90000"/>
              </a:lnSpc>
            </a:pPr>
            <a:r>
              <a:rPr lang="pt-BR" altLang="es-CO" sz="2000"/>
              <a:t>Pedro, un pescador</a:t>
            </a:r>
          </a:p>
          <a:p>
            <a:pPr lvl="2">
              <a:lnSpc>
                <a:spcPct val="90000"/>
              </a:lnSpc>
            </a:pPr>
            <a:r>
              <a:rPr lang="pt-BR" altLang="es-CO" sz="2000"/>
              <a:t>Amós, un pastor</a:t>
            </a:r>
          </a:p>
          <a:p>
            <a:pPr lvl="2">
              <a:lnSpc>
                <a:spcPct val="90000"/>
              </a:lnSpc>
            </a:pPr>
            <a:r>
              <a:rPr lang="pt-BR" altLang="es-CO" sz="2000"/>
              <a:t>Josué, un militar</a:t>
            </a:r>
          </a:p>
          <a:p>
            <a:pPr lvl="2">
              <a:lnSpc>
                <a:spcPct val="90000"/>
              </a:lnSpc>
            </a:pPr>
            <a:r>
              <a:rPr lang="pt-BR" altLang="es-CO" sz="2000"/>
              <a:t>Nehemías, un copero</a:t>
            </a:r>
          </a:p>
          <a:p>
            <a:pPr lvl="2">
              <a:lnSpc>
                <a:spcPct val="90000"/>
              </a:lnSpc>
            </a:pPr>
            <a:r>
              <a:rPr lang="pt-BR" altLang="es-CO" sz="2000"/>
              <a:t>Daniel, un primer ministro</a:t>
            </a:r>
          </a:p>
          <a:p>
            <a:pPr lvl="2">
              <a:lnSpc>
                <a:spcPct val="90000"/>
              </a:lnSpc>
            </a:pPr>
            <a:r>
              <a:rPr lang="pt-BR" altLang="es-CO" sz="2000"/>
              <a:t>Lucas, un médico</a:t>
            </a:r>
          </a:p>
          <a:p>
            <a:pPr lvl="2">
              <a:lnSpc>
                <a:spcPct val="90000"/>
              </a:lnSpc>
            </a:pPr>
            <a:r>
              <a:rPr lang="pt-BR" altLang="es-CO" sz="2000"/>
              <a:t>Salomón, un rey</a:t>
            </a:r>
          </a:p>
          <a:p>
            <a:pPr lvl="2">
              <a:lnSpc>
                <a:spcPct val="90000"/>
              </a:lnSpc>
            </a:pPr>
            <a:r>
              <a:rPr lang="pt-BR" altLang="es-CO" sz="2000"/>
              <a:t>Mateo, un cobrador impuestos</a:t>
            </a:r>
          </a:p>
          <a:p>
            <a:pPr lvl="2">
              <a:lnSpc>
                <a:spcPct val="90000"/>
              </a:lnSpc>
            </a:pPr>
            <a:r>
              <a:rPr lang="pt-BR" altLang="es-CO" sz="2000"/>
              <a:t>Pablo, un rabino</a:t>
            </a:r>
            <a:endParaRPr lang="en-US" altLang="es-CO" sz="2000"/>
          </a:p>
        </p:txBody>
      </p:sp>
      <p:pic>
        <p:nvPicPr>
          <p:cNvPr id="26629" name="Picture 5" descr="bd05183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2600" y="4495800"/>
            <a:ext cx="3149600" cy="2114550"/>
          </a:xfrm>
          <a:prstGeom prst="rect">
            <a:avLst/>
          </a:prstGeom>
          <a:noFill/>
          <a:extLst>
            <a:ext uri="{909E8E84-426E-40DD-AFC4-6F175D3DCCD1}">
              <a14:hiddenFill xmlns:a14="http://schemas.microsoft.com/office/drawing/2010/main">
                <a:solidFill>
                  <a:srgbClr val="FFFFFF"/>
                </a:solidFill>
              </a14:hiddenFill>
            </a:ext>
          </a:extLst>
        </p:spPr>
      </p:pic>
      <p:pic>
        <p:nvPicPr>
          <p:cNvPr id="26630" name="Picture 6" descr="hh01660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2590800"/>
            <a:ext cx="1401763" cy="1209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p:spPr>
        <p:txBody>
          <a:bodyPr/>
          <a:lstStyle/>
          <a:p>
            <a:r>
              <a:rPr lang="pt-BR" altLang="es-CO"/>
              <a:t>Es un libro UNICO...</a:t>
            </a:r>
            <a:endParaRPr lang="en-US" altLang="es-CO"/>
          </a:p>
        </p:txBody>
      </p:sp>
      <p:sp>
        <p:nvSpPr>
          <p:cNvPr id="27651" name="Rectangle 3"/>
          <p:cNvSpPr>
            <a:spLocks noGrp="1" noChangeArrowheads="1"/>
          </p:cNvSpPr>
          <p:nvPr>
            <p:ph type="body" idx="1"/>
          </p:nvPr>
        </p:nvSpPr>
        <p:spPr>
          <a:noFill/>
          <a:ln/>
        </p:spPr>
        <p:txBody>
          <a:bodyPr/>
          <a:lstStyle/>
          <a:p>
            <a:r>
              <a:rPr lang="pt-BR" altLang="es-CO"/>
              <a:t>5- Fue escrito en un período de tiempo de 1,500 años (de 1500a.c. A 95d.c.)</a:t>
            </a:r>
          </a:p>
          <a:p>
            <a:pPr lvl="1">
              <a:buFont typeface="Wingdings" panose="05000000000000000000" pitchFamily="2" charset="2"/>
              <a:buNone/>
            </a:pPr>
            <a:endParaRPr lang="en-US" altLang="es-CO"/>
          </a:p>
        </p:txBody>
      </p:sp>
      <p:grpSp>
        <p:nvGrpSpPr>
          <p:cNvPr id="27660" name="Group 12"/>
          <p:cNvGrpSpPr>
            <a:grpSpLocks/>
          </p:cNvGrpSpPr>
          <p:nvPr/>
        </p:nvGrpSpPr>
        <p:grpSpPr bwMode="auto">
          <a:xfrm>
            <a:off x="1752600" y="3200400"/>
            <a:ext cx="6629400" cy="920750"/>
            <a:chOff x="624" y="3072"/>
            <a:chExt cx="4176" cy="580"/>
          </a:xfrm>
        </p:grpSpPr>
        <p:pic>
          <p:nvPicPr>
            <p:cNvPr id="27654" name="Picture 6" descr="pe02911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4" y="3120"/>
              <a:ext cx="434" cy="445"/>
            </a:xfrm>
            <a:prstGeom prst="rect">
              <a:avLst/>
            </a:prstGeom>
            <a:noFill/>
            <a:extLst>
              <a:ext uri="{909E8E84-426E-40DD-AFC4-6F175D3DCCD1}">
                <a14:hiddenFill xmlns:a14="http://schemas.microsoft.com/office/drawing/2010/main">
                  <a:solidFill>
                    <a:srgbClr val="FFFFFF"/>
                  </a:solidFill>
                </a14:hiddenFill>
              </a:ext>
            </a:extLst>
          </p:spPr>
        </p:pic>
        <p:sp>
          <p:nvSpPr>
            <p:cNvPr id="27655" name="Line 7"/>
            <p:cNvSpPr>
              <a:spLocks noChangeShapeType="1"/>
            </p:cNvSpPr>
            <p:nvPr/>
          </p:nvSpPr>
          <p:spPr bwMode="auto">
            <a:xfrm>
              <a:off x="624" y="3648"/>
              <a:ext cx="4176"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pic>
          <p:nvPicPr>
            <p:cNvPr id="27656" name="Picture 8" descr="bd07701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4" y="3216"/>
              <a:ext cx="284" cy="436"/>
            </a:xfrm>
            <a:prstGeom prst="rect">
              <a:avLst/>
            </a:prstGeom>
            <a:noFill/>
            <a:extLst>
              <a:ext uri="{909E8E84-426E-40DD-AFC4-6F175D3DCCD1}">
                <a14:hiddenFill xmlns:a14="http://schemas.microsoft.com/office/drawing/2010/main">
                  <a:solidFill>
                    <a:srgbClr val="FFFFFF"/>
                  </a:solidFill>
                </a14:hiddenFill>
              </a:ext>
            </a:extLst>
          </p:spPr>
        </p:pic>
        <p:pic>
          <p:nvPicPr>
            <p:cNvPr id="27657" name="Picture 9" descr="SO00633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17" y="3072"/>
              <a:ext cx="286" cy="499"/>
            </a:xfrm>
            <a:prstGeom prst="rect">
              <a:avLst/>
            </a:prstGeom>
            <a:noFill/>
            <a:extLst>
              <a:ext uri="{909E8E84-426E-40DD-AFC4-6F175D3DCCD1}">
                <a14:hiddenFill xmlns:a14="http://schemas.microsoft.com/office/drawing/2010/main">
                  <a:solidFill>
                    <a:srgbClr val="FFFFFF"/>
                  </a:solidFill>
                </a14:hiddenFill>
              </a:ext>
            </a:extLst>
          </p:spPr>
        </p:pic>
        <p:pic>
          <p:nvPicPr>
            <p:cNvPr id="27658" name="Picture 10" descr="SY01462_"/>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92" y="3072"/>
              <a:ext cx="452" cy="501"/>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26"/>
          <p:cNvSpPr>
            <a:spLocks noGrp="1" noChangeArrowheads="1"/>
          </p:cNvSpPr>
          <p:nvPr>
            <p:ph type="title"/>
          </p:nvPr>
        </p:nvSpPr>
        <p:spPr>
          <a:noFill/>
          <a:ln/>
        </p:spPr>
        <p:txBody>
          <a:bodyPr/>
          <a:lstStyle/>
          <a:p>
            <a:r>
              <a:rPr lang="pt-BR" altLang="es-CO"/>
              <a:t>Es un libro UNICO...</a:t>
            </a:r>
            <a:endParaRPr lang="en-US" altLang="es-CO"/>
          </a:p>
        </p:txBody>
      </p:sp>
      <p:sp>
        <p:nvSpPr>
          <p:cNvPr id="28675" name="Rectangle 1027"/>
          <p:cNvSpPr>
            <a:spLocks noGrp="1" noChangeArrowheads="1"/>
          </p:cNvSpPr>
          <p:nvPr>
            <p:ph type="body" idx="1"/>
          </p:nvPr>
        </p:nvSpPr>
        <p:spPr>
          <a:noFill/>
          <a:ln/>
        </p:spPr>
        <p:txBody>
          <a:bodyPr/>
          <a:lstStyle/>
          <a:p>
            <a:r>
              <a:rPr lang="pt-BR" altLang="es-CO"/>
              <a:t>6- Fue escrito desde diferentes lugares</a:t>
            </a:r>
          </a:p>
          <a:p>
            <a:pPr lvl="1"/>
            <a:r>
              <a:rPr lang="pt-BR" altLang="es-CO"/>
              <a:t>Daniel (Babilonia); Pablo (Roma); etc.</a:t>
            </a:r>
          </a:p>
          <a:p>
            <a:pPr lvl="1">
              <a:buFont typeface="Wingdings" panose="05000000000000000000" pitchFamily="2" charset="2"/>
              <a:buNone/>
            </a:pPr>
            <a:endParaRPr lang="en-US" altLang="es-CO"/>
          </a:p>
        </p:txBody>
      </p:sp>
      <p:pic>
        <p:nvPicPr>
          <p:cNvPr id="28681" name="Picture 10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819400"/>
            <a:ext cx="61722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685" name="AutoShape 1037"/>
          <p:cNvSpPr>
            <a:spLocks noChangeArrowheads="1"/>
          </p:cNvSpPr>
          <p:nvPr/>
        </p:nvSpPr>
        <p:spPr bwMode="auto">
          <a:xfrm>
            <a:off x="4800600" y="4343400"/>
            <a:ext cx="304800" cy="152400"/>
          </a:xfrm>
          <a:prstGeom prst="rightArrow">
            <a:avLst>
              <a:gd name="adj1" fmla="val 50000"/>
              <a:gd name="adj2"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28686" name="AutoShape 1038"/>
          <p:cNvSpPr>
            <a:spLocks noChangeArrowheads="1"/>
          </p:cNvSpPr>
          <p:nvPr/>
        </p:nvSpPr>
        <p:spPr bwMode="auto">
          <a:xfrm>
            <a:off x="5638800" y="4648200"/>
            <a:ext cx="228600" cy="76200"/>
          </a:xfrm>
          <a:prstGeom prst="lef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a:ln/>
        </p:spPr>
        <p:txBody>
          <a:bodyPr/>
          <a:lstStyle/>
          <a:p>
            <a:r>
              <a:rPr lang="pt-BR" altLang="es-CO"/>
              <a:t>Es un libro UNICO...</a:t>
            </a:r>
            <a:endParaRPr lang="en-US" altLang="es-CO"/>
          </a:p>
        </p:txBody>
      </p:sp>
      <p:sp>
        <p:nvSpPr>
          <p:cNvPr id="29699" name="Rectangle 3"/>
          <p:cNvSpPr>
            <a:spLocks noGrp="1" noChangeArrowheads="1"/>
          </p:cNvSpPr>
          <p:nvPr>
            <p:ph type="body" idx="1"/>
          </p:nvPr>
        </p:nvSpPr>
        <p:spPr>
          <a:noFill/>
          <a:ln/>
        </p:spPr>
        <p:txBody>
          <a:bodyPr/>
          <a:lstStyle/>
          <a:p>
            <a:pPr>
              <a:lnSpc>
                <a:spcPct val="80000"/>
              </a:lnSpc>
            </a:pPr>
            <a:r>
              <a:rPr lang="pt-BR" altLang="es-CO" sz="2800"/>
              <a:t>7- Contiene diversidad literaria</a:t>
            </a:r>
          </a:p>
          <a:p>
            <a:pPr lvl="1">
              <a:lnSpc>
                <a:spcPct val="80000"/>
              </a:lnSpc>
            </a:pPr>
            <a:r>
              <a:rPr lang="pt-BR" altLang="es-CO"/>
              <a:t>Historia</a:t>
            </a:r>
          </a:p>
          <a:p>
            <a:pPr lvl="1">
              <a:lnSpc>
                <a:spcPct val="80000"/>
              </a:lnSpc>
            </a:pPr>
            <a:r>
              <a:rPr lang="pt-BR" altLang="es-CO"/>
              <a:t>Filosofía</a:t>
            </a:r>
          </a:p>
          <a:p>
            <a:pPr lvl="1">
              <a:lnSpc>
                <a:spcPct val="80000"/>
              </a:lnSpc>
            </a:pPr>
            <a:r>
              <a:rPr lang="pt-BR" altLang="es-CO"/>
              <a:t>Derecho (leyes)</a:t>
            </a:r>
          </a:p>
          <a:p>
            <a:pPr lvl="1">
              <a:lnSpc>
                <a:spcPct val="80000"/>
              </a:lnSpc>
            </a:pPr>
            <a:r>
              <a:rPr lang="pt-BR" altLang="es-CO"/>
              <a:t>Biografias</a:t>
            </a:r>
          </a:p>
          <a:p>
            <a:pPr lvl="1">
              <a:lnSpc>
                <a:spcPct val="80000"/>
              </a:lnSpc>
            </a:pPr>
            <a:r>
              <a:rPr lang="pt-BR" altLang="es-CO"/>
              <a:t>Poesía</a:t>
            </a:r>
          </a:p>
          <a:p>
            <a:pPr lvl="1">
              <a:lnSpc>
                <a:spcPct val="80000"/>
              </a:lnSpc>
            </a:pPr>
            <a:r>
              <a:rPr lang="pt-BR" altLang="es-CO"/>
              <a:t>Cartas</a:t>
            </a:r>
          </a:p>
          <a:p>
            <a:pPr lvl="1">
              <a:lnSpc>
                <a:spcPct val="80000"/>
              </a:lnSpc>
            </a:pPr>
            <a:r>
              <a:rPr lang="pt-BR" altLang="es-CO"/>
              <a:t>Amonestaciones</a:t>
            </a:r>
          </a:p>
          <a:p>
            <a:pPr lvl="1">
              <a:lnSpc>
                <a:spcPct val="80000"/>
              </a:lnSpc>
            </a:pPr>
            <a:r>
              <a:rPr lang="pt-BR" altLang="es-CO"/>
              <a:t>Exhortaciones</a:t>
            </a:r>
          </a:p>
          <a:p>
            <a:pPr lvl="1">
              <a:lnSpc>
                <a:spcPct val="80000"/>
              </a:lnSpc>
              <a:buFont typeface="Wingdings" panose="05000000000000000000" pitchFamily="2" charset="2"/>
              <a:buNone/>
            </a:pPr>
            <a:endParaRPr lang="en-US" altLang="es-CO"/>
          </a:p>
        </p:txBody>
      </p:sp>
      <p:pic>
        <p:nvPicPr>
          <p:cNvPr id="29703" name="Picture 7" descr="bs00256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1200" y="3124200"/>
            <a:ext cx="1870075" cy="18780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a:ln/>
        </p:spPr>
        <p:txBody>
          <a:bodyPr/>
          <a:lstStyle/>
          <a:p>
            <a:r>
              <a:rPr lang="pt-BR" altLang="es-CO"/>
              <a:t>Es un libro UNICO...</a:t>
            </a:r>
            <a:endParaRPr lang="en-US" altLang="es-CO"/>
          </a:p>
        </p:txBody>
      </p:sp>
      <p:sp>
        <p:nvSpPr>
          <p:cNvPr id="30723" name="Rectangle 3"/>
          <p:cNvSpPr>
            <a:spLocks noGrp="1" noChangeArrowheads="1"/>
          </p:cNvSpPr>
          <p:nvPr>
            <p:ph type="body" idx="1"/>
          </p:nvPr>
        </p:nvSpPr>
        <p:spPr>
          <a:noFill/>
          <a:ln/>
        </p:spPr>
        <p:txBody>
          <a:bodyPr/>
          <a:lstStyle/>
          <a:p>
            <a:r>
              <a:rPr lang="pt-BR" altLang="es-CO"/>
              <a:t>8- Escrito en 3 idiomas diferentes: </a:t>
            </a:r>
          </a:p>
          <a:p>
            <a:pPr lvl="1"/>
            <a:r>
              <a:rPr lang="pt-BR" altLang="es-CO"/>
              <a:t>Hebreo (idioma del AT)</a:t>
            </a:r>
          </a:p>
          <a:p>
            <a:pPr lvl="1"/>
            <a:r>
              <a:rPr lang="pt-BR" altLang="es-CO"/>
              <a:t>Arameo </a:t>
            </a:r>
            <a:r>
              <a:rPr lang="pt-BR" altLang="es-CO" i="1"/>
              <a:t>(“lingua franca”) </a:t>
            </a:r>
            <a:r>
              <a:rPr lang="pt-BR" altLang="es-CO"/>
              <a:t>del Cercano Oriente hasta el tiempo de Alejandro el Grande (s.VI a.c. hasta s.IV a.c.)</a:t>
            </a:r>
          </a:p>
          <a:p>
            <a:pPr lvl="1"/>
            <a:r>
              <a:rPr lang="pt-BR" altLang="es-CO"/>
              <a:t>Griego (Idioma internacional en el tiempo de Cristo. El NT se escribió en griego.</a:t>
            </a:r>
          </a:p>
          <a:p>
            <a:pPr lvl="1"/>
            <a:endParaRPr lang="pt-BR" altLang="es-CO"/>
          </a:p>
          <a:p>
            <a:pPr lvl="1"/>
            <a:endParaRPr lang="pt-BR" altLang="es-CO"/>
          </a:p>
          <a:p>
            <a:pPr lvl="1">
              <a:buFont typeface="Wingdings" panose="05000000000000000000" pitchFamily="2" charset="2"/>
              <a:buNone/>
            </a:pPr>
            <a:endParaRPr lang="en-US" altLang="es-CO"/>
          </a:p>
        </p:txBody>
      </p:sp>
      <p:pic>
        <p:nvPicPr>
          <p:cNvPr id="30725" name="Picture 5" descr="bd07773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4953000"/>
            <a:ext cx="1425575" cy="1673225"/>
          </a:xfrm>
          <a:prstGeom prst="rect">
            <a:avLst/>
          </a:prstGeom>
          <a:noFill/>
          <a:extLst>
            <a:ext uri="{909E8E84-426E-40DD-AFC4-6F175D3DCCD1}">
              <a14:hiddenFill xmlns:a14="http://schemas.microsoft.com/office/drawing/2010/main">
                <a:solidFill>
                  <a:srgbClr val="FFFFFF"/>
                </a:solidFill>
              </a14:hiddenFill>
            </a:ext>
          </a:extLst>
        </p:spPr>
      </p:pic>
      <p:pic>
        <p:nvPicPr>
          <p:cNvPr id="30726" name="Picture 6" descr="SO00633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5334000"/>
            <a:ext cx="627063" cy="1096963"/>
          </a:xfrm>
          <a:prstGeom prst="rect">
            <a:avLst/>
          </a:prstGeom>
          <a:noFill/>
          <a:extLst>
            <a:ext uri="{909E8E84-426E-40DD-AFC4-6F175D3DCCD1}">
              <a14:hiddenFill xmlns:a14="http://schemas.microsoft.com/office/drawing/2010/main">
                <a:solidFill>
                  <a:srgbClr val="FFFFFF"/>
                </a:solidFill>
              </a14:hiddenFill>
            </a:ext>
          </a:extLst>
        </p:spPr>
      </p:pic>
      <p:pic>
        <p:nvPicPr>
          <p:cNvPr id="30727" name="Picture 7" descr="SY01462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3800" y="5257800"/>
            <a:ext cx="1200150" cy="13287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lstStyle/>
          <a:p>
            <a:r>
              <a:rPr lang="pt-BR" altLang="es-CO"/>
              <a:t>Es un libro UNICO...</a:t>
            </a:r>
            <a:endParaRPr lang="en-US" altLang="es-CO"/>
          </a:p>
        </p:txBody>
      </p:sp>
      <p:sp>
        <p:nvSpPr>
          <p:cNvPr id="31747" name="Rectangle 3"/>
          <p:cNvSpPr>
            <a:spLocks noGrp="1" noChangeArrowheads="1"/>
          </p:cNvSpPr>
          <p:nvPr>
            <p:ph type="body" idx="1"/>
          </p:nvPr>
        </p:nvSpPr>
        <p:spPr>
          <a:noFill/>
          <a:ln/>
        </p:spPr>
        <p:txBody>
          <a:bodyPr/>
          <a:lstStyle/>
          <a:p>
            <a:r>
              <a:rPr lang="pt-BR" altLang="es-CO"/>
              <a:t>9- Unidad TEMATICA</a:t>
            </a:r>
          </a:p>
          <a:p>
            <a:pPr lvl="1"/>
            <a:r>
              <a:rPr lang="pt-BR" altLang="es-CO"/>
              <a:t>A pesar de las distancias geográficas, del tiempo, de los diferentes autores...todo encaja.</a:t>
            </a:r>
          </a:p>
          <a:p>
            <a:pPr lvl="1"/>
            <a:r>
              <a:rPr lang="pt-BR" altLang="es-CO"/>
              <a:t>Genesis / Apocalipsis</a:t>
            </a:r>
          </a:p>
          <a:p>
            <a:pPr lvl="1"/>
            <a:endParaRPr lang="pt-BR" altLang="es-CO"/>
          </a:p>
          <a:p>
            <a:pPr lvl="1"/>
            <a:endParaRPr lang="pt-BR" altLang="es-CO"/>
          </a:p>
          <a:p>
            <a:pPr lvl="1">
              <a:buFont typeface="Wingdings" panose="05000000000000000000" pitchFamily="2" charset="2"/>
              <a:buNone/>
            </a:pPr>
            <a:endParaRPr lang="en-US" altLang="es-CO"/>
          </a:p>
        </p:txBody>
      </p:sp>
      <p:pic>
        <p:nvPicPr>
          <p:cNvPr id="31751" name="Picture 7" descr="bd04919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41975" y="3403600"/>
            <a:ext cx="3502025" cy="3454400"/>
          </a:xfrm>
          <a:prstGeom prst="rect">
            <a:avLst/>
          </a:prstGeom>
          <a:noFill/>
          <a:extLst>
            <a:ext uri="{909E8E84-426E-40DD-AFC4-6F175D3DCCD1}">
              <a14:hiddenFill xmlns:a14="http://schemas.microsoft.com/office/drawing/2010/main">
                <a:solidFill>
                  <a:srgbClr val="FFFFFF"/>
                </a:solidFill>
              </a14:hiddenFill>
            </a:ext>
          </a:extLst>
        </p:spPr>
      </p:pic>
      <p:pic>
        <p:nvPicPr>
          <p:cNvPr id="31752" name="Picture 8" descr="bd07241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267200"/>
            <a:ext cx="1797050" cy="1819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a:ln/>
        </p:spPr>
        <p:txBody>
          <a:bodyPr/>
          <a:lstStyle/>
          <a:p>
            <a:r>
              <a:rPr lang="pt-BR" altLang="es-CO"/>
              <a:t>Es un libro UNICO...</a:t>
            </a:r>
            <a:endParaRPr lang="en-US" altLang="es-CO"/>
          </a:p>
        </p:txBody>
      </p:sp>
      <p:sp>
        <p:nvSpPr>
          <p:cNvPr id="32771" name="Rectangle 3"/>
          <p:cNvSpPr>
            <a:spLocks noGrp="1" noChangeArrowheads="1"/>
          </p:cNvSpPr>
          <p:nvPr>
            <p:ph type="body" idx="1"/>
          </p:nvPr>
        </p:nvSpPr>
        <p:spPr>
          <a:noFill/>
          <a:ln/>
        </p:spPr>
        <p:txBody>
          <a:bodyPr/>
          <a:lstStyle/>
          <a:p>
            <a:r>
              <a:rPr lang="pt-BR" altLang="es-CO"/>
              <a:t>10- Supervivencia en Persecusión y en el Tiempo.</a:t>
            </a:r>
          </a:p>
          <a:p>
            <a:pPr lvl="1"/>
            <a:r>
              <a:rPr lang="pt-BR" altLang="es-CO"/>
              <a:t>A pesar de que ha sido el libro más atacado en la historia, todos sus atacantes han muerto y la Biblia sigue en pie.</a:t>
            </a:r>
          </a:p>
          <a:p>
            <a:pPr lvl="1">
              <a:buFont typeface="Wingdings" panose="05000000000000000000" pitchFamily="2" charset="2"/>
              <a:buNone/>
            </a:pPr>
            <a:endParaRPr lang="en-US" altLang="es-CO"/>
          </a:p>
        </p:txBody>
      </p:sp>
      <p:pic>
        <p:nvPicPr>
          <p:cNvPr id="32774" name="Picture 6" descr="so01872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24400" y="3844925"/>
            <a:ext cx="3416300" cy="3013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17" name="Rectangle 261"/>
          <p:cNvSpPr>
            <a:spLocks noChangeArrowheads="1"/>
          </p:cNvSpPr>
          <p:nvPr/>
        </p:nvSpPr>
        <p:spPr bwMode="auto">
          <a:xfrm>
            <a:off x="838200" y="838200"/>
            <a:ext cx="8305800" cy="6019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45319" name="Rectangle 263"/>
          <p:cNvSpPr>
            <a:spLocks noChangeArrowheads="1"/>
          </p:cNvSpPr>
          <p:nvPr/>
        </p:nvSpPr>
        <p:spPr bwMode="auto">
          <a:xfrm>
            <a:off x="838200" y="3886200"/>
            <a:ext cx="8305800" cy="3048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45318" name="Rectangle 262"/>
          <p:cNvSpPr>
            <a:spLocks noChangeArrowheads="1"/>
          </p:cNvSpPr>
          <p:nvPr/>
        </p:nvSpPr>
        <p:spPr bwMode="auto">
          <a:xfrm>
            <a:off x="838200" y="2057400"/>
            <a:ext cx="8305800" cy="2286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nvGrpSpPr>
          <p:cNvPr id="45316" name="Group 260"/>
          <p:cNvGrpSpPr>
            <a:grpSpLocks/>
          </p:cNvGrpSpPr>
          <p:nvPr/>
        </p:nvGrpSpPr>
        <p:grpSpPr bwMode="auto">
          <a:xfrm>
            <a:off x="838200" y="838200"/>
            <a:ext cx="8305800" cy="6019800"/>
            <a:chOff x="-3" y="-3"/>
            <a:chExt cx="3978" cy="7605"/>
          </a:xfrm>
        </p:grpSpPr>
        <p:grpSp>
          <p:nvGrpSpPr>
            <p:cNvPr id="45314" name="Group 258"/>
            <p:cNvGrpSpPr>
              <a:grpSpLocks/>
            </p:cNvGrpSpPr>
            <p:nvPr/>
          </p:nvGrpSpPr>
          <p:grpSpPr bwMode="auto">
            <a:xfrm>
              <a:off x="0" y="0"/>
              <a:ext cx="3972" cy="7599"/>
              <a:chOff x="0" y="0"/>
              <a:chExt cx="3972" cy="7599"/>
            </a:xfrm>
          </p:grpSpPr>
          <p:grpSp>
            <p:nvGrpSpPr>
              <p:cNvPr id="45145" name="Group 89"/>
              <p:cNvGrpSpPr>
                <a:grpSpLocks/>
              </p:cNvGrpSpPr>
              <p:nvPr/>
            </p:nvGrpSpPr>
            <p:grpSpPr bwMode="auto">
              <a:xfrm>
                <a:off x="0" y="0"/>
                <a:ext cx="1137" cy="576"/>
                <a:chOff x="0" y="0"/>
                <a:chExt cx="1137" cy="576"/>
              </a:xfrm>
            </p:grpSpPr>
            <p:sp>
              <p:nvSpPr>
                <p:cNvPr id="45059" name="Rectangle 3"/>
                <p:cNvSpPr>
                  <a:spLocks noChangeArrowheads="1"/>
                </p:cNvSpPr>
                <p:nvPr/>
              </p:nvSpPr>
              <p:spPr bwMode="auto">
                <a:xfrm>
                  <a:off x="43" y="0"/>
                  <a:ext cx="1051"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pt-BR" altLang="es-CO" sz="1200" b="1">
                      <a:latin typeface="Arial" panose="020B0604020202020204" pitchFamily="34" charset="0"/>
                    </a:rPr>
                    <a:t>AUTOR</a:t>
                  </a:r>
                  <a:endParaRPr lang="es-AR" altLang="es-CO" sz="1000"/>
                </a:p>
                <a:p>
                  <a:pPr algn="ctr" eaLnBrk="0" hangingPunct="0"/>
                  <a:endParaRPr lang="en-US" altLang="es-CO"/>
                </a:p>
              </p:txBody>
            </p:sp>
            <p:sp>
              <p:nvSpPr>
                <p:cNvPr id="45144" name="Rectangle 88"/>
                <p:cNvSpPr>
                  <a:spLocks noChangeArrowheads="1"/>
                </p:cNvSpPr>
                <p:nvPr/>
              </p:nvSpPr>
              <p:spPr bwMode="auto">
                <a:xfrm>
                  <a:off x="0" y="0"/>
                  <a:ext cx="1137" cy="57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47" name="Group 91"/>
              <p:cNvGrpSpPr>
                <a:grpSpLocks/>
              </p:cNvGrpSpPr>
              <p:nvPr/>
            </p:nvGrpSpPr>
            <p:grpSpPr bwMode="auto">
              <a:xfrm>
                <a:off x="1137" y="0"/>
                <a:ext cx="842" cy="576"/>
                <a:chOff x="1137" y="0"/>
                <a:chExt cx="842" cy="576"/>
              </a:xfrm>
            </p:grpSpPr>
            <p:sp>
              <p:nvSpPr>
                <p:cNvPr id="45060" name="Rectangle 4"/>
                <p:cNvSpPr>
                  <a:spLocks noChangeArrowheads="1"/>
                </p:cNvSpPr>
                <p:nvPr/>
              </p:nvSpPr>
              <p:spPr bwMode="auto">
                <a:xfrm>
                  <a:off x="1180" y="0"/>
                  <a:ext cx="756"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pt-BR" altLang="es-CO" sz="1200" b="1">
                      <a:latin typeface="Arial" panose="020B0604020202020204" pitchFamily="34" charset="0"/>
                    </a:rPr>
                    <a:t>Fecha escritura</a:t>
                  </a:r>
                  <a:endParaRPr lang="es-AR" altLang="es-CO" sz="1000"/>
                </a:p>
                <a:p>
                  <a:pPr algn="ctr" eaLnBrk="0" hangingPunct="0"/>
                  <a:endParaRPr lang="en-US" altLang="es-CO"/>
                </a:p>
              </p:txBody>
            </p:sp>
            <p:sp>
              <p:nvSpPr>
                <p:cNvPr id="45146" name="Rectangle 90"/>
                <p:cNvSpPr>
                  <a:spLocks noChangeArrowheads="1"/>
                </p:cNvSpPr>
                <p:nvPr/>
              </p:nvSpPr>
              <p:spPr bwMode="auto">
                <a:xfrm>
                  <a:off x="1137" y="0"/>
                  <a:ext cx="842" cy="57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49" name="Group 93"/>
              <p:cNvGrpSpPr>
                <a:grpSpLocks/>
              </p:cNvGrpSpPr>
              <p:nvPr/>
            </p:nvGrpSpPr>
            <p:grpSpPr bwMode="auto">
              <a:xfrm>
                <a:off x="1979" y="0"/>
                <a:ext cx="734" cy="576"/>
                <a:chOff x="1979" y="0"/>
                <a:chExt cx="734" cy="576"/>
              </a:xfrm>
            </p:grpSpPr>
            <p:sp>
              <p:nvSpPr>
                <p:cNvPr id="45061" name="Rectangle 5"/>
                <p:cNvSpPr>
                  <a:spLocks noChangeArrowheads="1"/>
                </p:cNvSpPr>
                <p:nvPr/>
              </p:nvSpPr>
              <p:spPr bwMode="auto">
                <a:xfrm>
                  <a:off x="2022" y="0"/>
                  <a:ext cx="648"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000" b="1">
                      <a:latin typeface="Arial" panose="020B0604020202020204" pitchFamily="34" charset="0"/>
                    </a:rPr>
                    <a:t>Más temprana copia</a:t>
                  </a:r>
                  <a:endParaRPr lang="es-AR" altLang="es-CO" sz="1000"/>
                </a:p>
                <a:p>
                  <a:pPr algn="ctr" eaLnBrk="0" hangingPunct="0"/>
                  <a:endParaRPr lang="en-US" altLang="es-CO"/>
                </a:p>
              </p:txBody>
            </p:sp>
            <p:sp>
              <p:nvSpPr>
                <p:cNvPr id="45148" name="Rectangle 92"/>
                <p:cNvSpPr>
                  <a:spLocks noChangeArrowheads="1"/>
                </p:cNvSpPr>
                <p:nvPr/>
              </p:nvSpPr>
              <p:spPr bwMode="auto">
                <a:xfrm>
                  <a:off x="1979" y="0"/>
                  <a:ext cx="734" cy="57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51" name="Group 95"/>
              <p:cNvGrpSpPr>
                <a:grpSpLocks/>
              </p:cNvGrpSpPr>
              <p:nvPr/>
            </p:nvGrpSpPr>
            <p:grpSpPr bwMode="auto">
              <a:xfrm>
                <a:off x="2713" y="0"/>
                <a:ext cx="734" cy="576"/>
                <a:chOff x="2713" y="0"/>
                <a:chExt cx="734" cy="576"/>
              </a:xfrm>
            </p:grpSpPr>
            <p:sp>
              <p:nvSpPr>
                <p:cNvPr id="45062" name="Rectangle 6"/>
                <p:cNvSpPr>
                  <a:spLocks noChangeArrowheads="1"/>
                </p:cNvSpPr>
                <p:nvPr/>
              </p:nvSpPr>
              <p:spPr bwMode="auto">
                <a:xfrm>
                  <a:off x="2756" y="0"/>
                  <a:ext cx="648"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b="1">
                      <a:latin typeface="Arial" panose="020B0604020202020204" pitchFamily="34" charset="0"/>
                    </a:rPr>
                    <a:t>Lapso</a:t>
                  </a:r>
                  <a:endParaRPr lang="es-AR" altLang="es-CO" sz="1000"/>
                </a:p>
                <a:p>
                  <a:pPr algn="ctr" eaLnBrk="0" hangingPunct="0"/>
                  <a:endParaRPr lang="en-US" altLang="es-CO"/>
                </a:p>
              </p:txBody>
            </p:sp>
            <p:sp>
              <p:nvSpPr>
                <p:cNvPr id="45150" name="Rectangle 94"/>
                <p:cNvSpPr>
                  <a:spLocks noChangeArrowheads="1"/>
                </p:cNvSpPr>
                <p:nvPr/>
              </p:nvSpPr>
              <p:spPr bwMode="auto">
                <a:xfrm>
                  <a:off x="2713" y="0"/>
                  <a:ext cx="734" cy="57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53" name="Group 97"/>
              <p:cNvGrpSpPr>
                <a:grpSpLocks/>
              </p:cNvGrpSpPr>
              <p:nvPr/>
            </p:nvGrpSpPr>
            <p:grpSpPr bwMode="auto">
              <a:xfrm>
                <a:off x="3447" y="0"/>
                <a:ext cx="525" cy="576"/>
                <a:chOff x="3447" y="0"/>
                <a:chExt cx="525" cy="576"/>
              </a:xfrm>
            </p:grpSpPr>
            <p:sp>
              <p:nvSpPr>
                <p:cNvPr id="45063" name="Rectangle 7"/>
                <p:cNvSpPr>
                  <a:spLocks noChangeArrowheads="1"/>
                </p:cNvSpPr>
                <p:nvPr/>
              </p:nvSpPr>
              <p:spPr bwMode="auto">
                <a:xfrm>
                  <a:off x="3490" y="0"/>
                  <a:ext cx="439"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b="1">
                      <a:latin typeface="Arial" panose="020B0604020202020204" pitchFamily="34" charset="0"/>
                    </a:rPr>
                    <a:t>No. de copias</a:t>
                  </a:r>
                  <a:endParaRPr lang="es-AR" altLang="es-CO" sz="1000"/>
                </a:p>
                <a:p>
                  <a:pPr algn="ctr" eaLnBrk="0" hangingPunct="0"/>
                  <a:endParaRPr lang="en-US" altLang="es-CO"/>
                </a:p>
              </p:txBody>
            </p:sp>
            <p:sp>
              <p:nvSpPr>
                <p:cNvPr id="45152" name="Rectangle 96"/>
                <p:cNvSpPr>
                  <a:spLocks noChangeArrowheads="1"/>
                </p:cNvSpPr>
                <p:nvPr/>
              </p:nvSpPr>
              <p:spPr bwMode="auto">
                <a:xfrm>
                  <a:off x="3447" y="0"/>
                  <a:ext cx="525" cy="57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55" name="Group 99"/>
              <p:cNvGrpSpPr>
                <a:grpSpLocks/>
              </p:cNvGrpSpPr>
              <p:nvPr/>
            </p:nvGrpSpPr>
            <p:grpSpPr bwMode="auto">
              <a:xfrm>
                <a:off x="0" y="576"/>
                <a:ext cx="1137" cy="403"/>
                <a:chOff x="0" y="576"/>
                <a:chExt cx="1137" cy="403"/>
              </a:xfrm>
            </p:grpSpPr>
            <p:sp>
              <p:nvSpPr>
                <p:cNvPr id="45064" name="Rectangle 8"/>
                <p:cNvSpPr>
                  <a:spLocks noChangeArrowheads="1"/>
                </p:cNvSpPr>
                <p:nvPr/>
              </p:nvSpPr>
              <p:spPr bwMode="auto">
                <a:xfrm>
                  <a:off x="43" y="576"/>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pt-BR" altLang="es-CO" sz="1200">
                      <a:latin typeface="Arial" panose="020B0604020202020204" pitchFamily="34" charset="0"/>
                    </a:rPr>
                    <a:t>César</a:t>
                  </a:r>
                  <a:endParaRPr lang="es-AR" altLang="es-CO" sz="1000"/>
                </a:p>
                <a:p>
                  <a:pPr eaLnBrk="0" hangingPunct="0"/>
                  <a:endParaRPr lang="en-US" altLang="es-CO"/>
                </a:p>
              </p:txBody>
            </p:sp>
            <p:sp>
              <p:nvSpPr>
                <p:cNvPr id="45154" name="Rectangle 98"/>
                <p:cNvSpPr>
                  <a:spLocks noChangeArrowheads="1"/>
                </p:cNvSpPr>
                <p:nvPr/>
              </p:nvSpPr>
              <p:spPr bwMode="auto">
                <a:xfrm>
                  <a:off x="0" y="576"/>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57" name="Group 101"/>
              <p:cNvGrpSpPr>
                <a:grpSpLocks/>
              </p:cNvGrpSpPr>
              <p:nvPr/>
            </p:nvGrpSpPr>
            <p:grpSpPr bwMode="auto">
              <a:xfrm>
                <a:off x="1137" y="576"/>
                <a:ext cx="842" cy="403"/>
                <a:chOff x="1137" y="576"/>
                <a:chExt cx="842" cy="403"/>
              </a:xfrm>
            </p:grpSpPr>
            <p:sp>
              <p:nvSpPr>
                <p:cNvPr id="45065" name="Rectangle 9"/>
                <p:cNvSpPr>
                  <a:spLocks noChangeArrowheads="1"/>
                </p:cNvSpPr>
                <p:nvPr/>
              </p:nvSpPr>
              <p:spPr bwMode="auto">
                <a:xfrm>
                  <a:off x="1180" y="576"/>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pt-BR" altLang="es-CO" sz="1200">
                      <a:latin typeface="Arial" panose="020B0604020202020204" pitchFamily="34" charset="0"/>
                    </a:rPr>
                    <a:t>100-44 A.C.</a:t>
                  </a:r>
                  <a:endParaRPr lang="es-AR" altLang="es-CO" sz="1000"/>
                </a:p>
                <a:p>
                  <a:pPr algn="ctr" eaLnBrk="0" hangingPunct="0"/>
                  <a:endParaRPr lang="en-US" altLang="es-CO"/>
                </a:p>
              </p:txBody>
            </p:sp>
            <p:sp>
              <p:nvSpPr>
                <p:cNvPr id="45156" name="Rectangle 100"/>
                <p:cNvSpPr>
                  <a:spLocks noChangeArrowheads="1"/>
                </p:cNvSpPr>
                <p:nvPr/>
              </p:nvSpPr>
              <p:spPr bwMode="auto">
                <a:xfrm>
                  <a:off x="1137" y="576"/>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59" name="Group 103"/>
              <p:cNvGrpSpPr>
                <a:grpSpLocks/>
              </p:cNvGrpSpPr>
              <p:nvPr/>
            </p:nvGrpSpPr>
            <p:grpSpPr bwMode="auto">
              <a:xfrm>
                <a:off x="1979" y="576"/>
                <a:ext cx="734" cy="403"/>
                <a:chOff x="1979" y="576"/>
                <a:chExt cx="734" cy="403"/>
              </a:xfrm>
            </p:grpSpPr>
            <p:sp>
              <p:nvSpPr>
                <p:cNvPr id="45066" name="Rectangle 10"/>
                <p:cNvSpPr>
                  <a:spLocks noChangeArrowheads="1"/>
                </p:cNvSpPr>
                <p:nvPr/>
              </p:nvSpPr>
              <p:spPr bwMode="auto">
                <a:xfrm>
                  <a:off x="2022" y="576"/>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900 D.C.</a:t>
                  </a:r>
                  <a:endParaRPr lang="es-AR" altLang="es-CO" sz="1000"/>
                </a:p>
                <a:p>
                  <a:pPr algn="r" eaLnBrk="0" hangingPunct="0"/>
                  <a:endParaRPr lang="en-US" altLang="es-CO"/>
                </a:p>
              </p:txBody>
            </p:sp>
            <p:sp>
              <p:nvSpPr>
                <p:cNvPr id="45158" name="Rectangle 102"/>
                <p:cNvSpPr>
                  <a:spLocks noChangeArrowheads="1"/>
                </p:cNvSpPr>
                <p:nvPr/>
              </p:nvSpPr>
              <p:spPr bwMode="auto">
                <a:xfrm>
                  <a:off x="1979" y="576"/>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61" name="Group 105"/>
              <p:cNvGrpSpPr>
                <a:grpSpLocks/>
              </p:cNvGrpSpPr>
              <p:nvPr/>
            </p:nvGrpSpPr>
            <p:grpSpPr bwMode="auto">
              <a:xfrm>
                <a:off x="2713" y="576"/>
                <a:ext cx="734" cy="403"/>
                <a:chOff x="2713" y="576"/>
                <a:chExt cx="734" cy="403"/>
              </a:xfrm>
            </p:grpSpPr>
            <p:sp>
              <p:nvSpPr>
                <p:cNvPr id="45067" name="Rectangle 11"/>
                <p:cNvSpPr>
                  <a:spLocks noChangeArrowheads="1"/>
                </p:cNvSpPr>
                <p:nvPr/>
              </p:nvSpPr>
              <p:spPr bwMode="auto">
                <a:xfrm>
                  <a:off x="2756" y="576"/>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1,000 años</a:t>
                  </a:r>
                  <a:endParaRPr lang="es-AR" altLang="es-CO" sz="1000"/>
                </a:p>
                <a:p>
                  <a:pPr algn="r" eaLnBrk="0" hangingPunct="0"/>
                  <a:endParaRPr lang="en-US" altLang="es-CO"/>
                </a:p>
              </p:txBody>
            </p:sp>
            <p:sp>
              <p:nvSpPr>
                <p:cNvPr id="45160" name="Rectangle 104"/>
                <p:cNvSpPr>
                  <a:spLocks noChangeArrowheads="1"/>
                </p:cNvSpPr>
                <p:nvPr/>
              </p:nvSpPr>
              <p:spPr bwMode="auto">
                <a:xfrm>
                  <a:off x="2713" y="576"/>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63" name="Group 107"/>
              <p:cNvGrpSpPr>
                <a:grpSpLocks/>
              </p:cNvGrpSpPr>
              <p:nvPr/>
            </p:nvGrpSpPr>
            <p:grpSpPr bwMode="auto">
              <a:xfrm>
                <a:off x="3447" y="576"/>
                <a:ext cx="525" cy="403"/>
                <a:chOff x="3447" y="576"/>
                <a:chExt cx="525" cy="403"/>
              </a:xfrm>
            </p:grpSpPr>
            <p:sp>
              <p:nvSpPr>
                <p:cNvPr id="45068" name="Rectangle 12"/>
                <p:cNvSpPr>
                  <a:spLocks noChangeArrowheads="1"/>
                </p:cNvSpPr>
                <p:nvPr/>
              </p:nvSpPr>
              <p:spPr bwMode="auto">
                <a:xfrm>
                  <a:off x="3490" y="576"/>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10</a:t>
                  </a:r>
                  <a:endParaRPr lang="es-AR" altLang="es-CO" sz="1000"/>
                </a:p>
                <a:p>
                  <a:pPr algn="ctr" eaLnBrk="0" hangingPunct="0"/>
                  <a:endParaRPr lang="en-US" altLang="es-CO"/>
                </a:p>
              </p:txBody>
            </p:sp>
            <p:sp>
              <p:nvSpPr>
                <p:cNvPr id="45162" name="Rectangle 106"/>
                <p:cNvSpPr>
                  <a:spLocks noChangeArrowheads="1"/>
                </p:cNvSpPr>
                <p:nvPr/>
              </p:nvSpPr>
              <p:spPr bwMode="auto">
                <a:xfrm>
                  <a:off x="3447" y="576"/>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65" name="Group 109"/>
              <p:cNvGrpSpPr>
                <a:grpSpLocks/>
              </p:cNvGrpSpPr>
              <p:nvPr/>
            </p:nvGrpSpPr>
            <p:grpSpPr bwMode="auto">
              <a:xfrm>
                <a:off x="0" y="979"/>
                <a:ext cx="1137" cy="518"/>
                <a:chOff x="0" y="979"/>
                <a:chExt cx="1137" cy="518"/>
              </a:xfrm>
            </p:grpSpPr>
            <p:sp>
              <p:nvSpPr>
                <p:cNvPr id="45069" name="Rectangle 13"/>
                <p:cNvSpPr>
                  <a:spLocks noChangeArrowheads="1"/>
                </p:cNvSpPr>
                <p:nvPr/>
              </p:nvSpPr>
              <p:spPr bwMode="auto">
                <a:xfrm>
                  <a:off x="43" y="979"/>
                  <a:ext cx="105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US" altLang="es-CO" sz="1200">
                      <a:latin typeface="Arial" panose="020B0604020202020204" pitchFamily="34" charset="0"/>
                    </a:rPr>
                    <a:t>Livio</a:t>
                  </a:r>
                  <a:endParaRPr lang="es-AR" altLang="es-CO" sz="1000"/>
                </a:p>
                <a:p>
                  <a:pPr eaLnBrk="0" hangingPunct="0"/>
                  <a:endParaRPr lang="en-US" altLang="es-CO"/>
                </a:p>
              </p:txBody>
            </p:sp>
            <p:sp>
              <p:nvSpPr>
                <p:cNvPr id="45164" name="Rectangle 108"/>
                <p:cNvSpPr>
                  <a:spLocks noChangeArrowheads="1"/>
                </p:cNvSpPr>
                <p:nvPr/>
              </p:nvSpPr>
              <p:spPr bwMode="auto">
                <a:xfrm>
                  <a:off x="0" y="979"/>
                  <a:ext cx="1137"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67" name="Group 111"/>
              <p:cNvGrpSpPr>
                <a:grpSpLocks/>
              </p:cNvGrpSpPr>
              <p:nvPr/>
            </p:nvGrpSpPr>
            <p:grpSpPr bwMode="auto">
              <a:xfrm>
                <a:off x="1137" y="979"/>
                <a:ext cx="842" cy="518"/>
                <a:chOff x="1137" y="979"/>
                <a:chExt cx="842" cy="518"/>
              </a:xfrm>
            </p:grpSpPr>
            <p:sp>
              <p:nvSpPr>
                <p:cNvPr id="45070" name="Rectangle 14"/>
                <p:cNvSpPr>
                  <a:spLocks noChangeArrowheads="1"/>
                </p:cNvSpPr>
                <p:nvPr/>
              </p:nvSpPr>
              <p:spPr bwMode="auto">
                <a:xfrm>
                  <a:off x="1180" y="979"/>
                  <a:ext cx="75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59 A.C. – 17 DC.</a:t>
                  </a:r>
                  <a:endParaRPr lang="es-AR" altLang="es-CO" sz="1000"/>
                </a:p>
                <a:p>
                  <a:pPr algn="ctr" eaLnBrk="0" hangingPunct="0"/>
                  <a:endParaRPr lang="en-US" altLang="es-CO"/>
                </a:p>
              </p:txBody>
            </p:sp>
            <p:sp>
              <p:nvSpPr>
                <p:cNvPr id="45166" name="Rectangle 110"/>
                <p:cNvSpPr>
                  <a:spLocks noChangeArrowheads="1"/>
                </p:cNvSpPr>
                <p:nvPr/>
              </p:nvSpPr>
              <p:spPr bwMode="auto">
                <a:xfrm>
                  <a:off x="1137" y="979"/>
                  <a:ext cx="842"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69" name="Group 113"/>
              <p:cNvGrpSpPr>
                <a:grpSpLocks/>
              </p:cNvGrpSpPr>
              <p:nvPr/>
            </p:nvGrpSpPr>
            <p:grpSpPr bwMode="auto">
              <a:xfrm>
                <a:off x="1979" y="979"/>
                <a:ext cx="734" cy="518"/>
                <a:chOff x="1979" y="979"/>
                <a:chExt cx="734" cy="518"/>
              </a:xfrm>
            </p:grpSpPr>
            <p:sp>
              <p:nvSpPr>
                <p:cNvPr id="45071" name="Rectangle 15"/>
                <p:cNvSpPr>
                  <a:spLocks noChangeArrowheads="1" noTextEdit="1"/>
                </p:cNvSpPr>
                <p:nvPr/>
              </p:nvSpPr>
              <p:spPr bwMode="auto">
                <a:xfrm>
                  <a:off x="2022" y="979"/>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s-CO"/>
                </a:p>
              </p:txBody>
            </p:sp>
            <p:sp>
              <p:nvSpPr>
                <p:cNvPr id="45168" name="Rectangle 112"/>
                <p:cNvSpPr>
                  <a:spLocks noChangeArrowheads="1"/>
                </p:cNvSpPr>
                <p:nvPr/>
              </p:nvSpPr>
              <p:spPr bwMode="auto">
                <a:xfrm>
                  <a:off x="1979" y="979"/>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71" name="Group 115"/>
              <p:cNvGrpSpPr>
                <a:grpSpLocks/>
              </p:cNvGrpSpPr>
              <p:nvPr/>
            </p:nvGrpSpPr>
            <p:grpSpPr bwMode="auto">
              <a:xfrm>
                <a:off x="2713" y="979"/>
                <a:ext cx="734" cy="518"/>
                <a:chOff x="2713" y="979"/>
                <a:chExt cx="734" cy="518"/>
              </a:xfrm>
            </p:grpSpPr>
            <p:sp>
              <p:nvSpPr>
                <p:cNvPr id="45072" name="Rectangle 16"/>
                <p:cNvSpPr>
                  <a:spLocks noChangeArrowheads="1" noTextEdit="1"/>
                </p:cNvSpPr>
                <p:nvPr/>
              </p:nvSpPr>
              <p:spPr bwMode="auto">
                <a:xfrm>
                  <a:off x="2756" y="979"/>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s-CO"/>
                </a:p>
              </p:txBody>
            </p:sp>
            <p:sp>
              <p:nvSpPr>
                <p:cNvPr id="45170" name="Rectangle 114"/>
                <p:cNvSpPr>
                  <a:spLocks noChangeArrowheads="1"/>
                </p:cNvSpPr>
                <p:nvPr/>
              </p:nvSpPr>
              <p:spPr bwMode="auto">
                <a:xfrm>
                  <a:off x="2713" y="979"/>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73" name="Group 117"/>
              <p:cNvGrpSpPr>
                <a:grpSpLocks/>
              </p:cNvGrpSpPr>
              <p:nvPr/>
            </p:nvGrpSpPr>
            <p:grpSpPr bwMode="auto">
              <a:xfrm>
                <a:off x="3447" y="979"/>
                <a:ext cx="525" cy="518"/>
                <a:chOff x="3447" y="979"/>
                <a:chExt cx="525" cy="518"/>
              </a:xfrm>
            </p:grpSpPr>
            <p:sp>
              <p:nvSpPr>
                <p:cNvPr id="45073" name="Rectangle 17"/>
                <p:cNvSpPr>
                  <a:spLocks noChangeArrowheads="1"/>
                </p:cNvSpPr>
                <p:nvPr/>
              </p:nvSpPr>
              <p:spPr bwMode="auto">
                <a:xfrm>
                  <a:off x="3490" y="979"/>
                  <a:ext cx="439"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20</a:t>
                  </a:r>
                  <a:endParaRPr lang="es-AR" altLang="es-CO" sz="1000"/>
                </a:p>
                <a:p>
                  <a:pPr algn="ctr" eaLnBrk="0" hangingPunct="0"/>
                  <a:endParaRPr lang="en-US" altLang="es-CO"/>
                </a:p>
              </p:txBody>
            </p:sp>
            <p:sp>
              <p:nvSpPr>
                <p:cNvPr id="45172" name="Rectangle 116"/>
                <p:cNvSpPr>
                  <a:spLocks noChangeArrowheads="1"/>
                </p:cNvSpPr>
                <p:nvPr/>
              </p:nvSpPr>
              <p:spPr bwMode="auto">
                <a:xfrm>
                  <a:off x="3447" y="979"/>
                  <a:ext cx="525"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75" name="Group 119"/>
              <p:cNvGrpSpPr>
                <a:grpSpLocks/>
              </p:cNvGrpSpPr>
              <p:nvPr/>
            </p:nvGrpSpPr>
            <p:grpSpPr bwMode="auto">
              <a:xfrm>
                <a:off x="0" y="1497"/>
                <a:ext cx="1137" cy="403"/>
                <a:chOff x="0" y="1497"/>
                <a:chExt cx="1137" cy="403"/>
              </a:xfrm>
            </p:grpSpPr>
            <p:sp>
              <p:nvSpPr>
                <p:cNvPr id="45074" name="Rectangle 18"/>
                <p:cNvSpPr>
                  <a:spLocks noChangeArrowheads="1"/>
                </p:cNvSpPr>
                <p:nvPr/>
              </p:nvSpPr>
              <p:spPr bwMode="auto">
                <a:xfrm>
                  <a:off x="43" y="1497"/>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Platón (Tetralogía)</a:t>
                  </a:r>
                  <a:endParaRPr lang="es-AR" altLang="es-CO" sz="1000"/>
                </a:p>
              </p:txBody>
            </p:sp>
            <p:sp>
              <p:nvSpPr>
                <p:cNvPr id="45174" name="Rectangle 118"/>
                <p:cNvSpPr>
                  <a:spLocks noChangeArrowheads="1"/>
                </p:cNvSpPr>
                <p:nvPr/>
              </p:nvSpPr>
              <p:spPr bwMode="auto">
                <a:xfrm>
                  <a:off x="0" y="1497"/>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77" name="Group 121"/>
              <p:cNvGrpSpPr>
                <a:grpSpLocks/>
              </p:cNvGrpSpPr>
              <p:nvPr/>
            </p:nvGrpSpPr>
            <p:grpSpPr bwMode="auto">
              <a:xfrm>
                <a:off x="1137" y="1497"/>
                <a:ext cx="842" cy="403"/>
                <a:chOff x="1137" y="1497"/>
                <a:chExt cx="842" cy="403"/>
              </a:xfrm>
            </p:grpSpPr>
            <p:sp>
              <p:nvSpPr>
                <p:cNvPr id="45075" name="Rectangle 19"/>
                <p:cNvSpPr>
                  <a:spLocks noChangeArrowheads="1"/>
                </p:cNvSpPr>
                <p:nvPr/>
              </p:nvSpPr>
              <p:spPr bwMode="auto">
                <a:xfrm>
                  <a:off x="1180" y="1497"/>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a:latin typeface="Arial" panose="020B0604020202020204" pitchFamily="34" charset="0"/>
                    </a:rPr>
                    <a:t>427-347 A.C.</a:t>
                  </a:r>
                  <a:endParaRPr lang="es-AR" altLang="es-CO" sz="1000"/>
                </a:p>
                <a:p>
                  <a:pPr algn="ctr" eaLnBrk="0" hangingPunct="0"/>
                  <a:endParaRPr lang="en-US" altLang="es-CO"/>
                </a:p>
              </p:txBody>
            </p:sp>
            <p:sp>
              <p:nvSpPr>
                <p:cNvPr id="45176" name="Rectangle 120"/>
                <p:cNvSpPr>
                  <a:spLocks noChangeArrowheads="1"/>
                </p:cNvSpPr>
                <p:nvPr/>
              </p:nvSpPr>
              <p:spPr bwMode="auto">
                <a:xfrm>
                  <a:off x="1137" y="1497"/>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79" name="Group 123"/>
              <p:cNvGrpSpPr>
                <a:grpSpLocks/>
              </p:cNvGrpSpPr>
              <p:nvPr/>
            </p:nvGrpSpPr>
            <p:grpSpPr bwMode="auto">
              <a:xfrm>
                <a:off x="1979" y="1497"/>
                <a:ext cx="734" cy="403"/>
                <a:chOff x="1979" y="1497"/>
                <a:chExt cx="734" cy="403"/>
              </a:xfrm>
            </p:grpSpPr>
            <p:sp>
              <p:nvSpPr>
                <p:cNvPr id="45076" name="Rectangle 20"/>
                <p:cNvSpPr>
                  <a:spLocks noChangeArrowheads="1"/>
                </p:cNvSpPr>
                <p:nvPr/>
              </p:nvSpPr>
              <p:spPr bwMode="auto">
                <a:xfrm>
                  <a:off x="2022" y="1497"/>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900 D.C.</a:t>
                  </a:r>
                  <a:endParaRPr lang="es-AR" altLang="es-CO" sz="1000"/>
                </a:p>
                <a:p>
                  <a:pPr algn="r" eaLnBrk="0" hangingPunct="0"/>
                  <a:endParaRPr lang="en-US" altLang="es-CO"/>
                </a:p>
              </p:txBody>
            </p:sp>
            <p:sp>
              <p:nvSpPr>
                <p:cNvPr id="45178" name="Rectangle 122"/>
                <p:cNvSpPr>
                  <a:spLocks noChangeArrowheads="1"/>
                </p:cNvSpPr>
                <p:nvPr/>
              </p:nvSpPr>
              <p:spPr bwMode="auto">
                <a:xfrm>
                  <a:off x="1979" y="1497"/>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81" name="Group 125"/>
              <p:cNvGrpSpPr>
                <a:grpSpLocks/>
              </p:cNvGrpSpPr>
              <p:nvPr/>
            </p:nvGrpSpPr>
            <p:grpSpPr bwMode="auto">
              <a:xfrm>
                <a:off x="2713" y="1497"/>
                <a:ext cx="734" cy="403"/>
                <a:chOff x="2713" y="1497"/>
                <a:chExt cx="734" cy="403"/>
              </a:xfrm>
            </p:grpSpPr>
            <p:sp>
              <p:nvSpPr>
                <p:cNvPr id="45077" name="Rectangle 21"/>
                <p:cNvSpPr>
                  <a:spLocks noChangeArrowheads="1"/>
                </p:cNvSpPr>
                <p:nvPr/>
              </p:nvSpPr>
              <p:spPr bwMode="auto">
                <a:xfrm>
                  <a:off x="2756" y="1497"/>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1,200 años</a:t>
                  </a:r>
                  <a:endParaRPr lang="es-AR" altLang="es-CO" sz="1000"/>
                </a:p>
                <a:p>
                  <a:pPr algn="r" eaLnBrk="0" hangingPunct="0"/>
                  <a:endParaRPr lang="en-US" altLang="es-CO"/>
                </a:p>
              </p:txBody>
            </p:sp>
            <p:sp>
              <p:nvSpPr>
                <p:cNvPr id="45180" name="Rectangle 124"/>
                <p:cNvSpPr>
                  <a:spLocks noChangeArrowheads="1"/>
                </p:cNvSpPr>
                <p:nvPr/>
              </p:nvSpPr>
              <p:spPr bwMode="auto">
                <a:xfrm>
                  <a:off x="2713" y="1497"/>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83" name="Group 127"/>
              <p:cNvGrpSpPr>
                <a:grpSpLocks/>
              </p:cNvGrpSpPr>
              <p:nvPr/>
            </p:nvGrpSpPr>
            <p:grpSpPr bwMode="auto">
              <a:xfrm>
                <a:off x="3447" y="1497"/>
                <a:ext cx="525" cy="403"/>
                <a:chOff x="3447" y="1497"/>
                <a:chExt cx="525" cy="403"/>
              </a:xfrm>
            </p:grpSpPr>
            <p:sp>
              <p:nvSpPr>
                <p:cNvPr id="45078" name="Rectangle 22"/>
                <p:cNvSpPr>
                  <a:spLocks noChangeArrowheads="1"/>
                </p:cNvSpPr>
                <p:nvPr/>
              </p:nvSpPr>
              <p:spPr bwMode="auto">
                <a:xfrm>
                  <a:off x="3490" y="1497"/>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a:latin typeface="Arial" panose="020B0604020202020204" pitchFamily="34" charset="0"/>
                    </a:rPr>
                    <a:t>7</a:t>
                  </a:r>
                  <a:endParaRPr lang="es-AR" altLang="es-CO" sz="1000"/>
                </a:p>
                <a:p>
                  <a:pPr algn="ctr" eaLnBrk="0" hangingPunct="0"/>
                  <a:endParaRPr lang="en-US" altLang="es-CO"/>
                </a:p>
              </p:txBody>
            </p:sp>
            <p:sp>
              <p:nvSpPr>
                <p:cNvPr id="45182" name="Rectangle 126"/>
                <p:cNvSpPr>
                  <a:spLocks noChangeArrowheads="1"/>
                </p:cNvSpPr>
                <p:nvPr/>
              </p:nvSpPr>
              <p:spPr bwMode="auto">
                <a:xfrm>
                  <a:off x="3447" y="1497"/>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85" name="Group 129"/>
              <p:cNvGrpSpPr>
                <a:grpSpLocks/>
              </p:cNvGrpSpPr>
              <p:nvPr/>
            </p:nvGrpSpPr>
            <p:grpSpPr bwMode="auto">
              <a:xfrm>
                <a:off x="0" y="1900"/>
                <a:ext cx="1137" cy="518"/>
                <a:chOff x="0" y="1900"/>
                <a:chExt cx="1137" cy="518"/>
              </a:xfrm>
            </p:grpSpPr>
            <p:sp>
              <p:nvSpPr>
                <p:cNvPr id="45079" name="Rectangle 23"/>
                <p:cNvSpPr>
                  <a:spLocks noChangeArrowheads="1"/>
                </p:cNvSpPr>
                <p:nvPr/>
              </p:nvSpPr>
              <p:spPr bwMode="auto">
                <a:xfrm>
                  <a:off x="43" y="1900"/>
                  <a:ext cx="105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Tácito (Anales)</a:t>
                  </a:r>
                  <a:endParaRPr lang="en-US" altLang="es-CO"/>
                </a:p>
              </p:txBody>
            </p:sp>
            <p:sp>
              <p:nvSpPr>
                <p:cNvPr id="45184" name="Rectangle 128"/>
                <p:cNvSpPr>
                  <a:spLocks noChangeArrowheads="1"/>
                </p:cNvSpPr>
                <p:nvPr/>
              </p:nvSpPr>
              <p:spPr bwMode="auto">
                <a:xfrm>
                  <a:off x="0" y="1900"/>
                  <a:ext cx="1137"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87" name="Group 131"/>
              <p:cNvGrpSpPr>
                <a:grpSpLocks/>
              </p:cNvGrpSpPr>
              <p:nvPr/>
            </p:nvGrpSpPr>
            <p:grpSpPr bwMode="auto">
              <a:xfrm>
                <a:off x="1137" y="1900"/>
                <a:ext cx="842" cy="518"/>
                <a:chOff x="1137" y="1900"/>
                <a:chExt cx="842" cy="518"/>
              </a:xfrm>
            </p:grpSpPr>
            <p:sp>
              <p:nvSpPr>
                <p:cNvPr id="45080" name="Rectangle 24"/>
                <p:cNvSpPr>
                  <a:spLocks noChangeArrowheads="1"/>
                </p:cNvSpPr>
                <p:nvPr/>
              </p:nvSpPr>
              <p:spPr bwMode="auto">
                <a:xfrm>
                  <a:off x="1180" y="1900"/>
                  <a:ext cx="75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a:latin typeface="Arial" panose="020B0604020202020204" pitchFamily="34" charset="0"/>
                    </a:rPr>
                    <a:t>100 D.C.</a:t>
                  </a:r>
                  <a:endParaRPr lang="en-US" altLang="es-CO"/>
                </a:p>
              </p:txBody>
            </p:sp>
            <p:sp>
              <p:nvSpPr>
                <p:cNvPr id="45186" name="Rectangle 130"/>
                <p:cNvSpPr>
                  <a:spLocks noChangeArrowheads="1"/>
                </p:cNvSpPr>
                <p:nvPr/>
              </p:nvSpPr>
              <p:spPr bwMode="auto">
                <a:xfrm>
                  <a:off x="1137" y="1900"/>
                  <a:ext cx="842"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89" name="Group 133"/>
              <p:cNvGrpSpPr>
                <a:grpSpLocks/>
              </p:cNvGrpSpPr>
              <p:nvPr/>
            </p:nvGrpSpPr>
            <p:grpSpPr bwMode="auto">
              <a:xfrm>
                <a:off x="1979" y="1900"/>
                <a:ext cx="734" cy="518"/>
                <a:chOff x="1979" y="1900"/>
                <a:chExt cx="734" cy="518"/>
              </a:xfrm>
            </p:grpSpPr>
            <p:sp>
              <p:nvSpPr>
                <p:cNvPr id="45081" name="Rectangle 25"/>
                <p:cNvSpPr>
                  <a:spLocks noChangeArrowheads="1"/>
                </p:cNvSpPr>
                <p:nvPr/>
              </p:nvSpPr>
              <p:spPr bwMode="auto">
                <a:xfrm>
                  <a:off x="2022" y="1900"/>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1,100 D.C.</a:t>
                  </a:r>
                  <a:endParaRPr lang="es-AR" altLang="es-CO" sz="1000"/>
                </a:p>
                <a:p>
                  <a:pPr algn="r" eaLnBrk="0" hangingPunct="0"/>
                  <a:endParaRPr lang="en-US" altLang="es-CO"/>
                </a:p>
              </p:txBody>
            </p:sp>
            <p:sp>
              <p:nvSpPr>
                <p:cNvPr id="45188" name="Rectangle 132"/>
                <p:cNvSpPr>
                  <a:spLocks noChangeArrowheads="1"/>
                </p:cNvSpPr>
                <p:nvPr/>
              </p:nvSpPr>
              <p:spPr bwMode="auto">
                <a:xfrm>
                  <a:off x="1979" y="1900"/>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91" name="Group 135"/>
              <p:cNvGrpSpPr>
                <a:grpSpLocks/>
              </p:cNvGrpSpPr>
              <p:nvPr/>
            </p:nvGrpSpPr>
            <p:grpSpPr bwMode="auto">
              <a:xfrm>
                <a:off x="2713" y="1900"/>
                <a:ext cx="734" cy="518"/>
                <a:chOff x="2713" y="1900"/>
                <a:chExt cx="734" cy="518"/>
              </a:xfrm>
            </p:grpSpPr>
            <p:sp>
              <p:nvSpPr>
                <p:cNvPr id="45082" name="Rectangle 26"/>
                <p:cNvSpPr>
                  <a:spLocks noChangeArrowheads="1"/>
                </p:cNvSpPr>
                <p:nvPr/>
              </p:nvSpPr>
              <p:spPr bwMode="auto">
                <a:xfrm>
                  <a:off x="2756" y="1900"/>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1,000 años</a:t>
                  </a:r>
                  <a:endParaRPr lang="es-AR" altLang="es-CO" sz="1000"/>
                </a:p>
                <a:p>
                  <a:pPr algn="r" eaLnBrk="0" hangingPunct="0"/>
                  <a:endParaRPr lang="en-US" altLang="es-CO"/>
                </a:p>
              </p:txBody>
            </p:sp>
            <p:sp>
              <p:nvSpPr>
                <p:cNvPr id="45190" name="Rectangle 134"/>
                <p:cNvSpPr>
                  <a:spLocks noChangeArrowheads="1"/>
                </p:cNvSpPr>
                <p:nvPr/>
              </p:nvSpPr>
              <p:spPr bwMode="auto">
                <a:xfrm>
                  <a:off x="2713" y="1900"/>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93" name="Group 137"/>
              <p:cNvGrpSpPr>
                <a:grpSpLocks/>
              </p:cNvGrpSpPr>
              <p:nvPr/>
            </p:nvGrpSpPr>
            <p:grpSpPr bwMode="auto">
              <a:xfrm>
                <a:off x="3447" y="1900"/>
                <a:ext cx="525" cy="518"/>
                <a:chOff x="3447" y="1900"/>
                <a:chExt cx="525" cy="518"/>
              </a:xfrm>
            </p:grpSpPr>
            <p:sp>
              <p:nvSpPr>
                <p:cNvPr id="45083" name="Rectangle 27"/>
                <p:cNvSpPr>
                  <a:spLocks noChangeArrowheads="1"/>
                </p:cNvSpPr>
                <p:nvPr/>
              </p:nvSpPr>
              <p:spPr bwMode="auto">
                <a:xfrm>
                  <a:off x="3490" y="1900"/>
                  <a:ext cx="439"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a:latin typeface="Arial" panose="020B0604020202020204" pitchFamily="34" charset="0"/>
                    </a:rPr>
                    <a:t>20</a:t>
                  </a:r>
                  <a:endParaRPr lang="es-AR" altLang="es-CO" sz="1000"/>
                </a:p>
                <a:p>
                  <a:pPr algn="ctr" eaLnBrk="0" hangingPunct="0"/>
                  <a:endParaRPr lang="en-US" altLang="es-CO"/>
                </a:p>
              </p:txBody>
            </p:sp>
            <p:sp>
              <p:nvSpPr>
                <p:cNvPr id="45192" name="Rectangle 136"/>
                <p:cNvSpPr>
                  <a:spLocks noChangeArrowheads="1"/>
                </p:cNvSpPr>
                <p:nvPr/>
              </p:nvSpPr>
              <p:spPr bwMode="auto">
                <a:xfrm>
                  <a:off x="3447" y="1900"/>
                  <a:ext cx="525"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95" name="Group 139"/>
              <p:cNvGrpSpPr>
                <a:grpSpLocks/>
              </p:cNvGrpSpPr>
              <p:nvPr/>
            </p:nvGrpSpPr>
            <p:grpSpPr bwMode="auto">
              <a:xfrm>
                <a:off x="0" y="2418"/>
                <a:ext cx="1137" cy="518"/>
                <a:chOff x="0" y="2418"/>
                <a:chExt cx="1137" cy="518"/>
              </a:xfrm>
            </p:grpSpPr>
            <p:sp>
              <p:nvSpPr>
                <p:cNvPr id="45084" name="Rectangle 28"/>
                <p:cNvSpPr>
                  <a:spLocks noChangeArrowheads="1"/>
                </p:cNvSpPr>
                <p:nvPr/>
              </p:nvSpPr>
              <p:spPr bwMode="auto">
                <a:xfrm>
                  <a:off x="43" y="2418"/>
                  <a:ext cx="105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Plinio el Menor (Historia)</a:t>
                  </a:r>
                  <a:endParaRPr lang="es-AR" altLang="es-CO" sz="1000"/>
                </a:p>
                <a:p>
                  <a:pPr eaLnBrk="0" hangingPunct="0"/>
                  <a:endParaRPr lang="en-US" altLang="es-CO"/>
                </a:p>
              </p:txBody>
            </p:sp>
            <p:sp>
              <p:nvSpPr>
                <p:cNvPr id="45194" name="Rectangle 138"/>
                <p:cNvSpPr>
                  <a:spLocks noChangeArrowheads="1"/>
                </p:cNvSpPr>
                <p:nvPr/>
              </p:nvSpPr>
              <p:spPr bwMode="auto">
                <a:xfrm>
                  <a:off x="0" y="2418"/>
                  <a:ext cx="1137"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97" name="Group 141"/>
              <p:cNvGrpSpPr>
                <a:grpSpLocks/>
              </p:cNvGrpSpPr>
              <p:nvPr/>
            </p:nvGrpSpPr>
            <p:grpSpPr bwMode="auto">
              <a:xfrm>
                <a:off x="1137" y="2418"/>
                <a:ext cx="842" cy="518"/>
                <a:chOff x="1137" y="2418"/>
                <a:chExt cx="842" cy="518"/>
              </a:xfrm>
            </p:grpSpPr>
            <p:sp>
              <p:nvSpPr>
                <p:cNvPr id="45085" name="Rectangle 29"/>
                <p:cNvSpPr>
                  <a:spLocks noChangeArrowheads="1"/>
                </p:cNvSpPr>
                <p:nvPr/>
              </p:nvSpPr>
              <p:spPr bwMode="auto">
                <a:xfrm>
                  <a:off x="1180" y="2418"/>
                  <a:ext cx="75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a:latin typeface="Arial" panose="020B0604020202020204" pitchFamily="34" charset="0"/>
                    </a:rPr>
                    <a:t>61 – 113 D.C.</a:t>
                  </a:r>
                  <a:endParaRPr lang="es-AR" altLang="es-CO" sz="1000"/>
                </a:p>
                <a:p>
                  <a:pPr algn="ctr" eaLnBrk="0" hangingPunct="0"/>
                  <a:endParaRPr lang="en-US" altLang="es-CO"/>
                </a:p>
              </p:txBody>
            </p:sp>
            <p:sp>
              <p:nvSpPr>
                <p:cNvPr id="45196" name="Rectangle 140"/>
                <p:cNvSpPr>
                  <a:spLocks noChangeArrowheads="1"/>
                </p:cNvSpPr>
                <p:nvPr/>
              </p:nvSpPr>
              <p:spPr bwMode="auto">
                <a:xfrm>
                  <a:off x="1137" y="2418"/>
                  <a:ext cx="842"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199" name="Group 143"/>
              <p:cNvGrpSpPr>
                <a:grpSpLocks/>
              </p:cNvGrpSpPr>
              <p:nvPr/>
            </p:nvGrpSpPr>
            <p:grpSpPr bwMode="auto">
              <a:xfrm>
                <a:off x="1979" y="2418"/>
                <a:ext cx="734" cy="518"/>
                <a:chOff x="1979" y="2418"/>
                <a:chExt cx="734" cy="518"/>
              </a:xfrm>
            </p:grpSpPr>
            <p:sp>
              <p:nvSpPr>
                <p:cNvPr id="45086" name="Rectangle 30"/>
                <p:cNvSpPr>
                  <a:spLocks noChangeArrowheads="1"/>
                </p:cNvSpPr>
                <p:nvPr/>
              </p:nvSpPr>
              <p:spPr bwMode="auto">
                <a:xfrm>
                  <a:off x="2022" y="2418"/>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850 D.C.</a:t>
                  </a:r>
                  <a:endParaRPr lang="es-AR" altLang="es-CO" sz="1000"/>
                </a:p>
                <a:p>
                  <a:pPr algn="r" eaLnBrk="0" hangingPunct="0"/>
                  <a:endParaRPr lang="en-US" altLang="es-CO"/>
                </a:p>
              </p:txBody>
            </p:sp>
            <p:sp>
              <p:nvSpPr>
                <p:cNvPr id="45198" name="Rectangle 142"/>
                <p:cNvSpPr>
                  <a:spLocks noChangeArrowheads="1"/>
                </p:cNvSpPr>
                <p:nvPr/>
              </p:nvSpPr>
              <p:spPr bwMode="auto">
                <a:xfrm>
                  <a:off x="1979" y="2418"/>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01" name="Group 145"/>
              <p:cNvGrpSpPr>
                <a:grpSpLocks/>
              </p:cNvGrpSpPr>
              <p:nvPr/>
            </p:nvGrpSpPr>
            <p:grpSpPr bwMode="auto">
              <a:xfrm>
                <a:off x="2713" y="2418"/>
                <a:ext cx="734" cy="518"/>
                <a:chOff x="2713" y="2418"/>
                <a:chExt cx="734" cy="518"/>
              </a:xfrm>
            </p:grpSpPr>
            <p:sp>
              <p:nvSpPr>
                <p:cNvPr id="45087" name="Rectangle 31"/>
                <p:cNvSpPr>
                  <a:spLocks noChangeArrowheads="1"/>
                </p:cNvSpPr>
                <p:nvPr/>
              </p:nvSpPr>
              <p:spPr bwMode="auto">
                <a:xfrm>
                  <a:off x="2756" y="2418"/>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750 años</a:t>
                  </a:r>
                  <a:endParaRPr lang="es-AR" altLang="es-CO" sz="1000"/>
                </a:p>
                <a:p>
                  <a:pPr algn="r" eaLnBrk="0" hangingPunct="0"/>
                  <a:endParaRPr lang="en-US" altLang="es-CO"/>
                </a:p>
              </p:txBody>
            </p:sp>
            <p:sp>
              <p:nvSpPr>
                <p:cNvPr id="45200" name="Rectangle 144"/>
                <p:cNvSpPr>
                  <a:spLocks noChangeArrowheads="1"/>
                </p:cNvSpPr>
                <p:nvPr/>
              </p:nvSpPr>
              <p:spPr bwMode="auto">
                <a:xfrm>
                  <a:off x="2713" y="2418"/>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03" name="Group 147"/>
              <p:cNvGrpSpPr>
                <a:grpSpLocks/>
              </p:cNvGrpSpPr>
              <p:nvPr/>
            </p:nvGrpSpPr>
            <p:grpSpPr bwMode="auto">
              <a:xfrm>
                <a:off x="3447" y="2418"/>
                <a:ext cx="525" cy="518"/>
                <a:chOff x="3447" y="2418"/>
                <a:chExt cx="525" cy="518"/>
              </a:xfrm>
            </p:grpSpPr>
            <p:sp>
              <p:nvSpPr>
                <p:cNvPr id="45088" name="Rectangle 32"/>
                <p:cNvSpPr>
                  <a:spLocks noChangeArrowheads="1"/>
                </p:cNvSpPr>
                <p:nvPr/>
              </p:nvSpPr>
              <p:spPr bwMode="auto">
                <a:xfrm>
                  <a:off x="3490" y="2418"/>
                  <a:ext cx="439"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a:latin typeface="Arial" panose="020B0604020202020204" pitchFamily="34" charset="0"/>
                    </a:rPr>
                    <a:t>7</a:t>
                  </a:r>
                  <a:endParaRPr lang="es-AR" altLang="es-CO" sz="1000"/>
                </a:p>
                <a:p>
                  <a:pPr algn="ctr" eaLnBrk="0" hangingPunct="0"/>
                  <a:endParaRPr lang="en-US" altLang="es-CO"/>
                </a:p>
              </p:txBody>
            </p:sp>
            <p:sp>
              <p:nvSpPr>
                <p:cNvPr id="45202" name="Rectangle 146"/>
                <p:cNvSpPr>
                  <a:spLocks noChangeArrowheads="1"/>
                </p:cNvSpPr>
                <p:nvPr/>
              </p:nvSpPr>
              <p:spPr bwMode="auto">
                <a:xfrm>
                  <a:off x="3447" y="2418"/>
                  <a:ext cx="525"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05" name="Group 149"/>
              <p:cNvGrpSpPr>
                <a:grpSpLocks/>
              </p:cNvGrpSpPr>
              <p:nvPr/>
            </p:nvGrpSpPr>
            <p:grpSpPr bwMode="auto">
              <a:xfrm>
                <a:off x="0" y="2936"/>
                <a:ext cx="1137" cy="403"/>
                <a:chOff x="0" y="2936"/>
                <a:chExt cx="1137" cy="403"/>
              </a:xfrm>
            </p:grpSpPr>
            <p:sp>
              <p:nvSpPr>
                <p:cNvPr id="45089" name="Rectangle 33"/>
                <p:cNvSpPr>
                  <a:spLocks noChangeArrowheads="1"/>
                </p:cNvSpPr>
                <p:nvPr/>
              </p:nvSpPr>
              <p:spPr bwMode="auto">
                <a:xfrm>
                  <a:off x="43" y="2936"/>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Tucídides (historia)</a:t>
                  </a:r>
                  <a:endParaRPr lang="es-AR" altLang="es-CO" sz="1000"/>
                </a:p>
                <a:p>
                  <a:pPr eaLnBrk="0" hangingPunct="0"/>
                  <a:endParaRPr lang="en-US" altLang="es-CO"/>
                </a:p>
              </p:txBody>
            </p:sp>
            <p:sp>
              <p:nvSpPr>
                <p:cNvPr id="45204" name="Rectangle 148"/>
                <p:cNvSpPr>
                  <a:spLocks noChangeArrowheads="1"/>
                </p:cNvSpPr>
                <p:nvPr/>
              </p:nvSpPr>
              <p:spPr bwMode="auto">
                <a:xfrm>
                  <a:off x="0" y="2936"/>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07" name="Group 151"/>
              <p:cNvGrpSpPr>
                <a:grpSpLocks/>
              </p:cNvGrpSpPr>
              <p:nvPr/>
            </p:nvGrpSpPr>
            <p:grpSpPr bwMode="auto">
              <a:xfrm>
                <a:off x="1137" y="2936"/>
                <a:ext cx="842" cy="403"/>
                <a:chOff x="1137" y="2936"/>
                <a:chExt cx="842" cy="403"/>
              </a:xfrm>
            </p:grpSpPr>
            <p:sp>
              <p:nvSpPr>
                <p:cNvPr id="45090" name="Rectangle 34"/>
                <p:cNvSpPr>
                  <a:spLocks noChangeArrowheads="1"/>
                </p:cNvSpPr>
                <p:nvPr/>
              </p:nvSpPr>
              <p:spPr bwMode="auto">
                <a:xfrm>
                  <a:off x="1180" y="2936"/>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460 – 400 A.C.</a:t>
                  </a:r>
                  <a:endParaRPr lang="es-AR" altLang="es-CO" sz="1000"/>
                </a:p>
                <a:p>
                  <a:pPr algn="ctr" eaLnBrk="0" hangingPunct="0"/>
                  <a:endParaRPr lang="en-US" altLang="es-CO"/>
                </a:p>
              </p:txBody>
            </p:sp>
            <p:sp>
              <p:nvSpPr>
                <p:cNvPr id="45206" name="Rectangle 150"/>
                <p:cNvSpPr>
                  <a:spLocks noChangeArrowheads="1"/>
                </p:cNvSpPr>
                <p:nvPr/>
              </p:nvSpPr>
              <p:spPr bwMode="auto">
                <a:xfrm>
                  <a:off x="1137" y="2936"/>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09" name="Group 153"/>
              <p:cNvGrpSpPr>
                <a:grpSpLocks/>
              </p:cNvGrpSpPr>
              <p:nvPr/>
            </p:nvGrpSpPr>
            <p:grpSpPr bwMode="auto">
              <a:xfrm>
                <a:off x="1979" y="2936"/>
                <a:ext cx="734" cy="403"/>
                <a:chOff x="1979" y="2936"/>
                <a:chExt cx="734" cy="403"/>
              </a:xfrm>
            </p:grpSpPr>
            <p:sp>
              <p:nvSpPr>
                <p:cNvPr id="45091" name="Rectangle 35"/>
                <p:cNvSpPr>
                  <a:spLocks noChangeArrowheads="1"/>
                </p:cNvSpPr>
                <p:nvPr/>
              </p:nvSpPr>
              <p:spPr bwMode="auto">
                <a:xfrm>
                  <a:off x="2022" y="2936"/>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900 D.C.</a:t>
                  </a:r>
                  <a:endParaRPr lang="es-AR" altLang="es-CO" sz="1000"/>
                </a:p>
                <a:p>
                  <a:pPr algn="r" eaLnBrk="0" hangingPunct="0"/>
                  <a:endParaRPr lang="en-US" altLang="es-CO"/>
                </a:p>
              </p:txBody>
            </p:sp>
            <p:sp>
              <p:nvSpPr>
                <p:cNvPr id="45208" name="Rectangle 152"/>
                <p:cNvSpPr>
                  <a:spLocks noChangeArrowheads="1"/>
                </p:cNvSpPr>
                <p:nvPr/>
              </p:nvSpPr>
              <p:spPr bwMode="auto">
                <a:xfrm>
                  <a:off x="1979" y="2936"/>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11" name="Group 155"/>
              <p:cNvGrpSpPr>
                <a:grpSpLocks/>
              </p:cNvGrpSpPr>
              <p:nvPr/>
            </p:nvGrpSpPr>
            <p:grpSpPr bwMode="auto">
              <a:xfrm>
                <a:off x="2713" y="2936"/>
                <a:ext cx="734" cy="403"/>
                <a:chOff x="2713" y="2936"/>
                <a:chExt cx="734" cy="403"/>
              </a:xfrm>
            </p:grpSpPr>
            <p:sp>
              <p:nvSpPr>
                <p:cNvPr id="45092" name="Rectangle 36"/>
                <p:cNvSpPr>
                  <a:spLocks noChangeArrowheads="1"/>
                </p:cNvSpPr>
                <p:nvPr/>
              </p:nvSpPr>
              <p:spPr bwMode="auto">
                <a:xfrm>
                  <a:off x="2756" y="2936"/>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1,300 años</a:t>
                  </a:r>
                  <a:endParaRPr lang="es-AR" altLang="es-CO" sz="1000"/>
                </a:p>
                <a:p>
                  <a:pPr algn="r" eaLnBrk="0" hangingPunct="0"/>
                  <a:endParaRPr lang="en-US" altLang="es-CO"/>
                </a:p>
              </p:txBody>
            </p:sp>
            <p:sp>
              <p:nvSpPr>
                <p:cNvPr id="45210" name="Rectangle 154"/>
                <p:cNvSpPr>
                  <a:spLocks noChangeArrowheads="1"/>
                </p:cNvSpPr>
                <p:nvPr/>
              </p:nvSpPr>
              <p:spPr bwMode="auto">
                <a:xfrm>
                  <a:off x="2713" y="2936"/>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13" name="Group 157"/>
              <p:cNvGrpSpPr>
                <a:grpSpLocks/>
              </p:cNvGrpSpPr>
              <p:nvPr/>
            </p:nvGrpSpPr>
            <p:grpSpPr bwMode="auto">
              <a:xfrm>
                <a:off x="3447" y="2936"/>
                <a:ext cx="525" cy="403"/>
                <a:chOff x="3447" y="2936"/>
                <a:chExt cx="525" cy="403"/>
              </a:xfrm>
            </p:grpSpPr>
            <p:sp>
              <p:nvSpPr>
                <p:cNvPr id="45093" name="Rectangle 37"/>
                <p:cNvSpPr>
                  <a:spLocks noChangeArrowheads="1"/>
                </p:cNvSpPr>
                <p:nvPr/>
              </p:nvSpPr>
              <p:spPr bwMode="auto">
                <a:xfrm>
                  <a:off x="3490" y="2936"/>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8</a:t>
                  </a:r>
                  <a:endParaRPr lang="es-AR" altLang="es-CO" sz="1000"/>
                </a:p>
                <a:p>
                  <a:pPr algn="ctr" eaLnBrk="0" hangingPunct="0"/>
                  <a:endParaRPr lang="en-US" altLang="es-CO"/>
                </a:p>
              </p:txBody>
            </p:sp>
            <p:sp>
              <p:nvSpPr>
                <p:cNvPr id="45212" name="Rectangle 156"/>
                <p:cNvSpPr>
                  <a:spLocks noChangeArrowheads="1"/>
                </p:cNvSpPr>
                <p:nvPr/>
              </p:nvSpPr>
              <p:spPr bwMode="auto">
                <a:xfrm>
                  <a:off x="3447" y="2936"/>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15" name="Group 159"/>
              <p:cNvGrpSpPr>
                <a:grpSpLocks/>
              </p:cNvGrpSpPr>
              <p:nvPr/>
            </p:nvGrpSpPr>
            <p:grpSpPr bwMode="auto">
              <a:xfrm>
                <a:off x="0" y="3339"/>
                <a:ext cx="1137" cy="518"/>
                <a:chOff x="0" y="3339"/>
                <a:chExt cx="1137" cy="518"/>
              </a:xfrm>
            </p:grpSpPr>
            <p:sp>
              <p:nvSpPr>
                <p:cNvPr id="45094" name="Rectangle 38"/>
                <p:cNvSpPr>
                  <a:spLocks noChangeArrowheads="1"/>
                </p:cNvSpPr>
                <p:nvPr/>
              </p:nvSpPr>
              <p:spPr bwMode="auto">
                <a:xfrm>
                  <a:off x="43" y="3339"/>
                  <a:ext cx="105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Suetonio (De Vita Caesarum)</a:t>
                  </a:r>
                  <a:endParaRPr lang="es-AR" altLang="es-CO" sz="1000"/>
                </a:p>
                <a:p>
                  <a:pPr eaLnBrk="0" hangingPunct="0"/>
                  <a:endParaRPr lang="en-US" altLang="es-CO"/>
                </a:p>
              </p:txBody>
            </p:sp>
            <p:sp>
              <p:nvSpPr>
                <p:cNvPr id="45214" name="Rectangle 158"/>
                <p:cNvSpPr>
                  <a:spLocks noChangeArrowheads="1"/>
                </p:cNvSpPr>
                <p:nvPr/>
              </p:nvSpPr>
              <p:spPr bwMode="auto">
                <a:xfrm>
                  <a:off x="0" y="3339"/>
                  <a:ext cx="1137"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17" name="Group 161"/>
              <p:cNvGrpSpPr>
                <a:grpSpLocks/>
              </p:cNvGrpSpPr>
              <p:nvPr/>
            </p:nvGrpSpPr>
            <p:grpSpPr bwMode="auto">
              <a:xfrm>
                <a:off x="1137" y="3339"/>
                <a:ext cx="842" cy="518"/>
                <a:chOff x="1137" y="3339"/>
                <a:chExt cx="842" cy="518"/>
              </a:xfrm>
            </p:grpSpPr>
            <p:sp>
              <p:nvSpPr>
                <p:cNvPr id="45095" name="Rectangle 39"/>
                <p:cNvSpPr>
                  <a:spLocks noChangeArrowheads="1"/>
                </p:cNvSpPr>
                <p:nvPr/>
              </p:nvSpPr>
              <p:spPr bwMode="auto">
                <a:xfrm>
                  <a:off x="1180" y="3339"/>
                  <a:ext cx="75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75 – 160 D.C.</a:t>
                  </a:r>
                  <a:endParaRPr lang="es-AR" altLang="es-CO" sz="1000"/>
                </a:p>
                <a:p>
                  <a:pPr algn="ctr" eaLnBrk="0" hangingPunct="0"/>
                  <a:endParaRPr lang="en-US" altLang="es-CO"/>
                </a:p>
              </p:txBody>
            </p:sp>
            <p:sp>
              <p:nvSpPr>
                <p:cNvPr id="45216" name="Rectangle 160"/>
                <p:cNvSpPr>
                  <a:spLocks noChangeArrowheads="1"/>
                </p:cNvSpPr>
                <p:nvPr/>
              </p:nvSpPr>
              <p:spPr bwMode="auto">
                <a:xfrm>
                  <a:off x="1137" y="3339"/>
                  <a:ext cx="842"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19" name="Group 163"/>
              <p:cNvGrpSpPr>
                <a:grpSpLocks/>
              </p:cNvGrpSpPr>
              <p:nvPr/>
            </p:nvGrpSpPr>
            <p:grpSpPr bwMode="auto">
              <a:xfrm>
                <a:off x="1979" y="3339"/>
                <a:ext cx="734" cy="518"/>
                <a:chOff x="1979" y="3339"/>
                <a:chExt cx="734" cy="518"/>
              </a:xfrm>
            </p:grpSpPr>
            <p:sp>
              <p:nvSpPr>
                <p:cNvPr id="45096" name="Rectangle 40"/>
                <p:cNvSpPr>
                  <a:spLocks noChangeArrowheads="1"/>
                </p:cNvSpPr>
                <p:nvPr/>
              </p:nvSpPr>
              <p:spPr bwMode="auto">
                <a:xfrm>
                  <a:off x="2022" y="3339"/>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950 D.C.</a:t>
                  </a:r>
                  <a:endParaRPr lang="es-AR" altLang="es-CO" sz="1000"/>
                </a:p>
                <a:p>
                  <a:pPr algn="r" eaLnBrk="0" hangingPunct="0"/>
                  <a:endParaRPr lang="en-US" altLang="es-CO"/>
                </a:p>
              </p:txBody>
            </p:sp>
            <p:sp>
              <p:nvSpPr>
                <p:cNvPr id="45218" name="Rectangle 162"/>
                <p:cNvSpPr>
                  <a:spLocks noChangeArrowheads="1"/>
                </p:cNvSpPr>
                <p:nvPr/>
              </p:nvSpPr>
              <p:spPr bwMode="auto">
                <a:xfrm>
                  <a:off x="1979" y="3339"/>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21" name="Group 165"/>
              <p:cNvGrpSpPr>
                <a:grpSpLocks/>
              </p:cNvGrpSpPr>
              <p:nvPr/>
            </p:nvGrpSpPr>
            <p:grpSpPr bwMode="auto">
              <a:xfrm>
                <a:off x="2713" y="3339"/>
                <a:ext cx="734" cy="518"/>
                <a:chOff x="2713" y="3339"/>
                <a:chExt cx="734" cy="518"/>
              </a:xfrm>
            </p:grpSpPr>
            <p:sp>
              <p:nvSpPr>
                <p:cNvPr id="45097" name="Rectangle 41"/>
                <p:cNvSpPr>
                  <a:spLocks noChangeArrowheads="1"/>
                </p:cNvSpPr>
                <p:nvPr/>
              </p:nvSpPr>
              <p:spPr bwMode="auto">
                <a:xfrm>
                  <a:off x="2756" y="3339"/>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800 años</a:t>
                  </a:r>
                  <a:endParaRPr lang="es-AR" altLang="es-CO" sz="1000"/>
                </a:p>
                <a:p>
                  <a:pPr algn="r" eaLnBrk="0" hangingPunct="0"/>
                  <a:endParaRPr lang="en-US" altLang="es-CO"/>
                </a:p>
              </p:txBody>
            </p:sp>
            <p:sp>
              <p:nvSpPr>
                <p:cNvPr id="45220" name="Rectangle 164"/>
                <p:cNvSpPr>
                  <a:spLocks noChangeArrowheads="1"/>
                </p:cNvSpPr>
                <p:nvPr/>
              </p:nvSpPr>
              <p:spPr bwMode="auto">
                <a:xfrm>
                  <a:off x="2713" y="3339"/>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23" name="Group 167"/>
              <p:cNvGrpSpPr>
                <a:grpSpLocks/>
              </p:cNvGrpSpPr>
              <p:nvPr/>
            </p:nvGrpSpPr>
            <p:grpSpPr bwMode="auto">
              <a:xfrm>
                <a:off x="3447" y="3339"/>
                <a:ext cx="525" cy="518"/>
                <a:chOff x="3447" y="3339"/>
                <a:chExt cx="525" cy="518"/>
              </a:xfrm>
            </p:grpSpPr>
            <p:sp>
              <p:nvSpPr>
                <p:cNvPr id="45098" name="Rectangle 42"/>
                <p:cNvSpPr>
                  <a:spLocks noChangeArrowheads="1"/>
                </p:cNvSpPr>
                <p:nvPr/>
              </p:nvSpPr>
              <p:spPr bwMode="auto">
                <a:xfrm>
                  <a:off x="3490" y="3339"/>
                  <a:ext cx="439"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8</a:t>
                  </a:r>
                  <a:endParaRPr lang="es-AR" altLang="es-CO" sz="1000"/>
                </a:p>
                <a:p>
                  <a:pPr algn="ctr" eaLnBrk="0" hangingPunct="0"/>
                  <a:endParaRPr lang="en-US" altLang="es-CO"/>
                </a:p>
              </p:txBody>
            </p:sp>
            <p:sp>
              <p:nvSpPr>
                <p:cNvPr id="45222" name="Rectangle 166"/>
                <p:cNvSpPr>
                  <a:spLocks noChangeArrowheads="1"/>
                </p:cNvSpPr>
                <p:nvPr/>
              </p:nvSpPr>
              <p:spPr bwMode="auto">
                <a:xfrm>
                  <a:off x="3447" y="3339"/>
                  <a:ext cx="525"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25" name="Group 169"/>
              <p:cNvGrpSpPr>
                <a:grpSpLocks/>
              </p:cNvGrpSpPr>
              <p:nvPr/>
            </p:nvGrpSpPr>
            <p:grpSpPr bwMode="auto">
              <a:xfrm>
                <a:off x="0" y="3857"/>
                <a:ext cx="1137" cy="403"/>
                <a:chOff x="0" y="3857"/>
                <a:chExt cx="1137" cy="403"/>
              </a:xfrm>
            </p:grpSpPr>
            <p:sp>
              <p:nvSpPr>
                <p:cNvPr id="45099" name="Rectangle 43"/>
                <p:cNvSpPr>
                  <a:spLocks noChangeArrowheads="1"/>
                </p:cNvSpPr>
                <p:nvPr/>
              </p:nvSpPr>
              <p:spPr bwMode="auto">
                <a:xfrm>
                  <a:off x="43" y="3857"/>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Heródoto (Historia)</a:t>
                  </a:r>
                  <a:endParaRPr lang="es-AR" altLang="es-CO" sz="1000"/>
                </a:p>
                <a:p>
                  <a:pPr eaLnBrk="0" hangingPunct="0"/>
                  <a:endParaRPr lang="en-US" altLang="es-CO"/>
                </a:p>
              </p:txBody>
            </p:sp>
            <p:sp>
              <p:nvSpPr>
                <p:cNvPr id="45224" name="Rectangle 168"/>
                <p:cNvSpPr>
                  <a:spLocks noChangeArrowheads="1"/>
                </p:cNvSpPr>
                <p:nvPr/>
              </p:nvSpPr>
              <p:spPr bwMode="auto">
                <a:xfrm>
                  <a:off x="0" y="3857"/>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27" name="Group 171"/>
              <p:cNvGrpSpPr>
                <a:grpSpLocks/>
              </p:cNvGrpSpPr>
              <p:nvPr/>
            </p:nvGrpSpPr>
            <p:grpSpPr bwMode="auto">
              <a:xfrm>
                <a:off x="1137" y="3857"/>
                <a:ext cx="842" cy="403"/>
                <a:chOff x="1137" y="3857"/>
                <a:chExt cx="842" cy="403"/>
              </a:xfrm>
            </p:grpSpPr>
            <p:sp>
              <p:nvSpPr>
                <p:cNvPr id="45100" name="Rectangle 44"/>
                <p:cNvSpPr>
                  <a:spLocks noChangeArrowheads="1"/>
                </p:cNvSpPr>
                <p:nvPr/>
              </p:nvSpPr>
              <p:spPr bwMode="auto">
                <a:xfrm>
                  <a:off x="1180" y="3857"/>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480 – 425 A.C.</a:t>
                  </a:r>
                  <a:endParaRPr lang="es-AR" altLang="es-CO" sz="1000"/>
                </a:p>
                <a:p>
                  <a:pPr algn="ctr" eaLnBrk="0" hangingPunct="0"/>
                  <a:endParaRPr lang="en-US" altLang="es-CO"/>
                </a:p>
              </p:txBody>
            </p:sp>
            <p:sp>
              <p:nvSpPr>
                <p:cNvPr id="45226" name="Rectangle 170"/>
                <p:cNvSpPr>
                  <a:spLocks noChangeArrowheads="1"/>
                </p:cNvSpPr>
                <p:nvPr/>
              </p:nvSpPr>
              <p:spPr bwMode="auto">
                <a:xfrm>
                  <a:off x="1137" y="3857"/>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29" name="Group 173"/>
              <p:cNvGrpSpPr>
                <a:grpSpLocks/>
              </p:cNvGrpSpPr>
              <p:nvPr/>
            </p:nvGrpSpPr>
            <p:grpSpPr bwMode="auto">
              <a:xfrm>
                <a:off x="1979" y="3857"/>
                <a:ext cx="734" cy="403"/>
                <a:chOff x="1979" y="3857"/>
                <a:chExt cx="734" cy="403"/>
              </a:xfrm>
            </p:grpSpPr>
            <p:sp>
              <p:nvSpPr>
                <p:cNvPr id="45101" name="Rectangle 45"/>
                <p:cNvSpPr>
                  <a:spLocks noChangeArrowheads="1"/>
                </p:cNvSpPr>
                <p:nvPr/>
              </p:nvSpPr>
              <p:spPr bwMode="auto">
                <a:xfrm>
                  <a:off x="2022" y="3857"/>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900 D.C.</a:t>
                  </a:r>
                  <a:endParaRPr lang="es-AR" altLang="es-CO" sz="1000"/>
                </a:p>
                <a:p>
                  <a:pPr algn="r" eaLnBrk="0" hangingPunct="0"/>
                  <a:endParaRPr lang="en-US" altLang="es-CO"/>
                </a:p>
              </p:txBody>
            </p:sp>
            <p:sp>
              <p:nvSpPr>
                <p:cNvPr id="45228" name="Rectangle 172"/>
                <p:cNvSpPr>
                  <a:spLocks noChangeArrowheads="1"/>
                </p:cNvSpPr>
                <p:nvPr/>
              </p:nvSpPr>
              <p:spPr bwMode="auto">
                <a:xfrm>
                  <a:off x="1979" y="3857"/>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31" name="Group 175"/>
              <p:cNvGrpSpPr>
                <a:grpSpLocks/>
              </p:cNvGrpSpPr>
              <p:nvPr/>
            </p:nvGrpSpPr>
            <p:grpSpPr bwMode="auto">
              <a:xfrm>
                <a:off x="2713" y="3857"/>
                <a:ext cx="734" cy="403"/>
                <a:chOff x="2713" y="3857"/>
                <a:chExt cx="734" cy="403"/>
              </a:xfrm>
            </p:grpSpPr>
            <p:sp>
              <p:nvSpPr>
                <p:cNvPr id="45102" name="Rectangle 46"/>
                <p:cNvSpPr>
                  <a:spLocks noChangeArrowheads="1"/>
                </p:cNvSpPr>
                <p:nvPr/>
              </p:nvSpPr>
              <p:spPr bwMode="auto">
                <a:xfrm>
                  <a:off x="2756" y="3857"/>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1,300 años</a:t>
                  </a:r>
                  <a:endParaRPr lang="es-AR" altLang="es-CO" sz="1000"/>
                </a:p>
                <a:p>
                  <a:pPr algn="r" eaLnBrk="0" hangingPunct="0"/>
                  <a:endParaRPr lang="en-US" altLang="es-CO"/>
                </a:p>
              </p:txBody>
            </p:sp>
            <p:sp>
              <p:nvSpPr>
                <p:cNvPr id="45230" name="Rectangle 174"/>
                <p:cNvSpPr>
                  <a:spLocks noChangeArrowheads="1"/>
                </p:cNvSpPr>
                <p:nvPr/>
              </p:nvSpPr>
              <p:spPr bwMode="auto">
                <a:xfrm>
                  <a:off x="2713" y="3857"/>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33" name="Group 177"/>
              <p:cNvGrpSpPr>
                <a:grpSpLocks/>
              </p:cNvGrpSpPr>
              <p:nvPr/>
            </p:nvGrpSpPr>
            <p:grpSpPr bwMode="auto">
              <a:xfrm>
                <a:off x="3447" y="3857"/>
                <a:ext cx="525" cy="403"/>
                <a:chOff x="3447" y="3857"/>
                <a:chExt cx="525" cy="403"/>
              </a:xfrm>
            </p:grpSpPr>
            <p:sp>
              <p:nvSpPr>
                <p:cNvPr id="45103" name="Rectangle 47"/>
                <p:cNvSpPr>
                  <a:spLocks noChangeArrowheads="1"/>
                </p:cNvSpPr>
                <p:nvPr/>
              </p:nvSpPr>
              <p:spPr bwMode="auto">
                <a:xfrm>
                  <a:off x="3490" y="3857"/>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8</a:t>
                  </a:r>
                  <a:endParaRPr lang="es-AR" altLang="es-CO" sz="1000"/>
                </a:p>
                <a:p>
                  <a:pPr algn="ctr" eaLnBrk="0" hangingPunct="0"/>
                  <a:endParaRPr lang="en-US" altLang="es-CO"/>
                </a:p>
              </p:txBody>
            </p:sp>
            <p:sp>
              <p:nvSpPr>
                <p:cNvPr id="45232" name="Rectangle 176"/>
                <p:cNvSpPr>
                  <a:spLocks noChangeArrowheads="1"/>
                </p:cNvSpPr>
                <p:nvPr/>
              </p:nvSpPr>
              <p:spPr bwMode="auto">
                <a:xfrm>
                  <a:off x="3447" y="3857"/>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35" name="Group 179"/>
              <p:cNvGrpSpPr>
                <a:grpSpLocks/>
              </p:cNvGrpSpPr>
              <p:nvPr/>
            </p:nvGrpSpPr>
            <p:grpSpPr bwMode="auto">
              <a:xfrm>
                <a:off x="0" y="4260"/>
                <a:ext cx="1137" cy="403"/>
                <a:chOff x="0" y="4260"/>
                <a:chExt cx="1137" cy="403"/>
              </a:xfrm>
            </p:grpSpPr>
            <p:sp>
              <p:nvSpPr>
                <p:cNvPr id="45104" name="Rectangle 48"/>
                <p:cNvSpPr>
                  <a:spLocks noChangeArrowheads="1"/>
                </p:cNvSpPr>
                <p:nvPr/>
              </p:nvSpPr>
              <p:spPr bwMode="auto">
                <a:xfrm>
                  <a:off x="43" y="4260"/>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Horacio</a:t>
                  </a:r>
                  <a:endParaRPr lang="es-AR" altLang="es-CO" sz="1000"/>
                </a:p>
                <a:p>
                  <a:pPr eaLnBrk="0" hangingPunct="0"/>
                  <a:endParaRPr lang="en-US" altLang="es-CO"/>
                </a:p>
              </p:txBody>
            </p:sp>
            <p:sp>
              <p:nvSpPr>
                <p:cNvPr id="45234" name="Rectangle 178"/>
                <p:cNvSpPr>
                  <a:spLocks noChangeArrowheads="1"/>
                </p:cNvSpPr>
                <p:nvPr/>
              </p:nvSpPr>
              <p:spPr bwMode="auto">
                <a:xfrm>
                  <a:off x="0" y="4260"/>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37" name="Group 181"/>
              <p:cNvGrpSpPr>
                <a:grpSpLocks/>
              </p:cNvGrpSpPr>
              <p:nvPr/>
            </p:nvGrpSpPr>
            <p:grpSpPr bwMode="auto">
              <a:xfrm>
                <a:off x="1137" y="4260"/>
                <a:ext cx="842" cy="403"/>
                <a:chOff x="1137" y="4260"/>
                <a:chExt cx="842" cy="403"/>
              </a:xfrm>
            </p:grpSpPr>
            <p:sp>
              <p:nvSpPr>
                <p:cNvPr id="45105" name="Rectangle 49"/>
                <p:cNvSpPr>
                  <a:spLocks noChangeArrowheads="1" noTextEdit="1"/>
                </p:cNvSpPr>
                <p:nvPr/>
              </p:nvSpPr>
              <p:spPr bwMode="auto">
                <a:xfrm>
                  <a:off x="1180" y="4260"/>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s-CO"/>
                </a:p>
              </p:txBody>
            </p:sp>
            <p:sp>
              <p:nvSpPr>
                <p:cNvPr id="45236" name="Rectangle 180"/>
                <p:cNvSpPr>
                  <a:spLocks noChangeArrowheads="1"/>
                </p:cNvSpPr>
                <p:nvPr/>
              </p:nvSpPr>
              <p:spPr bwMode="auto">
                <a:xfrm>
                  <a:off x="1137" y="4260"/>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39" name="Group 183"/>
              <p:cNvGrpSpPr>
                <a:grpSpLocks/>
              </p:cNvGrpSpPr>
              <p:nvPr/>
            </p:nvGrpSpPr>
            <p:grpSpPr bwMode="auto">
              <a:xfrm>
                <a:off x="1979" y="4260"/>
                <a:ext cx="734" cy="403"/>
                <a:chOff x="1979" y="4260"/>
                <a:chExt cx="734" cy="403"/>
              </a:xfrm>
            </p:grpSpPr>
            <p:sp>
              <p:nvSpPr>
                <p:cNvPr id="45106" name="Rectangle 50"/>
                <p:cNvSpPr>
                  <a:spLocks noChangeArrowheads="1" noTextEdit="1"/>
                </p:cNvSpPr>
                <p:nvPr/>
              </p:nvSpPr>
              <p:spPr bwMode="auto">
                <a:xfrm>
                  <a:off x="2022" y="4260"/>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s-CO"/>
                </a:p>
              </p:txBody>
            </p:sp>
            <p:sp>
              <p:nvSpPr>
                <p:cNvPr id="45238" name="Rectangle 182"/>
                <p:cNvSpPr>
                  <a:spLocks noChangeArrowheads="1"/>
                </p:cNvSpPr>
                <p:nvPr/>
              </p:nvSpPr>
              <p:spPr bwMode="auto">
                <a:xfrm>
                  <a:off x="1979" y="4260"/>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41" name="Group 185"/>
              <p:cNvGrpSpPr>
                <a:grpSpLocks/>
              </p:cNvGrpSpPr>
              <p:nvPr/>
            </p:nvGrpSpPr>
            <p:grpSpPr bwMode="auto">
              <a:xfrm>
                <a:off x="2713" y="4260"/>
                <a:ext cx="734" cy="403"/>
                <a:chOff x="2713" y="4260"/>
                <a:chExt cx="734" cy="403"/>
              </a:xfrm>
            </p:grpSpPr>
            <p:sp>
              <p:nvSpPr>
                <p:cNvPr id="45107" name="Rectangle 51"/>
                <p:cNvSpPr>
                  <a:spLocks noChangeArrowheads="1"/>
                </p:cNvSpPr>
                <p:nvPr/>
              </p:nvSpPr>
              <p:spPr bwMode="auto">
                <a:xfrm>
                  <a:off x="2756" y="4260"/>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900 años</a:t>
                  </a:r>
                  <a:endParaRPr lang="es-AR" altLang="es-CO" sz="1000"/>
                </a:p>
                <a:p>
                  <a:pPr algn="r" eaLnBrk="0" hangingPunct="0"/>
                  <a:endParaRPr lang="en-US" altLang="es-CO"/>
                </a:p>
              </p:txBody>
            </p:sp>
            <p:sp>
              <p:nvSpPr>
                <p:cNvPr id="45240" name="Rectangle 184"/>
                <p:cNvSpPr>
                  <a:spLocks noChangeArrowheads="1"/>
                </p:cNvSpPr>
                <p:nvPr/>
              </p:nvSpPr>
              <p:spPr bwMode="auto">
                <a:xfrm>
                  <a:off x="2713" y="4260"/>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43" name="Group 187"/>
              <p:cNvGrpSpPr>
                <a:grpSpLocks/>
              </p:cNvGrpSpPr>
              <p:nvPr/>
            </p:nvGrpSpPr>
            <p:grpSpPr bwMode="auto">
              <a:xfrm>
                <a:off x="3447" y="4260"/>
                <a:ext cx="525" cy="403"/>
                <a:chOff x="3447" y="4260"/>
                <a:chExt cx="525" cy="403"/>
              </a:xfrm>
            </p:grpSpPr>
            <p:sp>
              <p:nvSpPr>
                <p:cNvPr id="45108" name="Rectangle 52"/>
                <p:cNvSpPr>
                  <a:spLocks noChangeArrowheads="1" noTextEdit="1"/>
                </p:cNvSpPr>
                <p:nvPr/>
              </p:nvSpPr>
              <p:spPr bwMode="auto">
                <a:xfrm>
                  <a:off x="3490" y="4260"/>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s-CO"/>
                </a:p>
              </p:txBody>
            </p:sp>
            <p:sp>
              <p:nvSpPr>
                <p:cNvPr id="45242" name="Rectangle 186"/>
                <p:cNvSpPr>
                  <a:spLocks noChangeArrowheads="1"/>
                </p:cNvSpPr>
                <p:nvPr/>
              </p:nvSpPr>
              <p:spPr bwMode="auto">
                <a:xfrm>
                  <a:off x="3447" y="4260"/>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45" name="Group 189"/>
              <p:cNvGrpSpPr>
                <a:grpSpLocks/>
              </p:cNvGrpSpPr>
              <p:nvPr/>
            </p:nvGrpSpPr>
            <p:grpSpPr bwMode="auto">
              <a:xfrm>
                <a:off x="0" y="4663"/>
                <a:ext cx="1137" cy="518"/>
                <a:chOff x="0" y="4663"/>
                <a:chExt cx="1137" cy="518"/>
              </a:xfrm>
            </p:grpSpPr>
            <p:sp>
              <p:nvSpPr>
                <p:cNvPr id="45109" name="Rectangle 53"/>
                <p:cNvSpPr>
                  <a:spLocks noChangeArrowheads="1"/>
                </p:cNvSpPr>
                <p:nvPr/>
              </p:nvSpPr>
              <p:spPr bwMode="auto">
                <a:xfrm>
                  <a:off x="43" y="4663"/>
                  <a:ext cx="1051"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Sófocles</a:t>
                  </a:r>
                  <a:endParaRPr lang="es-AR" altLang="es-CO" sz="1000"/>
                </a:p>
                <a:p>
                  <a:pPr eaLnBrk="0" hangingPunct="0"/>
                  <a:endParaRPr lang="en-US" altLang="es-CO"/>
                </a:p>
              </p:txBody>
            </p:sp>
            <p:sp>
              <p:nvSpPr>
                <p:cNvPr id="45244" name="Rectangle 188"/>
                <p:cNvSpPr>
                  <a:spLocks noChangeArrowheads="1"/>
                </p:cNvSpPr>
                <p:nvPr/>
              </p:nvSpPr>
              <p:spPr bwMode="auto">
                <a:xfrm>
                  <a:off x="0" y="4663"/>
                  <a:ext cx="1137"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47" name="Group 191"/>
              <p:cNvGrpSpPr>
                <a:grpSpLocks/>
              </p:cNvGrpSpPr>
              <p:nvPr/>
            </p:nvGrpSpPr>
            <p:grpSpPr bwMode="auto">
              <a:xfrm>
                <a:off x="1137" y="4663"/>
                <a:ext cx="842" cy="518"/>
                <a:chOff x="1137" y="4663"/>
                <a:chExt cx="842" cy="518"/>
              </a:xfrm>
            </p:grpSpPr>
            <p:sp>
              <p:nvSpPr>
                <p:cNvPr id="45110" name="Rectangle 54"/>
                <p:cNvSpPr>
                  <a:spLocks noChangeArrowheads="1"/>
                </p:cNvSpPr>
                <p:nvPr/>
              </p:nvSpPr>
              <p:spPr bwMode="auto">
                <a:xfrm>
                  <a:off x="1180" y="4663"/>
                  <a:ext cx="75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496 – 406 D.C.</a:t>
                  </a:r>
                  <a:endParaRPr lang="es-AR" altLang="es-CO" sz="1000"/>
                </a:p>
                <a:p>
                  <a:pPr algn="ctr" eaLnBrk="0" hangingPunct="0"/>
                  <a:endParaRPr lang="en-US" altLang="es-CO"/>
                </a:p>
              </p:txBody>
            </p:sp>
            <p:sp>
              <p:nvSpPr>
                <p:cNvPr id="45246" name="Rectangle 190"/>
                <p:cNvSpPr>
                  <a:spLocks noChangeArrowheads="1"/>
                </p:cNvSpPr>
                <p:nvPr/>
              </p:nvSpPr>
              <p:spPr bwMode="auto">
                <a:xfrm>
                  <a:off x="1137" y="4663"/>
                  <a:ext cx="842"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49" name="Group 193"/>
              <p:cNvGrpSpPr>
                <a:grpSpLocks/>
              </p:cNvGrpSpPr>
              <p:nvPr/>
            </p:nvGrpSpPr>
            <p:grpSpPr bwMode="auto">
              <a:xfrm>
                <a:off x="1979" y="4663"/>
                <a:ext cx="734" cy="518"/>
                <a:chOff x="1979" y="4663"/>
                <a:chExt cx="734" cy="518"/>
              </a:xfrm>
            </p:grpSpPr>
            <p:sp>
              <p:nvSpPr>
                <p:cNvPr id="45111" name="Rectangle 55"/>
                <p:cNvSpPr>
                  <a:spLocks noChangeArrowheads="1"/>
                </p:cNvSpPr>
                <p:nvPr/>
              </p:nvSpPr>
              <p:spPr bwMode="auto">
                <a:xfrm>
                  <a:off x="2022" y="4663"/>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1,000 D.C.</a:t>
                  </a:r>
                  <a:endParaRPr lang="es-AR" altLang="es-CO" sz="1000"/>
                </a:p>
                <a:p>
                  <a:pPr algn="r" eaLnBrk="0" hangingPunct="0"/>
                  <a:endParaRPr lang="en-US" altLang="es-CO"/>
                </a:p>
              </p:txBody>
            </p:sp>
            <p:sp>
              <p:nvSpPr>
                <p:cNvPr id="45248" name="Rectangle 192"/>
                <p:cNvSpPr>
                  <a:spLocks noChangeArrowheads="1"/>
                </p:cNvSpPr>
                <p:nvPr/>
              </p:nvSpPr>
              <p:spPr bwMode="auto">
                <a:xfrm>
                  <a:off x="1979" y="4663"/>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51" name="Group 195"/>
              <p:cNvGrpSpPr>
                <a:grpSpLocks/>
              </p:cNvGrpSpPr>
              <p:nvPr/>
            </p:nvGrpSpPr>
            <p:grpSpPr bwMode="auto">
              <a:xfrm>
                <a:off x="2713" y="4663"/>
                <a:ext cx="734" cy="518"/>
                <a:chOff x="2713" y="4663"/>
                <a:chExt cx="734" cy="518"/>
              </a:xfrm>
            </p:grpSpPr>
            <p:sp>
              <p:nvSpPr>
                <p:cNvPr id="45112" name="Rectangle 56"/>
                <p:cNvSpPr>
                  <a:spLocks noChangeArrowheads="1"/>
                </p:cNvSpPr>
                <p:nvPr/>
              </p:nvSpPr>
              <p:spPr bwMode="auto">
                <a:xfrm>
                  <a:off x="2756" y="4663"/>
                  <a:ext cx="6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1,400 años</a:t>
                  </a:r>
                  <a:endParaRPr lang="es-AR" altLang="es-CO" sz="1000"/>
                </a:p>
                <a:p>
                  <a:pPr algn="r" eaLnBrk="0" hangingPunct="0"/>
                  <a:endParaRPr lang="en-US" altLang="es-CO"/>
                </a:p>
              </p:txBody>
            </p:sp>
            <p:sp>
              <p:nvSpPr>
                <p:cNvPr id="45250" name="Rectangle 194"/>
                <p:cNvSpPr>
                  <a:spLocks noChangeArrowheads="1"/>
                </p:cNvSpPr>
                <p:nvPr/>
              </p:nvSpPr>
              <p:spPr bwMode="auto">
                <a:xfrm>
                  <a:off x="2713" y="4663"/>
                  <a:ext cx="7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53" name="Group 197"/>
              <p:cNvGrpSpPr>
                <a:grpSpLocks/>
              </p:cNvGrpSpPr>
              <p:nvPr/>
            </p:nvGrpSpPr>
            <p:grpSpPr bwMode="auto">
              <a:xfrm>
                <a:off x="3447" y="4663"/>
                <a:ext cx="525" cy="518"/>
                <a:chOff x="3447" y="4663"/>
                <a:chExt cx="525" cy="518"/>
              </a:xfrm>
            </p:grpSpPr>
            <p:sp>
              <p:nvSpPr>
                <p:cNvPr id="45113" name="Rectangle 57"/>
                <p:cNvSpPr>
                  <a:spLocks noChangeArrowheads="1"/>
                </p:cNvSpPr>
                <p:nvPr/>
              </p:nvSpPr>
              <p:spPr bwMode="auto">
                <a:xfrm>
                  <a:off x="3490" y="4663"/>
                  <a:ext cx="439"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100</a:t>
                  </a:r>
                  <a:endParaRPr lang="es-AR" altLang="es-CO" sz="1000"/>
                </a:p>
                <a:p>
                  <a:pPr algn="ctr" eaLnBrk="0" hangingPunct="0"/>
                  <a:endParaRPr lang="en-US" altLang="es-CO"/>
                </a:p>
              </p:txBody>
            </p:sp>
            <p:sp>
              <p:nvSpPr>
                <p:cNvPr id="45252" name="Rectangle 196"/>
                <p:cNvSpPr>
                  <a:spLocks noChangeArrowheads="1"/>
                </p:cNvSpPr>
                <p:nvPr/>
              </p:nvSpPr>
              <p:spPr bwMode="auto">
                <a:xfrm>
                  <a:off x="3447" y="4663"/>
                  <a:ext cx="525"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55" name="Group 199"/>
              <p:cNvGrpSpPr>
                <a:grpSpLocks/>
              </p:cNvGrpSpPr>
              <p:nvPr/>
            </p:nvGrpSpPr>
            <p:grpSpPr bwMode="auto">
              <a:xfrm>
                <a:off x="0" y="5181"/>
                <a:ext cx="1137" cy="403"/>
                <a:chOff x="0" y="5181"/>
                <a:chExt cx="1137" cy="403"/>
              </a:xfrm>
            </p:grpSpPr>
            <p:sp>
              <p:nvSpPr>
                <p:cNvPr id="45114" name="Rectangle 58"/>
                <p:cNvSpPr>
                  <a:spLocks noChangeArrowheads="1"/>
                </p:cNvSpPr>
                <p:nvPr/>
              </p:nvSpPr>
              <p:spPr bwMode="auto">
                <a:xfrm>
                  <a:off x="43" y="5181"/>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Lucrecio</a:t>
                  </a:r>
                  <a:endParaRPr lang="es-AR" altLang="es-CO" sz="1000"/>
                </a:p>
                <a:p>
                  <a:pPr eaLnBrk="0" hangingPunct="0"/>
                  <a:endParaRPr lang="en-US" altLang="es-CO"/>
                </a:p>
              </p:txBody>
            </p:sp>
            <p:sp>
              <p:nvSpPr>
                <p:cNvPr id="45254" name="Rectangle 198"/>
                <p:cNvSpPr>
                  <a:spLocks noChangeArrowheads="1"/>
                </p:cNvSpPr>
                <p:nvPr/>
              </p:nvSpPr>
              <p:spPr bwMode="auto">
                <a:xfrm>
                  <a:off x="0" y="5181"/>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57" name="Group 201"/>
              <p:cNvGrpSpPr>
                <a:grpSpLocks/>
              </p:cNvGrpSpPr>
              <p:nvPr/>
            </p:nvGrpSpPr>
            <p:grpSpPr bwMode="auto">
              <a:xfrm>
                <a:off x="1137" y="5181"/>
                <a:ext cx="842" cy="403"/>
                <a:chOff x="1137" y="5181"/>
                <a:chExt cx="842" cy="403"/>
              </a:xfrm>
            </p:grpSpPr>
            <p:sp>
              <p:nvSpPr>
                <p:cNvPr id="45115" name="Rectangle 59"/>
                <p:cNvSpPr>
                  <a:spLocks noChangeArrowheads="1"/>
                </p:cNvSpPr>
                <p:nvPr/>
              </p:nvSpPr>
              <p:spPr bwMode="auto">
                <a:xfrm>
                  <a:off x="1180" y="5181"/>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a:latin typeface="Arial" panose="020B0604020202020204" pitchFamily="34" charset="0"/>
                    </a:rPr>
                    <a:t>Murió 55 A.C.</a:t>
                  </a:r>
                  <a:endParaRPr lang="es-AR" altLang="es-CO" sz="1000"/>
                </a:p>
                <a:p>
                  <a:pPr algn="ctr" eaLnBrk="0" hangingPunct="0"/>
                  <a:endParaRPr lang="en-US" altLang="es-CO"/>
                </a:p>
              </p:txBody>
            </p:sp>
            <p:sp>
              <p:nvSpPr>
                <p:cNvPr id="45256" name="Rectangle 200"/>
                <p:cNvSpPr>
                  <a:spLocks noChangeArrowheads="1"/>
                </p:cNvSpPr>
                <p:nvPr/>
              </p:nvSpPr>
              <p:spPr bwMode="auto">
                <a:xfrm>
                  <a:off x="1137" y="5181"/>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59" name="Group 203"/>
              <p:cNvGrpSpPr>
                <a:grpSpLocks/>
              </p:cNvGrpSpPr>
              <p:nvPr/>
            </p:nvGrpSpPr>
            <p:grpSpPr bwMode="auto">
              <a:xfrm>
                <a:off x="1979" y="5181"/>
                <a:ext cx="734" cy="403"/>
                <a:chOff x="1979" y="5181"/>
                <a:chExt cx="734" cy="403"/>
              </a:xfrm>
            </p:grpSpPr>
            <p:sp>
              <p:nvSpPr>
                <p:cNvPr id="45116" name="Rectangle 60"/>
                <p:cNvSpPr>
                  <a:spLocks noChangeArrowheads="1" noTextEdit="1"/>
                </p:cNvSpPr>
                <p:nvPr/>
              </p:nvSpPr>
              <p:spPr bwMode="auto">
                <a:xfrm>
                  <a:off x="2022" y="5181"/>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s-CO"/>
                </a:p>
              </p:txBody>
            </p:sp>
            <p:sp>
              <p:nvSpPr>
                <p:cNvPr id="45258" name="Rectangle 202"/>
                <p:cNvSpPr>
                  <a:spLocks noChangeArrowheads="1"/>
                </p:cNvSpPr>
                <p:nvPr/>
              </p:nvSpPr>
              <p:spPr bwMode="auto">
                <a:xfrm>
                  <a:off x="1979" y="5181"/>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61" name="Group 205"/>
              <p:cNvGrpSpPr>
                <a:grpSpLocks/>
              </p:cNvGrpSpPr>
              <p:nvPr/>
            </p:nvGrpSpPr>
            <p:grpSpPr bwMode="auto">
              <a:xfrm>
                <a:off x="2713" y="5181"/>
                <a:ext cx="734" cy="403"/>
                <a:chOff x="2713" y="5181"/>
                <a:chExt cx="734" cy="403"/>
              </a:xfrm>
            </p:grpSpPr>
            <p:sp>
              <p:nvSpPr>
                <p:cNvPr id="45117" name="Rectangle 61"/>
                <p:cNvSpPr>
                  <a:spLocks noChangeArrowheads="1"/>
                </p:cNvSpPr>
                <p:nvPr/>
              </p:nvSpPr>
              <p:spPr bwMode="auto">
                <a:xfrm>
                  <a:off x="2756" y="5181"/>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s-AR" altLang="es-CO" sz="1200">
                      <a:latin typeface="Arial" panose="020B0604020202020204" pitchFamily="34" charset="0"/>
                    </a:rPr>
                    <a:t>1,100 años</a:t>
                  </a:r>
                  <a:endParaRPr lang="es-AR" altLang="es-CO" sz="1000"/>
                </a:p>
                <a:p>
                  <a:pPr algn="r" eaLnBrk="0" hangingPunct="0"/>
                  <a:endParaRPr lang="en-US" altLang="es-CO"/>
                </a:p>
              </p:txBody>
            </p:sp>
            <p:sp>
              <p:nvSpPr>
                <p:cNvPr id="45260" name="Rectangle 204"/>
                <p:cNvSpPr>
                  <a:spLocks noChangeArrowheads="1"/>
                </p:cNvSpPr>
                <p:nvPr/>
              </p:nvSpPr>
              <p:spPr bwMode="auto">
                <a:xfrm>
                  <a:off x="2713" y="5181"/>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63" name="Group 207"/>
              <p:cNvGrpSpPr>
                <a:grpSpLocks/>
              </p:cNvGrpSpPr>
              <p:nvPr/>
            </p:nvGrpSpPr>
            <p:grpSpPr bwMode="auto">
              <a:xfrm>
                <a:off x="3447" y="5181"/>
                <a:ext cx="525" cy="403"/>
                <a:chOff x="3447" y="5181"/>
                <a:chExt cx="525" cy="403"/>
              </a:xfrm>
            </p:grpSpPr>
            <p:sp>
              <p:nvSpPr>
                <p:cNvPr id="45118" name="Rectangle 62"/>
                <p:cNvSpPr>
                  <a:spLocks noChangeArrowheads="1"/>
                </p:cNvSpPr>
                <p:nvPr/>
              </p:nvSpPr>
              <p:spPr bwMode="auto">
                <a:xfrm>
                  <a:off x="3490" y="5181"/>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s-AR" altLang="es-CO" sz="1200">
                      <a:latin typeface="Arial" panose="020B0604020202020204" pitchFamily="34" charset="0"/>
                    </a:rPr>
                    <a:t>2</a:t>
                  </a:r>
                  <a:endParaRPr lang="es-AR" altLang="es-CO" sz="1000"/>
                </a:p>
                <a:p>
                  <a:pPr algn="ctr" eaLnBrk="0" hangingPunct="0"/>
                  <a:endParaRPr lang="en-US" altLang="es-CO"/>
                </a:p>
              </p:txBody>
            </p:sp>
            <p:sp>
              <p:nvSpPr>
                <p:cNvPr id="45262" name="Rectangle 206"/>
                <p:cNvSpPr>
                  <a:spLocks noChangeArrowheads="1"/>
                </p:cNvSpPr>
                <p:nvPr/>
              </p:nvSpPr>
              <p:spPr bwMode="auto">
                <a:xfrm>
                  <a:off x="3447" y="5181"/>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65" name="Group 209"/>
              <p:cNvGrpSpPr>
                <a:grpSpLocks/>
              </p:cNvGrpSpPr>
              <p:nvPr/>
            </p:nvGrpSpPr>
            <p:grpSpPr bwMode="auto">
              <a:xfrm>
                <a:off x="0" y="5584"/>
                <a:ext cx="1137" cy="403"/>
                <a:chOff x="0" y="5584"/>
                <a:chExt cx="1137" cy="403"/>
              </a:xfrm>
            </p:grpSpPr>
            <p:sp>
              <p:nvSpPr>
                <p:cNvPr id="45119" name="Rectangle 63"/>
                <p:cNvSpPr>
                  <a:spLocks noChangeArrowheads="1"/>
                </p:cNvSpPr>
                <p:nvPr/>
              </p:nvSpPr>
              <p:spPr bwMode="auto">
                <a:xfrm>
                  <a:off x="43" y="5584"/>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Cátulo</a:t>
                  </a:r>
                  <a:endParaRPr lang="es-AR" altLang="es-CO" sz="1000"/>
                </a:p>
                <a:p>
                  <a:pPr eaLnBrk="0" hangingPunct="0"/>
                  <a:endParaRPr lang="en-US" altLang="es-CO"/>
                </a:p>
              </p:txBody>
            </p:sp>
            <p:sp>
              <p:nvSpPr>
                <p:cNvPr id="45264" name="Rectangle 208"/>
                <p:cNvSpPr>
                  <a:spLocks noChangeArrowheads="1"/>
                </p:cNvSpPr>
                <p:nvPr/>
              </p:nvSpPr>
              <p:spPr bwMode="auto">
                <a:xfrm>
                  <a:off x="0" y="5584"/>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67" name="Group 211"/>
              <p:cNvGrpSpPr>
                <a:grpSpLocks/>
              </p:cNvGrpSpPr>
              <p:nvPr/>
            </p:nvGrpSpPr>
            <p:grpSpPr bwMode="auto">
              <a:xfrm>
                <a:off x="1137" y="5584"/>
                <a:ext cx="842" cy="403"/>
                <a:chOff x="1137" y="5584"/>
                <a:chExt cx="842" cy="403"/>
              </a:xfrm>
            </p:grpSpPr>
            <p:sp>
              <p:nvSpPr>
                <p:cNvPr id="45120" name="Rectangle 64"/>
                <p:cNvSpPr>
                  <a:spLocks noChangeArrowheads="1"/>
                </p:cNvSpPr>
                <p:nvPr/>
              </p:nvSpPr>
              <p:spPr bwMode="auto">
                <a:xfrm>
                  <a:off x="1180" y="5584"/>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54 A.C.</a:t>
                  </a:r>
                  <a:endParaRPr lang="es-AR" altLang="es-CO" sz="1000"/>
                </a:p>
                <a:p>
                  <a:pPr algn="ctr" eaLnBrk="0" hangingPunct="0"/>
                  <a:endParaRPr lang="en-US" altLang="es-CO"/>
                </a:p>
              </p:txBody>
            </p:sp>
            <p:sp>
              <p:nvSpPr>
                <p:cNvPr id="45266" name="Rectangle 210"/>
                <p:cNvSpPr>
                  <a:spLocks noChangeArrowheads="1"/>
                </p:cNvSpPr>
                <p:nvPr/>
              </p:nvSpPr>
              <p:spPr bwMode="auto">
                <a:xfrm>
                  <a:off x="1137" y="5584"/>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69" name="Group 213"/>
              <p:cNvGrpSpPr>
                <a:grpSpLocks/>
              </p:cNvGrpSpPr>
              <p:nvPr/>
            </p:nvGrpSpPr>
            <p:grpSpPr bwMode="auto">
              <a:xfrm>
                <a:off x="1979" y="5584"/>
                <a:ext cx="734" cy="403"/>
                <a:chOff x="1979" y="5584"/>
                <a:chExt cx="734" cy="403"/>
              </a:xfrm>
            </p:grpSpPr>
            <p:sp>
              <p:nvSpPr>
                <p:cNvPr id="45121" name="Rectangle 65"/>
                <p:cNvSpPr>
                  <a:spLocks noChangeArrowheads="1"/>
                </p:cNvSpPr>
                <p:nvPr/>
              </p:nvSpPr>
              <p:spPr bwMode="auto">
                <a:xfrm>
                  <a:off x="2022" y="5584"/>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1,500 D.C.</a:t>
                  </a:r>
                  <a:endParaRPr lang="es-AR" altLang="es-CO" sz="1000"/>
                </a:p>
                <a:p>
                  <a:pPr algn="r" eaLnBrk="0" hangingPunct="0"/>
                  <a:endParaRPr lang="en-US" altLang="es-CO"/>
                </a:p>
              </p:txBody>
            </p:sp>
            <p:sp>
              <p:nvSpPr>
                <p:cNvPr id="45268" name="Rectangle 212"/>
                <p:cNvSpPr>
                  <a:spLocks noChangeArrowheads="1"/>
                </p:cNvSpPr>
                <p:nvPr/>
              </p:nvSpPr>
              <p:spPr bwMode="auto">
                <a:xfrm>
                  <a:off x="1979" y="5584"/>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71" name="Group 215"/>
              <p:cNvGrpSpPr>
                <a:grpSpLocks/>
              </p:cNvGrpSpPr>
              <p:nvPr/>
            </p:nvGrpSpPr>
            <p:grpSpPr bwMode="auto">
              <a:xfrm>
                <a:off x="2713" y="5584"/>
                <a:ext cx="734" cy="403"/>
                <a:chOff x="2713" y="5584"/>
                <a:chExt cx="734" cy="403"/>
              </a:xfrm>
            </p:grpSpPr>
            <p:sp>
              <p:nvSpPr>
                <p:cNvPr id="45122" name="Rectangle 66"/>
                <p:cNvSpPr>
                  <a:spLocks noChangeArrowheads="1"/>
                </p:cNvSpPr>
                <p:nvPr/>
              </p:nvSpPr>
              <p:spPr bwMode="auto">
                <a:xfrm>
                  <a:off x="2756" y="5584"/>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1,600 años</a:t>
                  </a:r>
                  <a:endParaRPr lang="es-AR" altLang="es-CO" sz="1000"/>
                </a:p>
                <a:p>
                  <a:pPr algn="r" eaLnBrk="0" hangingPunct="0"/>
                  <a:endParaRPr lang="en-US" altLang="es-CO"/>
                </a:p>
              </p:txBody>
            </p:sp>
            <p:sp>
              <p:nvSpPr>
                <p:cNvPr id="45270" name="Rectangle 214"/>
                <p:cNvSpPr>
                  <a:spLocks noChangeArrowheads="1"/>
                </p:cNvSpPr>
                <p:nvPr/>
              </p:nvSpPr>
              <p:spPr bwMode="auto">
                <a:xfrm>
                  <a:off x="2713" y="5584"/>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73" name="Group 217"/>
              <p:cNvGrpSpPr>
                <a:grpSpLocks/>
              </p:cNvGrpSpPr>
              <p:nvPr/>
            </p:nvGrpSpPr>
            <p:grpSpPr bwMode="auto">
              <a:xfrm>
                <a:off x="3447" y="5584"/>
                <a:ext cx="525" cy="403"/>
                <a:chOff x="3447" y="5584"/>
                <a:chExt cx="525" cy="403"/>
              </a:xfrm>
            </p:grpSpPr>
            <p:sp>
              <p:nvSpPr>
                <p:cNvPr id="45123" name="Rectangle 67"/>
                <p:cNvSpPr>
                  <a:spLocks noChangeArrowheads="1"/>
                </p:cNvSpPr>
                <p:nvPr/>
              </p:nvSpPr>
              <p:spPr bwMode="auto">
                <a:xfrm>
                  <a:off x="3490" y="5584"/>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3</a:t>
                  </a:r>
                  <a:endParaRPr lang="es-AR" altLang="es-CO" sz="1000"/>
                </a:p>
                <a:p>
                  <a:pPr algn="ctr" eaLnBrk="0" hangingPunct="0"/>
                  <a:endParaRPr lang="en-US" altLang="es-CO"/>
                </a:p>
              </p:txBody>
            </p:sp>
            <p:sp>
              <p:nvSpPr>
                <p:cNvPr id="45272" name="Rectangle 216"/>
                <p:cNvSpPr>
                  <a:spLocks noChangeArrowheads="1"/>
                </p:cNvSpPr>
                <p:nvPr/>
              </p:nvSpPr>
              <p:spPr bwMode="auto">
                <a:xfrm>
                  <a:off x="3447" y="5584"/>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75" name="Group 219"/>
              <p:cNvGrpSpPr>
                <a:grpSpLocks/>
              </p:cNvGrpSpPr>
              <p:nvPr/>
            </p:nvGrpSpPr>
            <p:grpSpPr bwMode="auto">
              <a:xfrm>
                <a:off x="0" y="5987"/>
                <a:ext cx="1137" cy="403"/>
                <a:chOff x="0" y="5987"/>
                <a:chExt cx="1137" cy="403"/>
              </a:xfrm>
            </p:grpSpPr>
            <p:sp>
              <p:nvSpPr>
                <p:cNvPr id="45124" name="Rectangle 68"/>
                <p:cNvSpPr>
                  <a:spLocks noChangeArrowheads="1"/>
                </p:cNvSpPr>
                <p:nvPr/>
              </p:nvSpPr>
              <p:spPr bwMode="auto">
                <a:xfrm>
                  <a:off x="43" y="5987"/>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Eurípides</a:t>
                  </a:r>
                  <a:endParaRPr lang="es-AR" altLang="es-CO" sz="1000"/>
                </a:p>
                <a:p>
                  <a:pPr eaLnBrk="0" hangingPunct="0"/>
                  <a:endParaRPr lang="en-US" altLang="es-CO"/>
                </a:p>
              </p:txBody>
            </p:sp>
            <p:sp>
              <p:nvSpPr>
                <p:cNvPr id="45274" name="Rectangle 218"/>
                <p:cNvSpPr>
                  <a:spLocks noChangeArrowheads="1"/>
                </p:cNvSpPr>
                <p:nvPr/>
              </p:nvSpPr>
              <p:spPr bwMode="auto">
                <a:xfrm>
                  <a:off x="0" y="5987"/>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77" name="Group 221"/>
              <p:cNvGrpSpPr>
                <a:grpSpLocks/>
              </p:cNvGrpSpPr>
              <p:nvPr/>
            </p:nvGrpSpPr>
            <p:grpSpPr bwMode="auto">
              <a:xfrm>
                <a:off x="1137" y="5987"/>
                <a:ext cx="842" cy="403"/>
                <a:chOff x="1137" y="5987"/>
                <a:chExt cx="842" cy="403"/>
              </a:xfrm>
            </p:grpSpPr>
            <p:sp>
              <p:nvSpPr>
                <p:cNvPr id="45125" name="Rectangle 69"/>
                <p:cNvSpPr>
                  <a:spLocks noChangeArrowheads="1"/>
                </p:cNvSpPr>
                <p:nvPr/>
              </p:nvSpPr>
              <p:spPr bwMode="auto">
                <a:xfrm>
                  <a:off x="1180" y="5987"/>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480 – 406 A.C.</a:t>
                  </a:r>
                  <a:endParaRPr lang="es-AR" altLang="es-CO" sz="1000"/>
                </a:p>
                <a:p>
                  <a:pPr algn="ctr" eaLnBrk="0" hangingPunct="0"/>
                  <a:endParaRPr lang="en-US" altLang="es-CO"/>
                </a:p>
              </p:txBody>
            </p:sp>
            <p:sp>
              <p:nvSpPr>
                <p:cNvPr id="45276" name="Rectangle 220"/>
                <p:cNvSpPr>
                  <a:spLocks noChangeArrowheads="1"/>
                </p:cNvSpPr>
                <p:nvPr/>
              </p:nvSpPr>
              <p:spPr bwMode="auto">
                <a:xfrm>
                  <a:off x="1137" y="5987"/>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79" name="Group 223"/>
              <p:cNvGrpSpPr>
                <a:grpSpLocks/>
              </p:cNvGrpSpPr>
              <p:nvPr/>
            </p:nvGrpSpPr>
            <p:grpSpPr bwMode="auto">
              <a:xfrm>
                <a:off x="1979" y="5987"/>
                <a:ext cx="734" cy="403"/>
                <a:chOff x="1979" y="5987"/>
                <a:chExt cx="734" cy="403"/>
              </a:xfrm>
            </p:grpSpPr>
            <p:sp>
              <p:nvSpPr>
                <p:cNvPr id="45126" name="Rectangle 70"/>
                <p:cNvSpPr>
                  <a:spLocks noChangeArrowheads="1"/>
                </p:cNvSpPr>
                <p:nvPr/>
              </p:nvSpPr>
              <p:spPr bwMode="auto">
                <a:xfrm>
                  <a:off x="2022" y="5987"/>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1,100 D.C.</a:t>
                  </a:r>
                  <a:endParaRPr lang="es-AR" altLang="es-CO" sz="1000"/>
                </a:p>
                <a:p>
                  <a:pPr algn="r" eaLnBrk="0" hangingPunct="0"/>
                  <a:endParaRPr lang="en-US" altLang="es-CO"/>
                </a:p>
              </p:txBody>
            </p:sp>
            <p:sp>
              <p:nvSpPr>
                <p:cNvPr id="45278" name="Rectangle 222"/>
                <p:cNvSpPr>
                  <a:spLocks noChangeArrowheads="1"/>
                </p:cNvSpPr>
                <p:nvPr/>
              </p:nvSpPr>
              <p:spPr bwMode="auto">
                <a:xfrm>
                  <a:off x="1979" y="5987"/>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81" name="Group 225"/>
              <p:cNvGrpSpPr>
                <a:grpSpLocks/>
              </p:cNvGrpSpPr>
              <p:nvPr/>
            </p:nvGrpSpPr>
            <p:grpSpPr bwMode="auto">
              <a:xfrm>
                <a:off x="2713" y="5987"/>
                <a:ext cx="734" cy="403"/>
                <a:chOff x="2713" y="5987"/>
                <a:chExt cx="734" cy="403"/>
              </a:xfrm>
            </p:grpSpPr>
            <p:sp>
              <p:nvSpPr>
                <p:cNvPr id="45127" name="Rectangle 71"/>
                <p:cNvSpPr>
                  <a:spLocks noChangeArrowheads="1"/>
                </p:cNvSpPr>
                <p:nvPr/>
              </p:nvSpPr>
              <p:spPr bwMode="auto">
                <a:xfrm>
                  <a:off x="2756" y="5987"/>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1,500 años</a:t>
                  </a:r>
                  <a:endParaRPr lang="es-AR" altLang="es-CO" sz="1000"/>
                </a:p>
                <a:p>
                  <a:pPr algn="r" eaLnBrk="0" hangingPunct="0"/>
                  <a:endParaRPr lang="en-US" altLang="es-CO"/>
                </a:p>
              </p:txBody>
            </p:sp>
            <p:sp>
              <p:nvSpPr>
                <p:cNvPr id="45280" name="Rectangle 224"/>
                <p:cNvSpPr>
                  <a:spLocks noChangeArrowheads="1"/>
                </p:cNvSpPr>
                <p:nvPr/>
              </p:nvSpPr>
              <p:spPr bwMode="auto">
                <a:xfrm>
                  <a:off x="2713" y="5987"/>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83" name="Group 227"/>
              <p:cNvGrpSpPr>
                <a:grpSpLocks/>
              </p:cNvGrpSpPr>
              <p:nvPr/>
            </p:nvGrpSpPr>
            <p:grpSpPr bwMode="auto">
              <a:xfrm>
                <a:off x="3447" y="5987"/>
                <a:ext cx="525" cy="403"/>
                <a:chOff x="3447" y="5987"/>
                <a:chExt cx="525" cy="403"/>
              </a:xfrm>
            </p:grpSpPr>
            <p:sp>
              <p:nvSpPr>
                <p:cNvPr id="45128" name="Rectangle 72"/>
                <p:cNvSpPr>
                  <a:spLocks noChangeArrowheads="1"/>
                </p:cNvSpPr>
                <p:nvPr/>
              </p:nvSpPr>
              <p:spPr bwMode="auto">
                <a:xfrm>
                  <a:off x="3490" y="5987"/>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9</a:t>
                  </a:r>
                  <a:endParaRPr lang="es-AR" altLang="es-CO" sz="1000"/>
                </a:p>
                <a:p>
                  <a:pPr algn="ctr" eaLnBrk="0" hangingPunct="0"/>
                  <a:endParaRPr lang="en-US" altLang="es-CO"/>
                </a:p>
              </p:txBody>
            </p:sp>
            <p:sp>
              <p:nvSpPr>
                <p:cNvPr id="45282" name="Rectangle 226"/>
                <p:cNvSpPr>
                  <a:spLocks noChangeArrowheads="1"/>
                </p:cNvSpPr>
                <p:nvPr/>
              </p:nvSpPr>
              <p:spPr bwMode="auto">
                <a:xfrm>
                  <a:off x="3447" y="5987"/>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85" name="Group 229"/>
              <p:cNvGrpSpPr>
                <a:grpSpLocks/>
              </p:cNvGrpSpPr>
              <p:nvPr/>
            </p:nvGrpSpPr>
            <p:grpSpPr bwMode="auto">
              <a:xfrm>
                <a:off x="0" y="6390"/>
                <a:ext cx="1137" cy="403"/>
                <a:chOff x="0" y="6390"/>
                <a:chExt cx="1137" cy="403"/>
              </a:xfrm>
            </p:grpSpPr>
            <p:sp>
              <p:nvSpPr>
                <p:cNvPr id="45129" name="Rectangle 73"/>
                <p:cNvSpPr>
                  <a:spLocks noChangeArrowheads="1"/>
                </p:cNvSpPr>
                <p:nvPr/>
              </p:nvSpPr>
              <p:spPr bwMode="auto">
                <a:xfrm>
                  <a:off x="43" y="6390"/>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Demóstenes</a:t>
                  </a:r>
                  <a:endParaRPr lang="es-AR" altLang="es-CO" sz="1000"/>
                </a:p>
                <a:p>
                  <a:pPr eaLnBrk="0" hangingPunct="0"/>
                  <a:endParaRPr lang="en-US" altLang="es-CO"/>
                </a:p>
              </p:txBody>
            </p:sp>
            <p:sp>
              <p:nvSpPr>
                <p:cNvPr id="45284" name="Rectangle 228"/>
                <p:cNvSpPr>
                  <a:spLocks noChangeArrowheads="1"/>
                </p:cNvSpPr>
                <p:nvPr/>
              </p:nvSpPr>
              <p:spPr bwMode="auto">
                <a:xfrm>
                  <a:off x="0" y="6390"/>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87" name="Group 231"/>
              <p:cNvGrpSpPr>
                <a:grpSpLocks/>
              </p:cNvGrpSpPr>
              <p:nvPr/>
            </p:nvGrpSpPr>
            <p:grpSpPr bwMode="auto">
              <a:xfrm>
                <a:off x="1137" y="6390"/>
                <a:ext cx="842" cy="403"/>
                <a:chOff x="1137" y="6390"/>
                <a:chExt cx="842" cy="403"/>
              </a:xfrm>
            </p:grpSpPr>
            <p:sp>
              <p:nvSpPr>
                <p:cNvPr id="45130" name="Rectangle 74"/>
                <p:cNvSpPr>
                  <a:spLocks noChangeArrowheads="1"/>
                </p:cNvSpPr>
                <p:nvPr/>
              </p:nvSpPr>
              <p:spPr bwMode="auto">
                <a:xfrm>
                  <a:off x="1180" y="6390"/>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283 – 222 A.C.</a:t>
                  </a:r>
                  <a:endParaRPr lang="es-AR" altLang="es-CO" sz="1000"/>
                </a:p>
                <a:p>
                  <a:pPr algn="ctr" eaLnBrk="0" hangingPunct="0"/>
                  <a:endParaRPr lang="en-US" altLang="es-CO"/>
                </a:p>
              </p:txBody>
            </p:sp>
            <p:sp>
              <p:nvSpPr>
                <p:cNvPr id="45286" name="Rectangle 230"/>
                <p:cNvSpPr>
                  <a:spLocks noChangeArrowheads="1"/>
                </p:cNvSpPr>
                <p:nvPr/>
              </p:nvSpPr>
              <p:spPr bwMode="auto">
                <a:xfrm>
                  <a:off x="1137" y="6390"/>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89" name="Group 233"/>
              <p:cNvGrpSpPr>
                <a:grpSpLocks/>
              </p:cNvGrpSpPr>
              <p:nvPr/>
            </p:nvGrpSpPr>
            <p:grpSpPr bwMode="auto">
              <a:xfrm>
                <a:off x="1979" y="6390"/>
                <a:ext cx="734" cy="403"/>
                <a:chOff x="1979" y="6390"/>
                <a:chExt cx="734" cy="403"/>
              </a:xfrm>
            </p:grpSpPr>
            <p:sp>
              <p:nvSpPr>
                <p:cNvPr id="45131" name="Rectangle 75"/>
                <p:cNvSpPr>
                  <a:spLocks noChangeArrowheads="1"/>
                </p:cNvSpPr>
                <p:nvPr/>
              </p:nvSpPr>
              <p:spPr bwMode="auto">
                <a:xfrm>
                  <a:off x="2022" y="6390"/>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1,100 D.C.</a:t>
                  </a:r>
                  <a:endParaRPr lang="es-AR" altLang="es-CO" sz="1000"/>
                </a:p>
                <a:p>
                  <a:pPr algn="r" eaLnBrk="0" hangingPunct="0"/>
                  <a:endParaRPr lang="en-US" altLang="es-CO"/>
                </a:p>
              </p:txBody>
            </p:sp>
            <p:sp>
              <p:nvSpPr>
                <p:cNvPr id="45288" name="Rectangle 232"/>
                <p:cNvSpPr>
                  <a:spLocks noChangeArrowheads="1"/>
                </p:cNvSpPr>
                <p:nvPr/>
              </p:nvSpPr>
              <p:spPr bwMode="auto">
                <a:xfrm>
                  <a:off x="1979" y="6390"/>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91" name="Group 235"/>
              <p:cNvGrpSpPr>
                <a:grpSpLocks/>
              </p:cNvGrpSpPr>
              <p:nvPr/>
            </p:nvGrpSpPr>
            <p:grpSpPr bwMode="auto">
              <a:xfrm>
                <a:off x="2713" y="6390"/>
                <a:ext cx="734" cy="403"/>
                <a:chOff x="2713" y="6390"/>
                <a:chExt cx="734" cy="403"/>
              </a:xfrm>
            </p:grpSpPr>
            <p:sp>
              <p:nvSpPr>
                <p:cNvPr id="45132" name="Rectangle 76"/>
                <p:cNvSpPr>
                  <a:spLocks noChangeArrowheads="1"/>
                </p:cNvSpPr>
                <p:nvPr/>
              </p:nvSpPr>
              <p:spPr bwMode="auto">
                <a:xfrm>
                  <a:off x="2756" y="6390"/>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1,300 años</a:t>
                  </a:r>
                  <a:endParaRPr lang="es-AR" altLang="es-CO" sz="1000"/>
                </a:p>
                <a:p>
                  <a:pPr algn="r" eaLnBrk="0" hangingPunct="0"/>
                  <a:endParaRPr lang="en-US" altLang="es-CO"/>
                </a:p>
              </p:txBody>
            </p:sp>
            <p:sp>
              <p:nvSpPr>
                <p:cNvPr id="45290" name="Rectangle 234"/>
                <p:cNvSpPr>
                  <a:spLocks noChangeArrowheads="1"/>
                </p:cNvSpPr>
                <p:nvPr/>
              </p:nvSpPr>
              <p:spPr bwMode="auto">
                <a:xfrm>
                  <a:off x="2713" y="6390"/>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93" name="Group 237"/>
              <p:cNvGrpSpPr>
                <a:grpSpLocks/>
              </p:cNvGrpSpPr>
              <p:nvPr/>
            </p:nvGrpSpPr>
            <p:grpSpPr bwMode="auto">
              <a:xfrm>
                <a:off x="3447" y="6390"/>
                <a:ext cx="525" cy="403"/>
                <a:chOff x="3447" y="6390"/>
                <a:chExt cx="525" cy="403"/>
              </a:xfrm>
            </p:grpSpPr>
            <p:sp>
              <p:nvSpPr>
                <p:cNvPr id="45133" name="Rectangle 77"/>
                <p:cNvSpPr>
                  <a:spLocks noChangeArrowheads="1"/>
                </p:cNvSpPr>
                <p:nvPr/>
              </p:nvSpPr>
              <p:spPr bwMode="auto">
                <a:xfrm>
                  <a:off x="3490" y="6390"/>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200</a:t>
                  </a:r>
                  <a:endParaRPr lang="es-AR" altLang="es-CO" sz="1000"/>
                </a:p>
                <a:p>
                  <a:pPr algn="ctr" eaLnBrk="0" hangingPunct="0"/>
                  <a:endParaRPr lang="en-US" altLang="es-CO"/>
                </a:p>
              </p:txBody>
            </p:sp>
            <p:sp>
              <p:nvSpPr>
                <p:cNvPr id="45292" name="Rectangle 236"/>
                <p:cNvSpPr>
                  <a:spLocks noChangeArrowheads="1"/>
                </p:cNvSpPr>
                <p:nvPr/>
              </p:nvSpPr>
              <p:spPr bwMode="auto">
                <a:xfrm>
                  <a:off x="3447" y="6390"/>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95" name="Group 239"/>
              <p:cNvGrpSpPr>
                <a:grpSpLocks/>
              </p:cNvGrpSpPr>
              <p:nvPr/>
            </p:nvGrpSpPr>
            <p:grpSpPr bwMode="auto">
              <a:xfrm>
                <a:off x="0" y="6793"/>
                <a:ext cx="1137" cy="403"/>
                <a:chOff x="0" y="6793"/>
                <a:chExt cx="1137" cy="403"/>
              </a:xfrm>
            </p:grpSpPr>
            <p:sp>
              <p:nvSpPr>
                <p:cNvPr id="45134" name="Rectangle 78"/>
                <p:cNvSpPr>
                  <a:spLocks noChangeArrowheads="1"/>
                </p:cNvSpPr>
                <p:nvPr/>
              </p:nvSpPr>
              <p:spPr bwMode="auto">
                <a:xfrm>
                  <a:off x="43" y="6793"/>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Aristóteles</a:t>
                  </a:r>
                  <a:endParaRPr lang="es-AR" altLang="es-CO" sz="1000"/>
                </a:p>
                <a:p>
                  <a:pPr eaLnBrk="0" hangingPunct="0"/>
                  <a:endParaRPr lang="en-US" altLang="es-CO"/>
                </a:p>
              </p:txBody>
            </p:sp>
            <p:sp>
              <p:nvSpPr>
                <p:cNvPr id="45294" name="Rectangle 238"/>
                <p:cNvSpPr>
                  <a:spLocks noChangeArrowheads="1"/>
                </p:cNvSpPr>
                <p:nvPr/>
              </p:nvSpPr>
              <p:spPr bwMode="auto">
                <a:xfrm>
                  <a:off x="0" y="6793"/>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97" name="Group 241"/>
              <p:cNvGrpSpPr>
                <a:grpSpLocks/>
              </p:cNvGrpSpPr>
              <p:nvPr/>
            </p:nvGrpSpPr>
            <p:grpSpPr bwMode="auto">
              <a:xfrm>
                <a:off x="1137" y="6793"/>
                <a:ext cx="842" cy="403"/>
                <a:chOff x="1137" y="6793"/>
                <a:chExt cx="842" cy="403"/>
              </a:xfrm>
            </p:grpSpPr>
            <p:sp>
              <p:nvSpPr>
                <p:cNvPr id="45135" name="Rectangle 79"/>
                <p:cNvSpPr>
                  <a:spLocks noChangeArrowheads="1"/>
                </p:cNvSpPr>
                <p:nvPr/>
              </p:nvSpPr>
              <p:spPr bwMode="auto">
                <a:xfrm>
                  <a:off x="1180" y="6793"/>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384 – 322 A.C.</a:t>
                  </a:r>
                  <a:endParaRPr lang="es-AR" altLang="es-CO" sz="1000"/>
                </a:p>
                <a:p>
                  <a:pPr algn="ctr" eaLnBrk="0" hangingPunct="0"/>
                  <a:endParaRPr lang="en-US" altLang="es-CO"/>
                </a:p>
              </p:txBody>
            </p:sp>
            <p:sp>
              <p:nvSpPr>
                <p:cNvPr id="45296" name="Rectangle 240"/>
                <p:cNvSpPr>
                  <a:spLocks noChangeArrowheads="1"/>
                </p:cNvSpPr>
                <p:nvPr/>
              </p:nvSpPr>
              <p:spPr bwMode="auto">
                <a:xfrm>
                  <a:off x="1137" y="6793"/>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299" name="Group 243"/>
              <p:cNvGrpSpPr>
                <a:grpSpLocks/>
              </p:cNvGrpSpPr>
              <p:nvPr/>
            </p:nvGrpSpPr>
            <p:grpSpPr bwMode="auto">
              <a:xfrm>
                <a:off x="1979" y="6793"/>
                <a:ext cx="734" cy="403"/>
                <a:chOff x="1979" y="6793"/>
                <a:chExt cx="734" cy="403"/>
              </a:xfrm>
            </p:grpSpPr>
            <p:sp>
              <p:nvSpPr>
                <p:cNvPr id="45136" name="Rectangle 80"/>
                <p:cNvSpPr>
                  <a:spLocks noChangeArrowheads="1"/>
                </p:cNvSpPr>
                <p:nvPr/>
              </p:nvSpPr>
              <p:spPr bwMode="auto">
                <a:xfrm>
                  <a:off x="2022" y="6793"/>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1,100 D.C.</a:t>
                  </a:r>
                  <a:endParaRPr lang="es-AR" altLang="es-CO" sz="1000"/>
                </a:p>
                <a:p>
                  <a:pPr algn="r" eaLnBrk="0" hangingPunct="0"/>
                  <a:endParaRPr lang="en-US" altLang="es-CO"/>
                </a:p>
              </p:txBody>
            </p:sp>
            <p:sp>
              <p:nvSpPr>
                <p:cNvPr id="45298" name="Rectangle 242"/>
                <p:cNvSpPr>
                  <a:spLocks noChangeArrowheads="1"/>
                </p:cNvSpPr>
                <p:nvPr/>
              </p:nvSpPr>
              <p:spPr bwMode="auto">
                <a:xfrm>
                  <a:off x="1979" y="6793"/>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301" name="Group 245"/>
              <p:cNvGrpSpPr>
                <a:grpSpLocks/>
              </p:cNvGrpSpPr>
              <p:nvPr/>
            </p:nvGrpSpPr>
            <p:grpSpPr bwMode="auto">
              <a:xfrm>
                <a:off x="2713" y="6793"/>
                <a:ext cx="734" cy="403"/>
                <a:chOff x="2713" y="6793"/>
                <a:chExt cx="734" cy="403"/>
              </a:xfrm>
            </p:grpSpPr>
            <p:sp>
              <p:nvSpPr>
                <p:cNvPr id="45137" name="Rectangle 81"/>
                <p:cNvSpPr>
                  <a:spLocks noChangeArrowheads="1"/>
                </p:cNvSpPr>
                <p:nvPr/>
              </p:nvSpPr>
              <p:spPr bwMode="auto">
                <a:xfrm>
                  <a:off x="2756" y="6793"/>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1,400 años</a:t>
                  </a:r>
                  <a:endParaRPr lang="es-AR" altLang="es-CO" sz="1000"/>
                </a:p>
                <a:p>
                  <a:pPr algn="r" eaLnBrk="0" hangingPunct="0"/>
                  <a:endParaRPr lang="en-US" altLang="es-CO"/>
                </a:p>
              </p:txBody>
            </p:sp>
            <p:sp>
              <p:nvSpPr>
                <p:cNvPr id="45300" name="Rectangle 244"/>
                <p:cNvSpPr>
                  <a:spLocks noChangeArrowheads="1"/>
                </p:cNvSpPr>
                <p:nvPr/>
              </p:nvSpPr>
              <p:spPr bwMode="auto">
                <a:xfrm>
                  <a:off x="2713" y="6793"/>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303" name="Group 247"/>
              <p:cNvGrpSpPr>
                <a:grpSpLocks/>
              </p:cNvGrpSpPr>
              <p:nvPr/>
            </p:nvGrpSpPr>
            <p:grpSpPr bwMode="auto">
              <a:xfrm>
                <a:off x="3447" y="6793"/>
                <a:ext cx="525" cy="403"/>
                <a:chOff x="3447" y="6793"/>
                <a:chExt cx="525" cy="403"/>
              </a:xfrm>
            </p:grpSpPr>
            <p:sp>
              <p:nvSpPr>
                <p:cNvPr id="45138" name="Rectangle 82"/>
                <p:cNvSpPr>
                  <a:spLocks noChangeArrowheads="1"/>
                </p:cNvSpPr>
                <p:nvPr/>
              </p:nvSpPr>
              <p:spPr bwMode="auto">
                <a:xfrm>
                  <a:off x="3490" y="6793"/>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5</a:t>
                  </a:r>
                  <a:endParaRPr lang="es-AR" altLang="es-CO" sz="1000"/>
                </a:p>
                <a:p>
                  <a:pPr algn="ctr" eaLnBrk="0" hangingPunct="0"/>
                  <a:endParaRPr lang="en-US" altLang="es-CO"/>
                </a:p>
              </p:txBody>
            </p:sp>
            <p:sp>
              <p:nvSpPr>
                <p:cNvPr id="45302" name="Rectangle 246"/>
                <p:cNvSpPr>
                  <a:spLocks noChangeArrowheads="1"/>
                </p:cNvSpPr>
                <p:nvPr/>
              </p:nvSpPr>
              <p:spPr bwMode="auto">
                <a:xfrm>
                  <a:off x="3447" y="6793"/>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305" name="Group 249"/>
              <p:cNvGrpSpPr>
                <a:grpSpLocks/>
              </p:cNvGrpSpPr>
              <p:nvPr/>
            </p:nvGrpSpPr>
            <p:grpSpPr bwMode="auto">
              <a:xfrm>
                <a:off x="0" y="7196"/>
                <a:ext cx="1137" cy="403"/>
                <a:chOff x="0" y="7196"/>
                <a:chExt cx="1137" cy="403"/>
              </a:xfrm>
            </p:grpSpPr>
            <p:sp>
              <p:nvSpPr>
                <p:cNvPr id="45139" name="Rectangle 83"/>
                <p:cNvSpPr>
                  <a:spLocks noChangeArrowheads="1"/>
                </p:cNvSpPr>
                <p:nvPr/>
              </p:nvSpPr>
              <p:spPr bwMode="auto">
                <a:xfrm>
                  <a:off x="43" y="7196"/>
                  <a:ext cx="1051"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s-AR" altLang="es-CO" sz="1200">
                      <a:latin typeface="Arial" panose="020B0604020202020204" pitchFamily="34" charset="0"/>
                    </a:rPr>
                    <a:t>Aristófanes</a:t>
                  </a:r>
                  <a:endParaRPr lang="es-AR" altLang="es-CO" sz="1000"/>
                </a:p>
                <a:p>
                  <a:pPr eaLnBrk="0" hangingPunct="0"/>
                  <a:endParaRPr lang="en-US" altLang="es-CO"/>
                </a:p>
              </p:txBody>
            </p:sp>
            <p:sp>
              <p:nvSpPr>
                <p:cNvPr id="45304" name="Rectangle 248"/>
                <p:cNvSpPr>
                  <a:spLocks noChangeArrowheads="1"/>
                </p:cNvSpPr>
                <p:nvPr/>
              </p:nvSpPr>
              <p:spPr bwMode="auto">
                <a:xfrm>
                  <a:off x="0" y="7196"/>
                  <a:ext cx="1137"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307" name="Group 251"/>
              <p:cNvGrpSpPr>
                <a:grpSpLocks/>
              </p:cNvGrpSpPr>
              <p:nvPr/>
            </p:nvGrpSpPr>
            <p:grpSpPr bwMode="auto">
              <a:xfrm>
                <a:off x="1137" y="7196"/>
                <a:ext cx="842" cy="403"/>
                <a:chOff x="1137" y="7196"/>
                <a:chExt cx="842" cy="403"/>
              </a:xfrm>
            </p:grpSpPr>
            <p:sp>
              <p:nvSpPr>
                <p:cNvPr id="45140" name="Rectangle 84"/>
                <p:cNvSpPr>
                  <a:spLocks noChangeArrowheads="1"/>
                </p:cNvSpPr>
                <p:nvPr/>
              </p:nvSpPr>
              <p:spPr bwMode="auto">
                <a:xfrm>
                  <a:off x="1180" y="7196"/>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450 – 385 A.C.</a:t>
                  </a:r>
                  <a:endParaRPr lang="es-AR" altLang="es-CO" sz="1000"/>
                </a:p>
                <a:p>
                  <a:pPr algn="ctr" eaLnBrk="0" hangingPunct="0"/>
                  <a:endParaRPr lang="en-US" altLang="es-CO"/>
                </a:p>
              </p:txBody>
            </p:sp>
            <p:sp>
              <p:nvSpPr>
                <p:cNvPr id="45306" name="Rectangle 250"/>
                <p:cNvSpPr>
                  <a:spLocks noChangeArrowheads="1"/>
                </p:cNvSpPr>
                <p:nvPr/>
              </p:nvSpPr>
              <p:spPr bwMode="auto">
                <a:xfrm>
                  <a:off x="1137" y="7196"/>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309" name="Group 253"/>
              <p:cNvGrpSpPr>
                <a:grpSpLocks/>
              </p:cNvGrpSpPr>
              <p:nvPr/>
            </p:nvGrpSpPr>
            <p:grpSpPr bwMode="auto">
              <a:xfrm>
                <a:off x="1979" y="7196"/>
                <a:ext cx="734" cy="403"/>
                <a:chOff x="1979" y="7196"/>
                <a:chExt cx="734" cy="403"/>
              </a:xfrm>
            </p:grpSpPr>
            <p:sp>
              <p:nvSpPr>
                <p:cNvPr id="45141" name="Rectangle 85"/>
                <p:cNvSpPr>
                  <a:spLocks noChangeArrowheads="1"/>
                </p:cNvSpPr>
                <p:nvPr/>
              </p:nvSpPr>
              <p:spPr bwMode="auto">
                <a:xfrm>
                  <a:off x="2022" y="7196"/>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900 D.C.</a:t>
                  </a:r>
                  <a:endParaRPr lang="es-AR" altLang="es-CO" sz="1000"/>
                </a:p>
                <a:p>
                  <a:pPr algn="r" eaLnBrk="0" hangingPunct="0"/>
                  <a:endParaRPr lang="en-US" altLang="es-CO"/>
                </a:p>
              </p:txBody>
            </p:sp>
            <p:sp>
              <p:nvSpPr>
                <p:cNvPr id="45308" name="Rectangle 252"/>
                <p:cNvSpPr>
                  <a:spLocks noChangeArrowheads="1"/>
                </p:cNvSpPr>
                <p:nvPr/>
              </p:nvSpPr>
              <p:spPr bwMode="auto">
                <a:xfrm>
                  <a:off x="1979" y="7196"/>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311" name="Group 255"/>
              <p:cNvGrpSpPr>
                <a:grpSpLocks/>
              </p:cNvGrpSpPr>
              <p:nvPr/>
            </p:nvGrpSpPr>
            <p:grpSpPr bwMode="auto">
              <a:xfrm>
                <a:off x="2713" y="7196"/>
                <a:ext cx="734" cy="403"/>
                <a:chOff x="2713" y="7196"/>
                <a:chExt cx="734" cy="403"/>
              </a:xfrm>
            </p:grpSpPr>
            <p:sp>
              <p:nvSpPr>
                <p:cNvPr id="45142" name="Rectangle 86"/>
                <p:cNvSpPr>
                  <a:spLocks noChangeArrowheads="1"/>
                </p:cNvSpPr>
                <p:nvPr/>
              </p:nvSpPr>
              <p:spPr bwMode="auto">
                <a:xfrm>
                  <a:off x="2756" y="7196"/>
                  <a:ext cx="6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hangingPunct="0"/>
                  <a:r>
                    <a:rPr lang="en-US" altLang="es-CO" sz="1200">
                      <a:latin typeface="Arial" panose="020B0604020202020204" pitchFamily="34" charset="0"/>
                    </a:rPr>
                    <a:t>1,200 años</a:t>
                  </a:r>
                  <a:endParaRPr lang="es-AR" altLang="es-CO" sz="1000"/>
                </a:p>
                <a:p>
                  <a:pPr algn="r" eaLnBrk="0" hangingPunct="0"/>
                  <a:endParaRPr lang="en-US" altLang="es-CO"/>
                </a:p>
              </p:txBody>
            </p:sp>
            <p:sp>
              <p:nvSpPr>
                <p:cNvPr id="45310" name="Rectangle 254"/>
                <p:cNvSpPr>
                  <a:spLocks noChangeArrowheads="1"/>
                </p:cNvSpPr>
                <p:nvPr/>
              </p:nvSpPr>
              <p:spPr bwMode="auto">
                <a:xfrm>
                  <a:off x="2713" y="7196"/>
                  <a:ext cx="7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nvGrpSpPr>
              <p:cNvPr id="45313" name="Group 257"/>
              <p:cNvGrpSpPr>
                <a:grpSpLocks/>
              </p:cNvGrpSpPr>
              <p:nvPr/>
            </p:nvGrpSpPr>
            <p:grpSpPr bwMode="auto">
              <a:xfrm>
                <a:off x="3447" y="7196"/>
                <a:ext cx="525" cy="403"/>
                <a:chOff x="3447" y="7196"/>
                <a:chExt cx="525" cy="403"/>
              </a:xfrm>
            </p:grpSpPr>
            <p:sp>
              <p:nvSpPr>
                <p:cNvPr id="45143" name="Rectangle 87"/>
                <p:cNvSpPr>
                  <a:spLocks noChangeArrowheads="1"/>
                </p:cNvSpPr>
                <p:nvPr/>
              </p:nvSpPr>
              <p:spPr bwMode="auto">
                <a:xfrm>
                  <a:off x="3490" y="7196"/>
                  <a:ext cx="439"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es-CO" sz="1200">
                      <a:latin typeface="Arial" panose="020B0604020202020204" pitchFamily="34" charset="0"/>
                    </a:rPr>
                    <a:t>10</a:t>
                  </a:r>
                  <a:endParaRPr lang="es-AR" altLang="es-CO" sz="1000"/>
                </a:p>
                <a:p>
                  <a:pPr algn="ctr" eaLnBrk="0" hangingPunct="0"/>
                  <a:endParaRPr lang="en-US" altLang="es-CO"/>
                </a:p>
              </p:txBody>
            </p:sp>
            <p:sp>
              <p:nvSpPr>
                <p:cNvPr id="45312" name="Rectangle 256"/>
                <p:cNvSpPr>
                  <a:spLocks noChangeArrowheads="1"/>
                </p:cNvSpPr>
                <p:nvPr/>
              </p:nvSpPr>
              <p:spPr bwMode="auto">
                <a:xfrm>
                  <a:off x="3447" y="7196"/>
                  <a:ext cx="525"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grpSp>
        <p:sp>
          <p:nvSpPr>
            <p:cNvPr id="45315" name="Rectangle 259"/>
            <p:cNvSpPr>
              <a:spLocks noChangeArrowheads="1"/>
            </p:cNvSpPr>
            <p:nvPr/>
          </p:nvSpPr>
          <p:spPr bwMode="auto">
            <a:xfrm>
              <a:off x="-3" y="-3"/>
              <a:ext cx="3978" cy="7605"/>
            </a:xfrm>
            <a:prstGeom prst="rect">
              <a:avLst/>
            </a:prstGeom>
            <a:noFill/>
            <a:ln w="9525">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grpSp>
      <p:sp>
        <p:nvSpPr>
          <p:cNvPr id="45058" name="Rectangle 2"/>
          <p:cNvSpPr>
            <a:spLocks noGrp="1" noChangeArrowheads="1"/>
          </p:cNvSpPr>
          <p:nvPr>
            <p:ph type="title"/>
          </p:nvPr>
        </p:nvSpPr>
        <p:spPr>
          <a:xfrm>
            <a:off x="1143000" y="533400"/>
            <a:ext cx="8001000" cy="381000"/>
          </a:xfrm>
        </p:spPr>
        <p:txBody>
          <a:bodyPr/>
          <a:lstStyle/>
          <a:p>
            <a:r>
              <a:rPr lang="pt-BR" altLang="es-CO" sz="2800"/>
              <a:t>N.T. tiene +5000 copias griegas del 150 d.C. Y unas 13,000 copias de fragmentos del NT. (55 años)</a:t>
            </a:r>
            <a:endParaRPr lang="en-US" altLang="es-CO" sz="28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ltLang="es-CO" sz="4000"/>
              <a:t>¿Cómo sé si no faltan/sobran libros?</a:t>
            </a:r>
            <a:br>
              <a:rPr lang="en-US" altLang="es-CO" sz="4000"/>
            </a:br>
            <a:r>
              <a:rPr lang="en-US" altLang="es-CO" sz="3200">
                <a:solidFill>
                  <a:srgbClr val="CC0000"/>
                </a:solidFill>
              </a:rPr>
              <a:t>El Cánon Bíblico</a:t>
            </a:r>
          </a:p>
        </p:txBody>
      </p:sp>
      <p:sp>
        <p:nvSpPr>
          <p:cNvPr id="88067" name="Rectangle 3"/>
          <p:cNvSpPr>
            <a:spLocks noGrp="1" noChangeArrowheads="1"/>
          </p:cNvSpPr>
          <p:nvPr>
            <p:ph type="body" idx="1"/>
          </p:nvPr>
        </p:nvSpPr>
        <p:spPr>
          <a:xfrm>
            <a:off x="533400" y="1752600"/>
            <a:ext cx="8305800" cy="4114800"/>
          </a:xfrm>
        </p:spPr>
        <p:txBody>
          <a:bodyPr/>
          <a:lstStyle/>
          <a:p>
            <a:pPr marL="609600" indent="-609600">
              <a:lnSpc>
                <a:spcPct val="90000"/>
              </a:lnSpc>
              <a:buFontTx/>
              <a:buNone/>
            </a:pPr>
            <a:r>
              <a:rPr lang="en-US" altLang="es-CO" sz="2800"/>
              <a:t> Hay tres principios para validar los Escritos:</a:t>
            </a:r>
          </a:p>
          <a:p>
            <a:pPr marL="990600" lvl="1" indent="-533400">
              <a:lnSpc>
                <a:spcPct val="90000"/>
              </a:lnSpc>
              <a:buFont typeface="Wingdings" panose="05000000000000000000" pitchFamily="2" charset="2"/>
              <a:buAutoNum type="arabicPeriod"/>
            </a:pPr>
            <a:r>
              <a:rPr lang="en-US" altLang="es-CO"/>
              <a:t>El escrito debía tener un autor debidamente reconocido como profeta o apóstol (o asociado con uno de ellos como Marcos, Lucas, Hebreos, Santiago y Judas).</a:t>
            </a:r>
          </a:p>
          <a:p>
            <a:pPr marL="990600" lvl="1" indent="-533400">
              <a:lnSpc>
                <a:spcPct val="90000"/>
              </a:lnSpc>
              <a:buFont typeface="Wingdings" panose="05000000000000000000" pitchFamily="2" charset="2"/>
              <a:buAutoNum type="arabicPeriod"/>
            </a:pPr>
            <a:r>
              <a:rPr lang="en-US" altLang="es-CO"/>
              <a:t>No puede contradecir el resto de la Escritura.</a:t>
            </a:r>
          </a:p>
          <a:p>
            <a:pPr marL="990600" lvl="1" indent="-533400">
              <a:lnSpc>
                <a:spcPct val="90000"/>
              </a:lnSpc>
              <a:buFont typeface="Wingdings" panose="05000000000000000000" pitchFamily="2" charset="2"/>
              <a:buAutoNum type="arabicPeriod"/>
            </a:pPr>
            <a:r>
              <a:rPr lang="en-US" altLang="es-CO"/>
              <a:t>Consenso general del pueblo de Dios como un libro inspirado.</a:t>
            </a:r>
          </a:p>
          <a:p>
            <a:pPr marL="1371600" lvl="2" indent="-457200">
              <a:lnSpc>
                <a:spcPct val="90000"/>
              </a:lnSpc>
            </a:pPr>
            <a:r>
              <a:rPr lang="en-US" altLang="es-CO" sz="2000"/>
              <a:t>AT – Comunidad Judía.</a:t>
            </a:r>
          </a:p>
          <a:p>
            <a:pPr marL="1371600" lvl="2" indent="-457200">
              <a:lnSpc>
                <a:spcPct val="90000"/>
              </a:lnSpc>
            </a:pPr>
            <a:r>
              <a:rPr lang="en-US" altLang="es-CO" sz="2000"/>
              <a:t>NT – La Iglesia</a:t>
            </a:r>
          </a:p>
          <a:p>
            <a:pPr marL="990600" lvl="1" indent="-533400">
              <a:lnSpc>
                <a:spcPct val="90000"/>
              </a:lnSpc>
            </a:pPr>
            <a:endParaRPr lang="en-US" altLang="es-CO" sz="2400"/>
          </a:p>
          <a:p>
            <a:pPr marL="609600" indent="-609600">
              <a:lnSpc>
                <a:spcPct val="90000"/>
              </a:lnSpc>
            </a:pPr>
            <a:endParaRPr lang="en-US" altLang="es-CO" sz="28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ltLang="es-CO" sz="4000"/>
              <a:t>Supervivencia en el tiempo…</a:t>
            </a:r>
            <a:br>
              <a:rPr lang="en-US" altLang="es-CO" sz="4000"/>
            </a:br>
            <a:r>
              <a:rPr lang="en-US" altLang="es-CO" sz="4000"/>
              <a:t>El Canon del AT (Luc.24:27,44)</a:t>
            </a:r>
          </a:p>
        </p:txBody>
      </p:sp>
      <p:sp>
        <p:nvSpPr>
          <p:cNvPr id="92163" name="Rectangle 3"/>
          <p:cNvSpPr>
            <a:spLocks noGrp="1" noChangeArrowheads="1"/>
          </p:cNvSpPr>
          <p:nvPr>
            <p:ph type="body" sz="half" idx="1"/>
          </p:nvPr>
        </p:nvSpPr>
        <p:spPr>
          <a:xfrm>
            <a:off x="685800" y="1752600"/>
            <a:ext cx="2819400" cy="4114800"/>
          </a:xfrm>
        </p:spPr>
        <p:txBody>
          <a:bodyPr/>
          <a:lstStyle/>
          <a:p>
            <a:pPr marL="533400" indent="-533400">
              <a:lnSpc>
                <a:spcPct val="90000"/>
              </a:lnSpc>
            </a:pPr>
            <a:r>
              <a:rPr lang="en-US" altLang="es-CO" sz="2000" b="1" u="sng"/>
              <a:t>La Ley</a:t>
            </a:r>
          </a:p>
          <a:p>
            <a:pPr marL="533400" indent="-533400">
              <a:lnSpc>
                <a:spcPct val="90000"/>
              </a:lnSpc>
              <a:buFontTx/>
              <a:buAutoNum type="arabicPeriod"/>
            </a:pPr>
            <a:r>
              <a:rPr lang="en-US" altLang="es-CO" sz="2000"/>
              <a:t>Génesis</a:t>
            </a:r>
          </a:p>
          <a:p>
            <a:pPr marL="533400" indent="-533400">
              <a:lnSpc>
                <a:spcPct val="90000"/>
              </a:lnSpc>
              <a:buFontTx/>
              <a:buAutoNum type="arabicPeriod"/>
            </a:pPr>
            <a:r>
              <a:rPr lang="en-US" altLang="es-CO" sz="2000"/>
              <a:t>Exodo</a:t>
            </a:r>
          </a:p>
          <a:p>
            <a:pPr marL="533400" indent="-533400">
              <a:lnSpc>
                <a:spcPct val="90000"/>
              </a:lnSpc>
              <a:buFontTx/>
              <a:buAutoNum type="arabicPeriod"/>
            </a:pPr>
            <a:r>
              <a:rPr lang="en-US" altLang="es-CO" sz="2000"/>
              <a:t>Levítico</a:t>
            </a:r>
          </a:p>
          <a:p>
            <a:pPr marL="533400" indent="-533400">
              <a:lnSpc>
                <a:spcPct val="90000"/>
              </a:lnSpc>
              <a:buFontTx/>
              <a:buAutoNum type="arabicPeriod"/>
            </a:pPr>
            <a:r>
              <a:rPr lang="en-US" altLang="es-CO" sz="2000"/>
              <a:t>Números</a:t>
            </a:r>
          </a:p>
          <a:p>
            <a:pPr marL="533400" indent="-533400">
              <a:lnSpc>
                <a:spcPct val="90000"/>
              </a:lnSpc>
              <a:buFontTx/>
              <a:buAutoNum type="arabicPeriod"/>
            </a:pPr>
            <a:r>
              <a:rPr lang="en-US" altLang="es-CO" sz="2000"/>
              <a:t>Deuteronomio</a:t>
            </a:r>
          </a:p>
        </p:txBody>
      </p:sp>
      <p:sp>
        <p:nvSpPr>
          <p:cNvPr id="92164" name="Rectangle 4"/>
          <p:cNvSpPr>
            <a:spLocks noGrp="1" noChangeArrowheads="1"/>
          </p:cNvSpPr>
          <p:nvPr>
            <p:ph type="body" sz="half" idx="2"/>
          </p:nvPr>
        </p:nvSpPr>
        <p:spPr>
          <a:xfrm>
            <a:off x="2819400" y="1752600"/>
            <a:ext cx="2286000" cy="4114800"/>
          </a:xfrm>
        </p:spPr>
        <p:txBody>
          <a:bodyPr/>
          <a:lstStyle/>
          <a:p>
            <a:pPr marL="533400" indent="-533400">
              <a:lnSpc>
                <a:spcPct val="90000"/>
              </a:lnSpc>
            </a:pPr>
            <a:r>
              <a:rPr lang="en-US" altLang="es-CO" sz="2000" b="1" u="sng"/>
              <a:t>Profetas</a:t>
            </a:r>
          </a:p>
          <a:p>
            <a:pPr marL="533400" indent="-533400">
              <a:lnSpc>
                <a:spcPct val="90000"/>
              </a:lnSpc>
              <a:buFontTx/>
              <a:buAutoNum type="alphaUcPeriod"/>
            </a:pPr>
            <a:r>
              <a:rPr lang="en-US" altLang="es-CO" sz="2000" i="1"/>
              <a:t>Primeros</a:t>
            </a:r>
          </a:p>
          <a:p>
            <a:pPr marL="533400" indent="-533400">
              <a:lnSpc>
                <a:spcPct val="90000"/>
              </a:lnSpc>
              <a:buFontTx/>
              <a:buNone/>
            </a:pPr>
            <a:r>
              <a:rPr lang="en-US" altLang="es-CO" sz="2000"/>
              <a:t>6. Josué</a:t>
            </a:r>
          </a:p>
          <a:p>
            <a:pPr marL="533400" indent="-533400">
              <a:lnSpc>
                <a:spcPct val="90000"/>
              </a:lnSpc>
              <a:buFontTx/>
              <a:buNone/>
            </a:pPr>
            <a:r>
              <a:rPr lang="en-US" altLang="es-CO" sz="2000"/>
              <a:t>7. Jueces</a:t>
            </a:r>
          </a:p>
          <a:p>
            <a:pPr marL="533400" indent="-533400">
              <a:lnSpc>
                <a:spcPct val="90000"/>
              </a:lnSpc>
              <a:buFontTx/>
              <a:buNone/>
            </a:pPr>
            <a:r>
              <a:rPr lang="en-US" altLang="es-CO" sz="2000"/>
              <a:t>8. Samuel (1&amp;2)</a:t>
            </a:r>
          </a:p>
          <a:p>
            <a:pPr marL="533400" indent="-533400">
              <a:lnSpc>
                <a:spcPct val="90000"/>
              </a:lnSpc>
              <a:buFontTx/>
              <a:buNone/>
            </a:pPr>
            <a:r>
              <a:rPr lang="en-US" altLang="es-CO" sz="2000"/>
              <a:t>9. Reyes (1&amp;2)</a:t>
            </a:r>
          </a:p>
          <a:p>
            <a:pPr marL="533400" indent="-533400">
              <a:lnSpc>
                <a:spcPct val="90000"/>
              </a:lnSpc>
              <a:buFontTx/>
              <a:buNone/>
            </a:pPr>
            <a:r>
              <a:rPr lang="en-US" altLang="es-CO" sz="2000" i="1"/>
              <a:t>B. Postreros</a:t>
            </a:r>
          </a:p>
          <a:p>
            <a:pPr marL="533400" indent="-533400">
              <a:lnSpc>
                <a:spcPct val="90000"/>
              </a:lnSpc>
              <a:buFontTx/>
              <a:buNone/>
            </a:pPr>
            <a:r>
              <a:rPr lang="en-US" altLang="es-CO" sz="2000"/>
              <a:t>10. Isaías</a:t>
            </a:r>
          </a:p>
          <a:p>
            <a:pPr marL="533400" indent="-533400">
              <a:lnSpc>
                <a:spcPct val="90000"/>
              </a:lnSpc>
              <a:buFontTx/>
              <a:buNone/>
            </a:pPr>
            <a:r>
              <a:rPr lang="en-US" altLang="es-CO" sz="2000"/>
              <a:t>11. Jeremías</a:t>
            </a:r>
          </a:p>
          <a:p>
            <a:pPr marL="533400" indent="-533400">
              <a:lnSpc>
                <a:spcPct val="90000"/>
              </a:lnSpc>
              <a:buFontTx/>
              <a:buNone/>
            </a:pPr>
            <a:r>
              <a:rPr lang="en-US" altLang="es-CO" sz="2000"/>
              <a:t>12. Ezequiel</a:t>
            </a:r>
          </a:p>
          <a:p>
            <a:pPr marL="533400" indent="-533400">
              <a:lnSpc>
                <a:spcPct val="90000"/>
              </a:lnSpc>
              <a:buFontTx/>
              <a:buNone/>
            </a:pPr>
            <a:r>
              <a:rPr lang="en-US" altLang="es-CO" sz="2000"/>
              <a:t>13. Los Doce</a:t>
            </a:r>
          </a:p>
          <a:p>
            <a:pPr marL="533400" indent="-533400">
              <a:lnSpc>
                <a:spcPct val="90000"/>
              </a:lnSpc>
              <a:buFontTx/>
              <a:buNone/>
            </a:pPr>
            <a:r>
              <a:rPr lang="en-US" altLang="es-CO" sz="2000"/>
              <a:t>(Profetas Menores)</a:t>
            </a:r>
          </a:p>
          <a:p>
            <a:pPr marL="533400" indent="-533400">
              <a:lnSpc>
                <a:spcPct val="90000"/>
              </a:lnSpc>
              <a:buFontTx/>
              <a:buNone/>
            </a:pPr>
            <a:endParaRPr lang="en-US" altLang="es-CO" sz="2000"/>
          </a:p>
        </p:txBody>
      </p:sp>
      <p:sp>
        <p:nvSpPr>
          <p:cNvPr id="92165" name="Rectangle 5"/>
          <p:cNvSpPr>
            <a:spLocks noChangeArrowheads="1"/>
          </p:cNvSpPr>
          <p:nvPr/>
        </p:nvSpPr>
        <p:spPr bwMode="auto">
          <a:xfrm>
            <a:off x="5638800" y="1752600"/>
            <a:ext cx="3505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Blip>
                <a:blip r:embed="rId2"/>
              </a:buBlip>
              <a:defRPr kumimoji="1" sz="2800">
                <a:solidFill>
                  <a:schemeClr val="tx1"/>
                </a:solidFill>
                <a:latin typeface="Times New Roman" panose="02020603050405020304" pitchFamily="18" charset="0"/>
              </a:defRPr>
            </a:lvl1pPr>
            <a:lvl2pPr marL="914400" indent="-457200">
              <a:spcBef>
                <a:spcPct val="20000"/>
              </a:spcBef>
              <a:buClr>
                <a:schemeClr val="accent2"/>
              </a:buClr>
              <a:buFont typeface="Wingdings" panose="05000000000000000000" pitchFamily="2" charset="2"/>
              <a:buBlip>
                <a:blip r:embed="rId3"/>
              </a:buBlip>
              <a:defRPr kumimoji="1" sz="2400">
                <a:solidFill>
                  <a:schemeClr val="tx1"/>
                </a:solidFill>
                <a:latin typeface="Times New Roman" panose="02020603050405020304" pitchFamily="18" charset="0"/>
              </a:defRPr>
            </a:lvl2pPr>
            <a:lvl3pPr marL="1295400" indent="-381000">
              <a:spcBef>
                <a:spcPct val="20000"/>
              </a:spcBef>
              <a:buChar char="•"/>
              <a:defRPr kumimoji="1" sz="2000">
                <a:solidFill>
                  <a:schemeClr val="tx1"/>
                </a:solidFill>
                <a:latin typeface="Times New Roman" panose="02020603050405020304" pitchFamily="18" charset="0"/>
              </a:defRPr>
            </a:lvl3pPr>
            <a:lvl4pPr marL="1714500" indent="-342900">
              <a:spcBef>
                <a:spcPct val="20000"/>
              </a:spcBef>
              <a:buClr>
                <a:schemeClr val="tx2"/>
              </a:buClr>
              <a:buFont typeface="Wingdings" panose="05000000000000000000" pitchFamily="2" charset="2"/>
              <a:buChar char="s"/>
              <a:defRPr kumimoji="1">
                <a:solidFill>
                  <a:schemeClr val="tx1"/>
                </a:solidFill>
                <a:latin typeface="Times New Roman" panose="02020603050405020304" pitchFamily="18" charset="0"/>
              </a:defRPr>
            </a:lvl4pPr>
            <a:lvl5pPr marL="2171700" indent="-342900">
              <a:spcBef>
                <a:spcPct val="20000"/>
              </a:spcBef>
              <a:buClr>
                <a:schemeClr val="tx2"/>
              </a:buClr>
              <a:buFont typeface="Wingdings" panose="05000000000000000000" pitchFamily="2" charset="2"/>
              <a:buChar char="s"/>
              <a:defRPr kumimoji="1">
                <a:solidFill>
                  <a:schemeClr val="tx1"/>
                </a:solidFill>
                <a:latin typeface="Times New Roman" panose="02020603050405020304" pitchFamily="18" charset="0"/>
              </a:defRPr>
            </a:lvl5pPr>
            <a:lvl6pPr marL="2628900" indent="-342900" fontAlgn="base">
              <a:spcBef>
                <a:spcPct val="20000"/>
              </a:spcBef>
              <a:spcAft>
                <a:spcPct val="0"/>
              </a:spcAft>
              <a:buClr>
                <a:schemeClr val="tx2"/>
              </a:buClr>
              <a:buFont typeface="Wingdings" panose="05000000000000000000" pitchFamily="2" charset="2"/>
              <a:buChar char="s"/>
              <a:defRPr kumimoji="1">
                <a:solidFill>
                  <a:schemeClr val="tx1"/>
                </a:solidFill>
                <a:latin typeface="Times New Roman" panose="02020603050405020304" pitchFamily="18" charset="0"/>
              </a:defRPr>
            </a:lvl6pPr>
            <a:lvl7pPr marL="3086100" indent="-342900" fontAlgn="base">
              <a:spcBef>
                <a:spcPct val="20000"/>
              </a:spcBef>
              <a:spcAft>
                <a:spcPct val="0"/>
              </a:spcAft>
              <a:buClr>
                <a:schemeClr val="tx2"/>
              </a:buClr>
              <a:buFont typeface="Wingdings" panose="05000000000000000000" pitchFamily="2" charset="2"/>
              <a:buChar char="s"/>
              <a:defRPr kumimoji="1">
                <a:solidFill>
                  <a:schemeClr val="tx1"/>
                </a:solidFill>
                <a:latin typeface="Times New Roman" panose="02020603050405020304" pitchFamily="18" charset="0"/>
              </a:defRPr>
            </a:lvl7pPr>
            <a:lvl8pPr marL="3543300" indent="-342900" fontAlgn="base">
              <a:spcBef>
                <a:spcPct val="20000"/>
              </a:spcBef>
              <a:spcAft>
                <a:spcPct val="0"/>
              </a:spcAft>
              <a:buClr>
                <a:schemeClr val="tx2"/>
              </a:buClr>
              <a:buFont typeface="Wingdings" panose="05000000000000000000" pitchFamily="2" charset="2"/>
              <a:buChar char="s"/>
              <a:defRPr kumimoji="1">
                <a:solidFill>
                  <a:schemeClr val="tx1"/>
                </a:solidFill>
                <a:latin typeface="Times New Roman" panose="02020603050405020304" pitchFamily="18" charset="0"/>
              </a:defRPr>
            </a:lvl8pPr>
            <a:lvl9pPr marL="4000500" indent="-342900" fontAlgn="base">
              <a:spcBef>
                <a:spcPct val="20000"/>
              </a:spcBef>
              <a:spcAft>
                <a:spcPct val="0"/>
              </a:spcAft>
              <a:buClr>
                <a:schemeClr val="tx2"/>
              </a:buClr>
              <a:buFont typeface="Wingdings" panose="05000000000000000000" pitchFamily="2" charset="2"/>
              <a:buChar char="s"/>
              <a:defRPr kumimoji="1">
                <a:solidFill>
                  <a:schemeClr val="tx1"/>
                </a:solidFill>
                <a:latin typeface="Times New Roman" panose="02020603050405020304" pitchFamily="18" charset="0"/>
              </a:defRPr>
            </a:lvl9pPr>
          </a:lstStyle>
          <a:p>
            <a:pPr>
              <a:lnSpc>
                <a:spcPct val="90000"/>
              </a:lnSpc>
            </a:pPr>
            <a:r>
              <a:rPr lang="en-US" altLang="es-CO" sz="2000" b="1" u="sng"/>
              <a:t>Escritos</a:t>
            </a:r>
          </a:p>
          <a:p>
            <a:pPr>
              <a:lnSpc>
                <a:spcPct val="90000"/>
              </a:lnSpc>
              <a:buFontTx/>
              <a:buAutoNum type="alphaUcPeriod"/>
            </a:pPr>
            <a:r>
              <a:rPr lang="en-US" altLang="es-CO" sz="2000" i="1"/>
              <a:t>Poéticos</a:t>
            </a:r>
          </a:p>
          <a:p>
            <a:pPr>
              <a:lnSpc>
                <a:spcPct val="90000"/>
              </a:lnSpc>
              <a:buFontTx/>
              <a:buNone/>
            </a:pPr>
            <a:r>
              <a:rPr lang="en-US" altLang="es-CO" sz="2000"/>
              <a:t>14. Job</a:t>
            </a:r>
          </a:p>
          <a:p>
            <a:pPr>
              <a:lnSpc>
                <a:spcPct val="90000"/>
              </a:lnSpc>
              <a:buFontTx/>
              <a:buNone/>
            </a:pPr>
            <a:r>
              <a:rPr lang="en-US" altLang="es-CO" sz="2000"/>
              <a:t>15. Salmos</a:t>
            </a:r>
          </a:p>
          <a:p>
            <a:pPr>
              <a:lnSpc>
                <a:spcPct val="90000"/>
              </a:lnSpc>
              <a:buFontTx/>
              <a:buNone/>
            </a:pPr>
            <a:r>
              <a:rPr lang="en-US" altLang="es-CO" sz="2000"/>
              <a:t>16. Proverbios</a:t>
            </a:r>
          </a:p>
          <a:p>
            <a:pPr>
              <a:lnSpc>
                <a:spcPct val="90000"/>
              </a:lnSpc>
              <a:buFontTx/>
              <a:buNone/>
            </a:pPr>
            <a:r>
              <a:rPr lang="en-US" altLang="es-CO" sz="2000" i="1"/>
              <a:t>B. Cinco Rollos (Megillot)</a:t>
            </a:r>
          </a:p>
          <a:p>
            <a:pPr>
              <a:lnSpc>
                <a:spcPct val="90000"/>
              </a:lnSpc>
              <a:buFontTx/>
              <a:buNone/>
            </a:pPr>
            <a:r>
              <a:rPr lang="en-US" altLang="es-CO" sz="2000"/>
              <a:t>17. Cantares</a:t>
            </a:r>
          </a:p>
          <a:p>
            <a:pPr>
              <a:lnSpc>
                <a:spcPct val="90000"/>
              </a:lnSpc>
              <a:buFontTx/>
              <a:buNone/>
            </a:pPr>
            <a:r>
              <a:rPr lang="en-US" altLang="es-CO" sz="2000"/>
              <a:t>18. Rut</a:t>
            </a:r>
          </a:p>
          <a:p>
            <a:pPr>
              <a:lnSpc>
                <a:spcPct val="90000"/>
              </a:lnSpc>
              <a:buFontTx/>
              <a:buNone/>
            </a:pPr>
            <a:r>
              <a:rPr lang="en-US" altLang="es-CO" sz="2000"/>
              <a:t>19. Lamentaciones</a:t>
            </a:r>
          </a:p>
          <a:p>
            <a:pPr>
              <a:lnSpc>
                <a:spcPct val="90000"/>
              </a:lnSpc>
              <a:buFontTx/>
              <a:buNone/>
            </a:pPr>
            <a:r>
              <a:rPr lang="en-US" altLang="es-CO" sz="2000"/>
              <a:t>20. Eclesiastés</a:t>
            </a:r>
          </a:p>
          <a:p>
            <a:pPr>
              <a:lnSpc>
                <a:spcPct val="90000"/>
              </a:lnSpc>
              <a:buFontTx/>
              <a:buNone/>
            </a:pPr>
            <a:r>
              <a:rPr lang="en-US" altLang="es-CO" sz="2000"/>
              <a:t>21. Ester</a:t>
            </a:r>
          </a:p>
          <a:p>
            <a:pPr>
              <a:lnSpc>
                <a:spcPct val="90000"/>
              </a:lnSpc>
              <a:buFontTx/>
              <a:buNone/>
            </a:pPr>
            <a:r>
              <a:rPr lang="en-US" altLang="es-CO" sz="2000" i="1"/>
              <a:t>C. Historicos</a:t>
            </a:r>
          </a:p>
          <a:p>
            <a:pPr>
              <a:lnSpc>
                <a:spcPct val="90000"/>
              </a:lnSpc>
              <a:buFontTx/>
              <a:buNone/>
            </a:pPr>
            <a:r>
              <a:rPr lang="en-US" altLang="es-CO" sz="2000"/>
              <a:t>22. Daniel</a:t>
            </a:r>
          </a:p>
          <a:p>
            <a:pPr>
              <a:lnSpc>
                <a:spcPct val="90000"/>
              </a:lnSpc>
              <a:buFontTx/>
              <a:buNone/>
            </a:pPr>
            <a:r>
              <a:rPr lang="en-US" altLang="es-CO" sz="2000"/>
              <a:t>23. Esdras-Nehemías</a:t>
            </a:r>
          </a:p>
          <a:p>
            <a:pPr>
              <a:lnSpc>
                <a:spcPct val="90000"/>
              </a:lnSpc>
              <a:buFontTx/>
              <a:buNone/>
            </a:pPr>
            <a:r>
              <a:rPr lang="en-US" altLang="es-CO" sz="2000"/>
              <a:t>24. Crónicas (1&amp;2)</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ltLang="es-CO"/>
              <a:t>¿Cómo nos llegó la Biblia?</a:t>
            </a:r>
          </a:p>
        </p:txBody>
      </p:sp>
      <p:sp>
        <p:nvSpPr>
          <p:cNvPr id="74755" name="Rectangle 3"/>
          <p:cNvSpPr>
            <a:spLocks noGrp="1" noChangeArrowheads="1"/>
          </p:cNvSpPr>
          <p:nvPr>
            <p:ph type="body" idx="1"/>
          </p:nvPr>
        </p:nvSpPr>
        <p:spPr/>
        <p:txBody>
          <a:bodyPr/>
          <a:lstStyle/>
          <a:p>
            <a:r>
              <a:rPr lang="en-US" altLang="es-CO"/>
              <a:t>Desde la duda que Satanás sembró en Eva (Gn.3:1-7) la humanidad ha cuestionado la Palabra de Dios a lo largo de la historia.</a:t>
            </a:r>
          </a:p>
          <a:p>
            <a:r>
              <a:rPr lang="en-US" altLang="es-CO"/>
              <a:t>66 libros (39 AT &amp; 27 NT); 1,189 capítulos; 31,173 versículos; hay mucho material en la Biblia que atrae a la gente a cuestionarla.</a:t>
            </a:r>
          </a:p>
          <a:p>
            <a:endParaRPr lang="en-US" altLang="es-CO"/>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US" altLang="es-CO" sz="4000"/>
              <a:t>Supervivencia en el tiempo… </a:t>
            </a:r>
            <a:br>
              <a:rPr lang="en-US" altLang="es-CO" sz="4000"/>
            </a:br>
            <a:r>
              <a:rPr lang="en-US" altLang="es-CO" sz="4000"/>
              <a:t>El cánon Bíblico</a:t>
            </a:r>
          </a:p>
        </p:txBody>
      </p:sp>
      <p:sp>
        <p:nvSpPr>
          <p:cNvPr id="121859" name="Rectangle 3"/>
          <p:cNvSpPr>
            <a:spLocks noGrp="1" noChangeArrowheads="1"/>
          </p:cNvSpPr>
          <p:nvPr>
            <p:ph type="body" idx="1"/>
          </p:nvPr>
        </p:nvSpPr>
        <p:spPr/>
        <p:txBody>
          <a:bodyPr/>
          <a:lstStyle/>
          <a:p>
            <a:pPr>
              <a:lnSpc>
                <a:spcPct val="90000"/>
              </a:lnSpc>
            </a:pPr>
            <a:r>
              <a:rPr lang="en-US" altLang="es-CO" sz="2800"/>
              <a:t>El último libro aceptado en el cánon del AT fue Malaquías, en el 430 a.C.</a:t>
            </a:r>
          </a:p>
          <a:p>
            <a:pPr>
              <a:lnSpc>
                <a:spcPct val="90000"/>
              </a:lnSpc>
            </a:pPr>
            <a:r>
              <a:rPr lang="en-US" altLang="es-CO" sz="2800"/>
              <a:t>Los 14 libros APOCRIFOS (insertados en la Septuaginta en el 200 a.C.) nunca fueron aceptados por los judíos como inspirados, ni tampoco fueron citados por Jesucristo ni por el Nuevo Testamento.</a:t>
            </a:r>
          </a:p>
          <a:p>
            <a:pPr>
              <a:lnSpc>
                <a:spcPct val="90000"/>
              </a:lnSpc>
            </a:pPr>
            <a:r>
              <a:rPr lang="en-US" altLang="es-CO" sz="2800"/>
              <a:t>Los 27 libros del NT han sido aceptado universalmente como inspirados por Dios desde el 350 – 400 d.C. </a:t>
            </a:r>
          </a:p>
        </p:txBody>
      </p:sp>
      <p:sp>
        <p:nvSpPr>
          <p:cNvPr id="121860" name="AutoShape 4"/>
          <p:cNvSpPr>
            <a:spLocks noChangeArrowheads="1"/>
          </p:cNvSpPr>
          <p:nvPr/>
        </p:nvSpPr>
        <p:spPr bwMode="auto">
          <a:xfrm>
            <a:off x="685800" y="5867400"/>
            <a:ext cx="8305800" cy="990600"/>
          </a:xfrm>
          <a:prstGeom prst="horizontalScroll">
            <a:avLst>
              <a:gd name="adj" fmla="val 12500"/>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s-CO"/>
              <a:t>Lectura opcional en el Web: “El Texto del NT” – Roger Omanson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18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18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18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121860"/>
                                        </p:tgtEl>
                                        <p:attrNameLst>
                                          <p:attrName>style.visibility</p:attrName>
                                        </p:attrNameLst>
                                      </p:cBhvr>
                                      <p:to>
                                        <p:strVal val="visible"/>
                                      </p:to>
                                    </p:set>
                                    <p:anim calcmode="lin" valueType="num">
                                      <p:cBhvr>
                                        <p:cTn id="19" dur="1000" fill="hold"/>
                                        <p:tgtEl>
                                          <p:spTgt spid="121860"/>
                                        </p:tgtEl>
                                        <p:attrNameLst>
                                          <p:attrName>ppt_w</p:attrName>
                                        </p:attrNameLst>
                                      </p:cBhvr>
                                      <p:tavLst>
                                        <p:tav tm="0">
                                          <p:val>
                                            <p:strVal val="#ppt_w*0.70"/>
                                          </p:val>
                                        </p:tav>
                                        <p:tav tm="100000">
                                          <p:val>
                                            <p:strVal val="#ppt_w"/>
                                          </p:val>
                                        </p:tav>
                                      </p:tavLst>
                                    </p:anim>
                                    <p:anim calcmode="lin" valueType="num">
                                      <p:cBhvr>
                                        <p:cTn id="20" dur="1000" fill="hold"/>
                                        <p:tgtEl>
                                          <p:spTgt spid="121860"/>
                                        </p:tgtEl>
                                        <p:attrNameLst>
                                          <p:attrName>ppt_h</p:attrName>
                                        </p:attrNameLst>
                                      </p:cBhvr>
                                      <p:tavLst>
                                        <p:tav tm="0">
                                          <p:val>
                                            <p:strVal val="#ppt_h"/>
                                          </p:val>
                                        </p:tav>
                                        <p:tav tm="100000">
                                          <p:val>
                                            <p:strVal val="#ppt_h"/>
                                          </p:val>
                                        </p:tav>
                                      </p:tavLst>
                                    </p:anim>
                                    <p:animEffect transition="in" filter="fade">
                                      <p:cBhvr>
                                        <p:cTn id="21" dur="1000"/>
                                        <p:tgtEl>
                                          <p:spTgt spid="1218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build="p"/>
      <p:bldP spid="12186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Rectangle 6"/>
          <p:cNvSpPr>
            <a:spLocks noGrp="1" noChangeArrowheads="1"/>
          </p:cNvSpPr>
          <p:nvPr>
            <p:ph type="title"/>
          </p:nvPr>
        </p:nvSpPr>
        <p:spPr/>
        <p:txBody>
          <a:bodyPr/>
          <a:lstStyle/>
          <a:p>
            <a:r>
              <a:rPr lang="pt-BR" altLang="es-CO"/>
              <a:t>Evidencias Internas. </a:t>
            </a:r>
            <a:br>
              <a:rPr lang="pt-BR" altLang="es-CO"/>
            </a:br>
            <a:r>
              <a:rPr lang="pt-BR" altLang="es-CO" sz="4000"/>
              <a:t>El A.T. dice ser la Palabra de Dios</a:t>
            </a:r>
            <a:endParaRPr lang="en-US" altLang="es-CO" sz="4000"/>
          </a:p>
        </p:txBody>
      </p:sp>
      <p:sp>
        <p:nvSpPr>
          <p:cNvPr id="8199" name="Rectangle 7"/>
          <p:cNvSpPr>
            <a:spLocks noGrp="1" noChangeArrowheads="1"/>
          </p:cNvSpPr>
          <p:nvPr>
            <p:ph type="body" idx="1"/>
          </p:nvPr>
        </p:nvSpPr>
        <p:spPr/>
        <p:txBody>
          <a:bodyPr/>
          <a:lstStyle/>
          <a:p>
            <a:r>
              <a:rPr lang="pt-BR" altLang="es-CO"/>
              <a:t>Más de 2,000 veces el AT clama que Dios fue quien dijo lo que está escrito en sus páginas.</a:t>
            </a:r>
          </a:p>
          <a:p>
            <a:pPr lvl="1"/>
            <a:r>
              <a:rPr lang="pt-BR" altLang="es-CO"/>
              <a:t>Gen.1:3 “Y dijo Dios: Sea la luz...”</a:t>
            </a:r>
          </a:p>
          <a:p>
            <a:pPr lvl="1"/>
            <a:r>
              <a:rPr lang="pt-BR" altLang="es-CO"/>
              <a:t>Mal.4:3 “...ha dicho Jehová de los ejércitos”</a:t>
            </a:r>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ltLang="es-CO" sz="4000"/>
              <a:t>Evidencias Internas:</a:t>
            </a:r>
            <a:br>
              <a:rPr lang="en-US" altLang="es-CO" sz="4000"/>
            </a:br>
            <a:r>
              <a:rPr lang="en-US" altLang="es-CO" sz="4000"/>
              <a:t>El NT dice ser la Palabra de Dios</a:t>
            </a:r>
          </a:p>
        </p:txBody>
      </p:sp>
      <p:sp>
        <p:nvSpPr>
          <p:cNvPr id="86019" name="Rectangle 3"/>
          <p:cNvSpPr>
            <a:spLocks noGrp="1" noChangeArrowheads="1"/>
          </p:cNvSpPr>
          <p:nvPr>
            <p:ph type="body" idx="1"/>
          </p:nvPr>
        </p:nvSpPr>
        <p:spPr>
          <a:xfrm>
            <a:off x="1066800" y="1752600"/>
            <a:ext cx="7772400" cy="5105400"/>
          </a:xfrm>
        </p:spPr>
        <p:txBody>
          <a:bodyPr/>
          <a:lstStyle/>
          <a:p>
            <a:pPr>
              <a:lnSpc>
                <a:spcPct val="90000"/>
              </a:lnSpc>
            </a:pPr>
            <a:r>
              <a:rPr lang="pt-BR" altLang="es-CO" sz="2800"/>
              <a:t>En el NT: +40 veces frase “la Palabra de Dios”.</a:t>
            </a:r>
          </a:p>
          <a:p>
            <a:pPr>
              <a:lnSpc>
                <a:spcPct val="90000"/>
              </a:lnSpc>
            </a:pPr>
            <a:r>
              <a:rPr lang="pt-BR" altLang="es-CO" sz="2800"/>
              <a:t>Marc.7:13 “invalidando la </a:t>
            </a:r>
            <a:r>
              <a:rPr lang="pt-BR" altLang="es-CO" sz="2800" i="1"/>
              <a:t>Pd D</a:t>
            </a:r>
            <a:r>
              <a:rPr lang="pt-BR" altLang="es-CO" sz="2800"/>
              <a:t> por la tradición”</a:t>
            </a:r>
          </a:p>
          <a:p>
            <a:pPr>
              <a:lnSpc>
                <a:spcPct val="90000"/>
              </a:lnSpc>
            </a:pPr>
            <a:r>
              <a:rPr lang="pt-BR" altLang="es-CO" sz="2800"/>
              <a:t>Luc.5:1 Jesús predicaba la Palabra de Dios.</a:t>
            </a:r>
          </a:p>
          <a:p>
            <a:pPr>
              <a:lnSpc>
                <a:spcPct val="90000"/>
              </a:lnSpc>
            </a:pPr>
            <a:r>
              <a:rPr lang="pt-BR" altLang="es-CO" sz="2800"/>
              <a:t>Hech.4:31; 6:2 los apóstoles predicaban la </a:t>
            </a:r>
            <a:r>
              <a:rPr lang="pt-BR" altLang="es-CO" sz="2800" i="1"/>
              <a:t>PdD</a:t>
            </a:r>
          </a:p>
          <a:p>
            <a:pPr>
              <a:lnSpc>
                <a:spcPct val="90000"/>
              </a:lnSpc>
            </a:pPr>
            <a:r>
              <a:rPr lang="pt-BR" altLang="es-CO" sz="2800"/>
              <a:t>1Cor.2:17 Pablo, no sabiduría humana sino de Dios.</a:t>
            </a:r>
          </a:p>
          <a:p>
            <a:pPr>
              <a:lnSpc>
                <a:spcPct val="90000"/>
              </a:lnSpc>
            </a:pPr>
            <a:r>
              <a:rPr lang="pt-BR" altLang="es-CO" sz="2800"/>
              <a:t>2Ti.3:15-16: “Toda la Escritura es inspirada...”</a:t>
            </a:r>
          </a:p>
          <a:p>
            <a:pPr>
              <a:lnSpc>
                <a:spcPct val="90000"/>
              </a:lnSpc>
            </a:pPr>
            <a:r>
              <a:rPr lang="pt-BR" altLang="es-CO" sz="2800"/>
              <a:t>He.1:1 “Dios, habiendo hablado por los profetas...”</a:t>
            </a:r>
          </a:p>
          <a:p>
            <a:pPr>
              <a:lnSpc>
                <a:spcPct val="90000"/>
              </a:lnSpc>
            </a:pPr>
            <a:r>
              <a:rPr lang="pt-BR" altLang="es-CO" sz="2800"/>
              <a:t>1Pe.1:10-11: “Los profetas inquirieron...”</a:t>
            </a:r>
          </a:p>
          <a:p>
            <a:pPr>
              <a:lnSpc>
                <a:spcPct val="90000"/>
              </a:lnSpc>
            </a:pPr>
            <a:r>
              <a:rPr lang="pt-BR" altLang="es-CO" sz="2800"/>
              <a:t>2Pe.1:20 “...hablaron siendo inspirados...”</a:t>
            </a:r>
          </a:p>
          <a:p>
            <a:pPr>
              <a:lnSpc>
                <a:spcPct val="90000"/>
              </a:lnSpc>
            </a:pPr>
            <a:endParaRPr lang="en-US" altLang="es-CO" sz="28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pt-BR" altLang="es-CO" sz="4000"/>
              <a:t>Evidencias Externas...</a:t>
            </a:r>
            <a:br>
              <a:rPr lang="pt-BR" altLang="es-CO" sz="4000"/>
            </a:br>
            <a:r>
              <a:rPr lang="pt-BR" altLang="es-CO" sz="3600"/>
              <a:t>Científicas, Arqueológicas y Proféticas</a:t>
            </a:r>
            <a:endParaRPr lang="en-US" altLang="es-CO" sz="3600"/>
          </a:p>
        </p:txBody>
      </p:sp>
      <p:sp>
        <p:nvSpPr>
          <p:cNvPr id="122883" name="Rectangle 3"/>
          <p:cNvSpPr>
            <a:spLocks noGrp="1" noChangeArrowheads="1"/>
          </p:cNvSpPr>
          <p:nvPr>
            <p:ph type="body" idx="1"/>
          </p:nvPr>
        </p:nvSpPr>
        <p:spPr/>
        <p:txBody>
          <a:bodyPr/>
          <a:lstStyle/>
          <a:p>
            <a:r>
              <a:rPr lang="pt-BR" altLang="es-CO"/>
              <a:t>1. Científicas</a:t>
            </a:r>
          </a:p>
          <a:p>
            <a:pPr lvl="1"/>
            <a:r>
              <a:rPr lang="pt-BR" altLang="es-CO"/>
              <a:t>A)William Harvey (1627) descubrió que la sangre era lo que daba la vida, pero ya la Biblia lo decía 1500 años antes. (Lev.17:11)</a:t>
            </a:r>
          </a:p>
          <a:p>
            <a:pPr lvl="1"/>
            <a:endParaRPr lang="en-US" altLang="es-CO"/>
          </a:p>
        </p:txBody>
      </p:sp>
      <p:pic>
        <p:nvPicPr>
          <p:cNvPr id="122884" name="Picture 4" descr="hm00494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400" y="4267200"/>
            <a:ext cx="1584325" cy="18367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noFill/>
          <a:ln/>
        </p:spPr>
        <p:txBody>
          <a:bodyPr/>
          <a:lstStyle/>
          <a:p>
            <a:r>
              <a:rPr lang="pt-BR" altLang="es-CO"/>
              <a:t>Evidencias Externas... Científicas</a:t>
            </a:r>
            <a:endParaRPr lang="en-US" altLang="es-CO"/>
          </a:p>
        </p:txBody>
      </p:sp>
      <p:sp>
        <p:nvSpPr>
          <p:cNvPr id="123907" name="Rectangle 3"/>
          <p:cNvSpPr>
            <a:spLocks noGrp="1" noChangeArrowheads="1"/>
          </p:cNvSpPr>
          <p:nvPr>
            <p:ph type="body" idx="1"/>
          </p:nvPr>
        </p:nvSpPr>
        <p:spPr>
          <a:noFill/>
          <a:ln/>
        </p:spPr>
        <p:txBody>
          <a:bodyPr/>
          <a:lstStyle/>
          <a:p>
            <a:r>
              <a:rPr lang="pt-BR" altLang="es-CO"/>
              <a:t>1. Científicas (cont.)</a:t>
            </a:r>
          </a:p>
          <a:p>
            <a:pPr lvl="1"/>
            <a:r>
              <a:rPr lang="pt-BR" altLang="es-CO"/>
              <a:t>B) La redondez de la Tierra fue una teoría propuesta por Galileo y confirmada por Magallanes; pero la Biblia hacía alusión a este hecho 750a.c. (Is.40:22) y 1500a.c. dice:  </a:t>
            </a:r>
            <a:r>
              <a:rPr lang="pt-BR" altLang="es-CO">
                <a:solidFill>
                  <a:schemeClr val="hlink"/>
                </a:solidFill>
              </a:rPr>
              <a:t>“El extiende el Norte sobre vacío, cuelga la tierra sobre nada” (Job 26:7) </a:t>
            </a:r>
          </a:p>
          <a:p>
            <a:pPr lvl="1"/>
            <a:endParaRPr lang="en-US" altLang="es-CO">
              <a:solidFill>
                <a:schemeClr val="hlink"/>
              </a:solidFill>
            </a:endParaRPr>
          </a:p>
        </p:txBody>
      </p:sp>
      <p:pic>
        <p:nvPicPr>
          <p:cNvPr id="123908" name="Picture 4" descr="AG00177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800600"/>
            <a:ext cx="1828800" cy="182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1066800" y="381000"/>
            <a:ext cx="8077200" cy="1143000"/>
          </a:xfrm>
          <a:noFill/>
          <a:ln/>
        </p:spPr>
        <p:txBody>
          <a:bodyPr/>
          <a:lstStyle/>
          <a:p>
            <a:r>
              <a:rPr lang="pt-BR" altLang="es-CO" sz="4000"/>
              <a:t>Evidencias Externas... Arqueológicas</a:t>
            </a:r>
            <a:endParaRPr lang="en-US" altLang="es-CO" sz="4000"/>
          </a:p>
        </p:txBody>
      </p:sp>
      <p:sp>
        <p:nvSpPr>
          <p:cNvPr id="124931" name="Rectangle 3"/>
          <p:cNvSpPr>
            <a:spLocks noGrp="1" noChangeArrowheads="1"/>
          </p:cNvSpPr>
          <p:nvPr>
            <p:ph type="body" sz="half" idx="1"/>
          </p:nvPr>
        </p:nvSpPr>
        <p:spPr>
          <a:xfrm>
            <a:off x="304800" y="1752600"/>
            <a:ext cx="8610600" cy="4876800"/>
          </a:xfrm>
          <a:noFill/>
          <a:ln/>
        </p:spPr>
        <p:txBody>
          <a:bodyPr/>
          <a:lstStyle/>
          <a:p>
            <a:r>
              <a:rPr lang="pt-BR" altLang="es-CO" sz="2800"/>
              <a:t>2. Arqueológicas</a:t>
            </a:r>
          </a:p>
          <a:p>
            <a:pPr lvl="1"/>
            <a:r>
              <a:rPr lang="pt-BR" altLang="es-CO" sz="2400"/>
              <a:t>Lugares que narra la Biblia eran ciertos</a:t>
            </a:r>
          </a:p>
          <a:p>
            <a:pPr lvl="1"/>
            <a:r>
              <a:rPr lang="pt-BR" altLang="es-CO" sz="2400"/>
              <a:t>Escritura en el tiempo de Moisés</a:t>
            </a:r>
          </a:p>
          <a:p>
            <a:pPr lvl="1"/>
            <a:r>
              <a:rPr lang="pt-BR" altLang="es-CO" sz="2400"/>
              <a:t>Momias de reyes mencionados como Ramsés II</a:t>
            </a:r>
          </a:p>
          <a:p>
            <a:pPr lvl="1"/>
            <a:r>
              <a:rPr lang="pt-BR" altLang="es-CO" sz="2400"/>
              <a:t>Los Rollos del Mar Muerto descubiertos en una serie de cuevas en Jordania en la región de Qumram (1947). Más de 600 manuscritos de cuero o papiro. Dos de las copias más antiguas conocidas de Isaías casi intactas y fragmentos de todos los libros del AT.</a:t>
            </a:r>
          </a:p>
        </p:txBody>
      </p:sp>
      <p:pic>
        <p:nvPicPr>
          <p:cNvPr id="124932" name="Picture 4" descr="bd07757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48200" y="5410200"/>
            <a:ext cx="1371600" cy="1035050"/>
          </a:xfrm>
          <a:prstGeom prst="rect">
            <a:avLst/>
          </a:prstGeom>
          <a:noFill/>
          <a:extLst>
            <a:ext uri="{909E8E84-426E-40DD-AFC4-6F175D3DCCD1}">
              <a14:hiddenFill xmlns:a14="http://schemas.microsoft.com/office/drawing/2010/main">
                <a:solidFill>
                  <a:srgbClr val="FFFFFF"/>
                </a:solidFill>
              </a14:hiddenFill>
            </a:ext>
          </a:extLst>
        </p:spPr>
      </p:pic>
      <p:pic>
        <p:nvPicPr>
          <p:cNvPr id="124933" name="Picture 5" descr="dd00673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29600" y="1752600"/>
            <a:ext cx="595313" cy="18240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noFill/>
          <a:ln/>
        </p:spPr>
        <p:txBody>
          <a:bodyPr/>
          <a:lstStyle/>
          <a:p>
            <a:r>
              <a:rPr lang="pt-BR" altLang="es-CO"/>
              <a:t>Evidencias Externas... Proféticas</a:t>
            </a:r>
            <a:endParaRPr lang="en-US" altLang="es-CO"/>
          </a:p>
        </p:txBody>
      </p:sp>
      <p:sp>
        <p:nvSpPr>
          <p:cNvPr id="126979" name="Rectangle 3"/>
          <p:cNvSpPr>
            <a:spLocks noGrp="1" noChangeArrowheads="1"/>
          </p:cNvSpPr>
          <p:nvPr>
            <p:ph type="body" idx="1"/>
          </p:nvPr>
        </p:nvSpPr>
        <p:spPr>
          <a:noFill/>
          <a:ln/>
        </p:spPr>
        <p:txBody>
          <a:bodyPr/>
          <a:lstStyle/>
          <a:p>
            <a:r>
              <a:rPr lang="pt-BR" altLang="es-CO"/>
              <a:t>3. Proféticas (TODAS se han cumplido)</a:t>
            </a:r>
          </a:p>
          <a:p>
            <a:pPr lvl="1"/>
            <a:r>
              <a:rPr lang="pt-BR" altLang="es-CO"/>
              <a:t>Babilonia (Is.13:17-22; 14:22-23)</a:t>
            </a:r>
          </a:p>
          <a:p>
            <a:pPr lvl="1"/>
            <a:r>
              <a:rPr lang="pt-BR" altLang="es-CO"/>
              <a:t>El Mesías</a:t>
            </a:r>
          </a:p>
          <a:p>
            <a:pPr lvl="2"/>
            <a:r>
              <a:rPr lang="pt-BR" altLang="es-CO"/>
              <a:t>Su nacimiento (Is.7:14 comp. Mat.1:21-23)</a:t>
            </a:r>
          </a:p>
          <a:p>
            <a:pPr lvl="2"/>
            <a:r>
              <a:rPr lang="pt-BR" altLang="es-CO"/>
              <a:t>El lugar (Belén) (Miq.5:2 comp. Mat.1:21-23)</a:t>
            </a:r>
          </a:p>
          <a:p>
            <a:pPr lvl="2"/>
            <a:r>
              <a:rPr lang="pt-BR" altLang="es-CO"/>
              <a:t>Su muerte en la cruz (Sal.22:1,7,12,etc.)</a:t>
            </a:r>
          </a:p>
          <a:p>
            <a:pPr lvl="2"/>
            <a:r>
              <a:rPr lang="pt-BR" altLang="es-CO"/>
              <a:t>Su resurrección (Hech.2:25-32)</a:t>
            </a:r>
          </a:p>
          <a:p>
            <a:pPr lvl="1"/>
            <a:r>
              <a:rPr lang="pt-BR" altLang="es-CO"/>
              <a:t>La Toma de Jersulén en el 70d.c. (Mr.13:1-2)</a:t>
            </a:r>
          </a:p>
          <a:p>
            <a:pPr>
              <a:buFontTx/>
              <a:buNone/>
            </a:pPr>
            <a:endParaRPr lang="pt-BR" altLang="es-CO"/>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lgn="ctr">
              <a:buNone/>
            </a:pPr>
            <a:r>
              <a:rPr lang="es-CO" dirty="0" smtClean="0"/>
              <a:t>VER DOCUMENTO ARQUEOLOGÍA BÍBLICA “UR DE LOS CALDEOS”</a:t>
            </a:r>
            <a:endParaRPr lang="es-CO" dirty="0"/>
          </a:p>
        </p:txBody>
      </p:sp>
    </p:spTree>
    <p:extLst>
      <p:ext uri="{BB962C8B-B14F-4D97-AF65-F5344CB8AC3E}">
        <p14:creationId xmlns:p14="http://schemas.microsoft.com/office/powerpoint/2010/main" val="931328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p:spPr>
        <p:txBody>
          <a:bodyPr/>
          <a:lstStyle/>
          <a:p>
            <a:r>
              <a:rPr lang="pt-BR" altLang="es-CO"/>
              <a:t>Datos sobre Babilonia</a:t>
            </a:r>
            <a:endParaRPr lang="en-US" altLang="es-CO"/>
          </a:p>
        </p:txBody>
      </p:sp>
      <p:sp>
        <p:nvSpPr>
          <p:cNvPr id="38915" name="Rectangle 3"/>
          <p:cNvSpPr>
            <a:spLocks noGrp="1" noChangeArrowheads="1"/>
          </p:cNvSpPr>
          <p:nvPr>
            <p:ph type="body" idx="1"/>
          </p:nvPr>
        </p:nvSpPr>
        <p:spPr>
          <a:noFill/>
          <a:ln/>
        </p:spPr>
        <p:txBody>
          <a:bodyPr/>
          <a:lstStyle/>
          <a:p>
            <a:pPr>
              <a:lnSpc>
                <a:spcPct val="90000"/>
              </a:lnSpc>
            </a:pPr>
            <a:r>
              <a:rPr lang="pt-BR" altLang="es-CO" sz="2800"/>
              <a:t>500 kms cuadrados (una de las más grandes de las civilizaciones antiguas).</a:t>
            </a:r>
          </a:p>
          <a:p>
            <a:pPr>
              <a:lnSpc>
                <a:spcPct val="90000"/>
              </a:lnSpc>
            </a:pPr>
            <a:r>
              <a:rPr lang="pt-BR" altLang="es-CO" sz="2800"/>
              <a:t>22 kms por lado</a:t>
            </a:r>
          </a:p>
          <a:p>
            <a:pPr>
              <a:lnSpc>
                <a:spcPct val="90000"/>
              </a:lnSpc>
            </a:pPr>
            <a:r>
              <a:rPr lang="pt-BR" altLang="es-CO" sz="2800"/>
              <a:t>88 kms de circunferencia</a:t>
            </a:r>
          </a:p>
          <a:p>
            <a:pPr>
              <a:lnSpc>
                <a:spcPct val="90000"/>
              </a:lnSpc>
            </a:pPr>
            <a:r>
              <a:rPr lang="pt-BR" altLang="es-CO" sz="2800"/>
              <a:t>Rodeada por un foso de 10 metros de ancho</a:t>
            </a:r>
          </a:p>
          <a:p>
            <a:pPr>
              <a:lnSpc>
                <a:spcPct val="90000"/>
              </a:lnSpc>
            </a:pPr>
            <a:r>
              <a:rPr lang="pt-BR" altLang="es-CO" sz="2800"/>
              <a:t>Muralla exterior</a:t>
            </a:r>
          </a:p>
          <a:p>
            <a:pPr lvl="1">
              <a:lnSpc>
                <a:spcPct val="90000"/>
              </a:lnSpc>
            </a:pPr>
            <a:r>
              <a:rPr lang="pt-BR" altLang="es-CO" sz="2400"/>
              <a:t>104 mts. Altura (30 pisos)</a:t>
            </a:r>
          </a:p>
          <a:p>
            <a:pPr lvl="1">
              <a:lnSpc>
                <a:spcPct val="90000"/>
              </a:lnSpc>
            </a:pPr>
            <a:r>
              <a:rPr lang="pt-BR" altLang="es-CO" sz="2400"/>
              <a:t>20 mts de ancho (11 parqueos de carros)</a:t>
            </a:r>
          </a:p>
          <a:p>
            <a:pPr lvl="1">
              <a:lnSpc>
                <a:spcPct val="90000"/>
              </a:lnSpc>
            </a:pPr>
            <a:r>
              <a:rPr lang="pt-BR" altLang="es-CO" sz="2400"/>
              <a:t>100 puertas de bronce macizo</a:t>
            </a:r>
          </a:p>
          <a:p>
            <a:pPr lvl="1">
              <a:lnSpc>
                <a:spcPct val="90000"/>
              </a:lnSpc>
            </a:pPr>
            <a:r>
              <a:rPr lang="pt-BR" altLang="es-CO" sz="2400"/>
              <a:t>250 torres de vigilancia, 30 mts más altas que las murallas exteriores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pt-BR" altLang="es-CO"/>
              <a:t>Más datos de Babilonia</a:t>
            </a:r>
            <a:endParaRPr lang="en-US" altLang="es-CO"/>
          </a:p>
        </p:txBody>
      </p:sp>
      <p:sp>
        <p:nvSpPr>
          <p:cNvPr id="39939" name="Rectangle 3"/>
          <p:cNvSpPr>
            <a:spLocks noGrp="1" noChangeArrowheads="1"/>
          </p:cNvSpPr>
          <p:nvPr>
            <p:ph type="body" idx="1"/>
          </p:nvPr>
        </p:nvSpPr>
        <p:spPr/>
        <p:txBody>
          <a:bodyPr/>
          <a:lstStyle/>
          <a:p>
            <a:r>
              <a:rPr lang="pt-BR" altLang="es-CO"/>
              <a:t>55 capillas de Marduk</a:t>
            </a:r>
          </a:p>
          <a:p>
            <a:r>
              <a:rPr lang="pt-BR" altLang="es-CO"/>
              <a:t>300 capillas para divinidades terrenas</a:t>
            </a:r>
          </a:p>
          <a:p>
            <a:r>
              <a:rPr lang="pt-BR" altLang="es-CO"/>
              <a:t>600 capillas para divinidades celestiales</a:t>
            </a:r>
          </a:p>
          <a:p>
            <a:r>
              <a:rPr lang="pt-BR" altLang="es-CO"/>
              <a:t>180 altares para la diosa Ishtar</a:t>
            </a:r>
          </a:p>
          <a:p>
            <a:r>
              <a:rPr lang="pt-BR" altLang="es-CO"/>
              <a:t>180 altares para dioses Nergal y Adad</a:t>
            </a:r>
          </a:p>
          <a:p>
            <a:r>
              <a:rPr lang="pt-BR" altLang="es-CO"/>
              <a:t>Otros 12 altares para diferentes dioses</a:t>
            </a:r>
          </a:p>
          <a:p>
            <a:r>
              <a:rPr lang="pt-BR" altLang="es-CO"/>
              <a:t>Jardines colgantes de Babilonia!!</a:t>
            </a:r>
            <a:endParaRPr lang="en-US" altLang="es-CO"/>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es-CO" sz="4000"/>
              <a:t>¿Cómo sé que es la Palabra de Dios?</a:t>
            </a:r>
            <a:br>
              <a:rPr lang="en-US" altLang="es-CO" sz="4000"/>
            </a:br>
            <a:r>
              <a:rPr lang="en-US" altLang="es-CO" sz="2800"/>
              <a:t>Preguntas de un estudiante sincero (Hech.17:11)</a:t>
            </a:r>
          </a:p>
        </p:txBody>
      </p:sp>
      <p:sp>
        <p:nvSpPr>
          <p:cNvPr id="75779" name="Rectangle 3"/>
          <p:cNvSpPr>
            <a:spLocks noGrp="1" noChangeArrowheads="1"/>
          </p:cNvSpPr>
          <p:nvPr>
            <p:ph type="body" idx="1"/>
          </p:nvPr>
        </p:nvSpPr>
        <p:spPr/>
        <p:txBody>
          <a:bodyPr/>
          <a:lstStyle/>
          <a:p>
            <a:pPr>
              <a:lnSpc>
                <a:spcPct val="80000"/>
              </a:lnSpc>
            </a:pPr>
            <a:r>
              <a:rPr lang="en-US" altLang="es-CO" sz="2000"/>
              <a:t>¿De dónde salió la Biblia?</a:t>
            </a:r>
          </a:p>
          <a:p>
            <a:pPr>
              <a:lnSpc>
                <a:spcPct val="80000"/>
              </a:lnSpc>
            </a:pPr>
            <a:r>
              <a:rPr lang="en-US" altLang="es-CO" sz="2000"/>
              <a:t>¿Quién es el autor intelectual de su contenido? Los hombres o Dios?</a:t>
            </a:r>
          </a:p>
          <a:p>
            <a:pPr>
              <a:lnSpc>
                <a:spcPct val="80000"/>
              </a:lnSpc>
            </a:pPr>
            <a:r>
              <a:rPr lang="en-US" altLang="es-CO" sz="2000"/>
              <a:t>¿No se habrá perdido algún libro de la Biblia?</a:t>
            </a:r>
          </a:p>
          <a:p>
            <a:pPr>
              <a:lnSpc>
                <a:spcPct val="80000"/>
              </a:lnSpc>
            </a:pPr>
            <a:r>
              <a:rPr lang="en-US" altLang="es-CO" sz="2000"/>
              <a:t>¿Qué dice la Biblia de sí misma? ¿Demuestra lo que dice ser?</a:t>
            </a:r>
          </a:p>
          <a:p>
            <a:pPr>
              <a:lnSpc>
                <a:spcPct val="80000"/>
              </a:lnSpc>
            </a:pPr>
            <a:r>
              <a:rPr lang="en-US" altLang="es-CO" sz="2000"/>
              <a:t>¿Qué tan fieles son las traducciones de hoy en día al idioma original?</a:t>
            </a:r>
          </a:p>
          <a:p>
            <a:pPr>
              <a:lnSpc>
                <a:spcPct val="80000"/>
              </a:lnSpc>
            </a:pPr>
            <a:r>
              <a:rPr lang="en-US" altLang="es-CO" sz="2000"/>
              <a:t>¿Cómo la Biblia llega a nuestros días y a nuestro idioma?</a:t>
            </a:r>
          </a:p>
          <a:p>
            <a:pPr>
              <a:lnSpc>
                <a:spcPct val="80000"/>
              </a:lnSpc>
            </a:pPr>
            <a:r>
              <a:rPr lang="en-US" altLang="es-CO" sz="2000"/>
              <a:t>¿Se seguirá escribiendo más aparte de los 66 libros actuales?</a:t>
            </a:r>
          </a:p>
          <a:p>
            <a:pPr>
              <a:lnSpc>
                <a:spcPct val="80000"/>
              </a:lnSpc>
            </a:pPr>
            <a:r>
              <a:rPr lang="en-US" altLang="es-CO" sz="2000"/>
              <a:t>¿Quién determinó y sobre qué base que la Biblia estaría compuesta de la lista de 66 libros que hoy conocemos?</a:t>
            </a:r>
          </a:p>
          <a:p>
            <a:pPr>
              <a:lnSpc>
                <a:spcPct val="80000"/>
              </a:lnSpc>
            </a:pPr>
            <a:r>
              <a:rPr lang="en-US" altLang="es-CO" sz="2000"/>
              <a:t>Si la Escritura fue escrita en un período de más de 1,500 años (1405 a.C. a 95 d.C.), y sobrevivió por 2,000 años, y fue traducida a miles de idioma, ¿qué previno a la Biblia de ser alterada por hombres descuidados o con malas intenciones?</a:t>
            </a:r>
          </a:p>
          <a:p>
            <a:pPr>
              <a:lnSpc>
                <a:spcPct val="80000"/>
              </a:lnSpc>
            </a:pPr>
            <a:r>
              <a:rPr lang="en-US" altLang="es-CO" sz="2000"/>
              <a:t>¿Merece nuestra Biblia actual ser llamada “La Palabra de Dios”?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with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Effect transition="in" filter="slide(fromBottom)">
                                      <p:cBhvr>
                                        <p:cTn id="7" dur="3000"/>
                                        <p:tgtEl>
                                          <p:spTgt spid="75779">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75779">
                                            <p:txEl>
                                              <p:pRg st="1" end="1"/>
                                            </p:txEl>
                                          </p:spTgt>
                                        </p:tgtEl>
                                        <p:attrNameLst>
                                          <p:attrName>style.visibility</p:attrName>
                                        </p:attrNameLst>
                                      </p:cBhvr>
                                      <p:to>
                                        <p:strVal val="visible"/>
                                      </p:to>
                                    </p:set>
                                    <p:animEffect transition="in" filter="slide(fromBottom)">
                                      <p:cBhvr>
                                        <p:cTn id="10" dur="3000"/>
                                        <p:tgtEl>
                                          <p:spTgt spid="75779">
                                            <p:txEl>
                                              <p:pRg st="1" end="1"/>
                                            </p:txEl>
                                          </p:spTgt>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75779">
                                            <p:txEl>
                                              <p:pRg st="2" end="2"/>
                                            </p:txEl>
                                          </p:spTgt>
                                        </p:tgtEl>
                                        <p:attrNameLst>
                                          <p:attrName>style.visibility</p:attrName>
                                        </p:attrNameLst>
                                      </p:cBhvr>
                                      <p:to>
                                        <p:strVal val="visible"/>
                                      </p:to>
                                    </p:set>
                                    <p:animEffect transition="in" filter="slide(fromBottom)">
                                      <p:cBhvr>
                                        <p:cTn id="13" dur="3000"/>
                                        <p:tgtEl>
                                          <p:spTgt spid="75779">
                                            <p:txEl>
                                              <p:pRg st="2" end="2"/>
                                            </p:txEl>
                                          </p:spTgt>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75779">
                                            <p:txEl>
                                              <p:pRg st="3" end="3"/>
                                            </p:txEl>
                                          </p:spTgt>
                                        </p:tgtEl>
                                        <p:attrNameLst>
                                          <p:attrName>style.visibility</p:attrName>
                                        </p:attrNameLst>
                                      </p:cBhvr>
                                      <p:to>
                                        <p:strVal val="visible"/>
                                      </p:to>
                                    </p:set>
                                    <p:animEffect transition="in" filter="slide(fromBottom)">
                                      <p:cBhvr>
                                        <p:cTn id="16" dur="3000"/>
                                        <p:tgtEl>
                                          <p:spTgt spid="75779">
                                            <p:txEl>
                                              <p:pRg st="3" end="3"/>
                                            </p:txEl>
                                          </p:spTgt>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75779">
                                            <p:txEl>
                                              <p:pRg st="4" end="4"/>
                                            </p:txEl>
                                          </p:spTgt>
                                        </p:tgtEl>
                                        <p:attrNameLst>
                                          <p:attrName>style.visibility</p:attrName>
                                        </p:attrNameLst>
                                      </p:cBhvr>
                                      <p:to>
                                        <p:strVal val="visible"/>
                                      </p:to>
                                    </p:set>
                                    <p:animEffect transition="in" filter="slide(fromBottom)">
                                      <p:cBhvr>
                                        <p:cTn id="19" dur="3000"/>
                                        <p:tgtEl>
                                          <p:spTgt spid="75779">
                                            <p:txEl>
                                              <p:pRg st="4" end="4"/>
                                            </p:txEl>
                                          </p:spTgt>
                                        </p:tgtEl>
                                      </p:cBhvr>
                                    </p:animEffect>
                                  </p:childTnLst>
                                </p:cTn>
                              </p:par>
                              <p:par>
                                <p:cTn id="20" presetID="12" presetClass="entr" presetSubtype="4" fill="hold" grpId="0" nodeType="withEffect">
                                  <p:stCondLst>
                                    <p:cond delay="0"/>
                                  </p:stCondLst>
                                  <p:childTnLst>
                                    <p:set>
                                      <p:cBhvr>
                                        <p:cTn id="21" dur="1" fill="hold">
                                          <p:stCondLst>
                                            <p:cond delay="0"/>
                                          </p:stCondLst>
                                        </p:cTn>
                                        <p:tgtEl>
                                          <p:spTgt spid="75779">
                                            <p:txEl>
                                              <p:pRg st="5" end="5"/>
                                            </p:txEl>
                                          </p:spTgt>
                                        </p:tgtEl>
                                        <p:attrNameLst>
                                          <p:attrName>style.visibility</p:attrName>
                                        </p:attrNameLst>
                                      </p:cBhvr>
                                      <p:to>
                                        <p:strVal val="visible"/>
                                      </p:to>
                                    </p:set>
                                    <p:animEffect transition="in" filter="slide(fromBottom)">
                                      <p:cBhvr>
                                        <p:cTn id="22" dur="3000"/>
                                        <p:tgtEl>
                                          <p:spTgt spid="75779">
                                            <p:txEl>
                                              <p:pRg st="5" end="5"/>
                                            </p:txEl>
                                          </p:spTgt>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75779">
                                            <p:txEl>
                                              <p:pRg st="6" end="6"/>
                                            </p:txEl>
                                          </p:spTgt>
                                        </p:tgtEl>
                                        <p:attrNameLst>
                                          <p:attrName>style.visibility</p:attrName>
                                        </p:attrNameLst>
                                      </p:cBhvr>
                                      <p:to>
                                        <p:strVal val="visible"/>
                                      </p:to>
                                    </p:set>
                                    <p:animEffect transition="in" filter="slide(fromBottom)">
                                      <p:cBhvr>
                                        <p:cTn id="25" dur="3000"/>
                                        <p:tgtEl>
                                          <p:spTgt spid="75779">
                                            <p:txEl>
                                              <p:pRg st="6" end="6"/>
                                            </p:txEl>
                                          </p:spTgt>
                                        </p:tgtEl>
                                      </p:cBhvr>
                                    </p:animEffect>
                                  </p:childTnLst>
                                </p:cTn>
                              </p:par>
                              <p:par>
                                <p:cTn id="26" presetID="12" presetClass="entr" presetSubtype="4" fill="hold" grpId="0" nodeType="withEffect">
                                  <p:stCondLst>
                                    <p:cond delay="0"/>
                                  </p:stCondLst>
                                  <p:childTnLst>
                                    <p:set>
                                      <p:cBhvr>
                                        <p:cTn id="27" dur="1" fill="hold">
                                          <p:stCondLst>
                                            <p:cond delay="0"/>
                                          </p:stCondLst>
                                        </p:cTn>
                                        <p:tgtEl>
                                          <p:spTgt spid="75779">
                                            <p:txEl>
                                              <p:pRg st="7" end="7"/>
                                            </p:txEl>
                                          </p:spTgt>
                                        </p:tgtEl>
                                        <p:attrNameLst>
                                          <p:attrName>style.visibility</p:attrName>
                                        </p:attrNameLst>
                                      </p:cBhvr>
                                      <p:to>
                                        <p:strVal val="visible"/>
                                      </p:to>
                                    </p:set>
                                    <p:animEffect transition="in" filter="slide(fromBottom)">
                                      <p:cBhvr>
                                        <p:cTn id="28" dur="3000"/>
                                        <p:tgtEl>
                                          <p:spTgt spid="75779">
                                            <p:txEl>
                                              <p:pRg st="7" end="7"/>
                                            </p:txEl>
                                          </p:spTgt>
                                        </p:tgtEl>
                                      </p:cBhvr>
                                    </p:animEffect>
                                  </p:childTnLst>
                                </p:cTn>
                              </p:par>
                              <p:par>
                                <p:cTn id="29" presetID="12" presetClass="entr" presetSubtype="4" fill="hold" grpId="0" nodeType="withEffect">
                                  <p:stCondLst>
                                    <p:cond delay="0"/>
                                  </p:stCondLst>
                                  <p:childTnLst>
                                    <p:set>
                                      <p:cBhvr>
                                        <p:cTn id="30" dur="1" fill="hold">
                                          <p:stCondLst>
                                            <p:cond delay="0"/>
                                          </p:stCondLst>
                                        </p:cTn>
                                        <p:tgtEl>
                                          <p:spTgt spid="75779">
                                            <p:txEl>
                                              <p:pRg st="8" end="8"/>
                                            </p:txEl>
                                          </p:spTgt>
                                        </p:tgtEl>
                                        <p:attrNameLst>
                                          <p:attrName>style.visibility</p:attrName>
                                        </p:attrNameLst>
                                      </p:cBhvr>
                                      <p:to>
                                        <p:strVal val="visible"/>
                                      </p:to>
                                    </p:set>
                                    <p:animEffect transition="in" filter="slide(fromBottom)">
                                      <p:cBhvr>
                                        <p:cTn id="31" dur="3000"/>
                                        <p:tgtEl>
                                          <p:spTgt spid="75779">
                                            <p:txEl>
                                              <p:pRg st="8" end="8"/>
                                            </p:txEl>
                                          </p:spTgt>
                                        </p:tgtEl>
                                      </p:cBhvr>
                                    </p:animEffect>
                                  </p:childTnLst>
                                </p:cTn>
                              </p:par>
                              <p:par>
                                <p:cTn id="32" presetID="12" presetClass="entr" presetSubtype="4" fill="hold" grpId="0" nodeType="withEffect">
                                  <p:stCondLst>
                                    <p:cond delay="0"/>
                                  </p:stCondLst>
                                  <p:childTnLst>
                                    <p:set>
                                      <p:cBhvr>
                                        <p:cTn id="33" dur="1" fill="hold">
                                          <p:stCondLst>
                                            <p:cond delay="0"/>
                                          </p:stCondLst>
                                        </p:cTn>
                                        <p:tgtEl>
                                          <p:spTgt spid="75779">
                                            <p:txEl>
                                              <p:pRg st="9" end="9"/>
                                            </p:txEl>
                                          </p:spTgt>
                                        </p:tgtEl>
                                        <p:attrNameLst>
                                          <p:attrName>style.visibility</p:attrName>
                                        </p:attrNameLst>
                                      </p:cBhvr>
                                      <p:to>
                                        <p:strVal val="visible"/>
                                      </p:to>
                                    </p:set>
                                    <p:animEffect transition="in" filter="slide(fromBottom)">
                                      <p:cBhvr>
                                        <p:cTn id="34" dur="3000"/>
                                        <p:tgtEl>
                                          <p:spTgt spid="757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pt-BR" altLang="es-CO"/>
              <a:t>Los Jardines Colgantes</a:t>
            </a:r>
            <a:endParaRPr lang="en-US" altLang="es-CO"/>
          </a:p>
        </p:txBody>
      </p:sp>
      <p:pic>
        <p:nvPicPr>
          <p:cNvPr id="419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7900" y="1828800"/>
            <a:ext cx="5753100" cy="396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Rectangle 6"/>
          <p:cNvSpPr>
            <a:spLocks noGrp="1" noChangeArrowheads="1"/>
          </p:cNvSpPr>
          <p:nvPr>
            <p:ph type="title"/>
          </p:nvPr>
        </p:nvSpPr>
        <p:spPr/>
        <p:txBody>
          <a:bodyPr/>
          <a:lstStyle/>
          <a:p>
            <a:r>
              <a:rPr lang="pt-BR" altLang="es-CO"/>
              <a:t>Qué queda de Babilonia hoy?</a:t>
            </a:r>
            <a:endParaRPr lang="en-US" altLang="es-CO"/>
          </a:p>
        </p:txBody>
      </p:sp>
      <p:sp>
        <p:nvSpPr>
          <p:cNvPr id="9223" name="Rectangle 7"/>
          <p:cNvSpPr>
            <a:spLocks noGrp="1" noChangeArrowheads="1"/>
          </p:cNvSpPr>
          <p:nvPr>
            <p:ph type="body" idx="1"/>
          </p:nvPr>
        </p:nvSpPr>
        <p:spPr/>
        <p:txBody>
          <a:bodyPr/>
          <a:lstStyle/>
          <a:p>
            <a:r>
              <a:rPr lang="pt-BR" altLang="es-CO"/>
              <a:t>Solo ruinas... Como fue profetizado</a:t>
            </a:r>
          </a:p>
          <a:p>
            <a:r>
              <a:rPr lang="pt-BR" altLang="es-CO"/>
              <a:t>Morada de hienas y chacales</a:t>
            </a:r>
          </a:p>
          <a:p>
            <a:r>
              <a:rPr lang="pt-BR" altLang="es-CO"/>
              <a:t>Posesión de erizos y lagunas de agua</a:t>
            </a:r>
          </a:p>
          <a:p>
            <a:endParaRPr lang="en-US" altLang="es-CO"/>
          </a:p>
        </p:txBody>
      </p:sp>
      <p:pic>
        <p:nvPicPr>
          <p:cNvPr id="922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3619500"/>
            <a:ext cx="3238500" cy="323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Rectangle 6"/>
          <p:cNvSpPr>
            <a:spLocks noGrp="1" noChangeArrowheads="1"/>
          </p:cNvSpPr>
          <p:nvPr>
            <p:ph type="title"/>
          </p:nvPr>
        </p:nvSpPr>
        <p:spPr/>
        <p:txBody>
          <a:bodyPr/>
          <a:lstStyle/>
          <a:p>
            <a:r>
              <a:rPr lang="pt-BR" altLang="es-CO"/>
              <a:t>Tema Central de la Biblia</a:t>
            </a:r>
            <a:endParaRPr lang="en-US" altLang="es-CO"/>
          </a:p>
        </p:txBody>
      </p:sp>
      <p:sp>
        <p:nvSpPr>
          <p:cNvPr id="10247" name="Rectangle 7"/>
          <p:cNvSpPr>
            <a:spLocks noGrp="1" noChangeArrowheads="1"/>
          </p:cNvSpPr>
          <p:nvPr>
            <p:ph type="body" idx="1"/>
          </p:nvPr>
        </p:nvSpPr>
        <p:spPr/>
        <p:txBody>
          <a:bodyPr/>
          <a:lstStyle/>
          <a:p>
            <a:r>
              <a:rPr lang="pt-BR" altLang="es-CO"/>
              <a:t>Jesucristo es el tema central</a:t>
            </a:r>
          </a:p>
          <a:p>
            <a:pPr lvl="1"/>
            <a:r>
              <a:rPr lang="pt-BR" altLang="es-CO"/>
              <a:t>Juan 20:30-31; Luc.24:27,44 y ss</a:t>
            </a:r>
          </a:p>
          <a:p>
            <a:r>
              <a:rPr lang="pt-BR" altLang="es-CO"/>
              <a:t>Dios quiere que tú sepas que puedes ser salvo por medio de Su Hijo (1Jn.5:13)</a:t>
            </a:r>
            <a:endParaRPr lang="en-US" altLang="es-CO"/>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Rectangle 6"/>
          <p:cNvSpPr>
            <a:spLocks noGrp="1" noChangeArrowheads="1"/>
          </p:cNvSpPr>
          <p:nvPr>
            <p:ph type="title"/>
          </p:nvPr>
        </p:nvSpPr>
        <p:spPr/>
        <p:txBody>
          <a:bodyPr/>
          <a:lstStyle/>
          <a:p>
            <a:r>
              <a:rPr lang="pt-BR" altLang="es-CO"/>
              <a:t>Lo que esto significa...</a:t>
            </a:r>
            <a:endParaRPr lang="en-US" altLang="es-CO"/>
          </a:p>
        </p:txBody>
      </p:sp>
      <p:sp>
        <p:nvSpPr>
          <p:cNvPr id="11271" name="Rectangle 7"/>
          <p:cNvSpPr>
            <a:spLocks noGrp="1" noChangeArrowheads="1"/>
          </p:cNvSpPr>
          <p:nvPr>
            <p:ph type="body" idx="1"/>
          </p:nvPr>
        </p:nvSpPr>
        <p:spPr/>
        <p:txBody>
          <a:bodyPr/>
          <a:lstStyle/>
          <a:p>
            <a:r>
              <a:rPr lang="pt-BR" altLang="es-CO"/>
              <a:t>Si la Biblia es la Palabra de Dios y todo lo que se escribió se ha venido cumpliendo:</a:t>
            </a:r>
          </a:p>
          <a:p>
            <a:pPr lvl="1"/>
            <a:r>
              <a:rPr lang="pt-BR" altLang="es-CO"/>
              <a:t>¿Has creído en Jesucristo para salvación?</a:t>
            </a:r>
          </a:p>
          <a:p>
            <a:pPr lvl="1"/>
            <a:r>
              <a:rPr lang="pt-BR" altLang="es-CO"/>
              <a:t>¿Estás esperando el cumplimiento de su promesa de que El vendrá a buscar a los suyos y a castigar a los que no le aman? (1Jn 3:1-3)</a:t>
            </a:r>
          </a:p>
          <a:p>
            <a:pPr lvl="1"/>
            <a:r>
              <a:rPr lang="pt-BR" altLang="es-CO"/>
              <a:t>¿Crees tú a la Palabra del Señor?</a:t>
            </a:r>
            <a:endParaRPr lang="en-US" altLang="es-CO"/>
          </a:p>
        </p:txBody>
      </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Tarea para entregar el 11 de Abril</a:t>
            </a:r>
            <a:br>
              <a:rPr lang="es-CO" dirty="0" smtClean="0"/>
            </a:br>
            <a:r>
              <a:rPr lang="es-CO" sz="2800" dirty="0" smtClean="0">
                <a:solidFill>
                  <a:srgbClr val="0070C0"/>
                </a:solidFill>
              </a:rPr>
              <a:t>Se hará Evaluación Escrita</a:t>
            </a:r>
            <a:endParaRPr lang="es-CO" dirty="0">
              <a:solidFill>
                <a:srgbClr val="0070C0"/>
              </a:solidFill>
            </a:endParaRPr>
          </a:p>
        </p:txBody>
      </p:sp>
      <p:sp>
        <p:nvSpPr>
          <p:cNvPr id="3" name="Marcador de contenido 2"/>
          <p:cNvSpPr>
            <a:spLocks noGrp="1"/>
          </p:cNvSpPr>
          <p:nvPr>
            <p:ph idx="1"/>
          </p:nvPr>
        </p:nvSpPr>
        <p:spPr>
          <a:xfrm>
            <a:off x="1066800" y="1752600"/>
            <a:ext cx="7772400" cy="4572000"/>
          </a:xfrm>
        </p:spPr>
        <p:txBody>
          <a:bodyPr/>
          <a:lstStyle/>
          <a:p>
            <a:r>
              <a:rPr lang="es-CO" dirty="0" smtClean="0"/>
              <a:t>Elaborar un documento que contenga:</a:t>
            </a:r>
          </a:p>
          <a:p>
            <a:pPr marL="514350" indent="-514350">
              <a:buAutoNum type="arabicPeriod"/>
            </a:pPr>
            <a:r>
              <a:rPr lang="es-CO" sz="2800" dirty="0" smtClean="0"/>
              <a:t>Distribución de los Libros de la Biblia según su agrupación</a:t>
            </a:r>
          </a:p>
          <a:p>
            <a:pPr marL="514350" indent="-514350">
              <a:buAutoNum type="arabicPeriod"/>
            </a:pPr>
            <a:r>
              <a:rPr lang="es-CO" sz="2800" dirty="0" smtClean="0"/>
              <a:t>Listado de los Libros </a:t>
            </a:r>
            <a:r>
              <a:rPr lang="es-CO" sz="2800" dirty="0" err="1" smtClean="0"/>
              <a:t>Deuterocanónicos</a:t>
            </a:r>
            <a:r>
              <a:rPr lang="es-CO" sz="2800" dirty="0" smtClean="0"/>
              <a:t> no aceptados</a:t>
            </a:r>
          </a:p>
          <a:p>
            <a:pPr marL="514350" indent="-514350">
              <a:buAutoNum type="arabicPeriod"/>
            </a:pPr>
            <a:r>
              <a:rPr lang="es-CO" sz="2800" dirty="0" smtClean="0"/>
              <a:t>Qué es el pentateuco y cuantos libros escribió Moisés</a:t>
            </a:r>
          </a:p>
          <a:p>
            <a:pPr marL="514350" indent="-514350">
              <a:buAutoNum type="arabicPeriod"/>
            </a:pPr>
            <a:r>
              <a:rPr lang="es-CO" sz="2800" dirty="0" smtClean="0"/>
              <a:t>Definir los siguientes términos: Soteriología – </a:t>
            </a:r>
            <a:r>
              <a:rPr lang="es-CO" sz="2800" dirty="0" err="1" smtClean="0"/>
              <a:t>Misiología</a:t>
            </a:r>
            <a:r>
              <a:rPr lang="es-CO" sz="2800" dirty="0" smtClean="0"/>
              <a:t> – </a:t>
            </a:r>
            <a:r>
              <a:rPr lang="es-CO" sz="2800" dirty="0" err="1" smtClean="0"/>
              <a:t>Pneumatología</a:t>
            </a:r>
            <a:r>
              <a:rPr lang="es-CO" sz="2800" dirty="0" smtClean="0"/>
              <a:t> – Homilética – </a:t>
            </a:r>
            <a:r>
              <a:rPr lang="es-CO" sz="2800" dirty="0" err="1" smtClean="0"/>
              <a:t>Hermeneutica</a:t>
            </a:r>
            <a:r>
              <a:rPr lang="es-CO" sz="2800" dirty="0" smtClean="0"/>
              <a:t> – Exégesis </a:t>
            </a:r>
          </a:p>
          <a:p>
            <a:pPr marL="514350" indent="-514350">
              <a:buAutoNum type="arabicPeriod"/>
            </a:pPr>
            <a:endParaRPr lang="es-CO" dirty="0"/>
          </a:p>
        </p:txBody>
      </p:sp>
    </p:spTree>
    <p:extLst>
      <p:ext uri="{BB962C8B-B14F-4D97-AF65-F5344CB8AC3E}">
        <p14:creationId xmlns:p14="http://schemas.microsoft.com/office/powerpoint/2010/main" val="3816872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6"/>
          <p:cNvSpPr>
            <a:spLocks noGrp="1" noChangeArrowheads="1"/>
          </p:cNvSpPr>
          <p:nvPr>
            <p:ph type="title"/>
          </p:nvPr>
        </p:nvSpPr>
        <p:spPr/>
        <p:txBody>
          <a:bodyPr/>
          <a:lstStyle/>
          <a:p>
            <a:r>
              <a:rPr lang="pt-BR" altLang="es-CO" sz="4000"/>
              <a:t>Introducción a la Biblia:</a:t>
            </a:r>
            <a:br>
              <a:rPr lang="pt-BR" altLang="es-CO" sz="4000"/>
            </a:br>
            <a:r>
              <a:rPr lang="pt-BR" altLang="es-CO" sz="4000"/>
              <a:t>Contenido</a:t>
            </a:r>
            <a:endParaRPr lang="en-US" altLang="es-CO" sz="4000"/>
          </a:p>
        </p:txBody>
      </p:sp>
      <p:sp>
        <p:nvSpPr>
          <p:cNvPr id="6151" name="Rectangle 7"/>
          <p:cNvSpPr>
            <a:spLocks noGrp="1" noChangeArrowheads="1"/>
          </p:cNvSpPr>
          <p:nvPr>
            <p:ph type="body" idx="1"/>
          </p:nvPr>
        </p:nvSpPr>
        <p:spPr/>
        <p:txBody>
          <a:bodyPr/>
          <a:lstStyle/>
          <a:p>
            <a:r>
              <a:rPr lang="pt-BR" altLang="es-CO"/>
              <a:t>¿Qué es la Biblia?</a:t>
            </a:r>
          </a:p>
          <a:p>
            <a:r>
              <a:rPr lang="pt-BR" altLang="es-CO"/>
              <a:t>¿Por qué es un libro UNICO?</a:t>
            </a:r>
          </a:p>
          <a:p>
            <a:r>
              <a:rPr lang="pt-BR" altLang="es-CO"/>
              <a:t>Evidencias de que es la Palabra de Dios</a:t>
            </a:r>
          </a:p>
          <a:p>
            <a:r>
              <a:rPr lang="pt-BR" altLang="es-CO"/>
              <a:t>El tema central de la Biblia</a:t>
            </a:r>
          </a:p>
          <a:p>
            <a:pPr lvl="1"/>
            <a:endParaRPr lang="en-US" altLang="es-CO"/>
          </a:p>
        </p:txBody>
      </p:sp>
      <p:pic>
        <p:nvPicPr>
          <p:cNvPr id="6152" name="Picture 8" descr="bd05012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400" y="4800600"/>
            <a:ext cx="1779588" cy="1555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4" name="Rectangle 6"/>
          <p:cNvSpPr>
            <a:spLocks noGrp="1" noChangeArrowheads="1"/>
          </p:cNvSpPr>
          <p:nvPr>
            <p:ph type="title"/>
          </p:nvPr>
        </p:nvSpPr>
        <p:spPr/>
        <p:txBody>
          <a:bodyPr/>
          <a:lstStyle/>
          <a:p>
            <a:r>
              <a:rPr lang="pt-BR" altLang="es-CO"/>
              <a:t>¿Qué es la Biblia?</a:t>
            </a:r>
            <a:endParaRPr lang="en-US" altLang="es-CO"/>
          </a:p>
        </p:txBody>
      </p:sp>
      <p:sp>
        <p:nvSpPr>
          <p:cNvPr id="7175" name="Rectangle 7"/>
          <p:cNvSpPr>
            <a:spLocks noGrp="1" noChangeArrowheads="1"/>
          </p:cNvSpPr>
          <p:nvPr>
            <p:ph type="body" idx="1"/>
          </p:nvPr>
        </p:nvSpPr>
        <p:spPr/>
        <p:txBody>
          <a:bodyPr/>
          <a:lstStyle/>
          <a:p>
            <a:r>
              <a:rPr lang="pt-BR" altLang="es-CO"/>
              <a:t>Su Nombre: gr. “Biblia” = “libros”</a:t>
            </a:r>
            <a:endParaRPr lang="en-US" altLang="es-CO"/>
          </a:p>
          <a:p>
            <a:r>
              <a:rPr lang="pt-BR" altLang="es-CO"/>
              <a:t>UN libro, compuesto de 66 libros.</a:t>
            </a:r>
            <a:endParaRPr lang="en-US" altLang="es-CO"/>
          </a:p>
          <a:p>
            <a:r>
              <a:rPr lang="pt-BR" altLang="es-CO"/>
              <a:t>Se conoce como “ESCRITURAS” (Dan.10:21; Jn.10:35; 2Pe.3:16; 2Ti.3:15)</a:t>
            </a:r>
          </a:p>
          <a:p>
            <a:r>
              <a:rPr lang="pt-BR" altLang="es-CO"/>
              <a:t>Se conoce como “La Palabra de Dios” (Heb.4:12)</a:t>
            </a:r>
            <a:endParaRPr lang="en-US" altLang="es-CO"/>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pt-BR" altLang="es-CO"/>
              <a:t>La Biblia: Sus libros...</a:t>
            </a:r>
            <a:endParaRPr lang="en-US" altLang="es-CO"/>
          </a:p>
        </p:txBody>
      </p:sp>
      <p:sp>
        <p:nvSpPr>
          <p:cNvPr id="20483" name="Rectangle 3"/>
          <p:cNvSpPr>
            <a:spLocks noGrp="1" noChangeArrowheads="1"/>
          </p:cNvSpPr>
          <p:nvPr>
            <p:ph type="body" idx="1"/>
          </p:nvPr>
        </p:nvSpPr>
        <p:spPr/>
        <p:txBody>
          <a:bodyPr/>
          <a:lstStyle/>
          <a:p>
            <a:pPr>
              <a:lnSpc>
                <a:spcPct val="90000"/>
              </a:lnSpc>
            </a:pPr>
            <a:r>
              <a:rPr lang="pt-BR" altLang="es-CO" sz="2800"/>
              <a:t>AT (39 libros); NT (27 libros)</a:t>
            </a:r>
          </a:p>
          <a:p>
            <a:pPr>
              <a:lnSpc>
                <a:spcPct val="90000"/>
              </a:lnSpc>
            </a:pPr>
            <a:r>
              <a:rPr lang="pt-BR" altLang="es-CO" sz="2800"/>
              <a:t>Pentateuco (ley de Moisés)</a:t>
            </a:r>
          </a:p>
          <a:p>
            <a:pPr>
              <a:lnSpc>
                <a:spcPct val="90000"/>
              </a:lnSpc>
            </a:pPr>
            <a:r>
              <a:rPr lang="pt-BR" altLang="es-CO" sz="2800"/>
              <a:t>Históricos (12 libros, Israel)</a:t>
            </a:r>
          </a:p>
          <a:p>
            <a:pPr>
              <a:lnSpc>
                <a:spcPct val="90000"/>
              </a:lnSpc>
            </a:pPr>
            <a:r>
              <a:rPr lang="pt-BR" altLang="es-CO" sz="2800"/>
              <a:t>Poéticos (5 libros)</a:t>
            </a:r>
          </a:p>
          <a:p>
            <a:pPr>
              <a:lnSpc>
                <a:spcPct val="90000"/>
              </a:lnSpc>
            </a:pPr>
            <a:r>
              <a:rPr lang="pt-BR" altLang="es-CO" sz="2800"/>
              <a:t>Proféticos (5 mayores y 12 menores)</a:t>
            </a:r>
          </a:p>
          <a:p>
            <a:pPr>
              <a:lnSpc>
                <a:spcPct val="90000"/>
              </a:lnSpc>
            </a:pPr>
            <a:r>
              <a:rPr lang="pt-BR" altLang="es-CO" sz="2800"/>
              <a:t>NT: 4 evangelios y los Hechos</a:t>
            </a:r>
          </a:p>
          <a:p>
            <a:pPr>
              <a:lnSpc>
                <a:spcPct val="90000"/>
              </a:lnSpc>
            </a:pPr>
            <a:r>
              <a:rPr lang="pt-BR" altLang="es-CO" sz="2800"/>
              <a:t>Epístolas de Pablo (13 cartas)</a:t>
            </a:r>
          </a:p>
          <a:p>
            <a:pPr>
              <a:lnSpc>
                <a:spcPct val="90000"/>
              </a:lnSpc>
            </a:pPr>
            <a:r>
              <a:rPr lang="pt-BR" altLang="es-CO" sz="2800"/>
              <a:t>Epístolas Generales (8 cartas: Hebreos – Judas)</a:t>
            </a:r>
          </a:p>
          <a:p>
            <a:pPr>
              <a:lnSpc>
                <a:spcPct val="90000"/>
              </a:lnSpc>
            </a:pPr>
            <a:r>
              <a:rPr lang="pt-BR" altLang="es-CO" sz="2800"/>
              <a:t>Apocalipsis de Juan</a:t>
            </a:r>
            <a:endParaRPr lang="en-US" altLang="es-CO" sz="28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pt-BR" altLang="es-CO"/>
              <a:t>Es un libro UNICO</a:t>
            </a:r>
            <a:endParaRPr lang="en-US" altLang="es-CO"/>
          </a:p>
        </p:txBody>
      </p:sp>
      <p:sp>
        <p:nvSpPr>
          <p:cNvPr id="23556" name="Rectangle 4"/>
          <p:cNvSpPr>
            <a:spLocks noGrp="1" noChangeArrowheads="1"/>
          </p:cNvSpPr>
          <p:nvPr>
            <p:ph type="body" idx="1"/>
          </p:nvPr>
        </p:nvSpPr>
        <p:spPr/>
        <p:txBody>
          <a:bodyPr/>
          <a:lstStyle/>
          <a:p>
            <a:r>
              <a:rPr lang="pt-BR" altLang="es-CO"/>
              <a:t>1- Fue el primer libro IMPRESO.</a:t>
            </a:r>
          </a:p>
          <a:p>
            <a:pPr lvl="1"/>
            <a:r>
              <a:rPr lang="pt-BR" altLang="es-CO"/>
              <a:t>Ment, Alemania, en 1450, por Gutemberg.</a:t>
            </a:r>
            <a:endParaRPr lang="en-US" altLang="es-CO"/>
          </a:p>
        </p:txBody>
      </p:sp>
      <p:pic>
        <p:nvPicPr>
          <p:cNvPr id="23557" name="Picture 5" descr="in00717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62200" y="3352800"/>
            <a:ext cx="1366838" cy="1649413"/>
          </a:xfrm>
          <a:prstGeom prst="rect">
            <a:avLst/>
          </a:prstGeom>
          <a:noFill/>
          <a:extLst>
            <a:ext uri="{909E8E84-426E-40DD-AFC4-6F175D3DCCD1}">
              <a14:hiddenFill xmlns:a14="http://schemas.microsoft.com/office/drawing/2010/main">
                <a:solidFill>
                  <a:srgbClr val="FFFFFF"/>
                </a:solidFill>
              </a14:hiddenFill>
            </a:ext>
          </a:extLst>
        </p:spPr>
      </p:pic>
      <p:pic>
        <p:nvPicPr>
          <p:cNvPr id="23558" name="Picture 6" descr="in00952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4038600"/>
            <a:ext cx="1671638" cy="18272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p:spPr>
        <p:txBody>
          <a:bodyPr/>
          <a:lstStyle/>
          <a:p>
            <a:r>
              <a:rPr lang="pt-BR" altLang="es-CO"/>
              <a:t>Es un libro UNICO...</a:t>
            </a:r>
            <a:endParaRPr lang="en-US" altLang="es-CO"/>
          </a:p>
        </p:txBody>
      </p:sp>
      <p:sp>
        <p:nvSpPr>
          <p:cNvPr id="24579" name="Rectangle 3"/>
          <p:cNvSpPr>
            <a:spLocks noGrp="1" noChangeArrowheads="1"/>
          </p:cNvSpPr>
          <p:nvPr>
            <p:ph type="body" idx="1"/>
          </p:nvPr>
        </p:nvSpPr>
        <p:spPr>
          <a:noFill/>
          <a:ln/>
        </p:spPr>
        <p:txBody>
          <a:bodyPr/>
          <a:lstStyle/>
          <a:p>
            <a:r>
              <a:rPr lang="pt-BR" altLang="es-CO"/>
              <a:t>2- Es el libro más DISTRIBUIDO.</a:t>
            </a:r>
          </a:p>
          <a:p>
            <a:pPr lvl="1"/>
            <a:r>
              <a:rPr lang="pt-BR" altLang="es-CO"/>
              <a:t>En cada casa hay por lo menos una Biblia. En cada hotel hay un Nuevo Testamento</a:t>
            </a:r>
            <a:endParaRPr lang="en-US" altLang="es-CO"/>
          </a:p>
        </p:txBody>
      </p:sp>
      <p:pic>
        <p:nvPicPr>
          <p:cNvPr id="24583" name="Picture 7" descr="bs00811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581400"/>
            <a:ext cx="3443288" cy="2647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a:lstStyle/>
          <a:p>
            <a:r>
              <a:rPr lang="pt-BR" altLang="es-CO"/>
              <a:t>Es un libro UNICO...</a:t>
            </a:r>
            <a:endParaRPr lang="en-US" altLang="es-CO"/>
          </a:p>
        </p:txBody>
      </p:sp>
      <p:sp>
        <p:nvSpPr>
          <p:cNvPr id="25603" name="Rectangle 3"/>
          <p:cNvSpPr>
            <a:spLocks noGrp="1" noChangeArrowheads="1"/>
          </p:cNvSpPr>
          <p:nvPr>
            <p:ph type="body" idx="1"/>
          </p:nvPr>
        </p:nvSpPr>
        <p:spPr>
          <a:noFill/>
          <a:ln/>
        </p:spPr>
        <p:txBody>
          <a:bodyPr/>
          <a:lstStyle/>
          <a:p>
            <a:r>
              <a:rPr lang="pt-BR" altLang="es-CO"/>
              <a:t>3- Publicado en más idiomas.</a:t>
            </a:r>
          </a:p>
          <a:p>
            <a:pPr lvl="1"/>
            <a:r>
              <a:rPr lang="pt-BR" altLang="es-CO"/>
              <a:t>+1,200 idiomas y +1,000 dialectos y se sigue traduciendo</a:t>
            </a:r>
            <a:endParaRPr lang="en-US" altLang="es-CO"/>
          </a:p>
        </p:txBody>
      </p:sp>
      <p:pic>
        <p:nvPicPr>
          <p:cNvPr id="25605" name="Picture 5" descr="bd06662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81400" y="3733800"/>
            <a:ext cx="2649538" cy="23447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Expedition">
  <a:themeElements>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fontScheme name="Expedi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altLang="es-CO"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altLang="es-CO"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Expedition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Expedition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Designs\Expedition.pot</Template>
  <TotalTime>1036</TotalTime>
  <Words>2964</Words>
  <Application>Microsoft Office PowerPoint</Application>
  <PresentationFormat>Presentación en pantalla (4:3)</PresentationFormat>
  <Paragraphs>317</Paragraphs>
  <Slides>34</Slides>
  <Notes>6</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34</vt:i4>
      </vt:variant>
    </vt:vector>
  </HeadingPairs>
  <TitlesOfParts>
    <vt:vector size="38" baseType="lpstr">
      <vt:lpstr>Arial</vt:lpstr>
      <vt:lpstr>Times New Roman</vt:lpstr>
      <vt:lpstr>Wingdings</vt:lpstr>
      <vt:lpstr>Expedition</vt:lpstr>
      <vt:lpstr>Introducción a La Biblia</vt:lpstr>
      <vt:lpstr>¿Cómo nos llegó la Biblia?</vt:lpstr>
      <vt:lpstr>¿Cómo sé que es la Palabra de Dios? Preguntas de un estudiante sincero (Hech.17:11)</vt:lpstr>
      <vt:lpstr>Introducción a la Biblia: Contenido</vt:lpstr>
      <vt:lpstr>¿Qué es la Biblia?</vt:lpstr>
      <vt:lpstr>La Biblia: Sus libros...</vt:lpstr>
      <vt:lpstr>Es un libro UNICO</vt:lpstr>
      <vt:lpstr>Es un libro UNICO...</vt:lpstr>
      <vt:lpstr>Es un libro UNICO...</vt:lpstr>
      <vt:lpstr>Es un libro UNICO...</vt:lpstr>
      <vt:lpstr>Es un libro UNICO...</vt:lpstr>
      <vt:lpstr>Es un libro UNICO...</vt:lpstr>
      <vt:lpstr>Es un libro UNICO...</vt:lpstr>
      <vt:lpstr>Es un libro UNICO...</vt:lpstr>
      <vt:lpstr>Es un libro UNICO...</vt:lpstr>
      <vt:lpstr>Es un libro UNICO...</vt:lpstr>
      <vt:lpstr>N.T. tiene +5000 copias griegas del 150 d.C. Y unas 13,000 copias de fragmentos del NT. (55 años)</vt:lpstr>
      <vt:lpstr>¿Cómo sé si no faltan/sobran libros? El Cánon Bíblico</vt:lpstr>
      <vt:lpstr>Supervivencia en el tiempo… El Canon del AT (Luc.24:27,44)</vt:lpstr>
      <vt:lpstr>Supervivencia en el tiempo…  El cánon Bíblico</vt:lpstr>
      <vt:lpstr>Evidencias Internas.  El A.T. dice ser la Palabra de Dios</vt:lpstr>
      <vt:lpstr>Evidencias Internas: El NT dice ser la Palabra de Dios</vt:lpstr>
      <vt:lpstr>Evidencias Externas... Científicas, Arqueológicas y Proféticas</vt:lpstr>
      <vt:lpstr>Evidencias Externas... Científicas</vt:lpstr>
      <vt:lpstr>Evidencias Externas... Arqueológicas</vt:lpstr>
      <vt:lpstr>Evidencias Externas... Proféticas</vt:lpstr>
      <vt:lpstr>Presentación de PowerPoint</vt:lpstr>
      <vt:lpstr>Datos sobre Babilonia</vt:lpstr>
      <vt:lpstr>Más datos de Babilonia</vt:lpstr>
      <vt:lpstr>Los Jardines Colgantes</vt:lpstr>
      <vt:lpstr>Qué queda de Babilonia hoy?</vt:lpstr>
      <vt:lpstr>Tema Central de la Biblia</vt:lpstr>
      <vt:lpstr>Lo que esto significa...</vt:lpstr>
      <vt:lpstr>Tarea para entregar el 11 de Abril Se hará Evaluación Escrita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Borja</dc:creator>
  <cp:lastModifiedBy>Daniel Borja</cp:lastModifiedBy>
  <cp:revision>49</cp:revision>
  <dcterms:created xsi:type="dcterms:W3CDTF">1601-01-01T00:00:00Z</dcterms:created>
  <dcterms:modified xsi:type="dcterms:W3CDTF">2016-03-14T16:06:41Z</dcterms:modified>
</cp:coreProperties>
</file>