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5" r:id="rId2"/>
    <p:sldId id="292" r:id="rId3"/>
    <p:sldId id="257" r:id="rId4"/>
    <p:sldId id="258" r:id="rId5"/>
    <p:sldId id="260" r:id="rId6"/>
    <p:sldId id="295" r:id="rId7"/>
    <p:sldId id="289" r:id="rId8"/>
    <p:sldId id="261" r:id="rId9"/>
    <p:sldId id="262" r:id="rId10"/>
    <p:sldId id="290" r:id="rId11"/>
    <p:sldId id="296" r:id="rId12"/>
    <p:sldId id="263" r:id="rId13"/>
    <p:sldId id="291" r:id="rId14"/>
    <p:sldId id="264" r:id="rId15"/>
    <p:sldId id="297" r:id="rId16"/>
    <p:sldId id="265" r:id="rId17"/>
    <p:sldId id="267" r:id="rId18"/>
    <p:sldId id="268" r:id="rId19"/>
    <p:sldId id="269" r:id="rId20"/>
    <p:sldId id="270" r:id="rId21"/>
    <p:sldId id="271" r:id="rId22"/>
    <p:sldId id="272" r:id="rId23"/>
    <p:sldId id="273" r:id="rId24"/>
    <p:sldId id="274" r:id="rId25"/>
    <p:sldId id="275" r:id="rId26"/>
    <p:sldId id="276" r:id="rId27"/>
    <p:sldId id="279" r:id="rId28"/>
    <p:sldId id="304" r:id="rId29"/>
    <p:sldId id="306" r:id="rId30"/>
    <p:sldId id="307" r:id="rId31"/>
    <p:sldId id="316" r:id="rId32"/>
    <p:sldId id="308" r:id="rId33"/>
    <p:sldId id="309" r:id="rId34"/>
    <p:sldId id="317" r:id="rId35"/>
    <p:sldId id="310" r:id="rId36"/>
    <p:sldId id="318" r:id="rId37"/>
    <p:sldId id="311" r:id="rId38"/>
    <p:sldId id="278" r:id="rId39"/>
    <p:sldId id="321" r:id="rId40"/>
    <p:sldId id="320" r:id="rId41"/>
    <p:sldId id="280" r:id="rId42"/>
    <p:sldId id="322" r:id="rId43"/>
    <p:sldId id="323" r:id="rId44"/>
    <p:sldId id="281" r:id="rId45"/>
    <p:sldId id="319" r:id="rId46"/>
    <p:sldId id="324" r:id="rId47"/>
    <p:sldId id="28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 para editar título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F150D65-C64D-44FB-9152-4CC2DE0C9198}" type="datetime1">
              <a:rPr lang="en-US" smtClean="0"/>
              <a:pPr/>
              <a:t>25/02/17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Date Placeholder 3"/>
          <p:cNvSpPr>
            <a:spLocks noGrp="1"/>
          </p:cNvSpPr>
          <p:nvPr>
            <p:ph type="dt" sz="half" idx="10"/>
          </p:nvPr>
        </p:nvSpPr>
        <p:spPr/>
        <p:txBody>
          <a:bodyPr/>
          <a:lstStyle/>
          <a:p>
            <a:fld id="{42635EB0-D091-417E-ACD5-D65E1C7D8524}" type="datetime1">
              <a:rPr lang="en-US" smtClean="0"/>
              <a:pPr/>
              <a:t>25/02/17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 para editar título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Date Placeholder 3"/>
          <p:cNvSpPr>
            <a:spLocks noGrp="1"/>
          </p:cNvSpPr>
          <p:nvPr>
            <p:ph type="dt" sz="half" idx="10"/>
          </p:nvPr>
        </p:nvSpPr>
        <p:spPr/>
        <p:txBody>
          <a:bodyPr/>
          <a:lstStyle/>
          <a:p>
            <a:fld id="{7FCA09F9-C7D6-4C52-A7E8-5101239A0BA2}" type="datetime1">
              <a:rPr lang="en-US" smtClean="0"/>
              <a:pPr/>
              <a:t>25/02/17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lang="en-US"/>
          </a:p>
        </p:txBody>
      </p:sp>
      <p:sp>
        <p:nvSpPr>
          <p:cNvPr id="3" name="Content Placeholder 2"/>
          <p:cNvSpPr>
            <a:spLocks noGrp="1"/>
          </p:cNvSpPr>
          <p:nvPr>
            <p:ph idx="1"/>
          </p:nvPr>
        </p:nvSpPr>
        <p:spPr/>
        <p:txBody>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4" name="Date Placeholder 3"/>
          <p:cNvSpPr>
            <a:spLocks noGrp="1"/>
          </p:cNvSpPr>
          <p:nvPr>
            <p:ph type="dt" sz="half" idx="10"/>
          </p:nvPr>
        </p:nvSpPr>
        <p:spPr/>
        <p:txBody>
          <a:bodyPr/>
          <a:lstStyle/>
          <a:p>
            <a:fld id="{0FFE64A4-35FB-42B6-9183-2C0CE0E36649}" type="datetime1">
              <a:rPr lang="en-US" smtClean="0"/>
              <a:pPr/>
              <a:t>25/02/17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 para editar título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Haga clic para modificar el estilo de texto del patrón</a:t>
            </a:r>
          </a:p>
        </p:txBody>
      </p:sp>
      <p:sp>
        <p:nvSpPr>
          <p:cNvPr id="4" name="Date Placeholder 3"/>
          <p:cNvSpPr>
            <a:spLocks noGrp="1"/>
          </p:cNvSpPr>
          <p:nvPr>
            <p:ph type="dt" sz="half" idx="10"/>
          </p:nvPr>
        </p:nvSpPr>
        <p:spPr/>
        <p:txBody>
          <a:bodyPr/>
          <a:lstStyle/>
          <a:p>
            <a:fld id="{2A2683B9-6ECA-47FA-93CF-B124A0FAC208}" type="datetime1">
              <a:rPr lang="en-US" smtClean="0"/>
              <a:pPr/>
              <a:t>25/02/17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‹Nr.›</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5" name="Date Placeholder 4"/>
          <p:cNvSpPr>
            <a:spLocks noGrp="1"/>
          </p:cNvSpPr>
          <p:nvPr>
            <p:ph type="dt" sz="half" idx="10"/>
          </p:nvPr>
        </p:nvSpPr>
        <p:spPr/>
        <p:txBody>
          <a:bodyPr/>
          <a:lstStyle/>
          <a:p>
            <a:fld id="{305FF66B-9476-4BB3-85E9-E01854F07F90}" type="datetime1">
              <a:rPr lang="en-US" smtClean="0"/>
              <a:pPr/>
              <a:t>25/02/17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 para editar título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Haga clic para modificar el estilo de texto del patrón</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a:p>
        </p:txBody>
      </p:sp>
      <p:sp>
        <p:nvSpPr>
          <p:cNvPr id="7" name="Date Placeholder 6"/>
          <p:cNvSpPr>
            <a:spLocks noGrp="1"/>
          </p:cNvSpPr>
          <p:nvPr>
            <p:ph type="dt" sz="half" idx="10"/>
          </p:nvPr>
        </p:nvSpPr>
        <p:spPr/>
        <p:txBody>
          <a:bodyPr/>
          <a:lstStyle/>
          <a:p>
            <a:fld id="{56B23FBD-8F7D-4F85-8085-67BFDB05CB71}" type="datetime1">
              <a:rPr lang="en-US" smtClean="0"/>
              <a:pPr/>
              <a:t>25/02/17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EBEB0A-9E3D-4B14-9782-E2AE3DA60D96}" type="slidenum">
              <a:rPr lang="en-US" smtClean="0"/>
              <a:pPr/>
              <a:t>‹Nr.›</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 para editar título</a:t>
            </a:r>
            <a:endParaRPr lang="en-US" dirty="0"/>
          </a:p>
        </p:txBody>
      </p:sp>
      <p:sp>
        <p:nvSpPr>
          <p:cNvPr id="3" name="Date Placeholder 2"/>
          <p:cNvSpPr>
            <a:spLocks noGrp="1"/>
          </p:cNvSpPr>
          <p:nvPr>
            <p:ph type="dt" sz="half" idx="10"/>
          </p:nvPr>
        </p:nvSpPr>
        <p:spPr/>
        <p:txBody>
          <a:bodyPr/>
          <a:lstStyle/>
          <a:p>
            <a:fld id="{465D789A-1220-4441-8676-44A034051BFD}" type="datetime1">
              <a:rPr lang="en-US" smtClean="0"/>
              <a:pPr/>
              <a:t>25/02/17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98A266-E364-4B5E-98DD-432668182E1E}" type="datetime1">
              <a:rPr lang="en-US" smtClean="0"/>
              <a:pPr/>
              <a:t>25/02/17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 para editar título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Date Placeholder 4"/>
          <p:cNvSpPr>
            <a:spLocks noGrp="1"/>
          </p:cNvSpPr>
          <p:nvPr>
            <p:ph type="dt" sz="half" idx="10"/>
          </p:nvPr>
        </p:nvSpPr>
        <p:spPr/>
        <p:txBody>
          <a:bodyPr/>
          <a:lstStyle/>
          <a:p>
            <a:fld id="{493F2040-9975-4642-A906-1DF87F8BE202}" type="datetime1">
              <a:rPr lang="en-US" smtClean="0"/>
              <a:pPr/>
              <a:t>25/02/17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 para editar título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Arrastre la imagen al marcador de posición o haga clic en el icono para agregar</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Haga clic para modificar el estilo de texto del patrón</a:t>
            </a:r>
          </a:p>
        </p:txBody>
      </p:sp>
      <p:sp>
        <p:nvSpPr>
          <p:cNvPr id="5" name="Date Placeholder 4"/>
          <p:cNvSpPr>
            <a:spLocks noGrp="1"/>
          </p:cNvSpPr>
          <p:nvPr>
            <p:ph type="dt" sz="half" idx="10"/>
          </p:nvPr>
        </p:nvSpPr>
        <p:spPr/>
        <p:txBody>
          <a:bodyPr/>
          <a:lstStyle/>
          <a:p>
            <a:fld id="{51E52B4A-BA08-4841-AB08-A0D822ABC34D}" type="datetime1">
              <a:rPr lang="en-US" smtClean="0"/>
              <a:pPr/>
              <a:t>25/02/17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EBEB0A-9E3D-4B14-9782-E2AE3DA60D96}"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 para editar título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5D48070-6A81-47D0-9810-1540B9FEFF61}" type="datetime1">
              <a:rPr lang="en-US" smtClean="0"/>
              <a:pPr/>
              <a:t>25/02/17</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FEBEB0A-9E3D-4B14-9782-E2AE3DA60D96}" type="slidenum">
              <a:rPr lang="en-US" smtClean="0"/>
              <a:pPr/>
              <a:t>‹Nr.›</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freepik.es/foto-gratis/ondulada-de-color-verde-de-fondo_865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6390" name="Picture 6" descr="http://3.bp.blogspot.com/_Bd810S_gK98/SsoVdb95gNI/AAAAAAAAADE/t_ShZGWFwuE/s320/GESTION+PERSONAL.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883701" y="188640"/>
            <a:ext cx="6876256" cy="3681227"/>
          </a:xfrm>
          <a:prstGeom prst="rect">
            <a:avLst/>
          </a:prstGeom>
          <a:noFill/>
        </p:spPr>
      </p:pic>
      <p:sp>
        <p:nvSpPr>
          <p:cNvPr id="10" name="9 Rectángulo"/>
          <p:cNvSpPr/>
          <p:nvPr/>
        </p:nvSpPr>
        <p:spPr>
          <a:xfrm>
            <a:off x="251521" y="3753037"/>
            <a:ext cx="6314549" cy="2585323"/>
          </a:xfrm>
          <a:prstGeom prst="rect">
            <a:avLst/>
          </a:prstGeom>
          <a:noFill/>
        </p:spPr>
        <p:txBody>
          <a:bodyPr wrap="none" lIns="91440" tIns="45720" rIns="91440" bIns="45720">
            <a:spAutoFit/>
          </a:bodyPr>
          <a:lstStyle/>
          <a:p>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TIEMPO </a:t>
            </a:r>
          </a:p>
          <a:p>
            <a:pPr algn="ct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QUE PRUEBAN</a:t>
            </a:r>
          </a:p>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 ANCIANO FIEL</a:t>
            </a:r>
            <a:r>
              <a:rPr lang="es-E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6392" name="Picture 8" descr="http://micopadventistas.com/wp-content/uploads/2010/11/Logotipo-IASDOFICIAL.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0" y="819477"/>
            <a:ext cx="2256532" cy="1217399"/>
          </a:xfrm>
          <a:prstGeom prst="rect">
            <a:avLst/>
          </a:prstGeom>
          <a:noFill/>
        </p:spPr>
      </p:pic>
    </p:spTree>
    <p:extLst>
      <p:ext uri="{BB962C8B-B14F-4D97-AF65-F5344CB8AC3E}">
        <p14:creationId xmlns:p14="http://schemas.microsoft.com/office/powerpoint/2010/main" val="861978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lnSpcReduction="10000"/>
          </a:bodyPr>
          <a:lstStyle/>
          <a:p>
            <a:r>
              <a:rPr lang="es-ES" b="1" dirty="0" smtClean="0"/>
              <a:t>CUATRO LEYES PARA COMBATIR EL DESÁNIMO</a:t>
            </a:r>
          </a:p>
          <a:p>
            <a:pPr marL="0" indent="0">
              <a:buNone/>
            </a:pPr>
            <a:endParaRPr lang="es-ES" b="1" dirty="0" smtClean="0"/>
          </a:p>
          <a:p>
            <a:pPr marL="0" indent="0">
              <a:buNone/>
            </a:pPr>
            <a:r>
              <a:rPr lang="es-ES" b="1" dirty="0"/>
              <a:t>3</a:t>
            </a:r>
            <a:r>
              <a:rPr lang="es-ES" b="1" dirty="0" smtClean="0"/>
              <a:t>. La ley de la Visión</a:t>
            </a:r>
            <a:r>
              <a:rPr lang="es-ES" dirty="0" smtClean="0"/>
              <a:t>:</a:t>
            </a:r>
          </a:p>
          <a:p>
            <a:pPr marL="0" indent="0">
              <a:buNone/>
            </a:pPr>
            <a:r>
              <a:rPr lang="es-ES" dirty="0" smtClean="0"/>
              <a:t>“</a:t>
            </a:r>
            <a:r>
              <a:rPr lang="es-ES" i="1" dirty="0" smtClean="0"/>
              <a:t>A medida que nos acercamos a la crisis final, en lugar del sentimiento de que hay menos necesidad de orden y armonía de acción, debemos ser mas sistemáticos de los que hemos sido hasta ahora, Toda nuestra obra debe ser conducida de acuerdo con planes bien definidos.  He recibido luz de parte del Señor a que debería haber una sabia dirección en este tiempo mas que nunca antes en nuestra historia”</a:t>
            </a:r>
            <a:r>
              <a:rPr lang="es-ES" dirty="0" smtClean="0"/>
              <a:t>.  Carta 27 1892. </a:t>
            </a:r>
          </a:p>
          <a:p>
            <a:endParaRPr lang="es-ES" sz="4000" dirty="0" smtClean="0"/>
          </a:p>
        </p:txBody>
      </p:sp>
    </p:spTree>
    <p:extLst>
      <p:ext uri="{BB962C8B-B14F-4D97-AF65-F5344CB8AC3E}">
        <p14:creationId xmlns:p14="http://schemas.microsoft.com/office/powerpoint/2010/main" val="7207620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43000" y="0"/>
            <a:ext cx="6858000" cy="6858000"/>
          </a:xfrm>
          <a:prstGeom prst="rect">
            <a:avLst/>
          </a:prstGeom>
        </p:spPr>
      </p:pic>
    </p:spTree>
    <p:extLst>
      <p:ext uri="{BB962C8B-B14F-4D97-AF65-F5344CB8AC3E}">
        <p14:creationId xmlns:p14="http://schemas.microsoft.com/office/powerpoint/2010/main" val="18600702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CUATRO LEYES PARA COMBATIR EL DESÁNIMO</a:t>
            </a:r>
          </a:p>
          <a:p>
            <a:pPr marL="0" indent="0">
              <a:buNone/>
            </a:pPr>
            <a:endParaRPr lang="es-ES" b="1" dirty="0" smtClean="0"/>
          </a:p>
          <a:p>
            <a:pPr marL="457200" indent="-457200">
              <a:buAutoNum type="arabicPeriod" startAt="4"/>
            </a:pPr>
            <a:r>
              <a:rPr lang="es-ES" b="1" dirty="0" smtClean="0"/>
              <a:t>La ley del recuerdo</a:t>
            </a:r>
            <a:r>
              <a:rPr lang="es-ES" dirty="0" smtClean="0"/>
              <a:t>:</a:t>
            </a:r>
          </a:p>
          <a:p>
            <a:pPr>
              <a:buFont typeface="Courier New"/>
              <a:buChar char="o"/>
            </a:pPr>
            <a:r>
              <a:rPr lang="es-ES" dirty="0" smtClean="0"/>
              <a:t>Recuerdo lo que Dios ha hecho en le pasado.</a:t>
            </a:r>
          </a:p>
          <a:p>
            <a:pPr>
              <a:buFont typeface="Courier New"/>
              <a:buChar char="o"/>
            </a:pPr>
            <a:r>
              <a:rPr lang="es-ES" dirty="0" smtClean="0"/>
              <a:t>Recuerdo lo que Dios ha dicho en le pasado.</a:t>
            </a:r>
          </a:p>
          <a:p>
            <a:pPr marL="0" indent="0">
              <a:buNone/>
            </a:pPr>
            <a:endParaRPr lang="es-ES" dirty="0" smtClean="0"/>
          </a:p>
          <a:p>
            <a:endParaRPr lang="es-ES" sz="4000" dirty="0" smtClean="0"/>
          </a:p>
        </p:txBody>
      </p:sp>
    </p:spTree>
    <p:extLst>
      <p:ext uri="{BB962C8B-B14F-4D97-AF65-F5344CB8AC3E}">
        <p14:creationId xmlns:p14="http://schemas.microsoft.com/office/powerpoint/2010/main" val="3268582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CUATRO LEYES PARA COMBATIR EL DESÁNIMO</a:t>
            </a:r>
          </a:p>
          <a:p>
            <a:pPr marL="0" indent="0">
              <a:buNone/>
            </a:pPr>
            <a:endParaRPr lang="es-ES" b="1" dirty="0" smtClean="0"/>
          </a:p>
          <a:p>
            <a:pPr marL="457200" indent="-457200">
              <a:buAutoNum type="arabicPeriod" startAt="4"/>
            </a:pPr>
            <a:r>
              <a:rPr lang="es-ES" b="1" dirty="0" smtClean="0"/>
              <a:t>La ley del recuerdo</a:t>
            </a:r>
            <a:r>
              <a:rPr lang="es-ES" dirty="0" smtClean="0"/>
              <a:t>:</a:t>
            </a:r>
          </a:p>
          <a:p>
            <a:pPr>
              <a:buFont typeface="Courier New"/>
              <a:buChar char="o"/>
            </a:pPr>
            <a:r>
              <a:rPr lang="es-ES" dirty="0" smtClean="0"/>
              <a:t>“</a:t>
            </a:r>
            <a:r>
              <a:rPr lang="es-ES" i="1" dirty="0" smtClean="0"/>
              <a:t>No tenemos nada que temer al futuro, a menos que olvidemos la manera en que el Señor nos ha conducido , y los que nos ha enseñado en nuestra historia pasada</a:t>
            </a:r>
            <a:r>
              <a:rPr lang="es-ES" dirty="0" smtClean="0"/>
              <a:t>”. Notas biográficas de Elena de White 216. 1902.  EDU 64.</a:t>
            </a:r>
          </a:p>
          <a:p>
            <a:pPr marL="0" indent="0">
              <a:buNone/>
            </a:pPr>
            <a:endParaRPr lang="es-ES" dirty="0" smtClean="0"/>
          </a:p>
          <a:p>
            <a:endParaRPr lang="es-ES" sz="4000" dirty="0" smtClean="0"/>
          </a:p>
        </p:txBody>
      </p:sp>
    </p:spTree>
    <p:extLst>
      <p:ext uri="{BB962C8B-B14F-4D97-AF65-F5344CB8AC3E}">
        <p14:creationId xmlns:p14="http://schemas.microsoft.com/office/powerpoint/2010/main" val="144158923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852218" cy="4638424"/>
          </a:xfrm>
        </p:spPr>
        <p:txBody>
          <a:bodyPr>
            <a:normAutofit/>
          </a:bodyPr>
          <a:lstStyle/>
          <a:p>
            <a:r>
              <a:rPr lang="es-ES" b="1" dirty="0" smtClean="0"/>
              <a:t>CUATRO LEYES PARA COMBATIR EL DESÁNIMO</a:t>
            </a:r>
          </a:p>
          <a:p>
            <a:pPr marL="0" indent="0">
              <a:buNone/>
            </a:pPr>
            <a:endParaRPr lang="es-ES" b="1" dirty="0" smtClean="0"/>
          </a:p>
          <a:p>
            <a:pPr marL="457200" indent="-457200">
              <a:buAutoNum type="arabicPeriod" startAt="4"/>
            </a:pPr>
            <a:r>
              <a:rPr lang="es-ES" b="1" dirty="0" smtClean="0"/>
              <a:t>La ley del recuerdo</a:t>
            </a:r>
            <a:r>
              <a:rPr lang="es-ES" dirty="0" smtClean="0"/>
              <a:t>:   Jeremías 29:11  NVI</a:t>
            </a:r>
          </a:p>
          <a:p>
            <a:pPr marL="0" indent="0">
              <a:buNone/>
            </a:pPr>
            <a:r>
              <a:rPr lang="es-ES" dirty="0" smtClean="0"/>
              <a:t>A</a:t>
            </a:r>
            <a:r>
              <a:rPr lang="es-ES" b="1" dirty="0" smtClean="0"/>
              <a:t>lcance:         </a:t>
            </a:r>
            <a:r>
              <a:rPr lang="es-ES" dirty="0" smtClean="0"/>
              <a:t>“Yo sé los planes que tengo acerca de vosotros:</a:t>
            </a:r>
          </a:p>
          <a:p>
            <a:pPr marL="0" indent="0">
              <a:buNone/>
            </a:pPr>
            <a:r>
              <a:rPr lang="es-ES" b="1" dirty="0" smtClean="0"/>
              <a:t>La bondad</a:t>
            </a:r>
            <a:r>
              <a:rPr lang="es-ES" dirty="0" smtClean="0"/>
              <a:t>:    “Deseo que disfrutes el éxito. No intento causaros daño”.</a:t>
            </a:r>
          </a:p>
          <a:p>
            <a:pPr marL="0" indent="0">
              <a:buNone/>
            </a:pPr>
            <a:r>
              <a:rPr lang="es-ES" b="1" dirty="0" smtClean="0"/>
              <a:t>El optimismo</a:t>
            </a:r>
            <a:r>
              <a:rPr lang="es-ES" dirty="0" smtClean="0"/>
              <a:t>: “Voy a darles un futuro lleno de bienestar”. TLA</a:t>
            </a:r>
          </a:p>
          <a:p>
            <a:pPr marL="0" indent="0">
              <a:buNone/>
            </a:pPr>
            <a:r>
              <a:rPr lang="es-ES" dirty="0" smtClean="0"/>
              <a:t>.</a:t>
            </a:r>
          </a:p>
          <a:p>
            <a:pPr marL="0" indent="0">
              <a:buNone/>
            </a:pPr>
            <a:endParaRPr lang="es-ES" dirty="0" smtClean="0"/>
          </a:p>
          <a:p>
            <a:endParaRPr lang="es-ES" sz="4000" dirty="0" smtClean="0"/>
          </a:p>
        </p:txBody>
      </p:sp>
    </p:spTree>
    <p:extLst>
      <p:ext uri="{BB962C8B-B14F-4D97-AF65-F5344CB8AC3E}">
        <p14:creationId xmlns:p14="http://schemas.microsoft.com/office/powerpoint/2010/main" val="3498982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06400" y="228600"/>
            <a:ext cx="8318500" cy="6400800"/>
          </a:xfrm>
          <a:prstGeom prst="rect">
            <a:avLst/>
          </a:prstGeom>
        </p:spPr>
      </p:pic>
    </p:spTree>
    <p:extLst>
      <p:ext uri="{BB962C8B-B14F-4D97-AF65-F5344CB8AC3E}">
        <p14:creationId xmlns:p14="http://schemas.microsoft.com/office/powerpoint/2010/main" val="21356709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dirty="0"/>
              <a:t>I</a:t>
            </a:r>
            <a:r>
              <a:rPr lang="es-ES" sz="4000" dirty="0" smtClean="0"/>
              <a:t>. Tiempos de desánimo.</a:t>
            </a:r>
          </a:p>
          <a:p>
            <a:r>
              <a:rPr lang="es-ES" sz="4000" b="1" dirty="0" smtClean="0"/>
              <a:t>II Tiempos de c</a:t>
            </a:r>
            <a:r>
              <a:rPr lang="es-ES" sz="4000" b="1" dirty="0"/>
              <a:t>a</a:t>
            </a:r>
            <a:r>
              <a:rPr lang="es-ES" sz="4000" b="1" dirty="0" smtClean="0"/>
              <a:t>mbio.</a:t>
            </a:r>
          </a:p>
          <a:p>
            <a:r>
              <a:rPr lang="es-ES" sz="4000" dirty="0" smtClean="0"/>
              <a:t>III Tiempos de conflicto.</a:t>
            </a:r>
          </a:p>
          <a:p>
            <a:r>
              <a:rPr lang="es-ES" sz="4000" dirty="0" smtClean="0"/>
              <a:t>IV Tiempos de estancamiento.</a:t>
            </a:r>
          </a:p>
          <a:p>
            <a:r>
              <a:rPr lang="es-ES" sz="4000" dirty="0" smtClean="0"/>
              <a:t>V. Tiempos de falsedad.</a:t>
            </a:r>
            <a:endParaRPr lang="es-ES" sz="4000" dirty="0"/>
          </a:p>
        </p:txBody>
      </p:sp>
      <p:pic>
        <p:nvPicPr>
          <p:cNvPr id="4" name="Imagen 3"/>
          <p:cNvPicPr>
            <a:picLocks noChangeAspect="1"/>
          </p:cNvPicPr>
          <p:nvPr/>
        </p:nvPicPr>
        <p:blipFill>
          <a:blip r:embed="rId2"/>
          <a:stretch>
            <a:fillRect/>
          </a:stretch>
        </p:blipFill>
        <p:spPr>
          <a:xfrm>
            <a:off x="7154155" y="4788742"/>
            <a:ext cx="1702840" cy="1955113"/>
          </a:xfrm>
          <a:prstGeom prst="rect">
            <a:avLst/>
          </a:prstGeom>
        </p:spPr>
      </p:pic>
    </p:spTree>
    <p:extLst>
      <p:ext uri="{BB962C8B-B14F-4D97-AF65-F5344CB8AC3E}">
        <p14:creationId xmlns:p14="http://schemas.microsoft.com/office/powerpoint/2010/main" val="18404743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cambio</a:t>
            </a:r>
            <a:endParaRPr lang="es-ES" sz="2400" dirty="0"/>
          </a:p>
        </p:txBody>
      </p:sp>
      <p:sp>
        <p:nvSpPr>
          <p:cNvPr id="3" name="Marcador de contenido 2"/>
          <p:cNvSpPr>
            <a:spLocks noGrp="1"/>
          </p:cNvSpPr>
          <p:nvPr>
            <p:ph idx="1"/>
          </p:nvPr>
        </p:nvSpPr>
        <p:spPr>
          <a:xfrm>
            <a:off x="501890" y="425731"/>
            <a:ext cx="7959323" cy="4638424"/>
          </a:xfrm>
        </p:spPr>
        <p:txBody>
          <a:bodyPr>
            <a:normAutofit/>
          </a:bodyPr>
          <a:lstStyle/>
          <a:p>
            <a:pPr>
              <a:buFont typeface="Wingdings" charset="2"/>
              <a:buChar char="u"/>
            </a:pPr>
            <a:r>
              <a:rPr lang="es-ES" sz="3200" dirty="0" smtClean="0"/>
              <a:t>Aprenda de los que han cambiado.</a:t>
            </a:r>
          </a:p>
          <a:p>
            <a:pPr>
              <a:buFont typeface="Wingdings" charset="2"/>
              <a:buChar char="u"/>
            </a:pPr>
            <a:r>
              <a:rPr lang="es-ES" sz="3200" dirty="0" smtClean="0"/>
              <a:t>Despójese del pasado para que pueda cambiar</a:t>
            </a:r>
          </a:p>
          <a:p>
            <a:pPr>
              <a:buFont typeface="Wingdings" charset="2"/>
              <a:buChar char="u"/>
            </a:pPr>
            <a:r>
              <a:rPr lang="es-ES" sz="3200" dirty="0" smtClean="0"/>
              <a:t>Conozca y entienda lo que está tratando de cambiar</a:t>
            </a:r>
          </a:p>
          <a:p>
            <a:pPr marL="0" indent="0">
              <a:buNone/>
            </a:pPr>
            <a:endParaRPr lang="es-ES" dirty="0" smtClean="0"/>
          </a:p>
          <a:p>
            <a:endParaRPr lang="es-ES" sz="4000" dirty="0" smtClean="0"/>
          </a:p>
        </p:txBody>
      </p:sp>
      <p:pic>
        <p:nvPicPr>
          <p:cNvPr id="6" name="Imagen 5"/>
          <p:cNvPicPr>
            <a:picLocks noChangeAspect="1"/>
          </p:cNvPicPr>
          <p:nvPr/>
        </p:nvPicPr>
        <p:blipFill>
          <a:blip r:embed="rId2"/>
          <a:stretch>
            <a:fillRect/>
          </a:stretch>
        </p:blipFill>
        <p:spPr>
          <a:xfrm>
            <a:off x="2876189" y="3238668"/>
            <a:ext cx="4177371" cy="2380071"/>
          </a:xfrm>
          <a:prstGeom prst="rect">
            <a:avLst/>
          </a:prstGeom>
        </p:spPr>
      </p:pic>
    </p:spTree>
    <p:extLst>
      <p:ext uri="{BB962C8B-B14F-4D97-AF65-F5344CB8AC3E}">
        <p14:creationId xmlns:p14="http://schemas.microsoft.com/office/powerpoint/2010/main" val="40775089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cambio</a:t>
            </a:r>
            <a:endParaRPr lang="es-ES" sz="2400" dirty="0"/>
          </a:p>
        </p:txBody>
      </p:sp>
      <p:sp>
        <p:nvSpPr>
          <p:cNvPr id="3" name="Marcador de contenido 2"/>
          <p:cNvSpPr>
            <a:spLocks noGrp="1"/>
          </p:cNvSpPr>
          <p:nvPr>
            <p:ph idx="1"/>
          </p:nvPr>
        </p:nvSpPr>
        <p:spPr>
          <a:xfrm>
            <a:off x="761998" y="471608"/>
            <a:ext cx="7959323" cy="3567459"/>
          </a:xfrm>
        </p:spPr>
        <p:txBody>
          <a:bodyPr>
            <a:normAutofit/>
          </a:bodyPr>
          <a:lstStyle/>
          <a:p>
            <a:pPr>
              <a:buFont typeface="Wingdings" charset="2"/>
              <a:buChar char="u"/>
            </a:pPr>
            <a:r>
              <a:rPr lang="es-ES" sz="3200" dirty="0" smtClean="0"/>
              <a:t>Dios le ayudará en  el proceso del cambio.</a:t>
            </a:r>
          </a:p>
          <a:p>
            <a:pPr>
              <a:buFont typeface="Wingdings" charset="2"/>
              <a:buChar char="u"/>
            </a:pPr>
            <a:r>
              <a:rPr lang="es-ES" sz="3200" dirty="0" smtClean="0"/>
              <a:t>Usted tiene que saber qué es lo que va a cambiar y por qué lo quiere cambiar.</a:t>
            </a:r>
          </a:p>
          <a:p>
            <a:pPr>
              <a:buFont typeface="Wingdings" charset="2"/>
              <a:buChar char="u"/>
            </a:pPr>
            <a:r>
              <a:rPr lang="es-ES" sz="3200" dirty="0"/>
              <a:t>El cambio requiere valor</a:t>
            </a:r>
            <a:r>
              <a:rPr lang="es-ES" sz="3200" dirty="0" smtClean="0"/>
              <a:t>.</a:t>
            </a:r>
          </a:p>
          <a:p>
            <a:pPr marL="0" indent="0">
              <a:buNone/>
            </a:pPr>
            <a:endParaRPr lang="es-ES" dirty="0" smtClean="0"/>
          </a:p>
        </p:txBody>
      </p:sp>
      <p:pic>
        <p:nvPicPr>
          <p:cNvPr id="4" name="Imagen 3"/>
          <p:cNvPicPr>
            <a:picLocks noChangeAspect="1"/>
          </p:cNvPicPr>
          <p:nvPr/>
        </p:nvPicPr>
        <p:blipFill>
          <a:blip r:embed="rId2"/>
          <a:stretch>
            <a:fillRect/>
          </a:stretch>
        </p:blipFill>
        <p:spPr>
          <a:xfrm>
            <a:off x="3114006" y="3319992"/>
            <a:ext cx="3187064" cy="2119398"/>
          </a:xfrm>
          <a:prstGeom prst="rect">
            <a:avLst/>
          </a:prstGeom>
        </p:spPr>
      </p:pic>
    </p:spTree>
    <p:extLst>
      <p:ext uri="{BB962C8B-B14F-4D97-AF65-F5344CB8AC3E}">
        <p14:creationId xmlns:p14="http://schemas.microsoft.com/office/powerpoint/2010/main" val="116934416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cambio</a:t>
            </a:r>
            <a:endParaRPr lang="es-ES" sz="2400" dirty="0"/>
          </a:p>
        </p:txBody>
      </p:sp>
      <p:sp>
        <p:nvSpPr>
          <p:cNvPr id="3" name="Marcador de contenido 2"/>
          <p:cNvSpPr>
            <a:spLocks noGrp="1"/>
          </p:cNvSpPr>
          <p:nvPr>
            <p:ph idx="1"/>
          </p:nvPr>
        </p:nvSpPr>
        <p:spPr>
          <a:xfrm>
            <a:off x="437868" y="1449534"/>
            <a:ext cx="4333090" cy="4638424"/>
          </a:xfrm>
        </p:spPr>
        <p:txBody>
          <a:bodyPr>
            <a:normAutofit/>
          </a:bodyPr>
          <a:lstStyle/>
          <a:p>
            <a:pPr>
              <a:buFont typeface="Wingdings" charset="2"/>
              <a:buChar char="u"/>
            </a:pPr>
            <a:r>
              <a:rPr lang="es-ES" sz="3200" dirty="0" smtClean="0"/>
              <a:t>Prepara a al gente para el cambio.</a:t>
            </a:r>
          </a:p>
          <a:p>
            <a:pPr>
              <a:buFont typeface="Wingdings" charset="2"/>
              <a:buChar char="u"/>
            </a:pPr>
            <a:r>
              <a:rPr lang="es-ES" sz="3200" dirty="0" smtClean="0"/>
              <a:t>Busque consejo antes de comenzar el cambio.</a:t>
            </a:r>
          </a:p>
          <a:p>
            <a:pPr marL="0" indent="0">
              <a:buNone/>
            </a:pPr>
            <a:endParaRPr lang="es-ES" dirty="0" smtClean="0"/>
          </a:p>
          <a:p>
            <a:endParaRPr lang="es-ES" sz="4000" dirty="0" smtClean="0"/>
          </a:p>
        </p:txBody>
      </p:sp>
      <p:pic>
        <p:nvPicPr>
          <p:cNvPr id="5" name="Imagen 4"/>
          <p:cNvPicPr>
            <a:picLocks noChangeAspect="1"/>
          </p:cNvPicPr>
          <p:nvPr/>
        </p:nvPicPr>
        <p:blipFill>
          <a:blip r:embed="rId2"/>
          <a:stretch>
            <a:fillRect/>
          </a:stretch>
        </p:blipFill>
        <p:spPr>
          <a:xfrm>
            <a:off x="4773882" y="1193361"/>
            <a:ext cx="4064000" cy="4130863"/>
          </a:xfrm>
          <a:prstGeom prst="rect">
            <a:avLst/>
          </a:prstGeom>
        </p:spPr>
      </p:pic>
    </p:spTree>
    <p:extLst>
      <p:ext uri="{BB962C8B-B14F-4D97-AF65-F5344CB8AC3E}">
        <p14:creationId xmlns:p14="http://schemas.microsoft.com/office/powerpoint/2010/main" val="116934416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5400" dirty="0" smtClean="0"/>
              <a:t>TIEMPOS QUE PRUEBAN AL BUEN ANCIANO</a:t>
            </a:r>
            <a:endParaRPr lang="es-ES" sz="5400" dirty="0"/>
          </a:p>
        </p:txBody>
      </p:sp>
      <p:sp>
        <p:nvSpPr>
          <p:cNvPr id="3" name="Subtítulo 2"/>
          <p:cNvSpPr>
            <a:spLocks noGrp="1"/>
          </p:cNvSpPr>
          <p:nvPr>
            <p:ph type="subTitle" idx="1"/>
          </p:nvPr>
        </p:nvSpPr>
        <p:spPr/>
        <p:txBody>
          <a:bodyPr>
            <a:normAutofit lnSpcReduction="10000"/>
          </a:bodyPr>
          <a:lstStyle/>
          <a:p>
            <a:r>
              <a:rPr lang="es-ES" dirty="0" smtClean="0"/>
              <a:t>PR. Roberto Carvajal R. </a:t>
            </a:r>
          </a:p>
          <a:p>
            <a:r>
              <a:rPr lang="es-ES" dirty="0" smtClean="0"/>
              <a:t>Asociación del oriente Colombiano</a:t>
            </a:r>
            <a:endParaRPr lang="es-ES" dirty="0"/>
          </a:p>
        </p:txBody>
      </p:sp>
      <p:pic>
        <p:nvPicPr>
          <p:cNvPr id="4" name="Imagen 3"/>
          <p:cNvPicPr>
            <a:picLocks noChangeAspect="1"/>
          </p:cNvPicPr>
          <p:nvPr/>
        </p:nvPicPr>
        <p:blipFill>
          <a:blip r:embed="rId2"/>
          <a:stretch>
            <a:fillRect/>
          </a:stretch>
        </p:blipFill>
        <p:spPr>
          <a:xfrm>
            <a:off x="2861206" y="45897"/>
            <a:ext cx="3610933" cy="2848512"/>
          </a:xfrm>
          <a:prstGeom prst="rect">
            <a:avLst/>
          </a:prstGeom>
        </p:spPr>
      </p:pic>
    </p:spTree>
    <p:extLst>
      <p:ext uri="{BB962C8B-B14F-4D97-AF65-F5344CB8AC3E}">
        <p14:creationId xmlns:p14="http://schemas.microsoft.com/office/powerpoint/2010/main" val="15740936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cambio</a:t>
            </a:r>
            <a:endParaRPr lang="es-ES" sz="2400" dirty="0"/>
          </a:p>
        </p:txBody>
      </p:sp>
      <p:sp>
        <p:nvSpPr>
          <p:cNvPr id="3" name="Marcador de contenido 2"/>
          <p:cNvSpPr>
            <a:spLocks noGrp="1"/>
          </p:cNvSpPr>
          <p:nvPr>
            <p:ph idx="1"/>
          </p:nvPr>
        </p:nvSpPr>
        <p:spPr>
          <a:xfrm>
            <a:off x="761999" y="379810"/>
            <a:ext cx="7959323" cy="3720455"/>
          </a:xfrm>
        </p:spPr>
        <p:txBody>
          <a:bodyPr>
            <a:normAutofit/>
          </a:bodyPr>
          <a:lstStyle/>
          <a:p>
            <a:pPr>
              <a:buFont typeface="Wingdings" charset="2"/>
              <a:buChar char="u"/>
            </a:pPr>
            <a:r>
              <a:rPr lang="es-ES" sz="3200" dirty="0" smtClean="0"/>
              <a:t>No se desanime mientras usted avanza el cambio.</a:t>
            </a:r>
          </a:p>
          <a:p>
            <a:pPr>
              <a:buFont typeface="Wingdings" charset="2"/>
              <a:buChar char="u"/>
            </a:pPr>
            <a:r>
              <a:rPr lang="es-ES" sz="3200" dirty="0" smtClean="0"/>
              <a:t>No se  distraiga mientras hace el cambio.</a:t>
            </a:r>
          </a:p>
          <a:p>
            <a:pPr marL="0" indent="0">
              <a:buNone/>
            </a:pPr>
            <a:endParaRPr lang="es-ES" dirty="0" smtClean="0"/>
          </a:p>
          <a:p>
            <a:endParaRPr lang="es-ES" sz="4000" dirty="0" smtClean="0"/>
          </a:p>
        </p:txBody>
      </p:sp>
      <p:pic>
        <p:nvPicPr>
          <p:cNvPr id="4" name="Imagen 3"/>
          <p:cNvPicPr>
            <a:picLocks noChangeAspect="1"/>
          </p:cNvPicPr>
          <p:nvPr/>
        </p:nvPicPr>
        <p:blipFill>
          <a:blip r:embed="rId2"/>
          <a:stretch>
            <a:fillRect/>
          </a:stretch>
        </p:blipFill>
        <p:spPr>
          <a:xfrm>
            <a:off x="751047" y="2625457"/>
            <a:ext cx="7664263" cy="2949616"/>
          </a:xfrm>
          <a:prstGeom prst="rect">
            <a:avLst/>
          </a:prstGeom>
        </p:spPr>
      </p:pic>
    </p:spTree>
    <p:extLst>
      <p:ext uri="{BB962C8B-B14F-4D97-AF65-F5344CB8AC3E}">
        <p14:creationId xmlns:p14="http://schemas.microsoft.com/office/powerpoint/2010/main" val="223804359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dirty="0"/>
              <a:t>I</a:t>
            </a:r>
            <a:r>
              <a:rPr lang="es-ES" sz="4000" dirty="0" smtClean="0"/>
              <a:t>. Tiempos de desánimo.</a:t>
            </a:r>
          </a:p>
          <a:p>
            <a:r>
              <a:rPr lang="es-ES" sz="4000" dirty="0" smtClean="0"/>
              <a:t>II Tiempos de c</a:t>
            </a:r>
            <a:r>
              <a:rPr lang="es-ES" sz="4000" dirty="0"/>
              <a:t>a</a:t>
            </a:r>
            <a:r>
              <a:rPr lang="es-ES" sz="4000" dirty="0" smtClean="0"/>
              <a:t>mbio.</a:t>
            </a:r>
          </a:p>
          <a:p>
            <a:r>
              <a:rPr lang="es-ES" sz="4000" b="1" dirty="0" smtClean="0"/>
              <a:t>III Tiempos de conflicto.</a:t>
            </a:r>
          </a:p>
          <a:p>
            <a:r>
              <a:rPr lang="es-ES" sz="4000" dirty="0" smtClean="0"/>
              <a:t>IV Tiempos de estancamiento.</a:t>
            </a:r>
          </a:p>
          <a:p>
            <a:r>
              <a:rPr lang="es-ES" sz="4000" dirty="0" smtClean="0"/>
              <a:t>V. Tiempos de falsedad.</a:t>
            </a:r>
            <a:endParaRPr lang="es-ES" sz="4000" dirty="0"/>
          </a:p>
        </p:txBody>
      </p:sp>
      <p:pic>
        <p:nvPicPr>
          <p:cNvPr id="4" name="Imagen 3"/>
          <p:cNvPicPr>
            <a:picLocks noChangeAspect="1"/>
          </p:cNvPicPr>
          <p:nvPr/>
        </p:nvPicPr>
        <p:blipFill>
          <a:blip r:embed="rId2"/>
          <a:stretch>
            <a:fillRect/>
          </a:stretch>
        </p:blipFill>
        <p:spPr>
          <a:xfrm>
            <a:off x="7154155" y="4788742"/>
            <a:ext cx="1702840" cy="1955113"/>
          </a:xfrm>
          <a:prstGeom prst="rect">
            <a:avLst/>
          </a:prstGeom>
        </p:spPr>
      </p:pic>
    </p:spTree>
    <p:extLst>
      <p:ext uri="{BB962C8B-B14F-4D97-AF65-F5344CB8AC3E}">
        <p14:creationId xmlns:p14="http://schemas.microsoft.com/office/powerpoint/2010/main" val="23232327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conflicto.</a:t>
            </a:r>
            <a:endParaRPr lang="es-ES" sz="2400" dirty="0"/>
          </a:p>
        </p:txBody>
      </p:sp>
      <p:sp>
        <p:nvSpPr>
          <p:cNvPr id="3" name="Marcador de contenido 2"/>
          <p:cNvSpPr>
            <a:spLocks noGrp="1"/>
          </p:cNvSpPr>
          <p:nvPr>
            <p:ph idx="1"/>
          </p:nvPr>
        </p:nvSpPr>
        <p:spPr>
          <a:xfrm>
            <a:off x="762001" y="1068288"/>
            <a:ext cx="4593198" cy="4638424"/>
          </a:xfrm>
        </p:spPr>
        <p:txBody>
          <a:bodyPr>
            <a:normAutofit/>
          </a:bodyPr>
          <a:lstStyle/>
          <a:p>
            <a:r>
              <a:rPr lang="es-ES" b="1" dirty="0" smtClean="0"/>
              <a:t>El arte fundamental de la confrontación:</a:t>
            </a:r>
          </a:p>
          <a:p>
            <a:pPr marL="0" indent="0">
              <a:buNone/>
            </a:pPr>
            <a:endParaRPr lang="es-ES" b="1" dirty="0" smtClean="0"/>
          </a:p>
          <a:p>
            <a:pPr marL="457200" indent="-457200">
              <a:buAutoNum type="arabicPeriod"/>
            </a:pPr>
            <a:r>
              <a:rPr lang="es-ES" dirty="0" smtClean="0"/>
              <a:t>Busque la sabiduría en oración.</a:t>
            </a:r>
          </a:p>
          <a:p>
            <a:pPr marL="457200" indent="-457200">
              <a:buAutoNum type="arabicPeriod"/>
            </a:pPr>
            <a:r>
              <a:rPr lang="es-ES" dirty="0" smtClean="0"/>
              <a:t>Examine primero su propio corazón.</a:t>
            </a:r>
          </a:p>
          <a:p>
            <a:pPr marL="457200" indent="-457200">
              <a:buAutoNum type="arabicPeriod"/>
            </a:pPr>
            <a:r>
              <a:rPr lang="es-ES" dirty="0" smtClean="0"/>
              <a:t>El momento es importante, no tarde o ceda en demoras innecesarias.</a:t>
            </a:r>
          </a:p>
          <a:p>
            <a:pPr marL="457200" indent="-457200">
              <a:buAutoNum type="arabicPeriod"/>
            </a:pPr>
            <a:endParaRPr lang="es-ES" dirty="0" smtClean="0"/>
          </a:p>
          <a:p>
            <a:pPr marL="0" indent="0">
              <a:buNone/>
            </a:pPr>
            <a:endParaRPr lang="es-ES" sz="4000" dirty="0" smtClean="0"/>
          </a:p>
        </p:txBody>
      </p:sp>
      <p:pic>
        <p:nvPicPr>
          <p:cNvPr id="4" name="Imagen 3"/>
          <p:cNvPicPr>
            <a:picLocks noChangeAspect="1"/>
          </p:cNvPicPr>
          <p:nvPr/>
        </p:nvPicPr>
        <p:blipFill>
          <a:blip r:embed="rId2"/>
          <a:stretch>
            <a:fillRect/>
          </a:stretch>
        </p:blipFill>
        <p:spPr>
          <a:xfrm>
            <a:off x="5243019" y="1407554"/>
            <a:ext cx="3671472" cy="3437003"/>
          </a:xfrm>
          <a:prstGeom prst="rect">
            <a:avLst/>
          </a:prstGeom>
        </p:spPr>
      </p:pic>
    </p:spTree>
    <p:extLst>
      <p:ext uri="{BB962C8B-B14F-4D97-AF65-F5344CB8AC3E}">
        <p14:creationId xmlns:p14="http://schemas.microsoft.com/office/powerpoint/2010/main" val="266635066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conflicto.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El arte fundamental de la confrontación:</a:t>
            </a:r>
          </a:p>
          <a:p>
            <a:pPr marL="0" indent="0">
              <a:buNone/>
            </a:pPr>
            <a:endParaRPr lang="es-ES" b="1" dirty="0" smtClean="0"/>
          </a:p>
          <a:p>
            <a:pPr marL="457200" indent="-457200">
              <a:buAutoNum type="arabicPeriod" startAt="4"/>
            </a:pPr>
            <a:r>
              <a:rPr lang="es-ES" dirty="0" smtClean="0"/>
              <a:t>Dirija la confrontación con una actitud  calurosa y amable.</a:t>
            </a:r>
          </a:p>
          <a:p>
            <a:pPr marL="457200" indent="-457200">
              <a:buAutoNum type="arabicPeriod" startAt="4"/>
            </a:pPr>
            <a:r>
              <a:rPr lang="es-ES" dirty="0" smtClean="0"/>
              <a:t>Sea directo, breve, y manténgase enfocado: asegúrese que se entiende el asunto bajo discusión..</a:t>
            </a:r>
          </a:p>
          <a:p>
            <a:pPr marL="0" indent="0">
              <a:buNone/>
            </a:pPr>
            <a:endParaRPr lang="es-ES" sz="4000" dirty="0" smtClean="0"/>
          </a:p>
        </p:txBody>
      </p:sp>
      <p:pic>
        <p:nvPicPr>
          <p:cNvPr id="4" name="Imagen 3"/>
          <p:cNvPicPr>
            <a:picLocks noChangeAspect="1"/>
          </p:cNvPicPr>
          <p:nvPr/>
        </p:nvPicPr>
        <p:blipFill>
          <a:blip r:embed="rId2"/>
          <a:stretch>
            <a:fillRect/>
          </a:stretch>
        </p:blipFill>
        <p:spPr>
          <a:xfrm>
            <a:off x="6366018" y="3616129"/>
            <a:ext cx="2236371" cy="1708095"/>
          </a:xfrm>
          <a:prstGeom prst="rect">
            <a:avLst/>
          </a:prstGeom>
        </p:spPr>
      </p:pic>
    </p:spTree>
    <p:extLst>
      <p:ext uri="{BB962C8B-B14F-4D97-AF65-F5344CB8AC3E}">
        <p14:creationId xmlns:p14="http://schemas.microsoft.com/office/powerpoint/2010/main" val="4136228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conflicto.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El arte fundamental de la confrontación:</a:t>
            </a:r>
          </a:p>
          <a:p>
            <a:pPr marL="0" indent="0">
              <a:buNone/>
            </a:pPr>
            <a:endParaRPr lang="es-ES" b="1" dirty="0" smtClean="0"/>
          </a:p>
          <a:p>
            <a:pPr marL="457200" indent="-457200">
              <a:buAutoNum type="arabicPeriod" startAt="6"/>
            </a:pPr>
            <a:r>
              <a:rPr lang="es-ES" dirty="0" smtClean="0"/>
              <a:t>Asegúrese que ha escuchado ambas partes. (investigado los hechos cuidadosamente)</a:t>
            </a:r>
          </a:p>
          <a:p>
            <a:pPr marL="742950" indent="-742950">
              <a:buAutoNum type="arabicPeriod" startAt="6"/>
            </a:pPr>
            <a:r>
              <a:rPr lang="es-ES" dirty="0" smtClean="0"/>
              <a:t>Comunique con precisión que acción espera que ocurra.</a:t>
            </a:r>
          </a:p>
          <a:p>
            <a:pPr marL="742950" indent="-742950">
              <a:buAutoNum type="arabicPeriod" startAt="6"/>
            </a:pPr>
            <a:r>
              <a:rPr lang="es-ES" dirty="0" smtClean="0"/>
              <a:t>Reafirme su compromiso hacia el individuo como persona.</a:t>
            </a:r>
          </a:p>
          <a:p>
            <a:pPr marL="742950" indent="-742950">
              <a:buAutoNum type="arabicPeriod" startAt="6"/>
            </a:pPr>
            <a:r>
              <a:rPr lang="es-ES" dirty="0" smtClean="0"/>
              <a:t>En lo que respecta a usted, coloque el asunto en el pasado.</a:t>
            </a:r>
          </a:p>
        </p:txBody>
      </p:sp>
    </p:spTree>
    <p:extLst>
      <p:ext uri="{BB962C8B-B14F-4D97-AF65-F5344CB8AC3E}">
        <p14:creationId xmlns:p14="http://schemas.microsoft.com/office/powerpoint/2010/main" val="2799084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dirty="0"/>
              <a:t>I</a:t>
            </a:r>
            <a:r>
              <a:rPr lang="es-ES" sz="4000" dirty="0" smtClean="0"/>
              <a:t>. Tiempos de desánimo.</a:t>
            </a:r>
          </a:p>
          <a:p>
            <a:r>
              <a:rPr lang="es-ES" sz="4000" dirty="0" smtClean="0"/>
              <a:t>II Tiempos de c</a:t>
            </a:r>
            <a:r>
              <a:rPr lang="es-ES" sz="4000" dirty="0"/>
              <a:t>a</a:t>
            </a:r>
            <a:r>
              <a:rPr lang="es-ES" sz="4000" dirty="0" smtClean="0"/>
              <a:t>mbio.</a:t>
            </a:r>
          </a:p>
          <a:p>
            <a:r>
              <a:rPr lang="es-ES" sz="4000" dirty="0" smtClean="0"/>
              <a:t>III Tiempos de conflicto.</a:t>
            </a:r>
          </a:p>
          <a:p>
            <a:r>
              <a:rPr lang="es-ES" sz="4000" b="1" dirty="0" smtClean="0"/>
              <a:t>IV Tiempos de estancamiento.</a:t>
            </a:r>
          </a:p>
          <a:p>
            <a:r>
              <a:rPr lang="es-ES" sz="4000" dirty="0" smtClean="0"/>
              <a:t>V. Tiempos de falsedad.</a:t>
            </a:r>
            <a:endParaRPr lang="es-ES" sz="4000" dirty="0"/>
          </a:p>
        </p:txBody>
      </p:sp>
      <p:pic>
        <p:nvPicPr>
          <p:cNvPr id="4" name="Imagen 3"/>
          <p:cNvPicPr>
            <a:picLocks noChangeAspect="1"/>
          </p:cNvPicPr>
          <p:nvPr/>
        </p:nvPicPr>
        <p:blipFill>
          <a:blip r:embed="rId2"/>
          <a:stretch>
            <a:fillRect/>
          </a:stretch>
        </p:blipFill>
        <p:spPr>
          <a:xfrm>
            <a:off x="7154155" y="4788742"/>
            <a:ext cx="1702840" cy="1955113"/>
          </a:xfrm>
          <a:prstGeom prst="rect">
            <a:avLst/>
          </a:prstGeom>
        </p:spPr>
      </p:pic>
    </p:spTree>
    <p:extLst>
      <p:ext uri="{BB962C8B-B14F-4D97-AF65-F5344CB8AC3E}">
        <p14:creationId xmlns:p14="http://schemas.microsoft.com/office/powerpoint/2010/main" val="230100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estancamiento.</a:t>
            </a:r>
            <a:endParaRPr lang="es-ES" sz="2400" dirty="0"/>
          </a:p>
        </p:txBody>
      </p:sp>
      <p:sp>
        <p:nvSpPr>
          <p:cNvPr id="3" name="Marcador de contenido 2"/>
          <p:cNvSpPr>
            <a:spLocks noGrp="1"/>
          </p:cNvSpPr>
          <p:nvPr>
            <p:ph idx="1"/>
          </p:nvPr>
        </p:nvSpPr>
        <p:spPr>
          <a:xfrm>
            <a:off x="761999" y="685799"/>
            <a:ext cx="7974623" cy="3735756"/>
          </a:xfrm>
        </p:spPr>
        <p:txBody>
          <a:bodyPr>
            <a:normAutofit/>
          </a:bodyPr>
          <a:lstStyle/>
          <a:p>
            <a:r>
              <a:rPr lang="es-ES" i="1" dirty="0" smtClean="0"/>
              <a:t>“Usted es como es porque esa es la forma como usted desea ser:  Si realmente quisiera ser diferente, estaría en el proceso de cambio en este momento”. Fred Smith</a:t>
            </a:r>
          </a:p>
          <a:p>
            <a:pPr marL="0" indent="0">
              <a:buNone/>
            </a:pPr>
            <a:endParaRPr lang="es-ES" b="1" dirty="0" smtClean="0"/>
          </a:p>
          <a:p>
            <a:pPr marL="0" indent="0">
              <a:buNone/>
            </a:pPr>
            <a:endParaRPr lang="es-ES" sz="4000" dirty="0" smtClean="0"/>
          </a:p>
        </p:txBody>
      </p:sp>
      <p:pic>
        <p:nvPicPr>
          <p:cNvPr id="4" name="Imagen 3"/>
          <p:cNvPicPr>
            <a:picLocks noChangeAspect="1"/>
          </p:cNvPicPr>
          <p:nvPr/>
        </p:nvPicPr>
        <p:blipFill>
          <a:blip r:embed="rId2"/>
          <a:stretch>
            <a:fillRect/>
          </a:stretch>
        </p:blipFill>
        <p:spPr>
          <a:xfrm>
            <a:off x="2370180" y="2641376"/>
            <a:ext cx="3581740" cy="2682848"/>
          </a:xfrm>
          <a:prstGeom prst="rect">
            <a:avLst/>
          </a:prstGeom>
        </p:spPr>
      </p:pic>
    </p:spTree>
    <p:extLst>
      <p:ext uri="{BB962C8B-B14F-4D97-AF65-F5344CB8AC3E}">
        <p14:creationId xmlns:p14="http://schemas.microsoft.com/office/powerpoint/2010/main" val="3651080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estancamiento.</a:t>
            </a:r>
            <a:endParaRPr lang="es-ES" sz="2400" dirty="0"/>
          </a:p>
        </p:txBody>
      </p:sp>
      <p:sp>
        <p:nvSpPr>
          <p:cNvPr id="3" name="Marcador de contenido 2"/>
          <p:cNvSpPr>
            <a:spLocks noGrp="1"/>
          </p:cNvSpPr>
          <p:nvPr>
            <p:ph idx="1"/>
          </p:nvPr>
        </p:nvSpPr>
        <p:spPr>
          <a:xfrm>
            <a:off x="762000" y="685799"/>
            <a:ext cx="7543800" cy="5709391"/>
          </a:xfrm>
        </p:spPr>
        <p:txBody>
          <a:bodyPr>
            <a:normAutofit/>
          </a:bodyPr>
          <a:lstStyle/>
          <a:p>
            <a:r>
              <a:rPr lang="es-ES" i="1" dirty="0" smtClean="0"/>
              <a:t>“Usted tiene suficiente interés como para ver las dificultades e iniciar las dudas, pero carece del interés o del valor para vencer las dificultades o despejar las dudas. En momentos tales necesita rendirse a Dios. </a:t>
            </a:r>
            <a:r>
              <a:rPr lang="es-ES" b="1" i="1" dirty="0" smtClean="0"/>
              <a:t>Necesita fuerza de carácter y menos terquedad y obstinación.  Esa lentitud, esa pereza de acción, es uno de los mayores defectos en sus carácte</a:t>
            </a:r>
            <a:r>
              <a:rPr lang="es-ES" i="1" dirty="0" smtClean="0"/>
              <a:t>r y es un impedimento para que llegue a ser útil”.</a:t>
            </a:r>
          </a:p>
          <a:p>
            <a:r>
              <a:rPr lang="es-ES" dirty="0" smtClean="0"/>
              <a:t>Testimonios para la iglesia Tomo 3  p. 545</a:t>
            </a:r>
            <a:r>
              <a:rPr lang="es-ES" i="1" dirty="0" smtClean="0"/>
              <a:t>.</a:t>
            </a:r>
          </a:p>
          <a:p>
            <a:pPr marL="0" indent="0">
              <a:buNone/>
            </a:pPr>
            <a:endParaRPr lang="es-ES" b="1" dirty="0" smtClean="0"/>
          </a:p>
          <a:p>
            <a:pPr marL="0" indent="0">
              <a:buNone/>
            </a:pPr>
            <a:endParaRPr lang="es-ES" sz="4000" dirty="0" smtClean="0"/>
          </a:p>
        </p:txBody>
      </p:sp>
    </p:spTree>
    <p:extLst>
      <p:ext uri="{BB962C8B-B14F-4D97-AF65-F5344CB8AC3E}">
        <p14:creationId xmlns:p14="http://schemas.microsoft.com/office/powerpoint/2010/main" val="2943974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510" y="1148609"/>
            <a:ext cx="7543800" cy="5709391"/>
          </a:xfrm>
        </p:spPr>
        <p:txBody>
          <a:bodyPr>
            <a:normAutofit lnSpcReduction="10000"/>
          </a:bodyPr>
          <a:lstStyle/>
          <a:p>
            <a:r>
              <a:rPr lang="es-ES" i="1" dirty="0" smtClean="0"/>
              <a:t>“Y si algo se logra en  relación con el propósito fijado. Debe hacerse </a:t>
            </a:r>
            <a:r>
              <a:rPr lang="es-ES" b="1" i="1" dirty="0" smtClean="0"/>
              <a:t>en el momento oportuno</a:t>
            </a:r>
            <a:r>
              <a:rPr lang="es-ES" i="1" dirty="0" smtClean="0"/>
              <a:t>. Debiera advertirse la más leve inclinación del peso en la balanza, y debiera decidirse el asunto inmediatamente</a:t>
            </a:r>
            <a:r>
              <a:rPr lang="es-ES" b="1" i="1" dirty="0" smtClean="0"/>
              <a:t>.  Las largas demoras cansan a los ángeles</a:t>
            </a:r>
            <a:r>
              <a:rPr lang="es-ES" i="1" dirty="0" smtClean="0"/>
              <a:t>. Incluso es más excusable tomar a  veces una decisión equivocada que estar continuamente en una posición fluctuante, vacilando, a veces inclinados en una dirección y luego en la otra. La vacilación y la duda a veces causan más perplejidad y desgracia que proceder apresuradamente</a:t>
            </a:r>
            <a:r>
              <a:rPr lang="es-ES" b="1" i="1" dirty="0" smtClean="0"/>
              <a:t>. Se me ha mostrado que las victorias más notables  y las derrotas  más terribles han tenido lugar en cuestión de minutos. Dios requiere prontitud de acción”.</a:t>
            </a:r>
          </a:p>
          <a:p>
            <a:endParaRPr lang="es-ES" dirty="0" smtClean="0"/>
          </a:p>
          <a:p>
            <a:r>
              <a:rPr lang="es-ES" dirty="0" smtClean="0"/>
              <a:t>Testimonios para la iglesia Tomo 3  p. 545- 546</a:t>
            </a:r>
            <a:r>
              <a:rPr lang="es-ES" i="1" dirty="0" smtClean="0"/>
              <a:t>.</a:t>
            </a:r>
          </a:p>
          <a:p>
            <a:pPr marL="0" indent="0">
              <a:buNone/>
            </a:pPr>
            <a:endParaRPr lang="es-ES" b="1" dirty="0" smtClean="0"/>
          </a:p>
          <a:p>
            <a:pPr marL="0" indent="0">
              <a:buNone/>
            </a:pPr>
            <a:endParaRPr lang="es-ES" sz="4000" dirty="0" smtClean="0"/>
          </a:p>
        </p:txBody>
      </p:sp>
    </p:spTree>
    <p:extLst>
      <p:ext uri="{BB962C8B-B14F-4D97-AF65-F5344CB8AC3E}">
        <p14:creationId xmlns:p14="http://schemas.microsoft.com/office/powerpoint/2010/main" val="2412745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DILIGENTE</a:t>
            </a:r>
            <a:endParaRPr lang="es-ES" dirty="0"/>
          </a:p>
        </p:txBody>
      </p:sp>
      <p:sp>
        <p:nvSpPr>
          <p:cNvPr id="3" name="Marcador de contenido 2"/>
          <p:cNvSpPr>
            <a:spLocks noGrp="1"/>
          </p:cNvSpPr>
          <p:nvPr>
            <p:ph idx="1"/>
          </p:nvPr>
        </p:nvSpPr>
        <p:spPr/>
        <p:txBody>
          <a:bodyPr/>
          <a:lstStyle/>
          <a:p>
            <a:r>
              <a:rPr lang="es-ES" dirty="0" smtClean="0"/>
              <a:t>Cuidadoso, exacto, activo, pronto, presto y ligero al obrar en el tiempo oportuno, activo, ágil, solícito, listo, aplicado, laborioso, vigilante. </a:t>
            </a:r>
          </a:p>
          <a:p>
            <a:pPr marL="0" indent="0">
              <a:buNone/>
            </a:pPr>
            <a:endParaRPr lang="es-ES" dirty="0" smtClean="0"/>
          </a:p>
          <a:p>
            <a:r>
              <a:rPr lang="es-ES" dirty="0" smtClean="0"/>
              <a:t>Proverbios 10:4:   </a:t>
            </a:r>
            <a:r>
              <a:rPr lang="es-ES" i="1" dirty="0" smtClean="0"/>
              <a:t>“</a:t>
            </a:r>
            <a:r>
              <a:rPr lang="es-CO" i="1" dirty="0" smtClean="0"/>
              <a:t>La </a:t>
            </a:r>
            <a:r>
              <a:rPr lang="es-CO" i="1" dirty="0"/>
              <a:t>mano negligente empobrece,</a:t>
            </a:r>
            <a:br>
              <a:rPr lang="es-CO" i="1" dirty="0"/>
            </a:br>
            <a:r>
              <a:rPr lang="es-CO" i="1" dirty="0"/>
              <a:t>pero la mano de los diligentes </a:t>
            </a:r>
            <a:r>
              <a:rPr lang="es-CO" i="1" dirty="0" smtClean="0"/>
              <a:t>enriquece”.</a:t>
            </a:r>
          </a:p>
          <a:p>
            <a:endParaRPr lang="es-CO" i="1" dirty="0" smtClean="0"/>
          </a:p>
          <a:p>
            <a:r>
              <a:rPr lang="es-CO" dirty="0" smtClean="0"/>
              <a:t>Proverbios 13:4  </a:t>
            </a:r>
            <a:r>
              <a:rPr lang="es-CO" i="1" dirty="0" smtClean="0"/>
              <a:t>“El </a:t>
            </a:r>
            <a:r>
              <a:rPr lang="es-CO" i="1" dirty="0"/>
              <a:t>perezoso desea y nada alcanza,</a:t>
            </a:r>
            <a:br>
              <a:rPr lang="es-CO" i="1" dirty="0"/>
            </a:br>
            <a:r>
              <a:rPr lang="es-CO" i="1" dirty="0"/>
              <a:t>mas los diligentes serán </a:t>
            </a:r>
            <a:r>
              <a:rPr lang="es-CO" i="1" dirty="0" smtClean="0"/>
              <a:t>prosperados</a:t>
            </a:r>
            <a:r>
              <a:rPr lang="es-CO" dirty="0" smtClean="0"/>
              <a:t>”.</a:t>
            </a:r>
            <a:endParaRPr lang="es-ES" dirty="0" smtClean="0"/>
          </a:p>
        </p:txBody>
      </p:sp>
    </p:spTree>
    <p:extLst>
      <p:ext uri="{BB962C8B-B14F-4D97-AF65-F5344CB8AC3E}">
        <p14:creationId xmlns:p14="http://schemas.microsoft.com/office/powerpoint/2010/main" val="3842864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b="1" dirty="0"/>
              <a:t>I</a:t>
            </a:r>
            <a:r>
              <a:rPr lang="es-ES" sz="4000" b="1" dirty="0" smtClean="0"/>
              <a:t>. Tiempos de desánimo.</a:t>
            </a:r>
          </a:p>
          <a:p>
            <a:r>
              <a:rPr lang="es-ES" sz="4000" dirty="0" smtClean="0"/>
              <a:t>II Tiempos de c</a:t>
            </a:r>
            <a:r>
              <a:rPr lang="es-ES" sz="4000" dirty="0"/>
              <a:t>a</a:t>
            </a:r>
            <a:r>
              <a:rPr lang="es-ES" sz="4000" dirty="0" smtClean="0"/>
              <a:t>mbio.</a:t>
            </a:r>
          </a:p>
          <a:p>
            <a:r>
              <a:rPr lang="es-ES" sz="4000" dirty="0" smtClean="0"/>
              <a:t>III Tiempos de conflicto.</a:t>
            </a:r>
          </a:p>
          <a:p>
            <a:r>
              <a:rPr lang="es-ES" sz="4000" dirty="0" smtClean="0"/>
              <a:t>IV Tiempos de estancamiento.</a:t>
            </a:r>
          </a:p>
          <a:p>
            <a:r>
              <a:rPr lang="es-ES" sz="4000" dirty="0" smtClean="0"/>
              <a:t>V. Tiempos de falsedad.</a:t>
            </a:r>
            <a:endParaRPr lang="es-ES" sz="4000" dirty="0"/>
          </a:p>
        </p:txBody>
      </p:sp>
      <p:pic>
        <p:nvPicPr>
          <p:cNvPr id="4" name="Imagen 3"/>
          <p:cNvPicPr>
            <a:picLocks noChangeAspect="1"/>
          </p:cNvPicPr>
          <p:nvPr/>
        </p:nvPicPr>
        <p:blipFill>
          <a:blip r:embed="rId2"/>
          <a:stretch>
            <a:fillRect/>
          </a:stretch>
        </p:blipFill>
        <p:spPr>
          <a:xfrm>
            <a:off x="7154155" y="4788742"/>
            <a:ext cx="1702840" cy="1955113"/>
          </a:xfrm>
          <a:prstGeom prst="rect">
            <a:avLst/>
          </a:prstGeom>
        </p:spPr>
      </p:pic>
    </p:spTree>
    <p:extLst>
      <p:ext uri="{BB962C8B-B14F-4D97-AF65-F5344CB8AC3E}">
        <p14:creationId xmlns:p14="http://schemas.microsoft.com/office/powerpoint/2010/main" val="374735645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DILIGENTE</a:t>
            </a:r>
            <a:endParaRPr lang="es-ES" dirty="0"/>
          </a:p>
        </p:txBody>
      </p:sp>
      <p:sp>
        <p:nvSpPr>
          <p:cNvPr id="3" name="Marcador de contenido 2"/>
          <p:cNvSpPr>
            <a:spLocks noGrp="1"/>
          </p:cNvSpPr>
          <p:nvPr>
            <p:ph idx="1"/>
          </p:nvPr>
        </p:nvSpPr>
        <p:spPr>
          <a:xfrm>
            <a:off x="762000" y="1833255"/>
            <a:ext cx="7543800" cy="3886200"/>
          </a:xfrm>
        </p:spPr>
        <p:txBody>
          <a:bodyPr>
            <a:normAutofit/>
          </a:bodyPr>
          <a:lstStyle/>
          <a:p>
            <a:r>
              <a:rPr lang="es-CO" dirty="0" smtClean="0"/>
              <a:t>Proverbios 27:23: “</a:t>
            </a:r>
            <a:r>
              <a:rPr lang="es-CO" i="1" dirty="0" smtClean="0"/>
              <a:t>Sé</a:t>
            </a:r>
            <a:r>
              <a:rPr lang="es-CO" i="1" dirty="0"/>
              <a:t> diligente en conocer el estado de tus ovejas, </a:t>
            </a:r>
            <a:r>
              <a:rPr lang="es-CO" i="1" dirty="0" smtClean="0"/>
              <a:t>  Y </a:t>
            </a:r>
            <a:r>
              <a:rPr lang="es-CO" i="1" dirty="0"/>
              <a:t>mira con cuidado por tus </a:t>
            </a:r>
            <a:r>
              <a:rPr lang="es-CO" i="1" dirty="0" smtClean="0"/>
              <a:t>rebaños</a:t>
            </a:r>
            <a:r>
              <a:rPr lang="es-CO" dirty="0" smtClean="0"/>
              <a:t>”;</a:t>
            </a:r>
          </a:p>
          <a:p>
            <a:endParaRPr lang="es-CO" dirty="0"/>
          </a:p>
          <a:p>
            <a:r>
              <a:rPr lang="es-CO" dirty="0" smtClean="0"/>
              <a:t>1 pedro 1:5 “</a:t>
            </a:r>
            <a:r>
              <a:rPr lang="es-CO" i="1" dirty="0" smtClean="0"/>
              <a:t> </a:t>
            </a:r>
            <a:r>
              <a:rPr lang="es-CO" i="1" dirty="0"/>
              <a:t>vosotros también, poniendo toda </a:t>
            </a:r>
            <a:r>
              <a:rPr lang="es-CO" b="1" i="1" dirty="0"/>
              <a:t>diligencia </a:t>
            </a:r>
            <a:r>
              <a:rPr lang="es-CO" i="1" dirty="0"/>
              <a:t>por esto mismo, añadid a vuestra fe virtud; a la virtud, </a:t>
            </a:r>
            <a:r>
              <a:rPr lang="es-CO" i="1" dirty="0" smtClean="0"/>
              <a:t>conocimiento”.</a:t>
            </a:r>
          </a:p>
          <a:p>
            <a:r>
              <a:rPr lang="es-CO" dirty="0" smtClean="0"/>
              <a:t>2 Timoteo 2:15  “</a:t>
            </a:r>
            <a:r>
              <a:rPr lang="es-CO" i="1" dirty="0" smtClean="0"/>
              <a:t>Procura </a:t>
            </a:r>
            <a:r>
              <a:rPr lang="es-CO" i="1" dirty="0"/>
              <a:t>con </a:t>
            </a:r>
            <a:r>
              <a:rPr lang="es-CO" b="1" i="1" dirty="0"/>
              <a:t>Diligencia</a:t>
            </a:r>
            <a:r>
              <a:rPr lang="es-CO" i="1" dirty="0"/>
              <a:t> presentarte a Dios aprobado, como obrero que no tiene de qué avergonzarse, que usa bien la palabra de </a:t>
            </a:r>
            <a:r>
              <a:rPr lang="es-CO" i="1" dirty="0" smtClean="0"/>
              <a:t>verdad”</a:t>
            </a:r>
            <a:r>
              <a:rPr lang="es-CO" dirty="0" smtClean="0"/>
              <a:t>.</a:t>
            </a:r>
            <a:r>
              <a:rPr lang="es-CO" dirty="0"/>
              <a:t> </a:t>
            </a:r>
          </a:p>
          <a:p>
            <a:endParaRPr lang="es-CO" dirty="0"/>
          </a:p>
          <a:p>
            <a:endParaRPr lang="es-CO" dirty="0" smtClean="0"/>
          </a:p>
          <a:p>
            <a:endParaRPr lang="es-CO" dirty="0"/>
          </a:p>
          <a:p>
            <a:endParaRPr lang="es-ES" dirty="0" smtClean="0"/>
          </a:p>
        </p:txBody>
      </p:sp>
    </p:spTree>
    <p:extLst>
      <p:ext uri="{BB962C8B-B14F-4D97-AF65-F5344CB8AC3E}">
        <p14:creationId xmlns:p14="http://schemas.microsoft.com/office/powerpoint/2010/main" val="189835955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5137" y="473281"/>
            <a:ext cx="7084161" cy="5903467"/>
          </a:xfrm>
          <a:prstGeom prst="rect">
            <a:avLst/>
          </a:prstGeom>
        </p:spPr>
      </p:pic>
    </p:spTree>
    <p:extLst>
      <p:ext uri="{BB962C8B-B14F-4D97-AF65-F5344CB8AC3E}">
        <p14:creationId xmlns:p14="http://schemas.microsoft.com/office/powerpoint/2010/main" val="118385353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Negligente. Perezoso.</a:t>
            </a:r>
            <a:endParaRPr lang="es-ES" dirty="0"/>
          </a:p>
        </p:txBody>
      </p:sp>
      <p:sp>
        <p:nvSpPr>
          <p:cNvPr id="3" name="Marcador de contenido 2"/>
          <p:cNvSpPr>
            <a:spLocks noGrp="1"/>
          </p:cNvSpPr>
          <p:nvPr>
            <p:ph idx="1"/>
          </p:nvPr>
        </p:nvSpPr>
        <p:spPr>
          <a:xfrm>
            <a:off x="762000" y="1805327"/>
            <a:ext cx="7543800" cy="4069666"/>
          </a:xfrm>
        </p:spPr>
        <p:txBody>
          <a:bodyPr>
            <a:normAutofit fontScale="92500" lnSpcReduction="20000"/>
          </a:bodyPr>
          <a:lstStyle/>
          <a:p>
            <a:r>
              <a:rPr lang="es-CO" dirty="0" smtClean="0"/>
              <a:t>Descuidado, falto de aplicación, indolente, perezoso, apático, abandonado, dejado, incompetente, tardo.</a:t>
            </a:r>
          </a:p>
          <a:p>
            <a:endParaRPr lang="es-CO" dirty="0"/>
          </a:p>
          <a:p>
            <a:r>
              <a:rPr lang="es-CO" dirty="0" smtClean="0"/>
              <a:t>Proverbios 18:9 “ </a:t>
            </a:r>
            <a:r>
              <a:rPr lang="es-CO" i="1" dirty="0"/>
              <a:t>También el que es </a:t>
            </a:r>
            <a:r>
              <a:rPr lang="es-CO" b="1" i="1" dirty="0"/>
              <a:t>negligente</a:t>
            </a:r>
            <a:r>
              <a:rPr lang="es-CO" i="1" dirty="0"/>
              <a:t> en su trabajo </a:t>
            </a:r>
            <a:r>
              <a:rPr lang="es-CO" i="1" dirty="0" smtClean="0"/>
              <a:t> Es </a:t>
            </a:r>
            <a:r>
              <a:rPr lang="es-CO" i="1" dirty="0"/>
              <a:t>hermano del hombre </a:t>
            </a:r>
            <a:r>
              <a:rPr lang="es-CO" i="1" dirty="0" smtClean="0"/>
              <a:t>disipador”</a:t>
            </a:r>
            <a:r>
              <a:rPr lang="es-CO" dirty="0" smtClean="0"/>
              <a:t>.</a:t>
            </a:r>
            <a:r>
              <a:rPr lang="es-CO" dirty="0"/>
              <a:t> </a:t>
            </a:r>
            <a:endParaRPr lang="es-CO" dirty="0" smtClean="0"/>
          </a:p>
          <a:p>
            <a:endParaRPr lang="es-CO" dirty="0"/>
          </a:p>
          <a:p>
            <a:r>
              <a:rPr lang="es-CO" dirty="0" smtClean="0"/>
              <a:t>Mateo 25:26: “ </a:t>
            </a:r>
            <a:r>
              <a:rPr lang="es-CO" i="1" dirty="0"/>
              <a:t>Respondiendo su señor, le dijo: Siervo malo y negligente, sabías que siego donde no sembré, y que recojo donde no </a:t>
            </a:r>
            <a:r>
              <a:rPr lang="es-CO" i="1" dirty="0" smtClean="0"/>
              <a:t>esparcí”</a:t>
            </a:r>
            <a:r>
              <a:rPr lang="es-CO" dirty="0" smtClean="0"/>
              <a:t>.</a:t>
            </a:r>
          </a:p>
          <a:p>
            <a:endParaRPr lang="es-CO" dirty="0"/>
          </a:p>
          <a:p>
            <a:r>
              <a:rPr lang="es-CO" dirty="0" smtClean="0"/>
              <a:t>Proverbios 19:5 </a:t>
            </a:r>
            <a:r>
              <a:rPr lang="es-CO" i="1" dirty="0" smtClean="0"/>
              <a:t>“La</a:t>
            </a:r>
            <a:r>
              <a:rPr lang="es-CO" i="1" dirty="0"/>
              <a:t> pereza hace caer en profundo sueño, </a:t>
            </a:r>
            <a:br>
              <a:rPr lang="es-CO" i="1" dirty="0"/>
            </a:br>
            <a:r>
              <a:rPr lang="es-CO" i="1" dirty="0"/>
              <a:t>Y el alma negligente padecerá </a:t>
            </a:r>
            <a:r>
              <a:rPr lang="es-CO" i="1" dirty="0" smtClean="0"/>
              <a:t>hambre</a:t>
            </a:r>
            <a:r>
              <a:rPr lang="es-CO" b="1" dirty="0" smtClean="0"/>
              <a:t>”</a:t>
            </a:r>
            <a:r>
              <a:rPr lang="es-CO" dirty="0" smtClean="0"/>
              <a:t>.</a:t>
            </a:r>
            <a:r>
              <a:rPr lang="es-CO" dirty="0"/>
              <a:t> </a:t>
            </a:r>
          </a:p>
          <a:p>
            <a:endParaRPr lang="es-CO" dirty="0"/>
          </a:p>
          <a:p>
            <a:endParaRPr lang="es-CO" dirty="0" smtClean="0"/>
          </a:p>
          <a:p>
            <a:pPr marL="0" indent="0">
              <a:buNone/>
            </a:pPr>
            <a:endParaRPr lang="es-CO" dirty="0"/>
          </a:p>
          <a:p>
            <a:endParaRPr lang="es-ES" dirty="0" smtClean="0"/>
          </a:p>
        </p:txBody>
      </p:sp>
    </p:spTree>
    <p:extLst>
      <p:ext uri="{BB962C8B-B14F-4D97-AF65-F5344CB8AC3E}">
        <p14:creationId xmlns:p14="http://schemas.microsoft.com/office/powerpoint/2010/main" val="31419861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Negligente. Perezoso.</a:t>
            </a:r>
            <a:endParaRPr lang="es-ES" dirty="0"/>
          </a:p>
        </p:txBody>
      </p:sp>
      <p:sp>
        <p:nvSpPr>
          <p:cNvPr id="3" name="Marcador de contenido 2"/>
          <p:cNvSpPr>
            <a:spLocks noGrp="1"/>
          </p:cNvSpPr>
          <p:nvPr>
            <p:ph idx="1"/>
          </p:nvPr>
        </p:nvSpPr>
        <p:spPr>
          <a:xfrm>
            <a:off x="762000" y="1805327"/>
            <a:ext cx="7543800" cy="4069666"/>
          </a:xfrm>
        </p:spPr>
        <p:txBody>
          <a:bodyPr>
            <a:normAutofit/>
          </a:bodyPr>
          <a:lstStyle/>
          <a:p>
            <a:r>
              <a:rPr lang="es-CO" dirty="0" smtClean="0"/>
              <a:t>Romanos 12:11  </a:t>
            </a:r>
            <a:r>
              <a:rPr lang="es-CO" b="1" i="1" baseline="30000" dirty="0"/>
              <a:t> </a:t>
            </a:r>
            <a:r>
              <a:rPr lang="es-CO" b="1" i="1" baseline="30000" dirty="0" smtClean="0"/>
              <a:t>”</a:t>
            </a:r>
            <a:r>
              <a:rPr lang="es-CO" i="1" dirty="0" smtClean="0"/>
              <a:t>En </a:t>
            </a:r>
            <a:r>
              <a:rPr lang="es-CO" i="1" dirty="0"/>
              <a:t>lo que requiere diligencia, no perezosos; fervientes en espíritu, sirviendo al </a:t>
            </a:r>
            <a:r>
              <a:rPr lang="es-CO" i="1" dirty="0" smtClean="0"/>
              <a:t>Señor”</a:t>
            </a:r>
            <a:r>
              <a:rPr lang="es-CO" dirty="0" smtClean="0"/>
              <a:t>.</a:t>
            </a:r>
          </a:p>
          <a:p>
            <a:endParaRPr lang="es-CO" dirty="0"/>
          </a:p>
          <a:p>
            <a:r>
              <a:rPr lang="es-CO" i="1" dirty="0" smtClean="0"/>
              <a:t>“El tiempo esbreve y debemos actuar con vigilancia y diligencia; Debemos trabajar a tiempo y fuera de tiempo. Nuestros talentos adquiridos pertenecen a la iglesia de Cristo”</a:t>
            </a:r>
            <a:r>
              <a:rPr lang="es-CO" dirty="0" smtClean="0"/>
              <a:t>. HD. Pág.  218</a:t>
            </a:r>
          </a:p>
          <a:p>
            <a:r>
              <a:rPr lang="es-CO" i="1" dirty="0" smtClean="0"/>
              <a:t>“La terrible iniquidad que tanto abunda requiere la mayor diligencia y el testimonio vivo para impedir que el pecado penetre la iglesia”.</a:t>
            </a:r>
            <a:endParaRPr lang="es-CO" i="1" dirty="0"/>
          </a:p>
          <a:p>
            <a:endParaRPr lang="es-CO" dirty="0"/>
          </a:p>
          <a:p>
            <a:endParaRPr lang="es-CO" dirty="0" smtClean="0"/>
          </a:p>
          <a:p>
            <a:pPr marL="0" indent="0">
              <a:buNone/>
            </a:pPr>
            <a:endParaRPr lang="es-CO" dirty="0"/>
          </a:p>
          <a:p>
            <a:endParaRPr lang="es-ES" dirty="0" smtClean="0"/>
          </a:p>
        </p:txBody>
      </p:sp>
    </p:spTree>
    <p:extLst>
      <p:ext uri="{BB962C8B-B14F-4D97-AF65-F5344CB8AC3E}">
        <p14:creationId xmlns:p14="http://schemas.microsoft.com/office/powerpoint/2010/main" val="46718515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1500" y="0"/>
            <a:ext cx="7997668" cy="6858000"/>
          </a:xfrm>
          <a:prstGeom prst="rect">
            <a:avLst/>
          </a:prstGeom>
        </p:spPr>
      </p:pic>
    </p:spTree>
    <p:extLst>
      <p:ext uri="{BB962C8B-B14F-4D97-AF65-F5344CB8AC3E}">
        <p14:creationId xmlns:p14="http://schemas.microsoft.com/office/powerpoint/2010/main" val="962272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Negligente. Perezoso.</a:t>
            </a:r>
            <a:endParaRPr lang="es-ES" dirty="0"/>
          </a:p>
        </p:txBody>
      </p:sp>
      <p:sp>
        <p:nvSpPr>
          <p:cNvPr id="3" name="Marcador de contenido 2"/>
          <p:cNvSpPr>
            <a:spLocks noGrp="1"/>
          </p:cNvSpPr>
          <p:nvPr>
            <p:ph idx="1"/>
          </p:nvPr>
        </p:nvSpPr>
        <p:spPr>
          <a:xfrm>
            <a:off x="596722" y="979168"/>
            <a:ext cx="8078698" cy="4620448"/>
          </a:xfrm>
        </p:spPr>
        <p:txBody>
          <a:bodyPr>
            <a:normAutofit fontScale="77500" lnSpcReduction="20000"/>
          </a:bodyPr>
          <a:lstStyle/>
          <a:p>
            <a:pPr marL="0" indent="0">
              <a:buNone/>
            </a:pPr>
            <a:r>
              <a:rPr lang="es-CO" sz="3600" dirty="0" smtClean="0"/>
              <a:t>“</a:t>
            </a:r>
            <a:r>
              <a:rPr lang="es-CO" sz="3600" i="1" dirty="0" smtClean="0"/>
              <a:t>La diligencia en cumplir  el deber señalado por Dios es una parte importante de la religión veradera.  Una acción pronta y decisiva en el momento apropiado obtendrá gloriosos triunfos, mientras que la dilación y la negligencia resultarán en fracaso y deshonrarán a  Dios. Si los que dirigen la causa de la verdad no manifiestan celo, si son indiferentes e inrresolutos la iglesia será negligente, indolente y amadora de los placeres; pero si los domina el santo propósito de servir a Dios y a él solo, su pueblo se mantendrá unido, lleno de esperanza y alerta. </a:t>
            </a:r>
            <a:r>
              <a:rPr lang="es-CO" dirty="0" smtClean="0"/>
              <a:t>”  Profetas y Reyes p. 499. </a:t>
            </a:r>
            <a:endParaRPr lang="es-CO" dirty="0"/>
          </a:p>
          <a:p>
            <a:endParaRPr lang="es-CO" dirty="0" smtClean="0"/>
          </a:p>
          <a:p>
            <a:pPr marL="0" indent="0">
              <a:buNone/>
            </a:pPr>
            <a:endParaRPr lang="es-CO" dirty="0"/>
          </a:p>
          <a:p>
            <a:endParaRPr lang="es-ES" dirty="0" smtClean="0"/>
          </a:p>
        </p:txBody>
      </p:sp>
    </p:spTree>
    <p:extLst>
      <p:ext uri="{BB962C8B-B14F-4D97-AF65-F5344CB8AC3E}">
        <p14:creationId xmlns:p14="http://schemas.microsoft.com/office/powerpoint/2010/main" val="17497501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9100" y="0"/>
            <a:ext cx="5759648" cy="6858000"/>
          </a:xfrm>
          <a:prstGeom prst="rect">
            <a:avLst/>
          </a:prstGeom>
        </p:spPr>
      </p:pic>
    </p:spTree>
    <p:extLst>
      <p:ext uri="{BB962C8B-B14F-4D97-AF65-F5344CB8AC3E}">
        <p14:creationId xmlns:p14="http://schemas.microsoft.com/office/powerpoint/2010/main" val="2666187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dirty="0"/>
              <a:t>I</a:t>
            </a:r>
            <a:r>
              <a:rPr lang="es-ES" sz="4000" dirty="0" smtClean="0"/>
              <a:t>. Tiempos de desánimo.</a:t>
            </a:r>
          </a:p>
          <a:p>
            <a:r>
              <a:rPr lang="es-ES" sz="4000" dirty="0" smtClean="0"/>
              <a:t>II Tiempos de c</a:t>
            </a:r>
            <a:r>
              <a:rPr lang="es-ES" sz="4000" dirty="0"/>
              <a:t>a</a:t>
            </a:r>
            <a:r>
              <a:rPr lang="es-ES" sz="4000" dirty="0" smtClean="0"/>
              <a:t>mbio.</a:t>
            </a:r>
          </a:p>
          <a:p>
            <a:r>
              <a:rPr lang="es-ES" sz="4000" dirty="0" smtClean="0"/>
              <a:t>III Tiempos de conflicto.</a:t>
            </a:r>
          </a:p>
          <a:p>
            <a:r>
              <a:rPr lang="es-ES" sz="4000" dirty="0" smtClean="0"/>
              <a:t>IV Tiempos de estancamiento</a:t>
            </a:r>
            <a:r>
              <a:rPr lang="es-ES" sz="4000" b="1" dirty="0" smtClean="0"/>
              <a:t>.</a:t>
            </a:r>
          </a:p>
          <a:p>
            <a:r>
              <a:rPr lang="es-ES" sz="4000" b="1" dirty="0" smtClean="0"/>
              <a:t>V. Tiempos de falsedad.</a:t>
            </a:r>
            <a:endParaRPr lang="es-ES" sz="4000" b="1" dirty="0"/>
          </a:p>
        </p:txBody>
      </p:sp>
      <p:pic>
        <p:nvPicPr>
          <p:cNvPr id="4" name="Imagen 3"/>
          <p:cNvPicPr>
            <a:picLocks noChangeAspect="1"/>
          </p:cNvPicPr>
          <p:nvPr/>
        </p:nvPicPr>
        <p:blipFill>
          <a:blip r:embed="rId2"/>
          <a:stretch>
            <a:fillRect/>
          </a:stretch>
        </p:blipFill>
        <p:spPr>
          <a:xfrm>
            <a:off x="7154155" y="4788742"/>
            <a:ext cx="1702840" cy="1955113"/>
          </a:xfrm>
          <a:prstGeom prst="rect">
            <a:avLst/>
          </a:prstGeom>
        </p:spPr>
      </p:pic>
    </p:spTree>
    <p:extLst>
      <p:ext uri="{BB962C8B-B14F-4D97-AF65-F5344CB8AC3E}">
        <p14:creationId xmlns:p14="http://schemas.microsoft.com/office/powerpoint/2010/main" val="385503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falsedad</a:t>
            </a:r>
            <a:endParaRPr lang="es-ES" sz="2400" dirty="0"/>
          </a:p>
        </p:txBody>
      </p:sp>
      <p:sp>
        <p:nvSpPr>
          <p:cNvPr id="3" name="Marcador de contenido 2"/>
          <p:cNvSpPr>
            <a:spLocks noGrp="1"/>
          </p:cNvSpPr>
          <p:nvPr>
            <p:ph idx="1"/>
          </p:nvPr>
        </p:nvSpPr>
        <p:spPr>
          <a:xfrm>
            <a:off x="761999" y="685800"/>
            <a:ext cx="3943966" cy="4638424"/>
          </a:xfrm>
        </p:spPr>
        <p:txBody>
          <a:bodyPr>
            <a:normAutofit/>
          </a:bodyPr>
          <a:lstStyle/>
          <a:p>
            <a:r>
              <a:rPr lang="es-ES" b="1" dirty="0" smtClean="0"/>
              <a:t>CUIDADO CUATRO TIPOS DE FALSA INTEGRIDAD</a:t>
            </a:r>
          </a:p>
          <a:p>
            <a:pPr marL="0" indent="0">
              <a:buNone/>
            </a:pPr>
            <a:r>
              <a:rPr lang="es-ES" sz="2800" b="1" dirty="0" smtClean="0"/>
              <a:t>1.Selectivo.  </a:t>
            </a:r>
            <a:r>
              <a:rPr lang="es-ES" sz="2800" dirty="0" smtClean="0"/>
              <a:t>Si otros lo hacen es erróneo,  si nosotros lo hacemos  Dios nos comprende.</a:t>
            </a:r>
          </a:p>
        </p:txBody>
      </p:sp>
      <p:pic>
        <p:nvPicPr>
          <p:cNvPr id="4" name="Imagen 3"/>
          <p:cNvPicPr>
            <a:picLocks noChangeAspect="1"/>
          </p:cNvPicPr>
          <p:nvPr/>
        </p:nvPicPr>
        <p:blipFill>
          <a:blip r:embed="rId2"/>
          <a:stretch>
            <a:fillRect/>
          </a:stretch>
        </p:blipFill>
        <p:spPr>
          <a:xfrm>
            <a:off x="4705965" y="1934953"/>
            <a:ext cx="3251200" cy="3037384"/>
          </a:xfrm>
          <a:prstGeom prst="rect">
            <a:avLst/>
          </a:prstGeom>
        </p:spPr>
      </p:pic>
    </p:spTree>
    <p:extLst>
      <p:ext uri="{BB962C8B-B14F-4D97-AF65-F5344CB8AC3E}">
        <p14:creationId xmlns:p14="http://schemas.microsoft.com/office/powerpoint/2010/main" val="3989412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3367" y="685800"/>
            <a:ext cx="8164961" cy="5648732"/>
          </a:xfrm>
        </p:spPr>
        <p:txBody>
          <a:bodyPr>
            <a:normAutofit lnSpcReduction="10000"/>
          </a:bodyPr>
          <a:lstStyle/>
          <a:p>
            <a:r>
              <a:rPr lang="es-CO" sz="2800" dirty="0"/>
              <a:t> </a:t>
            </a:r>
            <a:r>
              <a:rPr lang="es-CO" sz="3600" i="1" baseline="30000" dirty="0"/>
              <a:t>2 El rico tenía muchísimas ovejas y vacas; 3 en cambio, el pobre no tenía más que una sola ovejita que él mismo había comprado y criado. La ovejita creció con él y con sus hijos: comía de su plato, bebía de su vaso y dormía en su regazo. Era para ese hombre como su propia hija. 4 Pero sucedió que un viajero llegó de visita a casa del hombre rico y, como este no quería matar ninguna de sus propias ovejas o vacas para darle de comer al huésped, le quitó al hombre pobre su única ovejita. 5 Tan grande fue el enojo de David contra aquel hombre, que le respondió a Natán:</a:t>
            </a:r>
          </a:p>
          <a:p>
            <a:r>
              <a:rPr lang="es-CO" sz="3600" i="1" baseline="30000" dirty="0"/>
              <a:t>―¡Tan cierto como que el </a:t>
            </a:r>
            <a:r>
              <a:rPr lang="es-CO" sz="3600" i="1" cap="small" baseline="30000" dirty="0"/>
              <a:t>Señor</a:t>
            </a:r>
            <a:r>
              <a:rPr lang="es-CO" sz="3600" i="1" baseline="30000" dirty="0"/>
              <a:t> vive, que quien hizo esto merece la muerte! 6 ¿Cómo pudo hacer algo tan ruin? ¡Ahora pagará cuatro veces el valor de la oveja! 7 Entonces Natán le dijo a David:</a:t>
            </a:r>
          </a:p>
          <a:p>
            <a:r>
              <a:rPr lang="es-CO" sz="3600" i="1" baseline="30000" dirty="0"/>
              <a:t>―¡Tú eres ese hombre! </a:t>
            </a:r>
            <a:r>
              <a:rPr lang="es-CO" sz="3600" i="1" baseline="30000" dirty="0" smtClean="0"/>
              <a:t>(</a:t>
            </a:r>
            <a:r>
              <a:rPr lang="es-CO" sz="3600" i="1" dirty="0" smtClean="0"/>
              <a:t>  2 Samuel 12:2-6)</a:t>
            </a:r>
            <a:endParaRPr lang="es-CO" sz="3600" i="1" baseline="30000" dirty="0"/>
          </a:p>
          <a:p>
            <a:endParaRPr lang="es-ES" sz="3600" i="1" dirty="0"/>
          </a:p>
        </p:txBody>
      </p:sp>
    </p:spTree>
    <p:extLst>
      <p:ext uri="{BB962C8B-B14F-4D97-AF65-F5344CB8AC3E}">
        <p14:creationId xmlns:p14="http://schemas.microsoft.com/office/powerpoint/2010/main" val="4152860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Tiempos de desánimo</a:t>
            </a:r>
            <a:endParaRPr lang="es-ES" sz="2400" dirty="0"/>
          </a:p>
        </p:txBody>
      </p:sp>
      <p:sp>
        <p:nvSpPr>
          <p:cNvPr id="3" name="Marcador de contenido 2"/>
          <p:cNvSpPr>
            <a:spLocks noGrp="1"/>
          </p:cNvSpPr>
          <p:nvPr>
            <p:ph idx="1"/>
          </p:nvPr>
        </p:nvSpPr>
        <p:spPr>
          <a:xfrm>
            <a:off x="762000" y="685800"/>
            <a:ext cx="7543800" cy="4638424"/>
          </a:xfrm>
        </p:spPr>
        <p:txBody>
          <a:bodyPr>
            <a:normAutofit/>
          </a:bodyPr>
          <a:lstStyle/>
          <a:p>
            <a:r>
              <a:rPr lang="es-ES" sz="4000" b="1" dirty="0"/>
              <a:t>I</a:t>
            </a:r>
            <a:r>
              <a:rPr lang="es-ES" sz="4000" b="1" dirty="0" smtClean="0"/>
              <a:t>. Tiempos de desánimo.</a:t>
            </a:r>
          </a:p>
          <a:p>
            <a:pPr marL="0" indent="0">
              <a:buNone/>
            </a:pPr>
            <a:endParaRPr lang="es-ES" sz="4000" dirty="0" smtClean="0"/>
          </a:p>
          <a:p>
            <a:pPr marL="0" indent="0">
              <a:buNone/>
            </a:pPr>
            <a:r>
              <a:rPr lang="es-ES" sz="4000" dirty="0" smtClean="0"/>
              <a:t>Gálatas 6:9 “No nos cansemos , pues, de hacer el bien; porque a su tiempo cosecharemos, si no desfallecemos”  </a:t>
            </a:r>
          </a:p>
        </p:txBody>
      </p:sp>
    </p:spTree>
    <p:extLst>
      <p:ext uri="{BB962C8B-B14F-4D97-AF65-F5344CB8AC3E}">
        <p14:creationId xmlns:p14="http://schemas.microsoft.com/office/powerpoint/2010/main" val="326393493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74571" y="505880"/>
            <a:ext cx="7665991" cy="5605756"/>
          </a:xfrm>
          <a:prstGeom prst="rect">
            <a:avLst/>
          </a:prstGeom>
        </p:spPr>
      </p:pic>
    </p:spTree>
    <p:extLst>
      <p:ext uri="{BB962C8B-B14F-4D97-AF65-F5344CB8AC3E}">
        <p14:creationId xmlns:p14="http://schemas.microsoft.com/office/powerpoint/2010/main" val="2457868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falsedad.</a:t>
            </a:r>
            <a:endParaRPr lang="es-ES" sz="2400" dirty="0"/>
          </a:p>
        </p:txBody>
      </p:sp>
      <p:sp>
        <p:nvSpPr>
          <p:cNvPr id="3" name="Marcador de contenido 2"/>
          <p:cNvSpPr>
            <a:spLocks noGrp="1"/>
          </p:cNvSpPr>
          <p:nvPr>
            <p:ph idx="1"/>
          </p:nvPr>
        </p:nvSpPr>
        <p:spPr>
          <a:xfrm>
            <a:off x="761999" y="-186271"/>
            <a:ext cx="7543800" cy="4638424"/>
          </a:xfrm>
        </p:spPr>
        <p:txBody>
          <a:bodyPr>
            <a:normAutofit/>
          </a:bodyPr>
          <a:lstStyle/>
          <a:p>
            <a:r>
              <a:rPr lang="es-ES" b="1" dirty="0" smtClean="0"/>
              <a:t>CUIDADO CUATRO TIPOS DE FALSA INTEGRIDAD</a:t>
            </a:r>
          </a:p>
          <a:p>
            <a:pPr marL="0" indent="0">
              <a:buNone/>
            </a:pPr>
            <a:r>
              <a:rPr lang="es-ES" sz="2800" b="1" dirty="0" smtClean="0"/>
              <a:t>2. Actitud juzgadora:  </a:t>
            </a:r>
            <a:r>
              <a:rPr lang="es-ES" sz="2800" dirty="0" smtClean="0"/>
              <a:t>La critica y el inculpar a  otros a menudo revela mas de nosotros mismos que de los demás.</a:t>
            </a:r>
          </a:p>
        </p:txBody>
      </p:sp>
      <p:pic>
        <p:nvPicPr>
          <p:cNvPr id="4" name="Imagen 3"/>
          <p:cNvPicPr>
            <a:picLocks noChangeAspect="1"/>
          </p:cNvPicPr>
          <p:nvPr/>
        </p:nvPicPr>
        <p:blipFill>
          <a:blip r:embed="rId2"/>
          <a:stretch>
            <a:fillRect/>
          </a:stretch>
        </p:blipFill>
        <p:spPr>
          <a:xfrm>
            <a:off x="3301697" y="2859229"/>
            <a:ext cx="2573720" cy="2327300"/>
          </a:xfrm>
          <a:prstGeom prst="rect">
            <a:avLst/>
          </a:prstGeom>
        </p:spPr>
      </p:pic>
    </p:spTree>
    <p:extLst>
      <p:ext uri="{BB962C8B-B14F-4D97-AF65-F5344CB8AC3E}">
        <p14:creationId xmlns:p14="http://schemas.microsoft.com/office/powerpoint/2010/main" val="2916528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62000" y="685799"/>
            <a:ext cx="7543800" cy="5285895"/>
          </a:xfrm>
        </p:spPr>
        <p:txBody>
          <a:bodyPr/>
          <a:lstStyle/>
          <a:p>
            <a:r>
              <a:rPr lang="es-CO" dirty="0" smtClean="0"/>
              <a:t>Sa</a:t>
            </a:r>
            <a:r>
              <a:rPr lang="es-CO" dirty="0" smtClean="0"/>
              <a:t>ú</a:t>
            </a:r>
            <a:r>
              <a:rPr lang="es-CO" dirty="0" smtClean="0"/>
              <a:t>l se sentia opacado por David, se sentia amenazado por otros, inseguro. Celoso</a:t>
            </a:r>
          </a:p>
          <a:p>
            <a:r>
              <a:rPr lang="es-CO" i="1" dirty="0" smtClean="0"/>
              <a:t>“y </a:t>
            </a:r>
            <a:r>
              <a:rPr lang="es-CO" i="1" dirty="0"/>
              <a:t>cantaban las mujeres que danzaban, y decían: </a:t>
            </a:r>
            <a:br>
              <a:rPr lang="es-CO" i="1" dirty="0"/>
            </a:br>
            <a:r>
              <a:rPr lang="es-CO" i="1" dirty="0"/>
              <a:t>saúl hirió a sus </a:t>
            </a:r>
            <a:r>
              <a:rPr lang="es-CO" b="1" i="1" dirty="0"/>
              <a:t>miles</a:t>
            </a:r>
            <a:r>
              <a:rPr lang="es-CO" i="1" dirty="0"/>
              <a:t>,  y david a sus diez </a:t>
            </a:r>
            <a:r>
              <a:rPr lang="es-CO" b="1" i="1" dirty="0"/>
              <a:t>miles</a:t>
            </a:r>
            <a:r>
              <a:rPr lang="es-CO" i="1" dirty="0"/>
              <a:t>. y se enojó saúl en gran manera, y le desagradó este dicho, y dijo: a david dieron diez </a:t>
            </a:r>
            <a:r>
              <a:rPr lang="es-CO" b="1" i="1" dirty="0"/>
              <a:t>miles</a:t>
            </a:r>
            <a:r>
              <a:rPr lang="es-CO" i="1" dirty="0"/>
              <a:t>, y a mí </a:t>
            </a:r>
            <a:r>
              <a:rPr lang="es-CO" b="1" i="1" dirty="0"/>
              <a:t>miles</a:t>
            </a:r>
            <a:r>
              <a:rPr lang="es-CO" i="1" dirty="0"/>
              <a:t>; no le falta más que el </a:t>
            </a:r>
            <a:r>
              <a:rPr lang="es-CO" i="1" dirty="0" smtClean="0"/>
              <a:t>reino”.</a:t>
            </a:r>
            <a:r>
              <a:rPr lang="es-CO" i="1" dirty="0"/>
              <a:t> </a:t>
            </a:r>
          </a:p>
          <a:p>
            <a:r>
              <a:rPr lang="es-ES" dirty="0" smtClean="0"/>
              <a:t>1 Samuel 18:7-8.</a:t>
            </a:r>
            <a:endParaRPr lang="es-ES" dirty="0"/>
          </a:p>
        </p:txBody>
      </p:sp>
    </p:spTree>
    <p:extLst>
      <p:ext uri="{BB962C8B-B14F-4D97-AF65-F5344CB8AC3E}">
        <p14:creationId xmlns:p14="http://schemas.microsoft.com/office/powerpoint/2010/main" val="463828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08000" y="1574800"/>
            <a:ext cx="8128000" cy="3708400"/>
          </a:xfrm>
          <a:prstGeom prst="rect">
            <a:avLst/>
          </a:prstGeom>
        </p:spPr>
      </p:pic>
    </p:spTree>
    <p:extLst>
      <p:ext uri="{BB962C8B-B14F-4D97-AF65-F5344CB8AC3E}">
        <p14:creationId xmlns:p14="http://schemas.microsoft.com/office/powerpoint/2010/main" val="1050345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falsedad</a:t>
            </a:r>
            <a:endParaRPr lang="es-ES" sz="2400" dirty="0"/>
          </a:p>
        </p:txBody>
      </p:sp>
      <p:sp>
        <p:nvSpPr>
          <p:cNvPr id="3" name="Marcador de contenido 2"/>
          <p:cNvSpPr>
            <a:spLocks noGrp="1"/>
          </p:cNvSpPr>
          <p:nvPr>
            <p:ph idx="1"/>
          </p:nvPr>
        </p:nvSpPr>
        <p:spPr>
          <a:xfrm>
            <a:off x="762000" y="685800"/>
            <a:ext cx="8048395" cy="2368451"/>
          </a:xfrm>
        </p:spPr>
        <p:txBody>
          <a:bodyPr>
            <a:normAutofit/>
          </a:bodyPr>
          <a:lstStyle/>
          <a:p>
            <a:r>
              <a:rPr lang="es-ES" b="1" dirty="0" smtClean="0"/>
              <a:t>CUIDADO CUATRO TIPOS DE FALSA INTEGRIDAD</a:t>
            </a:r>
          </a:p>
          <a:p>
            <a:pPr marL="0" indent="0">
              <a:buNone/>
            </a:pPr>
            <a:r>
              <a:rPr lang="es-ES" sz="2800" b="1" dirty="0" smtClean="0"/>
              <a:t>3. Consensual</a:t>
            </a:r>
            <a:r>
              <a:rPr lang="es-ES" sz="2800" dirty="0" smtClean="0"/>
              <a:t>:  Simpatía con los incorrecto. “Yo no hecho nada”. </a:t>
            </a:r>
          </a:p>
        </p:txBody>
      </p:sp>
      <p:pic>
        <p:nvPicPr>
          <p:cNvPr id="5" name="Imagen 4"/>
          <p:cNvPicPr>
            <a:picLocks noChangeAspect="1"/>
          </p:cNvPicPr>
          <p:nvPr/>
        </p:nvPicPr>
        <p:blipFill>
          <a:blip r:embed="rId2"/>
          <a:stretch>
            <a:fillRect/>
          </a:stretch>
        </p:blipFill>
        <p:spPr>
          <a:xfrm>
            <a:off x="3424478" y="2314801"/>
            <a:ext cx="4582049" cy="2991624"/>
          </a:xfrm>
          <a:prstGeom prst="rect">
            <a:avLst/>
          </a:prstGeom>
        </p:spPr>
      </p:pic>
    </p:spTree>
    <p:extLst>
      <p:ext uri="{BB962C8B-B14F-4D97-AF65-F5344CB8AC3E}">
        <p14:creationId xmlns:p14="http://schemas.microsoft.com/office/powerpoint/2010/main" val="39604904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falsedad</a:t>
            </a:r>
            <a:endParaRPr lang="es-ES" sz="2400" dirty="0"/>
          </a:p>
        </p:txBody>
      </p:sp>
      <p:sp>
        <p:nvSpPr>
          <p:cNvPr id="3" name="Marcador de contenido 2"/>
          <p:cNvSpPr>
            <a:spLocks noGrp="1"/>
          </p:cNvSpPr>
          <p:nvPr>
            <p:ph idx="1"/>
          </p:nvPr>
        </p:nvSpPr>
        <p:spPr>
          <a:xfrm>
            <a:off x="762000" y="685800"/>
            <a:ext cx="8048395" cy="2368451"/>
          </a:xfrm>
        </p:spPr>
        <p:txBody>
          <a:bodyPr>
            <a:normAutofit/>
          </a:bodyPr>
          <a:lstStyle/>
          <a:p>
            <a:r>
              <a:rPr lang="es-ES" b="1" dirty="0" smtClean="0"/>
              <a:t>CUIDADO CUATRO TIPOS DE FALSA INTEGRIDAD</a:t>
            </a:r>
          </a:p>
          <a:p>
            <a:pPr marL="0" indent="0">
              <a:buNone/>
            </a:pPr>
            <a:r>
              <a:rPr lang="es-ES" sz="2800" b="1" dirty="0" smtClean="0"/>
              <a:t>3. Consensual</a:t>
            </a:r>
            <a:r>
              <a:rPr lang="es-ES" sz="2800" dirty="0"/>
              <a:t> </a:t>
            </a:r>
            <a:r>
              <a:rPr lang="es-CO" sz="2800" dirty="0" smtClean="0"/>
              <a:t>Acuerdo</a:t>
            </a:r>
            <a:r>
              <a:rPr lang="es-CO" sz="2800" dirty="0"/>
              <a:t> producido por consentimiento entre todos los miembros de un grupoo entre varios grupos. </a:t>
            </a:r>
            <a:endParaRPr lang="es-ES" sz="2800" dirty="0" smtClean="0"/>
          </a:p>
        </p:txBody>
      </p:sp>
      <p:pic>
        <p:nvPicPr>
          <p:cNvPr id="4" name="Imagen 3"/>
          <p:cNvPicPr>
            <a:picLocks noChangeAspect="1"/>
          </p:cNvPicPr>
          <p:nvPr/>
        </p:nvPicPr>
        <p:blipFill>
          <a:blip r:embed="rId2"/>
          <a:stretch>
            <a:fillRect/>
          </a:stretch>
        </p:blipFill>
        <p:spPr>
          <a:xfrm>
            <a:off x="3259666" y="2771773"/>
            <a:ext cx="3471333" cy="2552451"/>
          </a:xfrm>
          <a:prstGeom prst="rect">
            <a:avLst/>
          </a:prstGeom>
        </p:spPr>
      </p:pic>
    </p:spTree>
    <p:extLst>
      <p:ext uri="{BB962C8B-B14F-4D97-AF65-F5344CB8AC3E}">
        <p14:creationId xmlns:p14="http://schemas.microsoft.com/office/powerpoint/2010/main" val="3280721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CO" dirty="0" smtClean="0"/>
              <a:t>G</a:t>
            </a:r>
            <a:r>
              <a:rPr lang="es-CO" dirty="0" smtClean="0"/>
              <a:t>énesis 34 25-26</a:t>
            </a:r>
            <a:endParaRPr lang="es-CO" dirty="0" smtClean="0"/>
          </a:p>
          <a:p>
            <a:r>
              <a:rPr lang="es-CO" i="1" dirty="0" smtClean="0"/>
              <a:t>Pero </a:t>
            </a:r>
            <a:r>
              <a:rPr lang="es-CO" i="1" dirty="0"/>
              <a:t>sucedió que al tercer día, cuando sentían ellos el mayor dolor, dos de los hijos de Jacob, Simeón y Leví, hermanos de Dina, tomaron cada uno su espada, y vinieron contra la ciudad, que estaba desprevenida, y mataron a todo varón.</a:t>
            </a:r>
          </a:p>
          <a:p>
            <a:r>
              <a:rPr lang="es-CO" i="1" dirty="0" smtClean="0"/>
              <a:t>Y </a:t>
            </a:r>
            <a:r>
              <a:rPr lang="es-CO" i="1" dirty="0"/>
              <a:t>a Hamor y a Siquem su hijo los mataron a filo de espada; y tomaron a Dina de casa de Siquem, y se fueron</a:t>
            </a:r>
            <a:r>
              <a:rPr lang="es-CO" dirty="0"/>
              <a:t>.</a:t>
            </a:r>
          </a:p>
          <a:p>
            <a:endParaRPr lang="es-ES" dirty="0"/>
          </a:p>
        </p:txBody>
      </p:sp>
    </p:spTree>
    <p:extLst>
      <p:ext uri="{BB962C8B-B14F-4D97-AF65-F5344CB8AC3E}">
        <p14:creationId xmlns:p14="http://schemas.microsoft.com/office/powerpoint/2010/main" val="41558762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a:t>
            </a:r>
            <a:r>
              <a:rPr lang="es-ES" sz="2400" dirty="0" smtClean="0"/>
              <a:t>falsedad.</a:t>
            </a:r>
            <a:endParaRPr lang="es-ES" sz="2400" dirty="0"/>
          </a:p>
        </p:txBody>
      </p:sp>
      <p:sp>
        <p:nvSpPr>
          <p:cNvPr id="3" name="Marcador de contenido 2"/>
          <p:cNvSpPr>
            <a:spLocks noGrp="1"/>
          </p:cNvSpPr>
          <p:nvPr>
            <p:ph idx="1"/>
          </p:nvPr>
        </p:nvSpPr>
        <p:spPr>
          <a:xfrm>
            <a:off x="762000" y="685800"/>
            <a:ext cx="4736458" cy="4638424"/>
          </a:xfrm>
        </p:spPr>
        <p:txBody>
          <a:bodyPr>
            <a:normAutofit/>
          </a:bodyPr>
          <a:lstStyle/>
          <a:p>
            <a:r>
              <a:rPr lang="es-ES" b="1" dirty="0" smtClean="0"/>
              <a:t>CUIDADO CUATRO TIPOS DE FALSA INTEGRIDAD</a:t>
            </a:r>
          </a:p>
          <a:p>
            <a:pPr marL="514350" indent="-514350">
              <a:buAutoNum type="arabicPeriod" startAt="4"/>
            </a:pPr>
            <a:r>
              <a:rPr lang="es-ES" sz="2800" b="1" dirty="0" smtClean="0"/>
              <a:t>Arrogancia </a:t>
            </a:r>
            <a:r>
              <a:rPr lang="es-ES" sz="2800" b="1" dirty="0" smtClean="0"/>
              <a:t>interior</a:t>
            </a:r>
            <a:r>
              <a:rPr lang="es-ES" sz="2800" dirty="0" smtClean="0"/>
              <a:t>:  Nuestra buena reputación se convierte en un embrujo en sí misma. </a:t>
            </a:r>
            <a:endParaRPr lang="es-ES" sz="2800" dirty="0" smtClean="0"/>
          </a:p>
          <a:p>
            <a:pPr marL="514350" indent="-514350">
              <a:buFont typeface="Arial" pitchFamily="34" charset="0"/>
              <a:buAutoNum type="arabicPeriod" startAt="4"/>
            </a:pPr>
            <a:r>
              <a:rPr lang="es-CO" sz="2800" dirty="0" smtClean="0"/>
              <a:t>Santiago 4:16 “pero </a:t>
            </a:r>
            <a:r>
              <a:rPr lang="es-CO" sz="2800" dirty="0"/>
              <a:t>ahora os jactáis en vuestras soberbias. toda jactancia </a:t>
            </a:r>
            <a:r>
              <a:rPr lang="es-CO" sz="2800" dirty="0" smtClean="0"/>
              <a:t>semejante </a:t>
            </a:r>
            <a:r>
              <a:rPr lang="es-CO" sz="2800" dirty="0"/>
              <a:t>es mala; </a:t>
            </a:r>
          </a:p>
          <a:p>
            <a:pPr marL="514350" indent="-514350">
              <a:buAutoNum type="arabicPeriod" startAt="4"/>
            </a:pPr>
            <a:endParaRPr lang="es-ES" sz="2800" dirty="0" smtClean="0"/>
          </a:p>
        </p:txBody>
      </p:sp>
      <p:pic>
        <p:nvPicPr>
          <p:cNvPr id="4" name="Imagen 3"/>
          <p:cNvPicPr>
            <a:picLocks noChangeAspect="1"/>
          </p:cNvPicPr>
          <p:nvPr/>
        </p:nvPicPr>
        <p:blipFill>
          <a:blip r:embed="rId2"/>
          <a:stretch>
            <a:fillRect/>
          </a:stretch>
        </p:blipFill>
        <p:spPr>
          <a:xfrm>
            <a:off x="5498457" y="1414601"/>
            <a:ext cx="3532999" cy="3532999"/>
          </a:xfrm>
          <a:prstGeom prst="rect">
            <a:avLst/>
          </a:prstGeom>
        </p:spPr>
      </p:pic>
    </p:spTree>
    <p:extLst>
      <p:ext uri="{BB962C8B-B14F-4D97-AF65-F5344CB8AC3E}">
        <p14:creationId xmlns:p14="http://schemas.microsoft.com/office/powerpoint/2010/main" val="402124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CUATRO LEYES PARA COMBATIR EL DESÁNIMO</a:t>
            </a:r>
          </a:p>
          <a:p>
            <a:pPr marL="0" indent="0">
              <a:buNone/>
            </a:pPr>
            <a:endParaRPr lang="es-ES" b="1" dirty="0" smtClean="0"/>
          </a:p>
          <a:p>
            <a:pPr marL="0" indent="0">
              <a:buNone/>
            </a:pPr>
            <a:r>
              <a:rPr lang="es-ES" dirty="0" smtClean="0"/>
              <a:t>1. </a:t>
            </a:r>
            <a:r>
              <a:rPr lang="es-ES" b="1" dirty="0" smtClean="0"/>
              <a:t>La ley del pensamiento positivo:</a:t>
            </a:r>
          </a:p>
          <a:p>
            <a:r>
              <a:rPr lang="es-ES" dirty="0" smtClean="0"/>
              <a:t>El pensamiento negativo trae consigo desánimo.</a:t>
            </a:r>
          </a:p>
          <a:p>
            <a:r>
              <a:rPr lang="es-ES" dirty="0" smtClean="0"/>
              <a:t>Una actitud mental positiva, llena de fe, le aliviará el desánimo.</a:t>
            </a:r>
          </a:p>
          <a:p>
            <a:endParaRPr lang="es-ES" dirty="0"/>
          </a:p>
          <a:p>
            <a:r>
              <a:rPr lang="es-ES" dirty="0" smtClean="0"/>
              <a:t>Para tener perfecta salud, nuestros corazones  deben estar llenos de esperanza,</a:t>
            </a:r>
            <a:r>
              <a:rPr lang="es-ES" dirty="0"/>
              <a:t> </a:t>
            </a:r>
            <a:r>
              <a:rPr lang="es-ES" dirty="0" smtClean="0"/>
              <a:t>amor y alegría.</a:t>
            </a:r>
          </a:p>
          <a:p>
            <a:endParaRPr lang="es-ES" sz="4000" dirty="0" smtClean="0"/>
          </a:p>
        </p:txBody>
      </p:sp>
    </p:spTree>
    <p:extLst>
      <p:ext uri="{BB962C8B-B14F-4D97-AF65-F5344CB8AC3E}">
        <p14:creationId xmlns:p14="http://schemas.microsoft.com/office/powerpoint/2010/main" val="16438880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425440" y="656235"/>
            <a:ext cx="8020472" cy="5373716"/>
          </a:xfrm>
          <a:prstGeom prst="rect">
            <a:avLst/>
          </a:prstGeom>
        </p:spPr>
      </p:pic>
    </p:spTree>
    <p:extLst>
      <p:ext uri="{BB962C8B-B14F-4D97-AF65-F5344CB8AC3E}">
        <p14:creationId xmlns:p14="http://schemas.microsoft.com/office/powerpoint/2010/main" val="14685366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fontScale="92500"/>
          </a:bodyPr>
          <a:lstStyle/>
          <a:p>
            <a:r>
              <a:rPr lang="es-ES" b="1" dirty="0" smtClean="0"/>
              <a:t>CUATRO LEYES PARA COMBATIR EL DESÁNIMO</a:t>
            </a:r>
          </a:p>
          <a:p>
            <a:pPr marL="0" indent="0">
              <a:buNone/>
            </a:pPr>
            <a:endParaRPr lang="es-ES" b="1" dirty="0" smtClean="0"/>
          </a:p>
          <a:p>
            <a:pPr marL="457200" indent="-457200">
              <a:buAutoNum type="arabicPeriod"/>
            </a:pPr>
            <a:r>
              <a:rPr lang="es-ES" b="1" dirty="0" smtClean="0"/>
              <a:t>La ley del pensamiento positivo:</a:t>
            </a:r>
          </a:p>
          <a:p>
            <a:pPr marL="0" indent="0">
              <a:buNone/>
            </a:pPr>
            <a:r>
              <a:rPr lang="es-ES" sz="3300" dirty="0" smtClean="0"/>
              <a:t>“</a:t>
            </a:r>
            <a:r>
              <a:rPr lang="es-ES" sz="3300" i="1" dirty="0" smtClean="0"/>
              <a:t>Se debe capacitar la mente para ejercer fe en lugar de albergas dudas, sospechas y celos. Estamos demasiado inclinados a considerar los obstáculos como imposibles. Tener fe en las promesas de Dios, avanzar por fe, seguir hacia delante sin ser gobernados por las circunstancia”</a:t>
            </a:r>
            <a:r>
              <a:rPr lang="es-ES" sz="3300" dirty="0" smtClean="0"/>
              <a:t>. 2 MCP 121.</a:t>
            </a:r>
          </a:p>
        </p:txBody>
      </p:sp>
    </p:spTree>
    <p:extLst>
      <p:ext uri="{BB962C8B-B14F-4D97-AF65-F5344CB8AC3E}">
        <p14:creationId xmlns:p14="http://schemas.microsoft.com/office/powerpoint/2010/main" val="25922912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CUATRO LEYES PARA COMBATIR EL DESÁNIMO</a:t>
            </a:r>
          </a:p>
          <a:p>
            <a:pPr marL="0" indent="0">
              <a:buNone/>
            </a:pPr>
            <a:endParaRPr lang="es-ES" b="1" dirty="0" smtClean="0"/>
          </a:p>
          <a:p>
            <a:pPr marL="0" indent="0">
              <a:buNone/>
            </a:pPr>
            <a:r>
              <a:rPr lang="es-ES" b="1" dirty="0" smtClean="0"/>
              <a:t>2. La ley del descanso y la recuperación</a:t>
            </a:r>
            <a:r>
              <a:rPr lang="es-ES" dirty="0" smtClean="0"/>
              <a:t>:</a:t>
            </a:r>
          </a:p>
          <a:p>
            <a:pPr marL="0" indent="0">
              <a:buNone/>
            </a:pPr>
            <a:r>
              <a:rPr lang="es-ES" dirty="0" smtClean="0"/>
              <a:t>“Y echándose debajo del enebro se quedó dormido; y he aquí luego un ángel le tocó, y le  dijo: Levántate, come. (! Reyes 19:5).</a:t>
            </a:r>
          </a:p>
          <a:p>
            <a:pPr>
              <a:buFont typeface="Wingdings" charset="2"/>
              <a:buChar char="§"/>
            </a:pPr>
            <a:r>
              <a:rPr lang="es-ES" dirty="0" smtClean="0"/>
              <a:t>El descanso es el mejor antídoto  para el desánimo.</a:t>
            </a:r>
          </a:p>
          <a:p>
            <a:pPr>
              <a:buFont typeface="Wingdings" charset="2"/>
              <a:buChar char="§"/>
            </a:pPr>
            <a:r>
              <a:rPr lang="es-ES" dirty="0" smtClean="0"/>
              <a:t>El descanso le concede tiempo al líder para recobrar sus fuerzas.</a:t>
            </a:r>
          </a:p>
          <a:p>
            <a:endParaRPr lang="es-ES" sz="4000" dirty="0" smtClean="0"/>
          </a:p>
        </p:txBody>
      </p:sp>
    </p:spTree>
    <p:extLst>
      <p:ext uri="{BB962C8B-B14F-4D97-AF65-F5344CB8AC3E}">
        <p14:creationId xmlns:p14="http://schemas.microsoft.com/office/powerpoint/2010/main" val="54567944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61999" y="5324224"/>
            <a:ext cx="7653311" cy="847975"/>
          </a:xfrm>
        </p:spPr>
        <p:txBody>
          <a:bodyPr>
            <a:normAutofit/>
          </a:bodyPr>
          <a:lstStyle/>
          <a:p>
            <a:r>
              <a:rPr lang="es-ES" sz="2400" dirty="0" smtClean="0"/>
              <a:t>Tiempos que prueban al buen Anciano: </a:t>
            </a:r>
            <a:r>
              <a:rPr lang="es-ES" sz="2400" dirty="0"/>
              <a:t>: Tiempos de desánimo</a:t>
            </a:r>
          </a:p>
        </p:txBody>
      </p:sp>
      <p:sp>
        <p:nvSpPr>
          <p:cNvPr id="3" name="Marcador de contenido 2"/>
          <p:cNvSpPr>
            <a:spLocks noGrp="1"/>
          </p:cNvSpPr>
          <p:nvPr>
            <p:ph idx="1"/>
          </p:nvPr>
        </p:nvSpPr>
        <p:spPr>
          <a:xfrm>
            <a:off x="762000" y="685800"/>
            <a:ext cx="7543800" cy="4638424"/>
          </a:xfrm>
        </p:spPr>
        <p:txBody>
          <a:bodyPr>
            <a:normAutofit/>
          </a:bodyPr>
          <a:lstStyle/>
          <a:p>
            <a:r>
              <a:rPr lang="es-ES" b="1" dirty="0" smtClean="0"/>
              <a:t>CUATRO LEYES PARA COMBATIR EL DESÁNIMO</a:t>
            </a:r>
          </a:p>
          <a:p>
            <a:pPr marL="0" indent="0">
              <a:buNone/>
            </a:pPr>
            <a:endParaRPr lang="es-ES" b="1" dirty="0" smtClean="0"/>
          </a:p>
          <a:p>
            <a:pPr marL="0" indent="0">
              <a:buNone/>
            </a:pPr>
            <a:r>
              <a:rPr lang="es-ES" b="1" dirty="0"/>
              <a:t>3</a:t>
            </a:r>
            <a:r>
              <a:rPr lang="es-ES" b="1" dirty="0" smtClean="0"/>
              <a:t>. La ley de la perspectiva</a:t>
            </a:r>
            <a:r>
              <a:rPr lang="es-ES" dirty="0" smtClean="0"/>
              <a:t>:</a:t>
            </a:r>
          </a:p>
          <a:p>
            <a:pPr marL="0" indent="0">
              <a:buNone/>
            </a:pPr>
            <a:r>
              <a:rPr lang="es-ES" dirty="0" smtClean="0"/>
              <a:t>“Por qué no he hallado  gracia en tus ojos, que has puesto la carga de todo este pueblo sobre mí?” (Números 11:11).</a:t>
            </a:r>
          </a:p>
          <a:p>
            <a:pPr marL="0" indent="0">
              <a:buNone/>
            </a:pPr>
            <a:r>
              <a:rPr lang="es-ES" dirty="0" smtClean="0"/>
              <a:t>Comprender sus limitaciones le ayudarán a mantener la debida visión.</a:t>
            </a:r>
          </a:p>
          <a:p>
            <a:pPr marL="0" indent="0">
              <a:buNone/>
            </a:pPr>
            <a:endParaRPr lang="es-ES" dirty="0" smtClean="0"/>
          </a:p>
          <a:p>
            <a:endParaRPr lang="es-ES" sz="4000" dirty="0" smtClean="0"/>
          </a:p>
        </p:txBody>
      </p:sp>
    </p:spTree>
    <p:extLst>
      <p:ext uri="{BB962C8B-B14F-4D97-AF65-F5344CB8AC3E}">
        <p14:creationId xmlns:p14="http://schemas.microsoft.com/office/powerpoint/2010/main" val="4882599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pel de periódico">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Papel de periódico.thmx</Template>
  <TotalTime>2647</TotalTime>
  <Words>1880</Words>
  <Application>Microsoft Macintosh PowerPoint</Application>
  <PresentationFormat>Presentación en pantalla (4:3)</PresentationFormat>
  <Paragraphs>188</Paragraphs>
  <Slides>47</Slides>
  <Notes>0</Notes>
  <HiddenSlides>0</HiddenSlides>
  <MMClips>0</MMClips>
  <ScaleCrop>false</ScaleCrop>
  <HeadingPairs>
    <vt:vector size="4" baseType="variant">
      <vt:variant>
        <vt:lpstr>Tema</vt:lpstr>
      </vt:variant>
      <vt:variant>
        <vt:i4>1</vt:i4>
      </vt:variant>
      <vt:variant>
        <vt:lpstr>Títulos de diapositiva</vt:lpstr>
      </vt:variant>
      <vt:variant>
        <vt:i4>47</vt:i4>
      </vt:variant>
    </vt:vector>
  </HeadingPairs>
  <TitlesOfParts>
    <vt:vector size="48" baseType="lpstr">
      <vt:lpstr>Papel de periódico</vt:lpstr>
      <vt:lpstr>Presentación de PowerPoint</vt:lpstr>
      <vt:lpstr>TIEMPOS QUE PRUEBAN AL BUEN ANCIANO</vt:lpstr>
      <vt:lpstr>Tiempos que prueban al buen Anciano</vt:lpstr>
      <vt:lpstr>Tiempos que prueban al buen Anciano: Tiempos de desánimo</vt:lpstr>
      <vt:lpstr>Tiempos que prueban al buen Anciano: : Tiempos de desánimo</vt:lpstr>
      <vt:lpstr>Presentación de PowerPoint</vt:lpstr>
      <vt:lpstr>Tiempos que prueban al buen Anciano: : Tiempos de desánimo</vt:lpstr>
      <vt:lpstr>Tiempos que prueban al buen Anciano: : Tiempos de desánimo</vt:lpstr>
      <vt:lpstr>Tiempos que prueban al buen Anciano: : Tiempos de desánimo</vt:lpstr>
      <vt:lpstr>Tiempos que prueban al buen Anciano: : Tiempos de desánimo</vt:lpstr>
      <vt:lpstr>Presentación de PowerPoint</vt:lpstr>
      <vt:lpstr>Tiempos que prueban al buen Anciano: : Tiempos de desánimo</vt:lpstr>
      <vt:lpstr>Tiempos que prueban al buen Anciano: : Tiempos de desánimo</vt:lpstr>
      <vt:lpstr>Tiempos que prueban al buen Anciano: : Tiempos de desánimo</vt:lpstr>
      <vt:lpstr>Presentación de PowerPoint</vt:lpstr>
      <vt:lpstr>Tiempos que prueban al buen Anciano</vt:lpstr>
      <vt:lpstr>Tiempos que prueban al buen Anciano: : Tiempos de cambio</vt:lpstr>
      <vt:lpstr>Tiempos que prueban al buen Anciano: : Tiempos de cambio</vt:lpstr>
      <vt:lpstr>Tiempos que prueban al buen Anciano: : Tiempos de cambio</vt:lpstr>
      <vt:lpstr>Tiempos que prueban al buen Anciano: : Tiempos de cambio</vt:lpstr>
      <vt:lpstr>Tiempos que prueban al buen Anciano</vt:lpstr>
      <vt:lpstr>Tiempos que prueban al buen Anciano: : Tiempos de conflicto.</vt:lpstr>
      <vt:lpstr>Tiempos que prueban al buen Anciano: : Tiempos de conflicto.</vt:lpstr>
      <vt:lpstr>Tiempos que prueban al buen Anciano: : Tiempos de conflicto.</vt:lpstr>
      <vt:lpstr>Tiempos que prueban al buen Anciano</vt:lpstr>
      <vt:lpstr>Tiempos que prueban al buen Anciano: : Tiempos de estancamiento.</vt:lpstr>
      <vt:lpstr>Tiempos que prueban al buen Anciano: : Tiempos de estancamiento.</vt:lpstr>
      <vt:lpstr>Presentación de PowerPoint</vt:lpstr>
      <vt:lpstr>DILIGENTE</vt:lpstr>
      <vt:lpstr>DILIGENTE</vt:lpstr>
      <vt:lpstr>Presentación de PowerPoint</vt:lpstr>
      <vt:lpstr>Negligente. Perezoso.</vt:lpstr>
      <vt:lpstr>Negligente. Perezoso.</vt:lpstr>
      <vt:lpstr>Presentación de PowerPoint</vt:lpstr>
      <vt:lpstr>Negligente. Perezoso.</vt:lpstr>
      <vt:lpstr>Presentación de PowerPoint</vt:lpstr>
      <vt:lpstr>Tiempos que prueban al buen Anciano</vt:lpstr>
      <vt:lpstr>Tiempos que prueban al buen Anciano: : Tiempos de falsedad</vt:lpstr>
      <vt:lpstr>Presentación de PowerPoint</vt:lpstr>
      <vt:lpstr>Presentación de PowerPoint</vt:lpstr>
      <vt:lpstr>Tiempos que prueban al buen Anciano: : Tiempos de falsedad.</vt:lpstr>
      <vt:lpstr>Presentación de PowerPoint</vt:lpstr>
      <vt:lpstr>Presentación de PowerPoint</vt:lpstr>
      <vt:lpstr>Tiempos que prueban al buen Anciano: : Tiempos de falsedad</vt:lpstr>
      <vt:lpstr>Tiempos que prueban al buen Anciano: : Tiempos de falsedad</vt:lpstr>
      <vt:lpstr>Presentación de PowerPoint</vt:lpstr>
      <vt:lpstr>Tiempos que prueban al buen Anciano: : Tiempos de falsedad.</vt:lpstr>
    </vt:vector>
  </TitlesOfParts>
  <Company>Iglesia Adventista 7 dia seccción asociación del Oriente Colombiano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TIEMPOS QUE PRUEBAN AL BUEN ANCIANO</dc:title>
  <dc:creator>Roberto  Carvajal </dc:creator>
  <cp:lastModifiedBy>Roberto  Carvajal </cp:lastModifiedBy>
  <cp:revision>38</cp:revision>
  <dcterms:created xsi:type="dcterms:W3CDTF">2017-02-22T21:16:39Z</dcterms:created>
  <dcterms:modified xsi:type="dcterms:W3CDTF">2017-02-25T15:30:24Z</dcterms:modified>
</cp:coreProperties>
</file>