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1pPr>
    <a:lvl2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2pPr>
    <a:lvl3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3pPr>
    <a:lvl4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4pPr>
    <a:lvl5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5pPr>
    <a:lvl6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6pPr>
    <a:lvl7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7pPr>
    <a:lvl8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8pPr>
    <a:lvl9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59" d="100"/>
          <a:sy n="59" d="100"/>
        </p:scale>
        <p:origin x="808"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defTabSz="457200" latinLnBrk="0">
      <a:defRPr sz="2200">
        <a:latin typeface="Lucida Grande"/>
        <a:ea typeface="Lucida Grande"/>
        <a:cs typeface="Lucida Grande"/>
        <a:sym typeface="Lucida Grande"/>
      </a:defRPr>
    </a:lvl2pPr>
    <a:lvl3pPr defTabSz="457200" latinLnBrk="0">
      <a:defRPr sz="2200">
        <a:latin typeface="Lucida Grande"/>
        <a:ea typeface="Lucida Grande"/>
        <a:cs typeface="Lucida Grande"/>
        <a:sym typeface="Lucida Grande"/>
      </a:defRPr>
    </a:lvl3pPr>
    <a:lvl4pPr defTabSz="457200" latinLnBrk="0">
      <a:defRPr sz="2200">
        <a:latin typeface="Lucida Grande"/>
        <a:ea typeface="Lucida Grande"/>
        <a:cs typeface="Lucida Grande"/>
        <a:sym typeface="Lucida Grande"/>
      </a:defRPr>
    </a:lvl4pPr>
    <a:lvl5pPr defTabSz="457200" latinLnBrk="0">
      <a:defRPr sz="2200">
        <a:latin typeface="Lucida Grande"/>
        <a:ea typeface="Lucida Grande"/>
        <a:cs typeface="Lucida Grande"/>
        <a:sym typeface="Lucida Grande"/>
      </a:defRPr>
    </a:lvl5pPr>
    <a:lvl6pPr defTabSz="457200" latinLnBrk="0">
      <a:defRPr sz="2200">
        <a:latin typeface="Lucida Grande"/>
        <a:ea typeface="Lucida Grande"/>
        <a:cs typeface="Lucida Grande"/>
        <a:sym typeface="Lucida Grande"/>
      </a:defRPr>
    </a:lvl6pPr>
    <a:lvl7pPr defTabSz="457200" latinLnBrk="0">
      <a:defRPr sz="2200">
        <a:latin typeface="Lucida Grande"/>
        <a:ea typeface="Lucida Grande"/>
        <a:cs typeface="Lucida Grande"/>
        <a:sym typeface="Lucida Grande"/>
      </a:defRPr>
    </a:lvl7pPr>
    <a:lvl8pPr defTabSz="457200" latinLnBrk="0">
      <a:defRPr sz="2200">
        <a:latin typeface="Lucida Grande"/>
        <a:ea typeface="Lucida Grande"/>
        <a:cs typeface="Lucida Grande"/>
        <a:sym typeface="Lucida Grande"/>
      </a:defRPr>
    </a:lvl8pPr>
    <a:lvl9pPr defTabSz="457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y sub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2387600" y="2298700"/>
            <a:ext cx="19621500" cy="4648200"/>
          </a:xfrm>
          <a:prstGeom prst="rect">
            <a:avLst/>
          </a:prstGeom>
        </p:spPr>
        <p:txBody>
          <a:bodyPr anchor="b"/>
          <a:lstStyle/>
          <a:p>
            <a:r>
              <a:t>Texto del título</a:t>
            </a:r>
          </a:p>
        </p:txBody>
      </p:sp>
      <p:sp>
        <p:nvSpPr>
          <p:cNvPr id="12" name="Nivel de texto 1…"/>
          <p:cNvSpPr txBox="1">
            <a:spLocks noGrp="1"/>
          </p:cNvSpPr>
          <p:nvPr>
            <p:ph type="body" sz="quarter" idx="1"/>
          </p:nvPr>
        </p:nvSpPr>
        <p:spPr>
          <a:xfrm>
            <a:off x="2387600" y="7073900"/>
            <a:ext cx="19621500" cy="1587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5" name="– Juan Pérez"/>
          <p:cNvSpPr txBox="1">
            <a:spLocks noGrp="1"/>
          </p:cNvSpPr>
          <p:nvPr>
            <p:ph type="body" sz="quarter" idx="21"/>
          </p:nvPr>
        </p:nvSpPr>
        <p:spPr>
          <a:xfrm>
            <a:off x="2387600" y="8953500"/>
            <a:ext cx="19621500" cy="685800"/>
          </a:xfrm>
          <a:prstGeom prst="rect">
            <a:avLst/>
          </a:prstGeom>
        </p:spPr>
        <p:txBody>
          <a:bodyPr>
            <a:spAutoFit/>
          </a:bodyPr>
          <a:lstStyle>
            <a:lvl1pPr marL="0" indent="0" algn="ctr">
              <a:spcBef>
                <a:spcPts val="0"/>
              </a:spcBef>
              <a:buSzTx/>
              <a:buNone/>
              <a:defRPr sz="3800" b="1">
                <a:latin typeface="Helvetica"/>
                <a:ea typeface="Helvetica"/>
                <a:cs typeface="Helvetica"/>
                <a:sym typeface="Helvetica"/>
              </a:defRPr>
            </a:lvl1pPr>
          </a:lstStyle>
          <a:p>
            <a:r>
              <a:t>– Juan Pérez</a:t>
            </a:r>
          </a:p>
        </p:txBody>
      </p:sp>
      <p:sp>
        <p:nvSpPr>
          <p:cNvPr id="96" name="“Escribe una cita aquí”"/>
          <p:cNvSpPr txBox="1">
            <a:spLocks noGrp="1"/>
          </p:cNvSpPr>
          <p:nvPr>
            <p:ph type="body" sz="quarter" idx="22"/>
          </p:nvPr>
        </p:nvSpPr>
        <p:spPr>
          <a:xfrm>
            <a:off x="2387600" y="6007100"/>
            <a:ext cx="19621500" cy="952500"/>
          </a:xfrm>
          <a:prstGeom prst="rect">
            <a:avLst/>
          </a:prstGeom>
        </p:spPr>
        <p:txBody>
          <a:bodyPr>
            <a:spAutoFit/>
          </a:bodyPr>
          <a:lstStyle>
            <a:lvl1pPr marL="0" indent="0" algn="ctr">
              <a:spcBef>
                <a:spcPts val="3400"/>
              </a:spcBef>
              <a:buSzTx/>
              <a:buNone/>
              <a:defRPr sz="5600"/>
            </a:lvl1pPr>
          </a:lstStyle>
          <a:p>
            <a:r>
              <a:t>“Escribe una cita aquí”</a:t>
            </a:r>
          </a:p>
        </p:txBody>
      </p:sp>
      <p:sp>
        <p:nvSpPr>
          <p:cNvPr id="97"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4" name="Imagen"/>
          <p:cNvSpPr>
            <a:spLocks noGrp="1"/>
          </p:cNvSpPr>
          <p:nvPr>
            <p:ph type="pic" idx="21"/>
          </p:nvPr>
        </p:nvSpPr>
        <p:spPr>
          <a:xfrm>
            <a:off x="-47625" y="-2540000"/>
            <a:ext cx="24479250" cy="16319500"/>
          </a:xfrm>
          <a:prstGeom prst="rect">
            <a:avLst/>
          </a:prstGeom>
        </p:spPr>
        <p:txBody>
          <a:bodyPr lIns="91439" tIns="45719" rIns="91439" bIns="45719" anchor="t">
            <a:noAutofit/>
          </a:bodyPr>
          <a:lstStyle/>
          <a:p>
            <a:endParaRPr/>
          </a:p>
        </p:txBody>
      </p:sp>
      <p:sp>
        <p:nvSpPr>
          <p:cNvPr id="105"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12"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0" name="Imagen"/>
          <p:cNvSpPr>
            <a:spLocks noGrp="1"/>
          </p:cNvSpPr>
          <p:nvPr>
            <p:ph type="pic" idx="21"/>
          </p:nvPr>
        </p:nvSpPr>
        <p:spPr>
          <a:xfrm>
            <a:off x="2752725" y="-2489200"/>
            <a:ext cx="18840450" cy="12560300"/>
          </a:xfrm>
          <a:prstGeom prst="rect">
            <a:avLst/>
          </a:prstGeom>
        </p:spPr>
        <p:txBody>
          <a:bodyPr lIns="91439" tIns="45719" rIns="91439" bIns="45719" anchor="t">
            <a:noAutofit/>
          </a:bodyPr>
          <a:lstStyle/>
          <a:p>
            <a:endParaRPr/>
          </a:p>
        </p:txBody>
      </p:sp>
      <p:sp>
        <p:nvSpPr>
          <p:cNvPr id="21" name="Texto del título"/>
          <p:cNvSpPr txBox="1">
            <a:spLocks noGrp="1"/>
          </p:cNvSpPr>
          <p:nvPr>
            <p:ph type="title"/>
          </p:nvPr>
        </p:nvSpPr>
        <p:spPr>
          <a:xfrm>
            <a:off x="2387600" y="9448800"/>
            <a:ext cx="19621500" cy="2006600"/>
          </a:xfrm>
          <a:prstGeom prst="rect">
            <a:avLst/>
          </a:prstGeom>
        </p:spPr>
        <p:txBody>
          <a:bodyPr anchor="b"/>
          <a:lstStyle/>
          <a:p>
            <a:r>
              <a:t>Texto del título</a:t>
            </a:r>
          </a:p>
        </p:txBody>
      </p:sp>
      <p:sp>
        <p:nvSpPr>
          <p:cNvPr id="22" name="Nivel de texto 1…"/>
          <p:cNvSpPr txBox="1">
            <a:spLocks noGrp="1"/>
          </p:cNvSpPr>
          <p:nvPr>
            <p:ph type="body" sz="quarter" idx="1"/>
          </p:nvPr>
        </p:nvSpPr>
        <p:spPr>
          <a:xfrm>
            <a:off x="2387600" y="11518900"/>
            <a:ext cx="19621500" cy="1714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30" name="Texto del título"/>
          <p:cNvSpPr txBox="1">
            <a:spLocks noGrp="1"/>
          </p:cNvSpPr>
          <p:nvPr>
            <p:ph type="title"/>
          </p:nvPr>
        </p:nvSpPr>
        <p:spPr>
          <a:xfrm>
            <a:off x="2387600" y="4533900"/>
            <a:ext cx="19621500" cy="4648200"/>
          </a:xfrm>
          <a:prstGeom prst="rect">
            <a:avLst/>
          </a:prstGeom>
        </p:spPr>
        <p:txBody>
          <a:bodyPr/>
          <a:lstStyle/>
          <a:p>
            <a:r>
              <a:t>Texto del título</a:t>
            </a:r>
          </a:p>
        </p:txBody>
      </p:sp>
      <p:sp>
        <p:nvSpPr>
          <p:cNvPr id="31"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38" name="Imagen"/>
          <p:cNvSpPr>
            <a:spLocks noGrp="1"/>
          </p:cNvSpPr>
          <p:nvPr>
            <p:ph type="pic" idx="21"/>
          </p:nvPr>
        </p:nvSpPr>
        <p:spPr>
          <a:xfrm>
            <a:off x="12407900" y="-2159000"/>
            <a:ext cx="10337800" cy="15506702"/>
          </a:xfrm>
          <a:prstGeom prst="rect">
            <a:avLst/>
          </a:prstGeom>
        </p:spPr>
        <p:txBody>
          <a:bodyPr lIns="91439" tIns="45719" rIns="91439" bIns="45719" anchor="t">
            <a:noAutofit/>
          </a:bodyPr>
          <a:lstStyle/>
          <a:p>
            <a:endParaRPr/>
          </a:p>
        </p:txBody>
      </p:sp>
      <p:sp>
        <p:nvSpPr>
          <p:cNvPr id="39" name="Texto del título"/>
          <p:cNvSpPr txBox="1">
            <a:spLocks noGrp="1"/>
          </p:cNvSpPr>
          <p:nvPr>
            <p:ph type="title"/>
          </p:nvPr>
        </p:nvSpPr>
        <p:spPr>
          <a:xfrm>
            <a:off x="1790700" y="1066800"/>
            <a:ext cx="10007600" cy="5626100"/>
          </a:xfrm>
          <a:prstGeom prst="rect">
            <a:avLst/>
          </a:prstGeom>
        </p:spPr>
        <p:txBody>
          <a:bodyPr anchor="b"/>
          <a:lstStyle>
            <a:lvl1pPr>
              <a:defRPr sz="8400">
                <a:latin typeface="+mn-lt"/>
                <a:ea typeface="+mn-ea"/>
                <a:cs typeface="+mn-cs"/>
                <a:sym typeface="Helvetica Light"/>
              </a:defRPr>
            </a:lvl1pPr>
          </a:lstStyle>
          <a:p>
            <a:r>
              <a:t>Texto del título</a:t>
            </a:r>
          </a:p>
        </p:txBody>
      </p:sp>
      <p:sp>
        <p:nvSpPr>
          <p:cNvPr id="40" name="Nivel de texto 1…"/>
          <p:cNvSpPr txBox="1">
            <a:spLocks noGrp="1"/>
          </p:cNvSpPr>
          <p:nvPr>
            <p:ph type="body" sz="quarter" idx="1"/>
          </p:nvPr>
        </p:nvSpPr>
        <p:spPr>
          <a:xfrm>
            <a:off x="1790700" y="7035800"/>
            <a:ext cx="10007600" cy="56261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Nivel de texto 1</a:t>
            </a:r>
          </a:p>
          <a:p>
            <a:pPr lvl="1"/>
            <a:r>
              <a:t>Nivel de texto 2</a:t>
            </a:r>
          </a:p>
          <a:p>
            <a:pPr lvl="2"/>
            <a:r>
              <a:t>Nivel de texto 3</a:t>
            </a:r>
          </a:p>
          <a:p>
            <a:pPr lvl="3"/>
            <a:r>
              <a:t>Nivel de texto 4</a:t>
            </a:r>
          </a:p>
          <a:p>
            <a:pPr lvl="4"/>
            <a:r>
              <a:t>Nivel de texto 5</a:t>
            </a:r>
          </a:p>
        </p:txBody>
      </p:sp>
      <p:sp>
        <p:nvSpPr>
          <p:cNvPr id="41"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8" name="Texto del título"/>
          <p:cNvSpPr txBox="1">
            <a:spLocks noGrp="1"/>
          </p:cNvSpPr>
          <p:nvPr>
            <p:ph type="title"/>
          </p:nvPr>
        </p:nvSpPr>
        <p:spPr>
          <a:prstGeom prst="rect">
            <a:avLst/>
          </a:prstGeom>
        </p:spPr>
        <p:txBody>
          <a:bodyPr/>
          <a:lstStyle/>
          <a:p>
            <a:r>
              <a:t>Texto del título</a:t>
            </a:r>
          </a:p>
        </p:txBody>
      </p:sp>
      <p:sp>
        <p:nvSpPr>
          <p:cNvPr id="4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 name="Texto del título"/>
          <p:cNvSpPr txBox="1">
            <a:spLocks noGrp="1"/>
          </p:cNvSpPr>
          <p:nvPr>
            <p:ph type="title"/>
          </p:nvPr>
        </p:nvSpPr>
        <p:spPr>
          <a:prstGeom prst="rect">
            <a:avLst/>
          </a:prstGeom>
        </p:spPr>
        <p:txBody>
          <a:bodyPr/>
          <a:lstStyle/>
          <a:p>
            <a:r>
              <a:t>Texto del título</a:t>
            </a:r>
          </a:p>
        </p:txBody>
      </p:sp>
      <p:sp>
        <p:nvSpPr>
          <p:cNvPr id="57"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58" name="Marcador de posición de objeto"/>
          <p:cNvSpPr txBox="1">
            <a:spLocks noGrp="1"/>
          </p:cNvSpPr>
          <p:nvPr>
            <p:ph sz="quarter" idx="3"/>
          </p:nvPr>
        </p:nvSpPr>
        <p:spPr>
          <a:xfrm>
            <a:off x="13716000" y="3898900"/>
            <a:ext cx="8293100" cy="8039100"/>
          </a:xfrm>
          <a:prstGeom prst="rect">
            <a:avLst/>
          </a:prstGeom>
        </p:spPr>
        <p:txBody>
          <a:bodyPr/>
          <a:lstStyle/>
          <a:p>
            <a:pPr marL="0" indent="0" algn="ctr">
              <a:spcBef>
                <a:spcPts val="0"/>
              </a:spcBef>
              <a:buSzTx/>
              <a:buNone/>
            </a:pPr>
            <a:endParaRPr/>
          </a:p>
        </p:txBody>
      </p:sp>
      <p:pic>
        <p:nvPicPr>
          <p:cNvPr id="59" name="LOGO MINMUJER.png" descr="LOGO MINMUJER.png"/>
          <p:cNvPicPr>
            <a:picLocks noChangeAspect="1"/>
          </p:cNvPicPr>
          <p:nvPr/>
        </p:nvPicPr>
        <p:blipFill>
          <a:blip r:embed="rId3"/>
          <a:srcRect l="632" r="632"/>
          <a:stretch>
            <a:fillRect/>
          </a:stretch>
        </p:blipFill>
        <p:spPr>
          <a:xfrm>
            <a:off x="200717" y="485191"/>
            <a:ext cx="1068676" cy="643714"/>
          </a:xfrm>
          <a:prstGeom prst="rect">
            <a:avLst/>
          </a:prstGeom>
          <a:ln w="25400">
            <a:miter lim="400000"/>
          </a:ln>
          <a:effectLst>
            <a:reflection stA="50000" endPos="40000" dir="5400000" sy="-100000" algn="bl" rotWithShape="0"/>
          </a:effectLst>
        </p:spPr>
      </p:pic>
      <p:sp>
        <p:nvSpPr>
          <p:cNvPr id="60"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7" name="Imagen"/>
          <p:cNvSpPr>
            <a:spLocks noGrp="1"/>
          </p:cNvSpPr>
          <p:nvPr>
            <p:ph type="pic" idx="21"/>
          </p:nvPr>
        </p:nvSpPr>
        <p:spPr>
          <a:xfrm>
            <a:off x="12496800" y="-1485900"/>
            <a:ext cx="10193867" cy="15290800"/>
          </a:xfrm>
          <a:prstGeom prst="rect">
            <a:avLst/>
          </a:prstGeom>
        </p:spPr>
        <p:txBody>
          <a:bodyPr lIns="91439" tIns="45719" rIns="91439" bIns="45719" anchor="t">
            <a:noAutofit/>
          </a:bodyPr>
          <a:lstStyle/>
          <a:p>
            <a:endParaRPr/>
          </a:p>
        </p:txBody>
      </p:sp>
      <p:sp>
        <p:nvSpPr>
          <p:cNvPr id="68" name="Texto del título"/>
          <p:cNvSpPr txBox="1">
            <a:spLocks noGrp="1"/>
          </p:cNvSpPr>
          <p:nvPr>
            <p:ph type="title"/>
          </p:nvPr>
        </p:nvSpPr>
        <p:spPr>
          <a:prstGeom prst="rect">
            <a:avLst/>
          </a:prstGeom>
        </p:spPr>
        <p:txBody>
          <a:bodyPr/>
          <a:lstStyle/>
          <a:p>
            <a:r>
              <a:t>Texto del título</a:t>
            </a:r>
          </a:p>
        </p:txBody>
      </p:sp>
      <p:sp>
        <p:nvSpPr>
          <p:cNvPr id="69" name="Nivel de texto 1…"/>
          <p:cNvSpPr txBox="1">
            <a:spLocks noGrp="1"/>
          </p:cNvSpPr>
          <p:nvPr>
            <p:ph type="body" sz="half" idx="1"/>
          </p:nvPr>
        </p:nvSpPr>
        <p:spPr>
          <a:xfrm>
            <a:off x="1790700" y="3644900"/>
            <a:ext cx="10007600" cy="8839200"/>
          </a:xfrm>
          <a:prstGeom prst="rect">
            <a:avLst/>
          </a:prstGeom>
        </p:spPr>
        <p:txBody>
          <a:bodyPr/>
          <a:lstStyle>
            <a:lvl1pPr marL="431800" indent="-431800">
              <a:spcBef>
                <a:spcPts val="5300"/>
              </a:spcBef>
              <a:defRPr sz="3800"/>
            </a:lvl1pPr>
            <a:lvl2pPr marL="863600" indent="-431800">
              <a:spcBef>
                <a:spcPts val="5300"/>
              </a:spcBef>
              <a:defRPr sz="3800"/>
            </a:lvl2pPr>
            <a:lvl3pPr marL="1295400" indent="-431800">
              <a:spcBef>
                <a:spcPts val="5300"/>
              </a:spcBef>
              <a:defRPr sz="3800"/>
            </a:lvl3pPr>
            <a:lvl4pPr marL="1727200" indent="-431800">
              <a:spcBef>
                <a:spcPts val="5300"/>
              </a:spcBef>
              <a:defRPr sz="3800"/>
            </a:lvl4pPr>
            <a:lvl5pPr marL="2159000" indent="-431800">
              <a:spcBef>
                <a:spcPts val="5300"/>
              </a:spcBef>
              <a:defRPr sz="3800"/>
            </a:lvl5pPr>
          </a:lstStyle>
          <a:p>
            <a:r>
              <a:t>Nivel de texto 1</a:t>
            </a:r>
          </a:p>
          <a:p>
            <a:pPr lvl="1"/>
            <a:r>
              <a:t>Nivel de texto 2</a:t>
            </a:r>
          </a:p>
          <a:p>
            <a:pPr lvl="2"/>
            <a:r>
              <a:t>Nivel de texto 3</a:t>
            </a:r>
          </a:p>
          <a:p>
            <a:pPr lvl="3"/>
            <a:r>
              <a:t>Nivel de texto 4</a:t>
            </a:r>
          </a:p>
          <a:p>
            <a:pPr lvl="4"/>
            <a:r>
              <a:t>Nivel de texto 5</a:t>
            </a:r>
          </a:p>
        </p:txBody>
      </p:sp>
      <p:sp>
        <p:nvSpPr>
          <p:cNvPr id="70"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7" name="Nivel de texto 1…"/>
          <p:cNvSpPr txBox="1">
            <a:spLocks noGrp="1"/>
          </p:cNvSpPr>
          <p:nvPr>
            <p:ph type="body" idx="1"/>
          </p:nvPr>
        </p:nvSpPr>
        <p:spPr>
          <a:xfrm>
            <a:off x="1790700" y="1790700"/>
            <a:ext cx="20815300" cy="10147300"/>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8"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5" name="Imagen"/>
          <p:cNvSpPr>
            <a:spLocks noGrp="1"/>
          </p:cNvSpPr>
          <p:nvPr>
            <p:ph type="pic" sz="half" idx="21"/>
          </p:nvPr>
        </p:nvSpPr>
        <p:spPr>
          <a:xfrm>
            <a:off x="12344400" y="7112000"/>
            <a:ext cx="10439400" cy="6959601"/>
          </a:xfrm>
          <a:prstGeom prst="rect">
            <a:avLst/>
          </a:prstGeom>
        </p:spPr>
        <p:txBody>
          <a:bodyPr lIns="91439" tIns="45719" rIns="91439" bIns="45719" anchor="t">
            <a:noAutofit/>
          </a:bodyPr>
          <a:lstStyle/>
          <a:p>
            <a:endParaRPr/>
          </a:p>
        </p:txBody>
      </p:sp>
      <p:sp>
        <p:nvSpPr>
          <p:cNvPr id="86" name="Imagen"/>
          <p:cNvSpPr>
            <a:spLocks noGrp="1"/>
          </p:cNvSpPr>
          <p:nvPr>
            <p:ph type="pic" sz="half" idx="22"/>
          </p:nvPr>
        </p:nvSpPr>
        <p:spPr>
          <a:xfrm>
            <a:off x="12407900" y="190500"/>
            <a:ext cx="10363200" cy="6908800"/>
          </a:xfrm>
          <a:prstGeom prst="rect">
            <a:avLst/>
          </a:prstGeom>
        </p:spPr>
        <p:txBody>
          <a:bodyPr lIns="91439" tIns="45719" rIns="91439" bIns="45719" anchor="t">
            <a:noAutofit/>
          </a:bodyPr>
          <a:lstStyle/>
          <a:p>
            <a:endParaRPr/>
          </a:p>
        </p:txBody>
      </p:sp>
      <p:sp>
        <p:nvSpPr>
          <p:cNvPr id="87" name="Imagen"/>
          <p:cNvSpPr>
            <a:spLocks noGrp="1"/>
          </p:cNvSpPr>
          <p:nvPr>
            <p:ph type="pic" idx="23"/>
          </p:nvPr>
        </p:nvSpPr>
        <p:spPr>
          <a:xfrm>
            <a:off x="1583266" y="-1879600"/>
            <a:ext cx="10414001" cy="15621000"/>
          </a:xfrm>
          <a:prstGeom prst="rect">
            <a:avLst/>
          </a:prstGeom>
        </p:spPr>
        <p:txBody>
          <a:bodyPr lIns="91439" tIns="45719" rIns="91439" bIns="45719" anchor="t">
            <a:noAutofit/>
          </a:bodyPr>
          <a:lstStyle/>
          <a:p>
            <a:endParaRPr/>
          </a:p>
        </p:txBody>
      </p:sp>
      <p:sp>
        <p:nvSpPr>
          <p:cNvPr id="88"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1790700" y="571500"/>
            <a:ext cx="20815300" cy="2984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Texto del título</a:t>
            </a:r>
          </a:p>
        </p:txBody>
      </p:sp>
      <p:sp>
        <p:nvSpPr>
          <p:cNvPr id="3" name="Nivel de texto 1…"/>
          <p:cNvSpPr txBox="1">
            <a:spLocks noGrp="1"/>
          </p:cNvSpPr>
          <p:nvPr>
            <p:ph type="body" idx="1"/>
          </p:nvPr>
        </p:nvSpPr>
        <p:spPr>
          <a:xfrm>
            <a:off x="1790700" y="3644900"/>
            <a:ext cx="20815300" cy="883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955253" y="13004800"/>
            <a:ext cx="453238" cy="469900"/>
          </a:xfrm>
          <a:prstGeom prst="rect">
            <a:avLst/>
          </a:prstGeom>
          <a:ln w="12700">
            <a:miter lim="400000"/>
          </a:ln>
        </p:spPr>
        <p:txBody>
          <a:bodyPr wrap="none" lIns="50800" tIns="50800" rIns="50800" bIns="50800" anchor="b">
            <a:spAutoFit/>
          </a:bodyPr>
          <a:lstStyle>
            <a:lvl1pPr>
              <a:defRPr sz="2400"/>
            </a:lvl1pPr>
          </a:lstStyle>
          <a:p>
            <a:fld id="{86CB4B4D-7CA3-9044-876B-883B54F8677D}" type="slidenum">
              <a:t>‹Nº›</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9pPr>
    </p:titleStyle>
    <p:bodyStyle>
      <a:lvl1pPr marL="6096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1pPr>
      <a:lvl2pPr marL="12192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2pPr>
      <a:lvl3pPr marL="18288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3pPr>
      <a:lvl4pPr marL="24384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4pPr>
      <a:lvl5pPr marL="30480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5pPr>
      <a:lvl6pPr marL="36576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6pPr>
      <a:lvl7pPr marL="42672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7pPr>
      <a:lvl8pPr marL="48768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8pPr>
      <a:lvl9pPr marL="54864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1pPr>
      <a:lvl2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2pPr>
      <a:lvl3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3pPr>
      <a:lvl4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4pPr>
      <a:lvl5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5pPr>
      <a:lvl6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6pPr>
      <a:lvl7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7pPr>
      <a:lvl8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8pPr>
      <a:lvl9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Grupo"/>
          <p:cNvGrpSpPr/>
          <p:nvPr/>
        </p:nvGrpSpPr>
        <p:grpSpPr>
          <a:xfrm>
            <a:off x="28575" y="132853"/>
            <a:ext cx="24326850" cy="14255851"/>
            <a:chOff x="0" y="0"/>
            <a:chExt cx="24326850" cy="14255849"/>
          </a:xfrm>
        </p:grpSpPr>
        <p:pic>
          <p:nvPicPr>
            <p:cNvPr id="121" name="fondoWoman_Mesa de trabajo 1.jpg" descr="fondoWoman_Mesa de trabajo 1.jpg"/>
            <p:cNvPicPr>
              <a:picLocks noChangeAspect="1"/>
            </p:cNvPicPr>
            <p:nvPr/>
          </p:nvPicPr>
          <p:blipFill>
            <a:blip r:embed="rId2"/>
            <a:srcRect t="415" b="415"/>
            <a:stretch>
              <a:fillRect/>
            </a:stretch>
          </p:blipFill>
          <p:spPr>
            <a:xfrm>
              <a:off x="0" y="0"/>
              <a:ext cx="24326850" cy="13570050"/>
            </a:xfrm>
            <a:prstGeom prst="rect">
              <a:avLst/>
            </a:prstGeom>
            <a:ln w="12700" cap="flat">
              <a:noFill/>
              <a:miter lim="400000"/>
            </a:ln>
            <a:effectLst/>
          </p:spPr>
        </p:pic>
        <p:sp>
          <p:nvSpPr>
            <p:cNvPr id="122" name="Rectángulo"/>
            <p:cNvSpPr txBox="1"/>
            <p:nvPr/>
          </p:nvSpPr>
          <p:spPr>
            <a:xfrm>
              <a:off x="0" y="13646249"/>
              <a:ext cx="24326850" cy="609601"/>
            </a:xfrm>
            <a:prstGeom prst="rect">
              <a:avLst/>
            </a:prstGeom>
            <a:noFill/>
            <a:ln w="12700" cap="flat">
              <a:noFill/>
              <a:miter lim="400000"/>
            </a:ln>
            <a:effectLst/>
          </p:spPr>
          <p:txBody>
            <a:bodyPr wrap="square" lIns="50800" tIns="50800" rIns="50800" bIns="50800" numCol="1" anchor="ctr">
              <a:noAutofit/>
            </a:bodyPr>
            <a:lstStyle/>
            <a:p>
              <a:endParaRPr/>
            </a:p>
          </p:txBody>
        </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he Review and Herald, 8 de septiembre de 1874; Mensajes para los Jóvenes, 234. {1MCP 84.2}"/>
          <p:cNvSpPr txBox="1"/>
          <p:nvPr/>
        </p:nvSpPr>
        <p:spPr>
          <a:xfrm>
            <a:off x="2744317" y="11829281"/>
            <a:ext cx="18083683" cy="572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200">
                <a:latin typeface="Helvetica Neue"/>
                <a:ea typeface="Helvetica Neue"/>
                <a:cs typeface="Helvetica Neue"/>
                <a:sym typeface="Helvetica Neue"/>
              </a:defRPr>
            </a:lvl1pPr>
          </a:lstStyle>
          <a:p>
            <a:r>
              <a:t>—The Review and Herald, 8 de septiembre de 1874; Mensajes para los Jóvenes, 234. {1MCP 84.2}</a:t>
            </a:r>
          </a:p>
        </p:txBody>
      </p:sp>
      <p:sp>
        <p:nvSpPr>
          <p:cNvPr id="172" name="Satanás sabe muy bien que es imposible para el hombre desempeñar sus obligaciones hacia Dios y sus semejantes mientras malogra las facultades que Dios le ha dado. El cerebro es la capital del cuerpo. Si las facultades perceptivas son entorpecidas por cua"/>
          <p:cNvSpPr txBox="1">
            <a:spLocks noGrp="1"/>
          </p:cNvSpPr>
          <p:nvPr>
            <p:ph type="body" idx="1"/>
          </p:nvPr>
        </p:nvSpPr>
        <p:spPr>
          <a:xfrm>
            <a:off x="2038108" y="2415077"/>
            <a:ext cx="20858970" cy="7987817"/>
          </a:xfrm>
          <a:prstGeom prst="rect">
            <a:avLst/>
          </a:prstGeom>
          <a:solidFill>
            <a:srgbClr val="7A81FF"/>
          </a:solidFill>
        </p:spPr>
        <p:txBody>
          <a:bodyPr anchor="t"/>
          <a:lstStyle>
            <a:lvl1pPr marL="0" indent="0" algn="ctr">
              <a:lnSpc>
                <a:spcPts val="8300"/>
              </a:lnSpc>
              <a:spcBef>
                <a:spcPts val="400"/>
              </a:spcBef>
              <a:buSzTx/>
              <a:buNone/>
              <a:defRPr sz="5700" b="1">
                <a:latin typeface="Helvetica"/>
                <a:ea typeface="Helvetica"/>
                <a:cs typeface="Helvetica"/>
                <a:sym typeface="Helvetica"/>
              </a:defRPr>
            </a:lvl1pPr>
          </a:lstStyle>
          <a:p>
            <a:r>
              <a:t>Satanás sabe muy bien que es imposible para el hombre desempeñar sus obligaciones hacia Dios y sus semejantes mientras malogra las facultades que Dios le ha dado. El cerebro es la capital del cuerpo. Si las facultades perceptivas son entorpecidas por cualquier clase de intemperancia, no se disciernen las cosas eternas.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La tiranía de la costumbre"/>
          <p:cNvSpPr txBox="1">
            <a:spLocks noGrp="1"/>
          </p:cNvSpPr>
          <p:nvPr>
            <p:ph type="title"/>
          </p:nvPr>
        </p:nvSpPr>
        <p:spPr>
          <a:xfrm>
            <a:off x="1699114" y="487940"/>
            <a:ext cx="22069505" cy="2081907"/>
          </a:xfrm>
          <a:prstGeom prst="rect">
            <a:avLst/>
          </a:prstGeom>
        </p:spPr>
        <p:txBody>
          <a:bodyPr/>
          <a:lstStyle>
            <a:lvl1pPr>
              <a:lnSpc>
                <a:spcPts val="8600"/>
              </a:lnSpc>
              <a:defRPr sz="6900">
                <a:effectLst>
                  <a:outerShdw blurRad="12700" dist="50800" dir="18900000" rotWithShape="0">
                    <a:schemeClr val="accent3">
                      <a:satOff val="-13807"/>
                      <a:lumOff val="19329"/>
                    </a:schemeClr>
                  </a:outerShdw>
                </a:effectLst>
              </a:defRPr>
            </a:lvl1pPr>
          </a:lstStyle>
          <a:p>
            <a:r>
              <a:t>La tiranía de la costumbre</a:t>
            </a:r>
          </a:p>
        </p:txBody>
      </p:sp>
      <p:sp>
        <p:nvSpPr>
          <p:cNvPr id="175" name="La fuerza o la debilidad de la mente tienen mucho que ver con la utilidad en este mundo y con nuestra salvación final. Es deplorable la ignorancia que ha prevalecido con respecto a la ley de Dios y nuestra naturaleza física."/>
          <p:cNvSpPr txBox="1"/>
          <p:nvPr/>
        </p:nvSpPr>
        <p:spPr>
          <a:xfrm>
            <a:off x="1395337" y="2925259"/>
            <a:ext cx="21774301" cy="5149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defTabSz="660400">
              <a:spcBef>
                <a:spcPts val="1800"/>
              </a:spcBef>
              <a:defRPr sz="4560"/>
            </a:pPr>
            <a:r>
              <a:rPr sz="4320" b="1">
                <a:latin typeface="Helvetica"/>
                <a:ea typeface="Helvetica"/>
                <a:cs typeface="Helvetica"/>
                <a:sym typeface="Helvetica"/>
              </a:rPr>
              <a:t>La </a:t>
            </a:r>
            <a:r>
              <a:rPr sz="8240" b="1">
                <a:latin typeface="Helvetica"/>
                <a:ea typeface="Helvetica"/>
                <a:cs typeface="Helvetica"/>
                <a:sym typeface="Helvetica"/>
              </a:rPr>
              <a:t>fuerza </a:t>
            </a:r>
            <a:r>
              <a:rPr sz="4320" b="1">
                <a:latin typeface="Helvetica"/>
                <a:ea typeface="Helvetica"/>
                <a:cs typeface="Helvetica"/>
                <a:sym typeface="Helvetica"/>
              </a:rPr>
              <a:t>o la </a:t>
            </a:r>
            <a:r>
              <a:rPr sz="8240" b="1">
                <a:latin typeface="Helvetica"/>
                <a:ea typeface="Helvetica"/>
                <a:cs typeface="Helvetica"/>
                <a:sym typeface="Helvetica"/>
              </a:rPr>
              <a:t>debilidad</a:t>
            </a:r>
            <a:r>
              <a:rPr sz="4320" b="1">
                <a:latin typeface="Helvetica"/>
                <a:ea typeface="Helvetica"/>
                <a:cs typeface="Helvetica"/>
                <a:sym typeface="Helvetica"/>
              </a:rPr>
              <a:t> </a:t>
            </a:r>
            <a:r>
              <a:rPr sz="4320">
                <a:latin typeface="Helvetica"/>
                <a:ea typeface="Helvetica"/>
                <a:cs typeface="Helvetica"/>
                <a:sym typeface="Helvetica"/>
              </a:rPr>
              <a:t>de la </a:t>
            </a:r>
            <a:r>
              <a:rPr sz="4320" b="1">
                <a:latin typeface="Helvetica"/>
                <a:ea typeface="Helvetica"/>
                <a:cs typeface="Helvetica"/>
                <a:sym typeface="Helvetica"/>
              </a:rPr>
              <a:t>mente tienen mucho que ver con la utilidad en este mundo y con nuestra salvación final. Es </a:t>
            </a:r>
            <a:r>
              <a:rPr sz="8240" b="1">
                <a:latin typeface="Helvetica"/>
                <a:ea typeface="Helvetica"/>
                <a:cs typeface="Helvetica"/>
                <a:sym typeface="Helvetica"/>
              </a:rPr>
              <a:t>deplorable</a:t>
            </a:r>
            <a:r>
              <a:rPr sz="4320" b="1">
                <a:latin typeface="Helvetica"/>
                <a:ea typeface="Helvetica"/>
                <a:cs typeface="Helvetica"/>
                <a:sym typeface="Helvetica"/>
              </a:rPr>
              <a:t> la </a:t>
            </a:r>
            <a:r>
              <a:rPr sz="8240" b="1">
                <a:latin typeface="Helvetica"/>
                <a:ea typeface="Helvetica"/>
                <a:cs typeface="Helvetica"/>
                <a:sym typeface="Helvetica"/>
              </a:rPr>
              <a:t>ignorancia</a:t>
            </a:r>
            <a:r>
              <a:rPr sz="4320" b="1">
                <a:latin typeface="Helvetica"/>
                <a:ea typeface="Helvetica"/>
                <a:cs typeface="Helvetica"/>
                <a:sym typeface="Helvetica"/>
              </a:rPr>
              <a:t> que ha </a:t>
            </a:r>
            <a:r>
              <a:rPr sz="8240" b="1">
                <a:latin typeface="Helvetica"/>
                <a:ea typeface="Helvetica"/>
                <a:cs typeface="Helvetica"/>
                <a:sym typeface="Helvetica"/>
              </a:rPr>
              <a:t>prevalecido</a:t>
            </a:r>
            <a:r>
              <a:rPr sz="4320" b="1">
                <a:latin typeface="Helvetica"/>
                <a:ea typeface="Helvetica"/>
                <a:cs typeface="Helvetica"/>
                <a:sym typeface="Helvetica"/>
              </a:rPr>
              <a:t> con respecto a la ley de Dios y </a:t>
            </a:r>
            <a:r>
              <a:rPr sz="8240" b="1">
                <a:latin typeface="Helvetica"/>
                <a:ea typeface="Helvetica"/>
                <a:cs typeface="Helvetica"/>
                <a:sym typeface="Helvetica"/>
              </a:rPr>
              <a:t>nuestra naturaleza física</a:t>
            </a:r>
            <a:r>
              <a:rPr sz="4320" b="1">
                <a:latin typeface="Helvetica"/>
                <a:ea typeface="Helvetica"/>
                <a:cs typeface="Helvetica"/>
                <a:sym typeface="Helvetica"/>
              </a:rPr>
              <a:t>.</a:t>
            </a:r>
          </a:p>
        </p:txBody>
      </p:sp>
      <p:sp>
        <p:nvSpPr>
          <p:cNvPr id="176" name="La intemperancia de cualquier clase es una violación de las leyes de nuestro ser. La imbecilidad prevalece en gran manera."/>
          <p:cNvSpPr txBox="1"/>
          <p:nvPr/>
        </p:nvSpPr>
        <p:spPr>
          <a:xfrm>
            <a:off x="2209752" y="9220199"/>
            <a:ext cx="20145472" cy="335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La </a:t>
            </a:r>
            <a:r>
              <a:rPr sz="8100" b="1">
                <a:latin typeface="Helvetica"/>
                <a:ea typeface="Helvetica"/>
                <a:cs typeface="Helvetica"/>
                <a:sym typeface="Helvetica"/>
              </a:rPr>
              <a:t>intemperancia</a:t>
            </a:r>
            <a:r>
              <a:t> de cualquier clase </a:t>
            </a:r>
            <a:r>
              <a:rPr sz="8100" b="1">
                <a:latin typeface="Helvetica"/>
                <a:ea typeface="Helvetica"/>
                <a:cs typeface="Helvetica"/>
                <a:sym typeface="Helvetica"/>
              </a:rPr>
              <a:t>es</a:t>
            </a:r>
            <a:r>
              <a:t> una </a:t>
            </a:r>
            <a:r>
              <a:rPr sz="8100" b="1">
                <a:latin typeface="Helvetica"/>
                <a:ea typeface="Helvetica"/>
                <a:cs typeface="Helvetica"/>
                <a:sym typeface="Helvetica"/>
              </a:rPr>
              <a:t>violación</a:t>
            </a:r>
            <a:r>
              <a:t> de las </a:t>
            </a:r>
            <a:r>
              <a:rPr sz="8100" b="1">
                <a:latin typeface="Helvetica"/>
                <a:ea typeface="Helvetica"/>
                <a:cs typeface="Helvetica"/>
                <a:sym typeface="Helvetica"/>
              </a:rPr>
              <a:t>leyes de nuestro ser</a:t>
            </a:r>
            <a:r>
              <a:t>. La imbecilidad prevalece en gran manera.</a:t>
            </a:r>
          </a:p>
        </p:txBody>
      </p:sp>
      <p:sp>
        <p:nvSpPr>
          <p:cNvPr id="177" name="Texto"/>
          <p:cNvSpPr txBox="1"/>
          <p:nvPr/>
        </p:nvSpPr>
        <p:spPr>
          <a:xfrm>
            <a:off x="11363832" y="6413500"/>
            <a:ext cx="1656335" cy="889001"/>
          </a:xfrm>
          <a:prstGeom prst="rect">
            <a:avLst/>
          </a:prstGeom>
          <a:ln w="12700">
            <a:miter lim="400000"/>
          </a:ln>
        </p:spPr>
        <p:txBody>
          <a:bodyPr wrap="none" lIns="50800" tIns="50800" rIns="50800" bIns="50800" anchor="ctr">
            <a:spAutoFit/>
          </a:bodyPr>
          <a:lstStyle/>
          <a:p>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he Review and Herald, 8 de septiembre de 1874; Mensajes para los Jóvenes, 235. {1MCP 84.3}"/>
          <p:cNvSpPr txBox="1"/>
          <p:nvPr/>
        </p:nvSpPr>
        <p:spPr>
          <a:xfrm>
            <a:off x="994671" y="12539609"/>
            <a:ext cx="21254298" cy="1634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spcBef>
                <a:spcPts val="5900"/>
              </a:spcBef>
              <a:defRPr sz="3600"/>
            </a:lvl1pPr>
          </a:lstStyle>
          <a:p>
            <a:r>
              <a:t>—The Review and Herald, 8 de septiembre de 1874; Mensajes para los Jóvenes, 235. {1MCP 84.3}</a:t>
            </a:r>
          </a:p>
        </p:txBody>
      </p:sp>
      <p:sp>
        <p:nvSpPr>
          <p:cNvPr id="180" name="El pecado se hace atrayente bajo el manto de luz con que Satanás lo cubre, y él se complace en retener el mundo cristiano en sus hábitos diarios bajo la tiranía de las costumbres, como los paganos, y gobernado por el apetito."/>
          <p:cNvSpPr txBox="1"/>
          <p:nvPr/>
        </p:nvSpPr>
        <p:spPr>
          <a:xfrm>
            <a:off x="2332108" y="3051090"/>
            <a:ext cx="19719784" cy="7613820"/>
          </a:xfrm>
          <a:prstGeom prst="rect">
            <a:avLst/>
          </a:prstGeom>
          <a:gradFill>
            <a:gsLst>
              <a:gs pos="0">
                <a:srgbClr val="001580"/>
              </a:gs>
              <a:gs pos="100000">
                <a:srgbClr val="2B2B2B"/>
              </a:gs>
            </a:gsLst>
            <a:lin ang="54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indent="355600">
              <a:spcBef>
                <a:spcPts val="500"/>
              </a:spcBef>
              <a:defRPr sz="4000"/>
            </a:pPr>
            <a:r>
              <a:rPr sz="7200">
                <a:latin typeface="Helvetica"/>
                <a:ea typeface="Helvetica"/>
                <a:cs typeface="Helvetica"/>
                <a:sym typeface="Helvetica"/>
              </a:rPr>
              <a:t>El pecado se hace atrayente bajo</a:t>
            </a:r>
            <a:r>
              <a:rPr sz="4700">
                <a:latin typeface="Helvetica"/>
                <a:ea typeface="Helvetica"/>
                <a:cs typeface="Helvetica"/>
                <a:sym typeface="Helvetica"/>
              </a:rPr>
              <a:t> el </a:t>
            </a:r>
            <a:r>
              <a:rPr sz="7200">
                <a:latin typeface="Helvetica"/>
                <a:ea typeface="Helvetica"/>
                <a:cs typeface="Helvetica"/>
                <a:sym typeface="Helvetica"/>
              </a:rPr>
              <a:t>manto </a:t>
            </a:r>
            <a:r>
              <a:rPr sz="4700">
                <a:latin typeface="Helvetica"/>
                <a:ea typeface="Helvetica"/>
                <a:cs typeface="Helvetica"/>
                <a:sym typeface="Helvetica"/>
              </a:rPr>
              <a:t>de </a:t>
            </a:r>
            <a:r>
              <a:rPr sz="7200">
                <a:latin typeface="Helvetica"/>
                <a:ea typeface="Helvetica"/>
                <a:cs typeface="Helvetica"/>
                <a:sym typeface="Helvetica"/>
              </a:rPr>
              <a:t>luz</a:t>
            </a:r>
            <a:r>
              <a:rPr sz="4700">
                <a:latin typeface="Helvetica"/>
                <a:ea typeface="Helvetica"/>
                <a:cs typeface="Helvetica"/>
                <a:sym typeface="Helvetica"/>
              </a:rPr>
              <a:t> con que </a:t>
            </a:r>
            <a:r>
              <a:rPr sz="7200">
                <a:latin typeface="Helvetica"/>
                <a:ea typeface="Helvetica"/>
                <a:cs typeface="Helvetica"/>
                <a:sym typeface="Helvetica"/>
              </a:rPr>
              <a:t>Satanás </a:t>
            </a:r>
            <a:r>
              <a:rPr sz="4700">
                <a:latin typeface="Helvetica"/>
                <a:ea typeface="Helvetica"/>
                <a:cs typeface="Helvetica"/>
                <a:sym typeface="Helvetica"/>
              </a:rPr>
              <a:t>lo </a:t>
            </a:r>
            <a:r>
              <a:rPr sz="7200">
                <a:latin typeface="Helvetica"/>
                <a:ea typeface="Helvetica"/>
                <a:cs typeface="Helvetica"/>
                <a:sym typeface="Helvetica"/>
              </a:rPr>
              <a:t>cubre</a:t>
            </a:r>
            <a:r>
              <a:rPr sz="4700">
                <a:latin typeface="Helvetica"/>
                <a:ea typeface="Helvetica"/>
                <a:cs typeface="Helvetica"/>
                <a:sym typeface="Helvetica"/>
              </a:rPr>
              <a:t>, y </a:t>
            </a:r>
            <a:r>
              <a:rPr sz="7200">
                <a:latin typeface="Helvetica"/>
                <a:ea typeface="Helvetica"/>
                <a:cs typeface="Helvetica"/>
                <a:sym typeface="Helvetica"/>
              </a:rPr>
              <a:t>él se complace </a:t>
            </a:r>
            <a:r>
              <a:rPr sz="4700">
                <a:latin typeface="Helvetica"/>
                <a:ea typeface="Helvetica"/>
                <a:cs typeface="Helvetica"/>
                <a:sym typeface="Helvetica"/>
              </a:rPr>
              <a:t>en </a:t>
            </a:r>
            <a:r>
              <a:rPr sz="7200">
                <a:latin typeface="Helvetica"/>
                <a:ea typeface="Helvetica"/>
                <a:cs typeface="Helvetica"/>
                <a:sym typeface="Helvetica"/>
              </a:rPr>
              <a:t>retener </a:t>
            </a:r>
            <a:r>
              <a:rPr sz="4700">
                <a:latin typeface="Helvetica"/>
                <a:ea typeface="Helvetica"/>
                <a:cs typeface="Helvetica"/>
                <a:sym typeface="Helvetica"/>
              </a:rPr>
              <a:t>el </a:t>
            </a:r>
            <a:r>
              <a:rPr sz="7200">
                <a:latin typeface="Helvetica"/>
                <a:ea typeface="Helvetica"/>
                <a:cs typeface="Helvetica"/>
                <a:sym typeface="Helvetica"/>
              </a:rPr>
              <a:t>mundo cristiano </a:t>
            </a:r>
            <a:r>
              <a:rPr sz="4700">
                <a:latin typeface="Helvetica"/>
                <a:ea typeface="Helvetica"/>
                <a:cs typeface="Helvetica"/>
                <a:sym typeface="Helvetica"/>
              </a:rPr>
              <a:t>en sus </a:t>
            </a:r>
            <a:r>
              <a:rPr sz="7200">
                <a:latin typeface="Helvetica"/>
                <a:ea typeface="Helvetica"/>
                <a:cs typeface="Helvetica"/>
                <a:sym typeface="Helvetica"/>
              </a:rPr>
              <a:t>hábitos diarios bajo</a:t>
            </a:r>
            <a:r>
              <a:rPr sz="4700">
                <a:latin typeface="Helvetica"/>
                <a:ea typeface="Helvetica"/>
                <a:cs typeface="Helvetica"/>
                <a:sym typeface="Helvetica"/>
              </a:rPr>
              <a:t> la</a:t>
            </a:r>
            <a:r>
              <a:rPr sz="7200">
                <a:latin typeface="Helvetica"/>
                <a:ea typeface="Helvetica"/>
                <a:cs typeface="Helvetica"/>
                <a:sym typeface="Helvetica"/>
              </a:rPr>
              <a:t> tiranía </a:t>
            </a:r>
            <a:r>
              <a:rPr sz="4700">
                <a:latin typeface="Helvetica"/>
                <a:ea typeface="Helvetica"/>
                <a:cs typeface="Helvetica"/>
                <a:sym typeface="Helvetica"/>
              </a:rPr>
              <a:t>de las </a:t>
            </a:r>
            <a:r>
              <a:rPr sz="7200">
                <a:latin typeface="Helvetica"/>
                <a:ea typeface="Helvetica"/>
                <a:cs typeface="Helvetica"/>
                <a:sym typeface="Helvetica"/>
              </a:rPr>
              <a:t>costumbres</a:t>
            </a:r>
            <a:r>
              <a:rPr sz="4700">
                <a:latin typeface="Helvetica"/>
                <a:ea typeface="Helvetica"/>
                <a:cs typeface="Helvetica"/>
                <a:sym typeface="Helvetica"/>
              </a:rPr>
              <a:t>, como los</a:t>
            </a:r>
            <a:r>
              <a:rPr sz="7200">
                <a:latin typeface="Helvetica"/>
                <a:ea typeface="Helvetica"/>
                <a:cs typeface="Helvetica"/>
                <a:sym typeface="Helvetica"/>
              </a:rPr>
              <a:t> paganos</a:t>
            </a:r>
            <a:r>
              <a:rPr sz="4700">
                <a:latin typeface="Helvetica"/>
                <a:ea typeface="Helvetica"/>
                <a:cs typeface="Helvetica"/>
                <a:sym typeface="Helvetica"/>
              </a:rPr>
              <a:t>, y </a:t>
            </a:r>
            <a:r>
              <a:rPr sz="7200">
                <a:latin typeface="Helvetica"/>
                <a:ea typeface="Helvetica"/>
                <a:cs typeface="Helvetica"/>
                <a:sym typeface="Helvetica"/>
              </a:rPr>
              <a:t>gobernado </a:t>
            </a:r>
            <a:r>
              <a:rPr sz="4700">
                <a:latin typeface="Helvetica"/>
                <a:ea typeface="Helvetica"/>
                <a:cs typeface="Helvetica"/>
                <a:sym typeface="Helvetica"/>
              </a:rPr>
              <a:t>por el </a:t>
            </a:r>
            <a:r>
              <a:rPr sz="7200">
                <a:latin typeface="Helvetica"/>
                <a:ea typeface="Helvetica"/>
                <a:cs typeface="Helvetica"/>
                <a:sym typeface="Helvetica"/>
              </a:rPr>
              <a:t>apetito.</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Imagen" descr="Imagen"/>
          <p:cNvPicPr>
            <a:picLocks noChangeAspect="1"/>
          </p:cNvPicPr>
          <p:nvPr/>
        </p:nvPicPr>
        <p:blipFill>
          <a:blip r:embed="rId2"/>
          <a:stretch>
            <a:fillRect/>
          </a:stretch>
        </p:blipFill>
        <p:spPr>
          <a:xfrm>
            <a:off x="639953" y="4078089"/>
            <a:ext cx="8097921" cy="9839065"/>
          </a:xfrm>
          <a:prstGeom prst="rect">
            <a:avLst/>
          </a:prstGeom>
          <a:ln w="12700">
            <a:miter lim="400000"/>
          </a:ln>
        </p:spPr>
      </p:pic>
      <p:sp>
        <p:nvSpPr>
          <p:cNvPr id="183" name="Vigilemos la ciudadela"/>
          <p:cNvSpPr txBox="1">
            <a:spLocks noGrp="1"/>
          </p:cNvSpPr>
          <p:nvPr>
            <p:ph type="title"/>
          </p:nvPr>
        </p:nvSpPr>
        <p:spPr>
          <a:xfrm>
            <a:off x="4762863" y="619661"/>
            <a:ext cx="14858274" cy="1903017"/>
          </a:xfrm>
          <a:prstGeom prst="rect">
            <a:avLst/>
          </a:prstGeom>
        </p:spPr>
        <p:txBody>
          <a:bodyPr/>
          <a:lstStyle/>
          <a:p>
            <a:pPr>
              <a:lnSpc>
                <a:spcPts val="8600"/>
              </a:lnSpc>
              <a:defRPr sz="6900">
                <a:effectLst>
                  <a:outerShdw blurRad="12700" dist="50800" dir="18900000" rotWithShape="0">
                    <a:schemeClr val="accent3">
                      <a:satOff val="-13807"/>
                      <a:lumOff val="19329"/>
                    </a:schemeClr>
                  </a:outerShdw>
                </a:effectLst>
              </a:defRPr>
            </a:pPr>
            <a:r>
              <a:rPr sz="8300"/>
              <a:t>Vigilemos</a:t>
            </a:r>
            <a:r>
              <a:t> la </a:t>
            </a:r>
            <a:r>
              <a:rPr sz="8300"/>
              <a:t>ciudadela</a:t>
            </a:r>
          </a:p>
        </p:txBody>
      </p:sp>
      <p:sp>
        <p:nvSpPr>
          <p:cNvPr id="184" name="Todos deberían asentir la necesidad de:"/>
          <p:cNvSpPr txBox="1">
            <a:spLocks noGrp="1"/>
          </p:cNvSpPr>
          <p:nvPr>
            <p:ph type="body" sz="quarter" idx="1"/>
          </p:nvPr>
        </p:nvSpPr>
        <p:spPr>
          <a:xfrm>
            <a:off x="712777" y="3769745"/>
            <a:ext cx="12582943" cy="1512142"/>
          </a:xfrm>
          <a:prstGeom prst="rect">
            <a:avLst/>
          </a:prstGeom>
          <a:gradFill>
            <a:gsLst>
              <a:gs pos="0">
                <a:schemeClr val="accent6">
                  <a:hueOff val="7068528"/>
                  <a:satOff val="-63217"/>
                  <a:lumOff val="21330"/>
                </a:schemeClr>
              </a:gs>
              <a:gs pos="100000">
                <a:schemeClr val="accent6">
                  <a:hueOff val="10811956"/>
                  <a:satOff val="-58544"/>
                  <a:lumOff val="-9736"/>
                </a:schemeClr>
              </a:gs>
            </a:gsLst>
            <a:lin ang="5400000"/>
          </a:gradFill>
          <a:effectLst>
            <a:outerShdw blurRad="76200" dir="18900000" rotWithShape="0">
              <a:srgbClr val="000000">
                <a:alpha val="80000"/>
              </a:srgbClr>
            </a:outerShdw>
          </a:effectLst>
        </p:spPr>
        <p:txBody>
          <a:bodyPr/>
          <a:lstStyle>
            <a:lvl1pPr marL="0" indent="0" algn="ctr">
              <a:spcBef>
                <a:spcPts val="0"/>
              </a:spcBef>
              <a:buSzTx/>
              <a:buNone/>
              <a:defRPr sz="4400" b="1" i="1">
                <a:effectLst>
                  <a:outerShdw blurRad="25400" dist="23998" dir="2700000" rotWithShape="0">
                    <a:srgbClr val="000000">
                      <a:alpha val="31034"/>
                    </a:srgbClr>
                  </a:outerShdw>
                </a:effectLst>
                <a:latin typeface="Helvetica"/>
                <a:ea typeface="Helvetica"/>
                <a:cs typeface="Helvetica"/>
                <a:sym typeface="Helvetica"/>
              </a:defRPr>
            </a:lvl1pPr>
          </a:lstStyle>
          <a:p>
            <a:pPr>
              <a:defRPr sz="3200" b="0" i="0">
                <a:latin typeface="+mn-lt"/>
                <a:ea typeface="+mn-ea"/>
                <a:cs typeface="+mn-cs"/>
                <a:sym typeface="Helvetica Light"/>
              </a:defRPr>
            </a:pPr>
            <a:r>
              <a:rPr sz="4400" b="1" i="1">
                <a:latin typeface="Helvetica"/>
                <a:ea typeface="Helvetica"/>
                <a:cs typeface="Helvetica"/>
                <a:sym typeface="Helvetica"/>
              </a:rPr>
              <a:t>Todos deberían asentir la necesidad de:</a:t>
            </a:r>
          </a:p>
        </p:txBody>
      </p:sp>
      <p:sp>
        <p:nvSpPr>
          <p:cNvPr id="185" name="Mantener la naturaleza moral fortalecida por una vigilancia constante.…"/>
          <p:cNvSpPr txBox="1"/>
          <p:nvPr/>
        </p:nvSpPr>
        <p:spPr>
          <a:xfrm>
            <a:off x="8813944" y="5447470"/>
            <a:ext cx="14608693" cy="6481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marL="1010762" indent="-947651" algn="l" defTabSz="660400">
              <a:lnSpc>
                <a:spcPts val="6800"/>
              </a:lnSpc>
              <a:spcBef>
                <a:spcPts val="4700"/>
              </a:spcBef>
              <a:buSzPct val="100000"/>
              <a:buAutoNum type="arabicPeriod"/>
              <a:defRPr sz="4800" b="1">
                <a:latin typeface="Helvetica Neue"/>
                <a:ea typeface="Helvetica Neue"/>
                <a:cs typeface="Helvetica Neue"/>
                <a:sym typeface="Helvetica Neue"/>
              </a:defRPr>
            </a:pPr>
            <a:r>
              <a:t>Mantener la naturaleza moral fortalecida por una vigilancia constante.</a:t>
            </a:r>
          </a:p>
          <a:p>
            <a:pPr marL="1010762" indent="-947651" algn="l" defTabSz="660400">
              <a:lnSpc>
                <a:spcPts val="6800"/>
              </a:lnSpc>
              <a:spcBef>
                <a:spcPts val="4700"/>
              </a:spcBef>
              <a:buSzPct val="100000"/>
              <a:buAutoNum type="arabicPeriod"/>
              <a:defRPr sz="4800" b="1">
                <a:latin typeface="Helvetica Neue"/>
                <a:ea typeface="Helvetica Neue"/>
                <a:cs typeface="Helvetica Neue"/>
                <a:sym typeface="Helvetica Neue"/>
              </a:defRPr>
            </a:pPr>
            <a:r>
              <a:t>Como centinelas fieles, han de guardar la ciudadela del alma</a:t>
            </a:r>
          </a:p>
          <a:p>
            <a:pPr marL="1010762" indent="-947651" algn="l" defTabSz="660400">
              <a:lnSpc>
                <a:spcPts val="6800"/>
              </a:lnSpc>
              <a:spcBef>
                <a:spcPts val="4700"/>
              </a:spcBef>
              <a:buSzPct val="100000"/>
              <a:buAutoNum type="arabicPeriod"/>
              <a:defRPr sz="4800" b="1">
                <a:latin typeface="Helvetica Neue"/>
                <a:ea typeface="Helvetica Neue"/>
                <a:cs typeface="Helvetica Neue"/>
                <a:sym typeface="Helvetica Neue"/>
              </a:defRPr>
            </a:pPr>
            <a:r>
              <a:t>Nunca sentir que pueden descuidar su vigilancia ni por un momento</a:t>
            </a:r>
          </a:p>
        </p:txBody>
      </p:sp>
      <p:sp>
        <p:nvSpPr>
          <p:cNvPr id="186" name="—Counsels on Health, 411 (1879). {1MCP 84.4}"/>
          <p:cNvSpPr txBox="1"/>
          <p:nvPr/>
        </p:nvSpPr>
        <p:spPr>
          <a:xfrm>
            <a:off x="10486504" y="12496800"/>
            <a:ext cx="10116592"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700"/>
            </a:lvl1pPr>
          </a:lstStyle>
          <a:p>
            <a:r>
              <a:t>—Counsels on Health, 411 (1879). {1MCP 84.4}</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La mente tiene que ser educada"/>
          <p:cNvSpPr txBox="1">
            <a:spLocks noGrp="1"/>
          </p:cNvSpPr>
          <p:nvPr>
            <p:ph type="title"/>
          </p:nvPr>
        </p:nvSpPr>
        <p:spPr>
          <a:xfrm>
            <a:off x="2344994" y="3594969"/>
            <a:ext cx="16064641" cy="1698615"/>
          </a:xfrm>
          <a:prstGeom prst="rect">
            <a:avLst/>
          </a:prstGeom>
        </p:spPr>
        <p:txBody>
          <a:bodyPr anchor="t"/>
          <a:lstStyle>
            <a:lvl1pPr algn="l">
              <a:defRPr sz="5900">
                <a:latin typeface="Helvetica"/>
                <a:ea typeface="Helvetica"/>
                <a:cs typeface="Helvetica"/>
                <a:sym typeface="Helvetica"/>
              </a:defRPr>
            </a:lvl1pPr>
          </a:lstStyle>
          <a:p>
            <a:pPr>
              <a:defRPr sz="7600" b="1"/>
            </a:pPr>
            <a:r>
              <a:rPr sz="5900" b="0"/>
              <a:t>La mente tiene que ser educada</a:t>
            </a:r>
          </a:p>
        </p:txBody>
      </p:sp>
      <p:sp>
        <p:nvSpPr>
          <p:cNvPr id="189" name="La mente bien educada no vacila"/>
          <p:cNvSpPr txBox="1"/>
          <p:nvPr/>
        </p:nvSpPr>
        <p:spPr>
          <a:xfrm>
            <a:off x="5085476" y="545077"/>
            <a:ext cx="16487129" cy="2301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nSpc>
                <a:spcPts val="6200"/>
              </a:lnSpc>
              <a:defRPr sz="6900">
                <a:effectLst>
                  <a:outerShdw blurRad="12700" dist="50800" dir="18900000" rotWithShape="0">
                    <a:schemeClr val="accent3">
                      <a:satOff val="-13807"/>
                      <a:lumOff val="19329"/>
                    </a:schemeClr>
                  </a:outerShdw>
                </a:effectLst>
                <a:latin typeface="+mj-lt"/>
                <a:ea typeface="+mj-ea"/>
                <a:cs typeface="+mj-cs"/>
                <a:sym typeface="Arial Black"/>
              </a:defRPr>
            </a:lvl1pPr>
          </a:lstStyle>
          <a:p>
            <a:r>
              <a:t>La mente bien educada no vacila</a:t>
            </a:r>
          </a:p>
        </p:txBody>
      </p:sp>
      <p:sp>
        <p:nvSpPr>
          <p:cNvPr id="190" name="Por pruebas diarias hasta lograr hábitos de fidelidad…"/>
          <p:cNvSpPr txBox="1"/>
          <p:nvPr/>
        </p:nvSpPr>
        <p:spPr>
          <a:xfrm>
            <a:off x="4517268" y="5026459"/>
            <a:ext cx="17623545" cy="67275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669289" indent="-669289" algn="l" defTabSz="619125">
              <a:lnSpc>
                <a:spcPts val="7400"/>
              </a:lnSpc>
              <a:buSzPct val="100000"/>
              <a:buAutoNum type="arabicPeriod"/>
              <a:defRPr sz="6750" b="1">
                <a:latin typeface="Helvetica"/>
                <a:ea typeface="Helvetica"/>
                <a:cs typeface="Helvetica"/>
                <a:sym typeface="Helvetica"/>
              </a:defRPr>
            </a:pPr>
            <a:r>
              <a:rPr sz="5100" b="0"/>
              <a:t>Por </a:t>
            </a:r>
            <a:r>
              <a:rPr>
                <a:effectLst>
                  <a:outerShdw dist="38100" dir="18900000" rotWithShape="0">
                    <a:srgbClr val="000000"/>
                  </a:outerShdw>
                </a:effectLst>
              </a:rPr>
              <a:t>pruebas diarias hasta lograr hábitos</a:t>
            </a:r>
            <a:r>
              <a:rPr sz="5100" b="0"/>
              <a:t> de </a:t>
            </a:r>
            <a:r>
              <a:rPr>
                <a:effectLst>
                  <a:outerShdw dist="38100" dir="18900000" rotWithShape="0">
                    <a:srgbClr val="000000"/>
                  </a:outerShdw>
                </a:effectLst>
              </a:rPr>
              <a:t>fidelidad</a:t>
            </a:r>
          </a:p>
          <a:p>
            <a:pPr marL="669289" indent="-669289" algn="l" defTabSz="619125">
              <a:lnSpc>
                <a:spcPts val="7400"/>
              </a:lnSpc>
              <a:buSzPct val="100000"/>
              <a:buAutoNum type="arabicPeriod"/>
              <a:defRPr sz="6750" b="1">
                <a:latin typeface="Helvetica"/>
                <a:ea typeface="Helvetica"/>
                <a:cs typeface="Helvetica"/>
                <a:sym typeface="Helvetica"/>
              </a:defRPr>
            </a:pPr>
            <a:r>
              <a:rPr sz="5100" b="0"/>
              <a:t>Hasta</a:t>
            </a:r>
            <a:r>
              <a:rPr>
                <a:effectLst>
                  <a:outerShdw dist="38100" dir="18900000" rotWithShape="0">
                    <a:srgbClr val="000000"/>
                  </a:outerShdw>
                </a:effectLst>
              </a:rPr>
              <a:t> obtener </a:t>
            </a:r>
            <a:r>
              <a:rPr sz="5100" b="0"/>
              <a:t>un </a:t>
            </a:r>
            <a:r>
              <a:rPr>
                <a:effectLst>
                  <a:outerShdw dist="38100" dir="18900000" rotWithShape="0">
                    <a:srgbClr val="000000"/>
                  </a:outerShdw>
                </a:effectLst>
              </a:rPr>
              <a:t>sentido </a:t>
            </a:r>
            <a:r>
              <a:rPr sz="5100" b="0"/>
              <a:t>de las </a:t>
            </a:r>
            <a:r>
              <a:rPr>
                <a:effectLst>
                  <a:outerShdw dist="38100" dir="18900000" rotWithShape="0">
                    <a:srgbClr val="000000"/>
                  </a:outerShdw>
                </a:effectLst>
              </a:rPr>
              <a:t>exigencias </a:t>
            </a:r>
            <a:r>
              <a:rPr sz="5100" b="0"/>
              <a:t>de lo</a:t>
            </a:r>
            <a:r>
              <a:rPr>
                <a:effectLst>
                  <a:outerShdw dist="38100" dir="18900000" rotWithShape="0">
                    <a:srgbClr val="000000"/>
                  </a:outerShdw>
                </a:effectLst>
              </a:rPr>
              <a:t> recto</a:t>
            </a:r>
          </a:p>
          <a:p>
            <a:pPr marL="669289" indent="-669289" algn="l" defTabSz="619125">
              <a:lnSpc>
                <a:spcPts val="7400"/>
              </a:lnSpc>
              <a:buSzPct val="100000"/>
              <a:buAutoNum type="arabicPeriod"/>
              <a:defRPr sz="6750" b="1">
                <a:latin typeface="Helvetica"/>
                <a:ea typeface="Helvetica"/>
                <a:cs typeface="Helvetica"/>
                <a:sym typeface="Helvetica"/>
              </a:defRPr>
            </a:pPr>
            <a:r>
              <a:rPr sz="5100" b="0"/>
              <a:t>Del </a:t>
            </a:r>
            <a:r>
              <a:rPr>
                <a:effectLst>
                  <a:outerShdw dist="38100" dir="18900000" rotWithShape="0">
                    <a:srgbClr val="000000"/>
                  </a:outerShdw>
                </a:effectLst>
              </a:rPr>
              <a:t>deber </a:t>
            </a:r>
            <a:r>
              <a:rPr sz="5100" b="0"/>
              <a:t>por </a:t>
            </a:r>
            <a:r>
              <a:rPr>
                <a:effectLst>
                  <a:outerShdw dist="38100" dir="18900000" rotWithShape="0">
                    <a:srgbClr val="000000"/>
                  </a:outerShdw>
                </a:effectLst>
              </a:rPr>
              <a:t>sobre </a:t>
            </a:r>
            <a:r>
              <a:rPr sz="5100" b="0"/>
              <a:t>las</a:t>
            </a:r>
            <a:r>
              <a:rPr>
                <a:effectLst>
                  <a:outerShdw dist="38100" dir="18900000" rotWithShape="0">
                    <a:srgbClr val="000000"/>
                  </a:outerShdw>
                </a:effectLst>
              </a:rPr>
              <a:t> inclinaciones </a:t>
            </a:r>
            <a:r>
              <a:rPr sz="5100" b="0"/>
              <a:t>y los</a:t>
            </a:r>
            <a:r>
              <a:rPr>
                <a:effectLst>
                  <a:outerShdw dist="38100" dir="18900000" rotWithShape="0">
                    <a:srgbClr val="000000"/>
                  </a:outerShdw>
                </a:effectLst>
              </a:rPr>
              <a:t> placeres.</a:t>
            </a:r>
          </a:p>
          <a:p>
            <a:pPr marL="885825" indent="-885825" algn="l" defTabSz="619125">
              <a:lnSpc>
                <a:spcPts val="7400"/>
              </a:lnSpc>
              <a:buSzPct val="100000"/>
              <a:buAutoNum type="arabicPeriod"/>
              <a:defRPr sz="6750" b="1">
                <a:latin typeface="Helvetica"/>
                <a:ea typeface="Helvetica"/>
                <a:cs typeface="Helvetica"/>
                <a:sym typeface="Helvetica"/>
              </a:defRPr>
            </a:pPr>
            <a:r>
              <a:rPr>
                <a:effectLst>
                  <a:outerShdw dist="38100" dir="18900000" rotWithShape="0">
                    <a:srgbClr val="000000"/>
                  </a:outerShdw>
                </a:effectLst>
              </a:rPr>
              <a:t>No vacilarán entre </a:t>
            </a:r>
            <a:r>
              <a:rPr sz="5100" b="0"/>
              <a:t>lo </a:t>
            </a:r>
            <a:r>
              <a:rPr>
                <a:effectLst>
                  <a:outerShdw dist="38100" dir="18900000" rotWithShape="0">
                    <a:srgbClr val="000000"/>
                  </a:outerShdw>
                </a:effectLst>
              </a:rPr>
              <a:t>bueno </a:t>
            </a:r>
            <a:r>
              <a:rPr sz="5100" b="0"/>
              <a:t>y lo </a:t>
            </a:r>
            <a:r>
              <a:rPr>
                <a:effectLst>
                  <a:outerShdw dist="38100" dir="18900000" rotWithShape="0">
                    <a:srgbClr val="000000"/>
                  </a:outerShdw>
                </a:effectLst>
              </a:rPr>
              <a:t>malo</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stimonies for the Church 3:22 (1872). {1MCP 85.1}"/>
          <p:cNvSpPr txBox="1"/>
          <p:nvPr/>
        </p:nvSpPr>
        <p:spPr>
          <a:xfrm>
            <a:off x="4135002" y="12359613"/>
            <a:ext cx="12818833"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500"/>
            </a:lvl1pPr>
          </a:lstStyle>
          <a:p>
            <a:r>
              <a:t>—Testimonies for the Church 3:22 (1872). {1MCP 85.1}</a:t>
            </a:r>
          </a:p>
        </p:txBody>
      </p:sp>
      <p:sp>
        <p:nvSpPr>
          <p:cNvPr id="193" name="Como si fuera una caña mecida por el viento; pero tan pronto como el problema se presenta ante ellas, descubren de inmediato el principio que está involucrado, e instintivamente eligen"/>
          <p:cNvSpPr/>
          <p:nvPr/>
        </p:nvSpPr>
        <p:spPr>
          <a:xfrm>
            <a:off x="1277105" y="534530"/>
            <a:ext cx="22467658" cy="5851823"/>
          </a:xfrm>
          <a:prstGeom prst="roundRect">
            <a:avLst>
              <a:gd name="adj" fmla="val 20571"/>
            </a:avLst>
          </a:prstGeom>
          <a:ln w="12700">
            <a:miter lim="400000"/>
          </a:ln>
          <a:effectLst>
            <a:outerShdw blurRad="76200" dir="18900000" rotWithShape="0">
              <a:srgbClr val="000000">
                <a:alpha val="8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nSpc>
                <a:spcPts val="10000"/>
              </a:lnSpc>
              <a:defRPr sz="7200" b="1">
                <a:latin typeface="Helvetica Neue"/>
                <a:ea typeface="Helvetica Neue"/>
                <a:cs typeface="Helvetica Neue"/>
                <a:sym typeface="Helvetica Neue"/>
              </a:defRPr>
            </a:pPr>
            <a:r>
              <a:t>Como si fuera </a:t>
            </a:r>
            <a:r>
              <a:rPr sz="5400" b="0"/>
              <a:t>una </a:t>
            </a:r>
            <a:r>
              <a:t>caña mecida </a:t>
            </a:r>
            <a:r>
              <a:rPr sz="5400" b="0"/>
              <a:t>por el</a:t>
            </a:r>
            <a:r>
              <a:t> viento</a:t>
            </a:r>
            <a:r>
              <a:rPr sz="5400" b="0"/>
              <a:t>; pero </a:t>
            </a:r>
            <a:r>
              <a:t>tan pronto </a:t>
            </a:r>
            <a:r>
              <a:rPr sz="5400" b="0"/>
              <a:t>como el </a:t>
            </a:r>
            <a:r>
              <a:t>problema se presenta </a:t>
            </a:r>
            <a:r>
              <a:rPr sz="5400" b="0"/>
              <a:t>ante ellas, </a:t>
            </a:r>
            <a:r>
              <a:t>descubren </a:t>
            </a:r>
            <a:r>
              <a:rPr sz="5400" b="0"/>
              <a:t>de</a:t>
            </a:r>
            <a:r>
              <a:t> inmediato </a:t>
            </a:r>
            <a:r>
              <a:rPr sz="5400" b="0"/>
              <a:t>el </a:t>
            </a:r>
            <a:r>
              <a:t>principio </a:t>
            </a:r>
            <a:r>
              <a:rPr sz="5400" b="0"/>
              <a:t>que</a:t>
            </a:r>
            <a:r>
              <a:t> está involucrado</a:t>
            </a:r>
            <a:r>
              <a:rPr sz="5400" b="0"/>
              <a:t>, e </a:t>
            </a:r>
            <a:r>
              <a:t>instintivamente eligen</a:t>
            </a:r>
          </a:p>
        </p:txBody>
      </p:sp>
      <p:pic>
        <p:nvPicPr>
          <p:cNvPr id="194" name="Imagen" descr="Imagen"/>
          <p:cNvPicPr>
            <a:picLocks noChangeAspect="1"/>
          </p:cNvPicPr>
          <p:nvPr/>
        </p:nvPicPr>
        <p:blipFill>
          <a:blip r:embed="rId2"/>
          <a:stretch>
            <a:fillRect/>
          </a:stretch>
        </p:blipFill>
        <p:spPr>
          <a:xfrm>
            <a:off x="16204184" y="7768704"/>
            <a:ext cx="8942833" cy="6408192"/>
          </a:xfrm>
          <a:prstGeom prst="rect">
            <a:avLst/>
          </a:prstGeom>
          <a:ln w="12700">
            <a:miter lim="400000"/>
          </a:ln>
        </p:spPr>
      </p:pic>
      <p:sp>
        <p:nvSpPr>
          <p:cNvPr id="195" name="lo correcto sin debatir largamente el asunto. Son leales porque han sido instruidos por medio de hábitos de fidelidad y de verdad"/>
          <p:cNvSpPr/>
          <p:nvPr/>
        </p:nvSpPr>
        <p:spPr>
          <a:xfrm>
            <a:off x="2798377" y="5842760"/>
            <a:ext cx="16285734" cy="6624341"/>
          </a:xfrm>
          <a:prstGeom prst="roundRect">
            <a:avLst>
              <a:gd name="adj" fmla="val 18172"/>
            </a:avLst>
          </a:prstGeom>
          <a:ln w="12700">
            <a:miter lim="400000"/>
          </a:ln>
          <a:effectLst>
            <a:outerShdw blurRad="76200" dir="18900000" rotWithShape="0">
              <a:srgbClr val="000000">
                <a:alpha val="8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gn="l">
              <a:lnSpc>
                <a:spcPts val="10000"/>
              </a:lnSpc>
              <a:defRPr sz="7200" b="1">
                <a:latin typeface="Helvetica Neue"/>
                <a:ea typeface="Helvetica Neue"/>
                <a:cs typeface="Helvetica Neue"/>
                <a:sym typeface="Helvetica Neue"/>
              </a:defRPr>
            </a:pPr>
            <a:r>
              <a:rPr sz="5400" b="0"/>
              <a:t>lo </a:t>
            </a:r>
            <a:r>
              <a:t>correcto sin debatir largamente </a:t>
            </a:r>
            <a:r>
              <a:rPr sz="5400" b="0"/>
              <a:t>el </a:t>
            </a:r>
            <a:r>
              <a:t>asunto. Son leales porque han sido instruidos </a:t>
            </a:r>
            <a:r>
              <a:rPr sz="5400" b="0"/>
              <a:t>por </a:t>
            </a:r>
            <a:r>
              <a:t>medio </a:t>
            </a:r>
            <a:r>
              <a:rPr sz="5400" b="0"/>
              <a:t>de </a:t>
            </a:r>
            <a:r>
              <a:t>hábitos </a:t>
            </a:r>
            <a:r>
              <a:rPr sz="5400" b="0"/>
              <a:t>de </a:t>
            </a:r>
            <a:r>
              <a:t>fidelidad </a:t>
            </a:r>
            <a:r>
              <a:rPr sz="5400" b="0"/>
              <a:t>y de </a:t>
            </a:r>
            <a:r>
              <a:t>verdad</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La ciudadela no protegida"/>
          <p:cNvSpPr txBox="1"/>
          <p:nvPr/>
        </p:nvSpPr>
        <p:spPr>
          <a:xfrm>
            <a:off x="3683496" y="248744"/>
            <a:ext cx="17441069" cy="33336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ts val="8400"/>
              </a:lnSpc>
              <a:defRPr sz="6900">
                <a:effectLst>
                  <a:outerShdw blurRad="12700" dist="50800" dir="18900000" rotWithShape="0">
                    <a:schemeClr val="accent3">
                      <a:satOff val="-13807"/>
                      <a:lumOff val="19329"/>
                    </a:schemeClr>
                  </a:outerShdw>
                </a:effectLst>
                <a:latin typeface="+mj-lt"/>
                <a:ea typeface="+mj-ea"/>
                <a:cs typeface="+mj-cs"/>
                <a:sym typeface="Arial Black"/>
              </a:defRPr>
            </a:pPr>
            <a:r>
              <a:t>La </a:t>
            </a:r>
            <a:r>
              <a:rPr sz="9100"/>
              <a:t>ciudadela</a:t>
            </a:r>
            <a:r>
              <a:t> no </a:t>
            </a:r>
            <a:r>
              <a:rPr sz="9100"/>
              <a:t>protegida</a:t>
            </a:r>
          </a:p>
        </p:txBody>
      </p:sp>
      <p:sp>
        <p:nvSpPr>
          <p:cNvPr id="198" name="Por la contemplación somos transformados.…"/>
          <p:cNvSpPr/>
          <p:nvPr/>
        </p:nvSpPr>
        <p:spPr>
          <a:xfrm>
            <a:off x="2463568" y="4238643"/>
            <a:ext cx="19456864" cy="5786800"/>
          </a:xfrm>
          <a:prstGeom prst="rect">
            <a:avLst/>
          </a:prstGeom>
          <a:gradFill>
            <a:gsLst>
              <a:gs pos="0">
                <a:schemeClr val="accent6">
                  <a:hueOff val="7068528"/>
                  <a:satOff val="-63217"/>
                  <a:lumOff val="21330"/>
                </a:schemeClr>
              </a:gs>
              <a:gs pos="100000">
                <a:schemeClr val="accent6">
                  <a:hueOff val="10811956"/>
                  <a:satOff val="-58544"/>
                  <a:lumOff val="-9736"/>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200">
                <a:effectLst>
                  <a:outerShdw blurRad="25400" dist="23998" dir="2700000" rotWithShape="0">
                    <a:srgbClr val="000000">
                      <a:alpha val="31034"/>
                    </a:srgbClr>
                  </a:outerShdw>
                </a:effectLst>
              </a:defRPr>
            </a:pPr>
            <a:r>
              <a:rPr sz="6300" b="1" i="1">
                <a:latin typeface="Times New Roman"/>
                <a:ea typeface="Times New Roman"/>
                <a:cs typeface="Times New Roman"/>
                <a:sym typeface="Times New Roman"/>
              </a:rPr>
              <a:t>Por la contemplación somos transformados</a:t>
            </a:r>
            <a:r>
              <a:t>. </a:t>
            </a:r>
          </a:p>
          <a:p>
            <a:pPr>
              <a:defRPr sz="3200">
                <a:effectLst>
                  <a:outerShdw blurRad="25400" dist="23998" dir="2700000" rotWithShape="0">
                    <a:srgbClr val="000000">
                      <a:alpha val="31034"/>
                    </a:srgbClr>
                  </a:outerShdw>
                </a:effectLst>
              </a:defRPr>
            </a:pPr>
            <a:r>
              <a:rPr sz="4600"/>
              <a:t>Aunque formado a la imagen de su Hacedor, </a:t>
            </a:r>
            <a:r>
              <a:rPr sz="7200" b="1" i="1">
                <a:latin typeface="Times New Roman"/>
                <a:ea typeface="Times New Roman"/>
                <a:cs typeface="Times New Roman"/>
                <a:sym typeface="Times New Roman"/>
              </a:rPr>
              <a:t>el hombre puede educar</a:t>
            </a:r>
            <a:r>
              <a:rPr sz="4600"/>
              <a:t> de tal modo </a:t>
            </a:r>
            <a:r>
              <a:rPr sz="7200" b="1" i="1">
                <a:latin typeface="Times New Roman"/>
                <a:ea typeface="Times New Roman"/>
                <a:cs typeface="Times New Roman"/>
                <a:sym typeface="Times New Roman"/>
              </a:rPr>
              <a:t>su mente</a:t>
            </a:r>
            <a:r>
              <a:rPr sz="4600"/>
              <a:t> que el pecado que una vez despreciaba, </a:t>
            </a:r>
            <a:r>
              <a:rPr sz="7200" b="1" i="1">
                <a:latin typeface="Times New Roman"/>
                <a:ea typeface="Times New Roman"/>
                <a:cs typeface="Times New Roman"/>
                <a:sym typeface="Times New Roman"/>
              </a:rPr>
              <a:t>llegue a ser</a:t>
            </a:r>
            <a:r>
              <a:rPr sz="4600"/>
              <a:t> un </a:t>
            </a:r>
            <a:r>
              <a:rPr sz="7200" b="1" i="1">
                <a:latin typeface="Times New Roman"/>
                <a:ea typeface="Times New Roman"/>
                <a:cs typeface="Times New Roman"/>
                <a:sym typeface="Times New Roman"/>
              </a:rPr>
              <a:t>placer</a:t>
            </a:r>
            <a:r>
              <a:rPr sz="4600"/>
              <a:t> para él.</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0" name="Al dejar de velar y orar"/>
          <p:cNvSpPr txBox="1">
            <a:spLocks noGrp="1"/>
          </p:cNvSpPr>
          <p:nvPr>
            <p:ph type="title"/>
          </p:nvPr>
        </p:nvSpPr>
        <p:spPr>
          <a:xfrm>
            <a:off x="1451779" y="801366"/>
            <a:ext cx="8783671" cy="1061862"/>
          </a:xfrm>
          <a:prstGeom prst="rect">
            <a:avLst/>
          </a:prstGeom>
          <a:gradFill>
            <a:gsLst>
              <a:gs pos="0">
                <a:schemeClr val="accent5"/>
              </a:gs>
              <a:gs pos="100000">
                <a:schemeClr val="accent5">
                  <a:hueOff val="243286"/>
                  <a:satOff val="19694"/>
                  <a:lumOff val="-10952"/>
                </a:schemeClr>
              </a:gs>
            </a:gsLst>
            <a:lin ang="5400000"/>
          </a:gradFill>
          <a:effectLst>
            <a:outerShdw blurRad="76200" dir="18900000" rotWithShape="0">
              <a:srgbClr val="000000">
                <a:alpha val="80000"/>
              </a:srgbClr>
            </a:outerShdw>
          </a:effectLst>
        </p:spPr>
        <p:txBody>
          <a:bodyPr anchor="t"/>
          <a:lstStyle>
            <a:lvl1pPr>
              <a:defRPr sz="5600" b="1">
                <a:effectLst>
                  <a:outerShdw blurRad="25400" dist="23998" dir="2700000" rotWithShape="0">
                    <a:srgbClr val="000000">
                      <a:alpha val="31034"/>
                    </a:srgbClr>
                  </a:outerShdw>
                </a:effectLst>
                <a:latin typeface="Helvetica"/>
                <a:ea typeface="Helvetica"/>
                <a:cs typeface="Helvetica"/>
                <a:sym typeface="Helvetica"/>
              </a:defRPr>
            </a:lvl1pPr>
          </a:lstStyle>
          <a:p>
            <a:pPr>
              <a:defRPr sz="3200" b="0">
                <a:latin typeface="+mn-lt"/>
                <a:ea typeface="+mn-ea"/>
                <a:cs typeface="+mn-cs"/>
                <a:sym typeface="Helvetica Light"/>
              </a:defRPr>
            </a:pPr>
            <a:r>
              <a:rPr sz="5600" b="1">
                <a:latin typeface="Helvetica"/>
                <a:ea typeface="Helvetica"/>
                <a:cs typeface="Helvetica"/>
                <a:sym typeface="Helvetica"/>
              </a:rPr>
              <a:t>Al dejar de velar y orar</a:t>
            </a:r>
          </a:p>
        </p:txBody>
      </p:sp>
      <p:sp>
        <p:nvSpPr>
          <p:cNvPr id="201" name="Se Deja de proteger…"/>
          <p:cNvSpPr txBox="1"/>
          <p:nvPr/>
        </p:nvSpPr>
        <p:spPr>
          <a:xfrm>
            <a:off x="1983944" y="2180964"/>
            <a:ext cx="20551843" cy="33893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499241" indent="-499241" algn="l" defTabSz="619125">
              <a:lnSpc>
                <a:spcPts val="6600"/>
              </a:lnSpc>
              <a:spcBef>
                <a:spcPts val="1300"/>
              </a:spcBef>
              <a:buSzPct val="100000"/>
              <a:buAutoNum type="arabicPeriod"/>
              <a:defRPr sz="8700" b="1">
                <a:effectLst>
                  <a:outerShdw blurRad="9525" dist="47625" dir="18900000" rotWithShape="0">
                    <a:srgbClr val="000000"/>
                  </a:outerShdw>
                </a:effectLst>
                <a:latin typeface="Helvetica"/>
                <a:ea typeface="Helvetica"/>
                <a:cs typeface="Helvetica"/>
                <a:sym typeface="Helvetica"/>
              </a:defRPr>
            </a:pPr>
            <a:r>
              <a:rPr sz="6000"/>
              <a:t>Se </a:t>
            </a:r>
            <a:r>
              <a:rPr sz="7275"/>
              <a:t>Deja</a:t>
            </a:r>
            <a:r>
              <a:t> </a:t>
            </a:r>
            <a:r>
              <a:rPr sz="4875" b="0"/>
              <a:t>de </a:t>
            </a:r>
            <a:r>
              <a:rPr sz="7275"/>
              <a:t>proteger</a:t>
            </a:r>
            <a:r>
              <a:rPr sz="4875" b="0"/>
              <a:t> </a:t>
            </a:r>
          </a:p>
          <a:p>
            <a:pPr marL="499241" indent="-499241" algn="l" defTabSz="619125">
              <a:lnSpc>
                <a:spcPts val="6600"/>
              </a:lnSpc>
              <a:spcBef>
                <a:spcPts val="1300"/>
              </a:spcBef>
              <a:buSzPct val="100000"/>
              <a:buAutoNum type="arabicPeriod"/>
              <a:defRPr sz="8700" b="1">
                <a:effectLst>
                  <a:outerShdw blurRad="9525" dist="47625" dir="18900000" rotWithShape="0">
                    <a:srgbClr val="000000"/>
                  </a:outerShdw>
                </a:effectLst>
                <a:latin typeface="Helvetica"/>
                <a:ea typeface="Helvetica"/>
                <a:cs typeface="Helvetica"/>
                <a:sym typeface="Helvetica"/>
              </a:defRPr>
            </a:pPr>
            <a:r>
              <a:rPr sz="6000"/>
              <a:t>El </a:t>
            </a:r>
            <a:r>
              <a:rPr sz="7275"/>
              <a:t>corazón</a:t>
            </a:r>
            <a:r>
              <a:rPr sz="4875" b="0"/>
              <a:t> se </a:t>
            </a:r>
            <a:r>
              <a:rPr sz="7275"/>
              <a:t>compromete</a:t>
            </a:r>
            <a:r>
              <a:rPr sz="6000"/>
              <a:t> </a:t>
            </a:r>
            <a:r>
              <a:rPr sz="4875" b="0"/>
              <a:t>con el </a:t>
            </a:r>
            <a:r>
              <a:rPr sz="6000"/>
              <a:t>pecado</a:t>
            </a:r>
            <a:r>
              <a:rPr sz="4875" b="0"/>
              <a:t> y el </a:t>
            </a:r>
            <a:r>
              <a:rPr sz="6000"/>
              <a:t>crimen</a:t>
            </a:r>
          </a:p>
          <a:p>
            <a:pPr marL="499241" indent="-499241" algn="l" defTabSz="619125">
              <a:lnSpc>
                <a:spcPts val="6600"/>
              </a:lnSpc>
              <a:spcBef>
                <a:spcPts val="1300"/>
              </a:spcBef>
              <a:buSzPct val="100000"/>
              <a:buAutoNum type="arabicPeriod"/>
              <a:defRPr sz="8700" b="1">
                <a:effectLst>
                  <a:outerShdw blurRad="9525" dist="47625" dir="18900000" rotWithShape="0">
                    <a:srgbClr val="000000"/>
                  </a:outerShdw>
                </a:effectLst>
                <a:latin typeface="Helvetica"/>
                <a:ea typeface="Helvetica"/>
                <a:cs typeface="Helvetica"/>
                <a:sym typeface="Helvetica"/>
              </a:defRPr>
            </a:pPr>
            <a:r>
              <a:rPr sz="6000"/>
              <a:t>La </a:t>
            </a:r>
            <a:r>
              <a:rPr sz="7275"/>
              <a:t>mente</a:t>
            </a:r>
            <a:r>
              <a:rPr sz="4875" b="0"/>
              <a:t> se</a:t>
            </a:r>
            <a:r>
              <a:rPr sz="6000"/>
              <a:t> </a:t>
            </a:r>
            <a:r>
              <a:rPr sz="7275"/>
              <a:t>envilece</a:t>
            </a:r>
          </a:p>
        </p:txBody>
      </p:sp>
      <p:sp>
        <p:nvSpPr>
          <p:cNvPr id="202" name="Es imposible elevarla de la corrupción…"/>
          <p:cNvSpPr txBox="1"/>
          <p:nvPr/>
        </p:nvSpPr>
        <p:spPr>
          <a:xfrm>
            <a:off x="1983944" y="5532445"/>
            <a:ext cx="10024634" cy="71949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499241" indent="-499241" algn="l" defTabSz="619125">
              <a:lnSpc>
                <a:spcPts val="6600"/>
              </a:lnSpc>
              <a:spcBef>
                <a:spcPts val="1300"/>
              </a:spcBef>
              <a:buSzPct val="100000"/>
              <a:buAutoNum type="arabicPeriod" startAt="4"/>
              <a:defRPr sz="8700" b="1">
                <a:effectLst>
                  <a:outerShdw blurRad="9525" dist="47625" dir="18900000" rotWithShape="0">
                    <a:srgbClr val="000000"/>
                  </a:outerShdw>
                </a:effectLst>
                <a:latin typeface="Helvetica"/>
                <a:ea typeface="Helvetica"/>
                <a:cs typeface="Helvetica"/>
                <a:sym typeface="Helvetica"/>
              </a:defRPr>
            </a:pPr>
            <a:r>
              <a:rPr sz="6000"/>
              <a:t>Es</a:t>
            </a:r>
            <a:r>
              <a:rPr sz="7275"/>
              <a:t> imposible elevarla</a:t>
            </a:r>
            <a:r>
              <a:rPr sz="4875" b="0"/>
              <a:t> de la </a:t>
            </a:r>
            <a:r>
              <a:rPr sz="6000"/>
              <a:t>corrupción</a:t>
            </a:r>
          </a:p>
          <a:p>
            <a:pPr marL="499241" indent="-499241" algn="l" defTabSz="619125">
              <a:lnSpc>
                <a:spcPts val="6600"/>
              </a:lnSpc>
              <a:spcBef>
                <a:spcPts val="1300"/>
              </a:spcBef>
              <a:buSzPct val="100000"/>
              <a:buAutoNum type="arabicPeriod" startAt="4"/>
              <a:defRPr sz="8700" b="1">
                <a:effectLst>
                  <a:outerShdw blurRad="9525" dist="47625" dir="18900000" rotWithShape="0">
                    <a:srgbClr val="000000"/>
                  </a:outerShdw>
                </a:effectLst>
                <a:latin typeface="Helvetica"/>
                <a:ea typeface="Helvetica"/>
                <a:cs typeface="Helvetica"/>
                <a:sym typeface="Helvetica"/>
              </a:defRPr>
            </a:pPr>
            <a:r>
              <a:rPr sz="6000"/>
              <a:t>Se </a:t>
            </a:r>
            <a:r>
              <a:rPr sz="7275"/>
              <a:t>esclavizan</a:t>
            </a:r>
            <a:r>
              <a:rPr sz="6000"/>
              <a:t> </a:t>
            </a:r>
            <a:r>
              <a:rPr sz="4875" b="0"/>
              <a:t>los </a:t>
            </a:r>
            <a:r>
              <a:rPr sz="7275"/>
              <a:t>poderes morales</a:t>
            </a:r>
            <a:r>
              <a:rPr sz="6000"/>
              <a:t> </a:t>
            </a:r>
            <a:r>
              <a:rPr sz="4875" b="0"/>
              <a:t>e</a:t>
            </a:r>
            <a:r>
              <a:rPr sz="6000"/>
              <a:t> intelectuales</a:t>
            </a:r>
          </a:p>
          <a:p>
            <a:pPr marL="499241" indent="-499241" algn="l" defTabSz="619125">
              <a:lnSpc>
                <a:spcPts val="6600"/>
              </a:lnSpc>
              <a:spcBef>
                <a:spcPts val="1300"/>
              </a:spcBef>
              <a:buSzPct val="100000"/>
              <a:buAutoNum type="arabicPeriod" startAt="4"/>
              <a:defRPr sz="8700" b="1">
                <a:effectLst>
                  <a:outerShdw blurRad="9525" dist="47625" dir="18900000" rotWithShape="0">
                    <a:srgbClr val="000000"/>
                  </a:outerShdw>
                </a:effectLst>
                <a:latin typeface="Helvetica"/>
                <a:ea typeface="Helvetica"/>
                <a:cs typeface="Helvetica"/>
                <a:sym typeface="Helvetica"/>
              </a:defRPr>
            </a:pPr>
            <a:r>
              <a:rPr sz="6000"/>
              <a:t>Los pone bajo </a:t>
            </a:r>
            <a:r>
              <a:rPr sz="4875" b="0"/>
              <a:t>el</a:t>
            </a:r>
            <a:r>
              <a:rPr sz="6000"/>
              <a:t> dominio</a:t>
            </a:r>
            <a:r>
              <a:rPr sz="4875" b="0"/>
              <a:t> de</a:t>
            </a:r>
            <a:r>
              <a:rPr sz="6000"/>
              <a:t> pasiones groseras.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4" name="—Testimonies for the Church 2:479 (1870). {1MCP 85.2}"/>
          <p:cNvSpPr txBox="1"/>
          <p:nvPr/>
        </p:nvSpPr>
        <p:spPr>
          <a:xfrm>
            <a:off x="11717403" y="12605146"/>
            <a:ext cx="10271050"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200">
                <a:solidFill>
                  <a:srgbClr val="000000"/>
                </a:solidFill>
              </a:defRPr>
            </a:lvl1pPr>
          </a:lstStyle>
          <a:p>
            <a:r>
              <a:t>—Testimonies for the Church 2:479 (1870). {1MCP 85.2}</a:t>
            </a:r>
          </a:p>
        </p:txBody>
      </p:sp>
      <p:sp>
        <p:nvSpPr>
          <p:cNvPr id="205" name="Ha de mantenerse una guerra constante contra la mente carnal; y necesitamos ser auxiliados por la influencia refinadora de la gracia de Dios, la cual atraerá la mente hacia arriba y la habituará a meditar sobre cosas puras y santas."/>
          <p:cNvSpPr txBox="1"/>
          <p:nvPr/>
        </p:nvSpPr>
        <p:spPr>
          <a:xfrm>
            <a:off x="2819102" y="2199690"/>
            <a:ext cx="19166186" cy="5777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ts val="9000"/>
              </a:lnSpc>
              <a:defRPr sz="6900" b="1" i="1">
                <a:solidFill>
                  <a:srgbClr val="121713"/>
                </a:solidFill>
                <a:latin typeface="Times New Roman"/>
                <a:ea typeface="Times New Roman"/>
                <a:cs typeface="Times New Roman"/>
                <a:sym typeface="Times New Roman"/>
              </a:defRPr>
            </a:lvl1pPr>
          </a:lstStyle>
          <a:p>
            <a:r>
              <a:t>Ha de mantenerse una guerra constante contra la mente carnal; y necesitamos ser auxiliados por la influencia refinadora de la gracia de Dios, la cual atraerá la mente hacia arriba y la habituará a meditar sobre cosas puras y santas.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Imagen" descr="Imagen"/>
          <p:cNvPicPr>
            <a:picLocks/>
          </p:cNvPicPr>
          <p:nvPr/>
        </p:nvPicPr>
        <p:blipFill>
          <a:blip r:embed="rId2"/>
          <a:stretch>
            <a:fillRect/>
          </a:stretch>
        </p:blipFill>
        <p:spPr>
          <a:xfrm>
            <a:off x="16111418" y="1485353"/>
            <a:ext cx="5604817" cy="4786955"/>
          </a:xfrm>
          <a:prstGeom prst="rect">
            <a:avLst/>
          </a:prstGeom>
          <a:effectLst>
            <a:outerShdw blurRad="190500" dist="50800" dir="5400000" rotWithShape="0">
              <a:srgbClr val="000000"/>
            </a:outerShdw>
          </a:effectLst>
        </p:spPr>
      </p:pic>
      <p:sp>
        <p:nvSpPr>
          <p:cNvPr id="208" name="Manantial de vida o muerte"/>
          <p:cNvSpPr txBox="1"/>
          <p:nvPr/>
        </p:nvSpPr>
        <p:spPr>
          <a:xfrm>
            <a:off x="3745510" y="447744"/>
            <a:ext cx="16892980" cy="2301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7600" b="1">
                <a:effectLst>
                  <a:outerShdw blurRad="12700" dist="63500" dir="18900000" rotWithShape="0">
                    <a:srgbClr val="000000"/>
                  </a:outerShdw>
                </a:effectLst>
                <a:latin typeface="Helvetica"/>
                <a:ea typeface="Helvetica"/>
                <a:cs typeface="Helvetica"/>
                <a:sym typeface="Helvetica"/>
              </a:defRPr>
            </a:pPr>
            <a:r>
              <a:rPr sz="9000"/>
              <a:t>Manantial </a:t>
            </a:r>
            <a:r>
              <a:t>de </a:t>
            </a:r>
            <a:r>
              <a:rPr sz="9000"/>
              <a:t>vida</a:t>
            </a:r>
            <a:r>
              <a:t> o </a:t>
            </a:r>
            <a:r>
              <a:rPr sz="9000"/>
              <a:t>muerte</a:t>
            </a:r>
          </a:p>
        </p:txBody>
      </p:sp>
      <p:sp>
        <p:nvSpPr>
          <p:cNvPr id="209" name="“Concentren su atención en las cosas de arriba, no en las de la tierra”. Colosenses 3:1, 2 (NVI)."/>
          <p:cNvSpPr/>
          <p:nvPr/>
        </p:nvSpPr>
        <p:spPr>
          <a:xfrm>
            <a:off x="2431296" y="3538135"/>
            <a:ext cx="19521408" cy="3446817"/>
          </a:xfrm>
          <a:prstGeom prst="rect">
            <a:avLst/>
          </a:prstGeom>
          <a:gradFill>
            <a:gsLst>
              <a:gs pos="0">
                <a:schemeClr val="accent5"/>
              </a:gs>
              <a:gs pos="100000">
                <a:schemeClr val="accent5">
                  <a:hueOff val="243286"/>
                  <a:satOff val="19694"/>
                  <a:lumOff val="-10952"/>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a:defRPr sz="3200">
                <a:effectLst>
                  <a:outerShdw blurRad="25400" dist="23998" dir="2700000" rotWithShape="0">
                    <a:srgbClr val="000000">
                      <a:alpha val="31034"/>
                    </a:srgbClr>
                  </a:outerShdw>
                </a:effectLst>
              </a:defRPr>
            </a:pPr>
            <a:r>
              <a:rPr sz="7600" b="1">
                <a:solidFill>
                  <a:srgbClr val="DCDC02"/>
                </a:solidFill>
                <a:latin typeface="Helvetica Neue"/>
                <a:ea typeface="Helvetica Neue"/>
                <a:cs typeface="Helvetica Neue"/>
                <a:sym typeface="Helvetica Neue"/>
              </a:rPr>
              <a:t>“Concentren su atención </a:t>
            </a:r>
            <a:r>
              <a:rPr sz="6000">
                <a:solidFill>
                  <a:srgbClr val="DCDC02"/>
                </a:solidFill>
                <a:latin typeface="Helvetica Neue"/>
                <a:ea typeface="Helvetica Neue"/>
                <a:cs typeface="Helvetica Neue"/>
                <a:sym typeface="Helvetica Neue"/>
              </a:rPr>
              <a:t>en las</a:t>
            </a:r>
            <a:r>
              <a:rPr sz="7600" b="1">
                <a:solidFill>
                  <a:srgbClr val="DCDC02"/>
                </a:solidFill>
                <a:latin typeface="Helvetica Neue"/>
                <a:ea typeface="Helvetica Neue"/>
                <a:cs typeface="Helvetica Neue"/>
                <a:sym typeface="Helvetica Neue"/>
              </a:rPr>
              <a:t> cosas </a:t>
            </a:r>
            <a:r>
              <a:rPr sz="6000">
                <a:solidFill>
                  <a:srgbClr val="DCDC02"/>
                </a:solidFill>
                <a:latin typeface="Helvetica Neue"/>
                <a:ea typeface="Helvetica Neue"/>
                <a:cs typeface="Helvetica Neue"/>
                <a:sym typeface="Helvetica Neue"/>
              </a:rPr>
              <a:t>de </a:t>
            </a:r>
            <a:r>
              <a:rPr sz="7600" b="1">
                <a:solidFill>
                  <a:srgbClr val="DCDC02"/>
                </a:solidFill>
                <a:latin typeface="Helvetica Neue"/>
                <a:ea typeface="Helvetica Neue"/>
                <a:cs typeface="Helvetica Neue"/>
                <a:sym typeface="Helvetica Neue"/>
              </a:rPr>
              <a:t>arriba</a:t>
            </a:r>
            <a:r>
              <a:rPr sz="6000">
                <a:solidFill>
                  <a:srgbClr val="DCDC02"/>
                </a:solidFill>
                <a:latin typeface="Helvetica Neue"/>
                <a:ea typeface="Helvetica Neue"/>
                <a:cs typeface="Helvetica Neue"/>
                <a:sym typeface="Helvetica Neue"/>
              </a:rPr>
              <a:t>, </a:t>
            </a:r>
            <a:r>
              <a:rPr sz="7600" b="1">
                <a:solidFill>
                  <a:srgbClr val="DCDC02"/>
                </a:solidFill>
                <a:latin typeface="Helvetica Neue"/>
                <a:ea typeface="Helvetica Neue"/>
                <a:cs typeface="Helvetica Neue"/>
                <a:sym typeface="Helvetica Neue"/>
              </a:rPr>
              <a:t>no </a:t>
            </a:r>
            <a:r>
              <a:rPr sz="6000">
                <a:solidFill>
                  <a:srgbClr val="DCDC02"/>
                </a:solidFill>
                <a:latin typeface="Helvetica Neue"/>
                <a:ea typeface="Helvetica Neue"/>
                <a:cs typeface="Helvetica Neue"/>
                <a:sym typeface="Helvetica Neue"/>
              </a:rPr>
              <a:t>en las de la</a:t>
            </a:r>
            <a:r>
              <a:rPr sz="7600" b="1">
                <a:solidFill>
                  <a:srgbClr val="DCDC02"/>
                </a:solidFill>
                <a:latin typeface="Helvetica Neue"/>
                <a:ea typeface="Helvetica Neue"/>
                <a:cs typeface="Helvetica Neue"/>
                <a:sym typeface="Helvetica Neue"/>
              </a:rPr>
              <a:t> tierra”. </a:t>
            </a:r>
            <a:r>
              <a:rPr sz="4900" b="1">
                <a:latin typeface="Helvetica Neue"/>
                <a:ea typeface="Helvetica Neue"/>
                <a:cs typeface="Helvetica Neue"/>
                <a:sym typeface="Helvetica Neue"/>
              </a:rPr>
              <a:t>Colosenses 3:1, 2 (NVI).</a:t>
            </a:r>
          </a:p>
        </p:txBody>
      </p:sp>
      <p:sp>
        <p:nvSpPr>
          <p:cNvPr id="210" name="El corazón es la ciudadela del hombre:…"/>
          <p:cNvSpPr txBox="1"/>
          <p:nvPr/>
        </p:nvSpPr>
        <p:spPr>
          <a:xfrm>
            <a:off x="5400979" y="7319647"/>
            <a:ext cx="15087885" cy="3748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ts val="7200"/>
              </a:lnSpc>
              <a:defRPr sz="5900" b="1">
                <a:latin typeface="Helvetica"/>
                <a:ea typeface="Helvetica"/>
                <a:cs typeface="Helvetica"/>
                <a:sym typeface="Helvetica"/>
              </a:defRPr>
            </a:pPr>
            <a:r>
              <a:t>El corazón es la ciudadela del hombre:</a:t>
            </a:r>
          </a:p>
          <a:p>
            <a:pPr algn="l">
              <a:lnSpc>
                <a:spcPts val="7200"/>
              </a:lnSpc>
              <a:defRPr sz="5900" b="1">
                <a:latin typeface="Helvetica"/>
                <a:ea typeface="Helvetica"/>
                <a:cs typeface="Helvetica"/>
                <a:sym typeface="Helvetica"/>
              </a:defRPr>
            </a:pPr>
            <a:endParaRPr/>
          </a:p>
          <a:p>
            <a:pPr marL="596900" indent="-596900" algn="l">
              <a:lnSpc>
                <a:spcPts val="7200"/>
              </a:lnSpc>
              <a:buSzPct val="100000"/>
              <a:buChar char="✓"/>
              <a:defRPr sz="5900" b="1">
                <a:latin typeface="Helvetica"/>
                <a:ea typeface="Helvetica"/>
                <a:cs typeface="Helvetica"/>
                <a:sym typeface="Helvetica"/>
              </a:defRPr>
            </a:pPr>
            <a:r>
              <a:t> De él manan la vida o la muerte</a:t>
            </a:r>
          </a:p>
          <a:p>
            <a:pPr marL="596900" indent="-596900" algn="l">
              <a:lnSpc>
                <a:spcPts val="7200"/>
              </a:lnSpc>
              <a:buSzPct val="100000"/>
              <a:buChar char="✓"/>
              <a:defRPr sz="5900" b="1">
                <a:latin typeface="Helvetica"/>
                <a:ea typeface="Helvetica"/>
                <a:cs typeface="Helvetica"/>
                <a:sym typeface="Helvetica"/>
              </a:defRPr>
            </a:pPr>
            <a:r>
              <a:t> Debe ser purificado</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Imagen" descr="Imagen"/>
          <p:cNvPicPr>
            <a:picLocks noChangeAspect="1"/>
          </p:cNvPicPr>
          <p:nvPr/>
        </p:nvPicPr>
        <p:blipFill>
          <a:blip r:embed="rId2"/>
          <a:stretch>
            <a:fillRect/>
          </a:stretch>
        </p:blipFill>
        <p:spPr>
          <a:xfrm>
            <a:off x="14065924" y="3889444"/>
            <a:ext cx="8492440" cy="5159558"/>
          </a:xfrm>
          <a:prstGeom prst="rect">
            <a:avLst/>
          </a:prstGeom>
          <a:ln w="12700">
            <a:miter lim="400000"/>
          </a:ln>
        </p:spPr>
      </p:pic>
      <p:sp>
        <p:nvSpPr>
          <p:cNvPr id="126" name="Seminario  basado en el libro Mente, Carácter y Personalidad…"/>
          <p:cNvSpPr txBox="1">
            <a:spLocks noGrp="1"/>
          </p:cNvSpPr>
          <p:nvPr>
            <p:ph type="body" sz="quarter" idx="1"/>
          </p:nvPr>
        </p:nvSpPr>
        <p:spPr>
          <a:xfrm>
            <a:off x="14438924" y="5054215"/>
            <a:ext cx="7746439" cy="2830017"/>
          </a:xfrm>
          <a:prstGeom prst="rect">
            <a:avLst/>
          </a:prstGeom>
        </p:spPr>
        <p:txBody>
          <a:bodyPr/>
          <a:lstStyle/>
          <a:p>
            <a:r>
              <a:rPr sz="3800">
                <a:effectLst>
                  <a:outerShdw blurRad="12700" dist="38100" dir="18900000" rotWithShape="0">
                    <a:schemeClr val="accent4">
                      <a:hueOff val="-241732"/>
                      <a:satOff val="29417"/>
                      <a:lumOff val="20730"/>
                    </a:schemeClr>
                  </a:outerShdw>
                </a:effectLst>
              </a:rPr>
              <a:t>Seminario  basado en el libro </a:t>
            </a:r>
            <a:r>
              <a:rPr>
                <a:effectLst>
                  <a:outerShdw blurRad="12700" dist="38100" dir="18900000" rotWithShape="0">
                    <a:schemeClr val="accent4">
                      <a:hueOff val="-241732"/>
                      <a:satOff val="29417"/>
                      <a:lumOff val="20730"/>
                    </a:schemeClr>
                  </a:outerShdw>
                </a:effectLst>
              </a:rPr>
              <a:t>Mente, Carácter </a:t>
            </a:r>
            <a:r>
              <a:rPr sz="4100">
                <a:effectLst>
                  <a:outerShdw blurRad="12700" dist="38100" dir="18900000" rotWithShape="0">
                    <a:schemeClr val="accent4">
                      <a:hueOff val="-241732"/>
                      <a:satOff val="29417"/>
                      <a:lumOff val="20730"/>
                    </a:schemeClr>
                  </a:outerShdw>
                </a:effectLst>
              </a:rPr>
              <a:t>y </a:t>
            </a:r>
            <a:r>
              <a:t>Personalidad</a:t>
            </a:r>
          </a:p>
          <a:p>
            <a:pPr lvl="1">
              <a:defRPr>
                <a:effectLst>
                  <a:outerShdw blurRad="12700" dist="38100" dir="18900000" rotWithShape="0">
                    <a:schemeClr val="accent4">
                      <a:hueOff val="-241732"/>
                      <a:satOff val="29417"/>
                      <a:lumOff val="20730"/>
                    </a:schemeClr>
                  </a:outerShdw>
                </a:effectLst>
              </a:defRPr>
            </a:pPr>
            <a:r>
              <a:rPr sz="3500"/>
              <a:t>Autor: </a:t>
            </a:r>
            <a:r>
              <a:t>Elena G</a:t>
            </a:r>
            <a:r>
              <a:rPr sz="4100"/>
              <a:t>. de </a:t>
            </a:r>
            <a:r>
              <a:t>White</a:t>
            </a:r>
          </a:p>
        </p:txBody>
      </p:sp>
      <p:pic>
        <p:nvPicPr>
          <p:cNvPr id="127" name="PortadA MENTEcaracterPer.png" descr="PortadA MENTEcaracterPer.png"/>
          <p:cNvPicPr>
            <a:picLocks noChangeAspect="1"/>
          </p:cNvPicPr>
          <p:nvPr/>
        </p:nvPicPr>
        <p:blipFill>
          <a:blip r:embed="rId3"/>
          <a:srcRect t="963"/>
          <a:stretch>
            <a:fillRect/>
          </a:stretch>
        </p:blipFill>
        <p:spPr>
          <a:xfrm>
            <a:off x="4229100" y="425698"/>
            <a:ext cx="8064798" cy="12864604"/>
          </a:xfrm>
          <a:prstGeom prst="rect">
            <a:avLst/>
          </a:prstGeom>
          <a:ln w="12700">
            <a:miter lim="400000"/>
          </a:ln>
        </p:spPr>
      </p:pic>
      <p:pic>
        <p:nvPicPr>
          <p:cNvPr id="128" name="LOGO MINMUJER.png" descr="LOGO MINMUJER.png"/>
          <p:cNvPicPr>
            <a:picLocks noChangeAspect="1"/>
          </p:cNvPicPr>
          <p:nvPr/>
        </p:nvPicPr>
        <p:blipFill>
          <a:blip r:embed="rId4"/>
          <a:srcRect l="632" r="632"/>
          <a:stretch>
            <a:fillRect/>
          </a:stretch>
        </p:blipFill>
        <p:spPr>
          <a:xfrm>
            <a:off x="16557161" y="2801606"/>
            <a:ext cx="3510149" cy="2114330"/>
          </a:xfrm>
          <a:prstGeom prst="rect">
            <a:avLst/>
          </a:prstGeom>
          <a:ln w="25400">
            <a:miter lim="400000"/>
          </a:ln>
          <a:effectLst>
            <a:outerShdw blurRad="254000" dist="127000" dir="5400000" rotWithShape="0">
              <a:srgbClr val="000000">
                <a:alpha val="70000"/>
              </a:srgbClr>
            </a:outerShdw>
          </a:effectLst>
        </p:spPr>
      </p:pic>
      <p:pic>
        <p:nvPicPr>
          <p:cNvPr id="129" name="Galería de imágenes" descr="Galería de imágenes"/>
          <p:cNvPicPr>
            <a:picLocks noChangeAspect="1"/>
          </p:cNvPicPr>
          <p:nvPr/>
        </p:nvPicPr>
        <p:blipFill>
          <a:blip r:embed="rId5"/>
          <a:srcRect t="1217" b="1217"/>
          <a:stretch>
            <a:fillRect/>
          </a:stretch>
        </p:blipFill>
        <p:spPr>
          <a:xfrm>
            <a:off x="13862417" y="9146195"/>
            <a:ext cx="8064898" cy="526611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Manantial de vida o muerte"/>
          <p:cNvSpPr txBox="1"/>
          <p:nvPr/>
        </p:nvSpPr>
        <p:spPr>
          <a:xfrm>
            <a:off x="1886966" y="496819"/>
            <a:ext cx="11200592" cy="805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l">
              <a:defRPr sz="3000" b="1">
                <a:effectLst>
                  <a:outerShdw blurRad="12700" dist="63500" dir="18900000" rotWithShape="0">
                    <a:srgbClr val="000000"/>
                  </a:outerShdw>
                </a:effectLst>
                <a:latin typeface="Helvetica"/>
                <a:ea typeface="Helvetica"/>
                <a:cs typeface="Helvetica"/>
                <a:sym typeface="Helvetica"/>
              </a:defRPr>
            </a:lvl1pPr>
          </a:lstStyle>
          <a:p>
            <a:r>
              <a:t>Manantial de vida o muerte</a:t>
            </a:r>
          </a:p>
        </p:txBody>
      </p:sp>
      <p:sp>
        <p:nvSpPr>
          <p:cNvPr id="213" name="—Joyas de los Testimonios 2:208, 209 (1889). {1MCP 85.4}"/>
          <p:cNvSpPr txBox="1"/>
          <p:nvPr/>
        </p:nvSpPr>
        <p:spPr>
          <a:xfrm>
            <a:off x="10667000" y="12403847"/>
            <a:ext cx="10865613"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200"/>
            </a:lvl1pPr>
          </a:lstStyle>
          <a:p>
            <a:r>
              <a:t>—Joyas de los Testimonios 2:208, 209 (1889). {1MCP 85.4}</a:t>
            </a:r>
          </a:p>
        </p:txBody>
      </p:sp>
      <p:sp>
        <p:nvSpPr>
          <p:cNvPr id="214" name="Satanás emplea todos estos medios para destruir almas. Algunos de ustedes pueden haber sido así sus agentes; y en tal caso, tendrán que afrontar estas cosas en el juicio. El ángel dijo sobre esta clase: “Su corazón nunca ha sido entregado a Dios. Cristo "/>
          <p:cNvSpPr txBox="1"/>
          <p:nvPr/>
        </p:nvSpPr>
        <p:spPr>
          <a:xfrm>
            <a:off x="495688" y="2263250"/>
            <a:ext cx="23066051" cy="9108537"/>
          </a:xfrm>
          <a:prstGeom prst="rect">
            <a:avLst/>
          </a:prstGeom>
          <a:gradFill>
            <a:gsLst>
              <a:gs pos="0">
                <a:srgbClr val="7A81FF"/>
              </a:gs>
              <a:gs pos="100000">
                <a:srgbClr val="10023F"/>
              </a:gs>
            </a:gsLst>
            <a:lin ang="5400000"/>
          </a:gradFill>
          <a:ln w="12700">
            <a:miter lim="400000"/>
          </a:ln>
          <a:effectLst>
            <a:outerShdw blurRad="190500" dist="8455"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6400" b="1">
                <a:latin typeface="Times New Roman"/>
                <a:ea typeface="Times New Roman"/>
                <a:cs typeface="Times New Roman"/>
                <a:sym typeface="Times New Roman"/>
              </a:defRPr>
            </a:lvl1pPr>
          </a:lstStyle>
          <a:p>
            <a:pPr>
              <a:defRPr sz="7700"/>
            </a:pPr>
            <a:r>
              <a:rPr sz="6400"/>
              <a:t>Satanás emplea todos estos medios para destruir almas. Algunos de ustedes pueden haber sido así sus agentes; y en tal caso, tendrán que afrontar estas cosas en el juicio. El ángel dijo sobre esta clase: “Su corazón nunca ha sido entregado a Dios. Cristo no está en ellos. La verdad no está allí. Su lugar está ocupado por el pecado, el engaño y la mentira. No creen la Palabra de Dios ni actúan de acuerdo con ella”</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El ocio, la complacencia propia y la seguridad: traidores dentro de los muros"/>
          <p:cNvSpPr txBox="1"/>
          <p:nvPr/>
        </p:nvSpPr>
        <p:spPr>
          <a:xfrm>
            <a:off x="3082906" y="488524"/>
            <a:ext cx="19792095" cy="22916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defTabSz="751205">
              <a:defRPr sz="6916" b="1">
                <a:effectLst>
                  <a:outerShdw blurRad="11557" dist="46228" dir="18900000" rotWithShape="0">
                    <a:srgbClr val="D2BAB8"/>
                  </a:outerShdw>
                </a:effectLst>
                <a:latin typeface="Helvetica"/>
                <a:ea typeface="Helvetica"/>
                <a:cs typeface="Helvetica"/>
                <a:sym typeface="Helvetica"/>
              </a:defRPr>
            </a:pPr>
            <a:r>
              <a:rPr sz="7189"/>
              <a:t>El ocio</a:t>
            </a:r>
            <a:r>
              <a:rPr sz="5460" b="0"/>
              <a:t>, la </a:t>
            </a:r>
            <a:r>
              <a:rPr sz="7189"/>
              <a:t>complacencia propia </a:t>
            </a:r>
            <a:r>
              <a:rPr sz="5460" b="0"/>
              <a:t>y la </a:t>
            </a:r>
            <a:r>
              <a:rPr sz="7189"/>
              <a:t>seguridad: traidores dentro </a:t>
            </a:r>
            <a:r>
              <a:rPr sz="5460" b="0"/>
              <a:t>de los </a:t>
            </a:r>
            <a:r>
              <a:rPr sz="7189"/>
              <a:t>muros</a:t>
            </a:r>
          </a:p>
        </p:txBody>
      </p:sp>
      <p:pic>
        <p:nvPicPr>
          <p:cNvPr id="217" name="Imagen" descr="Imagen"/>
          <p:cNvPicPr>
            <a:picLocks noChangeAspect="1"/>
          </p:cNvPicPr>
          <p:nvPr/>
        </p:nvPicPr>
        <p:blipFill>
          <a:blip r:embed="rId2"/>
          <a:stretch>
            <a:fillRect/>
          </a:stretch>
        </p:blipFill>
        <p:spPr>
          <a:xfrm>
            <a:off x="20321192" y="3275032"/>
            <a:ext cx="9446417" cy="8232736"/>
          </a:xfrm>
          <a:prstGeom prst="rect">
            <a:avLst/>
          </a:prstGeom>
          <a:ln w="25400">
            <a:miter lim="400000"/>
          </a:ln>
          <a:effectLst>
            <a:reflection stA="50000" endPos="40000" dir="5400000" sy="-100000" algn="bl" rotWithShape="0"/>
          </a:effectLst>
        </p:spPr>
      </p:pic>
      <p:sp>
        <p:nvSpPr>
          <p:cNvPr id="218" name="Los israelitas fueron inducidos al pecado, precisamente cuando se hallaban…"/>
          <p:cNvSpPr txBox="1"/>
          <p:nvPr/>
        </p:nvSpPr>
        <p:spPr>
          <a:xfrm>
            <a:off x="897316" y="3945647"/>
            <a:ext cx="20251675" cy="1447801"/>
          </a:xfrm>
          <a:prstGeom prst="rect">
            <a:avLst/>
          </a:prstGeom>
          <a:gradFill>
            <a:gsLst>
              <a:gs pos="0">
                <a:schemeClr val="accent5">
                  <a:hueOff val="243286"/>
                  <a:satOff val="19694"/>
                  <a:lumOff val="-10952"/>
                </a:schemeClr>
              </a:gs>
              <a:gs pos="100000">
                <a:srgbClr val="97478A"/>
              </a:gs>
            </a:gsLst>
            <a:lin ang="5400000"/>
          </a:gradFill>
          <a:ln w="12700">
            <a:miter lim="400000"/>
          </a:ln>
          <a:effectLst>
            <a:outerShdw blurRad="76200" dir="18900000" rotWithShape="0">
              <a:srgbClr val="000000">
                <a:alpha val="8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4400">
                <a:effectLst>
                  <a:outerShdw blurRad="25400" dist="23998" dir="2700000" rotWithShape="0">
                    <a:srgbClr val="000000">
                      <a:alpha val="31034"/>
                    </a:srgbClr>
                  </a:outerShdw>
                </a:effectLst>
              </a:defRPr>
            </a:pPr>
            <a:r>
              <a:t>Los israelitas fueron inducidos al pecado, precisamente cuando se hallaban</a:t>
            </a:r>
          </a:p>
          <a:p>
            <a:pPr>
              <a:defRPr sz="4400">
                <a:effectLst>
                  <a:outerShdw blurRad="25400" dist="23998" dir="2700000" rotWithShape="0">
                    <a:srgbClr val="000000">
                      <a:alpha val="31034"/>
                    </a:srgbClr>
                  </a:outerShdw>
                </a:effectLst>
              </a:defRPr>
            </a:pPr>
            <a:r>
              <a:t>en una condición de ocio y aparente seguridad.</a:t>
            </a:r>
          </a:p>
        </p:txBody>
      </p:sp>
      <p:sp>
        <p:nvSpPr>
          <p:cNvPr id="219" name="Se olvidaron de Dios…"/>
          <p:cNvSpPr txBox="1"/>
          <p:nvPr/>
        </p:nvSpPr>
        <p:spPr>
          <a:xfrm>
            <a:off x="1889106" y="6101757"/>
            <a:ext cx="18268095" cy="69657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753618" indent="-535177" algn="l" defTabSz="709930">
              <a:buSzPct val="100000"/>
              <a:buChar char="•"/>
              <a:defRPr sz="6364" b="1">
                <a:effectLst>
                  <a:outerShdw blurRad="10922" dist="43688" dir="18900000" rotWithShape="0">
                    <a:srgbClr val="D2BAB8"/>
                  </a:outerShdw>
                </a:effectLst>
                <a:latin typeface="Helvetica"/>
                <a:ea typeface="Helvetica"/>
                <a:cs typeface="Helvetica"/>
                <a:sym typeface="Helvetica"/>
              </a:defRPr>
            </a:pPr>
            <a:r>
              <a:rPr b="0"/>
              <a:t>Se olvidaron</a:t>
            </a:r>
            <a:r>
              <a:rPr sz="4730" b="0"/>
              <a:t> de </a:t>
            </a:r>
            <a:r>
              <a:rPr b="0"/>
              <a:t>Dios</a:t>
            </a:r>
          </a:p>
          <a:p>
            <a:pPr marL="753618" indent="-535177" algn="l" defTabSz="709930">
              <a:buSzPct val="100000"/>
              <a:buChar char="•"/>
              <a:defRPr sz="6364" b="1">
                <a:effectLst>
                  <a:outerShdw blurRad="10922" dist="43688" dir="18900000" rotWithShape="0">
                    <a:srgbClr val="D2BAB8"/>
                  </a:outerShdw>
                </a:effectLst>
                <a:latin typeface="Helvetica"/>
                <a:ea typeface="Helvetica"/>
                <a:cs typeface="Helvetica"/>
                <a:sym typeface="Helvetica"/>
              </a:defRPr>
            </a:pPr>
            <a:r>
              <a:rPr b="0"/>
              <a:t>Descuidaron </a:t>
            </a:r>
            <a:r>
              <a:rPr sz="4730" b="0"/>
              <a:t>la </a:t>
            </a:r>
            <a:r>
              <a:rPr b="0"/>
              <a:t>oración</a:t>
            </a:r>
          </a:p>
          <a:p>
            <a:pPr marL="753618" indent="-535177" algn="l" defTabSz="709930">
              <a:buSzPct val="100000"/>
              <a:buChar char="•"/>
              <a:defRPr sz="6364" b="1">
                <a:effectLst>
                  <a:outerShdw blurRad="10922" dist="43688" dir="18900000" rotWithShape="0">
                    <a:srgbClr val="D2BAB8"/>
                  </a:outerShdw>
                </a:effectLst>
                <a:latin typeface="Helvetica"/>
                <a:ea typeface="Helvetica"/>
                <a:cs typeface="Helvetica"/>
                <a:sym typeface="Helvetica"/>
              </a:defRPr>
            </a:pPr>
            <a:r>
              <a:rPr b="0"/>
              <a:t>Fomentaron </a:t>
            </a:r>
            <a:r>
              <a:rPr sz="4730" b="0"/>
              <a:t>un</a:t>
            </a:r>
            <a:r>
              <a:rPr b="0"/>
              <a:t> espíritu </a:t>
            </a:r>
            <a:r>
              <a:rPr sz="4730" b="0"/>
              <a:t>de </a:t>
            </a:r>
            <a:r>
              <a:rPr b="0"/>
              <a:t>seguridad</a:t>
            </a:r>
          </a:p>
          <a:p>
            <a:pPr marL="753618" indent="-535177" algn="l" defTabSz="709930">
              <a:buSzPct val="100000"/>
              <a:buChar char="•"/>
              <a:defRPr sz="6364" b="1">
                <a:effectLst>
                  <a:outerShdw blurRad="10922" dist="43688" dir="18900000" rotWithShape="0">
                    <a:srgbClr val="D2BAB8"/>
                  </a:outerShdw>
                </a:effectLst>
                <a:latin typeface="Helvetica"/>
                <a:ea typeface="Helvetica"/>
                <a:cs typeface="Helvetica"/>
                <a:sym typeface="Helvetica"/>
              </a:defRPr>
            </a:pPr>
            <a:r>
              <a:rPr b="0"/>
              <a:t>Confianza en sí mismos</a:t>
            </a:r>
          </a:p>
          <a:p>
            <a:pPr marL="753618" indent="-535177" algn="l" defTabSz="709930">
              <a:buSzPct val="100000"/>
              <a:buChar char="•"/>
              <a:defRPr sz="6364" b="1">
                <a:effectLst>
                  <a:outerShdw blurRad="10922" dist="43688" dir="18900000" rotWithShape="0">
                    <a:srgbClr val="D2BAB8"/>
                  </a:outerShdw>
                </a:effectLst>
                <a:latin typeface="Helvetica"/>
                <a:ea typeface="Helvetica"/>
                <a:cs typeface="Helvetica"/>
                <a:sym typeface="Helvetica"/>
              </a:defRPr>
            </a:pPr>
            <a:r>
              <a:rPr b="0"/>
              <a:t>El ocio </a:t>
            </a:r>
            <a:r>
              <a:rPr sz="4730" b="0"/>
              <a:t>y la </a:t>
            </a:r>
            <a:r>
              <a:rPr b="0"/>
              <a:t>complacencia propia dejaron sin resguardo alguno</a:t>
            </a:r>
            <a:r>
              <a:rPr sz="4730" b="0"/>
              <a:t>, y</a:t>
            </a:r>
          </a:p>
          <a:p>
            <a:pPr marL="753618" indent="-535177" algn="l" defTabSz="709930">
              <a:buSzPct val="100000"/>
              <a:buChar char="•"/>
              <a:defRPr sz="6364" b="1">
                <a:effectLst>
                  <a:outerShdw blurRad="10922" dist="43688" dir="18900000" rotWithShape="0">
                    <a:srgbClr val="D2BAB8"/>
                  </a:outerShdw>
                </a:effectLst>
                <a:latin typeface="Helvetica"/>
                <a:ea typeface="Helvetica"/>
                <a:cs typeface="Helvetica"/>
                <a:sym typeface="Helvetica"/>
              </a:defRPr>
            </a:pPr>
            <a:r>
              <a:rPr b="0"/>
              <a:t>Entraron pensamientos viles</a:t>
            </a:r>
            <a:r>
              <a:rPr sz="4730" b="0"/>
              <a:t> y </a:t>
            </a:r>
            <a:r>
              <a:rPr b="0"/>
              <a:t>degradados.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Imagen" descr="Imagen"/>
          <p:cNvPicPr>
            <a:picLocks noChangeAspect="1"/>
          </p:cNvPicPr>
          <p:nvPr/>
        </p:nvPicPr>
        <p:blipFill>
          <a:blip r:embed="rId2"/>
          <a:stretch>
            <a:fillRect/>
          </a:stretch>
        </p:blipFill>
        <p:spPr>
          <a:xfrm>
            <a:off x="20321192" y="3275032"/>
            <a:ext cx="9446417" cy="8232736"/>
          </a:xfrm>
          <a:prstGeom prst="rect">
            <a:avLst/>
          </a:prstGeom>
          <a:ln w="25400">
            <a:miter lim="400000"/>
          </a:ln>
          <a:effectLst>
            <a:reflection stA="50000" endPos="40000" dir="5400000" sy="-100000" algn="bl" rotWithShape="0"/>
          </a:effectLst>
        </p:spPr>
      </p:pic>
      <p:sp>
        <p:nvSpPr>
          <p:cNvPr id="222" name="Los traidores que moraban dentro de los muros fueron quienes destruyeron las fortalezas de los sanos principios y entregaron a Israel en manos de Satanás."/>
          <p:cNvSpPr txBox="1"/>
          <p:nvPr/>
        </p:nvSpPr>
        <p:spPr>
          <a:xfrm>
            <a:off x="1175872" y="1888247"/>
            <a:ext cx="20786365" cy="1447801"/>
          </a:xfrm>
          <a:prstGeom prst="rect">
            <a:avLst/>
          </a:prstGeom>
          <a:gradFill>
            <a:gsLst>
              <a:gs pos="0">
                <a:schemeClr val="accent5">
                  <a:hueOff val="243286"/>
                  <a:satOff val="19694"/>
                  <a:lumOff val="-10952"/>
                </a:schemeClr>
              </a:gs>
              <a:gs pos="100000">
                <a:srgbClr val="97478A"/>
              </a:gs>
            </a:gsLst>
            <a:lin ang="5400000"/>
          </a:gradFill>
          <a:ln w="12700">
            <a:miter lim="400000"/>
          </a:ln>
          <a:effectLst>
            <a:outerShdw blurRad="76200" dir="18900000" rotWithShape="0">
              <a:srgbClr val="000000">
                <a:alpha val="8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400">
                <a:effectLst>
                  <a:outerShdw blurRad="25400" dist="23998" dir="2700000" rotWithShape="0">
                    <a:srgbClr val="000000">
                      <a:alpha val="31034"/>
                    </a:srgbClr>
                  </a:outerShdw>
                </a:effectLst>
              </a:defRPr>
            </a:lvl1pPr>
          </a:lstStyle>
          <a:p>
            <a:r>
              <a:t>Los traidores que moraban dentro de los muros fueron quienes destruyeron las fortalezas de los sanos principios y entregaron a Israel en manos de Satanás. </a:t>
            </a:r>
          </a:p>
        </p:txBody>
      </p:sp>
      <p:sp>
        <p:nvSpPr>
          <p:cNvPr id="223" name="Antes de que peque abiertamente el cristiano, se verifica en su corazón un largo proceso de preparación que el mundo ignora.…"/>
          <p:cNvSpPr txBox="1"/>
          <p:nvPr/>
        </p:nvSpPr>
        <p:spPr>
          <a:xfrm>
            <a:off x="2041506" y="4095372"/>
            <a:ext cx="18268095" cy="69657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797433" indent="-566293" algn="l" defTabSz="751205">
              <a:buSzPct val="100000"/>
              <a:buChar char="•"/>
              <a:defRPr sz="6734" b="1">
                <a:effectLst>
                  <a:outerShdw blurRad="11557" dist="46228" dir="18900000" rotWithShape="0">
                    <a:srgbClr val="D2BAB8"/>
                  </a:outerShdw>
                </a:effectLst>
                <a:latin typeface="Helvetica"/>
                <a:ea typeface="Helvetica"/>
                <a:cs typeface="Helvetica"/>
                <a:sym typeface="Helvetica"/>
              </a:defRPr>
            </a:pPr>
            <a:r>
              <a:rPr b="0"/>
              <a:t>Antes de que peque abiertamente el cristiano, se verifica en su corazón un largo proceso de preparación que el mundo ignora.</a:t>
            </a:r>
          </a:p>
          <a:p>
            <a:pPr marL="797433" indent="-566293" algn="l" defTabSz="751205">
              <a:buSzPct val="100000"/>
              <a:buChar char="•"/>
              <a:defRPr sz="6734" b="1">
                <a:effectLst>
                  <a:outerShdw blurRad="11557" dist="46228" dir="18900000" rotWithShape="0">
                    <a:srgbClr val="D2BAB8"/>
                  </a:outerShdw>
                </a:effectLst>
                <a:latin typeface="Helvetica"/>
                <a:ea typeface="Helvetica"/>
                <a:cs typeface="Helvetica"/>
                <a:sym typeface="Helvetica"/>
              </a:defRPr>
            </a:pPr>
            <a:r>
              <a:rPr b="0"/>
              <a:t>La mente no desciende de inmediato de la pureza y la santidad a la depravación, la corrupción y el delito.</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e necesita tiempo para que aquellos que fueron creados semejantes a Dios se degraden hasta llegar a lo brutal o satánico. Por la contemplación somos transformados. Por la contemplación somos transformados. Al nutrir pensamientos impuros en su mente, el "/>
          <p:cNvSpPr txBox="1"/>
          <p:nvPr/>
        </p:nvSpPr>
        <p:spPr>
          <a:xfrm>
            <a:off x="1711678" y="1554232"/>
            <a:ext cx="20960644" cy="10013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defTabSz="544830">
              <a:lnSpc>
                <a:spcPts val="8000"/>
              </a:lnSpc>
              <a:defRPr sz="7194">
                <a:latin typeface="+mj-lt"/>
                <a:ea typeface="+mj-ea"/>
                <a:cs typeface="+mj-cs"/>
                <a:sym typeface="Arial Black"/>
              </a:defRPr>
            </a:pPr>
            <a:r>
              <a:t>Se necesita tiempo </a:t>
            </a:r>
            <a:r>
              <a:rPr sz="5610">
                <a:latin typeface="Helvetica"/>
                <a:ea typeface="Helvetica"/>
                <a:cs typeface="Helvetica"/>
                <a:sym typeface="Helvetica"/>
              </a:rPr>
              <a:t>para que</a:t>
            </a:r>
            <a:r>
              <a:t> aquellos </a:t>
            </a:r>
            <a:r>
              <a:rPr sz="5610">
                <a:latin typeface="Helvetica"/>
                <a:ea typeface="Helvetica"/>
                <a:cs typeface="Helvetica"/>
                <a:sym typeface="Helvetica"/>
              </a:rPr>
              <a:t>que </a:t>
            </a:r>
            <a:r>
              <a:t>fueron creados semejantes </a:t>
            </a:r>
            <a:r>
              <a:rPr sz="5610">
                <a:latin typeface="Helvetica"/>
                <a:ea typeface="Helvetica"/>
                <a:cs typeface="Helvetica"/>
                <a:sym typeface="Helvetica"/>
              </a:rPr>
              <a:t>a</a:t>
            </a:r>
            <a:r>
              <a:t> Dios se degraden hasta llegar</a:t>
            </a:r>
            <a:r>
              <a:rPr sz="5610">
                <a:latin typeface="Helvetica"/>
                <a:ea typeface="Helvetica"/>
                <a:cs typeface="Helvetica"/>
                <a:sym typeface="Helvetica"/>
              </a:rPr>
              <a:t> a lo </a:t>
            </a:r>
            <a:r>
              <a:t>brutal </a:t>
            </a:r>
            <a:r>
              <a:rPr sz="5610">
                <a:latin typeface="Helvetica"/>
                <a:ea typeface="Helvetica"/>
                <a:cs typeface="Helvetica"/>
                <a:sym typeface="Helvetica"/>
              </a:rPr>
              <a:t>o </a:t>
            </a:r>
            <a:r>
              <a:t>satánico</a:t>
            </a:r>
            <a:r>
              <a:rPr sz="5610">
                <a:latin typeface="Helvetica"/>
                <a:ea typeface="Helvetica"/>
                <a:cs typeface="Helvetica"/>
                <a:sym typeface="Helvetica"/>
              </a:rPr>
              <a:t>. Por la </a:t>
            </a:r>
            <a:r>
              <a:t>contemplación somos transformados</a:t>
            </a:r>
            <a:r>
              <a:rPr sz="5610">
                <a:latin typeface="Helvetica"/>
                <a:ea typeface="Helvetica"/>
                <a:cs typeface="Helvetica"/>
                <a:sym typeface="Helvetica"/>
              </a:rPr>
              <a:t>. Por la </a:t>
            </a:r>
            <a:r>
              <a:t>contemplación somos transformados</a:t>
            </a:r>
            <a:r>
              <a:rPr sz="5610">
                <a:latin typeface="Helvetica"/>
                <a:ea typeface="Helvetica"/>
                <a:cs typeface="Helvetica"/>
                <a:sym typeface="Helvetica"/>
              </a:rPr>
              <a:t>. Al </a:t>
            </a:r>
            <a:r>
              <a:t>nutrir pensamientos impuros </a:t>
            </a:r>
            <a:r>
              <a:rPr sz="5610">
                <a:latin typeface="Helvetica"/>
                <a:ea typeface="Helvetica"/>
                <a:cs typeface="Helvetica"/>
                <a:sym typeface="Helvetica"/>
              </a:rPr>
              <a:t>en su </a:t>
            </a:r>
            <a:r>
              <a:t>mente</a:t>
            </a:r>
            <a:r>
              <a:rPr sz="5610">
                <a:latin typeface="Helvetica"/>
                <a:ea typeface="Helvetica"/>
                <a:cs typeface="Helvetica"/>
                <a:sym typeface="Helvetica"/>
              </a:rPr>
              <a:t>, el </a:t>
            </a:r>
            <a:r>
              <a:t>hombre puede habituarla </a:t>
            </a:r>
            <a:r>
              <a:rPr sz="5412">
                <a:latin typeface="Helvetica"/>
                <a:ea typeface="Helvetica"/>
                <a:cs typeface="Helvetica"/>
                <a:sym typeface="Helvetica"/>
              </a:rPr>
              <a:t>de tal manera que el</a:t>
            </a:r>
            <a:r>
              <a:t> pecado </a:t>
            </a:r>
            <a:r>
              <a:rPr sz="5412">
                <a:latin typeface="Helvetica"/>
                <a:ea typeface="Helvetica"/>
                <a:cs typeface="Helvetica"/>
                <a:sym typeface="Helvetica"/>
              </a:rPr>
              <a:t>que </a:t>
            </a:r>
            <a:r>
              <a:t>antes odiaba </a:t>
            </a:r>
            <a:r>
              <a:rPr sz="5412">
                <a:latin typeface="Helvetica"/>
                <a:ea typeface="Helvetica"/>
                <a:cs typeface="Helvetica"/>
                <a:sym typeface="Helvetica"/>
              </a:rPr>
              <a:t>se le </a:t>
            </a:r>
            <a:r>
              <a:t>vuelva agradable.</a:t>
            </a:r>
          </a:p>
        </p:txBody>
      </p:sp>
      <p:sp>
        <p:nvSpPr>
          <p:cNvPr id="226" name="—Historia de los Patriarcas y Profetas, 490 (1890). {1MCP 86.1}"/>
          <p:cNvSpPr txBox="1"/>
          <p:nvPr/>
        </p:nvSpPr>
        <p:spPr>
          <a:xfrm>
            <a:off x="8671793" y="11800526"/>
            <a:ext cx="12780814" cy="1443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nSpc>
                <a:spcPts val="12200"/>
              </a:lnSpc>
              <a:defRPr sz="3500">
                <a:latin typeface="Helvetica"/>
                <a:ea typeface="Helvetica"/>
                <a:cs typeface="Helvetica"/>
                <a:sym typeface="Helvetica"/>
              </a:defRPr>
            </a:lvl1pPr>
          </a:lstStyle>
          <a:p>
            <a:r>
              <a:t>—Historia de los Patriarcas y Profetas, 490 (1890). {1MCP 86.1}</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Imagen" descr="Imagen"/>
          <p:cNvPicPr>
            <a:picLocks noChangeAspect="1"/>
          </p:cNvPicPr>
          <p:nvPr/>
        </p:nvPicPr>
        <p:blipFill>
          <a:blip r:embed="rId2"/>
          <a:stretch>
            <a:fillRect/>
          </a:stretch>
        </p:blipFill>
        <p:spPr>
          <a:xfrm>
            <a:off x="14460931" y="3221266"/>
            <a:ext cx="7648799" cy="8619238"/>
          </a:xfrm>
          <a:prstGeom prst="rect">
            <a:avLst/>
          </a:prstGeom>
          <a:ln w="12700">
            <a:miter lim="400000"/>
          </a:ln>
        </p:spPr>
      </p:pic>
      <p:sp>
        <p:nvSpPr>
          <p:cNvPr id="229" name="El tabaco es un veneno lento"/>
          <p:cNvSpPr txBox="1"/>
          <p:nvPr/>
        </p:nvSpPr>
        <p:spPr>
          <a:xfrm>
            <a:off x="4894833" y="858344"/>
            <a:ext cx="14594334" cy="11903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602615">
              <a:defRPr sz="7154" b="1">
                <a:latin typeface="Helvetica"/>
                <a:ea typeface="Helvetica"/>
                <a:cs typeface="Helvetica"/>
                <a:sym typeface="Helvetica"/>
              </a:defRPr>
            </a:lvl1pPr>
          </a:lstStyle>
          <a:p>
            <a:r>
              <a:t>El tabaco es un veneno lento</a:t>
            </a:r>
          </a:p>
        </p:txBody>
      </p:sp>
      <p:sp>
        <p:nvSpPr>
          <p:cNvPr id="230" name="—Testimonies for the Church 2:647 (1871). {1MCP 74.3}"/>
          <p:cNvSpPr txBox="1"/>
          <p:nvPr/>
        </p:nvSpPr>
        <p:spPr>
          <a:xfrm>
            <a:off x="11118984" y="12420600"/>
            <a:ext cx="9636253"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lvl1pPr>
          </a:lstStyle>
          <a:p>
            <a:r>
              <a:t>—Testimonies for the Church 2:647 (1871). {1MCP 74.3}</a:t>
            </a:r>
          </a:p>
        </p:txBody>
      </p:sp>
      <p:pic>
        <p:nvPicPr>
          <p:cNvPr id="231" name="Imagen" descr="Imagen"/>
          <p:cNvPicPr>
            <a:picLocks noChangeAspect="1"/>
          </p:cNvPicPr>
          <p:nvPr/>
        </p:nvPicPr>
        <p:blipFill>
          <a:blip r:embed="rId3"/>
          <a:stretch>
            <a:fillRect/>
          </a:stretch>
        </p:blipFill>
        <p:spPr>
          <a:xfrm>
            <a:off x="6905690" y="4343400"/>
            <a:ext cx="6254257" cy="1876277"/>
          </a:xfrm>
          <a:prstGeom prst="rect">
            <a:avLst/>
          </a:prstGeom>
          <a:ln w="12700">
            <a:miter lim="400000"/>
          </a:ln>
        </p:spPr>
      </p:pic>
      <p:pic>
        <p:nvPicPr>
          <p:cNvPr id="232" name="Imagen" descr="Imagen"/>
          <p:cNvPicPr>
            <a:picLocks noChangeAspect="1"/>
          </p:cNvPicPr>
          <p:nvPr/>
        </p:nvPicPr>
        <p:blipFill>
          <a:blip r:embed="rId4"/>
          <a:stretch>
            <a:fillRect/>
          </a:stretch>
        </p:blipFill>
        <p:spPr>
          <a:xfrm>
            <a:off x="3657809" y="4587407"/>
            <a:ext cx="3798977" cy="1676434"/>
          </a:xfrm>
          <a:prstGeom prst="rect">
            <a:avLst/>
          </a:prstGeom>
          <a:ln w="12700">
            <a:miter lim="400000"/>
          </a:ln>
        </p:spPr>
      </p:pic>
      <p:pic>
        <p:nvPicPr>
          <p:cNvPr id="233" name="Imagen" descr="Imagen"/>
          <p:cNvPicPr>
            <a:picLocks noChangeAspect="1"/>
          </p:cNvPicPr>
          <p:nvPr/>
        </p:nvPicPr>
        <p:blipFill>
          <a:blip r:embed="rId5"/>
          <a:srcRect l="18516" t="22624" r="3535" b="3535"/>
          <a:stretch>
            <a:fillRect/>
          </a:stretch>
        </p:blipFill>
        <p:spPr>
          <a:xfrm>
            <a:off x="54563" y="131952"/>
            <a:ext cx="6090657" cy="13826052"/>
          </a:xfrm>
          <a:prstGeom prst="rect">
            <a:avLst/>
          </a:prstGeom>
          <a:ln w="12700">
            <a:miter lim="400000"/>
          </a:ln>
        </p:spPr>
      </p:pic>
      <p:sp>
        <p:nvSpPr>
          <p:cNvPr id="234" name="Afecta la salud…"/>
          <p:cNvSpPr txBox="1"/>
          <p:nvPr/>
        </p:nvSpPr>
        <p:spPr>
          <a:xfrm>
            <a:off x="7734769" y="4468812"/>
            <a:ext cx="4596197" cy="162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000" b="1">
                <a:latin typeface="Helvetica"/>
                <a:ea typeface="Helvetica"/>
                <a:cs typeface="Helvetica"/>
                <a:sym typeface="Helvetica"/>
              </a:defRPr>
            </a:pPr>
            <a:r>
              <a:t>Afecta la salud</a:t>
            </a:r>
          </a:p>
          <a:p>
            <a:pPr>
              <a:defRPr sz="5000" b="1">
                <a:latin typeface="Helvetica"/>
                <a:ea typeface="Helvetica"/>
                <a:cs typeface="Helvetica"/>
                <a:sym typeface="Helvetica"/>
              </a:defRPr>
            </a:pPr>
            <a:r>
              <a:t>del cuerpo.</a:t>
            </a:r>
          </a:p>
        </p:txBody>
      </p:sp>
      <p:pic>
        <p:nvPicPr>
          <p:cNvPr id="235" name="Imagen" descr="Imagen"/>
          <p:cNvPicPr>
            <a:picLocks noChangeAspect="1"/>
          </p:cNvPicPr>
          <p:nvPr/>
        </p:nvPicPr>
        <p:blipFill>
          <a:blip r:embed="rId3"/>
          <a:stretch>
            <a:fillRect/>
          </a:stretch>
        </p:blipFill>
        <p:spPr>
          <a:xfrm>
            <a:off x="6905690" y="6296456"/>
            <a:ext cx="6254257" cy="1876278"/>
          </a:xfrm>
          <a:prstGeom prst="rect">
            <a:avLst/>
          </a:prstGeom>
          <a:ln w="12700">
            <a:miter lim="400000"/>
          </a:ln>
        </p:spPr>
      </p:pic>
      <p:sp>
        <p:nvSpPr>
          <p:cNvPr id="236" name="Es un veneno lento"/>
          <p:cNvSpPr txBox="1"/>
          <p:nvPr/>
        </p:nvSpPr>
        <p:spPr>
          <a:xfrm>
            <a:off x="7064887" y="6802869"/>
            <a:ext cx="5935961"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b="1">
                <a:latin typeface="Helvetica"/>
                <a:ea typeface="Helvetica"/>
                <a:cs typeface="Helvetica"/>
                <a:sym typeface="Helvetica"/>
              </a:defRPr>
            </a:lvl1pPr>
          </a:lstStyle>
          <a:p>
            <a:r>
              <a:t>Es un veneno lento</a:t>
            </a:r>
          </a:p>
        </p:txBody>
      </p:sp>
      <p:pic>
        <p:nvPicPr>
          <p:cNvPr id="237" name="Imagen" descr="Imagen"/>
          <p:cNvPicPr>
            <a:picLocks noChangeAspect="1"/>
          </p:cNvPicPr>
          <p:nvPr/>
        </p:nvPicPr>
        <p:blipFill>
          <a:blip r:embed="rId6"/>
          <a:stretch>
            <a:fillRect/>
          </a:stretch>
        </p:blipFill>
        <p:spPr>
          <a:xfrm>
            <a:off x="6987447" y="8374926"/>
            <a:ext cx="6090841" cy="3117602"/>
          </a:xfrm>
          <a:prstGeom prst="rect">
            <a:avLst/>
          </a:prstGeom>
          <a:ln w="12700">
            <a:miter lim="400000"/>
          </a:ln>
        </p:spPr>
      </p:pic>
      <p:sp>
        <p:nvSpPr>
          <p:cNvPr id="238" name="Afecta el cerebro y…"/>
          <p:cNvSpPr txBox="1"/>
          <p:nvPr/>
        </p:nvSpPr>
        <p:spPr>
          <a:xfrm>
            <a:off x="6753866" y="8739926"/>
            <a:ext cx="6377691" cy="2387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5000" b="1">
                <a:latin typeface="Helvetica"/>
                <a:ea typeface="Helvetica"/>
                <a:cs typeface="Helvetica"/>
                <a:sym typeface="Helvetica"/>
              </a:defRPr>
            </a:pPr>
            <a:r>
              <a:t>Afecta</a:t>
            </a:r>
            <a:r>
              <a:rPr sz="4000" b="0">
                <a:latin typeface="+mn-lt"/>
                <a:ea typeface="+mn-ea"/>
                <a:cs typeface="+mn-cs"/>
                <a:sym typeface="Helvetica Light"/>
              </a:rPr>
              <a:t> el </a:t>
            </a:r>
            <a:r>
              <a:t>cerebro</a:t>
            </a:r>
            <a:r>
              <a:rPr sz="4000" b="0">
                <a:latin typeface="+mn-lt"/>
                <a:ea typeface="+mn-ea"/>
                <a:cs typeface="+mn-cs"/>
                <a:sym typeface="Helvetica Light"/>
              </a:rPr>
              <a:t> y</a:t>
            </a:r>
          </a:p>
          <a:p>
            <a:pPr>
              <a:defRPr sz="5000" b="1">
                <a:latin typeface="Helvetica"/>
                <a:ea typeface="Helvetica"/>
                <a:cs typeface="Helvetica"/>
                <a:sym typeface="Helvetica"/>
              </a:defRPr>
            </a:pPr>
            <a:r>
              <a:t>adormece</a:t>
            </a:r>
            <a:r>
              <a:rPr sz="4000" b="0">
                <a:latin typeface="+mn-lt"/>
                <a:ea typeface="+mn-ea"/>
                <a:cs typeface="+mn-cs"/>
                <a:sym typeface="Helvetica Light"/>
              </a:rPr>
              <a:t> la </a:t>
            </a:r>
            <a:r>
              <a:t>sensibilidad</a:t>
            </a:r>
          </a:p>
        </p:txBody>
      </p:sp>
      <p:sp>
        <p:nvSpPr>
          <p:cNvPr id="239" name="De modo que la mente no pueda discernir claramente las cosas espirituales, especialmente aquellas verdades que podrían tener una tendencia a corregir su sucia complacencia."/>
          <p:cNvSpPr txBox="1"/>
          <p:nvPr/>
        </p:nvSpPr>
        <p:spPr>
          <a:xfrm>
            <a:off x="14985982" y="3685019"/>
            <a:ext cx="6598697" cy="7099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5000" b="1">
                <a:latin typeface="Helvetica"/>
                <a:ea typeface="Helvetica"/>
                <a:cs typeface="Helvetica"/>
                <a:sym typeface="Helvetica"/>
              </a:defRPr>
            </a:pPr>
            <a:r>
              <a:rPr sz="4000" b="0">
                <a:latin typeface="+mn-lt"/>
                <a:ea typeface="+mn-ea"/>
                <a:cs typeface="+mn-cs"/>
                <a:sym typeface="Helvetica Light"/>
              </a:rPr>
              <a:t>De </a:t>
            </a:r>
            <a:r>
              <a:rPr sz="5400"/>
              <a:t>modo</a:t>
            </a:r>
            <a:r>
              <a:rPr sz="4000" b="0">
                <a:latin typeface="+mn-lt"/>
                <a:ea typeface="+mn-ea"/>
                <a:cs typeface="+mn-cs"/>
                <a:sym typeface="Helvetica Light"/>
              </a:rPr>
              <a:t> que la </a:t>
            </a:r>
            <a:r>
              <a:rPr sz="5400"/>
              <a:t>mente </a:t>
            </a:r>
            <a:r>
              <a:rPr sz="4000" b="0">
                <a:latin typeface="+mn-lt"/>
                <a:ea typeface="+mn-ea"/>
                <a:cs typeface="+mn-cs"/>
                <a:sym typeface="Helvetica Light"/>
              </a:rPr>
              <a:t>no </a:t>
            </a:r>
            <a:r>
              <a:rPr sz="5400"/>
              <a:t>pueda discernir claramente</a:t>
            </a:r>
            <a:r>
              <a:rPr sz="4000" b="0">
                <a:latin typeface="+mn-lt"/>
                <a:ea typeface="+mn-ea"/>
                <a:cs typeface="+mn-cs"/>
                <a:sym typeface="Helvetica Light"/>
              </a:rPr>
              <a:t> las </a:t>
            </a:r>
            <a:r>
              <a:rPr sz="5400"/>
              <a:t>cosas espirituales</a:t>
            </a:r>
            <a:r>
              <a:rPr sz="4000" b="0">
                <a:latin typeface="+mn-lt"/>
                <a:ea typeface="+mn-ea"/>
                <a:cs typeface="+mn-cs"/>
                <a:sym typeface="Helvetica Light"/>
              </a:rPr>
              <a:t>, especialmente </a:t>
            </a:r>
            <a:r>
              <a:rPr sz="5400"/>
              <a:t>aquellas verdades </a:t>
            </a:r>
            <a:r>
              <a:rPr sz="4000" b="0">
                <a:latin typeface="+mn-lt"/>
                <a:ea typeface="+mn-ea"/>
                <a:cs typeface="+mn-cs"/>
                <a:sym typeface="Helvetica Light"/>
              </a:rPr>
              <a:t>que podrían </a:t>
            </a:r>
            <a:r>
              <a:rPr sz="5400"/>
              <a:t>tener </a:t>
            </a:r>
            <a:r>
              <a:rPr sz="4000" b="0">
                <a:latin typeface="+mn-lt"/>
                <a:ea typeface="+mn-ea"/>
                <a:cs typeface="+mn-cs"/>
                <a:sym typeface="Helvetica Light"/>
              </a:rPr>
              <a:t>una </a:t>
            </a:r>
            <a:r>
              <a:rPr sz="5400"/>
              <a:t>tendencia </a:t>
            </a:r>
            <a:r>
              <a:rPr sz="4000" b="0">
                <a:latin typeface="+mn-lt"/>
                <a:ea typeface="+mn-ea"/>
                <a:cs typeface="+mn-cs"/>
                <a:sym typeface="Helvetica Light"/>
              </a:rPr>
              <a:t>a corregir su sucia complacencia. </a:t>
            </a:r>
          </a:p>
        </p:txBody>
      </p:sp>
      <p:pic>
        <p:nvPicPr>
          <p:cNvPr id="240" name="Imagen" descr="Imagen"/>
          <p:cNvPicPr>
            <a:picLocks noChangeAspect="1"/>
          </p:cNvPicPr>
          <p:nvPr/>
        </p:nvPicPr>
        <p:blipFill>
          <a:blip r:embed="rId7"/>
          <a:stretch>
            <a:fillRect/>
          </a:stretch>
        </p:blipFill>
        <p:spPr>
          <a:xfrm>
            <a:off x="3499379" y="7210794"/>
            <a:ext cx="3322854" cy="112654"/>
          </a:xfrm>
          <a:prstGeom prst="rect">
            <a:avLst/>
          </a:prstGeom>
          <a:ln w="12700">
            <a:miter lim="400000"/>
          </a:ln>
        </p:spPr>
      </p:pic>
      <p:pic>
        <p:nvPicPr>
          <p:cNvPr id="241" name="Imagen" descr="Imagen"/>
          <p:cNvPicPr>
            <a:picLocks noChangeAspect="1"/>
          </p:cNvPicPr>
          <p:nvPr/>
        </p:nvPicPr>
        <p:blipFill>
          <a:blip r:embed="rId8"/>
          <a:stretch>
            <a:fillRect/>
          </a:stretch>
        </p:blipFill>
        <p:spPr>
          <a:xfrm>
            <a:off x="3512930" y="8802509"/>
            <a:ext cx="3798978" cy="1676434"/>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El tabaco es un veneno lento"/>
          <p:cNvSpPr txBox="1"/>
          <p:nvPr/>
        </p:nvSpPr>
        <p:spPr>
          <a:xfrm>
            <a:off x="4894833" y="858344"/>
            <a:ext cx="14594334" cy="11903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602615">
              <a:defRPr sz="7154" b="1">
                <a:latin typeface="Helvetica"/>
                <a:ea typeface="Helvetica"/>
                <a:cs typeface="Helvetica"/>
                <a:sym typeface="Helvetica"/>
              </a:defRPr>
            </a:lvl1pPr>
          </a:lstStyle>
          <a:p>
            <a:r>
              <a:t>El tabaco es un veneno lento</a:t>
            </a:r>
          </a:p>
        </p:txBody>
      </p:sp>
      <p:sp>
        <p:nvSpPr>
          <p:cNvPr id="244" name="—Testimonies for the Church 2:647 (1871). {1MCP 74.3}"/>
          <p:cNvSpPr txBox="1"/>
          <p:nvPr/>
        </p:nvSpPr>
        <p:spPr>
          <a:xfrm>
            <a:off x="11118984" y="12420600"/>
            <a:ext cx="9636253"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lvl1pPr>
          </a:lstStyle>
          <a:p>
            <a:r>
              <a:t>—Testimonies for the Church 2:647 (1871). {1MCP 74.3}</a:t>
            </a:r>
          </a:p>
        </p:txBody>
      </p:sp>
      <p:sp>
        <p:nvSpPr>
          <p:cNvPr id="245" name="Usan venenos lentos y seguros, que arruinan su salud y rebajan las facultades de la mente, Dios no los puede aprobar."/>
          <p:cNvSpPr txBox="1"/>
          <p:nvPr/>
        </p:nvSpPr>
        <p:spPr>
          <a:xfrm>
            <a:off x="6045182" y="2878569"/>
            <a:ext cx="13835612" cy="406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500"/>
            </a:lvl1pPr>
          </a:lstStyle>
          <a:p>
            <a:pPr>
              <a:defRPr b="1">
                <a:latin typeface="Helvetica"/>
                <a:ea typeface="Helvetica"/>
                <a:cs typeface="Helvetica"/>
                <a:sym typeface="Helvetica"/>
              </a:defRPr>
            </a:pPr>
            <a:r>
              <a:rPr b="0">
                <a:latin typeface="+mn-lt"/>
                <a:ea typeface="+mn-ea"/>
                <a:cs typeface="+mn-cs"/>
                <a:sym typeface="Helvetica Light"/>
              </a:rPr>
              <a:t>Usan venenos lentos y seguros, que arruinan su salud y rebajan las facultades de la mente, Dios no los puede aprobar. </a:t>
            </a:r>
          </a:p>
        </p:txBody>
      </p:sp>
      <p:sp>
        <p:nvSpPr>
          <p:cNvPr id="246" name="Él puede ser misericordioso con ellos mientras se complacen en este pernicioso hábito por ignorar el daño que les está produciendo, pero cuando se les presenta el problema en su verdadera luz, son culpables ante Dios si continúan complaciendo este groser"/>
          <p:cNvSpPr txBox="1"/>
          <p:nvPr/>
        </p:nvSpPr>
        <p:spPr>
          <a:xfrm>
            <a:off x="3774447" y="8868785"/>
            <a:ext cx="17375947" cy="256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3700"/>
            </a:pPr>
            <a:r>
              <a:rPr sz="4200" b="1">
                <a:latin typeface="Helvetica"/>
                <a:ea typeface="Helvetica"/>
                <a:cs typeface="Helvetica"/>
                <a:sym typeface="Helvetica"/>
              </a:rPr>
              <a:t>Él puede ser misericordioso con ellos</a:t>
            </a:r>
            <a:r>
              <a:t> mientras se complacen en este pernicioso hábito por ignorar el daño que les está produciendo, pero </a:t>
            </a:r>
            <a:r>
              <a:rPr sz="4200" b="1">
                <a:latin typeface="Helvetica"/>
                <a:ea typeface="Helvetica"/>
                <a:cs typeface="Helvetica"/>
                <a:sym typeface="Helvetica"/>
              </a:rPr>
              <a:t>cuando se les presenta el problema en su verdadera luz</a:t>
            </a:r>
            <a:r>
              <a:t>, son culpables ante Dios si continúan complaciendo este grosero apetito.</a:t>
            </a:r>
          </a:p>
        </p:txBody>
      </p:sp>
      <p:pic>
        <p:nvPicPr>
          <p:cNvPr id="247" name="Imagen" descr="Imagen"/>
          <p:cNvPicPr>
            <a:picLocks noChangeAspect="1"/>
          </p:cNvPicPr>
          <p:nvPr/>
        </p:nvPicPr>
        <p:blipFill>
          <a:blip r:embed="rId2"/>
          <a:stretch>
            <a:fillRect/>
          </a:stretch>
        </p:blipFill>
        <p:spPr>
          <a:xfrm>
            <a:off x="583666" y="-209779"/>
            <a:ext cx="4820489" cy="11546680"/>
          </a:xfrm>
          <a:prstGeom prst="rect">
            <a:avLst/>
          </a:prstGeom>
          <a:ln w="12700">
            <a:miter lim="400000"/>
          </a:ln>
        </p:spPr>
      </p:pic>
      <p:pic>
        <p:nvPicPr>
          <p:cNvPr id="248" name="Imagen" descr="Imagen"/>
          <p:cNvPicPr>
            <a:picLocks noChangeAspect="1"/>
          </p:cNvPicPr>
          <p:nvPr/>
        </p:nvPicPr>
        <p:blipFill>
          <a:blip r:embed="rId3"/>
          <a:stretch>
            <a:fillRect/>
          </a:stretch>
        </p:blipFill>
        <p:spPr>
          <a:xfrm>
            <a:off x="196049" y="2398318"/>
            <a:ext cx="5595723" cy="5484052"/>
          </a:xfrm>
          <a:prstGeom prst="rect">
            <a:avLst/>
          </a:prstGeom>
          <a:ln w="25400">
            <a:miter lim="400000"/>
          </a:ln>
          <a:effectLst>
            <a:reflection stA="50000" endPos="40000" dir="5400000" sy="-100000" algn="bl" rotWithShape="0"/>
          </a:effectLst>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01055"/>
            </a:gs>
            <a:gs pos="94309">
              <a:srgbClr val="919191"/>
            </a:gs>
          </a:gsLst>
          <a:lin ang="15546385" scaled="0"/>
        </a:gradFill>
        <a:effectLst/>
      </p:bgPr>
    </p:bg>
    <p:spTree>
      <p:nvGrpSpPr>
        <p:cNvPr id="1" name=""/>
        <p:cNvGrpSpPr/>
        <p:nvPr/>
      </p:nvGrpSpPr>
      <p:grpSpPr>
        <a:xfrm>
          <a:off x="0" y="0"/>
          <a:ext cx="0" cy="0"/>
          <a:chOff x="0" y="0"/>
          <a:chExt cx="0" cy="0"/>
        </a:xfrm>
      </p:grpSpPr>
      <p:sp>
        <p:nvSpPr>
          <p:cNvPr id="250" name="Esclavos del alcohol y de las drogas"/>
          <p:cNvSpPr txBox="1"/>
          <p:nvPr/>
        </p:nvSpPr>
        <p:spPr>
          <a:xfrm>
            <a:off x="2921398" y="680544"/>
            <a:ext cx="20599812" cy="1480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lnSpc>
                <a:spcPts val="8600"/>
              </a:lnSpc>
              <a:defRPr sz="8400">
                <a:effectLst>
                  <a:outerShdw blurRad="38100" dist="88900" dir="18900000" rotWithShape="0">
                    <a:srgbClr val="240F3D"/>
                  </a:outerShdw>
                </a:effectLst>
                <a:latin typeface="+mj-lt"/>
                <a:ea typeface="+mj-ea"/>
                <a:cs typeface="+mj-cs"/>
                <a:sym typeface="Arial Black"/>
              </a:defRPr>
            </a:pPr>
            <a:r>
              <a:t>Esclavos </a:t>
            </a:r>
            <a:r>
              <a:rPr sz="6200">
                <a:latin typeface="Helvetica"/>
                <a:ea typeface="Helvetica"/>
                <a:cs typeface="Helvetica"/>
                <a:sym typeface="Helvetica"/>
              </a:rPr>
              <a:t>del </a:t>
            </a:r>
            <a:r>
              <a:t>alcohol </a:t>
            </a:r>
            <a:r>
              <a:rPr sz="6200">
                <a:latin typeface="Helvetica"/>
                <a:ea typeface="Helvetica"/>
                <a:cs typeface="Helvetica"/>
                <a:sym typeface="Helvetica"/>
              </a:rPr>
              <a:t>y de las </a:t>
            </a:r>
            <a:r>
              <a:t>drogas</a:t>
            </a:r>
          </a:p>
        </p:txBody>
      </p:sp>
      <p:sp>
        <p:nvSpPr>
          <p:cNvPr id="251" name="Satanás procura atraer a los jóvenes al camino de la perdición"/>
          <p:cNvSpPr txBox="1"/>
          <p:nvPr/>
        </p:nvSpPr>
        <p:spPr>
          <a:xfrm>
            <a:off x="3405504" y="2195574"/>
            <a:ext cx="18588991" cy="8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Satanás procura atraer a los jóvenes al camino de la perdición</a:t>
            </a:r>
          </a:p>
        </p:txBody>
      </p:sp>
      <p:sp>
        <p:nvSpPr>
          <p:cNvPr id="252" name="Se entregan al vino y al alcohol, al tabaco y al opio…"/>
          <p:cNvSpPr txBox="1"/>
          <p:nvPr/>
        </p:nvSpPr>
        <p:spPr>
          <a:xfrm>
            <a:off x="6213627" y="5014384"/>
            <a:ext cx="17844088" cy="6293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1054100" indent="-825500" algn="l">
              <a:lnSpc>
                <a:spcPts val="8200"/>
              </a:lnSpc>
              <a:buSzPct val="100000"/>
              <a:buChar char="➡"/>
            </a:pPr>
            <a:r>
              <a:t>Se entregan al vino y al alcohol, al tabaco y al opio</a:t>
            </a:r>
          </a:p>
          <a:p>
            <a:pPr marL="1054100" indent="-825500" algn="l">
              <a:lnSpc>
                <a:spcPts val="8200"/>
              </a:lnSpc>
              <a:buSzPct val="100000"/>
              <a:buChar char="➡"/>
            </a:pPr>
            <a:r>
              <a:t>Coloca los pies de ellos en el camino</a:t>
            </a:r>
          </a:p>
          <a:p>
            <a:pPr marL="1054100" indent="-825500" algn="l">
              <a:lnSpc>
                <a:spcPts val="8200"/>
              </a:lnSpc>
              <a:buSzPct val="100000"/>
              <a:buChar char="➡"/>
            </a:pPr>
            <a:r>
              <a:t>Los apresura al libertinaje</a:t>
            </a:r>
          </a:p>
          <a:p>
            <a:pPr marL="1054100" indent="-825500" algn="l">
              <a:lnSpc>
                <a:spcPts val="8200"/>
              </a:lnSpc>
              <a:buSzPct val="100000"/>
              <a:buChar char="➡"/>
            </a:pPr>
            <a:r>
              <a:t>Pierden la sensibilidad de la conciencia</a:t>
            </a:r>
          </a:p>
          <a:p>
            <a:pPr marL="1054100" indent="-825500" algn="l">
              <a:lnSpc>
                <a:spcPts val="8200"/>
              </a:lnSpc>
              <a:buSzPct val="100000"/>
              <a:buChar char="➡"/>
            </a:pPr>
            <a:r>
              <a:t>No tienen más temor de Dios</a:t>
            </a:r>
          </a:p>
          <a:p>
            <a:pPr marL="1054100" indent="-825500" algn="l">
              <a:lnSpc>
                <a:spcPts val="8200"/>
              </a:lnSpc>
              <a:buSzPct val="100000"/>
              <a:buChar char="➡"/>
            </a:pPr>
            <a:r>
              <a:t>Tienen menos dominio propio</a:t>
            </a:r>
          </a:p>
        </p:txBody>
      </p:sp>
      <p:pic>
        <p:nvPicPr>
          <p:cNvPr id="253" name="Imagen" descr="Imagen"/>
          <p:cNvPicPr>
            <a:picLocks noChangeAspect="1"/>
          </p:cNvPicPr>
          <p:nvPr/>
        </p:nvPicPr>
        <p:blipFill>
          <a:blip r:embed="rId2"/>
          <a:srcRect b="6208"/>
          <a:stretch>
            <a:fillRect/>
          </a:stretch>
        </p:blipFill>
        <p:spPr>
          <a:xfrm>
            <a:off x="679991" y="3641656"/>
            <a:ext cx="5447218" cy="10050204"/>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01055"/>
            </a:gs>
            <a:gs pos="94309">
              <a:srgbClr val="919191"/>
            </a:gs>
          </a:gsLst>
          <a:lin ang="15546385" scaled="0"/>
        </a:gradFill>
        <a:effectLst/>
      </p:bgPr>
    </p:bg>
    <p:spTree>
      <p:nvGrpSpPr>
        <p:cNvPr id="1" name=""/>
        <p:cNvGrpSpPr/>
        <p:nvPr/>
      </p:nvGrpSpPr>
      <p:grpSpPr>
        <a:xfrm>
          <a:off x="0" y="0"/>
          <a:ext cx="0" cy="0"/>
          <a:chOff x="0" y="0"/>
          <a:chExt cx="0" cy="0"/>
        </a:xfrm>
      </p:grpSpPr>
      <p:sp>
        <p:nvSpPr>
          <p:cNvPr id="255" name="Esclavos del alcohol y de las drogas"/>
          <p:cNvSpPr txBox="1"/>
          <p:nvPr/>
        </p:nvSpPr>
        <p:spPr>
          <a:xfrm>
            <a:off x="1702198" y="76095"/>
            <a:ext cx="10923305" cy="146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lnSpc>
                <a:spcPts val="8600"/>
              </a:lnSpc>
              <a:defRPr sz="3600">
                <a:effectLst>
                  <a:outerShdw blurRad="38100" dist="88900" dir="18900000" rotWithShape="0">
                    <a:srgbClr val="240F3D"/>
                  </a:outerShdw>
                </a:effectLst>
                <a:latin typeface="+mj-lt"/>
                <a:ea typeface="+mj-ea"/>
                <a:cs typeface="+mj-cs"/>
                <a:sym typeface="Arial Black"/>
              </a:defRPr>
            </a:pPr>
            <a:r>
              <a:t>Esclavos </a:t>
            </a:r>
            <a:r>
              <a:rPr>
                <a:latin typeface="Helvetica"/>
                <a:ea typeface="Helvetica"/>
                <a:cs typeface="Helvetica"/>
                <a:sym typeface="Helvetica"/>
              </a:rPr>
              <a:t>del </a:t>
            </a:r>
            <a:r>
              <a:t>alcohol </a:t>
            </a:r>
            <a:r>
              <a:rPr>
                <a:latin typeface="Helvetica"/>
                <a:ea typeface="Helvetica"/>
                <a:cs typeface="Helvetica"/>
                <a:sym typeface="Helvetica"/>
              </a:rPr>
              <a:t>y de las </a:t>
            </a:r>
            <a:r>
              <a:t>drogas</a:t>
            </a:r>
          </a:p>
        </p:txBody>
      </p:sp>
      <p:sp>
        <p:nvSpPr>
          <p:cNvPr id="256" name="Satanás procura atraer a los jóvenes al camino de la perdición"/>
          <p:cNvSpPr txBox="1"/>
          <p:nvPr/>
        </p:nvSpPr>
        <p:spPr>
          <a:xfrm>
            <a:off x="3456304" y="1789174"/>
            <a:ext cx="18588991" cy="8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Satanás procura atraer a los jóvenes al camino de la perdición</a:t>
            </a:r>
          </a:p>
        </p:txBody>
      </p:sp>
      <p:sp>
        <p:nvSpPr>
          <p:cNvPr id="257" name="Van de un grado de disipación a otro…"/>
          <p:cNvSpPr txBox="1"/>
          <p:nvPr/>
        </p:nvSpPr>
        <p:spPr>
          <a:xfrm>
            <a:off x="6391427" y="2929330"/>
            <a:ext cx="17844088" cy="80766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1054100" indent="-825500" algn="l">
              <a:lnSpc>
                <a:spcPts val="7000"/>
              </a:lnSpc>
              <a:buSzPct val="100000"/>
              <a:buChar char="➡"/>
            </a:pPr>
            <a:r>
              <a:t>Van de un grado de disipación a otro</a:t>
            </a:r>
          </a:p>
          <a:p>
            <a:pPr marL="1054100" indent="-825500" algn="l">
              <a:lnSpc>
                <a:spcPts val="7000"/>
              </a:lnSpc>
              <a:buSzPct val="100000"/>
              <a:buChar char="➡"/>
            </a:pPr>
            <a:r>
              <a:t>Son esclavos del apetito</a:t>
            </a:r>
          </a:p>
          <a:p>
            <a:pPr marL="1054100" indent="-825500" algn="l">
              <a:lnSpc>
                <a:spcPts val="7000"/>
              </a:lnSpc>
              <a:buSzPct val="100000"/>
              <a:buChar char="➡"/>
            </a:pPr>
            <a:r>
              <a:t>Aprenden a despreciar consejos que una vez respetaron</a:t>
            </a:r>
          </a:p>
          <a:p>
            <a:pPr marL="1054100" indent="-825500" algn="l">
              <a:lnSpc>
                <a:spcPts val="7000"/>
              </a:lnSpc>
              <a:buSzPct val="100000"/>
              <a:buChar char="➡"/>
            </a:pPr>
            <a:r>
              <a:t>Se revisten de fanfarronería</a:t>
            </a:r>
          </a:p>
          <a:p>
            <a:pPr marL="1054100" indent="-825500" algn="l">
              <a:lnSpc>
                <a:spcPts val="7000"/>
              </a:lnSpc>
              <a:buSzPct val="100000"/>
              <a:buChar char="➡"/>
            </a:pPr>
            <a:r>
              <a:t>Se jactan de ser libres, cuando son esclavos de la corrupción</a:t>
            </a:r>
          </a:p>
          <a:p>
            <a:pPr marL="1054100" indent="-825500" algn="l">
              <a:lnSpc>
                <a:spcPts val="7000"/>
              </a:lnSpc>
              <a:buSzPct val="100000"/>
              <a:buChar char="➡"/>
            </a:pPr>
            <a:r>
              <a:t>Por libertad quieren decir que son esclavos del egoísmo, del apetito depravado y del libertinaje</a:t>
            </a:r>
          </a:p>
        </p:txBody>
      </p:sp>
      <p:pic>
        <p:nvPicPr>
          <p:cNvPr id="258" name="Imagen" descr="Imagen"/>
          <p:cNvPicPr>
            <a:picLocks noChangeAspect="1"/>
          </p:cNvPicPr>
          <p:nvPr/>
        </p:nvPicPr>
        <p:blipFill>
          <a:blip r:embed="rId2"/>
          <a:srcRect b="6208"/>
          <a:stretch>
            <a:fillRect/>
          </a:stretch>
        </p:blipFill>
        <p:spPr>
          <a:xfrm>
            <a:off x="679991" y="3641656"/>
            <a:ext cx="5447218" cy="10050204"/>
          </a:xfrm>
          <a:prstGeom prst="rect">
            <a:avLst/>
          </a:prstGeom>
          <a:ln w="12700">
            <a:miter lim="400000"/>
          </a:ln>
        </p:spPr>
      </p:pic>
      <p:sp>
        <p:nvSpPr>
          <p:cNvPr id="259" name="—The Signs of the Times, 22 de junio de 1891; La Temperancia, 243. {1MCP 87.1}"/>
          <p:cNvSpPr txBox="1"/>
          <p:nvPr/>
        </p:nvSpPr>
        <p:spPr>
          <a:xfrm>
            <a:off x="7771925" y="12397330"/>
            <a:ext cx="15083093" cy="723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100"/>
            </a:pPr>
            <a:r>
              <a:rPr sz="3200"/>
              <a:t>—The Signs of the Times, 22 de junio de 1891; La Temperancia, 243. {1MCP 87.1</a:t>
            </a:r>
            <a:r>
              <a:t>}</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Rectángulo redondeado"/>
          <p:cNvSpPr/>
          <p:nvPr/>
        </p:nvSpPr>
        <p:spPr>
          <a:xfrm>
            <a:off x="1513317" y="4083446"/>
            <a:ext cx="19342300" cy="6996908"/>
          </a:xfrm>
          <a:prstGeom prst="roundRect">
            <a:avLst>
              <a:gd name="adj" fmla="val 19786"/>
            </a:avLst>
          </a:prstGeom>
          <a:solidFill>
            <a:srgbClr val="D87034"/>
          </a:solidFill>
          <a:ln w="12700">
            <a:miter lim="400000"/>
          </a:ln>
          <a:effectLst>
            <a:outerShdw blurRad="76200" dir="18900000" rotWithShape="0">
              <a:srgbClr val="000000">
                <a:alpha val="80000"/>
              </a:srgbClr>
            </a:outerShdw>
          </a:effectLst>
        </p:spPr>
        <p:txBody>
          <a:bodyPr lIns="50800" tIns="50800" rIns="50800" bIns="50800" anchor="ctr"/>
          <a:lstStyle/>
          <a:p>
            <a:pPr>
              <a:defRPr sz="3200">
                <a:effectLst>
                  <a:outerShdw blurRad="25400" dist="23998" dir="2700000" rotWithShape="0">
                    <a:srgbClr val="000000">
                      <a:alpha val="31034"/>
                    </a:srgbClr>
                  </a:outerShdw>
                </a:effectLst>
              </a:defRPr>
            </a:pPr>
            <a:endParaRPr/>
          </a:p>
        </p:txBody>
      </p:sp>
      <p:sp>
        <p:nvSpPr>
          <p:cNvPr id="262" name="Romanos 12:1"/>
          <p:cNvSpPr txBox="1"/>
          <p:nvPr/>
        </p:nvSpPr>
        <p:spPr>
          <a:xfrm>
            <a:off x="14140773" y="10363200"/>
            <a:ext cx="2570989"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lvl1pPr>
          </a:lstStyle>
          <a:p>
            <a:r>
              <a:t>Romanos 12:1</a:t>
            </a:r>
          </a:p>
        </p:txBody>
      </p:sp>
      <p:sp>
        <p:nvSpPr>
          <p:cNvPr id="263" name="“Por lo tanto, hermanos, os ruego por las misericordias de Dios, que presentéis vuestros cuerpos en sacrificio vivo, santo, agradable a Dios”."/>
          <p:cNvSpPr txBox="1"/>
          <p:nvPr/>
        </p:nvSpPr>
        <p:spPr>
          <a:xfrm>
            <a:off x="1857987" y="4064226"/>
            <a:ext cx="16866261" cy="7035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9500" b="1" i="1">
                <a:latin typeface="Times New Roman"/>
                <a:ea typeface="Times New Roman"/>
                <a:cs typeface="Times New Roman"/>
                <a:sym typeface="Times New Roman"/>
              </a:defRPr>
            </a:pPr>
            <a:r>
              <a:rPr b="0"/>
              <a:t>“Por lo tanto, hermanos</a:t>
            </a:r>
            <a:r>
              <a:rPr sz="7500" b="0"/>
              <a:t>, </a:t>
            </a:r>
            <a:r>
              <a:rPr b="0"/>
              <a:t>os ruego por las misericordias</a:t>
            </a:r>
            <a:r>
              <a:rPr sz="7500" b="0"/>
              <a:t> de </a:t>
            </a:r>
            <a:r>
              <a:rPr b="0"/>
              <a:t>Dios</a:t>
            </a:r>
            <a:r>
              <a:rPr sz="7500" b="0"/>
              <a:t>, que </a:t>
            </a:r>
            <a:r>
              <a:rPr b="0"/>
              <a:t>presentéis vuestros cuerpos </a:t>
            </a:r>
            <a:r>
              <a:rPr sz="7500" b="0"/>
              <a:t>en </a:t>
            </a:r>
            <a:r>
              <a:rPr b="0"/>
              <a:t>sacrificio vivo, santo</a:t>
            </a:r>
            <a:r>
              <a:rPr sz="7500" b="0"/>
              <a:t>, </a:t>
            </a:r>
            <a:r>
              <a:rPr b="0"/>
              <a:t>agradable a Dios”. </a:t>
            </a:r>
          </a:p>
        </p:txBody>
      </p:sp>
      <p:sp>
        <p:nvSpPr>
          <p:cNvPr id="264" name="La complacencia de los apetitos carnales batalla contra el alma"/>
          <p:cNvSpPr txBox="1"/>
          <p:nvPr/>
        </p:nvSpPr>
        <p:spPr>
          <a:xfrm>
            <a:off x="3475939" y="2209799"/>
            <a:ext cx="15417057"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a:latin typeface="Helvetica"/>
                <a:ea typeface="Helvetica"/>
                <a:cs typeface="Helvetica"/>
                <a:sym typeface="Helvetica"/>
              </a:defRPr>
            </a:lvl1pPr>
          </a:lstStyle>
          <a:p>
            <a:r>
              <a:t>La complacencia de los apetitos carnales batalla contra el alma</a:t>
            </a:r>
          </a:p>
        </p:txBody>
      </p:sp>
      <p:sp>
        <p:nvSpPr>
          <p:cNvPr id="265" name="Las armas de Satanás"/>
          <p:cNvSpPr txBox="1"/>
          <p:nvPr/>
        </p:nvSpPr>
        <p:spPr>
          <a:xfrm>
            <a:off x="5838800" y="818367"/>
            <a:ext cx="12706400" cy="972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indent="254000">
              <a:lnSpc>
                <a:spcPts val="6100"/>
              </a:lnSpc>
              <a:spcBef>
                <a:spcPts val="1500"/>
              </a:spcBef>
              <a:defRPr sz="5700" b="1">
                <a:effectLst>
                  <a:outerShdw blurRad="25400" dist="38100" dir="18900000" rotWithShape="0">
                    <a:schemeClr val="accent6">
                      <a:hueOff val="7068528"/>
                      <a:satOff val="-63217"/>
                      <a:lumOff val="21330"/>
                    </a:schemeClr>
                  </a:outerShdw>
                </a:effectLst>
                <a:latin typeface="Helvetica Neue"/>
                <a:ea typeface="Helvetica Neue"/>
                <a:cs typeface="Helvetica Neue"/>
                <a:sym typeface="Helvetica Neue"/>
              </a:defRPr>
            </a:pPr>
            <a:r>
              <a:rPr sz="7700"/>
              <a:t>Las armas</a:t>
            </a:r>
            <a:r>
              <a:t> </a:t>
            </a:r>
            <a:r>
              <a:rPr sz="5400" b="0"/>
              <a:t>de Satanás</a:t>
            </a:r>
          </a:p>
        </p:txBody>
      </p:sp>
      <p:pic>
        <p:nvPicPr>
          <p:cNvPr id="266" name="Galería de imágenes" descr="Galería de imágenes"/>
          <p:cNvPicPr>
            <a:picLocks noChangeAspect="1"/>
          </p:cNvPicPr>
          <p:nvPr/>
        </p:nvPicPr>
        <p:blipFill>
          <a:blip r:embed="rId2"/>
          <a:srcRect t="108" b="108"/>
          <a:stretch>
            <a:fillRect/>
          </a:stretch>
        </p:blipFill>
        <p:spPr>
          <a:xfrm>
            <a:off x="17875902" y="4657437"/>
            <a:ext cx="6436008" cy="7814933"/>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El factor decisivo de la pasión y el apetito"/>
          <p:cNvSpPr txBox="1"/>
          <p:nvPr/>
        </p:nvSpPr>
        <p:spPr>
          <a:xfrm>
            <a:off x="3539869" y="45544"/>
            <a:ext cx="17304262" cy="3469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ts val="8600"/>
              </a:lnSpc>
              <a:defRPr sz="9700">
                <a:effectLst>
                  <a:outerShdw blurRad="12700" dist="50800" dir="18900000" rotWithShape="0">
                    <a:schemeClr val="accent3">
                      <a:satOff val="-13807"/>
                      <a:lumOff val="19329"/>
                    </a:schemeClr>
                  </a:outerShdw>
                </a:effectLst>
                <a:latin typeface="+mj-lt"/>
                <a:ea typeface="+mj-ea"/>
                <a:cs typeface="+mj-cs"/>
                <a:sym typeface="Arial Black"/>
              </a:defRPr>
            </a:pPr>
            <a:r>
              <a:t>El factor decisivo</a:t>
            </a:r>
            <a:r>
              <a:rPr sz="5800">
                <a:latin typeface="Helvetica"/>
                <a:ea typeface="Helvetica"/>
                <a:cs typeface="Helvetica"/>
                <a:sym typeface="Helvetica"/>
              </a:rPr>
              <a:t> de la </a:t>
            </a:r>
            <a:r>
              <a:t>pasión</a:t>
            </a:r>
            <a:r>
              <a:rPr sz="5800">
                <a:latin typeface="Helvetica"/>
                <a:ea typeface="Helvetica"/>
                <a:cs typeface="Helvetica"/>
                <a:sym typeface="Helvetica"/>
              </a:rPr>
              <a:t> y el </a:t>
            </a:r>
            <a:r>
              <a:t>apetito</a:t>
            </a:r>
          </a:p>
        </p:txBody>
      </p:sp>
      <p:sp>
        <p:nvSpPr>
          <p:cNvPr id="269" name="—El Ministerio de Curación, 185 (1905). {1MCP 75.1}"/>
          <p:cNvSpPr txBox="1"/>
          <p:nvPr/>
        </p:nvSpPr>
        <p:spPr>
          <a:xfrm>
            <a:off x="13239783" y="12241506"/>
            <a:ext cx="9757766"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200"/>
            </a:lvl1pPr>
          </a:lstStyle>
          <a:p>
            <a:r>
              <a:t>—El Ministerio de Curación, 185 (1905). {1MCP 75.1}</a:t>
            </a:r>
          </a:p>
        </p:txBody>
      </p:sp>
      <p:sp>
        <p:nvSpPr>
          <p:cNvPr id="270" name="Las mujeres inteligentes tienen sus facultades morales entorpecidas por cualquier clase de intemperancia son poco superiores a los paganos en muchos de sus hábitos. Satanás desvía constantemente a la gente de la luz salvadora a las costumbres y la moda, "/>
          <p:cNvSpPr/>
          <p:nvPr/>
        </p:nvSpPr>
        <p:spPr>
          <a:xfrm>
            <a:off x="1120213" y="3232547"/>
            <a:ext cx="22143574" cy="8969706"/>
          </a:xfrm>
          <a:prstGeom prst="roundRect">
            <a:avLst>
              <a:gd name="adj" fmla="val 7406"/>
            </a:avLst>
          </a:prstGeom>
          <a:gradFill>
            <a:gsLst>
              <a:gs pos="0">
                <a:schemeClr val="accent1"/>
              </a:gs>
              <a:gs pos="100000">
                <a:schemeClr val="accent1">
                  <a:hueOff val="321133"/>
                  <a:satOff val="-12043"/>
                  <a:lumOff val="-7113"/>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7500">
                <a:effectLst>
                  <a:outerShdw blurRad="25400" dist="23998" dir="2700000" rotWithShape="0">
                    <a:srgbClr val="000000">
                      <a:alpha val="31034"/>
                    </a:srgbClr>
                  </a:outerShdw>
                </a:effectLst>
              </a:defRPr>
            </a:pPr>
            <a:r>
              <a:rPr b="1">
                <a:latin typeface="Helvetica"/>
                <a:ea typeface="Helvetica"/>
                <a:cs typeface="Helvetica"/>
                <a:sym typeface="Helvetica"/>
              </a:rPr>
              <a:t> Las mujeres inteligentes tienen sus facultades morales entorpecidas </a:t>
            </a:r>
            <a:r>
              <a:rPr sz="5800">
                <a:latin typeface="Helvetica"/>
                <a:ea typeface="Helvetica"/>
                <a:cs typeface="Helvetica"/>
                <a:sym typeface="Helvetica"/>
              </a:rPr>
              <a:t>por </a:t>
            </a:r>
            <a:r>
              <a:rPr b="1">
                <a:latin typeface="Helvetica"/>
                <a:ea typeface="Helvetica"/>
                <a:cs typeface="Helvetica"/>
                <a:sym typeface="Helvetica"/>
              </a:rPr>
              <a:t>cualquier clase de intemperancia </a:t>
            </a:r>
            <a:r>
              <a:rPr sz="5800">
                <a:latin typeface="Helvetica"/>
                <a:ea typeface="Helvetica"/>
                <a:cs typeface="Helvetica"/>
                <a:sym typeface="Helvetica"/>
              </a:rPr>
              <a:t>son poco </a:t>
            </a:r>
            <a:r>
              <a:rPr b="1">
                <a:latin typeface="Helvetica"/>
                <a:ea typeface="Helvetica"/>
                <a:cs typeface="Helvetica"/>
                <a:sym typeface="Helvetica"/>
              </a:rPr>
              <a:t>superiores </a:t>
            </a:r>
            <a:r>
              <a:rPr sz="5800">
                <a:latin typeface="Helvetica"/>
                <a:ea typeface="Helvetica"/>
                <a:cs typeface="Helvetica"/>
                <a:sym typeface="Helvetica"/>
              </a:rPr>
              <a:t>a los paganos en </a:t>
            </a:r>
            <a:r>
              <a:rPr b="1">
                <a:latin typeface="Helvetica"/>
                <a:ea typeface="Helvetica"/>
                <a:cs typeface="Helvetica"/>
                <a:sym typeface="Helvetica"/>
              </a:rPr>
              <a:t>muchos </a:t>
            </a:r>
            <a:r>
              <a:rPr sz="5800">
                <a:latin typeface="Helvetica"/>
                <a:ea typeface="Helvetica"/>
                <a:cs typeface="Helvetica"/>
                <a:sym typeface="Helvetica"/>
              </a:rPr>
              <a:t>de sus </a:t>
            </a:r>
            <a:r>
              <a:rPr b="1">
                <a:latin typeface="Helvetica"/>
                <a:ea typeface="Helvetica"/>
                <a:cs typeface="Helvetica"/>
                <a:sym typeface="Helvetica"/>
              </a:rPr>
              <a:t>hábitos. </a:t>
            </a:r>
            <a:r>
              <a:rPr sz="5800">
                <a:latin typeface="Helvetica"/>
                <a:ea typeface="Helvetica"/>
                <a:cs typeface="Helvetica"/>
                <a:sym typeface="Helvetica"/>
              </a:rPr>
              <a:t>Satanás </a:t>
            </a:r>
            <a:r>
              <a:rPr b="1">
                <a:latin typeface="Helvetica"/>
                <a:ea typeface="Helvetica"/>
                <a:cs typeface="Helvetica"/>
                <a:sym typeface="Helvetica"/>
              </a:rPr>
              <a:t>desvía constantemente</a:t>
            </a:r>
            <a:r>
              <a:rPr sz="5800">
                <a:latin typeface="Helvetica"/>
                <a:ea typeface="Helvetica"/>
                <a:cs typeface="Helvetica"/>
                <a:sym typeface="Helvetica"/>
              </a:rPr>
              <a:t> a la </a:t>
            </a:r>
            <a:r>
              <a:rPr b="1">
                <a:latin typeface="Helvetica"/>
                <a:ea typeface="Helvetica"/>
                <a:cs typeface="Helvetica"/>
                <a:sym typeface="Helvetica"/>
              </a:rPr>
              <a:t>gente</a:t>
            </a:r>
            <a:r>
              <a:rPr sz="5800">
                <a:latin typeface="Helvetica"/>
                <a:ea typeface="Helvetica"/>
                <a:cs typeface="Helvetica"/>
                <a:sym typeface="Helvetica"/>
              </a:rPr>
              <a:t> de la</a:t>
            </a:r>
            <a:r>
              <a:rPr b="1">
                <a:latin typeface="Helvetica"/>
                <a:ea typeface="Helvetica"/>
                <a:cs typeface="Helvetica"/>
                <a:sym typeface="Helvetica"/>
              </a:rPr>
              <a:t> luz salvadora </a:t>
            </a:r>
            <a:r>
              <a:rPr sz="5800">
                <a:latin typeface="Helvetica"/>
                <a:ea typeface="Helvetica"/>
                <a:cs typeface="Helvetica"/>
                <a:sym typeface="Helvetica"/>
              </a:rPr>
              <a:t>a las </a:t>
            </a:r>
            <a:r>
              <a:rPr b="1">
                <a:latin typeface="Helvetica"/>
                <a:ea typeface="Helvetica"/>
                <a:cs typeface="Helvetica"/>
                <a:sym typeface="Helvetica"/>
              </a:rPr>
              <a:t>costumbres</a:t>
            </a:r>
            <a:r>
              <a:rPr sz="5800">
                <a:latin typeface="Helvetica"/>
                <a:ea typeface="Helvetica"/>
                <a:cs typeface="Helvetica"/>
                <a:sym typeface="Helvetica"/>
              </a:rPr>
              <a:t> y la</a:t>
            </a:r>
            <a:r>
              <a:rPr b="1">
                <a:latin typeface="Helvetica"/>
                <a:ea typeface="Helvetica"/>
                <a:cs typeface="Helvetica"/>
                <a:sym typeface="Helvetica"/>
              </a:rPr>
              <a:t> moda</a:t>
            </a:r>
            <a:r>
              <a:rPr sz="5800">
                <a:latin typeface="Helvetica"/>
                <a:ea typeface="Helvetica"/>
                <a:cs typeface="Helvetica"/>
                <a:sym typeface="Helvetica"/>
              </a:rPr>
              <a:t>, sin tener en cuenta su </a:t>
            </a:r>
            <a:r>
              <a:rPr b="1">
                <a:latin typeface="Helvetica"/>
                <a:ea typeface="Helvetica"/>
                <a:cs typeface="Helvetica"/>
                <a:sym typeface="Helvetica"/>
              </a:rPr>
              <a:t>salud física, moral y mental.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indice.png" descr="indice.png"/>
          <p:cNvPicPr>
            <a:picLocks noChangeAspect="1"/>
          </p:cNvPicPr>
          <p:nvPr/>
        </p:nvPicPr>
        <p:blipFill>
          <a:blip r:embed="rId2"/>
          <a:srcRect t="3284" b="35925"/>
          <a:stretch>
            <a:fillRect/>
          </a:stretch>
        </p:blipFill>
        <p:spPr>
          <a:xfrm>
            <a:off x="7379737" y="4428269"/>
            <a:ext cx="15930851" cy="6434289"/>
          </a:xfrm>
          <a:prstGeom prst="rect">
            <a:avLst/>
          </a:prstGeom>
          <a:ln w="12700">
            <a:miter lim="400000"/>
          </a:ln>
        </p:spPr>
      </p:pic>
      <p:sp>
        <p:nvSpPr>
          <p:cNvPr id="132" name="Relaciones básicas"/>
          <p:cNvSpPr txBox="1">
            <a:spLocks noGrp="1"/>
          </p:cNvSpPr>
          <p:nvPr>
            <p:ph type="title"/>
          </p:nvPr>
        </p:nvSpPr>
        <p:spPr>
          <a:xfrm>
            <a:off x="4592177" y="1142912"/>
            <a:ext cx="16145019" cy="1625601"/>
          </a:xfrm>
          <a:prstGeom prst="rect">
            <a:avLst/>
          </a:prstGeom>
        </p:spPr>
        <p:txBody>
          <a:bodyPr/>
          <a:lstStyle>
            <a:lvl1pPr>
              <a:lnSpc>
                <a:spcPts val="8400"/>
              </a:lnSpc>
              <a:defRPr b="1">
                <a:ln w="25400">
                  <a:solidFill>
                    <a:schemeClr val="accent4"/>
                  </a:solidFill>
                </a:ln>
                <a:solidFill>
                  <a:srgbClr val="EBEBEB"/>
                </a:solidFill>
                <a:effectLst>
                  <a:outerShdw blurRad="12700" dist="63500" dir="18900000" rotWithShape="0">
                    <a:srgbClr val="000000"/>
                  </a:outerShdw>
                </a:effectLst>
                <a:latin typeface="Helvetica"/>
                <a:ea typeface="Helvetica"/>
                <a:cs typeface="Helvetica"/>
                <a:sym typeface="Helvetica"/>
              </a:defRPr>
            </a:lvl1pPr>
          </a:lstStyle>
          <a:p>
            <a:r>
              <a:t>Relaciones básicas</a:t>
            </a:r>
          </a:p>
        </p:txBody>
      </p:sp>
      <p:sp>
        <p:nvSpPr>
          <p:cNvPr id="133" name="Enfermedades que se originan…"/>
          <p:cNvSpPr txBox="1"/>
          <p:nvPr/>
        </p:nvSpPr>
        <p:spPr>
          <a:xfrm>
            <a:off x="9426307" y="5544064"/>
            <a:ext cx="5779915" cy="1805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ts val="4400"/>
              </a:lnSpc>
              <a:defRPr>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pPr>
            <a:r>
              <a:rPr dirty="0" err="1">
                <a:solidFill>
                  <a:schemeClr val="bg2">
                    <a:lumMod val="60000"/>
                    <a:lumOff val="40000"/>
                  </a:schemeClr>
                </a:solidFill>
              </a:rPr>
              <a:t>Enfermedades</a:t>
            </a:r>
            <a:r>
              <a:rPr dirty="0">
                <a:solidFill>
                  <a:schemeClr val="bg2">
                    <a:lumMod val="60000"/>
                    <a:lumOff val="40000"/>
                  </a:schemeClr>
                </a:solidFill>
              </a:rPr>
              <a:t> </a:t>
            </a:r>
            <a:r>
              <a:rPr sz="3900" dirty="0">
                <a:solidFill>
                  <a:schemeClr val="bg2">
                    <a:lumMod val="60000"/>
                    <a:lumOff val="40000"/>
                  </a:schemeClr>
                </a:solidFill>
              </a:rPr>
              <a:t>que se </a:t>
            </a:r>
            <a:r>
              <a:rPr dirty="0" err="1">
                <a:solidFill>
                  <a:schemeClr val="bg2">
                    <a:lumMod val="60000"/>
                    <a:lumOff val="40000"/>
                  </a:schemeClr>
                </a:solidFill>
              </a:rPr>
              <a:t>originan</a:t>
            </a:r>
            <a:endParaRPr dirty="0">
              <a:solidFill>
                <a:schemeClr val="bg2">
                  <a:lumMod val="60000"/>
                  <a:lumOff val="40000"/>
                </a:schemeClr>
              </a:solidFill>
            </a:endParaRPr>
          </a:p>
          <a:p>
            <a:pPr algn="l">
              <a:lnSpc>
                <a:spcPts val="4400"/>
              </a:lnSpc>
              <a:defRPr>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pPr>
            <a:r>
              <a:rPr sz="3900" dirty="0" err="1">
                <a:solidFill>
                  <a:schemeClr val="bg2">
                    <a:lumMod val="60000"/>
                    <a:lumOff val="40000"/>
                  </a:schemeClr>
                </a:solidFill>
              </a:rPr>
              <a:t>en</a:t>
            </a:r>
            <a:r>
              <a:rPr sz="3900" dirty="0">
                <a:solidFill>
                  <a:schemeClr val="bg2">
                    <a:lumMod val="60000"/>
                    <a:lumOff val="40000"/>
                  </a:schemeClr>
                </a:solidFill>
              </a:rPr>
              <a:t> la </a:t>
            </a:r>
            <a:r>
              <a:rPr dirty="0" err="1">
                <a:solidFill>
                  <a:schemeClr val="bg2">
                    <a:lumMod val="60000"/>
                    <a:lumOff val="40000"/>
                  </a:schemeClr>
                </a:solidFill>
              </a:rPr>
              <a:t>mente</a:t>
            </a:r>
            <a:r>
              <a:rPr sz="1560" dirty="0">
                <a:solidFill>
                  <a:schemeClr val="bg2">
                    <a:lumMod val="60000"/>
                    <a:lumOff val="40000"/>
                  </a:schemeClr>
                </a:solidFill>
              </a:rPr>
              <a:t>*</a:t>
            </a:r>
          </a:p>
        </p:txBody>
      </p:sp>
      <p:sp>
        <p:nvSpPr>
          <p:cNvPr id="134" name="La mente, la ciudadela"/>
          <p:cNvSpPr txBox="1"/>
          <p:nvPr/>
        </p:nvSpPr>
        <p:spPr>
          <a:xfrm>
            <a:off x="9537851" y="8537915"/>
            <a:ext cx="5779915" cy="162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t>La mente, la ciudadela</a:t>
            </a:r>
          </a:p>
        </p:txBody>
      </p:sp>
      <p:sp>
        <p:nvSpPr>
          <p:cNvPr id="135" name="La religión y…"/>
          <p:cNvSpPr txBox="1"/>
          <p:nvPr/>
        </p:nvSpPr>
        <p:spPr>
          <a:xfrm>
            <a:off x="17256645" y="5806661"/>
            <a:ext cx="5779915" cy="1280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l">
              <a:lnSpc>
                <a:spcPct val="80000"/>
              </a:lnSpc>
              <a:defRPr>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pPr>
            <a:r>
              <a:rPr>
                <a:solidFill>
                  <a:schemeClr val="bg2">
                    <a:lumMod val="60000"/>
                    <a:lumOff val="40000"/>
                  </a:schemeClr>
                </a:solidFill>
              </a:rPr>
              <a:t>La religión y</a:t>
            </a:r>
          </a:p>
          <a:p>
            <a:pPr algn="l">
              <a:lnSpc>
                <a:spcPct val="80000"/>
              </a:lnSpc>
              <a:defRPr>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pPr>
            <a:r>
              <a:rPr>
                <a:solidFill>
                  <a:schemeClr val="bg2">
                    <a:lumMod val="60000"/>
                    <a:lumOff val="40000"/>
                  </a:schemeClr>
                </a:solidFill>
              </a:rPr>
              <a:t>la mente</a:t>
            </a:r>
            <a:r>
              <a:rPr sz="1560">
                <a:solidFill>
                  <a:schemeClr val="bg2">
                    <a:lumMod val="60000"/>
                    <a:lumOff val="40000"/>
                  </a:schemeClr>
                </a:solidFill>
              </a:rPr>
              <a:t>*</a:t>
            </a:r>
          </a:p>
        </p:txBody>
      </p:sp>
      <p:sp>
        <p:nvSpPr>
          <p:cNvPr id="136" name="Comprensión"/>
          <p:cNvSpPr txBox="1"/>
          <p:nvPr/>
        </p:nvSpPr>
        <p:spPr>
          <a:xfrm>
            <a:off x="17405742" y="8796094"/>
            <a:ext cx="5779915"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l">
              <a:lnSpc>
                <a:spcPct val="80000"/>
              </a:lnSpc>
              <a:defRPr>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t>Comprensión</a:t>
            </a:r>
          </a:p>
        </p:txBody>
      </p:sp>
      <p:pic>
        <p:nvPicPr>
          <p:cNvPr id="137" name="PortadA MENTEcaracterPer.png" descr="PortadA MENTEcaracterPer.png"/>
          <p:cNvPicPr>
            <a:picLocks noChangeAspect="1"/>
          </p:cNvPicPr>
          <p:nvPr/>
        </p:nvPicPr>
        <p:blipFill>
          <a:blip r:embed="rId3"/>
          <a:srcRect t="963"/>
          <a:stretch>
            <a:fillRect/>
          </a:stretch>
        </p:blipFill>
        <p:spPr>
          <a:xfrm>
            <a:off x="826854" y="3990746"/>
            <a:ext cx="4365603" cy="6963812"/>
          </a:xfrm>
          <a:prstGeom prst="rect">
            <a:avLst/>
          </a:prstGeom>
          <a:ln w="12700">
            <a:miter lim="400000"/>
          </a:ln>
        </p:spPr>
      </p:pic>
      <p:sp>
        <p:nvSpPr>
          <p:cNvPr id="138" name="7"/>
          <p:cNvSpPr txBox="1"/>
          <p:nvPr/>
        </p:nvSpPr>
        <p:spPr>
          <a:xfrm>
            <a:off x="7999812" y="5672618"/>
            <a:ext cx="879302" cy="1244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7800">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t>7</a:t>
            </a:r>
          </a:p>
        </p:txBody>
      </p:sp>
      <p:sp>
        <p:nvSpPr>
          <p:cNvPr id="139" name="9"/>
          <p:cNvSpPr txBox="1"/>
          <p:nvPr/>
        </p:nvSpPr>
        <p:spPr>
          <a:xfrm>
            <a:off x="7999812" y="8728415"/>
            <a:ext cx="879302" cy="1244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7800">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t>9</a:t>
            </a:r>
          </a:p>
        </p:txBody>
      </p:sp>
      <p:sp>
        <p:nvSpPr>
          <p:cNvPr id="140" name="8"/>
          <p:cNvSpPr txBox="1"/>
          <p:nvPr/>
        </p:nvSpPr>
        <p:spPr>
          <a:xfrm>
            <a:off x="15880415" y="5672618"/>
            <a:ext cx="879302" cy="1244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7800">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t>8</a:t>
            </a:r>
          </a:p>
        </p:txBody>
      </p:sp>
      <p:sp>
        <p:nvSpPr>
          <p:cNvPr id="141" name="10"/>
          <p:cNvSpPr txBox="1"/>
          <p:nvPr/>
        </p:nvSpPr>
        <p:spPr>
          <a:xfrm>
            <a:off x="15358155" y="8728415"/>
            <a:ext cx="1489771" cy="1244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7800">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t>10</a:t>
            </a:r>
          </a:p>
        </p:txBody>
      </p:sp>
      <p:pic>
        <p:nvPicPr>
          <p:cNvPr id="142" name="Galería de imágenes" descr="Galería de imágenes"/>
          <p:cNvPicPr>
            <a:picLocks noChangeAspect="1"/>
          </p:cNvPicPr>
          <p:nvPr/>
        </p:nvPicPr>
        <p:blipFill>
          <a:blip r:embed="rId4"/>
          <a:srcRect t="1217" b="1217"/>
          <a:stretch>
            <a:fillRect/>
          </a:stretch>
        </p:blipFill>
        <p:spPr>
          <a:xfrm>
            <a:off x="918930" y="9850032"/>
            <a:ext cx="6790805" cy="4434169"/>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Para una rápida ruina"/>
          <p:cNvSpPr txBox="1"/>
          <p:nvPr/>
        </p:nvSpPr>
        <p:spPr>
          <a:xfrm>
            <a:off x="6320573" y="655144"/>
            <a:ext cx="12667969" cy="1407949"/>
          </a:xfrm>
          <a:prstGeom prst="rect">
            <a:avLst/>
          </a:prstGeom>
          <a:gradFill>
            <a:gsLst>
              <a:gs pos="0">
                <a:schemeClr val="accent1"/>
              </a:gs>
              <a:gs pos="100000">
                <a:schemeClr val="accent1">
                  <a:hueOff val="321133"/>
                  <a:satOff val="-12043"/>
                  <a:lumOff val="-7113"/>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4200">
                <a:effectLst>
                  <a:outerShdw blurRad="25400" dist="23998" dir="2700000" rotWithShape="0">
                    <a:srgbClr val="000000">
                      <a:alpha val="31034"/>
                    </a:srgbClr>
                  </a:outerShdw>
                </a:effectLst>
              </a:defRPr>
            </a:pPr>
            <a:r>
              <a:t>Para </a:t>
            </a:r>
            <a:r>
              <a:rPr b="1">
                <a:latin typeface="Helvetica"/>
                <a:ea typeface="Helvetica"/>
                <a:cs typeface="Helvetica"/>
                <a:sym typeface="Helvetica"/>
              </a:rPr>
              <a:t>una rápida ruina</a:t>
            </a:r>
          </a:p>
        </p:txBody>
      </p:sp>
      <p:sp>
        <p:nvSpPr>
          <p:cNvPr id="273" name="—The Review and Herald, 8 de septiembre de 1874; Mensajes para los Jóvenes, 235. {1MCP 87.3}"/>
          <p:cNvSpPr txBox="1"/>
          <p:nvPr/>
        </p:nvSpPr>
        <p:spPr>
          <a:xfrm>
            <a:off x="2793677" y="12647906"/>
            <a:ext cx="18153178"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200"/>
            </a:lvl1pPr>
          </a:lstStyle>
          <a:p>
            <a:r>
              <a:t>—The Review and Herald, 8 de septiembre de 1874; Mensajes para los Jóvenes, 235. {1MCP 87.3}</a:t>
            </a:r>
          </a:p>
        </p:txBody>
      </p:sp>
      <p:sp>
        <p:nvSpPr>
          <p:cNvPr id="274" name="Predomina el apetito…"/>
          <p:cNvSpPr/>
          <p:nvPr/>
        </p:nvSpPr>
        <p:spPr>
          <a:xfrm>
            <a:off x="5094420" y="1842807"/>
            <a:ext cx="15120276" cy="5146609"/>
          </a:xfrm>
          <a:prstGeom prst="roundRect">
            <a:avLst>
              <a:gd name="adj" fmla="val 10614"/>
            </a:avLst>
          </a:prstGeom>
          <a:gradFill>
            <a:gsLst>
              <a:gs pos="0">
                <a:schemeClr val="accent1"/>
              </a:gs>
              <a:gs pos="100000">
                <a:schemeClr val="accent1">
                  <a:hueOff val="321133"/>
                  <a:satOff val="-12043"/>
                  <a:lumOff val="-7113"/>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marL="1346200" indent="-1092200" algn="l">
              <a:buSzPct val="80000"/>
              <a:buBlip>
                <a:blip r:embed="rId2"/>
              </a:buBlip>
              <a:defRPr sz="7500">
                <a:effectLst>
                  <a:outerShdw blurRad="25400" dist="23998" dir="2700000" rotWithShape="0">
                    <a:srgbClr val="000000">
                      <a:alpha val="31034"/>
                    </a:srgbClr>
                  </a:outerShdw>
                </a:effectLst>
              </a:defRPr>
            </a:pPr>
            <a:r>
              <a:rPr b="1">
                <a:latin typeface="Helvetica"/>
                <a:ea typeface="Helvetica"/>
                <a:cs typeface="Helvetica"/>
                <a:sym typeface="Helvetica"/>
              </a:rPr>
              <a:t>Predomina</a:t>
            </a:r>
            <a:r>
              <a:rPr sz="5100"/>
              <a:t> el </a:t>
            </a:r>
            <a:r>
              <a:rPr b="1">
                <a:latin typeface="Helvetica"/>
                <a:ea typeface="Helvetica"/>
                <a:cs typeface="Helvetica"/>
                <a:sym typeface="Helvetica"/>
              </a:rPr>
              <a:t>apetito</a:t>
            </a:r>
          </a:p>
          <a:p>
            <a:pPr marL="1346200" indent="-1092200" algn="l">
              <a:buSzPct val="80000"/>
              <a:buBlip>
                <a:blip r:embed="rId2"/>
              </a:buBlip>
              <a:defRPr sz="7500">
                <a:effectLst>
                  <a:outerShdw blurRad="25400" dist="23998" dir="2700000" rotWithShape="0">
                    <a:srgbClr val="000000">
                      <a:alpha val="31034"/>
                    </a:srgbClr>
                  </a:outerShdw>
                </a:effectLst>
              </a:defRPr>
            </a:pPr>
            <a:r>
              <a:rPr b="1">
                <a:latin typeface="Helvetica"/>
                <a:ea typeface="Helvetica"/>
                <a:cs typeface="Helvetica"/>
                <a:sym typeface="Helvetica"/>
              </a:rPr>
              <a:t>La pasión</a:t>
            </a:r>
          </a:p>
          <a:p>
            <a:pPr marL="1346200" indent="-1092200" algn="l">
              <a:buSzPct val="80000"/>
              <a:buBlip>
                <a:blip r:embed="rId2"/>
              </a:buBlip>
              <a:defRPr sz="7500">
                <a:effectLst>
                  <a:outerShdw blurRad="25400" dist="23998" dir="2700000" rotWithShape="0">
                    <a:srgbClr val="000000">
                      <a:alpha val="31034"/>
                    </a:srgbClr>
                  </a:outerShdw>
                </a:effectLst>
              </a:defRPr>
            </a:pPr>
            <a:r>
              <a:rPr b="1">
                <a:latin typeface="Helvetica"/>
                <a:ea typeface="Helvetica"/>
                <a:cs typeface="Helvetica"/>
                <a:sym typeface="Helvetica"/>
              </a:rPr>
              <a:t>Sacrificar </a:t>
            </a:r>
            <a:r>
              <a:rPr sz="5100"/>
              <a:t>la </a:t>
            </a:r>
            <a:r>
              <a:rPr b="1">
                <a:latin typeface="Helvetica"/>
                <a:ea typeface="Helvetica"/>
                <a:cs typeface="Helvetica"/>
                <a:sym typeface="Helvetica"/>
              </a:rPr>
              <a:t>salud </a:t>
            </a:r>
            <a:r>
              <a:rPr sz="5100"/>
              <a:t>del </a:t>
            </a:r>
            <a:r>
              <a:rPr b="1">
                <a:latin typeface="Helvetica"/>
                <a:ea typeface="Helvetica"/>
                <a:cs typeface="Helvetica"/>
                <a:sym typeface="Helvetica"/>
              </a:rPr>
              <a:t>cuerpo </a:t>
            </a:r>
            <a:r>
              <a:rPr sz="5100"/>
              <a:t>y</a:t>
            </a:r>
          </a:p>
          <a:p>
            <a:pPr marL="1346200" indent="-1092200" algn="l">
              <a:buSzPct val="80000"/>
              <a:buBlip>
                <a:blip r:embed="rId2"/>
              </a:buBlip>
              <a:defRPr sz="7500">
                <a:effectLst>
                  <a:outerShdw blurRad="25400" dist="23998" dir="2700000" rotWithShape="0">
                    <a:srgbClr val="000000">
                      <a:alpha val="31034"/>
                    </a:srgbClr>
                  </a:outerShdw>
                </a:effectLst>
              </a:defRPr>
            </a:pPr>
            <a:r>
              <a:rPr b="1">
                <a:latin typeface="Helvetica"/>
                <a:ea typeface="Helvetica"/>
                <a:cs typeface="Helvetica"/>
                <a:sym typeface="Helvetica"/>
              </a:rPr>
              <a:t>La fuerza </a:t>
            </a:r>
            <a:r>
              <a:rPr sz="5100"/>
              <a:t>del </a:t>
            </a:r>
            <a:r>
              <a:rPr b="1">
                <a:latin typeface="Helvetica"/>
                <a:ea typeface="Helvetica"/>
                <a:cs typeface="Helvetica"/>
                <a:sym typeface="Helvetica"/>
              </a:rPr>
              <a:t>intelecto</a:t>
            </a:r>
          </a:p>
        </p:txBody>
      </p:sp>
      <p:sp>
        <p:nvSpPr>
          <p:cNvPr id="275" name="Si el intelecto iluminado lleva las riendas, dominando las propensiones animales y manteniéndolas sujetas a las facultades morales, Satanás sabe que es pequeño su poder para vencer con sus tentaciones."/>
          <p:cNvSpPr txBox="1"/>
          <p:nvPr/>
        </p:nvSpPr>
        <p:spPr>
          <a:xfrm>
            <a:off x="2287860" y="7556530"/>
            <a:ext cx="19808280" cy="398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6100"/>
            </a:pPr>
            <a:r>
              <a:rPr sz="7600" b="1" i="1">
                <a:latin typeface="Times New Roman"/>
                <a:ea typeface="Times New Roman"/>
                <a:cs typeface="Times New Roman"/>
                <a:sym typeface="Times New Roman"/>
              </a:rPr>
              <a:t>Si el intelecto iluminado lleva las riendas</a:t>
            </a:r>
            <a:r>
              <a:t>, dominando las propensiones animales y manteniéndolas sujetas a las facultades morales, Satanás sabe que es pequeño su poder para vencer con sus tentaciones.</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hueOff val="10811956"/>
                <a:satOff val="-58544"/>
                <a:lumOff val="-9736"/>
              </a:schemeClr>
            </a:gs>
            <a:gs pos="100000">
              <a:srgbClr val="4F0477"/>
            </a:gs>
          </a:gsLst>
          <a:lin ang="5400000" scaled="0"/>
        </a:gradFill>
        <a:effectLst/>
      </p:bgPr>
    </p:bg>
    <p:spTree>
      <p:nvGrpSpPr>
        <p:cNvPr id="1" name=""/>
        <p:cNvGrpSpPr/>
        <p:nvPr/>
      </p:nvGrpSpPr>
      <p:grpSpPr>
        <a:xfrm>
          <a:off x="0" y="0"/>
          <a:ext cx="0" cy="0"/>
          <a:chOff x="0" y="0"/>
          <a:chExt cx="0" cy="0"/>
        </a:xfrm>
      </p:grpSpPr>
      <p:sp>
        <p:nvSpPr>
          <p:cNvPr id="277" name="Lo que podría haber sido"/>
          <p:cNvSpPr txBox="1"/>
          <p:nvPr/>
        </p:nvSpPr>
        <p:spPr>
          <a:xfrm>
            <a:off x="3663925" y="697477"/>
            <a:ext cx="17056150" cy="2301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ts val="8600"/>
              </a:lnSpc>
              <a:defRPr sz="6900">
                <a:effectLst>
                  <a:outerShdw blurRad="12700" dist="50800" dir="18900000" rotWithShape="0">
                    <a:schemeClr val="accent3">
                      <a:satOff val="-13807"/>
                      <a:lumOff val="19329"/>
                    </a:schemeClr>
                  </a:outerShdw>
                </a:effectLst>
                <a:latin typeface="+mj-lt"/>
                <a:ea typeface="+mj-ea"/>
                <a:cs typeface="+mj-cs"/>
                <a:sym typeface="Arial Black"/>
              </a:defRPr>
            </a:pPr>
            <a:r>
              <a:t>Lo que </a:t>
            </a:r>
            <a:r>
              <a:rPr sz="9700"/>
              <a:t>podría haber sido</a:t>
            </a:r>
          </a:p>
        </p:txBody>
      </p:sp>
      <p:sp>
        <p:nvSpPr>
          <p:cNvPr id="278" name="—Testimonies for the Church 3:184 (1872). {1MCP 75.2}"/>
          <p:cNvSpPr txBox="1"/>
          <p:nvPr/>
        </p:nvSpPr>
        <p:spPr>
          <a:xfrm>
            <a:off x="11611542" y="11919773"/>
            <a:ext cx="10271049"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200"/>
            </a:lvl1pPr>
          </a:lstStyle>
          <a:p>
            <a:r>
              <a:t>—Testimonies for the Church 3:184 (1872). {1MCP 75.2}</a:t>
            </a:r>
          </a:p>
        </p:txBody>
      </p:sp>
      <p:sp>
        <p:nvSpPr>
          <p:cNvPr id="279" name="Si los padres, miembros de las generaciones pasadas, hubieran mantenido con firmeza el cuerpo como siervo de la mente y si no hubieran permitido que el intelecto fuera…"/>
          <p:cNvSpPr txBox="1">
            <a:spLocks noGrp="1"/>
          </p:cNvSpPr>
          <p:nvPr>
            <p:ph type="title"/>
          </p:nvPr>
        </p:nvSpPr>
        <p:spPr>
          <a:xfrm>
            <a:off x="845822" y="3275878"/>
            <a:ext cx="22692356" cy="8366511"/>
          </a:xfrm>
          <a:prstGeom prst="rect">
            <a:avLst/>
          </a:prstGeom>
        </p:spPr>
        <p:txBody>
          <a:bodyPr anchor="t"/>
          <a:lstStyle/>
          <a:p>
            <a:pPr defTabSz="817244">
              <a:defRPr sz="7524" b="1" i="1">
                <a:latin typeface="Times New Roman"/>
                <a:ea typeface="Times New Roman"/>
                <a:cs typeface="Times New Roman"/>
                <a:sym typeface="Times New Roman"/>
              </a:defRPr>
            </a:pPr>
            <a:r>
              <a:rPr sz="8910">
                <a:effectLst>
                  <a:outerShdw blurRad="12573" dist="62864" dir="18900000" rotWithShape="0">
                    <a:srgbClr val="000000"/>
                  </a:outerShdw>
                </a:effectLst>
              </a:rPr>
              <a:t>Si los padres, miembros</a:t>
            </a:r>
            <a:r>
              <a:rPr sz="6435">
                <a:effectLst>
                  <a:outerShdw blurRad="12573" dist="62864" dir="18900000" rotWithShape="0">
                    <a:srgbClr val="000000"/>
                  </a:outerShdw>
                </a:effectLst>
              </a:rPr>
              <a:t> de las generaciones pasadas, </a:t>
            </a:r>
            <a:r>
              <a:rPr sz="8910">
                <a:effectLst>
                  <a:outerShdw blurRad="12573" dist="62864" dir="18900000" rotWithShape="0">
                    <a:srgbClr val="000000"/>
                  </a:outerShdw>
                </a:effectLst>
              </a:rPr>
              <a:t>hubieran mantenido</a:t>
            </a:r>
            <a:r>
              <a:rPr sz="6435">
                <a:effectLst>
                  <a:outerShdw blurRad="12573" dist="62864" dir="18900000" rotWithShape="0">
                    <a:srgbClr val="000000"/>
                  </a:outerShdw>
                </a:effectLst>
              </a:rPr>
              <a:t> con </a:t>
            </a:r>
            <a:r>
              <a:rPr sz="8910">
                <a:effectLst>
                  <a:outerShdw blurRad="12573" dist="62864" dir="18900000" rotWithShape="0">
                    <a:srgbClr val="000000"/>
                  </a:outerShdw>
                </a:effectLst>
              </a:rPr>
              <a:t>firmeza</a:t>
            </a:r>
            <a:r>
              <a:rPr sz="6435">
                <a:effectLst>
                  <a:outerShdw blurRad="12573" dist="62864" dir="18900000" rotWithShape="0">
                    <a:srgbClr val="000000"/>
                  </a:outerShdw>
                </a:effectLst>
              </a:rPr>
              <a:t> el </a:t>
            </a:r>
            <a:r>
              <a:rPr sz="8910">
                <a:effectLst>
                  <a:outerShdw blurRad="12573" dist="62864" dir="18900000" rotWithShape="0">
                    <a:srgbClr val="000000"/>
                  </a:outerShdw>
                </a:effectLst>
              </a:rPr>
              <a:t>cuerpo</a:t>
            </a:r>
            <a:r>
              <a:rPr sz="6435">
                <a:effectLst>
                  <a:outerShdw blurRad="12573" dist="62864" dir="18900000" rotWithShape="0">
                    <a:srgbClr val="000000"/>
                  </a:outerShdw>
                </a:effectLst>
              </a:rPr>
              <a:t> </a:t>
            </a:r>
            <a:r>
              <a:rPr sz="8910">
                <a:effectLst>
                  <a:outerShdw blurRad="12573" dist="62864" dir="18900000" rotWithShape="0">
                    <a:srgbClr val="000000"/>
                  </a:outerShdw>
                </a:effectLst>
              </a:rPr>
              <a:t>como siervo</a:t>
            </a:r>
            <a:r>
              <a:rPr sz="6435">
                <a:effectLst>
                  <a:outerShdw blurRad="12573" dist="62864" dir="18900000" rotWithShape="0">
                    <a:srgbClr val="000000"/>
                  </a:outerShdw>
                </a:effectLst>
              </a:rPr>
              <a:t> de la </a:t>
            </a:r>
            <a:r>
              <a:rPr sz="8910">
                <a:effectLst>
                  <a:outerShdw blurRad="12573" dist="62864" dir="18900000" rotWithShape="0">
                    <a:srgbClr val="000000"/>
                  </a:outerShdw>
                </a:effectLst>
              </a:rPr>
              <a:t>mente</a:t>
            </a:r>
            <a:r>
              <a:rPr sz="6435">
                <a:effectLst>
                  <a:outerShdw blurRad="12573" dist="62864" dir="18900000" rotWithShape="0">
                    <a:srgbClr val="000000"/>
                  </a:outerShdw>
                </a:effectLst>
              </a:rPr>
              <a:t> y si </a:t>
            </a:r>
            <a:r>
              <a:rPr sz="8910">
                <a:effectLst>
                  <a:outerShdw blurRad="12573" dist="62864" dir="18900000" rotWithShape="0">
                    <a:srgbClr val="000000"/>
                  </a:outerShdw>
                </a:effectLst>
              </a:rPr>
              <a:t>no hubieran permitido</a:t>
            </a:r>
            <a:r>
              <a:rPr sz="6435">
                <a:effectLst>
                  <a:outerShdw blurRad="12573" dist="62864" dir="18900000" rotWithShape="0">
                    <a:srgbClr val="000000"/>
                  </a:outerShdw>
                </a:effectLst>
              </a:rPr>
              <a:t> que el </a:t>
            </a:r>
            <a:r>
              <a:rPr sz="8910">
                <a:effectLst>
                  <a:outerShdw blurRad="12573" dist="62864" dir="18900000" rotWithShape="0">
                    <a:srgbClr val="000000"/>
                  </a:outerShdw>
                </a:effectLst>
              </a:rPr>
              <a:t>intelecto fuera     </a:t>
            </a:r>
          </a:p>
          <a:p>
            <a:pPr defTabSz="817244">
              <a:defRPr sz="7524" b="1" i="1">
                <a:latin typeface="Times New Roman"/>
                <a:ea typeface="Times New Roman"/>
                <a:cs typeface="Times New Roman"/>
                <a:sym typeface="Times New Roman"/>
              </a:defRPr>
            </a:pPr>
            <a:r>
              <a:rPr sz="8910">
                <a:effectLst>
                  <a:outerShdw blurRad="12573" dist="62864" dir="18900000" rotWithShape="0">
                    <a:srgbClr val="000000"/>
                  </a:outerShdw>
                </a:effectLst>
              </a:rPr>
              <a:t>    esclavizado </a:t>
            </a:r>
            <a:r>
              <a:rPr sz="6435">
                <a:effectLst>
                  <a:outerShdw blurRad="12573" dist="62864" dir="18900000" rotWithShape="0">
                    <a:srgbClr val="000000"/>
                  </a:outerShdw>
                </a:effectLst>
              </a:rPr>
              <a:t>por las pasiones naturales </a:t>
            </a:r>
            <a:r>
              <a:rPr sz="8910">
                <a:effectLst>
                  <a:outerShdw blurRad="12573" dist="62864" dir="18900000" rotWithShape="0">
                    <a:srgbClr val="000000"/>
                  </a:outerShdw>
                </a:effectLst>
              </a:rPr>
              <a:t>habría </a:t>
            </a:r>
            <a:r>
              <a:rPr sz="6435">
                <a:effectLst>
                  <a:outerShdw blurRad="12573" dist="62864" dir="18900000" rotWithShape="0">
                    <a:srgbClr val="000000"/>
                  </a:outerShdw>
                </a:effectLst>
              </a:rPr>
              <a:t>una</a:t>
            </a:r>
          </a:p>
          <a:p>
            <a:pPr defTabSz="817244">
              <a:defRPr sz="7524" b="1" i="1">
                <a:latin typeface="Times New Roman"/>
                <a:ea typeface="Times New Roman"/>
                <a:cs typeface="Times New Roman"/>
                <a:sym typeface="Times New Roman"/>
              </a:defRPr>
            </a:pPr>
            <a:r>
              <a:rPr sz="6435">
                <a:effectLst>
                  <a:outerShdw blurRad="12573" dist="62864" dir="18900000" rotWithShape="0">
                    <a:srgbClr val="000000"/>
                  </a:outerShdw>
                </a:effectLst>
              </a:rPr>
              <a:t>       </a:t>
            </a:r>
            <a:r>
              <a:rPr sz="8910">
                <a:effectLst>
                  <a:outerShdw blurRad="12573" dist="62864" dir="18900000" rotWithShape="0">
                    <a:srgbClr val="000000"/>
                  </a:outerShdw>
                </a:effectLst>
              </a:rPr>
              <a:t>clase diferente </a:t>
            </a:r>
            <a:r>
              <a:rPr sz="6435">
                <a:effectLst>
                  <a:outerShdw blurRad="12573" dist="62864" dir="18900000" rotWithShape="0">
                    <a:srgbClr val="000000"/>
                  </a:outerShdw>
                </a:effectLst>
              </a:rPr>
              <a:t>de seres viviendo en nuestro planeta.</a:t>
            </a:r>
          </a:p>
        </p:txBody>
      </p:sp>
      <p:pic>
        <p:nvPicPr>
          <p:cNvPr id="280" name="Imagen" descr="Imagen"/>
          <p:cNvPicPr>
            <a:picLocks noChangeAspect="1"/>
          </p:cNvPicPr>
          <p:nvPr/>
        </p:nvPicPr>
        <p:blipFill>
          <a:blip r:embed="rId2"/>
          <a:stretch>
            <a:fillRect/>
          </a:stretch>
        </p:blipFill>
        <p:spPr>
          <a:xfrm>
            <a:off x="-235594" y="8197101"/>
            <a:ext cx="4498978" cy="579467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Elegir el control de la mente o del cuerpo"/>
          <p:cNvSpPr txBox="1">
            <a:spLocks noGrp="1"/>
          </p:cNvSpPr>
          <p:nvPr>
            <p:ph type="title"/>
          </p:nvPr>
        </p:nvSpPr>
        <p:spPr>
          <a:xfrm>
            <a:off x="1257046" y="-54668"/>
            <a:ext cx="22602142" cy="2884453"/>
          </a:xfrm>
          <a:prstGeom prst="rect">
            <a:avLst/>
          </a:prstGeom>
        </p:spPr>
        <p:txBody>
          <a:bodyPr/>
          <a:lstStyle/>
          <a:p>
            <a:pPr indent="283972" defTabSz="709930">
              <a:defRPr sz="9632" b="1">
                <a:latin typeface="Helvetica"/>
                <a:ea typeface="Helvetica"/>
                <a:cs typeface="Helvetica"/>
                <a:sym typeface="Helvetica"/>
              </a:defRPr>
            </a:pPr>
            <a:r>
              <a:t>Elegir </a:t>
            </a:r>
            <a:r>
              <a:rPr sz="6622" b="0"/>
              <a:t>el</a:t>
            </a:r>
            <a:r>
              <a:t> control </a:t>
            </a:r>
            <a:r>
              <a:rPr sz="6622" b="0"/>
              <a:t>de la </a:t>
            </a:r>
            <a:r>
              <a:t>mente </a:t>
            </a:r>
            <a:r>
              <a:rPr sz="6622" b="0"/>
              <a:t>o del </a:t>
            </a:r>
            <a:r>
              <a:t>cuerpo</a:t>
            </a:r>
          </a:p>
        </p:txBody>
      </p:sp>
      <p:sp>
        <p:nvSpPr>
          <p:cNvPr id="283" name="Todo estudiante necesita comprender la relación que existe entre la vida sencilla y el pensamiento elevado. A nosotros nos toca decidir individualmente si nuestras vidas han de ser regidas por la mente o por el cuerpo."/>
          <p:cNvSpPr txBox="1"/>
          <p:nvPr/>
        </p:nvSpPr>
        <p:spPr>
          <a:xfrm>
            <a:off x="2482572" y="3949700"/>
            <a:ext cx="20151090" cy="5816601"/>
          </a:xfrm>
          <a:prstGeom prst="rect">
            <a:avLst/>
          </a:prstGeom>
          <a:ln w="12700">
            <a:miter lim="400000"/>
          </a:ln>
          <a:effectLst>
            <a:outerShdw blurRad="190500" dist="8455"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3200">
                <a:effectLst>
                  <a:outerShdw blurRad="25400" dist="23998" dir="2700000" rotWithShape="0">
                    <a:srgbClr val="000000">
                      <a:alpha val="31034"/>
                    </a:srgbClr>
                  </a:outerShdw>
                </a:effectLst>
              </a:defRPr>
            </a:pPr>
            <a:r>
              <a:rPr sz="6000" b="1">
                <a:latin typeface="Helvetica"/>
                <a:ea typeface="Helvetica"/>
                <a:cs typeface="Helvetica"/>
                <a:sym typeface="Helvetica"/>
              </a:rPr>
              <a:t>Todo estudiante </a:t>
            </a:r>
            <a:r>
              <a:rPr sz="8500" b="1" i="1">
                <a:latin typeface="Helvetica"/>
                <a:ea typeface="Helvetica"/>
                <a:cs typeface="Helvetica"/>
                <a:sym typeface="Helvetica"/>
              </a:rPr>
              <a:t>necesita comprender</a:t>
            </a:r>
            <a:r>
              <a:rPr sz="6000" b="1">
                <a:latin typeface="Helvetica"/>
                <a:ea typeface="Helvetica"/>
                <a:cs typeface="Helvetica"/>
                <a:sym typeface="Helvetica"/>
              </a:rPr>
              <a:t> la </a:t>
            </a:r>
            <a:r>
              <a:rPr sz="8500" b="1" i="1">
                <a:latin typeface="Helvetica"/>
                <a:ea typeface="Helvetica"/>
                <a:cs typeface="Helvetica"/>
                <a:sym typeface="Helvetica"/>
              </a:rPr>
              <a:t>relación</a:t>
            </a:r>
            <a:r>
              <a:rPr sz="6000" b="1">
                <a:latin typeface="Helvetica"/>
                <a:ea typeface="Helvetica"/>
                <a:cs typeface="Helvetica"/>
                <a:sym typeface="Helvetica"/>
              </a:rPr>
              <a:t> que </a:t>
            </a:r>
            <a:r>
              <a:rPr sz="8500" b="1" i="1">
                <a:latin typeface="Helvetica"/>
                <a:ea typeface="Helvetica"/>
                <a:cs typeface="Helvetica"/>
                <a:sym typeface="Helvetica"/>
              </a:rPr>
              <a:t>existe</a:t>
            </a:r>
            <a:r>
              <a:rPr sz="6000" b="1">
                <a:latin typeface="Helvetica"/>
                <a:ea typeface="Helvetica"/>
                <a:cs typeface="Helvetica"/>
                <a:sym typeface="Helvetica"/>
              </a:rPr>
              <a:t> entre la </a:t>
            </a:r>
            <a:r>
              <a:rPr sz="8500" b="1" i="1">
                <a:latin typeface="Helvetica"/>
                <a:ea typeface="Helvetica"/>
                <a:cs typeface="Helvetica"/>
                <a:sym typeface="Helvetica"/>
              </a:rPr>
              <a:t>vida sencilla</a:t>
            </a:r>
            <a:r>
              <a:rPr sz="6000" b="1">
                <a:latin typeface="Helvetica"/>
                <a:ea typeface="Helvetica"/>
                <a:cs typeface="Helvetica"/>
                <a:sym typeface="Helvetica"/>
              </a:rPr>
              <a:t> y el </a:t>
            </a:r>
            <a:r>
              <a:rPr sz="8500" b="1" i="1">
                <a:latin typeface="Helvetica"/>
                <a:ea typeface="Helvetica"/>
                <a:cs typeface="Helvetica"/>
                <a:sym typeface="Helvetica"/>
              </a:rPr>
              <a:t>pensamiento elevado</a:t>
            </a:r>
            <a:r>
              <a:rPr sz="6000" b="1">
                <a:latin typeface="Helvetica"/>
                <a:ea typeface="Helvetica"/>
                <a:cs typeface="Helvetica"/>
                <a:sym typeface="Helvetica"/>
              </a:rPr>
              <a:t>. A nosotros nos toca decidir individualmente si nuestras vidas han de ser regidas por la mente o por el cuerpo.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Elegir el control de la mente o del cuerpo"/>
          <p:cNvSpPr txBox="1">
            <a:spLocks noGrp="1"/>
          </p:cNvSpPr>
          <p:nvPr>
            <p:ph type="title"/>
          </p:nvPr>
        </p:nvSpPr>
        <p:spPr>
          <a:xfrm>
            <a:off x="1257046" y="-54668"/>
            <a:ext cx="22602142" cy="2884453"/>
          </a:xfrm>
          <a:prstGeom prst="rect">
            <a:avLst/>
          </a:prstGeom>
        </p:spPr>
        <p:txBody>
          <a:bodyPr/>
          <a:lstStyle/>
          <a:p>
            <a:pPr indent="283972" defTabSz="709930">
              <a:defRPr sz="9632" b="1">
                <a:latin typeface="Helvetica"/>
                <a:ea typeface="Helvetica"/>
                <a:cs typeface="Helvetica"/>
                <a:sym typeface="Helvetica"/>
              </a:defRPr>
            </a:pPr>
            <a:r>
              <a:t>Elegir </a:t>
            </a:r>
            <a:r>
              <a:rPr sz="6622" b="0"/>
              <a:t>el</a:t>
            </a:r>
            <a:r>
              <a:t> control </a:t>
            </a:r>
            <a:r>
              <a:rPr sz="6622" b="0"/>
              <a:t>de la </a:t>
            </a:r>
            <a:r>
              <a:t>mente </a:t>
            </a:r>
            <a:r>
              <a:rPr sz="6622" b="0"/>
              <a:t>o del </a:t>
            </a:r>
            <a:r>
              <a:t>cuerpo</a:t>
            </a:r>
          </a:p>
        </p:txBody>
      </p:sp>
      <p:sp>
        <p:nvSpPr>
          <p:cNvPr id="286" name="Cada joven por sí mismo debe tomar la decisión que amoldará su vida, y hacer todo lo posible para comprender las fuerzas con las cuales tendrá que contender y las influencias que modelan el carácter y determinan el destino."/>
          <p:cNvSpPr txBox="1"/>
          <p:nvPr/>
        </p:nvSpPr>
        <p:spPr>
          <a:xfrm>
            <a:off x="6295086" y="3441707"/>
            <a:ext cx="17188352" cy="6832586"/>
          </a:xfrm>
          <a:prstGeom prst="rect">
            <a:avLst/>
          </a:prstGeom>
          <a:gradFill>
            <a:gsLst>
              <a:gs pos="0">
                <a:schemeClr val="accent4">
                  <a:hueOff val="-241732"/>
                  <a:satOff val="29417"/>
                  <a:lumOff val="20730"/>
                </a:schemeClr>
              </a:gs>
              <a:gs pos="100000">
                <a:schemeClr val="accent4">
                  <a:hueOff val="181116"/>
                  <a:satOff val="-2364"/>
                  <a:lumOff val="-35561"/>
                </a:schemeClr>
              </a:gs>
            </a:gsLst>
            <a:lin ang="5400000"/>
          </a:gradFill>
          <a:ln w="12700">
            <a:miter lim="400000"/>
          </a:ln>
          <a:effectLst>
            <a:outerShdw blurRad="190500" dist="8455"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r">
              <a:lnSpc>
                <a:spcPts val="8900"/>
              </a:lnSpc>
              <a:defRPr sz="3200">
                <a:effectLst>
                  <a:outerShdw blurRad="25400" dist="23998" dir="2700000" rotWithShape="0">
                    <a:srgbClr val="000000">
                      <a:alpha val="31034"/>
                    </a:srgbClr>
                  </a:outerShdw>
                </a:effectLst>
              </a:defRPr>
            </a:pPr>
            <a:r>
              <a:rPr sz="6000" b="1">
                <a:latin typeface="Helvetica"/>
                <a:ea typeface="Helvetica"/>
                <a:cs typeface="Helvetica"/>
                <a:sym typeface="Helvetica"/>
              </a:rPr>
              <a:t>Cada joven </a:t>
            </a:r>
            <a:r>
              <a:rPr sz="5000">
                <a:latin typeface="Helvetica"/>
                <a:ea typeface="Helvetica"/>
                <a:cs typeface="Helvetica"/>
                <a:sym typeface="Helvetica"/>
              </a:rPr>
              <a:t>por sí mismo</a:t>
            </a:r>
            <a:r>
              <a:rPr sz="6000" b="1">
                <a:latin typeface="Helvetica"/>
                <a:ea typeface="Helvetica"/>
                <a:cs typeface="Helvetica"/>
                <a:sym typeface="Helvetica"/>
              </a:rPr>
              <a:t> </a:t>
            </a:r>
            <a:r>
              <a:rPr sz="8500" b="1" i="1">
                <a:latin typeface="Helvetica"/>
                <a:ea typeface="Helvetica"/>
                <a:cs typeface="Helvetica"/>
                <a:sym typeface="Helvetica"/>
              </a:rPr>
              <a:t>debe tomar</a:t>
            </a:r>
            <a:r>
              <a:rPr sz="6000" b="1">
                <a:latin typeface="Helvetica"/>
                <a:ea typeface="Helvetica"/>
                <a:cs typeface="Helvetica"/>
                <a:sym typeface="Helvetica"/>
              </a:rPr>
              <a:t> </a:t>
            </a:r>
            <a:r>
              <a:rPr sz="5000">
                <a:latin typeface="Helvetica"/>
                <a:ea typeface="Helvetica"/>
                <a:cs typeface="Helvetica"/>
                <a:sym typeface="Helvetica"/>
              </a:rPr>
              <a:t>la</a:t>
            </a:r>
            <a:r>
              <a:rPr sz="6000" b="1">
                <a:latin typeface="Helvetica"/>
                <a:ea typeface="Helvetica"/>
                <a:cs typeface="Helvetica"/>
                <a:sym typeface="Helvetica"/>
              </a:rPr>
              <a:t> </a:t>
            </a:r>
            <a:r>
              <a:rPr sz="8500" b="1" i="1">
                <a:latin typeface="Helvetica"/>
                <a:ea typeface="Helvetica"/>
                <a:cs typeface="Helvetica"/>
                <a:sym typeface="Helvetica"/>
              </a:rPr>
              <a:t>decisión</a:t>
            </a:r>
            <a:r>
              <a:rPr sz="6000" b="1">
                <a:latin typeface="Helvetica"/>
                <a:ea typeface="Helvetica"/>
                <a:cs typeface="Helvetica"/>
                <a:sym typeface="Helvetica"/>
              </a:rPr>
              <a:t> </a:t>
            </a:r>
            <a:r>
              <a:rPr sz="5000">
                <a:latin typeface="Helvetica"/>
                <a:ea typeface="Helvetica"/>
                <a:cs typeface="Helvetica"/>
                <a:sym typeface="Helvetica"/>
              </a:rPr>
              <a:t>que </a:t>
            </a:r>
            <a:r>
              <a:rPr sz="8500" b="1" i="1">
                <a:latin typeface="Helvetica"/>
                <a:ea typeface="Helvetica"/>
                <a:cs typeface="Helvetica"/>
                <a:sym typeface="Helvetica"/>
              </a:rPr>
              <a:t>amoldará </a:t>
            </a:r>
            <a:r>
              <a:rPr sz="5000">
                <a:latin typeface="Helvetica"/>
                <a:ea typeface="Helvetica"/>
                <a:cs typeface="Helvetica"/>
                <a:sym typeface="Helvetica"/>
              </a:rPr>
              <a:t>su </a:t>
            </a:r>
            <a:r>
              <a:rPr sz="8500" b="1" i="1">
                <a:latin typeface="Helvetica"/>
                <a:ea typeface="Helvetica"/>
                <a:cs typeface="Helvetica"/>
                <a:sym typeface="Helvetica"/>
              </a:rPr>
              <a:t>vida</a:t>
            </a:r>
            <a:r>
              <a:rPr sz="5000">
                <a:latin typeface="Helvetica"/>
                <a:ea typeface="Helvetica"/>
                <a:cs typeface="Helvetica"/>
                <a:sym typeface="Helvetica"/>
              </a:rPr>
              <a:t>, y hacer todo lo posible para</a:t>
            </a:r>
            <a:r>
              <a:rPr sz="6000" b="1">
                <a:latin typeface="Helvetica"/>
                <a:ea typeface="Helvetica"/>
                <a:cs typeface="Helvetica"/>
                <a:sym typeface="Helvetica"/>
              </a:rPr>
              <a:t> </a:t>
            </a:r>
            <a:r>
              <a:rPr sz="8500" b="1" i="1">
                <a:latin typeface="Helvetica"/>
                <a:ea typeface="Helvetica"/>
                <a:cs typeface="Helvetica"/>
                <a:sym typeface="Helvetica"/>
              </a:rPr>
              <a:t>comprender</a:t>
            </a:r>
            <a:r>
              <a:rPr sz="6000" b="1">
                <a:latin typeface="Helvetica"/>
                <a:ea typeface="Helvetica"/>
                <a:cs typeface="Helvetica"/>
                <a:sym typeface="Helvetica"/>
              </a:rPr>
              <a:t> </a:t>
            </a:r>
            <a:r>
              <a:rPr sz="5000">
                <a:latin typeface="Helvetica"/>
                <a:ea typeface="Helvetica"/>
                <a:cs typeface="Helvetica"/>
                <a:sym typeface="Helvetica"/>
              </a:rPr>
              <a:t>las </a:t>
            </a:r>
            <a:r>
              <a:rPr sz="8500" b="1" i="1">
                <a:latin typeface="Helvetica"/>
                <a:ea typeface="Helvetica"/>
                <a:cs typeface="Helvetica"/>
                <a:sym typeface="Helvetica"/>
              </a:rPr>
              <a:t>fuerzas</a:t>
            </a:r>
            <a:r>
              <a:rPr sz="6000" b="1">
                <a:latin typeface="Helvetica"/>
                <a:ea typeface="Helvetica"/>
                <a:cs typeface="Helvetica"/>
                <a:sym typeface="Helvetica"/>
              </a:rPr>
              <a:t> </a:t>
            </a:r>
            <a:r>
              <a:rPr sz="5000">
                <a:latin typeface="Helvetica"/>
                <a:ea typeface="Helvetica"/>
                <a:cs typeface="Helvetica"/>
                <a:sym typeface="Helvetica"/>
              </a:rPr>
              <a:t>con las </a:t>
            </a:r>
            <a:r>
              <a:rPr sz="6000" b="1">
                <a:latin typeface="Helvetica"/>
                <a:ea typeface="Helvetica"/>
                <a:cs typeface="Helvetica"/>
                <a:sym typeface="Helvetica"/>
              </a:rPr>
              <a:t>cuales </a:t>
            </a:r>
            <a:r>
              <a:rPr sz="8500" b="1" i="1">
                <a:latin typeface="Helvetica"/>
                <a:ea typeface="Helvetica"/>
                <a:cs typeface="Helvetica"/>
                <a:sym typeface="Helvetica"/>
              </a:rPr>
              <a:t>tendrá </a:t>
            </a:r>
            <a:r>
              <a:rPr sz="5000">
                <a:latin typeface="Helvetica"/>
                <a:ea typeface="Helvetica"/>
                <a:cs typeface="Helvetica"/>
                <a:sym typeface="Helvetica"/>
              </a:rPr>
              <a:t>que </a:t>
            </a:r>
            <a:r>
              <a:rPr sz="8500" b="1" i="1">
                <a:latin typeface="Helvetica"/>
                <a:ea typeface="Helvetica"/>
                <a:cs typeface="Helvetica"/>
                <a:sym typeface="Helvetica"/>
              </a:rPr>
              <a:t>contender</a:t>
            </a:r>
            <a:r>
              <a:rPr sz="6000" b="1">
                <a:latin typeface="Helvetica"/>
                <a:ea typeface="Helvetica"/>
                <a:cs typeface="Helvetica"/>
                <a:sym typeface="Helvetica"/>
              </a:rPr>
              <a:t> </a:t>
            </a:r>
            <a:r>
              <a:rPr sz="5000">
                <a:latin typeface="Helvetica"/>
                <a:ea typeface="Helvetica"/>
                <a:cs typeface="Helvetica"/>
                <a:sym typeface="Helvetica"/>
              </a:rPr>
              <a:t>y las </a:t>
            </a:r>
            <a:r>
              <a:rPr sz="8500" b="1" i="1">
                <a:latin typeface="Helvetica"/>
                <a:ea typeface="Helvetica"/>
                <a:cs typeface="Helvetica"/>
                <a:sym typeface="Helvetica"/>
              </a:rPr>
              <a:t>influencias</a:t>
            </a:r>
            <a:r>
              <a:rPr sz="6000" b="1">
                <a:latin typeface="Helvetica"/>
                <a:ea typeface="Helvetica"/>
                <a:cs typeface="Helvetica"/>
                <a:sym typeface="Helvetica"/>
              </a:rPr>
              <a:t> </a:t>
            </a:r>
            <a:r>
              <a:rPr sz="5000">
                <a:latin typeface="Helvetica"/>
                <a:ea typeface="Helvetica"/>
                <a:cs typeface="Helvetica"/>
                <a:sym typeface="Helvetica"/>
              </a:rPr>
              <a:t>que </a:t>
            </a:r>
            <a:r>
              <a:rPr sz="8500" b="1" i="1">
                <a:latin typeface="Helvetica"/>
                <a:ea typeface="Helvetica"/>
                <a:cs typeface="Helvetica"/>
                <a:sym typeface="Helvetica"/>
              </a:rPr>
              <a:t>modelan</a:t>
            </a:r>
            <a:r>
              <a:rPr sz="5000">
                <a:latin typeface="Helvetica"/>
                <a:ea typeface="Helvetica"/>
                <a:cs typeface="Helvetica"/>
                <a:sym typeface="Helvetica"/>
              </a:rPr>
              <a:t> el </a:t>
            </a:r>
            <a:r>
              <a:rPr sz="8500" b="1" i="1">
                <a:latin typeface="Helvetica"/>
                <a:ea typeface="Helvetica"/>
                <a:cs typeface="Helvetica"/>
                <a:sym typeface="Helvetica"/>
              </a:rPr>
              <a:t>carácter</a:t>
            </a:r>
            <a:r>
              <a:rPr sz="6000" b="1">
                <a:latin typeface="Helvetica"/>
                <a:ea typeface="Helvetica"/>
                <a:cs typeface="Helvetica"/>
                <a:sym typeface="Helvetica"/>
              </a:rPr>
              <a:t> </a:t>
            </a:r>
            <a:r>
              <a:rPr sz="5000">
                <a:latin typeface="Helvetica"/>
                <a:ea typeface="Helvetica"/>
                <a:cs typeface="Helvetica"/>
                <a:sym typeface="Helvetica"/>
              </a:rPr>
              <a:t>y </a:t>
            </a:r>
            <a:r>
              <a:rPr sz="6000" b="1">
                <a:latin typeface="Helvetica"/>
                <a:ea typeface="Helvetica"/>
                <a:cs typeface="Helvetica"/>
                <a:sym typeface="Helvetica"/>
              </a:rPr>
              <a:t>determinan el destino.</a:t>
            </a:r>
          </a:p>
        </p:txBody>
      </p:sp>
      <p:sp>
        <p:nvSpPr>
          <p:cNvPr id="287" name="——La Educación, 202 (1903). {1MCP 88.2}"/>
          <p:cNvSpPr txBox="1"/>
          <p:nvPr/>
        </p:nvSpPr>
        <p:spPr>
          <a:xfrm>
            <a:off x="10305287" y="12156215"/>
            <a:ext cx="11139425" cy="774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400"/>
            </a:lvl1pPr>
          </a:lstStyle>
          <a:p>
            <a:r>
              <a:t>——La Educación, 202 (1903). {1MCP 88.2}</a:t>
            </a:r>
          </a:p>
        </p:txBody>
      </p:sp>
      <p:pic>
        <p:nvPicPr>
          <p:cNvPr id="288" name="Galería de imágenes" descr="Galería de imágenes"/>
          <p:cNvPicPr>
            <a:picLocks noChangeAspect="1"/>
          </p:cNvPicPr>
          <p:nvPr/>
        </p:nvPicPr>
        <p:blipFill>
          <a:blip r:embed="rId2"/>
          <a:srcRect l="273" r="273"/>
          <a:stretch>
            <a:fillRect/>
          </a:stretch>
        </p:blipFill>
        <p:spPr>
          <a:xfrm>
            <a:off x="93983" y="3484385"/>
            <a:ext cx="7075938" cy="1012662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16099">
              <a:schemeClr val="accent6">
                <a:hueOff val="10811956"/>
                <a:satOff val="-58544"/>
                <a:lumOff val="-9736"/>
              </a:schemeClr>
            </a:gs>
            <a:gs pos="97747">
              <a:srgbClr val="B229FF"/>
            </a:gs>
          </a:gsLst>
          <a:lin ang="5400000" scaled="0"/>
        </a:gradFill>
        <a:effectLst/>
      </p:bgPr>
    </p:bg>
    <p:spTree>
      <p:nvGrpSpPr>
        <p:cNvPr id="1" name=""/>
        <p:cNvGrpSpPr/>
        <p:nvPr/>
      </p:nvGrpSpPr>
      <p:grpSpPr>
        <a:xfrm>
          <a:off x="0" y="0"/>
          <a:ext cx="0" cy="0"/>
          <a:chOff x="0" y="0"/>
          <a:chExt cx="0" cy="0"/>
        </a:xfrm>
      </p:grpSpPr>
      <p:sp>
        <p:nvSpPr>
          <p:cNvPr id="290" name="Enseñar a la gente"/>
          <p:cNvSpPr txBox="1">
            <a:spLocks noGrp="1"/>
          </p:cNvSpPr>
          <p:nvPr>
            <p:ph type="title"/>
          </p:nvPr>
        </p:nvSpPr>
        <p:spPr>
          <a:xfrm>
            <a:off x="2914584" y="611892"/>
            <a:ext cx="19562146" cy="2911142"/>
          </a:xfrm>
          <a:prstGeom prst="rect">
            <a:avLst/>
          </a:prstGeom>
        </p:spPr>
        <p:txBody>
          <a:bodyPr/>
          <a:lstStyle/>
          <a:p>
            <a:pPr indent="330200">
              <a:lnSpc>
                <a:spcPts val="9600"/>
              </a:lnSpc>
              <a:defRPr b="1">
                <a:effectLst>
                  <a:outerShdw blurRad="12700" dist="63500" dir="18900000" rotWithShape="0">
                    <a:srgbClr val="000000"/>
                  </a:outerShdw>
                </a:effectLst>
                <a:latin typeface="Helvetica"/>
                <a:ea typeface="Helvetica"/>
                <a:cs typeface="Helvetica"/>
                <a:sym typeface="Helvetica"/>
              </a:defRPr>
            </a:pPr>
            <a:r>
              <a:rPr dirty="0" err="1"/>
              <a:t>Enseñar</a:t>
            </a:r>
            <a:r>
              <a:rPr dirty="0"/>
              <a:t> </a:t>
            </a:r>
            <a:r>
              <a:rPr sz="10200" b="0" dirty="0"/>
              <a:t>a la </a:t>
            </a:r>
            <a:r>
              <a:rPr dirty="0" err="1"/>
              <a:t>gente</a:t>
            </a:r>
            <a:endParaRPr dirty="0"/>
          </a:p>
        </p:txBody>
      </p:sp>
      <p:sp>
        <p:nvSpPr>
          <p:cNvPr id="291" name="—Carta circular a los médicos y evangelistas, 1910; Counsels on Health, 543. {1MCP 88.3}"/>
          <p:cNvSpPr txBox="1"/>
          <p:nvPr/>
        </p:nvSpPr>
        <p:spPr>
          <a:xfrm>
            <a:off x="3177764" y="12533607"/>
            <a:ext cx="19562147" cy="182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800"/>
            </a:pPr>
            <a:r>
              <a:t>—Carta circular a los médicos y evangelistas, 1910; Counsels on Health, 543. {1MCP 88.3}</a:t>
            </a:r>
          </a:p>
          <a:p>
            <a:pPr>
              <a:defRPr sz="2800"/>
            </a:pPr>
            <a:endParaRPr/>
          </a:p>
          <a:p>
            <a:pPr>
              <a:defRPr sz="2800"/>
            </a:pPr>
            <a:endParaRPr/>
          </a:p>
        </p:txBody>
      </p:sp>
      <p:sp>
        <p:nvSpPr>
          <p:cNvPr id="292" name="Resistir la tentación de complacer el apetito.…"/>
          <p:cNvSpPr/>
          <p:nvPr/>
        </p:nvSpPr>
        <p:spPr>
          <a:xfrm>
            <a:off x="2001075" y="5302953"/>
            <a:ext cx="20738836" cy="7169580"/>
          </a:xfrm>
          <a:prstGeom prst="roundRect">
            <a:avLst>
              <a:gd name="adj" fmla="val 1684"/>
            </a:avLst>
          </a:prstGeom>
          <a:gradFill>
            <a:gsLst>
              <a:gs pos="0">
                <a:srgbClr val="E45297"/>
              </a:gs>
              <a:gs pos="100000">
                <a:schemeClr val="accent1">
                  <a:hueOff val="321133"/>
                  <a:satOff val="-12043"/>
                  <a:lumOff val="-7113"/>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marL="1346200" indent="-1092200" algn="l">
              <a:buSzPct val="80000"/>
              <a:buBlip>
                <a:blip r:embed="rId2"/>
              </a:buBlip>
              <a:defRPr sz="7500">
                <a:effectLst>
                  <a:outerShdw blurRad="25400" dist="23998" dir="2700000" rotWithShape="0">
                    <a:srgbClr val="000000">
                      <a:alpha val="31034"/>
                    </a:srgbClr>
                  </a:outerShdw>
                </a:effectLst>
              </a:defRPr>
            </a:pPr>
            <a:r>
              <a:rPr b="1">
                <a:latin typeface="Helvetica"/>
                <a:ea typeface="Helvetica"/>
                <a:cs typeface="Helvetica"/>
                <a:sym typeface="Helvetica"/>
              </a:rPr>
              <a:t>Resistir </a:t>
            </a:r>
            <a:r>
              <a:rPr sz="5400"/>
              <a:t>la </a:t>
            </a:r>
            <a:r>
              <a:rPr b="1">
                <a:latin typeface="Helvetica"/>
                <a:ea typeface="Helvetica"/>
                <a:cs typeface="Helvetica"/>
                <a:sym typeface="Helvetica"/>
              </a:rPr>
              <a:t>tentación </a:t>
            </a:r>
            <a:r>
              <a:rPr sz="5400"/>
              <a:t>de </a:t>
            </a:r>
            <a:r>
              <a:rPr b="1">
                <a:latin typeface="Helvetica"/>
                <a:ea typeface="Helvetica"/>
                <a:cs typeface="Helvetica"/>
                <a:sym typeface="Helvetica"/>
              </a:rPr>
              <a:t>complacer</a:t>
            </a:r>
            <a:r>
              <a:rPr sz="5400"/>
              <a:t> el </a:t>
            </a:r>
            <a:r>
              <a:rPr b="1">
                <a:latin typeface="Helvetica"/>
                <a:ea typeface="Helvetica"/>
                <a:cs typeface="Helvetica"/>
                <a:sym typeface="Helvetica"/>
              </a:rPr>
              <a:t>apetito</a:t>
            </a:r>
            <a:r>
              <a:rPr sz="5400"/>
              <a:t>.</a:t>
            </a:r>
          </a:p>
          <a:p>
            <a:pPr marL="1040383" indent="-786383" algn="l">
              <a:buSzPct val="80000"/>
              <a:buBlip>
                <a:blip r:embed="rId2"/>
              </a:buBlip>
              <a:defRPr sz="7500">
                <a:effectLst>
                  <a:outerShdw blurRad="25400" dist="23998" dir="2700000" rotWithShape="0">
                    <a:srgbClr val="000000">
                      <a:alpha val="31034"/>
                    </a:srgbClr>
                  </a:outerShdw>
                </a:effectLst>
              </a:defRPr>
            </a:pPr>
            <a:r>
              <a:rPr sz="5400"/>
              <a:t>Saber cuán </a:t>
            </a:r>
            <a:r>
              <a:rPr b="1">
                <a:latin typeface="Helvetica"/>
                <a:ea typeface="Helvetica"/>
                <a:cs typeface="Helvetica"/>
                <a:sym typeface="Helvetica"/>
              </a:rPr>
              <a:t>íntima </a:t>
            </a:r>
            <a:r>
              <a:rPr sz="5400"/>
              <a:t>es la </a:t>
            </a:r>
            <a:r>
              <a:rPr b="1">
                <a:latin typeface="Helvetica"/>
                <a:ea typeface="Helvetica"/>
                <a:cs typeface="Helvetica"/>
                <a:sym typeface="Helvetica"/>
              </a:rPr>
              <a:t>relación entre </a:t>
            </a:r>
            <a:r>
              <a:rPr sz="5400"/>
              <a:t>la </a:t>
            </a:r>
            <a:r>
              <a:rPr b="1">
                <a:latin typeface="Helvetica"/>
                <a:ea typeface="Helvetica"/>
                <a:cs typeface="Helvetica"/>
                <a:sym typeface="Helvetica"/>
              </a:rPr>
              <a:t>mente</a:t>
            </a:r>
            <a:r>
              <a:rPr sz="5400"/>
              <a:t> y el</a:t>
            </a:r>
            <a:r>
              <a:rPr b="1">
                <a:latin typeface="Helvetica"/>
                <a:ea typeface="Helvetica"/>
                <a:cs typeface="Helvetica"/>
                <a:sym typeface="Helvetica"/>
              </a:rPr>
              <a:t> cuerpo</a:t>
            </a:r>
          </a:p>
          <a:p>
            <a:pPr marL="1346200" indent="-1092200" algn="l">
              <a:buSzPct val="80000"/>
              <a:buBlip>
                <a:blip r:embed="rId2"/>
              </a:buBlip>
              <a:defRPr sz="7500">
                <a:effectLst>
                  <a:outerShdw blurRad="25400" dist="23998" dir="2700000" rotWithShape="0">
                    <a:srgbClr val="000000">
                      <a:alpha val="31034"/>
                    </a:srgbClr>
                  </a:outerShdw>
                </a:effectLst>
              </a:defRPr>
            </a:pPr>
            <a:r>
              <a:rPr b="1">
                <a:latin typeface="Helvetica"/>
                <a:ea typeface="Helvetica"/>
                <a:cs typeface="Helvetica"/>
                <a:sym typeface="Helvetica"/>
              </a:rPr>
              <a:t>Mantener </a:t>
            </a:r>
            <a:r>
              <a:rPr sz="5400"/>
              <a:t>a </a:t>
            </a:r>
            <a:r>
              <a:rPr b="1">
                <a:latin typeface="Helvetica"/>
                <a:ea typeface="Helvetica"/>
                <a:cs typeface="Helvetica"/>
                <a:sym typeface="Helvetica"/>
              </a:rPr>
              <a:t>ambos </a:t>
            </a:r>
            <a:r>
              <a:rPr sz="5400"/>
              <a:t>en las </a:t>
            </a:r>
            <a:r>
              <a:rPr b="1">
                <a:latin typeface="Helvetica"/>
                <a:ea typeface="Helvetica"/>
                <a:cs typeface="Helvetica"/>
                <a:sym typeface="Helvetica"/>
              </a:rPr>
              <a:t>mejores condiciones</a:t>
            </a:r>
            <a:r>
              <a:rPr sz="5400"/>
              <a:t>.</a:t>
            </a:r>
          </a:p>
        </p:txBody>
      </p:sp>
      <p:sp>
        <p:nvSpPr>
          <p:cNvPr id="293" name="La necesidad de:"/>
          <p:cNvSpPr txBox="1"/>
          <p:nvPr/>
        </p:nvSpPr>
        <p:spPr>
          <a:xfrm>
            <a:off x="3094437" y="3951957"/>
            <a:ext cx="5190326"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100"/>
            </a:lvl1pPr>
          </a:lstStyle>
          <a:p>
            <a:r>
              <a:t>La necesidad de:</a:t>
            </a:r>
          </a:p>
        </p:txBody>
      </p:sp>
      <p:pic>
        <p:nvPicPr>
          <p:cNvPr id="294" name="Galería de imágenes" descr="Galería de imágenes"/>
          <p:cNvPicPr>
            <a:picLocks noChangeAspect="1"/>
          </p:cNvPicPr>
          <p:nvPr/>
        </p:nvPicPr>
        <p:blipFill>
          <a:blip r:embed="rId3"/>
          <a:srcRect l="2790" r="2790"/>
          <a:stretch>
            <a:fillRect/>
          </a:stretch>
        </p:blipFill>
        <p:spPr>
          <a:xfrm>
            <a:off x="618635" y="447750"/>
            <a:ext cx="4591898" cy="5918116"/>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184">
              <a:srgbClr val="9437FF"/>
            </a:gs>
            <a:gs pos="34593">
              <a:srgbClr val="5B2C90"/>
            </a:gs>
            <a:gs pos="68024">
              <a:srgbClr val="212121"/>
            </a:gs>
            <a:gs pos="91482">
              <a:srgbClr val="75147A"/>
            </a:gs>
            <a:gs pos="100000">
              <a:srgbClr val="C907D4"/>
            </a:gs>
          </a:gsLst>
          <a:lin ang="5400000" scaled="0"/>
        </a:gradFill>
        <a:effectLst/>
      </p:bgPr>
    </p:bg>
    <p:spTree>
      <p:nvGrpSpPr>
        <p:cNvPr id="1" name=""/>
        <p:cNvGrpSpPr/>
        <p:nvPr/>
      </p:nvGrpSpPr>
      <p:grpSpPr>
        <a:xfrm>
          <a:off x="0" y="0"/>
          <a:ext cx="0" cy="0"/>
          <a:chOff x="0" y="0"/>
          <a:chExt cx="0" cy="0"/>
        </a:xfrm>
      </p:grpSpPr>
      <p:pic>
        <p:nvPicPr>
          <p:cNvPr id="144" name="Imagen" descr="Imagen"/>
          <p:cNvPicPr>
            <a:picLocks noChangeAspect="1"/>
          </p:cNvPicPr>
          <p:nvPr/>
        </p:nvPicPr>
        <p:blipFill>
          <a:blip r:embed="rId2"/>
          <a:srcRect l="5820" t="6587"/>
          <a:stretch>
            <a:fillRect/>
          </a:stretch>
        </p:blipFill>
        <p:spPr>
          <a:xfrm>
            <a:off x="5853401" y="263855"/>
            <a:ext cx="16023324" cy="8724694"/>
          </a:xfrm>
          <a:prstGeom prst="rect">
            <a:avLst/>
          </a:prstGeom>
          <a:ln w="12700">
            <a:miter lim="400000"/>
          </a:ln>
          <a:effectLst>
            <a:outerShdw blurRad="190500" dist="8455" dir="5400000" rotWithShape="0">
              <a:srgbClr val="000000"/>
            </a:outerShdw>
          </a:effectLst>
        </p:spPr>
      </p:pic>
      <p:sp>
        <p:nvSpPr>
          <p:cNvPr id="145" name="Capítulo 9"/>
          <p:cNvSpPr txBox="1"/>
          <p:nvPr/>
        </p:nvSpPr>
        <p:spPr>
          <a:xfrm>
            <a:off x="915238" y="8230957"/>
            <a:ext cx="4305595" cy="1203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5700">
                <a:latin typeface="+mj-lt"/>
                <a:ea typeface="+mj-ea"/>
                <a:cs typeface="+mj-cs"/>
                <a:sym typeface="Arial Black"/>
              </a:defRPr>
            </a:lvl1pPr>
          </a:lstStyle>
          <a:p>
            <a:r>
              <a:t>Capítulo 9</a:t>
            </a:r>
          </a:p>
        </p:txBody>
      </p:sp>
      <p:sp>
        <p:nvSpPr>
          <p:cNvPr id="146" name="La mente, la ciudadela"/>
          <p:cNvSpPr txBox="1">
            <a:spLocks noGrp="1"/>
          </p:cNvSpPr>
          <p:nvPr>
            <p:ph type="title"/>
          </p:nvPr>
        </p:nvSpPr>
        <p:spPr>
          <a:xfrm>
            <a:off x="3850711" y="9434354"/>
            <a:ext cx="20028703" cy="3083205"/>
          </a:xfrm>
          <a:prstGeom prst="rect">
            <a:avLst/>
          </a:prstGeom>
        </p:spPr>
        <p:txBody>
          <a:bodyPr/>
          <a:lstStyle/>
          <a:p>
            <a:pPr>
              <a:lnSpc>
                <a:spcPts val="8600"/>
              </a:lnSpc>
              <a:defRPr>
                <a:ln w="63500">
                  <a:solidFill>
                    <a:schemeClr val="accent4">
                      <a:hueOff val="-241732"/>
                      <a:satOff val="29417"/>
                      <a:lumOff val="20730"/>
                    </a:schemeClr>
                  </a:solidFill>
                </a:ln>
                <a:effectLst>
                  <a:outerShdw blurRad="88900" dist="63500" dir="18900000" rotWithShape="0">
                    <a:srgbClr val="000000"/>
                  </a:outerShdw>
                </a:effectLst>
              </a:defRPr>
            </a:pPr>
            <a:r>
              <a:rPr dirty="0"/>
              <a:t>La </a:t>
            </a:r>
            <a:r>
              <a:rPr dirty="0" err="1"/>
              <a:t>mente</a:t>
            </a:r>
            <a:r>
              <a:rPr sz="7500" dirty="0"/>
              <a:t>, la </a:t>
            </a:r>
            <a:r>
              <a:rPr dirty="0" err="1"/>
              <a:t>ciudadela</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cover dir="d"/>
      </p:transition>
    </mc:Choice>
    <mc:Fallback xmlns="" xmlns:m="http://schemas.openxmlformats.org/officeDocument/2006/math" xmlns:a14="http://schemas.microsoft.com/office/drawing/2010/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1580"/>
            </a:gs>
            <a:gs pos="100000">
              <a:srgbClr val="2B2B2B"/>
            </a:gs>
          </a:gsLst>
          <a:lin ang="5400000" scaled="0"/>
        </a:gradFill>
        <a:effectLst/>
      </p:bgPr>
    </p:bg>
    <p:spTree>
      <p:nvGrpSpPr>
        <p:cNvPr id="1" name=""/>
        <p:cNvGrpSpPr/>
        <p:nvPr/>
      </p:nvGrpSpPr>
      <p:grpSpPr>
        <a:xfrm>
          <a:off x="0" y="0"/>
          <a:ext cx="0" cy="0"/>
          <a:chOff x="0" y="0"/>
          <a:chExt cx="0" cy="0"/>
        </a:xfrm>
      </p:grpSpPr>
      <p:sp>
        <p:nvSpPr>
          <p:cNvPr id="148" name="Cada órgano del cuerpo ha sido hecho para estar subordinado a la mente, que es la capital del cuerpo."/>
          <p:cNvSpPr txBox="1">
            <a:spLocks noGrp="1"/>
          </p:cNvSpPr>
          <p:nvPr>
            <p:ph type="body" sz="half" idx="1"/>
          </p:nvPr>
        </p:nvSpPr>
        <p:spPr>
          <a:xfrm>
            <a:off x="9269041" y="5290106"/>
            <a:ext cx="13279492" cy="5262167"/>
          </a:xfrm>
          <a:prstGeom prst="rect">
            <a:avLst/>
          </a:prstGeom>
        </p:spPr>
        <p:txBody>
          <a:bodyPr/>
          <a:lstStyle>
            <a:lvl1pPr marL="0" indent="0" algn="ctr">
              <a:buSzTx/>
              <a:buNone/>
              <a:defRPr sz="6600" b="1">
                <a:latin typeface="Helvetica"/>
                <a:ea typeface="Helvetica"/>
                <a:cs typeface="Helvetica"/>
                <a:sym typeface="Helvetica"/>
              </a:defRPr>
            </a:lvl1pPr>
          </a:lstStyle>
          <a:p>
            <a:r>
              <a:t>Cada órgano del cuerpo ha sido hecho para estar subordinado a la mente, que es la capital del cuerpo.</a:t>
            </a:r>
          </a:p>
        </p:txBody>
      </p:sp>
      <p:sp>
        <p:nvSpPr>
          <p:cNvPr id="149" name="La capital  del cuerpo"/>
          <p:cNvSpPr txBox="1"/>
          <p:nvPr/>
        </p:nvSpPr>
        <p:spPr>
          <a:xfrm>
            <a:off x="3877533" y="518069"/>
            <a:ext cx="16628934" cy="2427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a:lnSpc>
                <a:spcPts val="6900"/>
              </a:lnSpc>
              <a:defRPr sz="7200">
                <a:effectLst>
                  <a:outerShdw blurRad="12700" dist="50800" dir="18900000" rotWithShape="0">
                    <a:schemeClr val="accent3">
                      <a:satOff val="-13807"/>
                      <a:lumOff val="19329"/>
                    </a:schemeClr>
                  </a:outerShdw>
                </a:effectLst>
                <a:latin typeface="+mj-lt"/>
                <a:ea typeface="+mj-ea"/>
                <a:cs typeface="+mj-cs"/>
                <a:sym typeface="Arial Black"/>
              </a:defRPr>
            </a:pPr>
            <a:r>
              <a:t>La capital </a:t>
            </a:r>
            <a:r>
              <a:rPr sz="5500">
                <a:latin typeface="Helvetica Neue"/>
                <a:ea typeface="Helvetica Neue"/>
                <a:cs typeface="Helvetica Neue"/>
                <a:sym typeface="Helvetica Neue"/>
              </a:rPr>
              <a:t> del </a:t>
            </a:r>
            <a:r>
              <a:t>cuerpo</a:t>
            </a:r>
          </a:p>
        </p:txBody>
      </p:sp>
      <p:sp>
        <p:nvSpPr>
          <p:cNvPr id="150" name="—EC 14 (1872). {1MCP 83.1}"/>
          <p:cNvSpPr txBox="1"/>
          <p:nvPr/>
        </p:nvSpPr>
        <p:spPr>
          <a:xfrm>
            <a:off x="9591539" y="11307060"/>
            <a:ext cx="14792461" cy="1193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600"/>
            </a:lvl1pPr>
          </a:lstStyle>
          <a:p>
            <a:r>
              <a:rPr dirty="0"/>
              <a:t>—EC 14 (1872). {1MCP 83.1}</a:t>
            </a:r>
          </a:p>
        </p:txBody>
      </p:sp>
      <p:pic>
        <p:nvPicPr>
          <p:cNvPr id="151" name="Imagen" descr="Imagen"/>
          <p:cNvPicPr>
            <a:picLocks noChangeAspect="1"/>
          </p:cNvPicPr>
          <p:nvPr/>
        </p:nvPicPr>
        <p:blipFill>
          <a:blip r:embed="rId2"/>
          <a:stretch>
            <a:fillRect/>
          </a:stretch>
        </p:blipFill>
        <p:spPr>
          <a:xfrm>
            <a:off x="876957" y="5551708"/>
            <a:ext cx="7965819" cy="8166717"/>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Imagen" descr="Imagen"/>
          <p:cNvPicPr>
            <a:picLocks noChangeAspect="1"/>
          </p:cNvPicPr>
          <p:nvPr/>
        </p:nvPicPr>
        <p:blipFill>
          <a:blip r:embed="rId2"/>
          <a:stretch>
            <a:fillRect/>
          </a:stretch>
        </p:blipFill>
        <p:spPr>
          <a:xfrm>
            <a:off x="-67802" y="-1"/>
            <a:ext cx="6674451" cy="7508673"/>
          </a:xfrm>
          <a:prstGeom prst="rect">
            <a:avLst/>
          </a:prstGeom>
          <a:ln w="12700">
            <a:miter lim="400000"/>
          </a:ln>
        </p:spPr>
      </p:pic>
      <p:sp>
        <p:nvSpPr>
          <p:cNvPr id="154" name="Controla todo el ser…"/>
          <p:cNvSpPr txBox="1"/>
          <p:nvPr/>
        </p:nvSpPr>
        <p:spPr>
          <a:xfrm>
            <a:off x="6537766" y="995744"/>
            <a:ext cx="15911098" cy="62465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marL="751114" indent="-228600" algn="l">
              <a:lnSpc>
                <a:spcPts val="6700"/>
              </a:lnSpc>
              <a:spcBef>
                <a:spcPts val="5900"/>
              </a:spcBef>
              <a:buSzPct val="80000"/>
              <a:buBlip>
                <a:blip r:embed="rId3"/>
              </a:buBlip>
              <a:defRPr sz="6000" b="1">
                <a:latin typeface="Helvetica"/>
                <a:ea typeface="Helvetica"/>
                <a:cs typeface="Helvetica"/>
                <a:sym typeface="Helvetica"/>
              </a:defRPr>
            </a:pPr>
            <a:r>
              <a:t>Controla todo el ser</a:t>
            </a:r>
          </a:p>
          <a:p>
            <a:pPr marL="751114" indent="-228600" algn="l">
              <a:lnSpc>
                <a:spcPts val="6700"/>
              </a:lnSpc>
              <a:spcBef>
                <a:spcPts val="5900"/>
              </a:spcBef>
              <a:buSzPct val="80000"/>
              <a:buBlip>
                <a:blip r:embed="rId3"/>
              </a:buBlip>
              <a:defRPr sz="6000" b="1">
                <a:latin typeface="Helvetica"/>
                <a:ea typeface="Helvetica"/>
                <a:cs typeface="Helvetica"/>
                <a:sym typeface="Helvetica"/>
              </a:defRPr>
            </a:pPr>
            <a:r>
              <a:t>Actos buenos o malos</a:t>
            </a:r>
          </a:p>
          <a:p>
            <a:pPr marL="751114" indent="-228600" algn="l">
              <a:lnSpc>
                <a:spcPts val="6700"/>
              </a:lnSpc>
              <a:spcBef>
                <a:spcPts val="5900"/>
              </a:spcBef>
              <a:buSzPct val="80000"/>
              <a:buBlip>
                <a:blip r:embed="rId3"/>
              </a:buBlip>
              <a:defRPr sz="6000" b="1">
                <a:latin typeface="Helvetica"/>
                <a:ea typeface="Helvetica"/>
                <a:cs typeface="Helvetica"/>
                <a:sym typeface="Helvetica"/>
              </a:defRPr>
            </a:pPr>
            <a:r>
              <a:t>Es la que adora a Dios</a:t>
            </a:r>
          </a:p>
          <a:p>
            <a:pPr marL="751114" indent="-228600" algn="l">
              <a:lnSpc>
                <a:spcPts val="6700"/>
              </a:lnSpc>
              <a:spcBef>
                <a:spcPts val="5900"/>
              </a:spcBef>
              <a:buSzPct val="80000"/>
              <a:buBlip>
                <a:blip r:embed="rId3"/>
              </a:buBlip>
              <a:defRPr sz="6000" b="1">
                <a:latin typeface="Helvetica"/>
                <a:ea typeface="Helvetica"/>
                <a:cs typeface="Helvetica"/>
                <a:sym typeface="Helvetica"/>
              </a:defRPr>
            </a:pPr>
            <a:r>
              <a:t>Nos une con los seres celestiales</a:t>
            </a:r>
          </a:p>
        </p:txBody>
      </p:sp>
      <p:sp>
        <p:nvSpPr>
          <p:cNvPr id="155" name="La mente"/>
          <p:cNvSpPr txBox="1"/>
          <p:nvPr/>
        </p:nvSpPr>
        <p:spPr>
          <a:xfrm>
            <a:off x="252900" y="2584449"/>
            <a:ext cx="3490467"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000000"/>
                </a:solidFill>
                <a:latin typeface="+mj-lt"/>
                <a:ea typeface="+mj-ea"/>
                <a:cs typeface="+mj-cs"/>
                <a:sym typeface="Arial Black"/>
              </a:defRPr>
            </a:lvl1pPr>
          </a:lstStyle>
          <a:p>
            <a:r>
              <a:t>La mente</a:t>
            </a:r>
          </a:p>
        </p:txBody>
      </p:sp>
      <p:sp>
        <p:nvSpPr>
          <p:cNvPr id="156" name="Muchos pasan toda su vida sin llegar a ser inteligentes con respecto…"/>
          <p:cNvSpPr txBox="1"/>
          <p:nvPr/>
        </p:nvSpPr>
        <p:spPr>
          <a:xfrm>
            <a:off x="1973935" y="8602133"/>
            <a:ext cx="20436130" cy="167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Muchos pasan toda su vida sin llegar a ser inteligentes con respecto</a:t>
            </a:r>
          </a:p>
          <a:p>
            <a:r>
              <a:t>al alhajero que contiene este tesoro.</a:t>
            </a:r>
          </a:p>
        </p:txBody>
      </p:sp>
      <p:sp>
        <p:nvSpPr>
          <p:cNvPr id="157" name="—Fundamentals of Christian Education, 426 (1896). {1MCP 83.2}"/>
          <p:cNvSpPr txBox="1"/>
          <p:nvPr/>
        </p:nvSpPr>
        <p:spPr>
          <a:xfrm>
            <a:off x="7435811" y="12357099"/>
            <a:ext cx="14115009"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800"/>
            </a:lvl1pPr>
          </a:lstStyle>
          <a:p>
            <a:r>
              <a:t>—Fundamentals of Christian Education, 426 (1896). {1MCP 83.2}</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El cerebro es la capital del cuerpo…"/>
          <p:cNvSpPr txBox="1">
            <a:spLocks noGrp="1"/>
          </p:cNvSpPr>
          <p:nvPr>
            <p:ph type="body" idx="1"/>
          </p:nvPr>
        </p:nvSpPr>
        <p:spPr>
          <a:xfrm>
            <a:off x="1250112" y="2973197"/>
            <a:ext cx="22617347" cy="8597191"/>
          </a:xfrm>
          <a:prstGeom prst="rect">
            <a:avLst/>
          </a:prstGeom>
          <a:gradFill>
            <a:gsLst>
              <a:gs pos="0">
                <a:srgbClr val="273349"/>
              </a:gs>
              <a:gs pos="96910">
                <a:schemeClr val="accent6">
                  <a:hueOff val="10811956"/>
                  <a:satOff val="-58544"/>
                  <a:lumOff val="-9736"/>
                </a:schemeClr>
              </a:gs>
            </a:gsLst>
            <a:path>
              <a:fillToRect l="50000" t="-127" r="50000" b="100127"/>
            </a:path>
          </a:gradFill>
          <a:effectLst>
            <a:outerShdw blurRad="76200" dir="18900000" rotWithShape="0">
              <a:srgbClr val="000000">
                <a:alpha val="80000"/>
              </a:srgbClr>
            </a:outerShdw>
          </a:effectLst>
        </p:spPr>
        <p:txBody>
          <a:bodyPr/>
          <a:lstStyle/>
          <a:p>
            <a:pPr marL="1567872" lvl="2" indent="-1059872">
              <a:spcBef>
                <a:spcPts val="0"/>
              </a:spcBef>
              <a:buSzPct val="80000"/>
              <a:buBlip>
                <a:blip r:embed="rId2"/>
              </a:buBlip>
              <a:defRPr sz="3200">
                <a:effectLst>
                  <a:outerShdw blurRad="25400" dist="23998" dir="2700000" rotWithShape="0">
                    <a:srgbClr val="000000">
                      <a:alpha val="31034"/>
                    </a:srgbClr>
                  </a:outerShdw>
                </a:effectLst>
              </a:defRPr>
            </a:pPr>
            <a:r>
              <a:rPr sz="5100"/>
              <a:t>El cerebro es la </a:t>
            </a:r>
            <a:r>
              <a:rPr sz="6300" b="1">
                <a:latin typeface="Helvetica"/>
                <a:ea typeface="Helvetica"/>
                <a:cs typeface="Helvetica"/>
                <a:sym typeface="Helvetica"/>
              </a:rPr>
              <a:t>capital </a:t>
            </a:r>
            <a:r>
              <a:rPr sz="5100"/>
              <a:t>del cuerpo</a:t>
            </a:r>
          </a:p>
          <a:p>
            <a:pPr marL="1567872" lvl="2" indent="-1059872">
              <a:spcBef>
                <a:spcPts val="0"/>
              </a:spcBef>
              <a:buSzPct val="80000"/>
              <a:buBlip>
                <a:blip r:embed="rId2"/>
              </a:buBlip>
              <a:defRPr sz="3200">
                <a:effectLst>
                  <a:outerShdw blurRad="25400" dist="23998" dir="2700000" rotWithShape="0">
                    <a:srgbClr val="000000">
                      <a:alpha val="31034"/>
                    </a:srgbClr>
                  </a:outerShdw>
                </a:effectLst>
              </a:defRPr>
            </a:pPr>
            <a:r>
              <a:rPr sz="5100"/>
              <a:t>El </a:t>
            </a:r>
            <a:r>
              <a:rPr sz="6300" b="1">
                <a:latin typeface="Helvetica"/>
                <a:ea typeface="Helvetica"/>
                <a:cs typeface="Helvetica"/>
                <a:sym typeface="Helvetica"/>
              </a:rPr>
              <a:t>asiento</a:t>
            </a:r>
            <a:r>
              <a:rPr sz="5100"/>
              <a:t> de todas las </a:t>
            </a:r>
            <a:r>
              <a:rPr sz="6300" b="1">
                <a:latin typeface="Helvetica"/>
                <a:ea typeface="Helvetica"/>
                <a:cs typeface="Helvetica"/>
                <a:sym typeface="Helvetica"/>
              </a:rPr>
              <a:t>fuerzas nerviosas</a:t>
            </a:r>
            <a:r>
              <a:rPr sz="5100"/>
              <a:t> </a:t>
            </a:r>
          </a:p>
          <a:p>
            <a:pPr marL="1567872" lvl="2" indent="-1059872">
              <a:spcBef>
                <a:spcPts val="0"/>
              </a:spcBef>
              <a:buSzPct val="80000"/>
              <a:buBlip>
                <a:blip r:embed="rId2"/>
              </a:buBlip>
              <a:defRPr sz="3200">
                <a:effectLst>
                  <a:outerShdw blurRad="25400" dist="23998" dir="2700000" rotWithShape="0">
                    <a:srgbClr val="000000">
                      <a:alpha val="31034"/>
                    </a:srgbClr>
                  </a:outerShdw>
                </a:effectLst>
              </a:defRPr>
            </a:pPr>
            <a:r>
              <a:rPr sz="5100"/>
              <a:t>La </a:t>
            </a:r>
            <a:r>
              <a:rPr sz="6300" b="1">
                <a:latin typeface="Helvetica"/>
                <a:ea typeface="Helvetica"/>
                <a:cs typeface="Helvetica"/>
                <a:sym typeface="Helvetica"/>
              </a:rPr>
              <a:t>acción mental</a:t>
            </a:r>
          </a:p>
          <a:p>
            <a:pPr marL="1567872" lvl="2" indent="-1059872">
              <a:spcBef>
                <a:spcPts val="0"/>
              </a:spcBef>
              <a:buSzPct val="80000"/>
              <a:buBlip>
                <a:blip r:embed="rId2"/>
              </a:buBlip>
              <a:defRPr sz="3200">
                <a:effectLst>
                  <a:outerShdw blurRad="25400" dist="23998" dir="2700000" rotWithShape="0">
                    <a:srgbClr val="000000">
                      <a:alpha val="31034"/>
                    </a:srgbClr>
                  </a:outerShdw>
                </a:effectLst>
              </a:defRPr>
            </a:pPr>
            <a:r>
              <a:rPr sz="5100"/>
              <a:t>Los </a:t>
            </a:r>
            <a:r>
              <a:rPr sz="6300" b="1">
                <a:latin typeface="Helvetica"/>
                <a:ea typeface="Helvetica"/>
                <a:cs typeface="Helvetica"/>
                <a:sym typeface="Helvetica"/>
              </a:rPr>
              <a:t>nervios </a:t>
            </a:r>
            <a:r>
              <a:rPr sz="5100"/>
              <a:t>que salen del cerebro como por hilos telegráficos</a:t>
            </a:r>
          </a:p>
          <a:p>
            <a:pPr marL="1567872" lvl="2" indent="-1059872">
              <a:spcBef>
                <a:spcPts val="0"/>
              </a:spcBef>
              <a:buSzPct val="80000"/>
              <a:buBlip>
                <a:blip r:embed="rId2"/>
              </a:buBlip>
              <a:defRPr sz="3200">
                <a:effectLst>
                  <a:outerShdw blurRad="25400" dist="23998" dir="2700000" rotWithShape="0">
                    <a:srgbClr val="000000">
                      <a:alpha val="31034"/>
                    </a:srgbClr>
                  </a:outerShdw>
                </a:effectLst>
              </a:defRPr>
            </a:pPr>
            <a:r>
              <a:rPr sz="5100"/>
              <a:t>Las </a:t>
            </a:r>
            <a:r>
              <a:rPr sz="6300" b="1">
                <a:latin typeface="Helvetica"/>
                <a:ea typeface="Helvetica"/>
                <a:cs typeface="Helvetica"/>
                <a:sym typeface="Helvetica"/>
              </a:rPr>
              <a:t>impresiones mentales</a:t>
            </a:r>
          </a:p>
          <a:p>
            <a:pPr marL="1817254" lvl="2" indent="-1309254">
              <a:spcBef>
                <a:spcPts val="0"/>
              </a:spcBef>
              <a:buSzPct val="80000"/>
              <a:buBlip>
                <a:blip r:embed="rId2"/>
              </a:buBlip>
              <a:defRPr sz="3200">
                <a:effectLst>
                  <a:outerShdw blurRad="25400" dist="23998" dir="2700000" rotWithShape="0">
                    <a:srgbClr val="000000">
                      <a:alpha val="31034"/>
                    </a:srgbClr>
                  </a:outerShdw>
                </a:effectLst>
              </a:defRPr>
            </a:pPr>
            <a:r>
              <a:rPr sz="6300" b="1">
                <a:latin typeface="Helvetica"/>
                <a:ea typeface="Helvetica"/>
                <a:cs typeface="Helvetica"/>
                <a:sym typeface="Helvetica"/>
              </a:rPr>
              <a:t>Controlan</a:t>
            </a:r>
            <a:r>
              <a:rPr sz="5100"/>
              <a:t> la </a:t>
            </a:r>
            <a:r>
              <a:rPr sz="6300" b="1">
                <a:latin typeface="Helvetica"/>
                <a:ea typeface="Helvetica"/>
                <a:cs typeface="Helvetica"/>
                <a:sym typeface="Helvetica"/>
              </a:rPr>
              <a:t>acción vital</a:t>
            </a:r>
            <a:r>
              <a:rPr sz="5100"/>
              <a:t> de cada parte del sistema</a:t>
            </a:r>
          </a:p>
          <a:p>
            <a:pPr marL="1567872" lvl="2" indent="-1059872">
              <a:spcBef>
                <a:spcPts val="0"/>
              </a:spcBef>
              <a:buSzPct val="80000"/>
              <a:buBlip>
                <a:blip r:embed="rId2"/>
              </a:buBlip>
              <a:defRPr sz="3200">
                <a:effectLst>
                  <a:outerShdw blurRad="25400" dist="23998" dir="2700000" rotWithShape="0">
                    <a:srgbClr val="000000">
                      <a:alpha val="31034"/>
                    </a:srgbClr>
                  </a:outerShdw>
                </a:effectLst>
              </a:defRPr>
            </a:pPr>
            <a:r>
              <a:rPr sz="5100"/>
              <a:t>Todos los </a:t>
            </a:r>
            <a:r>
              <a:rPr sz="6300" b="1">
                <a:latin typeface="Helvetica"/>
                <a:ea typeface="Helvetica"/>
                <a:cs typeface="Helvetica"/>
                <a:sym typeface="Helvetica"/>
              </a:rPr>
              <a:t>órganos son gobernados</a:t>
            </a:r>
            <a:r>
              <a:rPr sz="5100"/>
              <a:t> por las comunicaciones que reciben del cerebro.</a:t>
            </a:r>
          </a:p>
        </p:txBody>
      </p:sp>
      <p:pic>
        <p:nvPicPr>
          <p:cNvPr id="160" name="Imagen" descr="Imagen"/>
          <p:cNvPicPr>
            <a:picLocks noChangeAspect="1"/>
          </p:cNvPicPr>
          <p:nvPr/>
        </p:nvPicPr>
        <p:blipFill>
          <a:blip r:embed="rId3"/>
          <a:stretch>
            <a:fillRect/>
          </a:stretch>
        </p:blipFill>
        <p:spPr>
          <a:xfrm>
            <a:off x="2850799" y="712663"/>
            <a:ext cx="2211164" cy="2623063"/>
          </a:xfrm>
          <a:prstGeom prst="rect">
            <a:avLst/>
          </a:prstGeom>
          <a:ln w="12700">
            <a:miter lim="400000"/>
          </a:ln>
        </p:spPr>
      </p:pic>
      <p:sp>
        <p:nvSpPr>
          <p:cNvPr id="161" name="El cerebro controla el cuerpo"/>
          <p:cNvSpPr txBox="1">
            <a:spLocks noGrp="1"/>
          </p:cNvSpPr>
          <p:nvPr>
            <p:ph type="title"/>
          </p:nvPr>
        </p:nvSpPr>
        <p:spPr>
          <a:xfrm>
            <a:off x="4498353" y="397285"/>
            <a:ext cx="15387294" cy="1960650"/>
          </a:xfrm>
          <a:prstGeom prst="rect">
            <a:avLst/>
          </a:prstGeom>
        </p:spPr>
        <p:txBody>
          <a:bodyPr/>
          <a:lstStyle>
            <a:lvl1pPr>
              <a:lnSpc>
                <a:spcPts val="8600"/>
              </a:lnSpc>
              <a:defRPr sz="6900">
                <a:effectLst>
                  <a:outerShdw blurRad="12700" dist="50800" dir="18900000" rotWithShape="0">
                    <a:schemeClr val="accent3">
                      <a:satOff val="-13807"/>
                      <a:lumOff val="19329"/>
                    </a:schemeClr>
                  </a:outerShdw>
                </a:effectLst>
              </a:defRPr>
            </a:lvl1pPr>
          </a:lstStyle>
          <a:p>
            <a:r>
              <a:t>El cerebro controla el cuerpo</a:t>
            </a:r>
          </a:p>
        </p:txBody>
      </p:sp>
      <p:sp>
        <p:nvSpPr>
          <p:cNvPr id="162" name="—Testimonies for the Church 3:69 (1872). {1MCP 83.3}"/>
          <p:cNvSpPr txBox="1"/>
          <p:nvPr/>
        </p:nvSpPr>
        <p:spPr>
          <a:xfrm>
            <a:off x="7925917" y="12185649"/>
            <a:ext cx="10665766"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lvl1pPr>
          </a:lstStyle>
          <a:p>
            <a:r>
              <a:t>—Testimonies for the Church 3:69 (1872). {1MCP 83.3}</a:t>
            </a:r>
          </a:p>
        </p:txBody>
      </p:sp>
    </p:spTree>
  </p:cSld>
  <p:clrMapOvr>
    <a:masterClrMapping/>
  </p:clrMapOvr>
  <p:transition spd="med" advClick="0" advTm="0"/>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4" name="La mente afecta al cuerpo"/>
          <p:cNvSpPr txBox="1">
            <a:spLocks noGrp="1"/>
          </p:cNvSpPr>
          <p:nvPr>
            <p:ph type="title"/>
          </p:nvPr>
        </p:nvSpPr>
        <p:spPr>
          <a:xfrm>
            <a:off x="1953291" y="1397715"/>
            <a:ext cx="5878843" cy="749083"/>
          </a:xfrm>
          <a:prstGeom prst="rect">
            <a:avLst/>
          </a:prstGeom>
        </p:spPr>
        <p:txBody>
          <a:bodyPr/>
          <a:lstStyle>
            <a:lvl1pPr defTabSz="371475">
              <a:lnSpc>
                <a:spcPts val="3800"/>
              </a:lnSpc>
              <a:defRPr sz="3105"/>
            </a:lvl1pPr>
          </a:lstStyle>
          <a:p>
            <a:r>
              <a:t>La mente afecta al cuerpo</a:t>
            </a:r>
          </a:p>
        </p:txBody>
      </p:sp>
      <p:sp>
        <p:nvSpPr>
          <p:cNvPr id="165" name="—Joyas de los Testimonios 1:254 (1870). {1MCP 84.1}"/>
          <p:cNvSpPr txBox="1"/>
          <p:nvPr/>
        </p:nvSpPr>
        <p:spPr>
          <a:xfrm>
            <a:off x="4297164" y="11206744"/>
            <a:ext cx="17500587"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800"/>
            </a:lvl1pPr>
          </a:lstStyle>
          <a:p>
            <a:r>
              <a:t>—Joyas de los Testimonios 1:254 (1870). {1MCP 84.1}</a:t>
            </a:r>
          </a:p>
        </p:txBody>
      </p:sp>
      <p:sp>
        <p:nvSpPr>
          <p:cNvPr id="166" name="Los nervios del cerebro que relacionan todo el organismo entre sí son el único medio por el cual el cielo puede comunicarse con el hombre, y afectan su vida más íntima."/>
          <p:cNvSpPr txBox="1"/>
          <p:nvPr/>
        </p:nvSpPr>
        <p:spPr>
          <a:xfrm>
            <a:off x="1503944" y="4377326"/>
            <a:ext cx="16477364" cy="5943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lvl="2" defTabSz="701675">
              <a:lnSpc>
                <a:spcPts val="7800"/>
              </a:lnSpc>
              <a:spcBef>
                <a:spcPts val="5000"/>
              </a:spcBef>
              <a:defRPr sz="8245" b="1" i="1">
                <a:effectLst>
                  <a:outerShdw blurRad="53975" dist="53975" dir="18900000" rotWithShape="0">
                    <a:srgbClr val="000000"/>
                  </a:outerShdw>
                </a:effectLst>
                <a:latin typeface="Times New Roman"/>
                <a:ea typeface="Times New Roman"/>
                <a:cs typeface="Times New Roman"/>
                <a:sym typeface="Times New Roman"/>
              </a:defRPr>
            </a:pPr>
            <a:r>
              <a:t>Los nervios</a:t>
            </a:r>
            <a:r>
              <a:rPr sz="6035" b="0"/>
              <a:t> del </a:t>
            </a:r>
            <a:r>
              <a:t>cerebro </a:t>
            </a:r>
            <a:r>
              <a:rPr sz="6035" b="0"/>
              <a:t>que</a:t>
            </a:r>
            <a:r>
              <a:t> relacionan todo </a:t>
            </a:r>
            <a:r>
              <a:rPr sz="6035" b="0"/>
              <a:t>el </a:t>
            </a:r>
            <a:r>
              <a:t>organismo entre sí son </a:t>
            </a:r>
            <a:r>
              <a:rPr sz="6035" b="0"/>
              <a:t>el </a:t>
            </a:r>
            <a:r>
              <a:t>único medio </a:t>
            </a:r>
            <a:r>
              <a:rPr sz="6035" b="0"/>
              <a:t>por el </a:t>
            </a:r>
            <a:r>
              <a:t>cual </a:t>
            </a:r>
            <a:r>
              <a:rPr sz="6035" b="0"/>
              <a:t>el </a:t>
            </a:r>
            <a:r>
              <a:t>cielo puede comunicarse</a:t>
            </a:r>
            <a:r>
              <a:rPr sz="6035" b="0"/>
              <a:t> con el</a:t>
            </a:r>
            <a:r>
              <a:t> hombre</a:t>
            </a:r>
            <a:r>
              <a:rPr sz="6035" b="0"/>
              <a:t>, y </a:t>
            </a:r>
            <a:r>
              <a:t>afectan su vida más íntima</a:t>
            </a:r>
            <a:r>
              <a:rPr sz="6035" b="0"/>
              <a:t>.</a:t>
            </a:r>
          </a:p>
        </p:txBody>
      </p:sp>
    </p:spTree>
  </p:cSld>
  <p:clrMapOvr>
    <a:masterClrMapping/>
  </p:clrMapOvr>
  <p:transition spd="med" advClick="0" advTm="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atanás ataca las facultades de percepción*"/>
          <p:cNvSpPr txBox="1">
            <a:spLocks noGrp="1"/>
          </p:cNvSpPr>
          <p:nvPr>
            <p:ph type="title"/>
          </p:nvPr>
        </p:nvSpPr>
        <p:spPr>
          <a:xfrm>
            <a:off x="1612561" y="-94371"/>
            <a:ext cx="22062693" cy="2721407"/>
          </a:xfrm>
          <a:prstGeom prst="rect">
            <a:avLst/>
          </a:prstGeom>
        </p:spPr>
        <p:txBody>
          <a:bodyPr/>
          <a:lstStyle/>
          <a:p>
            <a:pPr>
              <a:lnSpc>
                <a:spcPts val="8600"/>
              </a:lnSpc>
              <a:defRPr sz="6900">
                <a:effectLst>
                  <a:outerShdw blurRad="12700" dist="50800" dir="18900000" rotWithShape="0">
                    <a:schemeClr val="accent3">
                      <a:satOff val="-13807"/>
                      <a:lumOff val="19329"/>
                    </a:schemeClr>
                  </a:outerShdw>
                </a:effectLst>
              </a:defRPr>
            </a:pPr>
            <a:r>
              <a:t>Satanás ataca </a:t>
            </a:r>
            <a:r>
              <a:rPr sz="5700">
                <a:latin typeface="Helvetica"/>
                <a:ea typeface="Helvetica"/>
                <a:cs typeface="Helvetica"/>
                <a:sym typeface="Helvetica"/>
              </a:rPr>
              <a:t>las</a:t>
            </a:r>
            <a:r>
              <a:t> facultades</a:t>
            </a:r>
            <a:r>
              <a:rPr sz="5700">
                <a:latin typeface="Helvetica"/>
                <a:ea typeface="Helvetica"/>
                <a:cs typeface="Helvetica"/>
                <a:sym typeface="Helvetica"/>
              </a:rPr>
              <a:t> de </a:t>
            </a:r>
            <a:r>
              <a:t>percepción*</a:t>
            </a:r>
          </a:p>
        </p:txBody>
      </p:sp>
      <p:sp>
        <p:nvSpPr>
          <p:cNvPr id="169" name="Se presenta al hombre:…"/>
          <p:cNvSpPr txBox="1"/>
          <p:nvPr/>
        </p:nvSpPr>
        <p:spPr>
          <a:xfrm>
            <a:off x="2501385" y="3379706"/>
            <a:ext cx="21188730" cy="8675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indent="86360" algn="l" defTabSz="701675">
              <a:lnSpc>
                <a:spcPts val="4500"/>
              </a:lnSpc>
              <a:spcBef>
                <a:spcPts val="5000"/>
              </a:spcBef>
              <a:defRPr sz="4420"/>
            </a:pPr>
            <a:r>
              <a:rPr sz="6120" b="1">
                <a:effectLst>
                  <a:outerShdw dist="21590" dir="18900000" rotWithShape="0">
                    <a:srgbClr val="000000"/>
                  </a:outerShdw>
                </a:effectLst>
                <a:latin typeface="Helvetica"/>
                <a:ea typeface="Helvetica"/>
                <a:cs typeface="Helvetica"/>
                <a:sym typeface="Helvetica"/>
              </a:rPr>
              <a:t>Se presenta al hombre:</a:t>
            </a:r>
          </a:p>
          <a:p>
            <a:pPr marL="1177485" indent="-1091125" algn="l" defTabSz="701675">
              <a:lnSpc>
                <a:spcPts val="5500"/>
              </a:lnSpc>
              <a:spcBef>
                <a:spcPts val="5000"/>
              </a:spcBef>
              <a:buSzPct val="80000"/>
              <a:buBlip>
                <a:blip r:embed="rId2"/>
              </a:buBlip>
              <a:defRPr sz="4420"/>
            </a:pPr>
            <a:r>
              <a:rPr sz="6120" b="1">
                <a:effectLst>
                  <a:outerShdw dist="21590" dir="18900000" rotWithShape="0">
                    <a:srgbClr val="000000"/>
                  </a:outerShdw>
                </a:effectLst>
                <a:latin typeface="Helvetica"/>
                <a:ea typeface="Helvetica"/>
                <a:cs typeface="Helvetica"/>
                <a:sym typeface="Helvetica"/>
              </a:rPr>
              <a:t>Con sus tentaciones </a:t>
            </a:r>
            <a:r>
              <a:rPr sz="5185"/>
              <a:t>en la forma que se</a:t>
            </a:r>
            <a:r>
              <a:rPr sz="6120" b="1">
                <a:effectLst>
                  <a:outerShdw dist="21590" dir="18900000" rotWithShape="0">
                    <a:srgbClr val="000000"/>
                  </a:outerShdw>
                </a:effectLst>
                <a:latin typeface="Helvetica"/>
                <a:ea typeface="Helvetica"/>
                <a:cs typeface="Helvetica"/>
                <a:sym typeface="Helvetica"/>
              </a:rPr>
              <a:t> presentó </a:t>
            </a:r>
            <a:r>
              <a:rPr sz="5185"/>
              <a:t>a </a:t>
            </a:r>
            <a:r>
              <a:rPr sz="6120" b="1">
                <a:effectLst>
                  <a:outerShdw dist="21590" dir="18900000" rotWithShape="0">
                    <a:srgbClr val="000000"/>
                  </a:outerShdw>
                </a:effectLst>
                <a:latin typeface="Helvetica"/>
                <a:ea typeface="Helvetica"/>
                <a:cs typeface="Helvetica"/>
                <a:sym typeface="Helvetica"/>
              </a:rPr>
              <a:t>Cristo</a:t>
            </a:r>
            <a:r>
              <a:rPr sz="5185">
                <a:effectLst>
                  <a:outerShdw dist="21590" dir="18900000" rotWithShape="0">
                    <a:srgbClr val="000000"/>
                  </a:outerShdw>
                </a:effectLst>
              </a:rPr>
              <a:t>:</a:t>
            </a:r>
            <a:r>
              <a:rPr sz="6120" b="1">
                <a:effectLst>
                  <a:outerShdw dist="21590" dir="18900000" rotWithShape="0">
                    <a:srgbClr val="000000"/>
                  </a:outerShdw>
                </a:effectLst>
                <a:latin typeface="Helvetica"/>
                <a:ea typeface="Helvetica"/>
                <a:cs typeface="Helvetica"/>
                <a:sym typeface="Helvetica"/>
              </a:rPr>
              <a:t> como ángel </a:t>
            </a:r>
            <a:r>
              <a:rPr sz="5185"/>
              <a:t>de </a:t>
            </a:r>
            <a:r>
              <a:rPr sz="6120" b="1">
                <a:effectLst>
                  <a:outerShdw dist="21590" dir="18900000" rotWithShape="0">
                    <a:srgbClr val="000000"/>
                  </a:outerShdw>
                </a:effectLst>
                <a:latin typeface="Helvetica"/>
                <a:ea typeface="Helvetica"/>
                <a:cs typeface="Helvetica"/>
                <a:sym typeface="Helvetica"/>
              </a:rPr>
              <a:t>luz</a:t>
            </a:r>
          </a:p>
          <a:p>
            <a:pPr marL="1177485" indent="-1091125" algn="l" defTabSz="701675">
              <a:lnSpc>
                <a:spcPts val="4500"/>
              </a:lnSpc>
              <a:spcBef>
                <a:spcPts val="5000"/>
              </a:spcBef>
              <a:buSzPct val="80000"/>
              <a:buBlip>
                <a:blip r:embed="rId2"/>
              </a:buBlip>
              <a:defRPr sz="4420"/>
            </a:pPr>
            <a:r>
              <a:rPr sz="6120" b="1">
                <a:effectLst>
                  <a:outerShdw dist="21590" dir="18900000" rotWithShape="0">
                    <a:srgbClr val="000000"/>
                  </a:outerShdw>
                </a:effectLst>
                <a:latin typeface="Helvetica"/>
                <a:ea typeface="Helvetica"/>
                <a:cs typeface="Helvetica"/>
                <a:sym typeface="Helvetica"/>
              </a:rPr>
              <a:t>Trabaja </a:t>
            </a:r>
            <a:r>
              <a:rPr sz="5185"/>
              <a:t>para </a:t>
            </a:r>
            <a:r>
              <a:rPr sz="6120" b="1">
                <a:effectLst>
                  <a:outerShdw dist="21590" dir="18900000" rotWithShape="0">
                    <a:srgbClr val="000000"/>
                  </a:outerShdw>
                </a:effectLst>
                <a:latin typeface="Helvetica"/>
                <a:ea typeface="Helvetica"/>
                <a:cs typeface="Helvetica"/>
                <a:sym typeface="Helvetica"/>
              </a:rPr>
              <a:t>debilitar física</a:t>
            </a:r>
            <a:r>
              <a:rPr sz="5185"/>
              <a:t> y</a:t>
            </a:r>
            <a:r>
              <a:rPr sz="6120" b="1">
                <a:effectLst>
                  <a:outerShdw dist="21590" dir="18900000" rotWithShape="0">
                    <a:srgbClr val="000000"/>
                  </a:outerShdw>
                </a:effectLst>
                <a:latin typeface="Helvetica"/>
                <a:ea typeface="Helvetica"/>
                <a:cs typeface="Helvetica"/>
                <a:sym typeface="Helvetica"/>
              </a:rPr>
              <a:t> moralmente</a:t>
            </a:r>
            <a:r>
              <a:rPr sz="5185"/>
              <a:t> al</a:t>
            </a:r>
            <a:r>
              <a:rPr sz="6120" b="1">
                <a:effectLst>
                  <a:outerShdw dist="21590" dir="18900000" rotWithShape="0">
                    <a:srgbClr val="000000"/>
                  </a:outerShdw>
                </a:effectLst>
                <a:latin typeface="Helvetica"/>
                <a:ea typeface="Helvetica"/>
                <a:cs typeface="Helvetica"/>
                <a:sym typeface="Helvetica"/>
              </a:rPr>
              <a:t> hombre</a:t>
            </a:r>
          </a:p>
          <a:p>
            <a:pPr marL="1177485" indent="-1091125" algn="l" defTabSz="701675">
              <a:lnSpc>
                <a:spcPts val="4500"/>
              </a:lnSpc>
              <a:spcBef>
                <a:spcPts val="5000"/>
              </a:spcBef>
              <a:buSzPct val="80000"/>
              <a:buBlip>
                <a:blip r:embed="rId2"/>
              </a:buBlip>
              <a:defRPr sz="4420"/>
            </a:pPr>
            <a:r>
              <a:rPr sz="6120" b="1">
                <a:effectLst>
                  <a:outerShdw dist="21590" dir="18900000" rotWithShape="0">
                    <a:srgbClr val="000000"/>
                  </a:outerShdw>
                </a:effectLst>
                <a:latin typeface="Helvetica"/>
                <a:ea typeface="Helvetica"/>
                <a:cs typeface="Helvetica"/>
                <a:sym typeface="Helvetica"/>
              </a:rPr>
              <a:t>A fin </a:t>
            </a:r>
            <a:r>
              <a:rPr sz="5185"/>
              <a:t>de</a:t>
            </a:r>
            <a:r>
              <a:rPr sz="6120" b="1">
                <a:effectLst>
                  <a:outerShdw dist="21590" dir="18900000" rotWithShape="0">
                    <a:srgbClr val="000000"/>
                  </a:outerShdw>
                </a:effectLst>
                <a:latin typeface="Helvetica"/>
                <a:ea typeface="Helvetica"/>
                <a:cs typeface="Helvetica"/>
                <a:sym typeface="Helvetica"/>
              </a:rPr>
              <a:t> vencerlo </a:t>
            </a:r>
            <a:r>
              <a:rPr sz="5185"/>
              <a:t>con sus</a:t>
            </a:r>
            <a:r>
              <a:rPr sz="6120" b="1">
                <a:effectLst>
                  <a:outerShdw dist="21590" dir="18900000" rotWithShape="0">
                    <a:srgbClr val="000000"/>
                  </a:outerShdw>
                </a:effectLst>
                <a:latin typeface="Helvetica"/>
                <a:ea typeface="Helvetica"/>
                <a:cs typeface="Helvetica"/>
                <a:sym typeface="Helvetica"/>
              </a:rPr>
              <a:t> tentaciones</a:t>
            </a:r>
          </a:p>
          <a:p>
            <a:pPr marL="1177485" indent="-1091125" algn="l" defTabSz="701675">
              <a:lnSpc>
                <a:spcPts val="4500"/>
              </a:lnSpc>
              <a:spcBef>
                <a:spcPts val="5000"/>
              </a:spcBef>
              <a:buSzPct val="80000"/>
              <a:buBlip>
                <a:blip r:embed="rId2"/>
              </a:buBlip>
              <a:defRPr sz="4420"/>
            </a:pPr>
            <a:r>
              <a:rPr sz="6120" b="1">
                <a:effectLst>
                  <a:outerShdw dist="21590" dir="18900000" rotWithShape="0">
                    <a:srgbClr val="000000"/>
                  </a:outerShdw>
                </a:effectLst>
                <a:latin typeface="Helvetica"/>
                <a:ea typeface="Helvetica"/>
                <a:cs typeface="Helvetica"/>
                <a:sym typeface="Helvetica"/>
              </a:rPr>
              <a:t>Luego triunfar sobre su ruina</a:t>
            </a:r>
          </a:p>
          <a:p>
            <a:pPr marL="1177485" indent="-1091125" algn="l" defTabSz="701675">
              <a:lnSpc>
                <a:spcPts val="6200"/>
              </a:lnSpc>
              <a:spcBef>
                <a:spcPts val="5000"/>
              </a:spcBef>
              <a:buSzPct val="80000"/>
              <a:buBlip>
                <a:blip r:embed="rId2"/>
              </a:buBlip>
              <a:defRPr sz="4420"/>
            </a:pPr>
            <a:r>
              <a:rPr sz="6120" b="1">
                <a:effectLst>
                  <a:outerShdw dist="21590" dir="18900000" rotWithShape="0">
                    <a:srgbClr val="000000"/>
                  </a:outerShdw>
                </a:effectLst>
                <a:latin typeface="Helvetica"/>
                <a:ea typeface="Helvetica"/>
                <a:cs typeface="Helvetica"/>
                <a:sym typeface="Helvetica"/>
              </a:rPr>
              <a:t>Tiene acceso </a:t>
            </a:r>
            <a:r>
              <a:rPr sz="5185"/>
              <a:t>a</a:t>
            </a:r>
            <a:r>
              <a:rPr sz="6120" b="1">
                <a:effectLst>
                  <a:outerShdw dist="21590" dir="18900000" rotWithShape="0">
                    <a:srgbClr val="000000"/>
                  </a:outerShdw>
                </a:effectLst>
                <a:latin typeface="Helvetica"/>
                <a:ea typeface="Helvetica"/>
                <a:cs typeface="Helvetica"/>
                <a:sym typeface="Helvetica"/>
              </a:rPr>
              <a:t> aquellos </a:t>
            </a:r>
            <a:r>
              <a:rPr sz="5185"/>
              <a:t>que están</a:t>
            </a:r>
            <a:r>
              <a:rPr sz="6120" b="1">
                <a:effectLst>
                  <a:outerShdw dist="21590" dir="18900000" rotWithShape="0">
                    <a:srgbClr val="000000"/>
                  </a:outerShdw>
                </a:effectLst>
                <a:latin typeface="Helvetica"/>
                <a:ea typeface="Helvetica"/>
                <a:cs typeface="Helvetica"/>
                <a:sym typeface="Helvetica"/>
              </a:rPr>
              <a:t> esclavizados </a:t>
            </a:r>
            <a:r>
              <a:rPr sz="5185"/>
              <a:t>por los </a:t>
            </a:r>
            <a:r>
              <a:rPr sz="6120" b="1">
                <a:effectLst>
                  <a:outerShdw dist="21590" dir="18900000" rotWithShape="0">
                    <a:srgbClr val="000000"/>
                  </a:outerShdw>
                </a:effectLst>
                <a:latin typeface="Helvetica"/>
                <a:ea typeface="Helvetica"/>
                <a:cs typeface="Helvetica"/>
                <a:sym typeface="Helvetica"/>
              </a:rPr>
              <a:t>apetitos</a:t>
            </a:r>
          </a:p>
        </p:txBody>
      </p:sp>
    </p:spTree>
  </p:cSld>
  <p:clrMapOvr>
    <a:masterClrMapping/>
  </p:clrMapOvr>
  <p:transition spd="med"/>
</p:sld>
</file>

<file path=ppt/theme/theme1.xml><?xml version="1.0" encoding="utf-8"?>
<a:theme xmlns:a="http://schemas.openxmlformats.org/drawingml/2006/main"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Arial Black"/>
        <a:ea typeface="Arial Black"/>
        <a:cs typeface="Arial Black"/>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Arial Black"/>
        <a:ea typeface="Arial Black"/>
        <a:cs typeface="Arial Black"/>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1961</Words>
  <Application>Microsoft Macintosh PowerPoint</Application>
  <PresentationFormat>Personalizado</PresentationFormat>
  <Paragraphs>161</Paragraphs>
  <Slides>34</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34</vt:i4>
      </vt:variant>
    </vt:vector>
  </HeadingPairs>
  <TitlesOfParts>
    <vt:vector size="42" baseType="lpstr">
      <vt:lpstr>Arial Black</vt:lpstr>
      <vt:lpstr>Arial Rounded MT Bold</vt:lpstr>
      <vt:lpstr>Helvetica</vt:lpstr>
      <vt:lpstr>Helvetica Light</vt:lpstr>
      <vt:lpstr>Helvetica Neue</vt:lpstr>
      <vt:lpstr>Lucida Grande</vt:lpstr>
      <vt:lpstr>Times New Roman</vt:lpstr>
      <vt:lpstr>Gradient</vt:lpstr>
      <vt:lpstr>Presentación de PowerPoint</vt:lpstr>
      <vt:lpstr>Presentación de PowerPoint</vt:lpstr>
      <vt:lpstr>Relaciones básicas</vt:lpstr>
      <vt:lpstr>La mente, la ciudadela</vt:lpstr>
      <vt:lpstr>Presentación de PowerPoint</vt:lpstr>
      <vt:lpstr>Presentación de PowerPoint</vt:lpstr>
      <vt:lpstr>El cerebro controla el cuerpo</vt:lpstr>
      <vt:lpstr>La mente afecta al cuerpo</vt:lpstr>
      <vt:lpstr>Satanás ataca las facultades de percepción*</vt:lpstr>
      <vt:lpstr>Presentación de PowerPoint</vt:lpstr>
      <vt:lpstr>La tiranía de la costumbre</vt:lpstr>
      <vt:lpstr>Presentación de PowerPoint</vt:lpstr>
      <vt:lpstr>Vigilemos la ciudadela</vt:lpstr>
      <vt:lpstr>La mente tiene que ser educada</vt:lpstr>
      <vt:lpstr>Presentación de PowerPoint</vt:lpstr>
      <vt:lpstr>Presentación de PowerPoint</vt:lpstr>
      <vt:lpstr>Al dejar de velar y orar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 los padres, miembros de las generaciones pasadas, hubieran mantenido con firmeza el cuerpo como siervo de la mente y si no hubieran permitido que el intelecto fuera          esclavizado por las pasiones naturales habría una        clase diferente de seres viviendo en nuestro planeta.</vt:lpstr>
      <vt:lpstr>Elegir el control de la mente o del cuerpo</vt:lpstr>
      <vt:lpstr>Elegir el control de la mente o del cuerpo</vt:lpstr>
      <vt:lpstr>Enseñar a la gente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Microsoft Office User</cp:lastModifiedBy>
  <cp:revision>2</cp:revision>
  <dcterms:modified xsi:type="dcterms:W3CDTF">2020-10-22T15:32:24Z</dcterms:modified>
</cp:coreProperties>
</file>