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70" r:id="rId12"/>
    <p:sldId id="264" r:id="rId13"/>
    <p:sldId id="265" r:id="rId14"/>
    <p:sldId id="271" r:id="rId15"/>
    <p:sldId id="272" r:id="rId16"/>
    <p:sldId id="266" r:id="rId17"/>
    <p:sldId id="273" r:id="rId18"/>
    <p:sldId id="274" r:id="rId19"/>
    <p:sldId id="275" r:id="rId20"/>
    <p:sldId id="276" r:id="rId21"/>
    <p:sldId id="277" r:id="rId22"/>
    <p:sldId id="282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2" r:id="rId35"/>
    <p:sldId id="293" r:id="rId36"/>
    <p:sldId id="290" r:id="rId37"/>
    <p:sldId id="294" r:id="rId38"/>
    <p:sldId id="291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800"/>
    <a:srgbClr val="E3DE00"/>
    <a:srgbClr val="D2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EC7D4-B9B0-544F-AB27-1CAD1A2C524A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70BBA-3359-2B4F-9CB2-A90EBFD2B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870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70BBA-3359-2B4F-9CB2-A90EBFD2BD9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170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99428-C9EE-904A-A8DB-6C8F7B60E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E9D982-5A40-7F45-98F5-EA165B826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9698A-BDBB-C24C-A507-E0F598B3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D8F61-D710-1A4A-BC29-C9951D0D63EA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70E01-3C07-7345-BF9F-2A9D6128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CD99CD-19ED-AB4D-82B4-4E2F862C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25262-5DC5-6642-BAC5-BD63A79216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255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E3050-D61D-2C46-BF90-3A5AB819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6A360C-43EA-644A-9F95-518911105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AC59D7-6050-CA4E-83EE-5AB1ADEB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D8F61-D710-1A4A-BC29-C9951D0D63EA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4A0AA7-4FB1-7F4C-8D38-837089C2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DFAA99-CCE2-AF4C-8965-552D2235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25262-5DC5-6642-BAC5-BD63A79216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761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59EA6F-DAFC-6846-9C56-ECAD34041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D97D9B-A1C2-D944-BA4E-D518AB299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4F1D8B-B318-9646-97EB-F3EB8F233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D8F61-D710-1A4A-BC29-C9951D0D63EA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7DCCD1-DA7A-CF43-A13C-0942FFBB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67245E-2AA5-9049-8C06-77F44BFF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25262-5DC5-6642-BAC5-BD63A79216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816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A7FF8-99C9-8B40-A820-049A5D43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4AE9BD-DB5A-5840-B95B-B4EBE8D8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43F057-9980-9240-A89F-2A8973C8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D8F61-D710-1A4A-BC29-C9951D0D63EA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6440E9-367E-3B45-B10C-689EAF49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518507-435C-0A48-816E-40E60EE9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25262-5DC5-6642-BAC5-BD63A79216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485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9D98E-57F9-6843-AB3D-C582FA67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24B76C-F9BF-8D4A-B386-7B3B2786D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1A0C5C-93C8-544C-87F8-7F703053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D8F61-D710-1A4A-BC29-C9951D0D63EA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4C217D-9499-4640-AE50-EC518D93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DA0CBC-A715-044A-A31C-FD01E2B4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25262-5DC5-6642-BAC5-BD63A79216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701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02EA6-244E-6447-9DB0-B255E524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4D2000-2163-F048-A6AB-08FF0F74B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F683B5-B705-C143-A0C6-1255CEA4A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EF38B3-4AA6-FF4C-BB21-91A472F0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D8F61-D710-1A4A-BC29-C9951D0D63EA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18B7F0-22A3-7E4F-B344-25AC7566C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2ED82F-1212-704F-9B66-C55CB8B8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25262-5DC5-6642-BAC5-BD63A79216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759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2BB1A-F739-C647-860E-AF8050473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13C83A-B0EB-B442-BAC6-3A4545D43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200287-EF51-AA43-933C-4009C1F3F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726D0B-73A2-CA4D-A0C5-A49F66FB6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CDB808-446E-5548-887A-7C3256A99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A71B7F-1CA7-7648-A473-2E19F263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D8F61-D710-1A4A-BC29-C9951D0D63EA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EB1B8F-11C9-1744-AC0E-18D1474F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FCF44A-1C94-114C-8FC3-E94716F5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25262-5DC5-6642-BAC5-BD63A79216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555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A29AB-1FF3-FC4E-85E0-53F5E0C5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9B81EE-1807-004B-975B-E8C17E44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D8F61-D710-1A4A-BC29-C9951D0D63EA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B052CC-6637-8446-9D96-267AC2969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DF3703-77E1-B048-8D11-FC88D06F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25262-5DC5-6642-BAC5-BD63A79216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770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10E577-41D1-1C49-9BA4-C944CF3F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D8F61-D710-1A4A-BC29-C9951D0D63EA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9FBD3D-8079-6341-92AB-14BBCE9C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0E695B-9E44-484C-B5DC-438D93F3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25262-5DC5-6642-BAC5-BD63A79216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245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6BAAA-D94B-1940-8D7B-7B87CE8F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9106DC-5627-C845-81CF-99263A417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367425-94A0-D248-AB1B-CD8F39698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8881D5-8AE0-234C-BE12-43E70712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D8F61-D710-1A4A-BC29-C9951D0D63EA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7E99BA-3C09-3941-8593-89872499D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064DE6-2E2D-8B4A-860C-01A77150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25262-5DC5-6642-BAC5-BD63A79216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83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0E618-FE75-8445-8466-3C914F60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74B565-4447-AF4C-A06D-E34076073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9828F8-CA20-6A46-87E7-39E0E94DC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2CEE41-2FC2-C54D-9ADA-BD384170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8D8F61-D710-1A4A-BC29-C9951D0D63EA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FA5C41-CE73-5248-B164-491974BE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D53F83-A28A-7546-A84D-D0547309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25262-5DC5-6642-BAC5-BD63A79216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0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t="9368" r="6491" b="29115"/>
          <a:stretch/>
        </p:blipFill>
        <p:spPr>
          <a:xfrm>
            <a:off x="2959767" y="1284644"/>
            <a:ext cx="7086601" cy="38982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t="76011" r="6491" b="12027"/>
          <a:stretch/>
        </p:blipFill>
        <p:spPr>
          <a:xfrm>
            <a:off x="3112167" y="5053263"/>
            <a:ext cx="7086601" cy="7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05F4A8-9BCC-6246-90AA-8FDC090E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229" y="1180412"/>
            <a:ext cx="9784080" cy="798657"/>
          </a:xfrm>
        </p:spPr>
        <p:txBody>
          <a:bodyPr/>
          <a:lstStyle/>
          <a:p>
            <a:r>
              <a:rPr lang="es-CO" sz="6000" b="1" dirty="0">
                <a:ln w="28575">
                  <a:solidFill>
                    <a:schemeClr val="bg1"/>
                  </a:solidFill>
                </a:ln>
                <a:gradFill>
                  <a:gsLst>
                    <a:gs pos="67000">
                      <a:srgbClr val="D2CD00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“Ejemplo os he dado</a:t>
            </a:r>
            <a:r>
              <a:rPr lang="es-CO" sz="6000" dirty="0">
                <a:ln w="28575">
                  <a:solidFill>
                    <a:schemeClr val="bg1"/>
                  </a:solidFill>
                </a:ln>
                <a:gradFill>
                  <a:gsLst>
                    <a:gs pos="67000">
                      <a:srgbClr val="D2CD00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C47D20-B954-114A-A945-3AF5C804C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229" y="2344192"/>
            <a:ext cx="7873538" cy="3025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1:35</a:t>
            </a:r>
          </a:p>
          <a:p>
            <a:pPr marL="0" indent="0">
              <a:buNone/>
            </a:pP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"Levantándose muy de mañana, siendo aún muy oscuro, salió y se </a:t>
            </a:r>
            <a:r>
              <a:rPr lang="es-CO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 a un lugar desierto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 allí oraba".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64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05F4A8-9BCC-6246-90AA-8FDC090E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0" y="963009"/>
            <a:ext cx="7408026" cy="793548"/>
          </a:xfrm>
        </p:spPr>
        <p:txBody>
          <a:bodyPr/>
          <a:lstStyle/>
          <a:p>
            <a:r>
              <a:rPr lang="es-CO" sz="5400" b="1" dirty="0">
                <a:ln w="25400">
                  <a:solidFill>
                    <a:schemeClr val="bg1"/>
                  </a:solidFill>
                </a:ln>
                <a:gradFill>
                  <a:gsLst>
                    <a:gs pos="67000">
                      <a:srgbClr val="D2CD00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“Ejemplo os he dado”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C47D20-B954-114A-A945-3AF5C804C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90" y="2018088"/>
            <a:ext cx="9103822" cy="3479829"/>
          </a:xfrm>
        </p:spPr>
        <p:txBody>
          <a:bodyPr>
            <a:normAutofit fontScale="92500"/>
          </a:bodyPr>
          <a:lstStyle/>
          <a:p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Jesús necesito de soledad para reflexionar, ¿cuánto más lo necesitamos nosotros? </a:t>
            </a:r>
          </a:p>
          <a:p>
            <a:pPr marL="0" indent="0">
              <a:buNone/>
            </a:pP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s-CO" sz="35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4:42,</a:t>
            </a:r>
          </a:p>
          <a:p>
            <a:pPr marL="0" indent="0">
              <a:buNone/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"Cuando ya era de día, salió y se fue a un lugar desierto; y la gente le buscaba, y llegando a donde estaba, le detenían para que no se fuera de ellos".</a:t>
            </a:r>
          </a:p>
          <a:p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64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BCF63E8-1C16-9744-8839-90D7174B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1032892"/>
            <a:ext cx="10515600" cy="751018"/>
          </a:xfrm>
        </p:spPr>
        <p:txBody>
          <a:bodyPr/>
          <a:lstStyle/>
          <a:p>
            <a:pPr algn="ctr"/>
            <a:r>
              <a:rPr lang="es-CO" sz="60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D2CD00"/>
                    </a:gs>
                    <a:gs pos="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Promesa para hoy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7D91CE-0C8C-2B47-A7A5-13E91FAB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09" y="2108258"/>
            <a:ext cx="8621684" cy="3228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Crónicas 7:14  (RVR1960)</a:t>
            </a:r>
          </a:p>
          <a:p>
            <a:pPr marL="0" indent="0" algn="ctr">
              <a:buNone/>
            </a:pPr>
            <a:r>
              <a:rPr lang="es-CO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14 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se </a:t>
            </a:r>
            <a:r>
              <a:rPr lang="es-CO" sz="4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humillare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pueblo, sobre el cual mi nombre es invocado, y </a:t>
            </a:r>
            <a:r>
              <a:rPr lang="es-CO" sz="4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oraren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 buscaren mi rostro, y </a:t>
            </a:r>
            <a:r>
              <a:rPr lang="es-CO" sz="36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convirtieren 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sus malos caminos; entonces yo oiré desde los cielos, y perdonaré sus pecados, y sanaré su tierra.</a:t>
            </a:r>
          </a:p>
          <a:p>
            <a:pPr algn="ctr"/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778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D990F-7188-AC47-BEB0-C26F25AB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411894"/>
            <a:ext cx="10515600" cy="732155"/>
          </a:xfrm>
        </p:spPr>
        <p:txBody>
          <a:bodyPr/>
          <a:lstStyle/>
          <a:p>
            <a:r>
              <a:rPr lang="es-CO" sz="66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D2CD00"/>
                    </a:gs>
                    <a:gs pos="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disponibles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2A16A1-AEBE-3546-8C36-A77BA9B7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59685"/>
            <a:ext cx="9940636" cy="2410692"/>
          </a:xfrm>
        </p:spPr>
        <p:txBody>
          <a:bodyPr>
            <a:normAutofit lnSpcReduction="10000"/>
          </a:bodyPr>
          <a:lstStyle/>
          <a:p>
            <a:r>
              <a:rPr lang="es-CO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Humillación</a:t>
            </a:r>
          </a:p>
          <a:p>
            <a:r>
              <a:rPr lang="es-CO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</a:p>
          <a:p>
            <a:r>
              <a:rPr lang="es-CO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Arrepentimiento</a:t>
            </a:r>
          </a:p>
          <a:p>
            <a:endParaRPr lang="es-CO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42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49270-FBAF-9B4C-98E4-9F028212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364614"/>
            <a:ext cx="10001596" cy="1013490"/>
          </a:xfrm>
        </p:spPr>
        <p:txBody>
          <a:bodyPr/>
          <a:lstStyle/>
          <a:p>
            <a:pPr algn="ctr"/>
            <a:r>
              <a:rPr lang="es-CO" sz="7200" b="1" dirty="0">
                <a:ln w="34925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a.Humillación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EE328F-1FBF-B145-BADB-7CFA0A2A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07" y="2624309"/>
            <a:ext cx="8505305" cy="2829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“Nos preguntamos por qué Dios no se mueve; él se pregunta por que no nos abatimos” </a:t>
            </a:r>
          </a:p>
          <a:p>
            <a:pPr marL="0" indent="0" algn="ctr">
              <a:buNone/>
            </a:pPr>
            <a:r>
              <a:rPr lang="es-CO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Leonard Ravenhill</a:t>
            </a:r>
          </a:p>
          <a:p>
            <a:pPr algn="ctr"/>
            <a:endParaRPr lang="es-CO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92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49270-FBAF-9B4C-98E4-9F028212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4" y="1246274"/>
            <a:ext cx="10515600" cy="1114541"/>
          </a:xfrm>
        </p:spPr>
        <p:txBody>
          <a:bodyPr/>
          <a:lstStyle/>
          <a:p>
            <a:pPr algn="ctr"/>
            <a:r>
              <a:rPr lang="es-CO" sz="80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EE328F-1FBF-B145-BADB-7CFA0A2A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851" y="2673523"/>
            <a:ext cx="7840287" cy="27962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“Virtud que consiste en el conocimiento de las propias limitaciones y debilidades y en obrar de acuerdo con este conocimiento.”</a:t>
            </a:r>
          </a:p>
        </p:txBody>
      </p:sp>
    </p:spTree>
    <p:extLst>
      <p:ext uri="{BB962C8B-B14F-4D97-AF65-F5344CB8AC3E}">
        <p14:creationId xmlns:p14="http://schemas.microsoft.com/office/powerpoint/2010/main" val="3577447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49270-FBAF-9B4C-98E4-9F028212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5" y="897141"/>
            <a:ext cx="10515600" cy="831908"/>
          </a:xfrm>
        </p:spPr>
        <p:txBody>
          <a:bodyPr/>
          <a:lstStyle/>
          <a:p>
            <a:pPr algn="ctr"/>
            <a:r>
              <a:rPr lang="es-CO" sz="6600" b="1" dirty="0">
                <a:ln w="28575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nos espera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EE328F-1FBF-B145-BADB-7CFA0A2A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43" y="2071832"/>
            <a:ext cx="9718964" cy="34976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Joel 2:28-29 (RVR1960)</a:t>
            </a:r>
          </a:p>
          <a:p>
            <a:pPr marL="0" indent="0" algn="ctr">
              <a:buNone/>
            </a:pPr>
            <a:r>
              <a:rPr lang="es-CO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28 </a:t>
            </a:r>
            <a:r>
              <a:rPr lang="es-CO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después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esto derramaré mi Espíritu sobre toda carne, y profetizarán vuestros hijos y vuestras hijas; vuestros ancianos soñarán sueños, y vuestros jóvenes verán visiones. </a:t>
            </a:r>
          </a:p>
          <a:p>
            <a:pPr marL="0" indent="0" algn="ctr">
              <a:buNone/>
            </a:pPr>
            <a:r>
              <a:rPr lang="es-CO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29 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también sobre los siervos y sobre las siervas derramaré mi Espíritu en aquellos días.</a:t>
            </a:r>
          </a:p>
          <a:p>
            <a:pPr algn="ctr"/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3566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F9031B-EAB5-0E40-BBB9-34DDC2F7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353" y="1163148"/>
            <a:ext cx="10515600" cy="998162"/>
          </a:xfrm>
        </p:spPr>
        <p:txBody>
          <a:bodyPr/>
          <a:lstStyle/>
          <a:p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condición: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62B377-B42C-3E43-9244-F2FF11570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353" y="2523894"/>
            <a:ext cx="8039793" cy="25302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z="6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28 </a:t>
            </a:r>
            <a:r>
              <a:rPr lang="es-CO" sz="6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después</a:t>
            </a:r>
            <a:r>
              <a:rPr lang="es-CO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esto derramaré mi Espíritu sobre toda carne.</a:t>
            </a:r>
          </a:p>
          <a:p>
            <a:endParaRPr lang="es-CO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57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0CB3C-A8AC-CF41-BA91-68B0AE94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9" y="1098579"/>
            <a:ext cx="10515600" cy="1325563"/>
          </a:xfrm>
        </p:spPr>
        <p:txBody>
          <a:bodyPr/>
          <a:lstStyle/>
          <a:p>
            <a:pPr algn="ctr"/>
            <a:r>
              <a:rPr lang="es-CO" sz="8800" b="1" dirty="0">
                <a:ln w="3175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pregunta: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071907-CFFA-D749-8531-8E39B8D4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499" y="2740026"/>
            <a:ext cx="5446222" cy="2430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¿Después de qué?</a:t>
            </a:r>
          </a:p>
          <a:p>
            <a:pPr marL="0" indent="0" algn="ctr">
              <a:buNone/>
            </a:pPr>
            <a:endParaRPr lang="es-CO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23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85113"/>
            <a:ext cx="2959329" cy="19728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F14D10-A04C-AD4E-88A1-D5D16C5C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67" y="1043593"/>
            <a:ext cx="10515600" cy="765406"/>
          </a:xfrm>
        </p:spPr>
        <p:txBody>
          <a:bodyPr/>
          <a:lstStyle/>
          <a:p>
            <a:pPr algn="ctr"/>
            <a:r>
              <a:rPr lang="es-CO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Joel 2:12-17  (RVR1960)</a:t>
            </a:r>
            <a:br>
              <a:rPr lang="es-CO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b="1" dirty="0">
              <a:ln w="25400">
                <a:solidFill>
                  <a:schemeClr val="bg1"/>
                </a:solidFill>
              </a:ln>
              <a:gradFill>
                <a:gsLst>
                  <a:gs pos="83000">
                    <a:srgbClr val="BCB800"/>
                  </a:gs>
                  <a:gs pos="33000">
                    <a:srgbClr val="E3DE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B9FDE-6FB2-7F47-B44C-70676A69A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67" y="1808999"/>
            <a:ext cx="9918469" cy="3610899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s-CO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12 </a:t>
            </a: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eso pues, ahora, dice Jehová, </a:t>
            </a:r>
            <a:r>
              <a:rPr lang="es-CO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convertíos</a:t>
            </a: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mí con todo vuestro corazón, con </a:t>
            </a:r>
            <a:r>
              <a:rPr lang="es-CO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ayuno</a:t>
            </a: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CO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lloro</a:t>
            </a: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CO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lamento</a:t>
            </a: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  <a:p>
            <a:pPr marL="0">
              <a:spcBef>
                <a:spcPts val="0"/>
              </a:spcBef>
            </a:pPr>
            <a:r>
              <a:rPr lang="es-CO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13 </a:t>
            </a: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Rasgad vuestro corazón, y no vuestros vestidos, y convertíos a Jehová vuestro Dios; porque misericordioso es y clemente, tardo para la ira y grande en misericordia, y que se duele del castigo. </a:t>
            </a:r>
          </a:p>
          <a:p>
            <a:pPr marL="0">
              <a:spcBef>
                <a:spcPts val="0"/>
              </a:spcBef>
            </a:pPr>
            <a:r>
              <a:rPr lang="es-CO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15 </a:t>
            </a: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Tocad trompeta en Sion, </a:t>
            </a:r>
            <a:r>
              <a:rPr lang="es-CO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proclamad ayuno</a:t>
            </a: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convocad asamblea. </a:t>
            </a:r>
          </a:p>
          <a:p>
            <a:pPr marL="0">
              <a:spcBef>
                <a:spcPts val="0"/>
              </a:spcBef>
            </a:pPr>
            <a:r>
              <a:rPr lang="es-CO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17 </a:t>
            </a: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la entrada y el altar </a:t>
            </a:r>
            <a:r>
              <a:rPr lang="es-CO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lloren los sacerdotes </a:t>
            </a: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ministros de Jehová, y digan: Perdona, oh Jehová, a tu pueblo, y no entregues al oprobio tu heredad, para que las naciones se enseñoreen de ella. ¿Por qué han de decir entre los pueblos: Dónde está su Dios?</a:t>
            </a:r>
          </a:p>
          <a:p>
            <a:pPr marL="0">
              <a:spcBef>
                <a:spcPts val="0"/>
              </a:spcBef>
            </a:pP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8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2E23E-4973-CE46-8412-73185922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33" y="1539459"/>
            <a:ext cx="3866146" cy="621464"/>
          </a:xfrm>
        </p:spPr>
        <p:txBody>
          <a:bodyPr/>
          <a:lstStyle/>
          <a:p>
            <a:pPr algn="ctr"/>
            <a:r>
              <a:rPr lang="es-CO" sz="5400" b="1" dirty="0">
                <a:ln w="28575">
                  <a:solidFill>
                    <a:schemeClr val="bg1"/>
                  </a:solidFill>
                </a:ln>
                <a:gradFill>
                  <a:gsLst>
                    <a:gs pos="83000">
                      <a:srgbClr val="D2CD00"/>
                    </a:gs>
                    <a:gs pos="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Palabra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1EC656-CD55-A740-A466-95EC6DBC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122" y="2595647"/>
            <a:ext cx="8065168" cy="227714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1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Crónicas 7:14</a:t>
            </a:r>
            <a:endParaRPr lang="es-CO" sz="1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465095"/>
            <a:ext cx="5089356" cy="3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75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55C41-9113-0143-B11E-09393F97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42" y="1845425"/>
            <a:ext cx="10515600" cy="665653"/>
          </a:xfrm>
        </p:spPr>
        <p:txBody>
          <a:bodyPr/>
          <a:lstStyle/>
          <a:p>
            <a:pPr algn="ctr"/>
            <a:r>
              <a:rPr lang="es-CO" sz="6000" b="1" dirty="0">
                <a:ln w="28575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buen Comienzo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CBEADF-4179-E54C-BEBB-DEF51BEF3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91" y="2856720"/>
            <a:ext cx="8505305" cy="2696499"/>
          </a:xfrm>
        </p:spPr>
        <p:txBody>
          <a:bodyPr>
            <a:noAutofit/>
          </a:bodyPr>
          <a:lstStyle/>
          <a:p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Volver a Dios con todo nuestro corazón</a:t>
            </a:r>
          </a:p>
          <a:p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llamado a la autonegación</a:t>
            </a:r>
          </a:p>
          <a:p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llamado a las lágrimas</a:t>
            </a:r>
          </a:p>
          <a:p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llamado al arrepentimiento.</a:t>
            </a:r>
          </a:p>
          <a:p>
            <a:pPr marL="0" indent="0">
              <a:buNone/>
            </a:pP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466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D0157-0C71-DD49-B2CC-1C9FB798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3766"/>
            <a:ext cx="10515600" cy="748780"/>
          </a:xfrm>
        </p:spPr>
        <p:txBody>
          <a:bodyPr/>
          <a:lstStyle/>
          <a:p>
            <a:pPr algn="ctr"/>
            <a:r>
              <a:rPr lang="es-CO" sz="54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Arrepentimiento:</a:t>
            </a:r>
            <a:br>
              <a:rPr lang="es-CO" sz="54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sz="5400" b="1" dirty="0">
              <a:ln w="25400">
                <a:solidFill>
                  <a:schemeClr val="bg1"/>
                </a:solidFill>
              </a:ln>
              <a:gradFill>
                <a:gsLst>
                  <a:gs pos="83000">
                    <a:srgbClr val="BCB800"/>
                  </a:gs>
                  <a:gs pos="33000">
                    <a:srgbClr val="E3DE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3867F-D57D-0749-872F-04068CDBC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862050"/>
            <a:ext cx="10515600" cy="3766272"/>
          </a:xfrm>
        </p:spPr>
        <p:txBody>
          <a:bodyPr>
            <a:normAutofit/>
          </a:bodyPr>
          <a:lstStyle/>
          <a:p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de mente.</a:t>
            </a:r>
          </a:p>
          <a:p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de perspectiva respecto al pasado. </a:t>
            </a:r>
          </a:p>
          <a:p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general de muchas cosas hechas previamente.</a:t>
            </a:r>
          </a:p>
          <a:p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Comprensión de la culpa personal. </a:t>
            </a:r>
          </a:p>
          <a:p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 de un </a:t>
            </a:r>
            <a:r>
              <a:rPr lang="es-CO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de conducta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 actitud, de orientación y de dirección.</a:t>
            </a:r>
          </a:p>
        </p:txBody>
      </p:sp>
    </p:spTree>
    <p:extLst>
      <p:ext uri="{BB962C8B-B14F-4D97-AF65-F5344CB8AC3E}">
        <p14:creationId xmlns:p14="http://schemas.microsoft.com/office/powerpoint/2010/main" val="707327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D0157-0C71-DD49-B2CC-1C9FB798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42" y="1428354"/>
            <a:ext cx="10515600" cy="800894"/>
          </a:xfrm>
        </p:spPr>
        <p:txBody>
          <a:bodyPr>
            <a:noAutofit/>
          </a:bodyPr>
          <a:lstStyle/>
          <a:p>
            <a:r>
              <a:rPr lang="es-CO" sz="6600" b="1" dirty="0">
                <a:ln w="28575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Oración:</a:t>
            </a:r>
            <a:endParaRPr lang="es-CO" sz="6600" dirty="0">
              <a:ln w="28575">
                <a:solidFill>
                  <a:schemeClr val="bg1"/>
                </a:solidFill>
              </a:ln>
              <a:gradFill>
                <a:gsLst>
                  <a:gs pos="83000">
                    <a:srgbClr val="BCB800"/>
                  </a:gs>
                  <a:gs pos="33000">
                    <a:srgbClr val="E3DE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3867F-D57D-0749-872F-04068CDBC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342" y="2460567"/>
            <a:ext cx="8139545" cy="2626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 pasaje nos muestra un rogar, un clamar, un orar diferente para que pueda haber resultados. </a:t>
            </a:r>
          </a:p>
          <a:p>
            <a:endParaRPr lang="es-CO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130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5470D-76DA-5047-9A4C-3ADB1F34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590" y="1179166"/>
            <a:ext cx="10515600" cy="709786"/>
          </a:xfrm>
        </p:spPr>
        <p:txBody>
          <a:bodyPr/>
          <a:lstStyle/>
          <a:p>
            <a:r>
              <a:rPr lang="es-CO" sz="60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8BD9A4-C8EC-8843-A8AA-F9778817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590" y="2087216"/>
            <a:ext cx="9037320" cy="354439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“Jacob prevaleció porque fue </a:t>
            </a:r>
            <a:r>
              <a:rPr lang="es-CO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perseverante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CO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resuelto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Su victoria es prueba evidente del poder de la oración </a:t>
            </a:r>
            <a:r>
              <a:rPr lang="es-CO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insistente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Todos los que se aferran a las promesas de Dios como lo hizo el, y que sean tan </a:t>
            </a:r>
            <a:r>
              <a:rPr lang="es-CO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sinceros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como él lo fue, tendrán también éxito como él. Los que no están dispuestos a </a:t>
            </a:r>
            <a:r>
              <a:rPr lang="es-CO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negarse a si mismos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es-CO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luchar desesperadamente 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 Dios, y a orar mucho y con empeño para obtener su bendición, no lo conseguirán.”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621</a:t>
            </a: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688785"/>
            <a:ext cx="1767840" cy="21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72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0C9F6-2AF3-3449-96C8-D15B0730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996" y="1005522"/>
            <a:ext cx="6161116" cy="615777"/>
          </a:xfrm>
        </p:spPr>
        <p:txBody>
          <a:bodyPr/>
          <a:lstStyle/>
          <a:p>
            <a:pPr algn="ctr"/>
            <a:r>
              <a:rPr lang="es-CO" sz="54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vitales de la oración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121515-0368-FD4E-98D2-B4F98B74E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79" y="2759824"/>
            <a:ext cx="8804564" cy="3291841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Perseverancia</a:t>
            </a:r>
          </a:p>
          <a:p>
            <a:pPr marL="0" algn="ctr">
              <a:spcBef>
                <a:spcPts val="0"/>
              </a:spcBef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Resolución</a:t>
            </a:r>
          </a:p>
          <a:p>
            <a:pPr marL="0" algn="ctr">
              <a:spcBef>
                <a:spcPts val="0"/>
              </a:spcBef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Insistencia</a:t>
            </a:r>
          </a:p>
          <a:p>
            <a:pPr marL="0" algn="ctr">
              <a:spcBef>
                <a:spcPts val="0"/>
              </a:spcBef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Sinceridad</a:t>
            </a:r>
          </a:p>
          <a:p>
            <a:pPr marL="0" algn="ctr">
              <a:spcBef>
                <a:spcPts val="0"/>
              </a:spcBef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Autonegación</a:t>
            </a:r>
          </a:p>
          <a:p>
            <a:pPr marL="0" algn="ctr">
              <a:spcBef>
                <a:spcPts val="0"/>
              </a:spcBef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Empeño</a:t>
            </a:r>
          </a:p>
          <a:p>
            <a:pPr marL="0" algn="ctr">
              <a:spcBef>
                <a:spcPts val="0"/>
              </a:spcBef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Lucha</a:t>
            </a:r>
          </a:p>
        </p:txBody>
      </p:sp>
    </p:spTree>
    <p:extLst>
      <p:ext uri="{BB962C8B-B14F-4D97-AF65-F5344CB8AC3E}">
        <p14:creationId xmlns:p14="http://schemas.microsoft.com/office/powerpoint/2010/main" val="42058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741725-3A84-1B4F-A05B-EC77ED76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633"/>
            <a:ext cx="9385073" cy="665653"/>
          </a:xfrm>
        </p:spPr>
        <p:txBody>
          <a:bodyPr/>
          <a:lstStyle/>
          <a:p>
            <a:pPr algn="ctr"/>
            <a:r>
              <a:rPr lang="es-CO" sz="60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sorprendente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885B77-2121-FA42-BCFD-6C3DB2D1C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97" y="2025130"/>
            <a:ext cx="8555182" cy="3261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Samuel 24:1-24  (RVR1960) </a:t>
            </a:r>
          </a:p>
          <a:p>
            <a:pPr marL="0" indent="0" algn="ctr">
              <a:buNone/>
            </a:pPr>
            <a:r>
              <a:rPr lang="es-CO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dijo el rey a Joab, general del ejército que estaba con él: Recorre ahora todas las tribus de Israel, desde Dan hasta Beerseba, y haz un censo del pueblo, para que yo sepa el número de la gente.</a:t>
            </a:r>
          </a:p>
          <a:p>
            <a:pPr algn="ctr"/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655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C2031C-D53B-9340-9B81-E6C52A6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4"/>
            <a:ext cx="9434252" cy="649028"/>
          </a:xfrm>
        </p:spPr>
        <p:txBody>
          <a:bodyPr/>
          <a:lstStyle/>
          <a:p>
            <a:pPr algn="ctr"/>
            <a:r>
              <a:rPr lang="es-CO" sz="7200" b="1" dirty="0">
                <a:ln w="3175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07A66B-570A-0646-9D91-25F758AC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172" y="1825625"/>
            <a:ext cx="8638309" cy="3694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Samuel 24:3</a:t>
            </a:r>
          </a:p>
          <a:p>
            <a:pPr marL="0" indent="0" algn="ctr">
              <a:buNone/>
            </a:pPr>
            <a:r>
              <a:rPr lang="es-CO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3 </a:t>
            </a: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Joab respondió al rey: Añada Jehová tu Dios al pueblo cien veces tanto como son, y que lo vea mi señor el rey; mas ¿por qué se complace en esto mi señor el rey?</a:t>
            </a:r>
          </a:p>
        </p:txBody>
      </p:sp>
    </p:spTree>
    <p:extLst>
      <p:ext uri="{BB962C8B-B14F-4D97-AF65-F5344CB8AC3E}">
        <p14:creationId xmlns:p14="http://schemas.microsoft.com/office/powerpoint/2010/main" val="2878019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10CF63-6D3E-AA4B-A1AF-EA08D6DE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1237647"/>
            <a:ext cx="8139546" cy="649028"/>
          </a:xfrm>
        </p:spPr>
        <p:txBody>
          <a:bodyPr/>
          <a:lstStyle/>
          <a:p>
            <a:pPr algn="ctr"/>
            <a:r>
              <a:rPr lang="es-CO" sz="54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Dios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204C65-1B97-BF45-A5FA-59896F0F1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342" y="2244436"/>
            <a:ext cx="8605058" cy="2975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20:7  (RVR1960)</a:t>
            </a:r>
          </a:p>
          <a:p>
            <a:pPr marL="0" indent="0" algn="ctr">
              <a:buNone/>
            </a:pPr>
            <a:r>
              <a:rPr lang="es-CO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7 </a:t>
            </a: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Estos confían en carros, y aquéllos en caballos;</a:t>
            </a:r>
            <a:b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nosotros del nombre de Jehová nuestro Dios tendremos memoria. </a:t>
            </a:r>
          </a:p>
          <a:p>
            <a:pPr algn="ctr"/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567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0ECB44-2DB7-3A45-B1E0-28218AED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72" y="814014"/>
            <a:ext cx="7024255" cy="748780"/>
          </a:xfrm>
        </p:spPr>
        <p:txBody>
          <a:bodyPr/>
          <a:lstStyle/>
          <a:p>
            <a:pPr algn="ctr"/>
            <a:r>
              <a:rPr lang="es-CO" sz="60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Reprensión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E9EADA-81C2-C049-9968-2A31F47CC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153" y="2041756"/>
            <a:ext cx="8388927" cy="36275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6000" b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Samuel 24: 11,12</a:t>
            </a:r>
          </a:p>
          <a:p>
            <a:pPr marL="0" indent="0" algn="ctr">
              <a:buNone/>
            </a:pPr>
            <a:r>
              <a:rPr lang="es-CO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11 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por la mañana, cuando David se hubo levantado, vino palabra de Jehová al profeta Gad, vidente de David, diciendo: </a:t>
            </a:r>
          </a:p>
          <a:p>
            <a:pPr marL="0" indent="0" algn="ctr">
              <a:buNone/>
            </a:pPr>
            <a:r>
              <a:rPr lang="es-CO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12 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y di a David: Así ha dicho Jehová: Tres cosas te ofrezco; tú escogerás una de ellas, para que yo la haga.</a:t>
            </a:r>
          </a:p>
          <a:p>
            <a:pPr algn="ctr"/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4904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59B19-C64D-434C-9B0A-FBD0DCC3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214" y="1594774"/>
            <a:ext cx="9220201" cy="765406"/>
          </a:xfrm>
        </p:spPr>
        <p:txBody>
          <a:bodyPr/>
          <a:lstStyle/>
          <a:p>
            <a:r>
              <a:rPr lang="es-CO" sz="7200" b="1" dirty="0">
                <a:ln w="34925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 opciones: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F295A8-F8B0-5045-AB5B-733661AF6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214" y="2908819"/>
            <a:ext cx="9220201" cy="2028306"/>
          </a:xfrm>
        </p:spPr>
        <p:txBody>
          <a:bodyPr>
            <a:normAutofit/>
          </a:bodyPr>
          <a:lstStyle/>
          <a:p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 años de hambre en el país</a:t>
            </a:r>
          </a:p>
          <a:p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 meses huyendo de sus enemigos</a:t>
            </a:r>
          </a:p>
          <a:p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 días de peste en el País</a:t>
            </a:r>
          </a:p>
          <a:p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35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FA3BB-218A-5642-9455-82E3EC3D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357"/>
            <a:ext cx="10515600" cy="645528"/>
          </a:xfrm>
        </p:spPr>
        <p:txBody>
          <a:bodyPr/>
          <a:lstStyle/>
          <a:p>
            <a:pPr algn="ctr"/>
            <a:r>
              <a:rPr lang="es-ES" sz="48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D2CD00"/>
                    </a:gs>
                    <a:gs pos="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CUARENTENA</a:t>
            </a:r>
            <a:br>
              <a:rPr lang="es-CO" sz="4800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D2CD00"/>
                    </a:gs>
                    <a:gs pos="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sz="4800" dirty="0">
              <a:ln w="25400">
                <a:solidFill>
                  <a:schemeClr val="bg1"/>
                </a:solidFill>
              </a:ln>
              <a:gradFill>
                <a:gsLst>
                  <a:gs pos="83000">
                    <a:srgbClr val="D2CD00"/>
                  </a:gs>
                  <a:gs pos="0">
                    <a:srgbClr val="E3DE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902124-431A-BD45-BB85-AA783E4B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341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HORA.         ACTIVIDAD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5               DEVOCIÓN PERSONAL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6               EJERCICIO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7               ASEO PERSONAL Y DESAYUNO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8               CLASE EN LINEA COACHING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9               PLAN DE LECTURA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12             PREPARACIÓN DE MATERIALES Y ASUNTOS DE OFICINA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– 02           ALMUERZO Y DESCANSO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 – 03           INGLÉS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 – 05           OFICINA EN CASA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 – 06           COACHING CLASE EN LINEA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 – 09           CONTINGENCIA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125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42A7B1-05DE-5F43-93B8-AB9601AF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962" y="1139176"/>
            <a:ext cx="9053946" cy="813984"/>
          </a:xfrm>
        </p:spPr>
        <p:txBody>
          <a:bodyPr/>
          <a:lstStyle/>
          <a:p>
            <a:pPr algn="ctr"/>
            <a:r>
              <a:rPr lang="es-CO" sz="5400" b="1" dirty="0">
                <a:ln w="28575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Angustia Impredecible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22F010-7817-E640-A4D1-5A4B1AF0D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472" y="2008505"/>
            <a:ext cx="8156171" cy="3378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Samuel 24:14 (RVR1960)</a:t>
            </a:r>
          </a:p>
          <a:p>
            <a:pPr marL="0" indent="0" algn="ctr">
              <a:buNone/>
            </a:pPr>
            <a:r>
              <a:rPr lang="es-CO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14 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Entonces David dijo a Gad: En grande angustia estoy; caigamos ahora en mano de Jehová, porque sus misericordias son muchas, mas no caiga yo en manos de hombres.</a:t>
            </a:r>
          </a:p>
          <a:p>
            <a:pPr algn="ctr"/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994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0EB528-7BE3-0642-923F-1363E1E4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86" y="996576"/>
            <a:ext cx="10515600" cy="632402"/>
          </a:xfrm>
        </p:spPr>
        <p:txBody>
          <a:bodyPr/>
          <a:lstStyle/>
          <a:p>
            <a:pPr algn="ctr"/>
            <a:r>
              <a:rPr lang="es-CO" sz="60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Arrepentimiento: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E42A23-832D-924F-B68B-865A382C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724" y="2108257"/>
            <a:ext cx="8255924" cy="2896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Samuel 24:17  (RVR1960)</a:t>
            </a:r>
          </a:p>
          <a:p>
            <a:pPr marL="0" indent="0" algn="ctr">
              <a:buNone/>
            </a:pPr>
            <a:r>
              <a:rPr lang="es-CO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17 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David dijo a Jehová, cuando vio al ángel que destruía al pueblo: Yo pequé, yo hice la maldad; ¿qué hicieron estas ovejas? Te ruego que tu mano se vuelva contra mí, y contra la casa de mi padre.</a:t>
            </a:r>
          </a:p>
        </p:txBody>
      </p:sp>
    </p:spTree>
    <p:extLst>
      <p:ext uri="{BB962C8B-B14F-4D97-AF65-F5344CB8AC3E}">
        <p14:creationId xmlns:p14="http://schemas.microsoft.com/office/powerpoint/2010/main" val="3311577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71FE2-16DC-EF47-9998-47E99EF3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68" y="1313410"/>
            <a:ext cx="5146964" cy="881149"/>
          </a:xfrm>
        </p:spPr>
        <p:txBody>
          <a:bodyPr/>
          <a:lstStyle/>
          <a:p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patrón: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326E4C-B3CB-B546-A712-F1A7B6B1F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368" y="2626821"/>
            <a:ext cx="7590905" cy="2543695"/>
          </a:xfrm>
        </p:spPr>
        <p:txBody>
          <a:bodyPr>
            <a:normAutofit fontScale="92500" lnSpcReduction="10000"/>
          </a:bodyPr>
          <a:lstStyle/>
          <a:p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Reconoce su indignidad.</a:t>
            </a:r>
          </a:p>
          <a:p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Reconoce su pecamonosidad.</a:t>
            </a:r>
          </a:p>
          <a:p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 interceder.</a:t>
            </a:r>
          </a:p>
          <a:p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pone a si mismo entre el pueblo y Dios.</a:t>
            </a:r>
          </a:p>
          <a:p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41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266CC-1C9D-F94F-B0AD-B99A4ED3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241468"/>
            <a:ext cx="10515600" cy="693795"/>
          </a:xfrm>
        </p:spPr>
        <p:txBody>
          <a:bodyPr/>
          <a:lstStyle/>
          <a:p>
            <a:r>
              <a:rPr lang="es-CO" sz="60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respuesta divina: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F93118-BB2B-264D-B76B-81ACEEF23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346426"/>
            <a:ext cx="8289174" cy="2693324"/>
          </a:xfrm>
        </p:spPr>
        <p:txBody>
          <a:bodyPr>
            <a:normAutofit/>
          </a:bodyPr>
          <a:lstStyle/>
          <a:p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escucha la oración</a:t>
            </a:r>
          </a:p>
          <a:p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perdona el pecado de David</a:t>
            </a:r>
          </a:p>
          <a:p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Acepta la confesión</a:t>
            </a:r>
          </a:p>
          <a:p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Detiene la peste</a:t>
            </a:r>
          </a:p>
        </p:txBody>
      </p:sp>
    </p:spTree>
    <p:extLst>
      <p:ext uri="{BB962C8B-B14F-4D97-AF65-F5344CB8AC3E}">
        <p14:creationId xmlns:p14="http://schemas.microsoft.com/office/powerpoint/2010/main" val="1810032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266CC-1C9D-F94F-B0AD-B99A4ED3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583" y="1602919"/>
            <a:ext cx="5657504" cy="817519"/>
          </a:xfrm>
        </p:spPr>
        <p:txBody>
          <a:bodyPr/>
          <a:lstStyle/>
          <a:p>
            <a:r>
              <a:rPr lang="es-CO" sz="6000" b="1" dirty="0">
                <a:ln w="3175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lo hacemos: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F93118-BB2B-264D-B76B-81ACEEF23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583" y="2699898"/>
            <a:ext cx="7087293" cy="2463742"/>
          </a:xfrm>
        </p:spPr>
        <p:txBody>
          <a:bodyPr>
            <a:normAutofit lnSpcReduction="10000"/>
          </a:bodyPr>
          <a:lstStyle/>
          <a:p>
            <a:r>
              <a:rPr lang="es-CO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escuchará</a:t>
            </a:r>
          </a:p>
          <a:p>
            <a:r>
              <a:rPr lang="es-CO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perdonará</a:t>
            </a:r>
          </a:p>
          <a:p>
            <a:r>
              <a:rPr lang="es-CO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Sanará nuestra tierra.</a:t>
            </a:r>
          </a:p>
        </p:txBody>
      </p:sp>
    </p:spTree>
    <p:extLst>
      <p:ext uri="{BB962C8B-B14F-4D97-AF65-F5344CB8AC3E}">
        <p14:creationId xmlns:p14="http://schemas.microsoft.com/office/powerpoint/2010/main" val="3330705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1266CC-1C9D-F94F-B0AD-B99A4ED3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5" y="796753"/>
            <a:ext cx="10515600" cy="649028"/>
          </a:xfrm>
        </p:spPr>
        <p:txBody>
          <a:bodyPr/>
          <a:lstStyle/>
          <a:p>
            <a:pPr algn="ctr"/>
            <a:r>
              <a:rPr lang="es-CO" sz="6600" b="1" dirty="0">
                <a:ln w="3175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Promesa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F93118-BB2B-264D-B76B-81ACEEF23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7938" cy="37771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Crónicas 7:14  (RVR1960)</a:t>
            </a:r>
          </a:p>
          <a:p>
            <a:pPr marL="0" indent="0" algn="ctr">
              <a:buNone/>
            </a:pPr>
            <a:r>
              <a:rPr lang="es-CO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14 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se humillare mi pueblo, sobre el cual mi nombre es invocado, y oraren, y buscaren mi rostro, y se convirtieren de sus malos caminos; entonces yo oiré desde los cielos, y perdonaré sus pecados, y sanaré su tierra.</a:t>
            </a:r>
          </a:p>
          <a:p>
            <a:pPr algn="ctr"/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898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8B553-B2C5-C24E-9BCC-D5CF8820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8269"/>
            <a:ext cx="10515600" cy="815282"/>
          </a:xfrm>
        </p:spPr>
        <p:txBody>
          <a:bodyPr/>
          <a:lstStyle/>
          <a:p>
            <a:r>
              <a:rPr lang="es-CO" sz="54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JURISPRUDENCIA </a:t>
            </a:r>
            <a:br>
              <a:rPr lang="es-CO" sz="54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sz="5400" b="1" dirty="0">
              <a:ln w="25400">
                <a:solidFill>
                  <a:schemeClr val="bg1"/>
                </a:solidFill>
              </a:ln>
              <a:gradFill>
                <a:gsLst>
                  <a:gs pos="83000">
                    <a:srgbClr val="BCB800"/>
                  </a:gs>
                  <a:gs pos="33000">
                    <a:srgbClr val="E3DE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29A3F-F859-2545-BF77-E1E2AFD98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882"/>
            <a:ext cx="9336578" cy="3078884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Jurisprudencia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es el conjunto de sentencias o resoluciones judiciales emitidas por órganos judiciales y que pueden repercutir en sentencias posteriores. En algunos países, la </a:t>
            </a:r>
            <a:r>
              <a:rPr lang="es-C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jurisprudencia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puede ser una fuente del </a:t>
            </a:r>
            <a:r>
              <a:rPr lang="es-C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directa o indirecta. </a:t>
            </a:r>
            <a:r>
              <a:rPr lang="es-C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445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28B553-B2C5-C24E-9BCC-D5CF8820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58" y="1043594"/>
            <a:ext cx="9060873" cy="798657"/>
          </a:xfrm>
        </p:spPr>
        <p:txBody>
          <a:bodyPr/>
          <a:lstStyle/>
          <a:p>
            <a:pPr algn="ctr"/>
            <a:r>
              <a:rPr lang="es-CO" sz="5400" b="1" dirty="0">
                <a:ln w="28575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Jurisprudencia Celestial</a:t>
            </a:r>
            <a:br>
              <a:rPr lang="es-CO" sz="5400" dirty="0">
                <a:ln w="28575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sz="5400" dirty="0">
              <a:ln w="28575">
                <a:solidFill>
                  <a:schemeClr val="bg1"/>
                </a:solidFill>
              </a:ln>
              <a:gradFill>
                <a:gsLst>
                  <a:gs pos="83000">
                    <a:srgbClr val="BCB800"/>
                  </a:gs>
                  <a:gs pos="33000">
                    <a:srgbClr val="E3DE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29A3F-F859-2545-BF77-E1E2AFD98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880"/>
            <a:ext cx="8222673" cy="3045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CO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15: 4</a:t>
            </a:r>
            <a:r>
              <a:rPr lang="es-C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 algn="ctr">
              <a:buNone/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 Versión Internacional </a:t>
            </a:r>
            <a:r>
              <a:rPr lang="es-CO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hecho, todo lo que se escribió en el pasado se escribió para enseñarnos, a fin de que, alentados por las Escrituras, perseveremos en mantener nuestra esperanza. </a:t>
            </a:r>
          </a:p>
        </p:txBody>
      </p:sp>
    </p:spTree>
    <p:extLst>
      <p:ext uri="{BB962C8B-B14F-4D97-AF65-F5344CB8AC3E}">
        <p14:creationId xmlns:p14="http://schemas.microsoft.com/office/powerpoint/2010/main" val="761710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6882327-5392-1F48-93FD-0B54EBA6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970" y="1260663"/>
            <a:ext cx="8212975" cy="717767"/>
          </a:xfrm>
        </p:spPr>
        <p:txBody>
          <a:bodyPr/>
          <a:lstStyle/>
          <a:p>
            <a:pPr algn="ctr"/>
            <a:r>
              <a:rPr lang="es-CO" sz="6000" b="1" dirty="0">
                <a:ln w="28575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 Bíblico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879264-D7FA-024D-861E-4D34ABA0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345" y="2241260"/>
            <a:ext cx="8056418" cy="29292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Juan 1:9  (RVR1960)</a:t>
            </a:r>
          </a:p>
          <a:p>
            <a:pPr marL="0" indent="0" algn="ctr">
              <a:buNone/>
            </a:pPr>
            <a:r>
              <a:rPr lang="es-CO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9 </a:t>
            </a: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confesamos nuestros pecados, él es fiel y justo para perdonar nuestros pecados, y limpiarnos de toda maldad. </a:t>
            </a:r>
          </a:p>
        </p:txBody>
      </p:sp>
    </p:spTree>
    <p:extLst>
      <p:ext uri="{BB962C8B-B14F-4D97-AF65-F5344CB8AC3E}">
        <p14:creationId xmlns:p14="http://schemas.microsoft.com/office/powerpoint/2010/main" val="108411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C34D1F1-A94B-4644-8928-2411CD14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31" y="1279842"/>
            <a:ext cx="8771313" cy="732155"/>
          </a:xfrm>
        </p:spPr>
        <p:txBody>
          <a:bodyPr/>
          <a:lstStyle/>
          <a:p>
            <a:pPr algn="ctr"/>
            <a:r>
              <a:rPr lang="es-CO" sz="60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Hagamos uso de 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38EFBE-25EE-1540-8E81-0BB45B5F6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33" y="2394065"/>
            <a:ext cx="8704811" cy="3042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Hebreos 4:16  (RVR1960)</a:t>
            </a:r>
          </a:p>
          <a:p>
            <a:pPr marL="0" indent="0" algn="ctr">
              <a:buNone/>
            </a:pPr>
            <a:r>
              <a:rPr lang="es-CO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16 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Acerquémonos, pues, confiadamente al trono de la gracia, para alcanzar misericordia y hallar gracia para el oportuno socorro. </a:t>
            </a:r>
          </a:p>
        </p:txBody>
      </p:sp>
    </p:spTree>
    <p:extLst>
      <p:ext uri="{BB962C8B-B14F-4D97-AF65-F5344CB8AC3E}">
        <p14:creationId xmlns:p14="http://schemas.microsoft.com/office/powerpoint/2010/main" val="135412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EA2F2-D9E6-FE45-8C24-45F4FB02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96" y="1410292"/>
            <a:ext cx="10515600" cy="817519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67000">
                      <a:srgbClr val="D2CD00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CUARENTENA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137B94-E3C7-104A-9F3D-24AC21785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07" y="2507268"/>
            <a:ext cx="9053945" cy="3145386"/>
          </a:xfrm>
        </p:spPr>
        <p:txBody>
          <a:bodyPr>
            <a:normAutofit/>
          </a:bodyPr>
          <a:lstStyle/>
          <a:p>
            <a:r>
              <a:rPr lang="es-C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cuarentena es para personas que han estado expuestas a una enfermedad contagiosa, pero que no están enfermas. Se busca evitar el contagio.</a:t>
            </a:r>
          </a:p>
        </p:txBody>
      </p:sp>
    </p:spTree>
    <p:extLst>
      <p:ext uri="{BB962C8B-B14F-4D97-AF65-F5344CB8AC3E}">
        <p14:creationId xmlns:p14="http://schemas.microsoft.com/office/powerpoint/2010/main" val="3262369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29CCB-F1F9-7E4B-9C48-BE9E8997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97" y="797084"/>
            <a:ext cx="9901843" cy="662782"/>
          </a:xfrm>
        </p:spPr>
        <p:txBody>
          <a:bodyPr/>
          <a:lstStyle/>
          <a:p>
            <a:pPr algn="ctr"/>
            <a:r>
              <a:rPr lang="es-CO" sz="6000" b="1" dirty="0">
                <a:ln w="28575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Condiciones del Cielo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43F6C9-E397-6D4E-94C1-72B55E679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197" y="1692622"/>
            <a:ext cx="9752215" cy="4109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200" dirty="0">
                <a:solidFill>
                  <a:schemeClr val="bg1"/>
                </a:solidFill>
              </a:rPr>
              <a:t>Las condiciones indicadas para obtener la misericordia de Dios son sencillas, justas y razonables. El Señor no nos exige que hagamos alguna cosa penosa para obtener el perdón de nuestros pecados. No necesitamos … ejecutar duras penitencias, para encomendar nuestras almas al Dios de los cielos o para expiar nuestras transgresiones, </a:t>
            </a:r>
            <a:r>
              <a:rPr lang="es-CO" sz="3200" i="1" u="sng" dirty="0">
                <a:solidFill>
                  <a:schemeClr val="bg1"/>
                </a:solidFill>
              </a:rPr>
              <a:t>sino que todo aquel que confiese su pecado y se aparte de él alcanzará misericordia</a:t>
            </a:r>
            <a:r>
              <a:rPr lang="es-CO" sz="3200" dirty="0">
                <a:solidFill>
                  <a:schemeClr val="bg1"/>
                </a:solidFill>
              </a:rPr>
              <a:t>.  CC 37.</a:t>
            </a:r>
          </a:p>
          <a:p>
            <a:pPr algn="ctr"/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5087389"/>
            <a:ext cx="1442991" cy="17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61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FF0DD-50A6-1046-8474-37BCC9AA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58" y="1030778"/>
            <a:ext cx="8555182" cy="980902"/>
          </a:xfr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Confesemos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61EBA1-F832-FF43-9225-5940C305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458" y="2227811"/>
            <a:ext cx="8505305" cy="30559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confesión que brota de lo íntimo del alma sube al Dios de piedad infinita. El salmista dice: “Cercano está Jehová a los quebrantados de corazón, y salva a los de espíritu contrito.”</a:t>
            </a:r>
            <a:r>
              <a:rPr lang="es-CO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[4]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34:18.</a:t>
            </a:r>
          </a:p>
          <a:p>
            <a:pPr marL="0" indent="0" algn="ctr">
              <a:buNone/>
            </a:pP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 38.</a:t>
            </a: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688785"/>
            <a:ext cx="1767840" cy="21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549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9855E5-11FF-CC47-8706-5544682E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4939"/>
            <a:ext cx="9386455" cy="1063365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83000">
                      <a:srgbClr val="BCB800"/>
                    </a:gs>
                    <a:gs pos="3300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3A1337-1850-E049-9F10-342862C28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967" y="2274512"/>
            <a:ext cx="7923415" cy="2846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24 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Jehová te bendiga, y te guarde; </a:t>
            </a:r>
          </a:p>
          <a:p>
            <a:pPr marL="0" indent="0" algn="ctr">
              <a:buNone/>
            </a:pPr>
            <a:r>
              <a:rPr lang="es-CO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25 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Jehová haga resplandecer su rostro sobre ti, y tenga de ti misericordia; </a:t>
            </a:r>
          </a:p>
          <a:p>
            <a:pPr marL="0" indent="0" algn="ctr">
              <a:buNone/>
            </a:pPr>
            <a:r>
              <a:rPr lang="es-CO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26 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Jehová alce sobre ti su rostro, y ponga en ti paz. </a:t>
            </a:r>
          </a:p>
          <a:p>
            <a:pPr algn="ctr"/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37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52F7D-7042-1444-9464-3A246A94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71" y="1311535"/>
            <a:ext cx="10515600" cy="1016030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67000">
                      <a:srgbClr val="D2CD00"/>
                    </a:gs>
                    <a:gs pos="0">
                      <a:srgbClr val="E3DE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AISLAMIENTO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180E7E-E44B-4545-8A84-45B10ACEB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214" y="2637097"/>
            <a:ext cx="8704811" cy="28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Personas que están afectadas con una enfermedad contagiosa y son separadas para evitar propagación.  </a:t>
            </a:r>
          </a:p>
        </p:txBody>
      </p:sp>
    </p:spTree>
    <p:extLst>
      <p:ext uri="{BB962C8B-B14F-4D97-AF65-F5344CB8AC3E}">
        <p14:creationId xmlns:p14="http://schemas.microsoft.com/office/powerpoint/2010/main" val="260285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40EE3-A03E-6D44-B58E-64D856FD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156" y="964276"/>
            <a:ext cx="10206644" cy="599151"/>
          </a:xfrm>
        </p:spPr>
        <p:txBody>
          <a:bodyPr/>
          <a:lstStyle/>
          <a:p>
            <a:r>
              <a:rPr lang="es-CO" sz="5400" b="1" dirty="0">
                <a:ln w="25400">
                  <a:solidFill>
                    <a:schemeClr val="bg1"/>
                  </a:solidFill>
                </a:ln>
                <a:gradFill>
                  <a:gsLst>
                    <a:gs pos="67000">
                      <a:srgbClr val="D2CD00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conceptos Bíblicos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274070-ECE1-0440-91DC-50EFB69C9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156" y="1855703"/>
            <a:ext cx="9210502" cy="3145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solo en su servicio religioso, sino en todos los asuntos de la vida diaria los israelitas observaban la distinción entre lo puro y lo impuro. Todo aquel que tuviera algo que ver con enfermedades contagiosas e infecciosas quedaba aislado del campamento </a:t>
            </a:r>
            <a:r>
              <a:rPr lang="es-CO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no se le le permitía volver sin previa purificación de su persona y su ropa”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s-CO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 183.</a:t>
            </a: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688785"/>
            <a:ext cx="1767840" cy="21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2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78789-7C47-3D45-A6E3-890B06E0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34" y="1330699"/>
            <a:ext cx="10515600" cy="797359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67000">
                      <a:srgbClr val="D2CD00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1886F-DCC8-B54C-9183-0037D5ED5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33" y="2573770"/>
            <a:ext cx="8372302" cy="2746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tiempo de preparación de una persona o pueblo </a:t>
            </a:r>
            <a:r>
              <a:rPr lang="es-CO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dar un cambio fundamental</a:t>
            </a:r>
            <a:r>
              <a:rPr lang="es-C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CO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es-CO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679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05F4A8-9BCC-6246-90AA-8FDC090E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143"/>
            <a:ext cx="10515600" cy="715529"/>
          </a:xfrm>
        </p:spPr>
        <p:txBody>
          <a:bodyPr/>
          <a:lstStyle/>
          <a:p>
            <a:r>
              <a:rPr lang="es-CO" sz="5400" b="1" dirty="0">
                <a:ln w="25400">
                  <a:solidFill>
                    <a:schemeClr val="bg1"/>
                  </a:solidFill>
                </a:ln>
                <a:gradFill>
                  <a:gsLst>
                    <a:gs pos="67000">
                      <a:srgbClr val="D2CD00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“Ejemplo os he dado”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C47D20-B954-114A-A945-3AF5C804C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381"/>
            <a:ext cx="9519458" cy="3095510"/>
          </a:xfrm>
        </p:spPr>
        <p:txBody>
          <a:bodyPr>
            <a:normAutofit/>
          </a:bodyPr>
          <a:lstStyle/>
          <a:p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Algunas veces necesitamos aislarnos para ocuparnos privadamente con el dolor. Nuestro Salvador lo sabía:</a:t>
            </a:r>
          </a:p>
          <a:p>
            <a:pPr marL="0" indent="0" algn="ctr">
              <a:buNone/>
            </a:pPr>
            <a:r>
              <a:rPr lang="es-CO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14:13</a:t>
            </a:r>
            <a:r>
              <a:rPr lang="es-CO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"Oyéndolo Jesús, </a:t>
            </a:r>
            <a:r>
              <a:rPr lang="es-CO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apartó 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allí en una barca a un lugar desierto y apartado".</a:t>
            </a:r>
          </a:p>
          <a:p>
            <a:pPr marL="0" indent="0">
              <a:buNone/>
            </a:pP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977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55869"/>
            <a:ext cx="3753195" cy="25021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05F4A8-9BCC-6246-90AA-8FDC090E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963648"/>
            <a:ext cx="10515600" cy="798656"/>
          </a:xfrm>
        </p:spPr>
        <p:txBody>
          <a:bodyPr/>
          <a:lstStyle/>
          <a:p>
            <a:r>
              <a:rPr lang="es-CO" sz="6000" b="1" dirty="0">
                <a:ln w="25400">
                  <a:solidFill>
                    <a:schemeClr val="bg1"/>
                  </a:solidFill>
                </a:ln>
                <a:gradFill>
                  <a:gsLst>
                    <a:gs pos="67000">
                      <a:srgbClr val="D2CD00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“Ejemplo os he dado”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C47D20-B954-114A-A945-3AF5C804C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1978434"/>
            <a:ext cx="9053945" cy="3258589"/>
          </a:xfrm>
        </p:spPr>
        <p:txBody>
          <a:bodyPr>
            <a:normAutofit/>
          </a:bodyPr>
          <a:lstStyle/>
          <a:p>
            <a:r>
              <a:rPr lang="es-CO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soledad 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 ser valiosa para la oración efectiva. El Señor Jesucristo la practicaba: </a:t>
            </a:r>
          </a:p>
          <a:p>
            <a:pPr marL="0" indent="0">
              <a:buNone/>
            </a:pPr>
            <a:r>
              <a:rPr lang="es-CO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14:23</a:t>
            </a:r>
          </a:p>
          <a:p>
            <a:pPr marL="0" indent="0">
              <a:buNone/>
            </a:pP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"Despedida la multitud, subió al monte a orar aparte; y cuando llegó la noche, </a:t>
            </a:r>
            <a:r>
              <a:rPr lang="es-CO" sz="36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estaba allí solo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3621842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1653</Words>
  <Application>Microsoft Macintosh PowerPoint</Application>
  <PresentationFormat>Panorámica</PresentationFormat>
  <Paragraphs>151</Paragraphs>
  <Slides>42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Arial</vt:lpstr>
      <vt:lpstr>Book Antiqua</vt:lpstr>
      <vt:lpstr>Calibri</vt:lpstr>
      <vt:lpstr>Tema de Office</vt:lpstr>
      <vt:lpstr>Presentación de PowerPoint</vt:lpstr>
      <vt:lpstr>La Palabra</vt:lpstr>
      <vt:lpstr>PROGRAMA CUARENTENA </vt:lpstr>
      <vt:lpstr>CUARENTENA</vt:lpstr>
      <vt:lpstr>AISLAMIENTO</vt:lpstr>
      <vt:lpstr>Son conceptos Bíblicos</vt:lpstr>
      <vt:lpstr>Oportunidad</vt:lpstr>
      <vt:lpstr>“Ejemplo os he dado”</vt:lpstr>
      <vt:lpstr>“Ejemplo os he dado”</vt:lpstr>
      <vt:lpstr>“Ejemplo os he dado”</vt:lpstr>
      <vt:lpstr>“Ejemplo os he dado”</vt:lpstr>
      <vt:lpstr>Promesa para hoy</vt:lpstr>
      <vt:lpstr>Recursos disponibles</vt:lpstr>
      <vt:lpstr>a.Humillación</vt:lpstr>
      <vt:lpstr>Humildad</vt:lpstr>
      <vt:lpstr>Lo que nos espera</vt:lpstr>
      <vt:lpstr>La condición:</vt:lpstr>
      <vt:lpstr>La pregunta:</vt:lpstr>
      <vt:lpstr>Joel 2:12-17  (RVR1960) </vt:lpstr>
      <vt:lpstr>EL buen Comienzo</vt:lpstr>
      <vt:lpstr>b. Arrepentimiento: </vt:lpstr>
      <vt:lpstr>c. Oración:</vt:lpstr>
      <vt:lpstr>Ejemplo:</vt:lpstr>
      <vt:lpstr>Elementos vitales de la oración</vt:lpstr>
      <vt:lpstr>Historia sorprendente</vt:lpstr>
      <vt:lpstr>Advertencia</vt:lpstr>
      <vt:lpstr>Confianza en Dios</vt:lpstr>
      <vt:lpstr>Reprensión</vt:lpstr>
      <vt:lpstr>Tres opciones:</vt:lpstr>
      <vt:lpstr>Angustia Impredecible</vt:lpstr>
      <vt:lpstr>Arrepentimiento:</vt:lpstr>
      <vt:lpstr>Un patrón:</vt:lpstr>
      <vt:lpstr>La respuesta divina:</vt:lpstr>
      <vt:lpstr>Si lo hacemos:</vt:lpstr>
      <vt:lpstr>La Promesa</vt:lpstr>
      <vt:lpstr> JURISPRUDENCIA  </vt:lpstr>
      <vt:lpstr> Jurisprudencia Celestial </vt:lpstr>
      <vt:lpstr>Derecho Bíblico</vt:lpstr>
      <vt:lpstr>Hagamos uso de el</vt:lpstr>
      <vt:lpstr>Condiciones del Cielo</vt:lpstr>
      <vt:lpstr>Confesemos</vt:lpstr>
      <vt:lpstr>Bendición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PADRE SANA NUESTRAS VIDAS</dc:title>
  <dc:creator>edgar redondo</dc:creator>
  <cp:lastModifiedBy>edgar redondo</cp:lastModifiedBy>
  <cp:revision>31</cp:revision>
  <dcterms:created xsi:type="dcterms:W3CDTF">2020-03-25T16:11:18Z</dcterms:created>
  <dcterms:modified xsi:type="dcterms:W3CDTF">2020-03-27T01:23:13Z</dcterms:modified>
</cp:coreProperties>
</file>