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mp4"/>
  <Default Extension="emf" ContentType="image/x-em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8"/>
  </p:notesMasterIdLst>
  <p:sldIdLst>
    <p:sldId id="390" r:id="rId2"/>
    <p:sldId id="265" r:id="rId3"/>
    <p:sldId id="341" r:id="rId4"/>
    <p:sldId id="342" r:id="rId5"/>
    <p:sldId id="343" r:id="rId6"/>
    <p:sldId id="344" r:id="rId7"/>
    <p:sldId id="388" r:id="rId8"/>
    <p:sldId id="346" r:id="rId9"/>
    <p:sldId id="377" r:id="rId10"/>
    <p:sldId id="367" r:id="rId11"/>
    <p:sldId id="368" r:id="rId12"/>
    <p:sldId id="327" r:id="rId13"/>
    <p:sldId id="378" r:id="rId14"/>
    <p:sldId id="389" r:id="rId15"/>
    <p:sldId id="333" r:id="rId16"/>
    <p:sldId id="353" r:id="rId17"/>
    <p:sldId id="382" r:id="rId18"/>
    <p:sldId id="383" r:id="rId19"/>
    <p:sldId id="352" r:id="rId20"/>
    <p:sldId id="384" r:id="rId21"/>
    <p:sldId id="371" r:id="rId22"/>
    <p:sldId id="314" r:id="rId23"/>
    <p:sldId id="387" r:id="rId24"/>
    <p:sldId id="273" r:id="rId25"/>
    <p:sldId id="357" r:id="rId26"/>
    <p:sldId id="381" r:id="rId27"/>
    <p:sldId id="334" r:id="rId28"/>
    <p:sldId id="312" r:id="rId29"/>
    <p:sldId id="385" r:id="rId30"/>
    <p:sldId id="386" r:id="rId31"/>
    <p:sldId id="391" r:id="rId32"/>
    <p:sldId id="392" r:id="rId33"/>
    <p:sldId id="285" r:id="rId34"/>
    <p:sldId id="359" r:id="rId35"/>
    <p:sldId id="324" r:id="rId36"/>
    <p:sldId id="379" r:id="rId37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3A1A"/>
    <a:srgbClr val="F00A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67"/>
    <p:restoredTop sz="93517"/>
  </p:normalViewPr>
  <p:slideViewPr>
    <p:cSldViewPr snapToGrid="0" snapToObjects="1">
      <p:cViewPr>
        <p:scale>
          <a:sx n="81" d="100"/>
          <a:sy n="81" d="100"/>
        </p:scale>
        <p:origin x="2168" y="9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85C5B7-916F-204D-9E54-52D1B1824DEC}" type="datetimeFigureOut">
              <a:rPr lang="es-ES_tradnl" smtClean="0"/>
              <a:t>3/2/20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1C53A4-FF32-1444-9C20-4E5ECA99971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40628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A7A21-8FFA-CB48-AA00-0CA81B942C19}" type="datetime1">
              <a:rPr lang="en-US" smtClean="0"/>
              <a:t>2/3/20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smtClean="0"/>
              <a:t>UCN - Luis Gabriel Moreno Pareja - gabrielmor77</a:t>
            </a:r>
          </a:p>
          <a:p>
            <a:r>
              <a:rPr lang="es-ES_tradnl" smtClean="0"/>
              <a:t>
</a:t>
            </a: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A5741-AE35-F34D-9055-F547642AFFCB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06AB0-50CD-904E-986E-4CD23B614EFC}" type="datetime1">
              <a:rPr lang="en-US" smtClean="0"/>
              <a:t>2/3/20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smtClean="0"/>
              <a:t>UCN - Luis Gabriel Moreno Pareja - gabrielmor77</a:t>
            </a:r>
          </a:p>
          <a:p>
            <a:r>
              <a:rPr lang="es-ES_tradnl" smtClean="0"/>
              <a:t>
</a:t>
            </a: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A5741-AE35-F34D-9055-F547642AFFCB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C232E-90C6-1149-8240-7371DF5C79C4}" type="datetime1">
              <a:rPr lang="en-US" smtClean="0"/>
              <a:t>2/3/20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smtClean="0"/>
              <a:t>UCN - Luis Gabriel Moreno Pareja - gabrielmor77</a:t>
            </a:r>
          </a:p>
          <a:p>
            <a:r>
              <a:rPr lang="es-ES_tradnl" smtClean="0"/>
              <a:t>
</a:t>
            </a: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A5741-AE35-F34D-9055-F547642AFFCB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E4A2B-4620-D449-BF70-912DFF83481E}" type="datetime1">
              <a:rPr lang="en-US" smtClean="0"/>
              <a:t>2/3/20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smtClean="0"/>
              <a:t>UCN - Luis Gabriel Moreno Pareja - gabrielmor77</a:t>
            </a:r>
          </a:p>
          <a:p>
            <a:r>
              <a:rPr lang="es-ES_tradnl" smtClean="0"/>
              <a:t>
</a:t>
            </a: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A5741-AE35-F34D-9055-F547642AFFCB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40E0-90D7-2A46-A37D-3B8789C94800}" type="datetime1">
              <a:rPr lang="en-US" smtClean="0"/>
              <a:t>2/3/20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smtClean="0"/>
              <a:t>UCN - Luis Gabriel Moreno Pareja - gabrielmor77</a:t>
            </a:r>
          </a:p>
          <a:p>
            <a:r>
              <a:rPr lang="es-ES_tradnl" smtClean="0"/>
              <a:t>
</a:t>
            </a: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A5741-AE35-F34D-9055-F547642AFFCB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1866-4ECA-E942-BDD5-49F8AF035D3B}" type="datetime1">
              <a:rPr lang="en-US" smtClean="0"/>
              <a:t>2/3/20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smtClean="0"/>
              <a:t>UCN - Luis Gabriel Moreno Pareja - gabrielmor77</a:t>
            </a:r>
          </a:p>
          <a:p>
            <a:r>
              <a:rPr lang="es-ES_tradnl" smtClean="0"/>
              <a:t>
</a:t>
            </a:r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A5741-AE35-F34D-9055-F547642AFFCB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75F30-0E7D-D449-B922-ED3A928AF609}" type="datetime1">
              <a:rPr lang="en-US" smtClean="0"/>
              <a:t>2/3/20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smtClean="0"/>
              <a:t>UCN - Luis Gabriel Moreno Pareja - gabrielmor77</a:t>
            </a:r>
          </a:p>
          <a:p>
            <a:r>
              <a:rPr lang="es-ES_tradnl" smtClean="0"/>
              <a:t>
</a:t>
            </a:r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A5741-AE35-F34D-9055-F547642AFFCB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1D846-75E1-CE45-843F-2C272CD02C51}" type="datetime1">
              <a:rPr lang="en-US" smtClean="0"/>
              <a:t>2/3/20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smtClean="0"/>
              <a:t>UCN - Luis Gabriel Moreno Pareja - gabrielmor77</a:t>
            </a:r>
          </a:p>
          <a:p>
            <a:r>
              <a:rPr lang="es-ES_tradnl" smtClean="0"/>
              <a:t>
</a:t>
            </a:r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A5741-AE35-F34D-9055-F547642AFFCB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82B8A-9650-E348-B015-127E04F8F5FB}" type="datetime1">
              <a:rPr lang="en-US" smtClean="0"/>
              <a:t>2/3/20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smtClean="0"/>
              <a:t>UCN - Luis Gabriel Moreno Pareja - gabrielmor77</a:t>
            </a:r>
          </a:p>
          <a:p>
            <a:r>
              <a:rPr lang="es-ES_tradnl" smtClean="0"/>
              <a:t>
</a:t>
            </a:r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A5741-AE35-F34D-9055-F547642AFFCB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28A12-EE54-F747-83E5-C58B9061E044}" type="datetime1">
              <a:rPr lang="en-US" smtClean="0"/>
              <a:t>2/3/20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smtClean="0"/>
              <a:t>UCN - Luis Gabriel Moreno Pareja - gabrielmor77</a:t>
            </a:r>
          </a:p>
          <a:p>
            <a:r>
              <a:rPr lang="es-ES_tradnl" smtClean="0"/>
              <a:t>
</a:t>
            </a:r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A5741-AE35-F34D-9055-F547642AFFCB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655E4-3CDD-CA41-BA0A-301802EE1E3F}" type="datetime1">
              <a:rPr lang="en-US" smtClean="0"/>
              <a:t>2/3/20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smtClean="0"/>
              <a:t>UCN - Luis Gabriel Moreno Pareja - gabrielmor77</a:t>
            </a:r>
          </a:p>
          <a:p>
            <a:r>
              <a:rPr lang="es-ES_tradnl" smtClean="0"/>
              <a:t>
</a:t>
            </a:r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A5741-AE35-F34D-9055-F547642AFFCB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E963D-C380-3643-A7A8-41DE1902F2DA}" type="datetime1">
              <a:rPr lang="en-US" smtClean="0"/>
              <a:t>2/3/20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_tradnl" smtClean="0"/>
              <a:t>UCN - Luis Gabriel Moreno Pareja - gabrielmor77</a:t>
            </a:r>
          </a:p>
          <a:p>
            <a:r>
              <a:rPr lang="es-ES_tradnl" smtClean="0"/>
              <a:t>
</a:t>
            </a: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A5741-AE35-F34D-9055-F547642AFFCB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6265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hyperlink" Target="https://www.sdadata.org/digital-evangelism-blog/first-impressions-matter-to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hyperlink" Target="http://https/unioncolombiana.org.co/gestor/principal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tiff"/><Relationship Id="rId3" Type="http://schemas.openxmlformats.org/officeDocument/2006/relationships/image" Target="../media/image45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Relationship Id="rId3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4" Type="http://schemas.openxmlformats.org/officeDocument/2006/relationships/image" Target="../media/image59.tiff"/><Relationship Id="rId5" Type="http://schemas.openxmlformats.org/officeDocument/2006/relationships/image" Target="../media/image60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smtClean="0"/>
              <a:t>UCN - Luis Gabriel Moreno Pareja - gabrielmor77</a:t>
            </a:r>
          </a:p>
          <a:p>
            <a:r>
              <a:rPr lang="es-ES_tradnl" smtClean="0"/>
              <a:t>
</a:t>
            </a:r>
            <a:endParaRPr lang="es-ES_tradn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6200"/>
            <a:ext cx="12482606" cy="750257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-38100"/>
            <a:ext cx="12482606" cy="746447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extBox 3"/>
          <p:cNvSpPr txBox="1"/>
          <p:nvPr/>
        </p:nvSpPr>
        <p:spPr>
          <a:xfrm>
            <a:off x="392073" y="1135864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vent Sans Logo" panose="020B0502040504020204" pitchFamily="34" charset="0"/>
              <a:ea typeface="Advent Sans Logo" panose="020B0502040504020204" pitchFamily="34" charset="0"/>
              <a:cs typeface="Advent Sans Logo" panose="020B0502040504020204" pitchFamily="34" charset="0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392073" y="793649"/>
            <a:ext cx="7775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 smtClean="0">
                <a:solidFill>
                  <a:schemeClr val="bg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DEPARTAMENTO </a:t>
            </a:r>
            <a:r>
              <a:rPr lang="es-ES_tradnl" sz="3600" b="1" dirty="0" smtClean="0">
                <a:solidFill>
                  <a:schemeClr val="bg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DE COMUNICACIÓN</a:t>
            </a:r>
            <a:endParaRPr lang="es-ES_tradnl" sz="3600" b="1" dirty="0">
              <a:solidFill>
                <a:schemeClr val="bg1"/>
              </a:solidFill>
              <a:latin typeface="Advent Sans Logo" panose="020B0502040504020204" pitchFamily="34" charset="0"/>
              <a:ea typeface="Advent Sans Logo" panose="020B0502040504020204" pitchFamily="34" charset="0"/>
              <a:cs typeface="Advent Sans Logo" panose="020B0502040504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1085" y="5674012"/>
            <a:ext cx="907544" cy="90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71556" y="553193"/>
            <a:ext cx="4008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b="1" dirty="0" smtClean="0">
                <a:solidFill>
                  <a:schemeClr val="accent1">
                    <a:lumMod val="75000"/>
                  </a:schemeClr>
                </a:solidFill>
                <a:latin typeface="Al Nile" charset="-78"/>
                <a:ea typeface="Al Nile" charset="-78"/>
                <a:cs typeface="Al Nile" charset="-78"/>
              </a:rPr>
              <a:t>Transformación</a:t>
            </a:r>
            <a:r>
              <a:rPr lang="es-ES_tradnl" sz="3200" b="1" dirty="0" smtClean="0">
                <a:latin typeface="Al Nile" charset="-78"/>
                <a:ea typeface="Al Nile" charset="-78"/>
                <a:cs typeface="Al Nile" charset="-78"/>
              </a:rPr>
              <a:t> </a:t>
            </a:r>
            <a:r>
              <a:rPr lang="es-ES_tradnl" sz="3200" b="1" dirty="0" smtClean="0">
                <a:solidFill>
                  <a:srgbClr val="00B050"/>
                </a:solidFill>
                <a:latin typeface="DIN Alternate" charset="0"/>
                <a:ea typeface="DIN Alternate" charset="0"/>
                <a:cs typeface="DIN Alternate" charset="0"/>
              </a:rPr>
              <a:t>Digital</a:t>
            </a:r>
            <a:endParaRPr lang="es-ES_tradnl" sz="3200" b="1" dirty="0">
              <a:solidFill>
                <a:srgbClr val="00B050"/>
              </a:solidFill>
              <a:latin typeface="DIN Alternate" charset="0"/>
              <a:ea typeface="DIN Alternate" charset="0"/>
              <a:cs typeface="DIN Alternate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79" y="1233087"/>
            <a:ext cx="7466618" cy="498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6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121" y="1028700"/>
            <a:ext cx="8005758" cy="42989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6111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83543" y="232228"/>
            <a:ext cx="44550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600" b="1" dirty="0" smtClean="0"/>
              <a:t>Primer</a:t>
            </a:r>
            <a:r>
              <a:rPr lang="es-ES_tradnl" sz="2400" b="1" dirty="0" smtClean="0">
                <a:solidFill>
                  <a:srgbClr val="FFC000"/>
                </a:solidFill>
              </a:rPr>
              <a:t> país </a:t>
            </a:r>
            <a:r>
              <a:rPr lang="es-ES_tradnl" sz="4400" b="1" dirty="0" smtClean="0">
                <a:solidFill>
                  <a:srgbClr val="7030A0"/>
                </a:solidFill>
              </a:rPr>
              <a:t>100% </a:t>
            </a:r>
            <a:r>
              <a:rPr lang="es-ES_tradnl" sz="2800" b="1" dirty="0" smtClean="0">
                <a:solidFill>
                  <a:schemeClr val="accent1">
                    <a:lumMod val="75000"/>
                  </a:schemeClr>
                </a:solidFill>
              </a:rPr>
              <a:t>digital</a:t>
            </a:r>
            <a:endParaRPr lang="es-ES_tradn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228" y="1393555"/>
            <a:ext cx="8236453" cy="46330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32228" y="5084017"/>
            <a:ext cx="32492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6600" b="1" smtClean="0">
                <a:solidFill>
                  <a:schemeClr val="bg1"/>
                </a:solidFill>
              </a:rPr>
              <a:t>ESTONIA</a:t>
            </a:r>
            <a:endParaRPr lang="es-ES_tradnl" sz="6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18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 descr="imagen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69424" y="-27384"/>
            <a:ext cx="1148762" cy="6885384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0" y="855390"/>
            <a:ext cx="8769424" cy="12054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6000" b="0" i="0" u="none" strike="noStrike" cap="none" spc="28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itchFamily="34" charset="0"/>
                <a:cs typeface="Arial" pitchFamily="34" charset="0"/>
                <a:sym typeface="Iowan Old Style"/>
              </a:rPr>
              <a:t>Nuestros</a:t>
            </a:r>
            <a:r>
              <a:rPr kumimoji="0" lang="es-ES" sz="6000" b="0" i="0" u="none" strike="noStrike" cap="none" spc="28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 Black" pitchFamily="34" charset="0"/>
                <a:sym typeface="Iowan Old Style"/>
              </a:rPr>
              <a:t> </a:t>
            </a:r>
            <a:r>
              <a:rPr kumimoji="0" lang="es-ES" sz="6000" b="1" i="0" u="none" strike="noStrike" cap="none" spc="28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 Black" pitchFamily="34" charset="0"/>
                <a:sym typeface="Iowan Old Style"/>
              </a:rPr>
              <a:t>Pilares</a:t>
            </a:r>
            <a:endParaRPr kumimoji="0" lang="es-ES" sz="6000" b="1" i="0" u="none" strike="noStrike" cap="none" spc="28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 Black" pitchFamily="34" charset="0"/>
              <a:sym typeface="Iowan Old Style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08" y="44624"/>
            <a:ext cx="8625408" cy="682245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04952" y="1072055"/>
            <a:ext cx="1954924" cy="867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ángulo 6"/>
          <p:cNvSpPr/>
          <p:nvPr/>
        </p:nvSpPr>
        <p:spPr>
          <a:xfrm>
            <a:off x="173420" y="4614042"/>
            <a:ext cx="1954924" cy="867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CuadroTexto 2"/>
          <p:cNvSpPr txBox="1"/>
          <p:nvPr/>
        </p:nvSpPr>
        <p:spPr>
          <a:xfrm>
            <a:off x="271322" y="1134953"/>
            <a:ext cx="1908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b="1" smtClean="0"/>
              <a:t>Fallecimiento </a:t>
            </a:r>
            <a:r>
              <a:rPr lang="es-ES_tradnl" b="1" dirty="0" smtClean="0"/>
              <a:t>del </a:t>
            </a:r>
          </a:p>
          <a:p>
            <a:pPr algn="ctr"/>
            <a:r>
              <a:rPr lang="es-ES_tradnl" b="1" dirty="0" smtClean="0"/>
              <a:t>Papa Juan Pablo II</a:t>
            </a:r>
            <a:endParaRPr lang="es-ES_tradnl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176726" y="4692698"/>
            <a:ext cx="1991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b="1" dirty="0" smtClean="0"/>
              <a:t>Nombramiento del</a:t>
            </a:r>
          </a:p>
          <a:p>
            <a:pPr algn="ctr"/>
            <a:r>
              <a:rPr lang="es-ES_tradnl" b="1" dirty="0" smtClean="0"/>
              <a:t>Papa Francisco I</a:t>
            </a:r>
            <a:endParaRPr lang="es-ES_tradnl" b="1" dirty="0"/>
          </a:p>
        </p:txBody>
      </p:sp>
    </p:spTree>
    <p:extLst>
      <p:ext uri="{BB962C8B-B14F-4D97-AF65-F5344CB8AC3E}">
        <p14:creationId xmlns:p14="http://schemas.microsoft.com/office/powerpoint/2010/main" val="96028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smtClean="0"/>
              <a:t>UCN - Luis Gabriel Moreno Pareja - gabrielmor77</a:t>
            </a:r>
          </a:p>
          <a:p>
            <a:r>
              <a:rPr lang="es-ES_tradnl" smtClean="0"/>
              <a:t>
</a:t>
            </a:r>
            <a:endParaRPr lang="es-ES_tradn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3841" y="216942"/>
            <a:ext cx="6418317" cy="63219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086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Screen Shot 2018-01-12 at 10.20.17 AM.png" descr="Screen Shot 2018-01-12 at 10.20.1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849" y="176447"/>
            <a:ext cx="4037394" cy="3311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Screen Shot 2018-01-12 at 10.20.44 AM.png" descr="Screen Shot 2018-01-12 at 10.20.44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8140" y="3658676"/>
            <a:ext cx="4218214" cy="31039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Screen Shot 2018-01-12 at 10.21.47 AM.png" descr="Screen Shot 2018-01-12 at 10.21.47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72689" y="1575096"/>
            <a:ext cx="3908704" cy="44249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0562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740" y="1330439"/>
            <a:ext cx="8786520" cy="29863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76990" y="5127173"/>
            <a:ext cx="11229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>
                <a:hlinkClick r:id="rId3"/>
              </a:rPr>
              <a:t>https://</a:t>
            </a:r>
            <a:r>
              <a:rPr lang="es-ES_tradnl" dirty="0" smtClean="0">
                <a:hlinkClick r:id="rId3"/>
              </a:rPr>
              <a:t>www.sdadata.org/digital-evangelism-blog/first-impressions-matter-to</a:t>
            </a:r>
            <a:endParaRPr lang="es-ES_tradnl" dirty="0" smtClean="0"/>
          </a:p>
          <a:p>
            <a:r>
              <a:rPr lang="es-ES_tradnl" dirty="0" smtClean="0"/>
              <a:t>-</a:t>
            </a:r>
            <a:r>
              <a:rPr lang="es-ES_tradnl" dirty="0"/>
              <a:t>seekers-tips-for-improving-your-churchs-digital-curb-appeal</a:t>
            </a:r>
          </a:p>
        </p:txBody>
      </p:sp>
    </p:spTree>
    <p:extLst>
      <p:ext uri="{BB962C8B-B14F-4D97-AF65-F5344CB8AC3E}">
        <p14:creationId xmlns:p14="http://schemas.microsoft.com/office/powerpoint/2010/main" val="38606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s Colombianos Invierten Alrededor de 9 Horas Diarias en Social Media Desde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1744" y="457596"/>
            <a:ext cx="7541941" cy="368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898631" y="4659044"/>
            <a:ext cx="778816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s-ES_tradnl" dirty="0">
                <a:latin typeface="Arial" charset="0"/>
              </a:rPr>
              <a:t>L</a:t>
            </a:r>
            <a:r>
              <a:rPr lang="es-ES_tradnl" altLang="es-ES_tradnl" dirty="0" smtClean="0">
                <a:latin typeface="Arial" charset="0"/>
              </a:rPr>
              <a:t>os </a:t>
            </a:r>
            <a:r>
              <a:rPr lang="es-ES_tradnl" altLang="es-ES_tradnl" dirty="0">
                <a:latin typeface="Arial" charset="0"/>
              </a:rPr>
              <a:t>colombianos invierten alrededor de 9 horas diarias desde su dispositivo inteligente, si lo analizamos con detalle, representa el 37 % del tiempo diario. ¡Mucho tiempo! Y estamos seguros de que aumentará con los meses porque Colombia es una de las referencias tecnológicas entre los países de América Latina.</a:t>
            </a:r>
            <a:br>
              <a:rPr lang="es-ES_tradnl" altLang="es-ES_tradnl" dirty="0">
                <a:latin typeface="Arial" charset="0"/>
              </a:rPr>
            </a:br>
            <a:r>
              <a:rPr lang="es-ES_tradnl" altLang="es-ES_tradnl" dirty="0" smtClean="0">
                <a:latin typeface="Arial" charset="0"/>
              </a:rPr>
              <a:t>Nuestro </a:t>
            </a:r>
            <a:r>
              <a:rPr lang="es-ES_tradnl" altLang="es-ES_tradnl" dirty="0">
                <a:latin typeface="Arial" charset="0"/>
              </a:rPr>
              <a:t>país ocupa el 4to lugar en el mundo, pues nos caracterizamos por invertir 6 horas con 42 minutos en Internet, aproximadamente.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74525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smtClean="0"/>
              <a:t>UCN - Luis Gabriel Moreno Pareja - gabrielmor77</a:t>
            </a:r>
          </a:p>
          <a:p>
            <a:r>
              <a:rPr lang="es-ES_tradnl" smtClean="0"/>
              <a:t>
</a:t>
            </a:r>
            <a:endParaRPr lang="es-ES_tradn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3676" y="662152"/>
            <a:ext cx="5100182" cy="547063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722887" y="867103"/>
            <a:ext cx="1027879" cy="220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Rectángulo 4"/>
          <p:cNvSpPr/>
          <p:nvPr/>
        </p:nvSpPr>
        <p:spPr>
          <a:xfrm>
            <a:off x="2580293" y="646385"/>
            <a:ext cx="1027879" cy="220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3989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smtClean="0"/>
              <a:t>UCN - Luis Gabriel Moreno Pareja - gabrielmor77</a:t>
            </a:r>
          </a:p>
          <a:p>
            <a:r>
              <a:rPr lang="es-ES_tradnl" smtClean="0"/>
              <a:t>
</a:t>
            </a:r>
            <a:endParaRPr lang="es-ES_tradnl"/>
          </a:p>
        </p:txBody>
      </p:sp>
      <p:sp>
        <p:nvSpPr>
          <p:cNvPr id="3" name="TextBox 2"/>
          <p:cNvSpPr txBox="1"/>
          <p:nvPr/>
        </p:nvSpPr>
        <p:spPr>
          <a:xfrm>
            <a:off x="1671685" y="1688029"/>
            <a:ext cx="64252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b="1" dirty="0">
                <a:solidFill>
                  <a:schemeClr val="bg1"/>
                </a:solidFill>
                <a:latin typeface="Gill Sans MT" panose="020B0502020104020203" pitchFamily="34" charset="0"/>
              </a:rPr>
              <a:t>35% </a:t>
            </a:r>
            <a:r>
              <a:rPr lang="es-ES_tradnl" sz="2800" dirty="0">
                <a:solidFill>
                  <a:schemeClr val="bg1"/>
                </a:solidFill>
                <a:latin typeface="Gill Sans MT" panose="020B0502020104020203" pitchFamily="34" charset="0"/>
              </a:rPr>
              <a:t>de las empresas </a:t>
            </a:r>
            <a:r>
              <a:rPr lang="es-ES_tradnl" sz="2800" b="1" dirty="0">
                <a:solidFill>
                  <a:schemeClr val="bg1"/>
                </a:solidFill>
                <a:latin typeface="Gill Sans MT" panose="020B0502020104020203" pitchFamily="34" charset="0"/>
              </a:rPr>
              <a:t>venden</a:t>
            </a:r>
            <a:r>
              <a:rPr lang="es-ES_tradnl" sz="2800" dirty="0">
                <a:solidFill>
                  <a:schemeClr val="bg1"/>
                </a:solidFill>
                <a:latin typeface="Gill Sans MT" panose="020B0502020104020203" pitchFamily="34" charset="0"/>
              </a:rPr>
              <a:t> por Internet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1033" y="2973455"/>
            <a:ext cx="66778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000" dirty="0">
                <a:solidFill>
                  <a:schemeClr val="bg1"/>
                </a:solidFill>
                <a:latin typeface="Gill Sans MT" panose="020B0502020104020203" pitchFamily="34" charset="0"/>
              </a:rPr>
              <a:t>El </a:t>
            </a:r>
            <a:r>
              <a:rPr lang="es-ES_tradnl" sz="4000" b="1" dirty="0">
                <a:solidFill>
                  <a:schemeClr val="bg1"/>
                </a:solidFill>
                <a:latin typeface="Gill Sans MT" panose="020B0502020104020203" pitchFamily="34" charset="0"/>
              </a:rPr>
              <a:t>E-</a:t>
            </a:r>
            <a:r>
              <a:rPr lang="es-ES_tradnl" sz="4000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Comerce</a:t>
            </a:r>
            <a:r>
              <a:rPr lang="es-ES_tradnl" sz="4000" dirty="0">
                <a:solidFill>
                  <a:schemeClr val="bg1"/>
                </a:solidFill>
                <a:latin typeface="Gill Sans MT" panose="020B0502020104020203" pitchFamily="34" charset="0"/>
              </a:rPr>
              <a:t> creció un </a:t>
            </a:r>
            <a:r>
              <a:rPr lang="es-ES_tradnl" sz="4400" b="1" dirty="0">
                <a:solidFill>
                  <a:schemeClr val="bg1"/>
                </a:solidFill>
                <a:latin typeface="Gill Sans MT" panose="020B0502020104020203" pitchFamily="34" charset="0"/>
              </a:rPr>
              <a:t>17%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76654" y="5993455"/>
            <a:ext cx="7345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latin typeface="Gill Sans MT" panose="020B0502020104020203" pitchFamily="34" charset="0"/>
              </a:rPr>
              <a:t>Colombia</a:t>
            </a:r>
            <a:r>
              <a:rPr lang="es-ES_tradnl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ocupa el 5 lugar en </a:t>
            </a:r>
            <a:r>
              <a:rPr lang="es-ES_tradnl" sz="2000" b="1" dirty="0">
                <a:solidFill>
                  <a:schemeClr val="bg1"/>
                </a:solidFill>
                <a:latin typeface="Gill Sans MT" panose="020B0502020104020203" pitchFamily="34" charset="0"/>
              </a:rPr>
              <a:t>marketing digital </a:t>
            </a:r>
            <a:r>
              <a:rPr lang="es-ES_tradnl" sz="2000" dirty="0">
                <a:solidFill>
                  <a:schemeClr val="bg1"/>
                </a:solidFill>
                <a:latin typeface="Gill Sans MT" panose="020B0502020104020203" pitchFamily="34" charset="0"/>
              </a:rPr>
              <a:t>en latino américa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63866" y="4493900"/>
            <a:ext cx="56950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dirty="0">
                <a:solidFill>
                  <a:schemeClr val="bg1"/>
                </a:solidFill>
                <a:latin typeface="Gill Sans MT" panose="020B0502020104020203" pitchFamily="34" charset="0"/>
              </a:rPr>
              <a:t>Medios tradicionales creció un </a:t>
            </a:r>
            <a:r>
              <a:rPr lang="es-ES_tradnl" sz="3200" b="1" dirty="0">
                <a:solidFill>
                  <a:schemeClr val="bg1"/>
                </a:solidFill>
                <a:latin typeface="Gill Sans MT" panose="020B0502020104020203" pitchFamily="34" charset="0"/>
              </a:rPr>
              <a:t>2.5 %</a:t>
            </a:r>
          </a:p>
        </p:txBody>
      </p:sp>
      <p:sp>
        <p:nvSpPr>
          <p:cNvPr id="7" name="TextBox 3"/>
          <p:cNvSpPr txBox="1"/>
          <p:nvPr/>
        </p:nvSpPr>
        <p:spPr>
          <a:xfrm>
            <a:off x="0" y="175863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800" b="1" dirty="0">
                <a:solidFill>
                  <a:schemeClr val="bg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Estadísticas</a:t>
            </a:r>
            <a:r>
              <a:rPr lang="es-ES_tradnl" sz="4800" dirty="0">
                <a:solidFill>
                  <a:schemeClr val="bg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 </a:t>
            </a:r>
            <a:r>
              <a:rPr lang="es-ES_tradnl" sz="4800" dirty="0">
                <a:solidFill>
                  <a:schemeClr val="bg1"/>
                </a:solidFill>
                <a:latin typeface="Gill Sans MT" panose="020B0502020104020203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en Colombia</a:t>
            </a:r>
          </a:p>
        </p:txBody>
      </p:sp>
      <p:pic>
        <p:nvPicPr>
          <p:cNvPr id="8" name="Imagen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898" y="1157427"/>
            <a:ext cx="1255787" cy="1255787"/>
          </a:xfrm>
          <a:prstGeom prst="rect">
            <a:avLst/>
          </a:prstGeom>
        </p:spPr>
      </p:pic>
      <p:pic>
        <p:nvPicPr>
          <p:cNvPr id="9" name="Imagen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6183" y="2605371"/>
            <a:ext cx="1170805" cy="1170805"/>
          </a:xfrm>
          <a:prstGeom prst="rect">
            <a:avLst/>
          </a:prstGeom>
        </p:spPr>
      </p:pic>
      <p:pic>
        <p:nvPicPr>
          <p:cNvPr id="10" name="Imagen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373" y="5402577"/>
            <a:ext cx="1210421" cy="1210421"/>
          </a:xfrm>
          <a:prstGeom prst="rect">
            <a:avLst/>
          </a:prstGeom>
        </p:spPr>
      </p:pic>
      <p:pic>
        <p:nvPicPr>
          <p:cNvPr id="11" name="Imagen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7069" y="4076435"/>
            <a:ext cx="1182222" cy="118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0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70" y="302523"/>
            <a:ext cx="9718062" cy="610553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97361" y="302523"/>
            <a:ext cx="9693271" cy="6105533"/>
          </a:xfrm>
          <a:prstGeom prst="rect">
            <a:avLst/>
          </a:prstGeom>
          <a:solidFill>
            <a:schemeClr val="tx2">
              <a:lumMod val="50000"/>
              <a:alpha val="7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extBox 4"/>
          <p:cNvSpPr txBox="1"/>
          <p:nvPr/>
        </p:nvSpPr>
        <p:spPr>
          <a:xfrm>
            <a:off x="6467836" y="1393637"/>
            <a:ext cx="2657413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4800" b="1" dirty="0">
                <a:solidFill>
                  <a:schemeClr val="bg1"/>
                </a:solidFill>
                <a:latin typeface="Arial Black" panose="020B0A04020102020204" pitchFamily="34" charset="0"/>
                <a:ea typeface="Advent Sans Logo" panose="020B0502040504020204" pitchFamily="34" charset="0"/>
                <a:cs typeface="Arial" panose="020B0604020202020204" pitchFamily="34" charset="0"/>
              </a:rPr>
              <a:t>Cual</a:t>
            </a:r>
            <a:r>
              <a:rPr lang="es-ES_tradnl" sz="4400" dirty="0">
                <a:solidFill>
                  <a:schemeClr val="bg1"/>
                </a:solidFill>
                <a:latin typeface="Arial" panose="020B0604020202020204" pitchFamily="34" charset="0"/>
                <a:ea typeface="Advent Sans Logo" panose="020B0502040504020204" pitchFamily="34" charset="0"/>
                <a:cs typeface="Arial" panose="020B0604020202020204" pitchFamily="34" charset="0"/>
              </a:rPr>
              <a:t> es la </a:t>
            </a:r>
            <a:r>
              <a:rPr lang="es-ES_tradnl" sz="4400" b="1" dirty="0">
                <a:solidFill>
                  <a:schemeClr val="bg1"/>
                </a:solidFill>
                <a:latin typeface="Arial Black" panose="020B0A04020102020204" pitchFamily="34" charset="0"/>
                <a:ea typeface="Advent Sans Logo" panose="020B0502040504020204" pitchFamily="34" charset="0"/>
                <a:cs typeface="Arial" panose="020B0604020202020204" pitchFamily="34" charset="0"/>
              </a:rPr>
              <a:t>misión</a:t>
            </a:r>
            <a:r>
              <a:rPr lang="es-ES_tradnl" sz="4400" dirty="0">
                <a:solidFill>
                  <a:schemeClr val="bg1"/>
                </a:solidFill>
                <a:latin typeface="Arial" panose="020B0604020202020204" pitchFamily="34" charset="0"/>
                <a:ea typeface="Advent Sans Logo" panose="020B0502040504020204" pitchFamily="34" charset="0"/>
                <a:cs typeface="Arial" panose="020B0604020202020204" pitchFamily="34" charset="0"/>
              </a:rPr>
              <a:t> de la </a:t>
            </a:r>
            <a:r>
              <a:rPr lang="es-ES_tradnl" sz="4400" b="1" dirty="0">
                <a:solidFill>
                  <a:schemeClr val="bg1"/>
                </a:solidFill>
                <a:latin typeface="Arial Black" panose="020B0A04020102020204" pitchFamily="34" charset="0"/>
                <a:ea typeface="Advent Sans Logo" panose="020B0502040504020204" pitchFamily="34" charset="0"/>
                <a:cs typeface="Arial" panose="020B0604020202020204" pitchFamily="34" charset="0"/>
              </a:rPr>
              <a:t>I</a:t>
            </a:r>
            <a:r>
              <a:rPr lang="es-ES_tradnl" sz="4400" b="1" dirty="0" smtClean="0">
                <a:solidFill>
                  <a:schemeClr val="bg1"/>
                </a:solidFill>
                <a:latin typeface="Arial Black" panose="020B0A04020102020204" pitchFamily="34" charset="0"/>
                <a:ea typeface="Advent Sans Logo" panose="020B0502040504020204" pitchFamily="34" charset="0"/>
                <a:cs typeface="Arial" panose="020B0604020202020204" pitchFamily="34" charset="0"/>
              </a:rPr>
              <a:t>glesia</a:t>
            </a:r>
            <a:r>
              <a:rPr lang="es-ES_tradnl" sz="4400" b="1" dirty="0">
                <a:solidFill>
                  <a:schemeClr val="bg1"/>
                </a:solidFill>
                <a:latin typeface="Arial Black" panose="020B0A04020102020204" pitchFamily="34" charset="0"/>
                <a:ea typeface="Advent Sans Logo" panose="020B0502040504020204" pitchFamily="34" charset="0"/>
                <a:cs typeface="Arial" panose="020B0604020202020204" pitchFamily="34" charset="0"/>
              </a:rPr>
              <a:t>?</a:t>
            </a:r>
          </a:p>
          <a:p>
            <a:pPr algn="r"/>
            <a:endParaRPr lang="es-ES_tradnl" sz="4400" dirty="0">
              <a:solidFill>
                <a:schemeClr val="bg1"/>
              </a:solidFill>
              <a:latin typeface="Arial" panose="020B0604020202020204" pitchFamily="34" charset="0"/>
              <a:ea typeface="Advent Sans Logo" panose="020B0502040504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1961" y="5313445"/>
            <a:ext cx="1233620" cy="59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6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63513F7-D90A-7F49-B46D-1253211903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9242" y="792192"/>
            <a:ext cx="2753210" cy="52845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FA18D2C-4D05-0047-99A4-927B0A0297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381" y="792192"/>
            <a:ext cx="2577392" cy="5297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5790D4B-FA41-7643-8E7E-DAD380F7FD6C}"/>
              </a:ext>
            </a:extLst>
          </p:cNvPr>
          <p:cNvSpPr txBox="1"/>
          <p:nvPr/>
        </p:nvSpPr>
        <p:spPr>
          <a:xfrm>
            <a:off x="3649578" y="3985448"/>
            <a:ext cx="2254918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50" b="1" dirty="0"/>
              <a:t>PANTALLAS</a:t>
            </a:r>
            <a:r>
              <a:rPr lang="es-ES_tradnl" sz="2600" dirty="0"/>
              <a:t> </a:t>
            </a:r>
          </a:p>
          <a:p>
            <a:pPr algn="ctr"/>
            <a:r>
              <a:rPr lang="es-ES_tradnl" sz="2600" dirty="0"/>
              <a:t>CONECTADAS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77A71301-C279-45B1-B8F1-7107293566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0722" y="2703988"/>
            <a:ext cx="1184775" cy="118477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55F2F6A4-7ADB-41E9-B573-83B4CC011C88}"/>
              </a:ext>
            </a:extLst>
          </p:cNvPr>
          <p:cNvSpPr txBox="1"/>
          <p:nvPr/>
        </p:nvSpPr>
        <p:spPr>
          <a:xfrm>
            <a:off x="4116197" y="1893905"/>
            <a:ext cx="1281120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850" b="1" dirty="0">
                <a:latin typeface="Gill Sans MT Condensed" panose="020B0506020104020203" pitchFamily="34" charset="0"/>
              </a:rPr>
              <a:t>1667</a:t>
            </a:r>
          </a:p>
        </p:txBody>
      </p:sp>
    </p:spTree>
    <p:extLst>
      <p:ext uri="{BB962C8B-B14F-4D97-AF65-F5344CB8AC3E}">
        <p14:creationId xmlns:p14="http://schemas.microsoft.com/office/powerpoint/2010/main" val="19307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4727" y="1134985"/>
            <a:ext cx="4363989" cy="461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873" y="1525955"/>
            <a:ext cx="8635169" cy="42415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13 CuadroTexto"/>
          <p:cNvSpPr txBox="1"/>
          <p:nvPr/>
        </p:nvSpPr>
        <p:spPr>
          <a:xfrm>
            <a:off x="374272" y="335152"/>
            <a:ext cx="8697416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spcBef>
                <a:spcPts val="1400"/>
              </a:spcBef>
              <a:defRPr sz="2800" i="1" spc="2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s-ES" sz="4000" b="1" dirty="0" smtClean="0">
                <a:solidFill>
                  <a:schemeClr val="tx1"/>
                </a:solidFill>
              </a:rPr>
              <a:t>UNION COLOMBIANA DEL NORTE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7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3 CuadroTexto"/>
          <p:cNvSpPr txBox="1"/>
          <p:nvPr/>
        </p:nvSpPr>
        <p:spPr>
          <a:xfrm>
            <a:off x="563464" y="365930"/>
            <a:ext cx="8697416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spcBef>
                <a:spcPts val="1400"/>
              </a:spcBef>
              <a:defRPr sz="2800" i="1" spc="2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s-ES" sz="3600" b="1" dirty="0" smtClean="0">
                <a:solidFill>
                  <a:schemeClr val="tx1"/>
                </a:solidFill>
              </a:rPr>
              <a:t>ASOCIACIÓN CENTRO OCCIDENTAL</a:t>
            </a:r>
            <a:endParaRPr sz="2400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296" y="1022520"/>
            <a:ext cx="8891752" cy="523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79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023" y="1071010"/>
            <a:ext cx="9470433" cy="52150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210785" y="141386"/>
            <a:ext cx="5794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s-ES_tradnl" sz="2400" b="1" smtClean="0">
                <a:solidFill>
                  <a:schemeClr val="accent1">
                    <a:lumMod val="75000"/>
                  </a:schemeClr>
                </a:solidFill>
              </a:rPr>
              <a:t>WWW.UNIONCOLOMBIANA.ORG.CO</a:t>
            </a:r>
            <a:endParaRPr lang="es-ES_tradnl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0935" y="561319"/>
            <a:ext cx="3700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s-ES_tradnl" sz="2400" b="1" dirty="0" smtClean="0">
                <a:solidFill>
                  <a:schemeClr val="accent1">
                    <a:lumMod val="75000"/>
                  </a:schemeClr>
                </a:solidFill>
              </a:rPr>
              <a:t>WWW.IASD.ORG.CO</a:t>
            </a:r>
            <a:endParaRPr lang="es-ES_tradnl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Botón de acción: Personalizar 4">
            <a:hlinkClick r:id="rId3" highlightClick="1"/>
          </p:cNvPr>
          <p:cNvSpPr/>
          <p:nvPr/>
        </p:nvSpPr>
        <p:spPr>
          <a:xfrm>
            <a:off x="138023" y="252248"/>
            <a:ext cx="1848432" cy="77073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1510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08807" y="403749"/>
            <a:ext cx="8883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400" dirty="0" smtClean="0"/>
              <a:t>SIC</a:t>
            </a:r>
            <a:endParaRPr lang="es-ES_tradnl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68" y="1173190"/>
            <a:ext cx="8581349" cy="477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3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Resultado de imagen para google"/>
          <p:cNvSpPr>
            <a:spLocks noChangeAspect="1" noChangeArrowheads="1"/>
          </p:cNvSpPr>
          <p:nvPr/>
        </p:nvSpPr>
        <p:spPr bwMode="auto">
          <a:xfrm>
            <a:off x="-431614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5" name="7 Imagen" descr="18221744_1513739855343088_6131995441375025370_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12" y="709779"/>
            <a:ext cx="288032" cy="288032"/>
          </a:xfrm>
          <a:prstGeom prst="rect">
            <a:avLst/>
          </a:prstGeom>
        </p:spPr>
      </p:pic>
      <p:sp>
        <p:nvSpPr>
          <p:cNvPr id="6" name="8 Rectángulo"/>
          <p:cNvSpPr/>
          <p:nvPr/>
        </p:nvSpPr>
        <p:spPr>
          <a:xfrm>
            <a:off x="1094360" y="637772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Reestructuración de nombre en redes sociales</a:t>
            </a:r>
          </a:p>
        </p:txBody>
      </p:sp>
      <p:pic>
        <p:nvPicPr>
          <p:cNvPr id="7" name="Picture 2" descr="C:\Users\MiguelAntonio\Downloads\facebook (4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0941" y="1775361"/>
            <a:ext cx="903895" cy="903895"/>
          </a:xfrm>
          <a:prstGeom prst="rect">
            <a:avLst/>
          </a:prstGeom>
          <a:noFill/>
        </p:spPr>
      </p:pic>
      <p:pic>
        <p:nvPicPr>
          <p:cNvPr id="8" name="Picture 3" descr="C:\Users\MiguelAntonio\Downloads\instagram (3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0941" y="2783473"/>
            <a:ext cx="903895" cy="903895"/>
          </a:xfrm>
          <a:prstGeom prst="rect">
            <a:avLst/>
          </a:prstGeom>
          <a:noFill/>
        </p:spPr>
      </p:pic>
      <p:pic>
        <p:nvPicPr>
          <p:cNvPr id="9" name="Picture 4" descr="C:\Users\MiguelAntonio\Downloads\gorjeo (3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0942" y="3791586"/>
            <a:ext cx="903893" cy="903893"/>
          </a:xfrm>
          <a:prstGeom prst="rect">
            <a:avLst/>
          </a:prstGeom>
          <a:noFill/>
        </p:spPr>
      </p:pic>
      <p:sp>
        <p:nvSpPr>
          <p:cNvPr id="10" name="10 Rectángulo"/>
          <p:cNvSpPr/>
          <p:nvPr/>
        </p:nvSpPr>
        <p:spPr>
          <a:xfrm>
            <a:off x="2839030" y="2008732"/>
            <a:ext cx="30909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unioncolombiadelnorte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</a:p>
        </p:txBody>
      </p:sp>
      <p:sp>
        <p:nvSpPr>
          <p:cNvPr id="11" name="11 Rectángulo"/>
          <p:cNvSpPr/>
          <p:nvPr/>
        </p:nvSpPr>
        <p:spPr>
          <a:xfrm>
            <a:off x="2877216" y="3016844"/>
            <a:ext cx="35605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Union</a:t>
            </a:r>
            <a:r>
              <a:rPr lang="es-ES" sz="20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colombiana del norte</a:t>
            </a:r>
            <a:endParaRPr lang="es-ES" sz="20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3 Rectángulo"/>
          <p:cNvSpPr/>
          <p:nvPr/>
        </p:nvSpPr>
        <p:spPr>
          <a:xfrm>
            <a:off x="2911037" y="4024956"/>
            <a:ext cx="38186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union_colombiana_del_norte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</a:p>
        </p:txBody>
      </p:sp>
      <p:pic>
        <p:nvPicPr>
          <p:cNvPr id="13" name="Picture 2" descr="C:\Users\MiguelAntonio\Downloads\mano-con-smartphone-e-internet-inalambrico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8453" y="5392544"/>
            <a:ext cx="1152128" cy="11521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01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88" y="677917"/>
            <a:ext cx="4749800" cy="4749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1" y="248054"/>
            <a:ext cx="2955710" cy="608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3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5937" y="5514"/>
            <a:ext cx="9170624" cy="687796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13 CuadroTexto"/>
          <p:cNvSpPr txBox="1"/>
          <p:nvPr/>
        </p:nvSpPr>
        <p:spPr>
          <a:xfrm>
            <a:off x="646388" y="700134"/>
            <a:ext cx="869741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spcBef>
                <a:spcPts val="1400"/>
              </a:spcBef>
              <a:defRPr sz="2800" i="1" spc="2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               </a:t>
            </a:r>
            <a:r>
              <a:rPr sz="3600" b="1" spc="36"/>
              <a:t>www.esperanzatv.co/ </a:t>
            </a:r>
          </a:p>
        </p:txBody>
      </p:sp>
      <p:pic>
        <p:nvPicPr>
          <p:cNvPr id="6" name="Picture 2" descr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797" y="741485"/>
            <a:ext cx="576065" cy="5760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9194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smtClean="0"/>
              <a:t>UCN - Luis Gabriel Moreno Pareja - gabrielmor77</a:t>
            </a:r>
          </a:p>
          <a:p>
            <a:r>
              <a:rPr lang="es-ES_tradnl" smtClean="0"/>
              <a:t>
</a:t>
            </a:r>
            <a:endParaRPr lang="es-ES_tradn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F685155-EBC5-4FE7-806D-8BCABF3A77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33238"/>
            <a:ext cx="11141243" cy="7028224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DB95EE36-8E98-BC44-848B-B00B0A8BF857}"/>
              </a:ext>
            </a:extLst>
          </p:cNvPr>
          <p:cNvSpPr txBox="1"/>
          <p:nvPr/>
        </p:nvSpPr>
        <p:spPr>
          <a:xfrm>
            <a:off x="255220" y="3331679"/>
            <a:ext cx="43042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6000" smtClean="0">
                <a:latin typeface="Arial Black" panose="020B0A04020102020204" pitchFamily="34" charset="0"/>
                <a:cs typeface="Arial" panose="020B0604020202020204" pitchFamily="34" charset="0"/>
              </a:rPr>
              <a:t>1470 </a:t>
            </a:r>
            <a:r>
              <a:rPr lang="es-ES_tradnl" sz="6000" dirty="0">
                <a:latin typeface="Arial Black" panose="020B0A04020102020204" pitchFamily="34" charset="0"/>
                <a:cs typeface="Arial" panose="020B0604020202020204" pitchFamily="34" charset="0"/>
              </a:rPr>
              <a:t>AM</a:t>
            </a:r>
          </a:p>
        </p:txBody>
      </p:sp>
      <p:pic>
        <p:nvPicPr>
          <p:cNvPr id="5" name="5 Imagen" descr="Imagen4.png">
            <a:extLst>
              <a:ext uri="{FF2B5EF4-FFF2-40B4-BE49-F238E27FC236}">
                <a16:creationId xmlns:a16="http://schemas.microsoft.com/office/drawing/2014/main" xmlns="" id="{A5ABD0AC-432D-47D9-BAAF-518EE67F3A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000" y="-133238"/>
            <a:ext cx="1905000" cy="7028224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867103" y="5688153"/>
            <a:ext cx="9246477" cy="1150883"/>
          </a:xfrm>
          <a:prstGeom prst="rect">
            <a:avLst/>
          </a:prstGeom>
          <a:solidFill>
            <a:schemeClr val="tx1">
              <a:lumMod val="75000"/>
              <a:lumOff val="2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13 CuadroTexto"/>
          <p:cNvSpPr txBox="1"/>
          <p:nvPr/>
        </p:nvSpPr>
        <p:spPr>
          <a:xfrm>
            <a:off x="1416164" y="5904523"/>
            <a:ext cx="8697416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spcBef>
                <a:spcPts val="1400"/>
              </a:spcBef>
              <a:defRPr sz="2800" i="1" spc="2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4000" b="1" dirty="0"/>
              <a:t>www.esperanzacolombiaradio.com</a:t>
            </a:r>
            <a:endParaRPr dirty="0"/>
          </a:p>
        </p:txBody>
      </p:sp>
      <p:pic>
        <p:nvPicPr>
          <p:cNvPr id="7" name="Picture 2" descr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6239" y="6046603"/>
            <a:ext cx="576065" cy="5760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5628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smtClean="0"/>
              <a:t>UCN - Luis Gabriel Moreno Pareja - gabrielmor77</a:t>
            </a:r>
          </a:p>
          <a:p>
            <a:r>
              <a:rPr lang="es-ES_tradnl" smtClean="0"/>
              <a:t>
</a:t>
            </a:r>
            <a:endParaRPr lang="es-ES_tradnl"/>
          </a:p>
        </p:txBody>
      </p:sp>
      <p:pic>
        <p:nvPicPr>
          <p:cNvPr id="3" name="Imagen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0504" y="-2344"/>
            <a:ext cx="3400927" cy="68371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42" y="-3174"/>
            <a:ext cx="3256547" cy="6837111"/>
          </a:xfrm>
          <a:prstGeom prst="rect">
            <a:avLst/>
          </a:prstGeom>
        </p:spPr>
      </p:pic>
      <p:pic>
        <p:nvPicPr>
          <p:cNvPr id="6" name="Imagen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9347" y="0"/>
            <a:ext cx="3296653" cy="6864509"/>
          </a:xfrm>
          <a:prstGeom prst="rect">
            <a:avLst/>
          </a:prstGeom>
        </p:spPr>
      </p:pic>
      <p:cxnSp>
        <p:nvCxnSpPr>
          <p:cNvPr id="7" name="Conector recto 15"/>
          <p:cNvCxnSpPr/>
          <p:nvPr/>
        </p:nvCxnSpPr>
        <p:spPr>
          <a:xfrm flipH="1">
            <a:off x="3240504" y="-3174"/>
            <a:ext cx="32085" cy="686768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16"/>
          <p:cNvCxnSpPr/>
          <p:nvPr/>
        </p:nvCxnSpPr>
        <p:spPr>
          <a:xfrm flipH="1">
            <a:off x="6617370" y="0"/>
            <a:ext cx="32835" cy="688138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92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xmlns="" id="{4DC27E48-16B3-E643-A871-A16F1BE6AD5F}"/>
              </a:ext>
            </a:extLst>
          </p:cNvPr>
          <p:cNvSpPr txBox="1"/>
          <p:nvPr/>
        </p:nvSpPr>
        <p:spPr>
          <a:xfrm>
            <a:off x="3064384" y="2799110"/>
            <a:ext cx="3543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</a:t>
            </a:r>
          </a:p>
          <a:p>
            <a:pPr algn="ctr"/>
            <a:r>
              <a:rPr lang="es-ES_tradnl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EsperanzaCo</a:t>
            </a:r>
            <a:endParaRPr lang="es-ES_tradnl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A7F5BBA-7FF2-FB4A-8FC7-76236AC805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6" y="20758"/>
            <a:ext cx="3463232" cy="683724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EAE75F78-9D1D-2F47-9B2B-B196E56A62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6428" y="20758"/>
            <a:ext cx="3845949" cy="683724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706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6004"/>
            <a:ext cx="9906000" cy="538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9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1550"/>
            <a:ext cx="9906000" cy="455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2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Screen Shot 2018-03-09 at 3.05.32 PM.png" descr="Screen Shot 2018-03-09 at 3.05.32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819" y="1511244"/>
            <a:ext cx="8270543" cy="50982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4385" b="-24896"/>
          <a:stretch/>
        </p:blipFill>
        <p:spPr>
          <a:xfrm>
            <a:off x="4813494" y="125390"/>
            <a:ext cx="5956300" cy="1816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87663" y="357401"/>
            <a:ext cx="3686127" cy="82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3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7987" y="3273939"/>
            <a:ext cx="9527458" cy="30824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Rectangle 3"/>
          <p:cNvSpPr/>
          <p:nvPr/>
        </p:nvSpPr>
        <p:spPr>
          <a:xfrm>
            <a:off x="117987" y="147484"/>
            <a:ext cx="9527458" cy="30824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TextBox 5"/>
          <p:cNvSpPr txBox="1"/>
          <p:nvPr/>
        </p:nvSpPr>
        <p:spPr>
          <a:xfrm>
            <a:off x="3573529" y="2378569"/>
            <a:ext cx="2356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 smtClean="0"/>
              <a:t>#</a:t>
            </a:r>
            <a:r>
              <a:rPr lang="es-ES_tradnl" sz="3200" dirty="0" err="1" smtClean="0"/>
              <a:t>LanzaTuRed</a:t>
            </a:r>
            <a:endParaRPr lang="es-ES_tradnl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98329" y="1311896"/>
            <a:ext cx="37424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 smtClean="0"/>
              <a:t>#</a:t>
            </a:r>
            <a:r>
              <a:rPr lang="es-ES_tradnl" sz="3200" dirty="0" err="1" smtClean="0"/>
              <a:t>CompartoEsperanza</a:t>
            </a:r>
            <a:endParaRPr lang="es-ES_tradnl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281363" y="5119425"/>
            <a:ext cx="1225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 smtClean="0"/>
              <a:t>#RPSP</a:t>
            </a:r>
            <a:endParaRPr lang="es-ES_tradnl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498329" y="4230370"/>
            <a:ext cx="24801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 smtClean="0"/>
              <a:t>#</a:t>
            </a:r>
            <a:r>
              <a:rPr lang="es-ES_tradnl" sz="3200" dirty="0" err="1" smtClean="0"/>
              <a:t>MiBibliaDice</a:t>
            </a:r>
            <a:endParaRPr lang="es-ES_tradnl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6152787" y="5587867"/>
            <a:ext cx="3367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 smtClean="0"/>
              <a:t>#</a:t>
            </a:r>
            <a:r>
              <a:rPr lang="es-ES_tradnl" sz="3200" dirty="0" err="1" smtClean="0"/>
              <a:t>TodosSomosHope</a:t>
            </a:r>
            <a:endParaRPr lang="es-ES_tradnl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6418258" y="1604283"/>
            <a:ext cx="23605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 smtClean="0"/>
              <a:t>#</a:t>
            </a:r>
            <a:r>
              <a:rPr lang="es-ES_tradnl" sz="3200" dirty="0" err="1" smtClean="0"/>
              <a:t>FelizSábado</a:t>
            </a:r>
            <a:endParaRPr lang="es-ES_tradnl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4111566" y="469543"/>
            <a:ext cx="1317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800" b="1" dirty="0" smtClean="0">
                <a:solidFill>
                  <a:srgbClr val="00B050"/>
                </a:solidFill>
              </a:rPr>
              <a:t>UCN</a:t>
            </a:r>
            <a:endParaRPr lang="es-ES_tradnl" sz="4800" b="1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11241" y="3116714"/>
            <a:ext cx="11095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800" b="1" dirty="0" smtClean="0">
                <a:solidFill>
                  <a:srgbClr val="0070C0"/>
                </a:solidFill>
              </a:rPr>
              <a:t>DIA</a:t>
            </a:r>
            <a:endParaRPr lang="es-ES_tradnl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73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46148" y="679248"/>
            <a:ext cx="6836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b="1" dirty="0" smtClean="0">
                <a:solidFill>
                  <a:srgbClr val="FFC000"/>
                </a:solidFill>
              </a:rPr>
              <a:t>Revisar cada día los canales Oficiales de UCN</a:t>
            </a:r>
            <a:endParaRPr lang="es-ES_tradnl" sz="2800" b="1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60464" y="2362896"/>
            <a:ext cx="3126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b="1" dirty="0" smtClean="0">
                <a:solidFill>
                  <a:srgbClr val="0070C0"/>
                </a:solidFill>
              </a:rPr>
              <a:t>Dar </a:t>
            </a:r>
            <a:r>
              <a:rPr lang="es-ES_tradnl" sz="2800" b="1" dirty="0" err="1" smtClean="0">
                <a:solidFill>
                  <a:srgbClr val="0070C0"/>
                </a:solidFill>
              </a:rPr>
              <a:t>like</a:t>
            </a:r>
            <a:r>
              <a:rPr lang="es-ES_tradnl" sz="2800" b="1" dirty="0" smtClean="0">
                <a:solidFill>
                  <a:srgbClr val="0070C0"/>
                </a:solidFill>
              </a:rPr>
              <a:t> y compartir</a:t>
            </a:r>
            <a:endParaRPr lang="es-ES_tradnl" sz="28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11656" y="4338934"/>
            <a:ext cx="2975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b="1" dirty="0" smtClean="0">
                <a:solidFill>
                  <a:srgbClr val="FFC000"/>
                </a:solidFill>
              </a:rPr>
              <a:t>Generar contenido</a:t>
            </a:r>
            <a:endParaRPr lang="es-ES_tradnl" sz="2800" b="1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1819" y="6103365"/>
            <a:ext cx="4905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b="1" dirty="0" smtClean="0">
                <a:solidFill>
                  <a:srgbClr val="0070C0"/>
                </a:solidFill>
              </a:rPr>
              <a:t>Orar por nuestro departamento</a:t>
            </a:r>
            <a:endParaRPr lang="es-ES_tradnl" sz="2800" b="1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58" y="62556"/>
            <a:ext cx="1909070" cy="24658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2016" y="1679057"/>
            <a:ext cx="2481191" cy="24811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843" y="3471816"/>
            <a:ext cx="2912846" cy="22574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2220" y="4841717"/>
            <a:ext cx="2016283" cy="201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0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386" y="1115973"/>
            <a:ext cx="8315491" cy="438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30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smtClean="0"/>
              <a:t>UCN - Luis Gabriel Moreno Pareja - gabrielmor77</a:t>
            </a:r>
          </a:p>
          <a:p>
            <a:r>
              <a:rPr lang="es-ES_tradnl" smtClean="0"/>
              <a:t>
</a:t>
            </a:r>
            <a:endParaRPr lang="es-ES_tradnl"/>
          </a:p>
        </p:txBody>
      </p:sp>
      <p:pic>
        <p:nvPicPr>
          <p:cNvPr id="3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217" y="-3175"/>
            <a:ext cx="5189783" cy="6867683"/>
          </a:xfrm>
          <a:prstGeom prst="rect">
            <a:avLst/>
          </a:prstGeom>
        </p:spPr>
      </p:pic>
      <p:pic>
        <p:nvPicPr>
          <p:cNvPr id="4" name="Imagen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065" y="-33747"/>
            <a:ext cx="3627074" cy="685849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8167" y="23381"/>
            <a:ext cx="3369203" cy="6858000"/>
          </a:xfrm>
          <a:prstGeom prst="rect">
            <a:avLst/>
          </a:prstGeom>
        </p:spPr>
      </p:pic>
      <p:cxnSp>
        <p:nvCxnSpPr>
          <p:cNvPr id="7" name="Conector recto 15"/>
          <p:cNvCxnSpPr/>
          <p:nvPr/>
        </p:nvCxnSpPr>
        <p:spPr>
          <a:xfrm flipH="1">
            <a:off x="3240504" y="-3174"/>
            <a:ext cx="32085" cy="686768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16"/>
          <p:cNvCxnSpPr/>
          <p:nvPr/>
        </p:nvCxnSpPr>
        <p:spPr>
          <a:xfrm flipH="1">
            <a:off x="6617370" y="0"/>
            <a:ext cx="32835" cy="688138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00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smtClean="0"/>
              <a:t>UCN - Luis Gabriel Moreno Pareja - gabrielmor77</a:t>
            </a:r>
          </a:p>
          <a:p>
            <a:r>
              <a:rPr lang="es-ES_tradnl" smtClean="0"/>
              <a:t>
</a:t>
            </a:r>
            <a:endParaRPr lang="es-ES_trad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789741"/>
            <a:ext cx="9896197" cy="556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4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832534" y="1321239"/>
            <a:ext cx="4536616" cy="4415646"/>
          </a:xfrm>
          <a:prstGeom prst="ellipse">
            <a:avLst/>
          </a:prstGeom>
          <a:solidFill>
            <a:srgbClr val="DC3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463"/>
          </a:p>
        </p:txBody>
      </p:sp>
      <p:sp>
        <p:nvSpPr>
          <p:cNvPr id="4" name="Oval 3"/>
          <p:cNvSpPr/>
          <p:nvPr/>
        </p:nvSpPr>
        <p:spPr>
          <a:xfrm>
            <a:off x="1316669" y="1321239"/>
            <a:ext cx="4592860" cy="4415645"/>
          </a:xfrm>
          <a:prstGeom prst="ellipse">
            <a:avLst/>
          </a:prstGeom>
          <a:solidFill>
            <a:srgbClr val="00206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463"/>
          </a:p>
        </p:txBody>
      </p:sp>
      <p:sp>
        <p:nvSpPr>
          <p:cNvPr id="5" name="TextBox 4"/>
          <p:cNvSpPr txBox="1"/>
          <p:nvPr/>
        </p:nvSpPr>
        <p:spPr>
          <a:xfrm>
            <a:off x="1497841" y="3007159"/>
            <a:ext cx="2193357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3250" b="1" dirty="0">
                <a:solidFill>
                  <a:schemeClr val="bg1"/>
                </a:solidFill>
              </a:rPr>
              <a:t>Método de </a:t>
            </a:r>
          </a:p>
          <a:p>
            <a:pPr algn="ctr"/>
            <a:r>
              <a:rPr lang="es-ES_tradnl" sz="3250" b="1" dirty="0">
                <a:solidFill>
                  <a:schemeClr val="bg1"/>
                </a:solidFill>
              </a:rPr>
              <a:t> Cristo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92641" y="3063041"/>
            <a:ext cx="1867114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3900" b="1" dirty="0">
                <a:solidFill>
                  <a:schemeClr val="bg1"/>
                </a:solidFill>
              </a:rPr>
              <a:t>Internet</a:t>
            </a:r>
            <a:endParaRPr lang="es-ES_tradnl" sz="2925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1239" y="3063041"/>
            <a:ext cx="17734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400" b="1" dirty="0">
                <a:solidFill>
                  <a:schemeClr val="bg1"/>
                </a:solidFill>
              </a:rPr>
              <a:t>Evangelismo</a:t>
            </a:r>
          </a:p>
          <a:p>
            <a:pPr algn="ctr"/>
            <a:r>
              <a:rPr lang="es-ES_tradnl" sz="2400" b="1" dirty="0">
                <a:solidFill>
                  <a:schemeClr val="bg1"/>
                </a:solidFill>
              </a:rPr>
              <a:t>digital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1143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4419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 te lo explican con fútbol, LO ENTIENDES (complet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26158"/>
            <a:ext cx="9906000" cy="554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4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716" y="545690"/>
            <a:ext cx="9362134" cy="539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6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55" y="589935"/>
            <a:ext cx="9339489" cy="519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5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2002</TotalTime>
  <Words>262</Words>
  <Application>Microsoft Macintosh PowerPoint</Application>
  <PresentationFormat>A4 (210x297 mm)</PresentationFormat>
  <Paragraphs>68</Paragraphs>
  <Slides>36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8" baseType="lpstr">
      <vt:lpstr>Advent Sans Logo</vt:lpstr>
      <vt:lpstr>Al Nile</vt:lpstr>
      <vt:lpstr>Arial</vt:lpstr>
      <vt:lpstr>Arial Black</vt:lpstr>
      <vt:lpstr>Calibri</vt:lpstr>
      <vt:lpstr>Calibri Light</vt:lpstr>
      <vt:lpstr>DIN Alternate</vt:lpstr>
      <vt:lpstr>Gill Sans MT</vt:lpstr>
      <vt:lpstr>Gill Sans MT Condensed</vt:lpstr>
      <vt:lpstr>Helvetica</vt:lpstr>
      <vt:lpstr>Iowan Old Style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Usuario de Microsoft Office</cp:lastModifiedBy>
  <cp:revision>93</cp:revision>
  <dcterms:created xsi:type="dcterms:W3CDTF">2018-07-10T14:59:56Z</dcterms:created>
  <dcterms:modified xsi:type="dcterms:W3CDTF">2020-02-03T17:37:48Z</dcterms:modified>
</cp:coreProperties>
</file>