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9144000"/>
  <p:notesSz cx="9753600" cy="17348200"/>
  <p:embeddedFontLst>
    <p:embeddedFont>
      <p:font typeface="Bad Script"/>
      <p:regular r:id="rId24"/>
    </p:embeddedFont>
    <p:embeddedFont>
      <p:font typeface="Cabin"/>
      <p:regular r:id="rId25"/>
      <p:bold r:id="rId26"/>
      <p:italic r:id="rId27"/>
      <p:boldItalic r:id="rId28"/>
    </p:embeddedFont>
    <p:embeddedFont>
      <p:font typeface="Arial Narrow"/>
      <p:regular r:id="rId29"/>
      <p:bold r:id="rId30"/>
      <p:italic r:id="rId31"/>
      <p:boldItalic r:id="rId32"/>
    </p:embeddedFont>
    <p:embeddedFont>
      <p:font typeface="Courgette"/>
      <p:regular r:id="rId33"/>
    </p:embeddedFont>
    <p:embeddedFont>
      <p:font typeface="Radley"/>
      <p:regular r:id="rId34"/>
      <p:italic r:id="rId35"/>
    </p:embeddedFont>
    <p:embeddedFont>
      <p:font typeface="Libre Baskerville"/>
      <p:regular r:id="rId36"/>
      <p:bold r:id="rId37"/>
      <p:italic r:id="rId38"/>
    </p:embeddedFont>
    <p:embeddedFont>
      <p:font typeface="Open Sans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Light-bold.fntdata"/><Relationship Id="rId20" Type="http://schemas.openxmlformats.org/officeDocument/2006/relationships/slide" Target="slides/slide16.xml"/><Relationship Id="rId42" Type="http://schemas.openxmlformats.org/officeDocument/2006/relationships/font" Target="fonts/OpenSansLight-boldItalic.fntdata"/><Relationship Id="rId41" Type="http://schemas.openxmlformats.org/officeDocument/2006/relationships/font" Target="fonts/OpenSansLight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BadScript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abin-bold.fntdata"/><Relationship Id="rId25" Type="http://schemas.openxmlformats.org/officeDocument/2006/relationships/font" Target="fonts/Cabin-regular.fntdata"/><Relationship Id="rId28" Type="http://schemas.openxmlformats.org/officeDocument/2006/relationships/font" Target="fonts/Cabin-boldItalic.fntdata"/><Relationship Id="rId27" Type="http://schemas.openxmlformats.org/officeDocument/2006/relationships/font" Target="fonts/Cabin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rialNarrow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rialNarrow-italic.fntdata"/><Relationship Id="rId30" Type="http://schemas.openxmlformats.org/officeDocument/2006/relationships/font" Target="fonts/ArialNarrow-bold.fntdata"/><Relationship Id="rId11" Type="http://schemas.openxmlformats.org/officeDocument/2006/relationships/slide" Target="slides/slide7.xml"/><Relationship Id="rId33" Type="http://schemas.openxmlformats.org/officeDocument/2006/relationships/font" Target="fonts/Courgette-regular.fntdata"/><Relationship Id="rId10" Type="http://schemas.openxmlformats.org/officeDocument/2006/relationships/slide" Target="slides/slide6.xml"/><Relationship Id="rId32" Type="http://schemas.openxmlformats.org/officeDocument/2006/relationships/font" Target="fonts/ArialNarrow-boldItalic.fntdata"/><Relationship Id="rId13" Type="http://schemas.openxmlformats.org/officeDocument/2006/relationships/slide" Target="slides/slide9.xml"/><Relationship Id="rId35" Type="http://schemas.openxmlformats.org/officeDocument/2006/relationships/font" Target="fonts/Radley-italic.fntdata"/><Relationship Id="rId12" Type="http://schemas.openxmlformats.org/officeDocument/2006/relationships/slide" Target="slides/slide8.xml"/><Relationship Id="rId34" Type="http://schemas.openxmlformats.org/officeDocument/2006/relationships/font" Target="fonts/Radley-regular.fntdata"/><Relationship Id="rId15" Type="http://schemas.openxmlformats.org/officeDocument/2006/relationships/slide" Target="slides/slide11.xml"/><Relationship Id="rId37" Type="http://schemas.openxmlformats.org/officeDocument/2006/relationships/font" Target="fonts/LibreBaskerville-bold.fntdata"/><Relationship Id="rId14" Type="http://schemas.openxmlformats.org/officeDocument/2006/relationships/slide" Target="slides/slide10.xml"/><Relationship Id="rId36" Type="http://schemas.openxmlformats.org/officeDocument/2006/relationships/font" Target="fonts/LibreBaskerville-regular.fntdata"/><Relationship Id="rId17" Type="http://schemas.openxmlformats.org/officeDocument/2006/relationships/slide" Target="slides/slide13.xml"/><Relationship Id="rId39" Type="http://schemas.openxmlformats.org/officeDocument/2006/relationships/font" Target="fonts/OpenSansLight-regular.fntdata"/><Relationship Id="rId16" Type="http://schemas.openxmlformats.org/officeDocument/2006/relationships/slide" Target="slides/slide12.xml"/><Relationship Id="rId38" Type="http://schemas.openxmlformats.org/officeDocument/2006/relationships/font" Target="fonts/LibreBaskerville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0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1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2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4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6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5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7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8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:notes"/>
          <p:cNvSpPr txBox="1"/>
          <p:nvPr>
            <p:ph idx="1" type="body"/>
          </p:nvPr>
        </p:nvSpPr>
        <p:spPr>
          <a:xfrm>
            <a:off x="975350" y="8240375"/>
            <a:ext cx="7802875" cy="78066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9:notes"/>
          <p:cNvSpPr/>
          <p:nvPr>
            <p:ph idx="2" type="sldImg"/>
          </p:nvPr>
        </p:nvSpPr>
        <p:spPr>
          <a:xfrm>
            <a:off x="1625925" y="1301100"/>
            <a:ext cx="6502725" cy="6505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98"/>
              <a:buFont typeface="Arial"/>
              <a:buNone/>
              <a:defRPr b="0" i="0" sz="449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None/>
              <a:defRPr b="0" i="0" sz="17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99"/>
              <a:buFont typeface="Arial"/>
              <a:buNone/>
              <a:defRPr b="0" i="0" sz="149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None/>
              <a:defRPr b="0" i="0" sz="134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6562121"/>
            <a:ext cx="9144000" cy="2958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MX" sz="1063" u="none" cap="none" strike="noStrik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   Nuestros niños  </a:t>
            </a:r>
            <a:r>
              <a:rPr b="0" i="0" lang="es-MX" sz="1063" u="none" cap="none" strike="noStrike">
                <a:solidFill>
                  <a:srgbClr val="FF2F92"/>
                </a:solidFill>
                <a:latin typeface="Arial"/>
                <a:ea typeface="Arial"/>
                <a:cs typeface="Arial"/>
                <a:sym typeface="Arial"/>
              </a:rPr>
              <a:t>irán con nosotros  				</a:t>
            </a:r>
            <a:r>
              <a:rPr b="0" i="0" lang="es-MX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                                  </a:t>
            </a:r>
            <a:r>
              <a:rPr b="1" i="0" lang="es-MX" sz="843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Certificación</a:t>
            </a:r>
            <a:r>
              <a:rPr b="0" i="0" lang="es-MX" sz="10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MX" sz="1063" u="none" cap="none" strike="noStrik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para líderes y padres  2019</a:t>
            </a:r>
            <a:endParaRPr b="0" i="0" sz="1063" u="none" cap="none" strike="noStrike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3590" y="3230697"/>
            <a:ext cx="9355733" cy="37835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/>
        </p:nvSpPr>
        <p:spPr>
          <a:xfrm>
            <a:off x="2008816" y="175441"/>
            <a:ext cx="5140990" cy="1342369"/>
          </a:xfrm>
          <a:prstGeom prst="rect">
            <a:avLst/>
          </a:prstGeom>
          <a:noFill/>
          <a:ln>
            <a:noFill/>
          </a:ln>
        </p:spPr>
        <p:txBody>
          <a:bodyPr anchorCtr="0" anchor="b" bIns="34250" lIns="68525" spcFirstLastPara="1" rIns="68525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93"/>
              <a:buFont typeface="Arial"/>
              <a:buNone/>
            </a:pPr>
            <a:r>
              <a:rPr b="1" lang="es-MX" sz="499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Nuestros niños</a:t>
            </a:r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2008816" y="1369965"/>
            <a:ext cx="5140990" cy="7079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98"/>
              <a:buFont typeface="Arial"/>
              <a:buNone/>
            </a:pPr>
            <a:r>
              <a:rPr lang="es-MX" sz="4498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irán con nosotros</a:t>
            </a:r>
            <a:endParaRPr/>
          </a:p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2770536" y="1941044"/>
            <a:ext cx="4207715" cy="27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4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s-MX" sz="1049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Certificación</a:t>
            </a:r>
            <a:r>
              <a:rPr lang="es-MX" sz="104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líderes y padres  2019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2123050" y="2284023"/>
            <a:ext cx="51411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579"/>
              </a:buClr>
              <a:buSzPts val="1799"/>
              <a:buFont typeface="Arial"/>
              <a:buNone/>
            </a:pPr>
            <a:r>
              <a:rPr lang="es-MX" sz="1799">
                <a:solidFill>
                  <a:srgbClr val="FFD579"/>
                </a:solidFill>
                <a:latin typeface="Arial"/>
                <a:ea typeface="Arial"/>
                <a:cs typeface="Arial"/>
                <a:sym typeface="Arial"/>
              </a:rPr>
              <a:t>DIVISIÓN INTERAMERICANA</a:t>
            </a:r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1023" y="2637998"/>
            <a:ext cx="406499" cy="40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2C2C5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" y="2625720"/>
            <a:ext cx="9143116" cy="33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860365" y="1189794"/>
            <a:ext cx="7424155" cy="1065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 de asignarle a su departamento el presupuesto que le corresponde.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C006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858505"/>
            <a:ext cx="9143999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1" y="2798118"/>
            <a:ext cx="9143999" cy="1714909"/>
          </a:xfrm>
          <a:prstGeom prst="rect">
            <a:avLst/>
          </a:prstGeom>
          <a:solidFill>
            <a:schemeClr val="dk1">
              <a:alpha val="5568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2835764" y="3472871"/>
            <a:ext cx="4505839" cy="806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1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mayor atención y dediquemos más recursos a este grupo.</a:t>
            </a:r>
            <a:endParaRPr sz="231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119143" y="2985215"/>
            <a:ext cx="1939080" cy="665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1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Prestemos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2CEFE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8505"/>
            <a:ext cx="9144000" cy="514099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chemeClr val="dk1"/>
            </a:outerShdw>
          </a:effectLst>
        </p:spPr>
      </p:pic>
      <p:sp>
        <p:nvSpPr>
          <p:cNvPr id="111" name="Google Shape;111;p15"/>
          <p:cNvSpPr/>
          <p:nvPr/>
        </p:nvSpPr>
        <p:spPr>
          <a:xfrm>
            <a:off x="2089305" y="1149929"/>
            <a:ext cx="4960875" cy="4330238"/>
          </a:xfrm>
          <a:prstGeom prst="ellipse">
            <a:avLst/>
          </a:prstGeom>
          <a:solidFill>
            <a:schemeClr val="dk1">
              <a:alpha val="509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3194438" y="1721566"/>
            <a:ext cx="3026309" cy="3628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1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lang="es-MX" sz="284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Disposición</a:t>
            </a:r>
            <a:r>
              <a:rPr lang="es-MX" sz="231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 falta de ella para realizar  la </a:t>
            </a:r>
            <a:r>
              <a:rPr b="1" lang="es-MX" sz="284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Inversión</a:t>
            </a:r>
            <a:r>
              <a:rPr lang="es-MX" sz="2319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231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adecuada en el </a:t>
            </a:r>
            <a:r>
              <a:rPr b="1" lang="es-MX" sz="284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Departamento</a:t>
            </a:r>
            <a:r>
              <a:rPr lang="es-MX" sz="2319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231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de- mostrará la validez de las palabras de </a:t>
            </a:r>
            <a:r>
              <a:rPr b="1" lang="es-MX" sz="284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Cristo</a:t>
            </a:r>
            <a:r>
              <a:rPr lang="es-MX" sz="231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b="6077" l="0" r="0" t="4510"/>
          <a:stretch/>
        </p:blipFill>
        <p:spPr>
          <a:xfrm>
            <a:off x="0" y="858505"/>
            <a:ext cx="9144000" cy="5140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6"/>
          <p:cNvCxnSpPr/>
          <p:nvPr/>
        </p:nvCxnSpPr>
        <p:spPr>
          <a:xfrm>
            <a:off x="0" y="3178676"/>
            <a:ext cx="3138395" cy="44834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16"/>
          <p:cNvCxnSpPr/>
          <p:nvPr/>
        </p:nvCxnSpPr>
        <p:spPr>
          <a:xfrm>
            <a:off x="5817239" y="3201092"/>
            <a:ext cx="3326761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16"/>
          <p:cNvSpPr txBox="1"/>
          <p:nvPr/>
        </p:nvSpPr>
        <p:spPr>
          <a:xfrm>
            <a:off x="3787401" y="2852309"/>
            <a:ext cx="1569198" cy="741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17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Cristo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1422396" y="4077118"/>
            <a:ext cx="6299207" cy="7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“Donde está nuestro tesoro, allí estará también             nuestro corazón.”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54" y="1105094"/>
            <a:ext cx="8731463" cy="466275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/>
          <p:nvPr/>
        </p:nvSpPr>
        <p:spPr>
          <a:xfrm rot="5400000">
            <a:off x="-117692" y="1278827"/>
            <a:ext cx="4808472" cy="4169581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201754" y="1138717"/>
            <a:ext cx="2622801" cy="1714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108">
                <a:solidFill>
                  <a:srgbClr val="B6DDE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Resulta paradójico que gastamos incontables sumas para traer almas a los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201754" y="2366612"/>
            <a:ext cx="1658866" cy="2449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108">
                <a:solidFill>
                  <a:srgbClr val="B6DDE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pies de Cristo mientras descuidamos las almas de nuestros pequeños.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8505"/>
            <a:ext cx="9144000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/>
          <p:nvPr/>
        </p:nvSpPr>
        <p:spPr>
          <a:xfrm>
            <a:off x="0" y="858506"/>
            <a:ext cx="2107208" cy="5140990"/>
          </a:xfrm>
          <a:prstGeom prst="rect">
            <a:avLst/>
          </a:prstGeom>
          <a:solidFill>
            <a:srgbClr val="485A4B">
              <a:alpha val="8078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1" y="1906595"/>
            <a:ext cx="2107208" cy="3595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46">
                <a:solidFill>
                  <a:schemeClr val="lt1"/>
                </a:solidFill>
                <a:latin typeface="Bad Script"/>
                <a:ea typeface="Bad Script"/>
                <a:cs typeface="Bad Script"/>
                <a:sym typeface="Bad Script"/>
              </a:rPr>
              <a:t>“Resulta más fácil hacer niños fuertes, que reparas hombres quebrantados”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165327" y="4597235"/>
            <a:ext cx="1776555" cy="546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-Frederick  Douglas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2A0C7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00440">
            <a:off x="1435875" y="1350133"/>
            <a:ext cx="6888497" cy="464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 rot="1343473">
            <a:off x="3374127" y="2510839"/>
            <a:ext cx="3386209" cy="1844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79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“Piensen bien lo que están haciendo.”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0412D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631" y="1110263"/>
            <a:ext cx="8518501" cy="44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/>
          <p:nvPr/>
        </p:nvSpPr>
        <p:spPr>
          <a:xfrm>
            <a:off x="302631" y="1110263"/>
            <a:ext cx="3463443" cy="3256519"/>
          </a:xfrm>
          <a:prstGeom prst="ellipse">
            <a:avLst/>
          </a:prstGeom>
          <a:solidFill>
            <a:srgbClr val="1C150F">
              <a:alpha val="6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902989" y="1465058"/>
            <a:ext cx="2488298" cy="2947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19">
                <a:solidFill>
                  <a:srgbClr val="D6E3BC"/>
                </a:solidFill>
                <a:latin typeface="Bad Script"/>
                <a:ea typeface="Bad Script"/>
                <a:cs typeface="Bad Script"/>
                <a:sym typeface="Bad Script"/>
              </a:rPr>
              <a:t>Nuestros niños y adolecentes necesitan una iglesia cuyos líderes reflejen a Cristo en lugar de detener su crecimiento.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F1F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0856" y="858506"/>
            <a:ext cx="6893260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1417882" y="1295639"/>
            <a:ext cx="6674694" cy="968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Dejando del lado las meras palabras y ejecutando las acciones necesarias…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1417882" y="4703039"/>
            <a:ext cx="6674694" cy="530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…para revolucionar nuestras iglesias.</a:t>
            </a:r>
            <a:endParaRPr sz="5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/>
          <p:nvPr/>
        </p:nvSpPr>
        <p:spPr>
          <a:xfrm>
            <a:off x="445852" y="1612484"/>
            <a:ext cx="8252297" cy="3256519"/>
          </a:xfrm>
          <a:prstGeom prst="ellipse">
            <a:avLst/>
          </a:prstGeom>
          <a:solidFill>
            <a:srgbClr val="1C150F">
              <a:alpha val="6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1237130" y="2395035"/>
            <a:ext cx="6443830" cy="1852558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lt1">
                <a:alpha val="53725"/>
              </a:scheme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19">
                <a:solidFill>
                  <a:srgbClr val="FFC000"/>
                </a:solidFill>
                <a:latin typeface="Bad Script"/>
                <a:ea typeface="Bad Script"/>
                <a:cs typeface="Bad Script"/>
                <a:sym typeface="Bad Script"/>
              </a:rPr>
              <a:t>Hoy tenemos ante nosotros la opción de ser el tipo de </a:t>
            </a:r>
            <a:r>
              <a:rPr lang="es-MX" sz="3600">
                <a:solidFill>
                  <a:srgbClr val="12CEFE"/>
                </a:solidFill>
                <a:latin typeface="Bad Script"/>
                <a:ea typeface="Bad Script"/>
                <a:cs typeface="Bad Script"/>
                <a:sym typeface="Bad Script"/>
              </a:rPr>
              <a:t>líderes</a:t>
            </a:r>
            <a:r>
              <a:rPr lang="es-MX" sz="2319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 </a:t>
            </a:r>
            <a:r>
              <a:rPr lang="es-MX" sz="2319">
                <a:solidFill>
                  <a:srgbClr val="FFC000"/>
                </a:solidFill>
                <a:latin typeface="Bad Script"/>
                <a:ea typeface="Bad Script"/>
                <a:cs typeface="Bad Script"/>
                <a:sym typeface="Bad Script"/>
              </a:rPr>
              <a:t>que nuestros </a:t>
            </a:r>
            <a:r>
              <a:rPr lang="es-MX" sz="3200">
                <a:solidFill>
                  <a:srgbClr val="12CEFE"/>
                </a:solidFill>
                <a:latin typeface="Bad Script"/>
                <a:ea typeface="Bad Script"/>
                <a:cs typeface="Bad Script"/>
                <a:sym typeface="Bad Script"/>
              </a:rPr>
              <a:t>niños</a:t>
            </a:r>
            <a:r>
              <a:rPr lang="es-MX" sz="2319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 </a:t>
            </a:r>
            <a:r>
              <a:rPr lang="es-MX" sz="2319">
                <a:solidFill>
                  <a:srgbClr val="FFC000"/>
                </a:solidFill>
                <a:latin typeface="Bad Script"/>
                <a:ea typeface="Bad Script"/>
                <a:cs typeface="Bad Script"/>
                <a:sym typeface="Bad Script"/>
              </a:rPr>
              <a:t>anhelan tener. Seamos agentes de </a:t>
            </a:r>
            <a:r>
              <a:rPr lang="es-MX" sz="3200">
                <a:solidFill>
                  <a:srgbClr val="12CEFE"/>
                </a:solidFill>
                <a:latin typeface="Bad Script"/>
                <a:ea typeface="Bad Script"/>
                <a:cs typeface="Bad Script"/>
                <a:sym typeface="Bad Script"/>
              </a:rPr>
              <a:t>paz</a:t>
            </a:r>
            <a:r>
              <a:rPr lang="es-MX" sz="2319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 y </a:t>
            </a:r>
            <a:r>
              <a:rPr lang="es-MX" sz="3200">
                <a:solidFill>
                  <a:srgbClr val="12CEFE"/>
                </a:solidFill>
                <a:latin typeface="Bad Script"/>
                <a:ea typeface="Bad Script"/>
                <a:cs typeface="Bad Script"/>
                <a:sym typeface="Bad Script"/>
              </a:rPr>
              <a:t>esperanza</a:t>
            </a:r>
            <a:r>
              <a:rPr lang="es-MX" sz="2319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 </a:t>
            </a:r>
            <a:r>
              <a:rPr lang="es-MX" sz="2319">
                <a:solidFill>
                  <a:srgbClr val="FFC000"/>
                </a:solidFill>
                <a:latin typeface="Bad Script"/>
                <a:ea typeface="Bad Script"/>
                <a:cs typeface="Bad Script"/>
                <a:sym typeface="Bad Script"/>
              </a:rPr>
              <a:t>en nuestras iglesias y para el reino de los cielos.</a:t>
            </a:r>
            <a:endParaRPr sz="2319">
              <a:solidFill>
                <a:srgbClr val="FFC0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84734" y="0"/>
            <a:ext cx="10128734" cy="657292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/>
          <p:nvPr/>
        </p:nvSpPr>
        <p:spPr>
          <a:xfrm>
            <a:off x="5354" y="0"/>
            <a:ext cx="658758" cy="6572922"/>
          </a:xfrm>
          <a:prstGeom prst="rect">
            <a:avLst/>
          </a:prstGeom>
          <a:solidFill>
            <a:srgbClr val="92CC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12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613" y="453417"/>
            <a:ext cx="527804" cy="52780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/>
        </p:nvSpPr>
        <p:spPr>
          <a:xfrm>
            <a:off x="159451" y="5861672"/>
            <a:ext cx="418128" cy="48167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chemeClr val="dk1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30">
                <a:solidFill>
                  <a:schemeClr val="lt1"/>
                </a:solidFill>
                <a:latin typeface="Radley"/>
                <a:ea typeface="Radley"/>
                <a:cs typeface="Radley"/>
                <a:sym typeface="Radley"/>
              </a:rPr>
              <a:t>2</a:t>
            </a:r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131152" y="5783943"/>
            <a:ext cx="397326" cy="178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5">
            <a:alphaModFix/>
          </a:blip>
          <a:srcRect b="0" l="0" r="0" t="42170"/>
          <a:stretch/>
        </p:blipFill>
        <p:spPr>
          <a:xfrm>
            <a:off x="692849" y="5243240"/>
            <a:ext cx="1916408" cy="128954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/>
        </p:nvSpPr>
        <p:spPr>
          <a:xfrm>
            <a:off x="3465465" y="4147100"/>
            <a:ext cx="6333226" cy="1714572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7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271">
                <a:solidFill>
                  <a:srgbClr val="12CEFE"/>
                </a:solidFill>
                <a:latin typeface="Arial"/>
                <a:ea typeface="Arial"/>
                <a:cs typeface="Arial"/>
                <a:sym typeface="Arial"/>
              </a:rPr>
              <a:t>REVELACIONES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271">
                <a:solidFill>
                  <a:srgbClr val="12CEFE"/>
                </a:solidFill>
                <a:latin typeface="Arial"/>
                <a:ea typeface="Arial"/>
                <a:cs typeface="Arial"/>
                <a:sym typeface="Arial"/>
              </a:rPr>
              <a:t>       ALMA</a:t>
            </a:r>
            <a:endParaRPr/>
          </a:p>
        </p:txBody>
      </p:sp>
      <p:sp>
        <p:nvSpPr>
          <p:cNvPr id="34" name="Google Shape;34;p5"/>
          <p:cNvSpPr txBox="1"/>
          <p:nvPr/>
        </p:nvSpPr>
        <p:spPr>
          <a:xfrm>
            <a:off x="4870805" y="4858838"/>
            <a:ext cx="516488" cy="384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9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</a:t>
            </a:r>
            <a:endParaRPr/>
          </a:p>
        </p:txBody>
      </p:sp>
      <p:sp>
        <p:nvSpPr>
          <p:cNvPr id="35" name="Google Shape;35;p5"/>
          <p:cNvSpPr txBox="1"/>
          <p:nvPr/>
        </p:nvSpPr>
        <p:spPr>
          <a:xfrm>
            <a:off x="4380404" y="5685694"/>
            <a:ext cx="2060412" cy="351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8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Por: Dinorah Rivera</a:t>
            </a:r>
            <a:endParaRPr sz="168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858505"/>
            <a:ext cx="4692138" cy="510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1862" y="858505"/>
            <a:ext cx="4692138" cy="510661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/>
          <p:nvPr/>
        </p:nvSpPr>
        <p:spPr>
          <a:xfrm>
            <a:off x="2544098" y="1242955"/>
            <a:ext cx="4055804" cy="4337711"/>
          </a:xfrm>
          <a:prstGeom prst="diamond">
            <a:avLst/>
          </a:prstGeom>
          <a:solidFill>
            <a:schemeClr val="lt1">
              <a:alpha val="3568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3754409" y="1992342"/>
            <a:ext cx="1839082" cy="416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8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“NO EXISTE</a:t>
            </a:r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3868830" y="2365459"/>
            <a:ext cx="1854047" cy="2136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mayor revelación del alma de la sociedad que la manera en la que trata a sus niños.” </a:t>
            </a:r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4029329" y="4443219"/>
            <a:ext cx="1245841" cy="319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-Nelson Mandela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EAE45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 b="252" l="4779" r="1714" t="12674"/>
          <a:stretch/>
        </p:blipFill>
        <p:spPr>
          <a:xfrm>
            <a:off x="419806" y="854235"/>
            <a:ext cx="8304385" cy="515132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/>
          <p:nvPr/>
        </p:nvSpPr>
        <p:spPr>
          <a:xfrm>
            <a:off x="1109435" y="2486283"/>
            <a:ext cx="6972745" cy="2491682"/>
          </a:xfrm>
          <a:prstGeom prst="rect">
            <a:avLst/>
          </a:prstGeom>
          <a:solidFill>
            <a:schemeClr val="lt1">
              <a:alpha val="5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1515758" y="3409582"/>
            <a:ext cx="3604882" cy="968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46">
                <a:solidFill>
                  <a:srgbClr val="1C686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PÁLABRAS DE EXHORTACIÓN…</a:t>
            </a:r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4909120" y="3190578"/>
            <a:ext cx="3029708" cy="1406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98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…EN CUANTO A NUESTRO PROCEDER CON LOS NIÑOS.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2F2F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/>
          <p:cNvPicPr preferRelativeResize="0"/>
          <p:nvPr/>
        </p:nvPicPr>
        <p:blipFill rotWithShape="1">
          <a:blip r:embed="rId3">
            <a:alphaModFix/>
          </a:blip>
          <a:srcRect b="0" l="12496" r="10644" t="0"/>
          <a:stretch/>
        </p:blipFill>
        <p:spPr>
          <a:xfrm>
            <a:off x="-10758" y="13082"/>
            <a:ext cx="9165516" cy="658135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/>
          <p:nvPr/>
        </p:nvSpPr>
        <p:spPr>
          <a:xfrm>
            <a:off x="2680503" y="2459002"/>
            <a:ext cx="3782993" cy="1827840"/>
          </a:xfrm>
          <a:prstGeom prst="rect">
            <a:avLst/>
          </a:prstGeom>
          <a:solidFill>
            <a:schemeClr val="dk1">
              <a:alpha val="70980"/>
            </a:schemeClr>
          </a:solidFill>
          <a:ln cap="flat" cmpd="sng" w="730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3422843" y="2751432"/>
            <a:ext cx="2460802" cy="6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79">
                <a:solidFill>
                  <a:schemeClr val="lt1"/>
                </a:solidFill>
                <a:latin typeface="Bell MT"/>
                <a:ea typeface="Bell MT"/>
                <a:cs typeface="Bell MT"/>
                <a:sym typeface="Bell MT"/>
              </a:rPr>
              <a:t>“ NO SE LO</a:t>
            </a:r>
            <a:endParaRPr/>
          </a:p>
        </p:txBody>
      </p:sp>
      <p:sp>
        <p:nvSpPr>
          <p:cNvPr id="61" name="Google Shape;61;p8"/>
          <p:cNvSpPr txBox="1"/>
          <p:nvPr/>
        </p:nvSpPr>
        <p:spPr>
          <a:xfrm>
            <a:off x="3980308" y="3446501"/>
            <a:ext cx="1345872" cy="449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19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IMPIDÁIS”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958"/>
            <a:ext cx="9144000" cy="381802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/>
          <p:nvPr/>
        </p:nvSpPr>
        <p:spPr>
          <a:xfrm>
            <a:off x="-1" y="3832980"/>
            <a:ext cx="9144001" cy="2785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809342" y="4094230"/>
            <a:ext cx="7693298" cy="1390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3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Nuestro</a:t>
            </a:r>
            <a:r>
              <a:rPr lang="es-MX" sz="4217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 Comportamiento </a:t>
            </a:r>
            <a:r>
              <a:rPr lang="es-MX" sz="253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hacia los </a:t>
            </a:r>
            <a:r>
              <a:rPr lang="es-MX" sz="4217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Niños</a:t>
            </a:r>
            <a:r>
              <a:rPr lang="es-MX" sz="253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sigue siendo </a:t>
            </a:r>
            <a:r>
              <a:rPr lang="es-MX" sz="4217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Mediocre </a:t>
            </a:r>
            <a:r>
              <a:rPr lang="es-MX" sz="253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421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4217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rPr>
              <a:t>Indolente</a:t>
            </a:r>
            <a:r>
              <a:rPr lang="es-MX" sz="253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55A6B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 b="177" l="23939" r="106" t="-177"/>
          <a:stretch/>
        </p:blipFill>
        <p:spPr>
          <a:xfrm>
            <a:off x="0" y="858505"/>
            <a:ext cx="6165550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/>
        </p:nvSpPr>
        <p:spPr>
          <a:xfrm>
            <a:off x="6565675" y="2038999"/>
            <a:ext cx="2227964" cy="3660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8">
                <a:solidFill>
                  <a:srgbClr val="E5DFEC"/>
                </a:solidFill>
                <a:latin typeface="Bell MT"/>
                <a:ea typeface="Bell MT"/>
                <a:cs typeface="Bell MT"/>
                <a:sym typeface="Bell MT"/>
              </a:rPr>
              <a:t>…reciben las impresiones morales y espirituales, y los que son sabiamente educados en la niñez quizás yerren a veces, pero no irán lejos en su descarrío.”</a:t>
            </a:r>
            <a:endParaRPr/>
          </a:p>
        </p:txBody>
      </p:sp>
      <p:sp>
        <p:nvSpPr>
          <p:cNvPr id="75" name="Google Shape;75;p10"/>
          <p:cNvSpPr txBox="1"/>
          <p:nvPr/>
        </p:nvSpPr>
        <p:spPr>
          <a:xfrm>
            <a:off x="6424721" y="1439248"/>
            <a:ext cx="2473496" cy="1065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63">
                <a:solidFill>
                  <a:srgbClr val="E5DFEC"/>
                </a:solidFill>
                <a:latin typeface="Arial"/>
                <a:ea typeface="Arial"/>
                <a:cs typeface="Arial"/>
                <a:sym typeface="Arial"/>
              </a:rPr>
              <a:t>“Los Niños…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/>
          <p:cNvPicPr preferRelativeResize="0"/>
          <p:nvPr/>
        </p:nvPicPr>
        <p:blipFill rotWithShape="1">
          <a:blip r:embed="rId3">
            <a:alphaModFix/>
          </a:blip>
          <a:srcRect b="0" l="0" r="16352" t="0"/>
          <a:stretch/>
        </p:blipFill>
        <p:spPr>
          <a:xfrm>
            <a:off x="0" y="1019"/>
            <a:ext cx="9767944" cy="656863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/>
          <p:nvPr/>
        </p:nvSpPr>
        <p:spPr>
          <a:xfrm>
            <a:off x="4729015" y="2369496"/>
            <a:ext cx="4856053" cy="2815688"/>
          </a:xfrm>
          <a:prstGeom prst="rect">
            <a:avLst/>
          </a:prstGeom>
          <a:solidFill>
            <a:srgbClr val="868FA0">
              <a:alpha val="7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4739774" y="2393696"/>
            <a:ext cx="485605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Dar una mayor preponderancia a maestros 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 directores de niños, especialmente cuando se realicen nombramientos</a:t>
            </a:r>
            <a:r>
              <a:rPr lang="es-MX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857368"/>
            <a:ext cx="9143999" cy="514023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/>
          <p:nvPr/>
        </p:nvSpPr>
        <p:spPr>
          <a:xfrm>
            <a:off x="254625" y="1113130"/>
            <a:ext cx="4546866" cy="4419554"/>
          </a:xfrm>
          <a:prstGeom prst="rect">
            <a:avLst/>
          </a:prstGeom>
          <a:solidFill>
            <a:schemeClr val="dk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2"/>
          <p:cNvSpPr/>
          <p:nvPr/>
        </p:nvSpPr>
        <p:spPr>
          <a:xfrm rot="5400000">
            <a:off x="109125" y="960054"/>
            <a:ext cx="745685" cy="763872"/>
          </a:xfrm>
          <a:prstGeom prst="corner">
            <a:avLst>
              <a:gd fmla="val 26511" name="adj1"/>
              <a:gd fmla="val 25652" name="adj2"/>
            </a:avLst>
          </a:prstGeom>
          <a:solidFill>
            <a:srgbClr val="EEAE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2"/>
          <p:cNvSpPr/>
          <p:nvPr/>
        </p:nvSpPr>
        <p:spPr>
          <a:xfrm rot="-5400000">
            <a:off x="4201305" y="4849138"/>
            <a:ext cx="745685" cy="763872"/>
          </a:xfrm>
          <a:prstGeom prst="corner">
            <a:avLst>
              <a:gd fmla="val 28950" name="adj1"/>
              <a:gd fmla="val 25652" name="adj2"/>
            </a:avLst>
          </a:prstGeom>
          <a:solidFill>
            <a:srgbClr val="EEAE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654749" y="1699789"/>
            <a:ext cx="3883023" cy="3499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1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Tomemos en cuenta las aptitudes, el liderazgo y sobre todo el bienestar de nuestros niños, en vez de dejar estos cargos de último, esperando llenar dicha vacante con lo que sobre.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