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y="6858000" cx="9144000"/>
  <p:notesSz cx="6858000" cy="9144000"/>
  <p:embeddedFontLst>
    <p:embeddedFont>
      <p:font typeface="Architects Daughter"/>
      <p:regular r:id="rId37"/>
    </p:embeddedFont>
    <p:embeddedFont>
      <p:font typeface="Bad Script"/>
      <p:regular r:id="rId38"/>
    </p:embeddedFont>
    <p:embeddedFont>
      <p:font typeface="Caveat"/>
      <p:regular r:id="rId39"/>
      <p:bold r:id="rId40"/>
    </p:embeddedFont>
    <p:embeddedFont>
      <p:font typeface="Pacifico"/>
      <p:regular r:id="rId41"/>
    </p:embeddedFont>
    <p:embeddedFont>
      <p:font typeface="Radley"/>
      <p:regular r:id="rId42"/>
      <p:italic r:id="rId43"/>
    </p:embeddedFont>
    <p:embeddedFont>
      <p:font typeface="Sorts Mill Goudy"/>
      <p:regular r:id="rId44"/>
      <p:italic r:id="rId45"/>
    </p:embeddedFont>
    <p:embeddedFont>
      <p:font typeface="Open Sans Light"/>
      <p:regular r:id="rId46"/>
      <p:bold r:id="rId47"/>
      <p:italic r:id="rId48"/>
      <p:boldItalic r:id="rId49"/>
    </p:embeddedFont>
    <p:embeddedFont>
      <p:font typeface="Century Gothic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aveat-bold.fntdata"/><Relationship Id="rId42" Type="http://schemas.openxmlformats.org/officeDocument/2006/relationships/font" Target="fonts/Radley-regular.fntdata"/><Relationship Id="rId41" Type="http://schemas.openxmlformats.org/officeDocument/2006/relationships/font" Target="fonts/Pacifico-regular.fntdata"/><Relationship Id="rId44" Type="http://schemas.openxmlformats.org/officeDocument/2006/relationships/font" Target="fonts/SortsMillGoudy-regular.fntdata"/><Relationship Id="rId43" Type="http://schemas.openxmlformats.org/officeDocument/2006/relationships/font" Target="fonts/Radley-italic.fntdata"/><Relationship Id="rId46" Type="http://schemas.openxmlformats.org/officeDocument/2006/relationships/font" Target="fonts/OpenSansLight-regular.fntdata"/><Relationship Id="rId45" Type="http://schemas.openxmlformats.org/officeDocument/2006/relationships/font" Target="fonts/SortsMillGoudy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OpenSansLight-italic.fntdata"/><Relationship Id="rId47" Type="http://schemas.openxmlformats.org/officeDocument/2006/relationships/font" Target="fonts/OpenSansLight-bold.fntdata"/><Relationship Id="rId49" Type="http://schemas.openxmlformats.org/officeDocument/2006/relationships/font" Target="fonts/OpenSans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font" Target="fonts/ArchitectsDaughter-regular.fntdata"/><Relationship Id="rId36" Type="http://schemas.openxmlformats.org/officeDocument/2006/relationships/slide" Target="slides/slide32.xml"/><Relationship Id="rId39" Type="http://schemas.openxmlformats.org/officeDocument/2006/relationships/font" Target="fonts/Caveat-regular.fntdata"/><Relationship Id="rId38" Type="http://schemas.openxmlformats.org/officeDocument/2006/relationships/font" Target="fonts/BadScript-regular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CenturyGothic-bold.fntdata"/><Relationship Id="rId50" Type="http://schemas.openxmlformats.org/officeDocument/2006/relationships/font" Target="fonts/CenturyGothic-regular.fntdata"/><Relationship Id="rId53" Type="http://schemas.openxmlformats.org/officeDocument/2006/relationships/font" Target="fonts/CenturyGothic-boldItalic.fntdata"/><Relationship Id="rId52" Type="http://schemas.openxmlformats.org/officeDocument/2006/relationships/font" Target="fonts/CenturyGothic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2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3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jpg"/><Relationship Id="rId4" Type="http://schemas.openxmlformats.org/officeDocument/2006/relationships/image" Target="../media/image8.jpg"/><Relationship Id="rId5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64431"/>
            <a:ext cx="9179166" cy="371213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152753" y="35165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60"/>
              <a:buFont typeface="Arial"/>
              <a:buNone/>
            </a:pPr>
            <a:r>
              <a:rPr b="1" i="0" lang="es-MX" sz="66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Nuestros niños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1152753" y="1945131"/>
            <a:ext cx="6858000" cy="944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6000"/>
              <a:buFont typeface="Arial"/>
              <a:buNone/>
            </a:pPr>
            <a:r>
              <a:rPr b="0" i="0" lang="es-MX" sz="60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irán con nosotros</a:t>
            </a:r>
            <a:endParaRPr/>
          </a:p>
        </p:txBody>
      </p:sp>
      <p:sp>
        <p:nvSpPr>
          <p:cNvPr id="87" name="Google Shape;87;p13"/>
          <p:cNvSpPr txBox="1"/>
          <p:nvPr>
            <p:ph idx="11" type="ftr"/>
          </p:nvPr>
        </p:nvSpPr>
        <p:spPr>
          <a:xfrm>
            <a:off x="1508750" y="2706941"/>
            <a:ext cx="56130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i="0" lang="es-MX" sz="1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b="0" i="0" lang="es-MX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1305150" y="3164471"/>
            <a:ext cx="6858000" cy="5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579"/>
              </a:buClr>
              <a:buSzPts val="2400"/>
              <a:buFont typeface="Arial"/>
              <a:buNone/>
            </a:pPr>
            <a:r>
              <a:rPr b="0" i="0" lang="es-MX" sz="2400" u="none" cap="none" strike="noStrike">
                <a:solidFill>
                  <a:srgbClr val="FFD579"/>
                </a:solidFill>
                <a:latin typeface="Calibri"/>
                <a:ea typeface="Calibri"/>
                <a:cs typeface="Calibri"/>
                <a:sym typeface="Calibri"/>
              </a:rPr>
              <a:t>DIVISIÓN INTERAMERICANA</a:t>
            </a:r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5937" y="3636675"/>
            <a:ext cx="436426" cy="43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3273" y="904303"/>
            <a:ext cx="5429250" cy="38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/>
          <p:nvPr/>
        </p:nvSpPr>
        <p:spPr>
          <a:xfrm>
            <a:off x="551906" y="1537185"/>
            <a:ext cx="5894615" cy="2400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TODA LA </a:t>
            </a:r>
            <a:r>
              <a:rPr lang="es-MX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PROGRAMACIÓN</a:t>
            </a:r>
            <a:r>
              <a:rPr lang="es-MX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DEBE SER COMPRENSIBLE PARA UNA PERSONA DE CATORCE AÑOS, INCLUSO EL DOCUMENTAL MAS PROFUNDO.</a:t>
            </a:r>
            <a:endParaRPr/>
          </a:p>
        </p:txBody>
      </p:sp>
      <p:pic>
        <p:nvPicPr>
          <p:cNvPr id="169" name="Google Shape;16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9067" y="3760893"/>
            <a:ext cx="3064933" cy="275844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 txBox="1"/>
          <p:nvPr>
            <p:ph idx="11" type="ftr"/>
          </p:nvPr>
        </p:nvSpPr>
        <p:spPr>
          <a:xfrm>
            <a:off x="0" y="6512312"/>
            <a:ext cx="9235440" cy="4241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0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s-MX" sz="105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>
            <p:ph idx="1" type="body"/>
          </p:nvPr>
        </p:nvSpPr>
        <p:spPr>
          <a:xfrm>
            <a:off x="284322" y="1145965"/>
            <a:ext cx="2481739" cy="3313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s-MX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Una </a:t>
            </a:r>
            <a:r>
              <a:rPr b="0" i="0" lang="es-MX" sz="4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palabra corta </a:t>
            </a:r>
            <a:r>
              <a:rPr b="0" i="0" lang="es-MX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 mejor que una larga.</a:t>
            </a:r>
            <a:endParaRPr/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1852" y="1631334"/>
            <a:ext cx="4721924" cy="3163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02343" y="690304"/>
            <a:ext cx="3386138" cy="75723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 txBox="1"/>
          <p:nvPr/>
        </p:nvSpPr>
        <p:spPr>
          <a:xfrm>
            <a:off x="7488481" y="14886"/>
            <a:ext cx="1451610" cy="1131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750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  <a:t>Hope</a:t>
            </a:r>
            <a:endParaRPr/>
          </a:p>
        </p:txBody>
      </p:sp>
      <p:sp>
        <p:nvSpPr>
          <p:cNvPr id="179" name="Google Shape;179;p23"/>
          <p:cNvSpPr txBox="1"/>
          <p:nvPr/>
        </p:nvSpPr>
        <p:spPr>
          <a:xfrm rot="1083489">
            <a:off x="2374932" y="5415569"/>
            <a:ext cx="15087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LOVE</a:t>
            </a:r>
            <a:endParaRPr/>
          </a:p>
        </p:txBody>
      </p:sp>
      <p:sp>
        <p:nvSpPr>
          <p:cNvPr id="180" name="Google Shape;180;p23"/>
          <p:cNvSpPr txBox="1"/>
          <p:nvPr/>
        </p:nvSpPr>
        <p:spPr>
          <a:xfrm rot="-249149">
            <a:off x="6638555" y="5636225"/>
            <a:ext cx="1960601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3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PROMISE</a:t>
            </a:r>
            <a:endParaRPr/>
          </a:p>
        </p:txBody>
      </p:sp>
      <p:sp>
        <p:nvSpPr>
          <p:cNvPr id="181" name="Google Shape;181;p23"/>
          <p:cNvSpPr txBox="1"/>
          <p:nvPr/>
        </p:nvSpPr>
        <p:spPr>
          <a:xfrm>
            <a:off x="5150183" y="5162608"/>
            <a:ext cx="50938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SKY</a:t>
            </a:r>
            <a:endParaRPr/>
          </a:p>
        </p:txBody>
      </p:sp>
      <p:sp>
        <p:nvSpPr>
          <p:cNvPr id="182" name="Google Shape;182;p23"/>
          <p:cNvSpPr txBox="1"/>
          <p:nvPr/>
        </p:nvSpPr>
        <p:spPr>
          <a:xfrm rot="5400000">
            <a:off x="8033192" y="3155978"/>
            <a:ext cx="1170238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5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Glory</a:t>
            </a:r>
            <a:endParaRPr/>
          </a:p>
        </p:txBody>
      </p:sp>
      <p:sp>
        <p:nvSpPr>
          <p:cNvPr id="183" name="Google Shape;183;p23"/>
          <p:cNvSpPr txBox="1"/>
          <p:nvPr>
            <p:ph idx="11" type="ftr"/>
          </p:nvPr>
        </p:nvSpPr>
        <p:spPr>
          <a:xfrm>
            <a:off x="0" y="6512312"/>
            <a:ext cx="9235440" cy="4241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0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s-MX" sz="105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7250"/>
            <a:ext cx="8650671" cy="2448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4"/>
          <p:cNvPicPr preferRelativeResize="0"/>
          <p:nvPr/>
        </p:nvPicPr>
        <p:blipFill rotWithShape="1">
          <a:blip r:embed="rId4">
            <a:alphaModFix/>
          </a:blip>
          <a:srcRect b="1279" l="1149" r="0" t="-1280"/>
          <a:stretch/>
        </p:blipFill>
        <p:spPr>
          <a:xfrm>
            <a:off x="0" y="3968087"/>
            <a:ext cx="9144000" cy="178612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 txBox="1"/>
          <p:nvPr/>
        </p:nvSpPr>
        <p:spPr>
          <a:xfrm>
            <a:off x="1307816" y="2026219"/>
            <a:ext cx="6035040" cy="3347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3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4. Una </a:t>
            </a:r>
            <a:r>
              <a:rPr b="1" lang="es-MX" sz="3300" u="sng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ilustración</a:t>
            </a:r>
            <a:r>
              <a:rPr b="1" lang="es-MX" sz="33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puede aclarar y hacer comprensible un mensaje, guiando a la audiencia a lo largo del camino.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4"/>
          <p:cNvSpPr txBox="1"/>
          <p:nvPr>
            <p:ph idx="11" type="ftr"/>
          </p:nvPr>
        </p:nvSpPr>
        <p:spPr>
          <a:xfrm>
            <a:off x="0" y="6512312"/>
            <a:ext cx="9235440" cy="4241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0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s-MX" sz="105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3060" y="901141"/>
            <a:ext cx="5795010" cy="509960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 txBox="1"/>
          <p:nvPr/>
        </p:nvSpPr>
        <p:spPr>
          <a:xfrm>
            <a:off x="3100358" y="2204450"/>
            <a:ext cx="3909060" cy="2516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TANTO LOS NIÑOS COMO LOS ADULTOS RECORDARÁN LAS HISTORIAS.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5"/>
          <p:cNvSpPr txBox="1"/>
          <p:nvPr>
            <p:ph idx="11" type="ftr"/>
          </p:nvPr>
        </p:nvSpPr>
        <p:spPr>
          <a:xfrm>
            <a:off x="0" y="6512312"/>
            <a:ext cx="9235440" cy="4241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0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s-MX" sz="105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1930" y="857249"/>
            <a:ext cx="5181414" cy="516448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 txBox="1"/>
          <p:nvPr/>
        </p:nvSpPr>
        <p:spPr>
          <a:xfrm>
            <a:off x="1092821" y="1901757"/>
            <a:ext cx="7493618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5. El humor: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¿Imaginan a alguien intentando sacarse una viga del ojo, o a un camello intentando atravesar el ojo de una aguja?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6"/>
          <p:cNvSpPr txBox="1"/>
          <p:nvPr>
            <p:ph idx="11" type="ftr"/>
          </p:nvPr>
        </p:nvSpPr>
        <p:spPr>
          <a:xfrm>
            <a:off x="0" y="6512312"/>
            <a:ext cx="9235440" cy="4241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0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s-MX" sz="105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7"/>
          <p:cNvPicPr preferRelativeResize="0"/>
          <p:nvPr/>
        </p:nvPicPr>
        <p:blipFill rotWithShape="1">
          <a:blip r:embed="rId3">
            <a:alphaModFix/>
          </a:blip>
          <a:srcRect b="0" l="6184" r="5808" t="0"/>
          <a:stretch/>
        </p:blipFill>
        <p:spPr>
          <a:xfrm>
            <a:off x="828675" y="857250"/>
            <a:ext cx="74866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7"/>
          <p:cNvSpPr txBox="1"/>
          <p:nvPr>
            <p:ph idx="1" type="body"/>
          </p:nvPr>
        </p:nvSpPr>
        <p:spPr>
          <a:xfrm>
            <a:off x="960120" y="2793852"/>
            <a:ext cx="7223760" cy="1259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None/>
            </a:pPr>
            <a:r>
              <a:rPr b="0" i="0" lang="es-MX" sz="4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relató aquellas historias con una sonrisa dibujada en la boca.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7"/>
          <p:cNvSpPr txBox="1"/>
          <p:nvPr>
            <p:ph idx="11" type="ftr"/>
          </p:nvPr>
        </p:nvSpPr>
        <p:spPr>
          <a:xfrm>
            <a:off x="0" y="6512312"/>
            <a:ext cx="9235440" cy="4241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0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s-MX" sz="105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7250"/>
            <a:ext cx="5975651" cy="447509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8"/>
          <p:cNvSpPr txBox="1"/>
          <p:nvPr>
            <p:ph idx="1" type="body"/>
          </p:nvPr>
        </p:nvSpPr>
        <p:spPr>
          <a:xfrm>
            <a:off x="2343150" y="2491070"/>
            <a:ext cx="6012180" cy="1465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68"/>
              <a:buFont typeface="Arial"/>
              <a:buNone/>
            </a:pPr>
            <a:r>
              <a:rPr b="0" i="0" lang="es-MX" sz="3468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humor es una herramienta efectiva si se utiliza adecuadamente.</a:t>
            </a:r>
            <a:endParaRPr/>
          </a:p>
          <a:p>
            <a:pPr indent="-18415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8"/>
          <p:cNvSpPr txBox="1"/>
          <p:nvPr>
            <p:ph idx="11" type="ftr"/>
          </p:nvPr>
        </p:nvSpPr>
        <p:spPr>
          <a:xfrm>
            <a:off x="0" y="6512312"/>
            <a:ext cx="9235440" cy="4241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0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s-MX" sz="105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3166" y="-622166"/>
            <a:ext cx="4197668" cy="50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9"/>
          <p:cNvSpPr txBox="1"/>
          <p:nvPr>
            <p:ph idx="1" type="body"/>
          </p:nvPr>
        </p:nvSpPr>
        <p:spPr>
          <a:xfrm>
            <a:off x="829372" y="3681128"/>
            <a:ext cx="7886700" cy="2614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2F92"/>
              </a:buClr>
              <a:buSzPts val="4500"/>
              <a:buFont typeface="Arial"/>
              <a:buNone/>
            </a:pPr>
            <a:r>
              <a:rPr b="0" i="0" lang="es-MX" sz="4500" u="none" cap="none" strike="noStrike">
                <a:solidFill>
                  <a:srgbClr val="FF2F92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6. Proporcionarles a los niños una </a:t>
            </a:r>
            <a:r>
              <a:rPr b="0" i="0" lang="es-MX" sz="4500" u="sng" cap="none" strike="noStrike">
                <a:solidFill>
                  <a:srgbClr val="FF2F92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hoja de ejercicios </a:t>
            </a:r>
            <a:r>
              <a:rPr b="0" i="0" lang="es-MX" sz="4500" u="none" cap="none" strike="noStrike">
                <a:solidFill>
                  <a:srgbClr val="FF2F92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que puedan completar  durante el sermón.</a:t>
            </a:r>
            <a:endParaRPr/>
          </a:p>
        </p:txBody>
      </p:sp>
      <p:sp>
        <p:nvSpPr>
          <p:cNvPr id="226" name="Google Shape;226;p29"/>
          <p:cNvSpPr txBox="1"/>
          <p:nvPr>
            <p:ph idx="11" type="ftr"/>
          </p:nvPr>
        </p:nvSpPr>
        <p:spPr>
          <a:xfrm>
            <a:off x="0" y="6512312"/>
            <a:ext cx="9235440" cy="4241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0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s-MX" sz="105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0"/>
          <p:cNvPicPr preferRelativeResize="0"/>
          <p:nvPr/>
        </p:nvPicPr>
        <p:blipFill rotWithShape="1">
          <a:blip r:embed="rId3">
            <a:alphaModFix/>
          </a:blip>
          <a:srcRect b="10574" l="0" r="0" t="0"/>
          <a:stretch/>
        </p:blipFill>
        <p:spPr>
          <a:xfrm>
            <a:off x="4571999" y="3074670"/>
            <a:ext cx="4027646" cy="378333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0"/>
          <p:cNvSpPr txBox="1"/>
          <p:nvPr>
            <p:ph idx="1" type="body"/>
          </p:nvPr>
        </p:nvSpPr>
        <p:spPr>
          <a:xfrm>
            <a:off x="792990" y="1233084"/>
            <a:ext cx="6755130" cy="2185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b="1" i="0" lang="es-MX" sz="4500" u="none" cap="none" strike="noStrik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Los niños la utilizan para seguir el sermón palabra a palabra. 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0"/>
          <p:cNvSpPr txBox="1"/>
          <p:nvPr>
            <p:ph idx="11" type="ftr"/>
          </p:nvPr>
        </p:nvSpPr>
        <p:spPr>
          <a:xfrm>
            <a:off x="0" y="6512312"/>
            <a:ext cx="9235440" cy="4241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0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s-MX" sz="105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>
            <a:alpha val="23921"/>
          </a:schemeClr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/>
          <p:nvPr>
            <p:ph idx="11" type="ftr"/>
          </p:nvPr>
        </p:nvSpPr>
        <p:spPr>
          <a:xfrm>
            <a:off x="0" y="6512312"/>
            <a:ext cx="9235440" cy="4241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0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s-MX" sz="105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  <p:sp>
        <p:nvSpPr>
          <p:cNvPr id="239" name="Google Shape;239;p31"/>
          <p:cNvSpPr/>
          <p:nvPr/>
        </p:nvSpPr>
        <p:spPr>
          <a:xfrm>
            <a:off x="2154264" y="1053885"/>
            <a:ext cx="4804475" cy="4618495"/>
          </a:xfrm>
          <a:prstGeom prst="ellipse">
            <a:avLst/>
          </a:prstGeom>
          <a:solidFill>
            <a:srgbClr val="FF2F92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1"/>
          <p:cNvSpPr txBox="1"/>
          <p:nvPr>
            <p:ph idx="1" type="body"/>
          </p:nvPr>
        </p:nvSpPr>
        <p:spPr>
          <a:xfrm>
            <a:off x="2867699" y="2270376"/>
            <a:ext cx="3500041" cy="2185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62"/>
              <a:buFont typeface="Arial"/>
              <a:buNone/>
            </a:pPr>
            <a:r>
              <a:rPr b="1" i="0" lang="es-MX" sz="4162" u="none" cap="none" strike="noStrik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¿Cómo preparar una hoja de Ejercicios? </a:t>
            </a:r>
            <a:endParaRPr/>
          </a:p>
          <a:p>
            <a:pPr indent="-64135" lvl="0" marL="2286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2341" y="2353995"/>
            <a:ext cx="6751659" cy="44831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2319372" y="363004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40"/>
              <a:buFont typeface="Arial"/>
              <a:buNone/>
            </a:pPr>
            <a:r>
              <a:rPr b="1" i="0" lang="es-MX" sz="504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sermones interesantes         niños 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1427275" y="318827"/>
            <a:ext cx="2943080" cy="944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2F92"/>
              </a:buClr>
              <a:buSzPts val="3600"/>
              <a:buFont typeface="Arial"/>
              <a:buNone/>
            </a:pPr>
            <a:r>
              <a:rPr b="1" i="1" lang="es-MX" sz="3600" u="none" cap="none" strike="noStrike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Cómo hacer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3478257" y="1190131"/>
            <a:ext cx="1784195" cy="799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None/>
            </a:pPr>
            <a:r>
              <a:t/>
            </a:r>
            <a:endParaRPr b="0" i="1" sz="2520" u="none" cap="none" strike="noStrike">
              <a:solidFill>
                <a:srgbClr val="FF85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9193"/>
              </a:buClr>
              <a:buSzPts val="2520"/>
              <a:buFont typeface="Arial"/>
              <a:buNone/>
            </a:pPr>
            <a:r>
              <a:rPr b="0" i="1" lang="es-MX" sz="2520" u="none" cap="none" strike="noStrike">
                <a:solidFill>
                  <a:srgbClr val="009193"/>
                </a:solidFill>
                <a:latin typeface="Calibri"/>
                <a:ea typeface="Calibri"/>
                <a:cs typeface="Calibri"/>
                <a:sym typeface="Calibri"/>
              </a:rPr>
              <a:t>para los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4501412" y="1948752"/>
            <a:ext cx="15515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Por: Víctor Hulbert</a:t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10158" y="0"/>
            <a:ext cx="728240" cy="6918516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472" y="3222932"/>
            <a:ext cx="3216073" cy="3742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695" y="363004"/>
            <a:ext cx="497978" cy="497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33314" y="5979067"/>
            <a:ext cx="6867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101441" y="6180666"/>
            <a:ext cx="570990" cy="830997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chemeClr val="dk1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800">
                <a:solidFill>
                  <a:schemeClr val="lt1"/>
                </a:solidFill>
                <a:latin typeface="Radley"/>
                <a:ea typeface="Radley"/>
                <a:cs typeface="Radley"/>
                <a:sym typeface="Radley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/>
          <p:nvPr>
            <p:ph idx="1" type="body"/>
          </p:nvPr>
        </p:nvSpPr>
        <p:spPr>
          <a:xfrm>
            <a:off x="3484242" y="1670481"/>
            <a:ext cx="3508077" cy="28817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i="0" lang="es-MX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Directamente relacionada con el sermón</a:t>
            </a:r>
            <a:endParaRPr/>
          </a:p>
          <a:p>
            <a:pPr indent="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2"/>
          <p:cNvSpPr txBox="1"/>
          <p:nvPr>
            <p:ph idx="11" type="ftr"/>
          </p:nvPr>
        </p:nvSpPr>
        <p:spPr>
          <a:xfrm>
            <a:off x="0" y="6512312"/>
            <a:ext cx="9235440" cy="4241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0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s-MX" sz="105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  <p:sp>
        <p:nvSpPr>
          <p:cNvPr id="247" name="Google Shape;247;p32"/>
          <p:cNvSpPr txBox="1"/>
          <p:nvPr/>
        </p:nvSpPr>
        <p:spPr>
          <a:xfrm>
            <a:off x="2588217" y="1549828"/>
            <a:ext cx="846707" cy="156966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8588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/>
          </a:p>
        </p:txBody>
      </p:sp>
      <p:pic>
        <p:nvPicPr>
          <p:cNvPr id="248" name="Google Shape;248;p32"/>
          <p:cNvPicPr preferRelativeResize="0"/>
          <p:nvPr/>
        </p:nvPicPr>
        <p:blipFill rotWithShape="1">
          <a:blip r:embed="rId3">
            <a:alphaModFix/>
          </a:blip>
          <a:srcRect b="43864" l="0" r="48983" t="0"/>
          <a:stretch/>
        </p:blipFill>
        <p:spPr>
          <a:xfrm>
            <a:off x="0" y="556078"/>
            <a:ext cx="4664990" cy="3225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/>
          <p:nvPr>
            <p:ph idx="1" type="body"/>
          </p:nvPr>
        </p:nvSpPr>
        <p:spPr>
          <a:xfrm>
            <a:off x="3244591" y="1826899"/>
            <a:ext cx="3508077" cy="28817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</a:pPr>
            <a:r>
              <a:rPr b="0" i="0" lang="es-MX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orden de preguntas e ideas debe seguir el orden del sermón</a:t>
            </a:r>
            <a:endParaRPr/>
          </a:p>
          <a:p>
            <a:pPr indent="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3"/>
          <p:cNvSpPr txBox="1"/>
          <p:nvPr>
            <p:ph idx="11" type="ftr"/>
          </p:nvPr>
        </p:nvSpPr>
        <p:spPr>
          <a:xfrm>
            <a:off x="0" y="6512312"/>
            <a:ext cx="9235440" cy="4241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0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s-MX" sz="105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  <p:sp>
        <p:nvSpPr>
          <p:cNvPr id="255" name="Google Shape;255;p33"/>
          <p:cNvSpPr txBox="1"/>
          <p:nvPr/>
        </p:nvSpPr>
        <p:spPr>
          <a:xfrm>
            <a:off x="2355743" y="1007387"/>
            <a:ext cx="986167" cy="156966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8588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/>
          </a:p>
        </p:txBody>
      </p:sp>
      <p:pic>
        <p:nvPicPr>
          <p:cNvPr id="256" name="Google Shape;256;p33"/>
          <p:cNvPicPr preferRelativeResize="0"/>
          <p:nvPr/>
        </p:nvPicPr>
        <p:blipFill rotWithShape="1">
          <a:blip r:embed="rId3">
            <a:alphaModFix/>
          </a:blip>
          <a:srcRect b="17699" l="0" r="49491" t="0"/>
          <a:stretch/>
        </p:blipFill>
        <p:spPr>
          <a:xfrm>
            <a:off x="0" y="556078"/>
            <a:ext cx="4618495" cy="4728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4"/>
          <p:cNvSpPr txBox="1"/>
          <p:nvPr>
            <p:ph idx="1" type="body"/>
          </p:nvPr>
        </p:nvSpPr>
        <p:spPr>
          <a:xfrm>
            <a:off x="3360255" y="1840962"/>
            <a:ext cx="3508077" cy="28817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</a:pPr>
            <a:r>
              <a:rPr b="0" i="0" lang="es-MX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 conoce a algún artista, pídale que dibuje algunas ilustraciones pequeñas</a:t>
            </a:r>
            <a:endParaRPr/>
          </a:p>
          <a:p>
            <a:pPr indent="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4"/>
          <p:cNvSpPr txBox="1"/>
          <p:nvPr>
            <p:ph idx="11" type="ftr"/>
          </p:nvPr>
        </p:nvSpPr>
        <p:spPr>
          <a:xfrm>
            <a:off x="0" y="6512312"/>
            <a:ext cx="9235440" cy="4241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0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s-MX" sz="105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  <p:sp>
        <p:nvSpPr>
          <p:cNvPr id="263" name="Google Shape;263;p34"/>
          <p:cNvSpPr txBox="1"/>
          <p:nvPr/>
        </p:nvSpPr>
        <p:spPr>
          <a:xfrm>
            <a:off x="2513548" y="1056132"/>
            <a:ext cx="957313" cy="156966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8588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/>
          </a:p>
        </p:txBody>
      </p:sp>
      <p:pic>
        <p:nvPicPr>
          <p:cNvPr id="264" name="Google Shape;264;p34"/>
          <p:cNvPicPr preferRelativeResize="0"/>
          <p:nvPr/>
        </p:nvPicPr>
        <p:blipFill rotWithShape="1">
          <a:blip r:embed="rId3">
            <a:alphaModFix/>
          </a:blip>
          <a:srcRect b="0" l="0" r="48474" t="0"/>
          <a:stretch/>
        </p:blipFill>
        <p:spPr>
          <a:xfrm>
            <a:off x="0" y="556078"/>
            <a:ext cx="4711485" cy="5745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/>
          <p:nvPr>
            <p:ph idx="1" type="body"/>
          </p:nvPr>
        </p:nvSpPr>
        <p:spPr>
          <a:xfrm>
            <a:off x="3360256" y="1856460"/>
            <a:ext cx="3508077" cy="28817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i="0" lang="es-MX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Asegúrese que los niños reciben la hoja de ejercicios</a:t>
            </a:r>
            <a:endParaRPr/>
          </a:p>
          <a:p>
            <a:pPr indent="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5"/>
          <p:cNvSpPr txBox="1"/>
          <p:nvPr>
            <p:ph idx="11" type="ftr"/>
          </p:nvPr>
        </p:nvSpPr>
        <p:spPr>
          <a:xfrm>
            <a:off x="0" y="6512312"/>
            <a:ext cx="9235440" cy="4241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0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s-MX" sz="105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  <p:sp>
        <p:nvSpPr>
          <p:cNvPr id="271" name="Google Shape;271;p35"/>
          <p:cNvSpPr txBox="1"/>
          <p:nvPr/>
        </p:nvSpPr>
        <p:spPr>
          <a:xfrm>
            <a:off x="2386740" y="1071630"/>
            <a:ext cx="1040670" cy="156966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8588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/>
          </a:p>
        </p:txBody>
      </p:sp>
      <p:pic>
        <p:nvPicPr>
          <p:cNvPr id="272" name="Google Shape;272;p35"/>
          <p:cNvPicPr preferRelativeResize="0"/>
          <p:nvPr/>
        </p:nvPicPr>
        <p:blipFill rotWithShape="1">
          <a:blip r:embed="rId3">
            <a:alphaModFix/>
          </a:blip>
          <a:srcRect b="0" l="0" r="28474" t="0"/>
          <a:stretch/>
        </p:blipFill>
        <p:spPr>
          <a:xfrm>
            <a:off x="0" y="556078"/>
            <a:ext cx="6540285" cy="5745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"/>
          <p:cNvSpPr txBox="1"/>
          <p:nvPr>
            <p:ph idx="1" type="body"/>
          </p:nvPr>
        </p:nvSpPr>
        <p:spPr>
          <a:xfrm>
            <a:off x="3267266" y="1840962"/>
            <a:ext cx="3508077" cy="28817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</a:pPr>
            <a:r>
              <a:rPr b="0" i="0" lang="es-MX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Anime a los padres para que ayuden a sus hijos con la hoja de ejercisios.</a:t>
            </a:r>
            <a:endParaRPr/>
          </a:p>
          <a:p>
            <a:pPr indent="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6"/>
          <p:cNvSpPr txBox="1"/>
          <p:nvPr>
            <p:ph idx="11" type="ftr"/>
          </p:nvPr>
        </p:nvSpPr>
        <p:spPr>
          <a:xfrm>
            <a:off x="0" y="6512312"/>
            <a:ext cx="9235440" cy="4241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0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s-MX" sz="105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  <p:sp>
        <p:nvSpPr>
          <p:cNvPr id="279" name="Google Shape;279;p36"/>
          <p:cNvSpPr txBox="1"/>
          <p:nvPr/>
        </p:nvSpPr>
        <p:spPr>
          <a:xfrm>
            <a:off x="2311555" y="1056132"/>
            <a:ext cx="955711" cy="156966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8588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endParaRPr/>
          </a:p>
        </p:txBody>
      </p:sp>
      <p:pic>
        <p:nvPicPr>
          <p:cNvPr id="280" name="Google Shape;280;p36"/>
          <p:cNvPicPr preferRelativeResize="0"/>
          <p:nvPr/>
        </p:nvPicPr>
        <p:blipFill rotWithShape="1">
          <a:blip r:embed="rId3">
            <a:alphaModFix/>
          </a:blip>
          <a:srcRect b="0" l="0" r="20509" t="0"/>
          <a:stretch/>
        </p:blipFill>
        <p:spPr>
          <a:xfrm>
            <a:off x="0" y="556078"/>
            <a:ext cx="7268705" cy="5745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/>
          <p:cNvSpPr txBox="1"/>
          <p:nvPr>
            <p:ph idx="1" type="body"/>
          </p:nvPr>
        </p:nvSpPr>
        <p:spPr>
          <a:xfrm>
            <a:off x="3360255" y="1840962"/>
            <a:ext cx="3508077" cy="28817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i="0" lang="es-MX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Haga saber a los niños que es un ejercicio divertido y de aprendizaje</a:t>
            </a:r>
            <a:endParaRPr/>
          </a:p>
          <a:p>
            <a:pPr indent="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7"/>
          <p:cNvSpPr txBox="1"/>
          <p:nvPr>
            <p:ph idx="11" type="ftr"/>
          </p:nvPr>
        </p:nvSpPr>
        <p:spPr>
          <a:xfrm>
            <a:off x="0" y="6512312"/>
            <a:ext cx="9235440" cy="4241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0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s-MX" sz="105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  <p:sp>
        <p:nvSpPr>
          <p:cNvPr id="287" name="Google Shape;287;p37"/>
          <p:cNvSpPr txBox="1"/>
          <p:nvPr/>
        </p:nvSpPr>
        <p:spPr>
          <a:xfrm>
            <a:off x="2319585" y="1056132"/>
            <a:ext cx="1040670" cy="156966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8588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  <a:endParaRPr/>
          </a:p>
        </p:txBody>
      </p:sp>
      <p:pic>
        <p:nvPicPr>
          <p:cNvPr id="288" name="Google Shape;28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6078"/>
            <a:ext cx="9144000" cy="5745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8"/>
          <p:cNvSpPr txBox="1"/>
          <p:nvPr>
            <p:ph idx="11" type="ftr"/>
          </p:nvPr>
        </p:nvSpPr>
        <p:spPr>
          <a:xfrm>
            <a:off x="0" y="6512312"/>
            <a:ext cx="9235440" cy="4241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0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s-MX" sz="105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  <p:sp>
        <p:nvSpPr>
          <p:cNvPr id="294" name="Google Shape;294;p38"/>
          <p:cNvSpPr/>
          <p:nvPr/>
        </p:nvSpPr>
        <p:spPr>
          <a:xfrm>
            <a:off x="2154264" y="1053885"/>
            <a:ext cx="4804475" cy="4618495"/>
          </a:xfrm>
          <a:prstGeom prst="ellipse">
            <a:avLst/>
          </a:prstGeom>
          <a:solidFill>
            <a:srgbClr val="FFC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8"/>
          <p:cNvSpPr txBox="1"/>
          <p:nvPr>
            <p:ph idx="1" type="body"/>
          </p:nvPr>
        </p:nvSpPr>
        <p:spPr>
          <a:xfrm>
            <a:off x="2867699" y="2270376"/>
            <a:ext cx="3500041" cy="2185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62"/>
              <a:buFont typeface="Arial"/>
              <a:buNone/>
            </a:pPr>
            <a:r>
              <a:rPr b="1" i="0" lang="es-MX" sz="4162" u="none" cap="none" strike="noStrik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¿qué debe contener una hoja de ejercicios? </a:t>
            </a:r>
            <a:endParaRPr/>
          </a:p>
          <a:p>
            <a:pPr indent="-64135" lvl="0" marL="2286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9"/>
          <p:cNvSpPr txBox="1"/>
          <p:nvPr>
            <p:ph idx="1" type="body"/>
          </p:nvPr>
        </p:nvSpPr>
        <p:spPr>
          <a:xfrm>
            <a:off x="2337367" y="1159037"/>
            <a:ext cx="6898073" cy="7848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s-MX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Textos para completar</a:t>
            </a:r>
            <a:endParaRPr/>
          </a:p>
          <a:p>
            <a:pPr indent="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9"/>
          <p:cNvSpPr txBox="1"/>
          <p:nvPr>
            <p:ph idx="11" type="ftr"/>
          </p:nvPr>
        </p:nvSpPr>
        <p:spPr>
          <a:xfrm>
            <a:off x="0" y="6512312"/>
            <a:ext cx="9235440" cy="4241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0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s-MX" sz="105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  <p:sp>
        <p:nvSpPr>
          <p:cNvPr id="302" name="Google Shape;302;p39"/>
          <p:cNvSpPr txBox="1"/>
          <p:nvPr/>
        </p:nvSpPr>
        <p:spPr>
          <a:xfrm>
            <a:off x="909239" y="591183"/>
            <a:ext cx="846707" cy="156966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FFC000">
                <a:alpha val="8588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/>
          </a:p>
        </p:txBody>
      </p:sp>
      <p:pic>
        <p:nvPicPr>
          <p:cNvPr id="303" name="Google Shape;30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0717" y="2072586"/>
            <a:ext cx="3411982" cy="422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"/>
          <p:cNvSpPr txBox="1"/>
          <p:nvPr>
            <p:ph idx="1" type="body"/>
          </p:nvPr>
        </p:nvSpPr>
        <p:spPr>
          <a:xfrm>
            <a:off x="2337367" y="1159037"/>
            <a:ext cx="6806633" cy="7848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b="0" i="0" lang="es-MX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Una pregunta acerca de un pasaje</a:t>
            </a:r>
            <a:endParaRPr/>
          </a:p>
          <a:p>
            <a:pPr indent="-12700" lvl="0" marL="2286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0"/>
          <p:cNvSpPr txBox="1"/>
          <p:nvPr>
            <p:ph idx="11" type="ftr"/>
          </p:nvPr>
        </p:nvSpPr>
        <p:spPr>
          <a:xfrm>
            <a:off x="0" y="6512312"/>
            <a:ext cx="9235440" cy="4241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0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s-MX" sz="105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  <p:sp>
        <p:nvSpPr>
          <p:cNvPr id="310" name="Google Shape;310;p40"/>
          <p:cNvSpPr txBox="1"/>
          <p:nvPr/>
        </p:nvSpPr>
        <p:spPr>
          <a:xfrm>
            <a:off x="909239" y="591183"/>
            <a:ext cx="986167" cy="156966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FFC000">
                <a:alpha val="8588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/>
          </a:p>
        </p:txBody>
      </p:sp>
      <p:sp>
        <p:nvSpPr>
          <p:cNvPr id="311" name="Google Shape;311;p40"/>
          <p:cNvSpPr txBox="1"/>
          <p:nvPr/>
        </p:nvSpPr>
        <p:spPr>
          <a:xfrm>
            <a:off x="2929180" y="2758698"/>
            <a:ext cx="593585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Ej.- Si leo Lucas 10- ¿Cuáles son los tres personajes que aparecen en la historia?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1"/>
          <p:cNvSpPr txBox="1"/>
          <p:nvPr>
            <p:ph idx="1" type="body"/>
          </p:nvPr>
        </p:nvSpPr>
        <p:spPr>
          <a:xfrm>
            <a:off x="2228879" y="1159037"/>
            <a:ext cx="6898073" cy="7848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0" i="0" lang="es-MX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Preguntas de selección múltiple</a:t>
            </a:r>
            <a:endParaRPr/>
          </a:p>
          <a:p>
            <a:pPr indent="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1"/>
          <p:cNvSpPr txBox="1"/>
          <p:nvPr>
            <p:ph idx="11" type="ftr"/>
          </p:nvPr>
        </p:nvSpPr>
        <p:spPr>
          <a:xfrm>
            <a:off x="0" y="6512312"/>
            <a:ext cx="9235440" cy="4241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0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s-MX" sz="105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  <p:sp>
        <p:nvSpPr>
          <p:cNvPr id="318" name="Google Shape;318;p41"/>
          <p:cNvSpPr txBox="1"/>
          <p:nvPr/>
        </p:nvSpPr>
        <p:spPr>
          <a:xfrm>
            <a:off x="909239" y="591183"/>
            <a:ext cx="957313" cy="156966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FFC000">
                <a:alpha val="8588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/>
          </a:p>
        </p:txBody>
      </p:sp>
      <p:sp>
        <p:nvSpPr>
          <p:cNvPr id="319" name="Google Shape;319;p41"/>
          <p:cNvSpPr txBox="1"/>
          <p:nvPr/>
        </p:nvSpPr>
        <p:spPr>
          <a:xfrm>
            <a:off x="2270461" y="2274160"/>
            <a:ext cx="6898073" cy="7848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lang="es-MX" sz="3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 cuadro para anotar palabras que se repiten</a:t>
            </a:r>
            <a:endParaRPr/>
          </a:p>
          <a:p>
            <a:pPr indent="-31750" lvl="0" marL="22860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sz="3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1"/>
          <p:cNvSpPr txBox="1"/>
          <p:nvPr/>
        </p:nvSpPr>
        <p:spPr>
          <a:xfrm>
            <a:off x="826835" y="1618049"/>
            <a:ext cx="1040670" cy="156966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FFC000">
                <a:alpha val="8588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/>
          </a:p>
        </p:txBody>
      </p:sp>
      <p:sp>
        <p:nvSpPr>
          <p:cNvPr id="321" name="Google Shape;321;p41"/>
          <p:cNvSpPr txBox="1"/>
          <p:nvPr/>
        </p:nvSpPr>
        <p:spPr>
          <a:xfrm>
            <a:off x="2292763" y="3411578"/>
            <a:ext cx="6898073" cy="7848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s-MX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Preguntas que les hagan pensar</a:t>
            </a:r>
            <a:endParaRPr/>
          </a:p>
          <a:p>
            <a:pPr indent="-12700" lvl="0" marL="2286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t/>
            </a:r>
            <a:endParaRPr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41"/>
          <p:cNvSpPr txBox="1"/>
          <p:nvPr/>
        </p:nvSpPr>
        <p:spPr>
          <a:xfrm>
            <a:off x="973123" y="2781730"/>
            <a:ext cx="955711" cy="156966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FFC000">
                <a:alpha val="8588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endParaRPr/>
          </a:p>
        </p:txBody>
      </p:sp>
      <p:sp>
        <p:nvSpPr>
          <p:cNvPr id="323" name="Google Shape;323;p41"/>
          <p:cNvSpPr txBox="1"/>
          <p:nvPr/>
        </p:nvSpPr>
        <p:spPr>
          <a:xfrm>
            <a:off x="2154265" y="4571315"/>
            <a:ext cx="7081176" cy="7848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lang="es-MX" sz="3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 reto: Incluye un desafío relacionado con el sermón</a:t>
            </a:r>
            <a:endParaRPr/>
          </a:p>
          <a:p>
            <a:pPr indent="-3175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sz="3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1"/>
          <p:cNvSpPr txBox="1"/>
          <p:nvPr/>
        </p:nvSpPr>
        <p:spPr>
          <a:xfrm>
            <a:off x="909239" y="4003461"/>
            <a:ext cx="1040670" cy="156966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FFC000">
                <a:alpha val="8588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857251"/>
            <a:ext cx="4296641" cy="4296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72049" y="3736830"/>
            <a:ext cx="3906738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>
            <p:ph type="title"/>
          </p:nvPr>
        </p:nvSpPr>
        <p:spPr>
          <a:xfrm>
            <a:off x="462396" y="1937146"/>
            <a:ext cx="5075959" cy="2136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5400"/>
              <a:buFont typeface="Architects Daughter"/>
              <a:buNone/>
            </a:pPr>
            <a:r>
              <a:rPr b="1" i="0" lang="es-MX" sz="5400" u="none" cap="none" strike="noStrike">
                <a:solidFill>
                  <a:srgbClr val="75707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Celebración en familia</a:t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 txBox="1"/>
          <p:nvPr>
            <p:ph idx="11" type="ftr"/>
          </p:nvPr>
        </p:nvSpPr>
        <p:spPr>
          <a:xfrm>
            <a:off x="0" y="6512312"/>
            <a:ext cx="9235440" cy="4241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0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s-MX" sz="105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2"/>
          <p:cNvSpPr txBox="1"/>
          <p:nvPr>
            <p:ph idx="11" type="ftr"/>
          </p:nvPr>
        </p:nvSpPr>
        <p:spPr>
          <a:xfrm>
            <a:off x="0" y="6512312"/>
            <a:ext cx="9235440" cy="4241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0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s-MX" sz="105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  <p:sp>
        <p:nvSpPr>
          <p:cNvPr id="330" name="Google Shape;330;p42"/>
          <p:cNvSpPr/>
          <p:nvPr/>
        </p:nvSpPr>
        <p:spPr>
          <a:xfrm>
            <a:off x="2154264" y="1053885"/>
            <a:ext cx="4804475" cy="4618495"/>
          </a:xfrm>
          <a:prstGeom prst="ellipse">
            <a:avLst/>
          </a:prstGeom>
          <a:solidFill>
            <a:srgbClr val="00B0F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42"/>
          <p:cNvSpPr txBox="1"/>
          <p:nvPr>
            <p:ph idx="1" type="body"/>
          </p:nvPr>
        </p:nvSpPr>
        <p:spPr>
          <a:xfrm>
            <a:off x="2867699" y="2270376"/>
            <a:ext cx="3500041" cy="2185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b="1" i="0" lang="es-MX" sz="8000" u="none" cap="none" strike="noStrik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Vale la pena</a:t>
            </a:r>
            <a:endParaRPr/>
          </a:p>
          <a:p>
            <a:pPr indent="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3"/>
          <p:cNvSpPr txBox="1"/>
          <p:nvPr>
            <p:ph idx="11" type="ftr"/>
          </p:nvPr>
        </p:nvSpPr>
        <p:spPr>
          <a:xfrm>
            <a:off x="0" y="6512312"/>
            <a:ext cx="9235440" cy="4241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0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s-MX" sz="105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  <p:sp>
        <p:nvSpPr>
          <p:cNvPr id="337" name="Google Shape;337;p43"/>
          <p:cNvSpPr txBox="1"/>
          <p:nvPr>
            <p:ph idx="1" type="body"/>
          </p:nvPr>
        </p:nvSpPr>
        <p:spPr>
          <a:xfrm>
            <a:off x="1877786" y="1715204"/>
            <a:ext cx="5812569" cy="2185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Promover la participación de jóvenes y niños en el servicio de culto, supone dedicr tiempo y esfuerzo adicionales, pero la recompensa y la satisfación son inmensas</a:t>
            </a:r>
            <a:endParaRPr/>
          </a:p>
          <a:p>
            <a:pPr indent="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4"/>
          <p:cNvSpPr txBox="1"/>
          <p:nvPr>
            <p:ph idx="11" type="ftr"/>
          </p:nvPr>
        </p:nvSpPr>
        <p:spPr>
          <a:xfrm>
            <a:off x="0" y="6512312"/>
            <a:ext cx="9235440" cy="4241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0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s-MX" sz="105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  <p:sp>
        <p:nvSpPr>
          <p:cNvPr id="343" name="Google Shape;343;p44"/>
          <p:cNvSpPr txBox="1"/>
          <p:nvPr>
            <p:ph idx="1" type="body"/>
          </p:nvPr>
        </p:nvSpPr>
        <p:spPr>
          <a:xfrm>
            <a:off x="1861457" y="1960133"/>
            <a:ext cx="5812569" cy="2185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rgbClr val="C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Recuerda</a:t>
            </a:r>
            <a:r>
              <a:rPr b="1" i="0" lang="es-MX" sz="3600" u="none" cap="none" strike="noStrik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: ….en cuanto lo hiciste a uno de estos mis hermanos más pqueños, a mí lo hiciste. </a:t>
            </a:r>
            <a:r>
              <a:rPr b="1" i="0" lang="es-MX" sz="2400" u="none" cap="none" strike="noStrik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(Mateo 25:40)</a:t>
            </a:r>
            <a:endParaRPr/>
          </a:p>
          <a:p>
            <a:pPr indent="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9234" y="1457325"/>
            <a:ext cx="4286250" cy="45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>
            <a:off x="579485" y="1206273"/>
            <a:ext cx="4140674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 sermón trataba de la familia pero no estaba dirigido a la familia.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8340" y="2318306"/>
            <a:ext cx="1808039" cy="2821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>
            <p:ph idx="11" type="ftr"/>
          </p:nvPr>
        </p:nvSpPr>
        <p:spPr>
          <a:xfrm>
            <a:off x="0" y="6512312"/>
            <a:ext cx="9235440" cy="4241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0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s-MX" sz="105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idx="1" type="body"/>
          </p:nvPr>
        </p:nvSpPr>
        <p:spPr>
          <a:xfrm>
            <a:off x="4823897" y="2079389"/>
            <a:ext cx="3897335" cy="2699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3600"/>
              <a:buFont typeface="Arial"/>
              <a:buNone/>
            </a:pPr>
            <a:r>
              <a:rPr b="0" i="0" lang="es-MX" sz="3600" u="none" cap="none" strike="noStrike">
                <a:solidFill>
                  <a:srgbClr val="75707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En el debate actual acerca de la adoración, los niños quedan al  </a:t>
            </a:r>
            <a:r>
              <a:rPr b="0" i="0" lang="es-MX" sz="3600" u="sng" cap="none" strike="noStrike">
                <a:solidFill>
                  <a:srgbClr val="75707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margen</a:t>
            </a:r>
            <a:r>
              <a:rPr b="0" i="0" lang="es-MX" sz="3600" u="none" cap="none" strike="noStrike">
                <a:solidFill>
                  <a:srgbClr val="75707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</a:t>
            </a:r>
            <a:endParaRPr/>
          </a:p>
        </p:txBody>
      </p:sp>
      <p:pic>
        <p:nvPicPr>
          <p:cNvPr id="125" name="Google Shape;12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7250"/>
            <a:ext cx="4387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397" y="2018157"/>
            <a:ext cx="3634431" cy="242484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/>
          <p:nvPr>
            <p:ph idx="11" type="ftr"/>
          </p:nvPr>
        </p:nvSpPr>
        <p:spPr>
          <a:xfrm>
            <a:off x="0" y="6512312"/>
            <a:ext cx="9235440" cy="4241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0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s-MX" sz="105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52" y="-23724"/>
            <a:ext cx="7720148" cy="514676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/>
          <p:nvPr/>
        </p:nvSpPr>
        <p:spPr>
          <a:xfrm>
            <a:off x="293914" y="346605"/>
            <a:ext cx="5326301" cy="4351920"/>
          </a:xfrm>
          <a:prstGeom prst="frame">
            <a:avLst>
              <a:gd fmla="val 12500" name="adj1"/>
            </a:avLst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969918" y="992275"/>
            <a:ext cx="4004433" cy="300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50">
                <a:solidFill>
                  <a:schemeClr val="lt1"/>
                </a:solidFill>
                <a:latin typeface="Bad Script"/>
                <a:ea typeface="Bad Script"/>
                <a:cs typeface="Bad Script"/>
                <a:sym typeface="Bad Script"/>
              </a:rPr>
              <a:t>Hacer que el sermón resulte una experiencia interesante y de aprendizaje para adultos y niños es </a:t>
            </a:r>
            <a:r>
              <a:rPr lang="es-MX" sz="5400">
                <a:solidFill>
                  <a:schemeClr val="lt1"/>
                </a:solidFill>
                <a:latin typeface="Bad Script"/>
                <a:ea typeface="Bad Script"/>
                <a:cs typeface="Bad Script"/>
                <a:sym typeface="Bad Script"/>
              </a:rPr>
              <a:t>todo un desafío.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4">
            <a:alphaModFix/>
          </a:blip>
          <a:srcRect b="0" l="8713" r="24022" t="0"/>
          <a:stretch/>
        </p:blipFill>
        <p:spPr>
          <a:xfrm>
            <a:off x="6260700" y="2687666"/>
            <a:ext cx="2572698" cy="223388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>
            <p:ph idx="11" type="ftr"/>
          </p:nvPr>
        </p:nvSpPr>
        <p:spPr>
          <a:xfrm>
            <a:off x="0" y="6512312"/>
            <a:ext cx="9235440" cy="4241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0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s-MX" sz="105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851" y="4994433"/>
            <a:ext cx="2879985" cy="201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5378704" y="1312744"/>
            <a:ext cx="5078040" cy="245255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262224" y="1118039"/>
            <a:ext cx="6963766" cy="255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960"/>
              <a:buFont typeface="Arial"/>
              <a:buNone/>
            </a:pPr>
            <a:r>
              <a:rPr b="1" i="0" lang="es-MX" sz="2960" u="none" cap="none" strike="noStrike">
                <a:solidFill>
                  <a:srgbClr val="002060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¿Cuál es la solución? ¿Cómo podemos hacer que el servicio en la iglesia resulte interesante a toda la familia, incluyendo a los niños, al tiempo que tratamos los grandes temas de la salvación y el mensaje adventista que nos distingue?</a:t>
            </a:r>
            <a:endParaRPr/>
          </a:p>
          <a:p>
            <a:pPr indent="-64135" lvl="0" marL="2286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89652" y="4869740"/>
            <a:ext cx="3122040" cy="207323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/>
          <p:nvPr>
            <p:ph idx="11" type="ftr"/>
          </p:nvPr>
        </p:nvSpPr>
        <p:spPr>
          <a:xfrm>
            <a:off x="0" y="6512312"/>
            <a:ext cx="9235440" cy="4241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0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s-MX" sz="105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8486" y="485902"/>
            <a:ext cx="6076954" cy="523722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/>
          <p:nvPr>
            <p:ph type="title"/>
          </p:nvPr>
        </p:nvSpPr>
        <p:spPr>
          <a:xfrm>
            <a:off x="508000" y="2610209"/>
            <a:ext cx="3158486" cy="1293413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BC5610">
                <a:alpha val="9882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Bad Script"/>
              <a:buNone/>
            </a:pPr>
            <a:r>
              <a:rPr b="1" i="0" lang="es-MX" sz="4860" u="none" cap="none" strike="noStrik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  <a:t>El ejemplo de CRISTO</a:t>
            </a:r>
            <a:br>
              <a:rPr b="1" i="0" lang="es-MX" sz="4860" u="none" cap="none" strike="noStrik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</a:br>
            <a:r>
              <a:rPr b="1" i="0" lang="es-MX" sz="1979" u="none" cap="none" strike="noStrik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  <a:t>para</a:t>
            </a:r>
            <a:r>
              <a:rPr b="1" i="0" lang="es-MX" sz="4860" u="none" cap="none" strike="noStrik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  <a:t> alcanzar </a:t>
            </a:r>
            <a:r>
              <a:rPr b="1" i="0" lang="es-MX" sz="1979" u="none" cap="none" strike="noStrik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  <a:t>a los</a:t>
            </a:r>
            <a:r>
              <a:rPr b="1" i="0" lang="es-MX" sz="4860" u="none" cap="none" strike="noStrik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  <a:t> niños</a:t>
            </a:r>
            <a:endParaRPr b="1" i="0" sz="48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 txBox="1"/>
          <p:nvPr>
            <p:ph idx="11" type="ftr"/>
          </p:nvPr>
        </p:nvSpPr>
        <p:spPr>
          <a:xfrm>
            <a:off x="0" y="6512312"/>
            <a:ext cx="9235440" cy="4241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0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s-MX" sz="105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idx="1" type="body"/>
          </p:nvPr>
        </p:nvSpPr>
        <p:spPr>
          <a:xfrm>
            <a:off x="763501" y="1371257"/>
            <a:ext cx="3008399" cy="2372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b="1" i="0" lang="es-MX" sz="3300" u="none" cap="none" strike="noStrike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Quizás utilizando expresiones sencillas y relatando historias.</a:t>
            </a:r>
            <a:endParaRPr/>
          </a:p>
        </p:txBody>
      </p:sp>
      <p:sp>
        <p:nvSpPr>
          <p:cNvPr id="158" name="Google Shape;158;p21"/>
          <p:cNvSpPr/>
          <p:nvPr/>
        </p:nvSpPr>
        <p:spPr>
          <a:xfrm>
            <a:off x="400050" y="1143000"/>
            <a:ext cx="3735301" cy="3354339"/>
          </a:xfrm>
          <a:prstGeom prst="ellipse">
            <a:avLst/>
          </a:prstGeom>
          <a:noFill/>
          <a:ln cap="flat" cmpd="sng" w="2000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5771" y="1371258"/>
            <a:ext cx="6500258" cy="435517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/>
        </p:nvSpPr>
        <p:spPr>
          <a:xfrm>
            <a:off x="1884317" y="2683222"/>
            <a:ext cx="572316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1.- UTILIZANDO </a:t>
            </a:r>
            <a:r>
              <a:rPr b="1" lang="es-MX" sz="3600" u="sng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EXPRESIONES SENCILLAS </a:t>
            </a:r>
            <a:r>
              <a:rPr b="1" lang="es-MX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</a:t>
            </a:r>
            <a:r>
              <a:rPr b="1" lang="es-MX" sz="3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RELATANDO HISTORIAS</a:t>
            </a:r>
            <a:endParaRPr/>
          </a:p>
        </p:txBody>
      </p:sp>
      <p:pic>
        <p:nvPicPr>
          <p:cNvPr id="161" name="Google Shape;161;p21"/>
          <p:cNvPicPr preferRelativeResize="0"/>
          <p:nvPr/>
        </p:nvPicPr>
        <p:blipFill rotWithShape="1">
          <a:blip r:embed="rId4">
            <a:alphaModFix/>
          </a:blip>
          <a:srcRect b="18756" l="0" r="0" t="17489"/>
          <a:stretch/>
        </p:blipFill>
        <p:spPr>
          <a:xfrm>
            <a:off x="6885759" y="4497339"/>
            <a:ext cx="2201092" cy="140329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 txBox="1"/>
          <p:nvPr>
            <p:ph idx="11" type="ftr"/>
          </p:nvPr>
        </p:nvSpPr>
        <p:spPr>
          <a:xfrm>
            <a:off x="0" y="6512312"/>
            <a:ext cx="9235440" cy="4241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0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s-MX" sz="105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