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4" r:id="rId2"/>
    <p:sldMasterId id="2147483914" r:id="rId3"/>
  </p:sldMasterIdLst>
  <p:notesMasterIdLst>
    <p:notesMasterId r:id="rId43"/>
  </p:notesMasterIdLst>
  <p:sldIdLst>
    <p:sldId id="456" r:id="rId4"/>
    <p:sldId id="288" r:id="rId5"/>
    <p:sldId id="283" r:id="rId6"/>
    <p:sldId id="282" r:id="rId7"/>
    <p:sldId id="286" r:id="rId8"/>
    <p:sldId id="287" r:id="rId9"/>
    <p:sldId id="466" r:id="rId10"/>
    <p:sldId id="457" r:id="rId11"/>
    <p:sldId id="438" r:id="rId12"/>
    <p:sldId id="449" r:id="rId13"/>
    <p:sldId id="403" r:id="rId14"/>
    <p:sldId id="402" r:id="rId15"/>
    <p:sldId id="407" r:id="rId16"/>
    <p:sldId id="408" r:id="rId17"/>
    <p:sldId id="409" r:id="rId18"/>
    <p:sldId id="290" r:id="rId19"/>
    <p:sldId id="421" r:id="rId20"/>
    <p:sldId id="292" r:id="rId21"/>
    <p:sldId id="294" r:id="rId22"/>
    <p:sldId id="296" r:id="rId23"/>
    <p:sldId id="422" r:id="rId24"/>
    <p:sldId id="427" r:id="rId25"/>
    <p:sldId id="429" r:id="rId26"/>
    <p:sldId id="415" r:id="rId27"/>
    <p:sldId id="410" r:id="rId28"/>
    <p:sldId id="414" r:id="rId29"/>
    <p:sldId id="431" r:id="rId30"/>
    <p:sldId id="334" r:id="rId31"/>
    <p:sldId id="444" r:id="rId32"/>
    <p:sldId id="320" r:id="rId33"/>
    <p:sldId id="319" r:id="rId34"/>
    <p:sldId id="314" r:id="rId35"/>
    <p:sldId id="358" r:id="rId36"/>
    <p:sldId id="359" r:id="rId37"/>
    <p:sldId id="321" r:id="rId38"/>
    <p:sldId id="451" r:id="rId39"/>
    <p:sldId id="462" r:id="rId40"/>
    <p:sldId id="315" r:id="rId41"/>
    <p:sldId id="390" r:id="rId4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D8C4"/>
    <a:srgbClr val="FFBCCE"/>
    <a:srgbClr val="FF6567"/>
    <a:srgbClr val="D2977A"/>
    <a:srgbClr val="F24CDE"/>
    <a:srgbClr val="34E2CC"/>
    <a:srgbClr val="FF8214"/>
    <a:srgbClr val="A044E7"/>
    <a:srgbClr val="00A1DE"/>
    <a:srgbClr val="FF3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2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AF97D5-6C6B-47AB-BC2B-7BFD459F74DB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E68B10D-0309-411B-A6FE-FAE110225195}">
      <dgm:prSet phldrT="[Texto]" custT="1"/>
      <dgm:spPr>
        <a:xfrm>
          <a:off x="811922" y="1532982"/>
          <a:ext cx="7982374" cy="766491"/>
        </a:xfrm>
        <a:solidFill>
          <a:srgbClr val="2FD8C4"/>
        </a:solidFill>
      </dgm:spPr>
      <dgm:t>
        <a:bodyPr/>
        <a:lstStyle/>
        <a:p>
          <a:r>
            <a:rPr lang="es-ES" sz="36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La necesidad de practicar y practicar</a:t>
          </a:r>
          <a:endParaRPr lang="es-ES" sz="36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5427776D-EB1B-4696-A9D4-E1F79274C718}" type="parTrans" cxnId="{F0BC831C-162C-4D92-BFD1-2947945FE6B9}">
      <dgm:prSet/>
      <dgm:spPr/>
      <dgm:t>
        <a:bodyPr/>
        <a:lstStyle/>
        <a:p>
          <a:endParaRPr lang="es-ES"/>
        </a:p>
      </dgm:t>
    </dgm:pt>
    <dgm:pt modelId="{9515B920-82F4-4C6E-877A-D82470B3E0D6}" type="sibTrans" cxnId="{F0BC831C-162C-4D92-BFD1-2947945FE6B9}">
      <dgm:prSet/>
      <dgm:spPr/>
      <dgm:t>
        <a:bodyPr/>
        <a:lstStyle/>
        <a:p>
          <a:endParaRPr lang="es-ES"/>
        </a:p>
      </dgm:t>
    </dgm:pt>
    <dgm:pt modelId="{C280434C-EDA0-4846-9D50-721A51FD7DFA}">
      <dgm:prSet phldrT="[Texto]" custT="1"/>
      <dgm:spPr>
        <a:xfrm>
          <a:off x="533303" y="2682718"/>
          <a:ext cx="8260994" cy="766491"/>
        </a:xfrm>
        <a:solidFill>
          <a:srgbClr val="00B0F0"/>
        </a:solidFill>
      </dgm:spPr>
      <dgm:t>
        <a:bodyPr/>
        <a:lstStyle/>
        <a:p>
          <a:r>
            <a:rPr lang="es-ES" sz="36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La importancia de la experimentación con nuevas técnicas</a:t>
          </a:r>
          <a:endParaRPr lang="es-ES" sz="36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067C2913-A6FA-40BE-832A-0BF4FB0C3D5B}" type="parTrans" cxnId="{C816DB55-5892-4BD1-B9E6-C05D671240FE}">
      <dgm:prSet/>
      <dgm:spPr/>
      <dgm:t>
        <a:bodyPr/>
        <a:lstStyle/>
        <a:p>
          <a:endParaRPr lang="es-ES"/>
        </a:p>
      </dgm:t>
    </dgm:pt>
    <dgm:pt modelId="{F9EE9F04-6B1F-4621-8C4A-A8B2313BA0AB}" type="sibTrans" cxnId="{C816DB55-5892-4BD1-B9E6-C05D671240FE}">
      <dgm:prSet/>
      <dgm:spPr/>
      <dgm:t>
        <a:bodyPr/>
        <a:lstStyle/>
        <a:p>
          <a:endParaRPr lang="es-ES"/>
        </a:p>
      </dgm:t>
    </dgm:pt>
    <dgm:pt modelId="{ED24D60B-BA7E-4A8F-9395-A39C249C54BA}">
      <dgm:prSet phldrT="[Texto]" custT="1"/>
      <dgm:spPr>
        <a:xfrm>
          <a:off x="533303" y="383245"/>
          <a:ext cx="8260994" cy="766491"/>
        </a:xfrm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36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El valor de los pequeños pasos</a:t>
          </a:r>
          <a:endParaRPr lang="es-ES" sz="36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AAE1716A-3F4B-4465-BB2F-EE1786BF350C}" type="sibTrans" cxnId="{E4DB92C3-5730-44B2-9978-E21F90C03A2A}">
      <dgm:prSet/>
      <dgm:spPr>
        <a:xfrm>
          <a:off x="-4332369" y="-664582"/>
          <a:ext cx="5161619" cy="5161619"/>
        </a:xfrm>
      </dgm:spPr>
      <dgm:t>
        <a:bodyPr/>
        <a:lstStyle/>
        <a:p>
          <a:endParaRPr lang="es-ES"/>
        </a:p>
      </dgm:t>
    </dgm:pt>
    <dgm:pt modelId="{5E007777-C0A9-405F-A9C3-AC007A3D9064}" type="parTrans" cxnId="{E4DB92C3-5730-44B2-9978-E21F90C03A2A}">
      <dgm:prSet/>
      <dgm:spPr/>
      <dgm:t>
        <a:bodyPr/>
        <a:lstStyle/>
        <a:p>
          <a:endParaRPr lang="es-ES"/>
        </a:p>
      </dgm:t>
    </dgm:pt>
    <dgm:pt modelId="{9AC3D9C8-9729-D349-9849-FA696CAC641C}" type="pres">
      <dgm:prSet presAssocID="{BEAF97D5-6C6B-47AB-BC2B-7BFD459F74DB}" presName="Name0" presStyleCnt="0">
        <dgm:presLayoutVars>
          <dgm:dir/>
        </dgm:presLayoutVars>
      </dgm:prSet>
      <dgm:spPr/>
      <dgm:t>
        <a:bodyPr/>
        <a:lstStyle/>
        <a:p>
          <a:endParaRPr lang="es-ES_tradnl"/>
        </a:p>
      </dgm:t>
    </dgm:pt>
    <dgm:pt modelId="{755A401F-84A0-1444-A961-8225BA8E67DF}" type="pres">
      <dgm:prSet presAssocID="{ED24D60B-BA7E-4A8F-9395-A39C249C54BA}" presName="noChildren" presStyleCnt="0"/>
      <dgm:spPr/>
      <dgm:t>
        <a:bodyPr/>
        <a:lstStyle/>
        <a:p>
          <a:endParaRPr lang="es-ES_tradnl"/>
        </a:p>
      </dgm:t>
    </dgm:pt>
    <dgm:pt modelId="{1A60D6A6-EF69-BB4C-BE2B-08167047F456}" type="pres">
      <dgm:prSet presAssocID="{ED24D60B-BA7E-4A8F-9395-A39C249C54BA}" presName="gap" presStyleCnt="0"/>
      <dgm:spPr/>
      <dgm:t>
        <a:bodyPr/>
        <a:lstStyle/>
        <a:p>
          <a:endParaRPr lang="es-ES_tradnl"/>
        </a:p>
      </dgm:t>
    </dgm:pt>
    <dgm:pt modelId="{C4D86649-D642-0C40-BC59-B3685C6D81CA}" type="pres">
      <dgm:prSet presAssocID="{ED24D60B-BA7E-4A8F-9395-A39C249C54BA}" presName="medCircle2" presStyleLbl="vennNode1" presStyleIdx="0" presStyleCnt="3"/>
      <dgm:spPr/>
      <dgm:t>
        <a:bodyPr/>
        <a:lstStyle/>
        <a:p>
          <a:endParaRPr lang="es-ES_tradnl"/>
        </a:p>
      </dgm:t>
    </dgm:pt>
    <dgm:pt modelId="{A18639EA-7EEB-4244-8330-AC41588391EC}" type="pres">
      <dgm:prSet presAssocID="{ED24D60B-BA7E-4A8F-9395-A39C249C54BA}" presName="txLvlOnly1" presStyleLbl="revTx" presStyleIdx="0" presStyleCnt="3"/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A8F2E7A5-EF50-0248-9CBD-13FCA235D33D}" type="pres">
      <dgm:prSet presAssocID="{5E68B10D-0309-411B-A6FE-FAE110225195}" presName="noChildren" presStyleCnt="0"/>
      <dgm:spPr/>
      <dgm:t>
        <a:bodyPr/>
        <a:lstStyle/>
        <a:p>
          <a:endParaRPr lang="es-ES_tradnl"/>
        </a:p>
      </dgm:t>
    </dgm:pt>
    <dgm:pt modelId="{A505BC10-4A70-0740-8333-C30D3D1D74A9}" type="pres">
      <dgm:prSet presAssocID="{5E68B10D-0309-411B-A6FE-FAE110225195}" presName="gap" presStyleCnt="0"/>
      <dgm:spPr/>
      <dgm:t>
        <a:bodyPr/>
        <a:lstStyle/>
        <a:p>
          <a:endParaRPr lang="es-ES_tradnl"/>
        </a:p>
      </dgm:t>
    </dgm:pt>
    <dgm:pt modelId="{7CEECA40-B10D-E045-A50D-B771AF3F20F6}" type="pres">
      <dgm:prSet presAssocID="{5E68B10D-0309-411B-A6FE-FAE110225195}" presName="medCircle2" presStyleLbl="vennNode1" presStyleIdx="1" presStyleCnt="3"/>
      <dgm:spPr/>
      <dgm:t>
        <a:bodyPr/>
        <a:lstStyle/>
        <a:p>
          <a:endParaRPr lang="es-ES_tradnl"/>
        </a:p>
      </dgm:t>
    </dgm:pt>
    <dgm:pt modelId="{0F883B4B-A931-6547-AEC3-EF864C30E29C}" type="pres">
      <dgm:prSet presAssocID="{5E68B10D-0309-411B-A6FE-FAE110225195}" presName="txLvlOnly1" presStyleLbl="revTx" presStyleIdx="1" presStyleCnt="3"/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2E80EC7D-2FAE-F145-9324-719B264D89B5}" type="pres">
      <dgm:prSet presAssocID="{C280434C-EDA0-4846-9D50-721A51FD7DFA}" presName="noChildren" presStyleCnt="0"/>
      <dgm:spPr/>
      <dgm:t>
        <a:bodyPr/>
        <a:lstStyle/>
        <a:p>
          <a:endParaRPr lang="es-ES_tradnl"/>
        </a:p>
      </dgm:t>
    </dgm:pt>
    <dgm:pt modelId="{23AFA134-C69A-A04C-8802-7D90889536B1}" type="pres">
      <dgm:prSet presAssocID="{C280434C-EDA0-4846-9D50-721A51FD7DFA}" presName="gap" presStyleCnt="0"/>
      <dgm:spPr/>
      <dgm:t>
        <a:bodyPr/>
        <a:lstStyle/>
        <a:p>
          <a:endParaRPr lang="es-ES_tradnl"/>
        </a:p>
      </dgm:t>
    </dgm:pt>
    <dgm:pt modelId="{56209036-E4C8-364B-A8D7-7DA4C0F3C070}" type="pres">
      <dgm:prSet presAssocID="{C280434C-EDA0-4846-9D50-721A51FD7DFA}" presName="medCircle2" presStyleLbl="vennNode1" presStyleIdx="2" presStyleCnt="3"/>
      <dgm:spPr/>
      <dgm:t>
        <a:bodyPr/>
        <a:lstStyle/>
        <a:p>
          <a:endParaRPr lang="es-ES_tradnl"/>
        </a:p>
      </dgm:t>
    </dgm:pt>
    <dgm:pt modelId="{70543F2A-DB0B-9246-B44F-F6180AD0BF38}" type="pres">
      <dgm:prSet presAssocID="{C280434C-EDA0-4846-9D50-721A51FD7DFA}" presName="txLvlOnly1" presStyleLbl="revTx" presStyleIdx="2" presStyleCnt="3"/>
      <dgm:spPr>
        <a:prstGeom prst="rect">
          <a:avLst/>
        </a:prstGeom>
      </dgm:spPr>
      <dgm:t>
        <a:bodyPr/>
        <a:lstStyle/>
        <a:p>
          <a:endParaRPr lang="es-ES_tradnl"/>
        </a:p>
      </dgm:t>
    </dgm:pt>
  </dgm:ptLst>
  <dgm:cxnLst>
    <dgm:cxn modelId="{C816DB55-5892-4BD1-B9E6-C05D671240FE}" srcId="{BEAF97D5-6C6B-47AB-BC2B-7BFD459F74DB}" destId="{C280434C-EDA0-4846-9D50-721A51FD7DFA}" srcOrd="2" destOrd="0" parTransId="{067C2913-A6FA-40BE-832A-0BF4FB0C3D5B}" sibTransId="{F9EE9F04-6B1F-4621-8C4A-A8B2313BA0AB}"/>
    <dgm:cxn modelId="{7FB0C4A3-A4D0-124C-9B73-22D9D795F670}" type="presOf" srcId="{C280434C-EDA0-4846-9D50-721A51FD7DFA}" destId="{70543F2A-DB0B-9246-B44F-F6180AD0BF38}" srcOrd="0" destOrd="0" presId="urn:microsoft.com/office/officeart/2008/layout/VerticalCircleList"/>
    <dgm:cxn modelId="{29C06862-0DDA-CD4D-A5C5-056CC2DC330E}" type="presOf" srcId="{5E68B10D-0309-411B-A6FE-FAE110225195}" destId="{0F883B4B-A931-6547-AEC3-EF864C30E29C}" srcOrd="0" destOrd="0" presId="urn:microsoft.com/office/officeart/2008/layout/VerticalCircleList"/>
    <dgm:cxn modelId="{0DB0F92E-9AF5-134B-92B1-93CC35FD1800}" type="presOf" srcId="{ED24D60B-BA7E-4A8F-9395-A39C249C54BA}" destId="{A18639EA-7EEB-4244-8330-AC41588391EC}" srcOrd="0" destOrd="0" presId="urn:microsoft.com/office/officeart/2008/layout/VerticalCircleList"/>
    <dgm:cxn modelId="{1BFDD119-FF28-2541-99B2-2CD431E62396}" type="presOf" srcId="{BEAF97D5-6C6B-47AB-BC2B-7BFD459F74DB}" destId="{9AC3D9C8-9729-D349-9849-FA696CAC641C}" srcOrd="0" destOrd="0" presId="urn:microsoft.com/office/officeart/2008/layout/VerticalCircleList"/>
    <dgm:cxn modelId="{E4DB92C3-5730-44B2-9978-E21F90C03A2A}" srcId="{BEAF97D5-6C6B-47AB-BC2B-7BFD459F74DB}" destId="{ED24D60B-BA7E-4A8F-9395-A39C249C54BA}" srcOrd="0" destOrd="0" parTransId="{5E007777-C0A9-405F-A9C3-AC007A3D9064}" sibTransId="{AAE1716A-3F4B-4465-BB2F-EE1786BF350C}"/>
    <dgm:cxn modelId="{F0BC831C-162C-4D92-BFD1-2947945FE6B9}" srcId="{BEAF97D5-6C6B-47AB-BC2B-7BFD459F74DB}" destId="{5E68B10D-0309-411B-A6FE-FAE110225195}" srcOrd="1" destOrd="0" parTransId="{5427776D-EB1B-4696-A9D4-E1F79274C718}" sibTransId="{9515B920-82F4-4C6E-877A-D82470B3E0D6}"/>
    <dgm:cxn modelId="{C74518F6-6E1A-D04E-940C-AAE8E46DD9B9}" type="presParOf" srcId="{9AC3D9C8-9729-D349-9849-FA696CAC641C}" destId="{755A401F-84A0-1444-A961-8225BA8E67DF}" srcOrd="0" destOrd="0" presId="urn:microsoft.com/office/officeart/2008/layout/VerticalCircleList"/>
    <dgm:cxn modelId="{8E984BC4-070D-2448-9C00-6D6E2F0AB1E1}" type="presParOf" srcId="{755A401F-84A0-1444-A961-8225BA8E67DF}" destId="{1A60D6A6-EF69-BB4C-BE2B-08167047F456}" srcOrd="0" destOrd="0" presId="urn:microsoft.com/office/officeart/2008/layout/VerticalCircleList"/>
    <dgm:cxn modelId="{7D46E3D6-1BAD-9B4D-A2DE-D6C9E6DA42F0}" type="presParOf" srcId="{755A401F-84A0-1444-A961-8225BA8E67DF}" destId="{C4D86649-D642-0C40-BC59-B3685C6D81CA}" srcOrd="1" destOrd="0" presId="urn:microsoft.com/office/officeart/2008/layout/VerticalCircleList"/>
    <dgm:cxn modelId="{8BA47F48-39BE-0C4A-929F-7E88363D41AB}" type="presParOf" srcId="{755A401F-84A0-1444-A961-8225BA8E67DF}" destId="{A18639EA-7EEB-4244-8330-AC41588391EC}" srcOrd="2" destOrd="0" presId="urn:microsoft.com/office/officeart/2008/layout/VerticalCircleList"/>
    <dgm:cxn modelId="{798EB0BF-BED0-084F-81C0-DCB6C98ADA92}" type="presParOf" srcId="{9AC3D9C8-9729-D349-9849-FA696CAC641C}" destId="{A8F2E7A5-EF50-0248-9CBD-13FCA235D33D}" srcOrd="1" destOrd="0" presId="urn:microsoft.com/office/officeart/2008/layout/VerticalCircleList"/>
    <dgm:cxn modelId="{657FB36A-54EB-C84D-AF83-5AFED6268118}" type="presParOf" srcId="{A8F2E7A5-EF50-0248-9CBD-13FCA235D33D}" destId="{A505BC10-4A70-0740-8333-C30D3D1D74A9}" srcOrd="0" destOrd="0" presId="urn:microsoft.com/office/officeart/2008/layout/VerticalCircleList"/>
    <dgm:cxn modelId="{6B632CC1-8702-4143-A293-483714F581FC}" type="presParOf" srcId="{A8F2E7A5-EF50-0248-9CBD-13FCA235D33D}" destId="{7CEECA40-B10D-E045-A50D-B771AF3F20F6}" srcOrd="1" destOrd="0" presId="urn:microsoft.com/office/officeart/2008/layout/VerticalCircleList"/>
    <dgm:cxn modelId="{7DFFBE74-2136-FD43-B768-ED4E2AA488E7}" type="presParOf" srcId="{A8F2E7A5-EF50-0248-9CBD-13FCA235D33D}" destId="{0F883B4B-A931-6547-AEC3-EF864C30E29C}" srcOrd="2" destOrd="0" presId="urn:microsoft.com/office/officeart/2008/layout/VerticalCircleList"/>
    <dgm:cxn modelId="{31425E57-E05F-3D48-8F22-FD98825DF2A7}" type="presParOf" srcId="{9AC3D9C8-9729-D349-9849-FA696CAC641C}" destId="{2E80EC7D-2FAE-F145-9324-719B264D89B5}" srcOrd="2" destOrd="0" presId="urn:microsoft.com/office/officeart/2008/layout/VerticalCircleList"/>
    <dgm:cxn modelId="{4001E2E5-F72F-1A46-88E9-6BB778C8456A}" type="presParOf" srcId="{2E80EC7D-2FAE-F145-9324-719B264D89B5}" destId="{23AFA134-C69A-A04C-8802-7D90889536B1}" srcOrd="0" destOrd="0" presId="urn:microsoft.com/office/officeart/2008/layout/VerticalCircleList"/>
    <dgm:cxn modelId="{72924DA8-BCE3-B04C-814C-4A8A1046DFB9}" type="presParOf" srcId="{2E80EC7D-2FAE-F145-9324-719B264D89B5}" destId="{56209036-E4C8-364B-A8D7-7DA4C0F3C070}" srcOrd="1" destOrd="0" presId="urn:microsoft.com/office/officeart/2008/layout/VerticalCircleList"/>
    <dgm:cxn modelId="{C01B3C43-5EC7-B04E-8D85-07BF3009A6F8}" type="presParOf" srcId="{2E80EC7D-2FAE-F145-9324-719B264D89B5}" destId="{70543F2A-DB0B-9246-B44F-F6180AD0BF38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A4BDA8-17EE-41C3-8FD9-94DDA9BBEB85}" type="doc">
      <dgm:prSet loTypeId="urn:microsoft.com/office/officeart/2005/8/layout/equation2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781F19D9-349E-449F-900C-DF0935537CF3}">
      <dgm:prSet phldrT="[Texto]" custT="1"/>
      <dgm:spPr>
        <a:solidFill>
          <a:srgbClr val="FF8214"/>
        </a:solidFill>
        <a:ln w="76200">
          <a:solidFill>
            <a:schemeClr val="bg1"/>
          </a:solidFill>
        </a:ln>
      </dgm:spPr>
      <dgm:t>
        <a:bodyPr/>
        <a:lstStyle/>
        <a:p>
          <a:r>
            <a:rPr lang="es-ES" sz="1800" b="1" dirty="0" smtClean="0">
              <a:latin typeface="Arial Black" panose="020B0A04020102020204" pitchFamily="34" charset="0"/>
            </a:rPr>
            <a:t>ESFUERZO HUMANO</a:t>
          </a:r>
          <a:endParaRPr lang="es-ES" sz="1800" b="1" dirty="0">
            <a:latin typeface="Arial Black" panose="020B0A04020102020204" pitchFamily="34" charset="0"/>
          </a:endParaRPr>
        </a:p>
      </dgm:t>
    </dgm:pt>
    <dgm:pt modelId="{56B05740-E30E-45E6-89B0-0113C5F70FD8}" type="parTrans" cxnId="{8B6889D3-170D-463C-BF17-C071B999094F}">
      <dgm:prSet/>
      <dgm:spPr/>
      <dgm:t>
        <a:bodyPr/>
        <a:lstStyle/>
        <a:p>
          <a:endParaRPr lang="es-ES"/>
        </a:p>
      </dgm:t>
    </dgm:pt>
    <dgm:pt modelId="{970CCAF7-654F-4363-AC4B-FB0DE8A1863A}" type="sibTrans" cxnId="{8B6889D3-170D-463C-BF17-C071B999094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AD9D867-ED33-45AB-AF0D-86DCB79F0032}">
      <dgm:prSet phldrT="[Texto]" custT="1"/>
      <dgm:spPr>
        <a:solidFill>
          <a:schemeClr val="accent1">
            <a:lumMod val="75000"/>
          </a:schemeClr>
        </a:solidFill>
        <a:ln w="76200">
          <a:solidFill>
            <a:schemeClr val="bg1"/>
          </a:solidFill>
        </a:ln>
      </dgm:spPr>
      <dgm:t>
        <a:bodyPr/>
        <a:lstStyle/>
        <a:p>
          <a:r>
            <a:rPr lang="es-ES" sz="1800" b="1" dirty="0" smtClean="0">
              <a:latin typeface="Arial Black" panose="020B0A04020102020204" pitchFamily="34" charset="0"/>
            </a:rPr>
            <a:t>PODER DIVINO</a:t>
          </a:r>
          <a:endParaRPr lang="es-ES" sz="1800" dirty="0"/>
        </a:p>
      </dgm:t>
    </dgm:pt>
    <dgm:pt modelId="{AAFA3F34-6F81-4866-8ACE-79BAAB6580E0}" type="parTrans" cxnId="{D5732936-3250-442B-B123-3C7D24EB38C1}">
      <dgm:prSet/>
      <dgm:spPr/>
      <dgm:t>
        <a:bodyPr/>
        <a:lstStyle/>
        <a:p>
          <a:endParaRPr lang="es-ES"/>
        </a:p>
      </dgm:t>
    </dgm:pt>
    <dgm:pt modelId="{56C31944-0ADC-4C84-91A7-4823F26DFEE6}" type="sibTrans" cxnId="{D5732936-3250-442B-B123-3C7D24EB38C1}">
      <dgm:prSet/>
      <dgm:spPr>
        <a:solidFill>
          <a:srgbClr val="5E2887"/>
        </a:solidFill>
      </dgm:spPr>
      <dgm:t>
        <a:bodyPr/>
        <a:lstStyle/>
        <a:p>
          <a:endParaRPr lang="es-ES">
            <a:solidFill>
              <a:schemeClr val="accent5">
                <a:lumMod val="50000"/>
              </a:schemeClr>
            </a:solidFill>
          </a:endParaRPr>
        </a:p>
      </dgm:t>
    </dgm:pt>
    <dgm:pt modelId="{919D1BCA-048A-4A02-88B6-96ACCD415C9F}">
      <dgm:prSet phldrT="[Texto]" custT="1"/>
      <dgm:spPr>
        <a:ln w="76200">
          <a:solidFill>
            <a:schemeClr val="bg1"/>
          </a:solidFill>
        </a:ln>
      </dgm:spPr>
      <dgm:t>
        <a:bodyPr/>
        <a:lstStyle/>
        <a:p>
          <a:r>
            <a:rPr lang="es-ES" sz="2800" dirty="0">
              <a:latin typeface="Arial Black" panose="020B0A04020102020204" pitchFamily="34" charset="0"/>
            </a:rPr>
            <a:t>EXITO</a:t>
          </a:r>
        </a:p>
      </dgm:t>
    </dgm:pt>
    <dgm:pt modelId="{329A4DBB-0DF9-45CE-9BC5-650D6CF6B643}" type="parTrans" cxnId="{BB5402A9-58EB-4F50-BCDE-F53010F950A9}">
      <dgm:prSet/>
      <dgm:spPr/>
      <dgm:t>
        <a:bodyPr/>
        <a:lstStyle/>
        <a:p>
          <a:endParaRPr lang="es-ES"/>
        </a:p>
      </dgm:t>
    </dgm:pt>
    <dgm:pt modelId="{1D57CECA-A441-44A5-91F4-B32E6A321F4E}" type="sibTrans" cxnId="{BB5402A9-58EB-4F50-BCDE-F53010F950A9}">
      <dgm:prSet/>
      <dgm:spPr/>
      <dgm:t>
        <a:bodyPr/>
        <a:lstStyle/>
        <a:p>
          <a:endParaRPr lang="es-ES"/>
        </a:p>
      </dgm:t>
    </dgm:pt>
    <dgm:pt modelId="{FA74B0A3-5F66-490B-A67F-79697C1E1BA9}" type="pres">
      <dgm:prSet presAssocID="{72A4BDA8-17EE-41C3-8FD9-94DDA9BBEB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1DE6FAE-0781-45F7-9270-BDBFEFE8326D}" type="pres">
      <dgm:prSet presAssocID="{72A4BDA8-17EE-41C3-8FD9-94DDA9BBEB85}" presName="vNodes" presStyleCnt="0"/>
      <dgm:spPr/>
      <dgm:t>
        <a:bodyPr/>
        <a:lstStyle/>
        <a:p>
          <a:endParaRPr lang="es-ES_tradnl"/>
        </a:p>
      </dgm:t>
    </dgm:pt>
    <dgm:pt modelId="{6E412B98-2048-4C20-B63B-AB85CBA8CDDE}" type="pres">
      <dgm:prSet presAssocID="{781F19D9-349E-449F-900C-DF0935537CF3}" presName="node" presStyleLbl="node1" presStyleIdx="0" presStyleCnt="3" custScaleX="241121" custScaleY="23008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AE8D9A9-E09F-48B0-830E-D9EE0A20EE94}" type="pres">
      <dgm:prSet presAssocID="{970CCAF7-654F-4363-AC4B-FB0DE8A1863A}" presName="spacerT" presStyleCnt="0"/>
      <dgm:spPr/>
      <dgm:t>
        <a:bodyPr/>
        <a:lstStyle/>
        <a:p>
          <a:endParaRPr lang="es-ES_tradnl"/>
        </a:p>
      </dgm:t>
    </dgm:pt>
    <dgm:pt modelId="{58BC4C36-2292-4029-A476-31A7262D5CA8}" type="pres">
      <dgm:prSet presAssocID="{970CCAF7-654F-4363-AC4B-FB0DE8A1863A}" presName="sibTrans" presStyleLbl="sibTrans2D1" presStyleIdx="0" presStyleCnt="2"/>
      <dgm:spPr/>
      <dgm:t>
        <a:bodyPr/>
        <a:lstStyle/>
        <a:p>
          <a:endParaRPr lang="es-ES_tradnl"/>
        </a:p>
      </dgm:t>
    </dgm:pt>
    <dgm:pt modelId="{C111D39C-714B-4497-8046-3BD4B602E128}" type="pres">
      <dgm:prSet presAssocID="{970CCAF7-654F-4363-AC4B-FB0DE8A1863A}" presName="spacerB" presStyleCnt="0"/>
      <dgm:spPr/>
      <dgm:t>
        <a:bodyPr/>
        <a:lstStyle/>
        <a:p>
          <a:endParaRPr lang="es-ES_tradnl"/>
        </a:p>
      </dgm:t>
    </dgm:pt>
    <dgm:pt modelId="{193DF9E8-BE70-4B9F-944B-6302C57520EF}" type="pres">
      <dgm:prSet presAssocID="{8AD9D867-ED33-45AB-AF0D-86DCB79F0032}" presName="node" presStyleLbl="node1" presStyleIdx="1" presStyleCnt="3" custScaleX="228660" custScaleY="2211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CD67045-ECC3-4DD4-BC21-25F165D0B9F9}" type="pres">
      <dgm:prSet presAssocID="{72A4BDA8-17EE-41C3-8FD9-94DDA9BBEB85}" presName="sibTransLast" presStyleLbl="sibTrans2D1" presStyleIdx="1" presStyleCnt="2" custScaleX="113689" custScaleY="213327"/>
      <dgm:spPr/>
      <dgm:t>
        <a:bodyPr/>
        <a:lstStyle/>
        <a:p>
          <a:endParaRPr lang="es-ES_tradnl"/>
        </a:p>
      </dgm:t>
    </dgm:pt>
    <dgm:pt modelId="{7A4432E8-781C-40DE-B8E9-D335A7497FAD}" type="pres">
      <dgm:prSet presAssocID="{72A4BDA8-17EE-41C3-8FD9-94DDA9BBEB85}" presName="connectorText" presStyleLbl="sibTrans2D1" presStyleIdx="1" presStyleCnt="2"/>
      <dgm:spPr/>
      <dgm:t>
        <a:bodyPr/>
        <a:lstStyle/>
        <a:p>
          <a:endParaRPr lang="es-ES_tradnl"/>
        </a:p>
      </dgm:t>
    </dgm:pt>
    <dgm:pt modelId="{0AD77D99-A5DB-426F-A348-C8782416685E}" type="pres">
      <dgm:prSet presAssocID="{72A4BDA8-17EE-41C3-8FD9-94DDA9BBEB85}" presName="lastNode" presStyleLbl="node1" presStyleIdx="2" presStyleCnt="3" custLinFactX="41989" custLinFactNeighborX="100000" custLinFactNeighborY="233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E5F07449-7243-432A-8666-2D94480023DB}" type="presOf" srcId="{781F19D9-349E-449F-900C-DF0935537CF3}" destId="{6E412B98-2048-4C20-B63B-AB85CBA8CDDE}" srcOrd="0" destOrd="0" presId="urn:microsoft.com/office/officeart/2005/8/layout/equation2"/>
    <dgm:cxn modelId="{5F254F5F-B5A3-437B-A8AA-46FCC4B64A9F}" type="presOf" srcId="{56C31944-0ADC-4C84-91A7-4823F26DFEE6}" destId="{7A4432E8-781C-40DE-B8E9-D335A7497FAD}" srcOrd="1" destOrd="0" presId="urn:microsoft.com/office/officeart/2005/8/layout/equation2"/>
    <dgm:cxn modelId="{8B6889D3-170D-463C-BF17-C071B999094F}" srcId="{72A4BDA8-17EE-41C3-8FD9-94DDA9BBEB85}" destId="{781F19D9-349E-449F-900C-DF0935537CF3}" srcOrd="0" destOrd="0" parTransId="{56B05740-E30E-45E6-89B0-0113C5F70FD8}" sibTransId="{970CCAF7-654F-4363-AC4B-FB0DE8A1863A}"/>
    <dgm:cxn modelId="{D5732936-3250-442B-B123-3C7D24EB38C1}" srcId="{72A4BDA8-17EE-41C3-8FD9-94DDA9BBEB85}" destId="{8AD9D867-ED33-45AB-AF0D-86DCB79F0032}" srcOrd="1" destOrd="0" parTransId="{AAFA3F34-6F81-4866-8ACE-79BAAB6580E0}" sibTransId="{56C31944-0ADC-4C84-91A7-4823F26DFEE6}"/>
    <dgm:cxn modelId="{32D93A36-81D1-409F-9602-563AEEDFBBD5}" type="presOf" srcId="{919D1BCA-048A-4A02-88B6-96ACCD415C9F}" destId="{0AD77D99-A5DB-426F-A348-C8782416685E}" srcOrd="0" destOrd="0" presId="urn:microsoft.com/office/officeart/2005/8/layout/equation2"/>
    <dgm:cxn modelId="{FE7BFEB6-98A5-4FAF-96F0-C8C446D5C020}" type="presOf" srcId="{970CCAF7-654F-4363-AC4B-FB0DE8A1863A}" destId="{58BC4C36-2292-4029-A476-31A7262D5CA8}" srcOrd="0" destOrd="0" presId="urn:microsoft.com/office/officeart/2005/8/layout/equation2"/>
    <dgm:cxn modelId="{F16D8F85-5CBF-439E-868E-F3D48BAB26DB}" type="presOf" srcId="{72A4BDA8-17EE-41C3-8FD9-94DDA9BBEB85}" destId="{FA74B0A3-5F66-490B-A67F-79697C1E1BA9}" srcOrd="0" destOrd="0" presId="urn:microsoft.com/office/officeart/2005/8/layout/equation2"/>
    <dgm:cxn modelId="{67119DF4-A0FA-42A3-9A16-76DBCE85A0F9}" type="presOf" srcId="{56C31944-0ADC-4C84-91A7-4823F26DFEE6}" destId="{ECD67045-ECC3-4DD4-BC21-25F165D0B9F9}" srcOrd="0" destOrd="0" presId="urn:microsoft.com/office/officeart/2005/8/layout/equation2"/>
    <dgm:cxn modelId="{EA2DD1D2-E97E-4E7D-983D-BF995A0A7887}" type="presOf" srcId="{8AD9D867-ED33-45AB-AF0D-86DCB79F0032}" destId="{193DF9E8-BE70-4B9F-944B-6302C57520EF}" srcOrd="0" destOrd="0" presId="urn:microsoft.com/office/officeart/2005/8/layout/equation2"/>
    <dgm:cxn modelId="{BB5402A9-58EB-4F50-BCDE-F53010F950A9}" srcId="{72A4BDA8-17EE-41C3-8FD9-94DDA9BBEB85}" destId="{919D1BCA-048A-4A02-88B6-96ACCD415C9F}" srcOrd="2" destOrd="0" parTransId="{329A4DBB-0DF9-45CE-9BC5-650D6CF6B643}" sibTransId="{1D57CECA-A441-44A5-91F4-B32E6A321F4E}"/>
    <dgm:cxn modelId="{44129E80-8BE3-4593-838C-ED5E749D79CB}" type="presParOf" srcId="{FA74B0A3-5F66-490B-A67F-79697C1E1BA9}" destId="{41DE6FAE-0781-45F7-9270-BDBFEFE8326D}" srcOrd="0" destOrd="0" presId="urn:microsoft.com/office/officeart/2005/8/layout/equation2"/>
    <dgm:cxn modelId="{B83D7DF2-391D-4079-BBE3-5DE0969323A8}" type="presParOf" srcId="{41DE6FAE-0781-45F7-9270-BDBFEFE8326D}" destId="{6E412B98-2048-4C20-B63B-AB85CBA8CDDE}" srcOrd="0" destOrd="0" presId="urn:microsoft.com/office/officeart/2005/8/layout/equation2"/>
    <dgm:cxn modelId="{9B414FCD-7E79-4ABC-B125-1286FFB3AAE0}" type="presParOf" srcId="{41DE6FAE-0781-45F7-9270-BDBFEFE8326D}" destId="{8AE8D9A9-E09F-48B0-830E-D9EE0A20EE94}" srcOrd="1" destOrd="0" presId="urn:microsoft.com/office/officeart/2005/8/layout/equation2"/>
    <dgm:cxn modelId="{7E5EF262-EA4B-4F5A-96FF-8B8D766EA33E}" type="presParOf" srcId="{41DE6FAE-0781-45F7-9270-BDBFEFE8326D}" destId="{58BC4C36-2292-4029-A476-31A7262D5CA8}" srcOrd="2" destOrd="0" presId="urn:microsoft.com/office/officeart/2005/8/layout/equation2"/>
    <dgm:cxn modelId="{FEE71DF0-7612-41B2-8BB0-30E3F42295D3}" type="presParOf" srcId="{41DE6FAE-0781-45F7-9270-BDBFEFE8326D}" destId="{C111D39C-714B-4497-8046-3BD4B602E128}" srcOrd="3" destOrd="0" presId="urn:microsoft.com/office/officeart/2005/8/layout/equation2"/>
    <dgm:cxn modelId="{2F08468F-1E33-4540-B075-BC4C329D8A6E}" type="presParOf" srcId="{41DE6FAE-0781-45F7-9270-BDBFEFE8326D}" destId="{193DF9E8-BE70-4B9F-944B-6302C57520EF}" srcOrd="4" destOrd="0" presId="urn:microsoft.com/office/officeart/2005/8/layout/equation2"/>
    <dgm:cxn modelId="{F199EE4A-4C1C-4C0B-AA3F-6C9AB87F6AA3}" type="presParOf" srcId="{FA74B0A3-5F66-490B-A67F-79697C1E1BA9}" destId="{ECD67045-ECC3-4DD4-BC21-25F165D0B9F9}" srcOrd="1" destOrd="0" presId="urn:microsoft.com/office/officeart/2005/8/layout/equation2"/>
    <dgm:cxn modelId="{1CCAAAEB-9E4F-440E-AEEA-433B3375F5B6}" type="presParOf" srcId="{ECD67045-ECC3-4DD4-BC21-25F165D0B9F9}" destId="{7A4432E8-781C-40DE-B8E9-D335A7497FAD}" srcOrd="0" destOrd="0" presId="urn:microsoft.com/office/officeart/2005/8/layout/equation2"/>
    <dgm:cxn modelId="{C7C7F80A-48BD-466B-836B-0AA36616502D}" type="presParOf" srcId="{FA74B0A3-5F66-490B-A67F-79697C1E1BA9}" destId="{0AD77D99-A5DB-426F-A348-C8782416685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86649-D642-0C40-BC59-B3685C6D81CA}">
      <dsp:nvSpPr>
        <dsp:cNvPr id="0" name=""/>
        <dsp:cNvSpPr/>
      </dsp:nvSpPr>
      <dsp:spPr>
        <a:xfrm>
          <a:off x="1527336" y="2188"/>
          <a:ext cx="1327770" cy="132777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18639EA-7EEB-4244-8330-AC41588391EC}">
      <dsp:nvSpPr>
        <dsp:cNvPr id="0" name=""/>
        <dsp:cNvSpPr/>
      </dsp:nvSpPr>
      <dsp:spPr>
        <a:xfrm>
          <a:off x="2191221" y="2188"/>
          <a:ext cx="7084142" cy="132777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El valor de los pequeños pasos</a:t>
          </a:r>
          <a:endParaRPr lang="es-ES" sz="36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191221" y="2188"/>
        <a:ext cx="7084142" cy="1327770"/>
      </dsp:txXfrm>
    </dsp:sp>
    <dsp:sp modelId="{7CEECA40-B10D-E045-A50D-B771AF3F20F6}">
      <dsp:nvSpPr>
        <dsp:cNvPr id="0" name=""/>
        <dsp:cNvSpPr/>
      </dsp:nvSpPr>
      <dsp:spPr>
        <a:xfrm>
          <a:off x="1527336" y="1329959"/>
          <a:ext cx="1327770" cy="1327770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F883B4B-A931-6547-AEC3-EF864C30E29C}">
      <dsp:nvSpPr>
        <dsp:cNvPr id="0" name=""/>
        <dsp:cNvSpPr/>
      </dsp:nvSpPr>
      <dsp:spPr>
        <a:xfrm>
          <a:off x="2191221" y="1329959"/>
          <a:ext cx="7084142" cy="1327770"/>
        </a:xfrm>
        <a:prstGeom prst="rect">
          <a:avLst/>
        </a:prstGeom>
        <a:solidFill>
          <a:srgbClr val="2FD8C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La necesidad de practicar y practicar</a:t>
          </a:r>
          <a:endParaRPr lang="es-ES" sz="36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191221" y="1329959"/>
        <a:ext cx="7084142" cy="1327770"/>
      </dsp:txXfrm>
    </dsp:sp>
    <dsp:sp modelId="{56209036-E4C8-364B-A8D7-7DA4C0F3C070}">
      <dsp:nvSpPr>
        <dsp:cNvPr id="0" name=""/>
        <dsp:cNvSpPr/>
      </dsp:nvSpPr>
      <dsp:spPr>
        <a:xfrm>
          <a:off x="1527336" y="2657730"/>
          <a:ext cx="1327770" cy="132777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0543F2A-DB0B-9246-B44F-F6180AD0BF38}">
      <dsp:nvSpPr>
        <dsp:cNvPr id="0" name=""/>
        <dsp:cNvSpPr/>
      </dsp:nvSpPr>
      <dsp:spPr>
        <a:xfrm>
          <a:off x="2191221" y="2657730"/>
          <a:ext cx="7084142" cy="1327770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La importancia de la experimentación con nuevas técnicas</a:t>
          </a:r>
          <a:endParaRPr lang="es-ES" sz="36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191221" y="2657730"/>
        <a:ext cx="7084142" cy="1327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12B98-2048-4C20-B63B-AB85CBA8CDDE}">
      <dsp:nvSpPr>
        <dsp:cNvPr id="0" name=""/>
        <dsp:cNvSpPr/>
      </dsp:nvSpPr>
      <dsp:spPr>
        <a:xfrm>
          <a:off x="2117306" y="151"/>
          <a:ext cx="2206998" cy="2106003"/>
        </a:xfrm>
        <a:prstGeom prst="ellipse">
          <a:avLst/>
        </a:prstGeom>
        <a:solidFill>
          <a:srgbClr val="FF8214"/>
        </a:solid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 Black" panose="020B0A04020102020204" pitchFamily="34" charset="0"/>
            </a:rPr>
            <a:t>ESFUERZO HUMANO</a:t>
          </a:r>
          <a:endParaRPr lang="es-ES" sz="1800" b="1" kern="1200" dirty="0">
            <a:latin typeface="Arial Black" panose="020B0A04020102020204" pitchFamily="34" charset="0"/>
          </a:endParaRPr>
        </a:p>
      </dsp:txBody>
      <dsp:txXfrm>
        <a:off x="2440513" y="308568"/>
        <a:ext cx="1560584" cy="1489169"/>
      </dsp:txXfrm>
    </dsp:sp>
    <dsp:sp modelId="{58BC4C36-2292-4029-A476-31A7262D5CA8}">
      <dsp:nvSpPr>
        <dsp:cNvPr id="0" name=""/>
        <dsp:cNvSpPr/>
      </dsp:nvSpPr>
      <dsp:spPr>
        <a:xfrm>
          <a:off x="2955366" y="2180478"/>
          <a:ext cx="530878" cy="530878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3025734" y="2383486"/>
        <a:ext cx="390142" cy="124862"/>
      </dsp:txXfrm>
    </dsp:sp>
    <dsp:sp modelId="{193DF9E8-BE70-4B9F-944B-6302C57520EF}">
      <dsp:nvSpPr>
        <dsp:cNvPr id="0" name=""/>
        <dsp:cNvSpPr/>
      </dsp:nvSpPr>
      <dsp:spPr>
        <a:xfrm>
          <a:off x="2174334" y="2785679"/>
          <a:ext cx="2092941" cy="2023744"/>
        </a:xfrm>
        <a:prstGeom prst="ellipse">
          <a:avLst/>
        </a:prstGeom>
        <a:solidFill>
          <a:schemeClr val="accent1">
            <a:lumMod val="75000"/>
          </a:schemeClr>
        </a:solid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Arial Black" panose="020B0A04020102020204" pitchFamily="34" charset="0"/>
            </a:rPr>
            <a:t>PODER DIVINO</a:t>
          </a:r>
          <a:endParaRPr lang="es-ES" sz="1800" kern="1200" dirty="0"/>
        </a:p>
      </dsp:txBody>
      <dsp:txXfrm>
        <a:off x="2480838" y="3082049"/>
        <a:ext cx="1479933" cy="1431004"/>
      </dsp:txXfrm>
    </dsp:sp>
    <dsp:sp modelId="{ECD67045-ECC3-4DD4-BC21-25F165D0B9F9}">
      <dsp:nvSpPr>
        <dsp:cNvPr id="0" name=""/>
        <dsp:cNvSpPr/>
      </dsp:nvSpPr>
      <dsp:spPr>
        <a:xfrm rot="38452">
          <a:off x="4709178" y="2064323"/>
          <a:ext cx="1085237" cy="726366"/>
        </a:xfrm>
        <a:prstGeom prst="rightArrow">
          <a:avLst>
            <a:gd name="adj1" fmla="val 60000"/>
            <a:gd name="adj2" fmla="val 50000"/>
          </a:avLst>
        </a:prstGeom>
        <a:solidFill>
          <a:srgbClr val="5E288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100" kern="1200">
            <a:solidFill>
              <a:schemeClr val="accent5">
                <a:lumMod val="50000"/>
              </a:schemeClr>
            </a:solidFill>
          </a:endParaRPr>
        </a:p>
      </dsp:txBody>
      <dsp:txXfrm>
        <a:off x="4709185" y="2208377"/>
        <a:ext cx="867327" cy="435820"/>
      </dsp:txXfrm>
    </dsp:sp>
    <dsp:sp modelId="{0AD77D99-A5DB-426F-A348-C8782416685E}">
      <dsp:nvSpPr>
        <dsp:cNvPr id="0" name=""/>
        <dsp:cNvSpPr/>
      </dsp:nvSpPr>
      <dsp:spPr>
        <a:xfrm>
          <a:off x="6125204" y="1532207"/>
          <a:ext cx="1830614" cy="18306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Arial Black" panose="020B0A04020102020204" pitchFamily="34" charset="0"/>
            </a:rPr>
            <a:t>EXITO</a:t>
          </a:r>
        </a:p>
      </dsp:txBody>
      <dsp:txXfrm>
        <a:off x="6393291" y="1800294"/>
        <a:ext cx="1294440" cy="1294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BD7AE-1C68-DC4E-882B-E4A287A043F4}" type="datetimeFigureOut">
              <a:rPr lang="es-ES_tradnl" smtClean="0"/>
              <a:t>28/01/2020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3BFA6-01B2-944F-B3BF-918EE39BD02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86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325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965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70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74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57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34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70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387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83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1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567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6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60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03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3BEB2-242B-41B4-8C2D-45E15E43C9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13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84AE8-94D3-40E4-B65E-4A7596606EB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1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DBDEA-B7EF-4EC5-8A9D-436727DFB8E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76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A7DDC-3FA6-4068-BBA2-0F08081234A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56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156C9-C9E3-4414-8123-5553B343F6E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21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EF6C-8524-4016-98E4-2A3F9D12043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18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3FEC6-88C3-4881-BA88-A598490CA3C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7708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A317-DB8C-4A08-9AE3-6A8E9355DA6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17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4E9E-6A27-480F-8C3E-84C38B1F507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53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6DD42-3091-4497-9301-448BE57DC77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78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AEEEC-A88C-4D45-84CB-203217E9D30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70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17927-97DD-4DE0-A7CE-7EF71F4FED1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0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377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87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063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78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678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920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9DE11-C396-4E1E-B0E2-38FDEC1A39C6}" type="datetimeFigureOut">
              <a:rPr lang="es-MX" smtClean="0"/>
              <a:t>28/01/2020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3DAF4-C083-4D94-BAA1-7F7C675646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65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22A7D12-0EC0-4948-829D-CBF6732D518E}" type="datetimeFigureOut">
              <a:rPr lang="es-MX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28/01/2020</a:t>
            </a:fld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DFE0F-AD8E-4335-8163-62B645C5A81F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6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B35169-56C4-4E45-A284-29EC5DE3DD4E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2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567"/>
            </a:gs>
            <a:gs pos="100000">
              <a:srgbClr val="FF353D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506580" y="5469048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Mtro. Juan Carlos Quiyono Escobar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86" y="1214052"/>
            <a:ext cx="7165848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D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9245" y="261904"/>
            <a:ext cx="11612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Cuando hablamos de </a:t>
            </a:r>
            <a:r>
              <a:rPr lang="es-MX" sz="3200" b="1" dirty="0" smtClean="0"/>
              <a:t>habitos espirituales</a:t>
            </a:r>
            <a:r>
              <a:rPr lang="es-MX" sz="3200" dirty="0" smtClean="0"/>
              <a:t>: </a:t>
            </a:r>
            <a:r>
              <a:rPr lang="es-MX" sz="2400" dirty="0" smtClean="0"/>
              <a:t>(</a:t>
            </a:r>
            <a:r>
              <a:rPr lang="es-MX" sz="2400" dirty="0"/>
              <a:t>ORAR, ESTUDIAR TU BIBLIA, ASISTIR A LA IGLESIA, </a:t>
            </a:r>
            <a:r>
              <a:rPr lang="es-MX" sz="2400" dirty="0" smtClean="0"/>
              <a:t>Compartir el evangelio)</a:t>
            </a:r>
            <a:endParaRPr lang="es-MX" sz="2400" dirty="0"/>
          </a:p>
          <a:p>
            <a:pPr algn="ctr"/>
            <a:r>
              <a:rPr lang="es-MX" sz="3200" dirty="0">
                <a:latin typeface="Arial Black" panose="020B0A04020102020204" pitchFamily="34" charset="0"/>
              </a:rPr>
              <a:t> </a:t>
            </a:r>
            <a:r>
              <a:rPr lang="es-MX" sz="3200" b="1" i="1" dirty="0"/>
              <a:t>¿</a:t>
            </a:r>
            <a:r>
              <a:rPr lang="es-MX" sz="3200" b="1" i="1" dirty="0" smtClean="0"/>
              <a:t>Cómo </a:t>
            </a:r>
            <a:r>
              <a:rPr lang="es-MX" sz="3200" b="1" i="1" dirty="0"/>
              <a:t>TE </a:t>
            </a:r>
            <a:r>
              <a:rPr lang="es-MX" sz="3200" b="1" i="1" dirty="0" smtClean="0"/>
              <a:t>IDENTIFICAS a ti mismo?</a:t>
            </a:r>
            <a:endParaRPr lang="es-MX" sz="3200" b="1" i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0244756" y="4711499"/>
            <a:ext cx="1766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¿</a:t>
            </a:r>
            <a:r>
              <a:rPr lang="es-MX" sz="2400" dirty="0" smtClean="0"/>
              <a:t>Sólo </a:t>
            </a:r>
            <a:endParaRPr lang="es-MX" sz="2400" dirty="0"/>
          </a:p>
          <a:p>
            <a:r>
              <a:rPr lang="es-MX" sz="2400" dirty="0"/>
              <a:t>a</a:t>
            </a:r>
            <a:r>
              <a:rPr lang="es-MX" sz="2400" dirty="0" smtClean="0"/>
              <a:t>parentas que los tienes?</a:t>
            </a:r>
            <a:endParaRPr lang="es-MX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618283" y="2044324"/>
            <a:ext cx="2039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¿Te apena no tener esos hábitos?</a:t>
            </a:r>
            <a:endParaRPr lang="es-MX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9354185" y="3425672"/>
            <a:ext cx="223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¿Te entristece no tenerlos?</a:t>
            </a:r>
            <a:endParaRPr lang="es-MX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868687" y="2128622"/>
            <a:ext cx="17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¿Los realizas de vez en cuando?</a:t>
            </a:r>
            <a:endParaRPr lang="es-MX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52244" y="3407921"/>
            <a:ext cx="1850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¿Es algo para</a:t>
            </a:r>
          </a:p>
          <a:p>
            <a:pPr algn="ctr"/>
            <a:r>
              <a:rPr lang="es-MX" sz="2400" dirty="0" smtClean="0"/>
              <a:t>preocuparse</a:t>
            </a:r>
            <a:r>
              <a:rPr lang="es-MX" dirty="0" smtClean="0"/>
              <a:t>?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5555875" y="5737167"/>
            <a:ext cx="1957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¿Te molestan?</a:t>
            </a:r>
            <a:endParaRPr lang="es-MX" sz="2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290749" y="5358510"/>
            <a:ext cx="224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¿Estas satisfecho con esos hábitos?</a:t>
            </a:r>
            <a:endParaRPr lang="es-MX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0" y="4830722"/>
            <a:ext cx="1714344" cy="17143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61" y="3854327"/>
            <a:ext cx="1714344" cy="171434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381" y="4501337"/>
            <a:ext cx="1709608" cy="171434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75" y="3307435"/>
            <a:ext cx="1714344" cy="17143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7" y="1630467"/>
            <a:ext cx="1709608" cy="171434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32" y="1971879"/>
            <a:ext cx="1714344" cy="17096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01" y="1694038"/>
            <a:ext cx="1709608" cy="17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02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be 4"/>
          <p:cNvSpPr/>
          <p:nvPr/>
        </p:nvSpPr>
        <p:spPr>
          <a:xfrm rot="403637">
            <a:off x="2132105" y="1681894"/>
            <a:ext cx="7583234" cy="4107738"/>
          </a:xfrm>
          <a:prstGeom prst="cloud">
            <a:avLst/>
          </a:prstGeom>
          <a:solidFill>
            <a:srgbClr val="24D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2"/>
          <p:cNvSpPr txBox="1">
            <a:spLocks/>
          </p:cNvSpPr>
          <p:nvPr/>
        </p:nvSpPr>
        <p:spPr>
          <a:xfrm>
            <a:off x="2981739" y="2636759"/>
            <a:ext cx="5883966" cy="177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dirty="0">
                <a:solidFill>
                  <a:schemeClr val="bg1"/>
                </a:solidFill>
                <a:cs typeface="Arial" panose="020B0604020202020204" pitchFamily="34" charset="0"/>
              </a:rPr>
              <a:t>Definición: </a:t>
            </a:r>
            <a:r>
              <a:rPr lang="es-ES" sz="3600" u="sng" dirty="0">
                <a:solidFill>
                  <a:schemeClr val="bg1"/>
                </a:solidFill>
                <a:cs typeface="Arial" panose="020B0604020202020204" pitchFamily="34" charset="0"/>
              </a:rPr>
              <a:t>Un hábito es el resultado de una acción que repetimos frecuentemente de forma automática.</a:t>
            </a:r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3766747" y="688438"/>
            <a:ext cx="10767776" cy="177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¿</a:t>
            </a:r>
            <a:r>
              <a:rPr lang="es-ES" sz="44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Qúe</a:t>
            </a:r>
            <a:r>
              <a:rPr lang="es-ES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es un hábito?</a:t>
            </a:r>
            <a:endParaRPr lang="es-ES" sz="4400" b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3394121" y="1095338"/>
            <a:ext cx="4998121" cy="4998121"/>
          </a:xfrm>
          <a:prstGeom prst="ellipse">
            <a:avLst/>
          </a:prstGeom>
          <a:solidFill>
            <a:srgbClr val="FFC000"/>
          </a:solidFill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Elipse 5"/>
          <p:cNvSpPr/>
          <p:nvPr/>
        </p:nvSpPr>
        <p:spPr>
          <a:xfrm>
            <a:off x="-178295" y="1110082"/>
            <a:ext cx="4061184" cy="4043424"/>
          </a:xfrm>
          <a:prstGeom prst="ellipse">
            <a:avLst/>
          </a:prstGeom>
          <a:solidFill>
            <a:srgbClr val="FF0000"/>
          </a:solidFill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Elipse 6"/>
          <p:cNvSpPr/>
          <p:nvPr/>
        </p:nvSpPr>
        <p:spPr>
          <a:xfrm>
            <a:off x="8065605" y="1110082"/>
            <a:ext cx="4242140" cy="4242140"/>
          </a:xfrm>
          <a:prstGeom prst="ellipse">
            <a:avLst/>
          </a:prstGeom>
          <a:solidFill>
            <a:srgbClr val="7030A0"/>
          </a:solidFill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310473" y="1938963"/>
            <a:ext cx="308364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</a:rPr>
              <a:t>R</a:t>
            </a:r>
            <a:r>
              <a:rPr lang="es-MX" sz="2800" dirty="0" smtClean="0">
                <a:solidFill>
                  <a:schemeClr val="bg1"/>
                </a:solidFill>
              </a:rPr>
              <a:t>equiere </a:t>
            </a:r>
            <a:r>
              <a:rPr lang="es-MX" sz="2800" dirty="0">
                <a:solidFill>
                  <a:schemeClr val="bg1"/>
                </a:solidFill>
              </a:rPr>
              <a:t>de un pequeño o de ningún raciocinio y </a:t>
            </a:r>
            <a:r>
              <a:rPr lang="es-MX" sz="2800" dirty="0" smtClean="0">
                <a:solidFill>
                  <a:schemeClr val="bg1"/>
                </a:solidFill>
              </a:rPr>
              <a:t>es algo que se aprende.</a:t>
            </a:r>
          </a:p>
          <a:p>
            <a:endParaRPr lang="es-MX" sz="32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8903" y="2301763"/>
            <a:ext cx="38706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chemeClr val="bg2">
                    <a:lumMod val="25000"/>
                  </a:schemeClr>
                </a:solidFill>
              </a:rPr>
              <a:t>Una </a:t>
            </a:r>
            <a:r>
              <a:rPr lang="es-MX" sz="2800" dirty="0">
                <a:solidFill>
                  <a:schemeClr val="bg2">
                    <a:lumMod val="25000"/>
                  </a:schemeClr>
                </a:solidFill>
              </a:rPr>
              <a:t>vez interiorizado, al no tener que pensar en ello, nos deja tiempo para realizar otro tipo de tareas que requieren una mayor concentración. </a:t>
            </a:r>
            <a:endParaRPr lang="es-MX" sz="28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843011" y="1796047"/>
            <a:ext cx="316325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Los </a:t>
            </a:r>
            <a:r>
              <a:rPr lang="es-MX" sz="2800" dirty="0">
                <a:solidFill>
                  <a:schemeClr val="bg1"/>
                </a:solidFill>
              </a:rPr>
              <a:t>buenos hábitos nos hacen la vida más sencilla, ayudándonos a ahorrar energía y esfuerzo</a:t>
            </a:r>
            <a:r>
              <a:rPr lang="es-MX" sz="28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685800" indent="-685800">
              <a:buFont typeface="Arial" charset="0"/>
              <a:buChar char="•"/>
            </a:pPr>
            <a:endParaRPr lang="es-MX" sz="2800" dirty="0"/>
          </a:p>
          <a:p>
            <a:endParaRPr lang="es-MX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91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teenager with black color sk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6666"/>
          <a:stretch/>
        </p:blipFill>
        <p:spPr bwMode="auto">
          <a:xfrm>
            <a:off x="6602570" y="0"/>
            <a:ext cx="5589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96519" y="1228397"/>
            <a:ext cx="42091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altLang="es-MX" sz="4000" dirty="0"/>
              <a:t>La </a:t>
            </a:r>
            <a:r>
              <a:rPr lang="es-MX" altLang="es-MX" sz="4000" b="1" i="1" dirty="0"/>
              <a:t>adolescencia</a:t>
            </a:r>
            <a:r>
              <a:rPr lang="es-MX" altLang="es-MX" sz="4000" dirty="0"/>
              <a:t> es un periodo decisivo en la vida de una persona, para la formación de </a:t>
            </a:r>
            <a:r>
              <a:rPr lang="es-MX" altLang="es-MX" sz="4000" dirty="0" smtClean="0">
                <a:solidFill>
                  <a:srgbClr val="FF0000"/>
                </a:solidFill>
              </a:rPr>
              <a:t>BUENOS HÁBITOS.</a:t>
            </a:r>
            <a:endParaRPr lang="es-MX" altLang="es-MX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35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610139" y="1397668"/>
            <a:ext cx="8984974" cy="85476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redondeado 4"/>
          <p:cNvSpPr/>
          <p:nvPr/>
        </p:nvSpPr>
        <p:spPr>
          <a:xfrm>
            <a:off x="1610139" y="2450300"/>
            <a:ext cx="8984974" cy="85476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redondeado 5"/>
          <p:cNvSpPr/>
          <p:nvPr/>
        </p:nvSpPr>
        <p:spPr>
          <a:xfrm>
            <a:off x="1610139" y="3502933"/>
            <a:ext cx="8984974" cy="85476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redondeado 6"/>
          <p:cNvSpPr/>
          <p:nvPr/>
        </p:nvSpPr>
        <p:spPr>
          <a:xfrm>
            <a:off x="2569755" y="4547546"/>
            <a:ext cx="6852541" cy="8547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redondeado 7"/>
          <p:cNvSpPr/>
          <p:nvPr/>
        </p:nvSpPr>
        <p:spPr>
          <a:xfrm>
            <a:off x="2569755" y="5581216"/>
            <a:ext cx="6852541" cy="8547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593337" y="387766"/>
            <a:ext cx="108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/>
              <a:t>5 </a:t>
            </a:r>
            <a:r>
              <a:rPr lang="es-MX" sz="4800" dirty="0" smtClean="0"/>
              <a:t>Sectores </a:t>
            </a:r>
            <a:r>
              <a:rPr lang="es-MX" sz="4800" dirty="0"/>
              <a:t>DE FORMACIÓN DE HÁBITOS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79018" y="1539828"/>
            <a:ext cx="7034011" cy="77254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Sector Físico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479018" y="2593682"/>
            <a:ext cx="7034011" cy="84382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Sector Emocional</a:t>
            </a:r>
            <a:endParaRPr lang="es-ES" sz="3600" dirty="0">
              <a:solidFill>
                <a:srgbClr val="FFFF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43355" y="3627135"/>
            <a:ext cx="10555357" cy="77973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Sector Cognitivo (pensamiento</a:t>
            </a:r>
            <a:r>
              <a:rPr lang="es-MX" sz="3600" dirty="0">
                <a:solidFill>
                  <a:schemeClr val="bg1"/>
                </a:solidFill>
              </a:rPr>
              <a:t>, </a:t>
            </a:r>
            <a:r>
              <a:rPr lang="es-MX" sz="3600">
                <a:solidFill>
                  <a:schemeClr val="bg1"/>
                </a:solidFill>
              </a:rPr>
              <a:t>mental</a:t>
            </a:r>
            <a:r>
              <a:rPr lang="es-MX" sz="3600" smtClean="0">
                <a:solidFill>
                  <a:schemeClr val="bg1"/>
                </a:solidFill>
              </a:rPr>
              <a:t>)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569755" y="5685884"/>
            <a:ext cx="7034011" cy="92900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MX" sz="4000" b="1" dirty="0" smtClean="0">
                <a:solidFill>
                  <a:schemeClr val="bg1"/>
                </a:solidFill>
              </a:rPr>
              <a:t>Sector </a:t>
            </a:r>
            <a:r>
              <a:rPr lang="es-MX" sz="4000" b="1" dirty="0">
                <a:solidFill>
                  <a:schemeClr val="bg1"/>
                </a:solidFill>
              </a:rPr>
              <a:t>Espiritual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388285" y="4666688"/>
            <a:ext cx="7034011" cy="94373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MX" sz="3600" dirty="0" smtClean="0">
                <a:solidFill>
                  <a:schemeClr val="bg1"/>
                </a:solidFill>
              </a:rPr>
              <a:t>Sector Social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39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3" grpId="0"/>
      <p:bldP spid="4" grpId="0" build="p"/>
      <p:bldP spid="9" grpId="0" build="p"/>
      <p:bldP spid="10" grpId="0" build="p"/>
      <p:bldP spid="12" grpId="0" build="p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979772" y="218942"/>
            <a:ext cx="10261766" cy="17490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Claves para formar </a:t>
            </a:r>
            <a:r>
              <a:rPr kumimoji="0" lang="es-MX" sz="4800" b="0" i="0" u="none" strike="noStrike" kern="1200" cap="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hábitos ESPIRITUALES</a:t>
            </a:r>
            <a:r>
              <a:rPr kumimoji="0" lang="es-MX" sz="48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s-MX" sz="48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 los </a:t>
            </a:r>
            <a:r>
              <a:rPr kumimoji="0" lang="es-MX" sz="48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adolescentes</a:t>
            </a:r>
            <a:endParaRPr kumimoji="0" lang="es-MX" sz="40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0242" name="Picture 2" descr="Resultado de imagen para JUVENILES DE LA IGLESIA ADVENTIS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37335" r="6502" b="-1522"/>
          <a:stretch/>
        </p:blipFill>
        <p:spPr bwMode="auto">
          <a:xfrm>
            <a:off x="-251187" y="2459896"/>
            <a:ext cx="12723684" cy="46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31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645755" y="1857023"/>
            <a:ext cx="4178576" cy="3738976"/>
          </a:xfr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40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Dos ingredientes esenciales </a:t>
            </a:r>
            <a:r>
              <a:rPr lang="es-MX" sz="4000" dirty="0">
                <a:solidFill>
                  <a:srgbClr val="00B050"/>
                </a:solidFill>
                <a:cs typeface="Times New Roman" panose="02020603050405020304" pitchFamily="18" charset="0"/>
              </a:rPr>
              <a:t>para la formación de un hábito espiritual: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40" y="790222"/>
            <a:ext cx="2788472" cy="4792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303" y="2110879"/>
            <a:ext cx="3014870" cy="34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D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75253" y="974036"/>
            <a:ext cx="4850294" cy="4850294"/>
          </a:xfrm>
          <a:prstGeom prst="ellipse">
            <a:avLst/>
          </a:prstGeom>
          <a:solidFill>
            <a:schemeClr val="bg1"/>
          </a:solidFill>
          <a:ln w="142875">
            <a:solidFill>
              <a:srgbClr val="FF6567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0" dirty="0" smtClean="0">
                <a:solidFill>
                  <a:srgbClr val="FF353D"/>
                </a:solidFill>
                <a:latin typeface="Amatic" charset="0"/>
                <a:ea typeface="Amatic" charset="0"/>
                <a:cs typeface="Amatic" charset="0"/>
              </a:rPr>
              <a:t>1. FUERZA </a:t>
            </a:r>
          </a:p>
          <a:p>
            <a:pPr algn="ctr"/>
            <a:r>
              <a:rPr lang="es-ES_tradnl" sz="8000" dirty="0" smtClean="0">
                <a:solidFill>
                  <a:srgbClr val="FF353D"/>
                </a:solidFill>
                <a:latin typeface="Amatic" charset="0"/>
                <a:ea typeface="Amatic" charset="0"/>
                <a:cs typeface="Amatic" charset="0"/>
              </a:rPr>
              <a:t>DE VOLUNTAD</a:t>
            </a:r>
            <a:endParaRPr lang="es-ES_tradnl" sz="8000" dirty="0">
              <a:solidFill>
                <a:srgbClr val="FF353D"/>
              </a:solidFill>
              <a:latin typeface="Amatic" charset="0"/>
              <a:ea typeface="Amatic" charset="0"/>
              <a:cs typeface="Amatic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614809" y="2840478"/>
            <a:ext cx="4844373" cy="264592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MX" sz="12800" b="1" dirty="0" smtClean="0">
                <a:solidFill>
                  <a:schemeClr val="bg2">
                    <a:lumMod val="10000"/>
                  </a:schemeClr>
                </a:solidFill>
                <a:latin typeface="Franklin Gothic Book" panose="020B0503020102020204" pitchFamily="34" charset="0"/>
              </a:rPr>
              <a:t>“Hay una fuerza motriz más poderosa que el vapor, la electricidad y la energía atómica: la voluntad.”</a:t>
            </a:r>
          </a:p>
          <a:p>
            <a:endParaRPr lang="es-MX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47" y="807462"/>
            <a:ext cx="5794248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77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64596" y="1216196"/>
            <a:ext cx="69945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/>
              <a:t>La fuerza de </a:t>
            </a:r>
            <a:r>
              <a:rPr lang="es-MX" sz="2800" dirty="0" smtClean="0"/>
              <a:t>voluntad se define como </a:t>
            </a:r>
            <a:r>
              <a:rPr lang="es-MX" sz="2800" dirty="0"/>
              <a:t>la capacidad (la energía y el conocimiento) que tenemos para controlar nuestros impulsos y nuestras </a:t>
            </a:r>
            <a:r>
              <a:rPr lang="es-MX" sz="2800" dirty="0" smtClean="0"/>
              <a:t>conductas, para dirigir nuestros pasos hacia donde nosotros queremos.</a:t>
            </a:r>
          </a:p>
          <a:p>
            <a:endParaRPr lang="es-MX" sz="2800" dirty="0" smtClean="0"/>
          </a:p>
          <a:p>
            <a:r>
              <a:rPr lang="es-MX" sz="2800" dirty="0"/>
              <a:t>Tener voluntad es lograr llevar a cabo acciones claras, definidas y concretas, basadas en los principios de la Palabra de Dios.</a:t>
            </a:r>
          </a:p>
          <a:p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448" y="580225"/>
            <a:ext cx="1197864" cy="16550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431">
            <a:off x="10120097" y="1972250"/>
            <a:ext cx="1197864" cy="16550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4130">
            <a:off x="10365591" y="3599932"/>
            <a:ext cx="1197864" cy="16550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538">
            <a:off x="9106515" y="5058504"/>
            <a:ext cx="1197864" cy="1655064"/>
          </a:xfrm>
          <a:prstGeom prst="rect">
            <a:avLst/>
          </a:prstGeom>
        </p:spPr>
      </p:pic>
      <p:sp>
        <p:nvSpPr>
          <p:cNvPr id="10" name="Estrella de 5 puntas 9"/>
          <p:cNvSpPr/>
          <p:nvPr/>
        </p:nvSpPr>
        <p:spPr>
          <a:xfrm>
            <a:off x="865995" y="1265073"/>
            <a:ext cx="335902" cy="335902"/>
          </a:xfrm>
          <a:prstGeom prst="star5">
            <a:avLst/>
          </a:prstGeom>
          <a:solidFill>
            <a:srgbClr val="FF3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Estrella de 5 puntas 10"/>
          <p:cNvSpPr/>
          <p:nvPr/>
        </p:nvSpPr>
        <p:spPr>
          <a:xfrm>
            <a:off x="880470" y="3872164"/>
            <a:ext cx="335902" cy="335902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169">
            <a:off x="7418588" y="90340"/>
            <a:ext cx="1197864" cy="1655064"/>
          </a:xfrm>
          <a:prstGeom prst="rect">
            <a:avLst/>
          </a:prstGeom>
          <a:effectLst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550">
            <a:off x="7682803" y="1657484"/>
            <a:ext cx="1197864" cy="16550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4130">
            <a:off x="7951356" y="3361865"/>
            <a:ext cx="1197864" cy="165506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423">
            <a:off x="7418590" y="5127427"/>
            <a:ext cx="1197864" cy="16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25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6286" y="507271"/>
            <a:ext cx="9601200" cy="1485900"/>
          </a:xfrm>
        </p:spPr>
        <p:txBody>
          <a:bodyPr>
            <a:normAutofit/>
          </a:bodyPr>
          <a:lstStyle/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927625" y="246396"/>
            <a:ext cx="8698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s-MX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s-MX" sz="36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Consejos para </a:t>
            </a:r>
            <a:r>
              <a:rPr lang="es-MX" sz="36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tener </a:t>
            </a:r>
            <a:r>
              <a:rPr lang="es-MX" sz="36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más </a:t>
            </a:r>
            <a:r>
              <a:rPr lang="es-MX" sz="36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fuerza </a:t>
            </a:r>
            <a:r>
              <a:rPr lang="es-MX" sz="36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de voluntad:</a:t>
            </a:r>
            <a:endParaRPr lang="es-ES_tradnl" sz="3600" b="1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1645" y="403858"/>
            <a:ext cx="4236180" cy="61986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>
          <a:xfrm>
            <a:off x="7186645" y="1993171"/>
            <a:ext cx="3953552" cy="413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9" t="522" r="-67149" b="522"/>
          <a:stretch/>
        </p:blipFill>
        <p:spPr>
          <a:xfrm rot="16200000">
            <a:off x="1864917" y="1656000"/>
            <a:ext cx="4248000" cy="619866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38997" y="1404699"/>
            <a:ext cx="6194738" cy="57232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MX" sz="3200" smtClean="0">
                <a:solidFill>
                  <a:schemeClr val="accent1">
                    <a:lumMod val="75000"/>
                  </a:schemeClr>
                </a:solidFill>
              </a:rPr>
              <a:t>Proponte </a:t>
            </a:r>
            <a:r>
              <a:rPr lang="es-MX" sz="3200" dirty="0">
                <a:solidFill>
                  <a:schemeClr val="accent1">
                    <a:lumMod val="75000"/>
                  </a:schemeClr>
                </a:solidFill>
              </a:rPr>
              <a:t>objetivos </a:t>
            </a:r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</a:rPr>
              <a:t>claros</a:t>
            </a:r>
            <a:endParaRPr lang="es-MX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2665643" y="2825758"/>
            <a:ext cx="6194738" cy="1228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</a:rPr>
              <a:t>Sé realista</a:t>
            </a:r>
          </a:p>
          <a:p>
            <a:endParaRPr lang="es-MX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3009517" y="5621282"/>
            <a:ext cx="6194738" cy="883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MX" sz="3200" smtClean="0">
                <a:solidFill>
                  <a:schemeClr val="accent1">
                    <a:lumMod val="75000"/>
                  </a:schemeClr>
                </a:solidFill>
              </a:rPr>
              <a:t>Entrena</a:t>
            </a:r>
            <a:endParaRPr lang="es-MX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MX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1538997" y="4249134"/>
            <a:ext cx="6194738" cy="1014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MX" sz="3200" smtClean="0">
                <a:solidFill>
                  <a:schemeClr val="accent1">
                    <a:lumMod val="75000"/>
                  </a:schemeClr>
                </a:solidFill>
              </a:rPr>
              <a:t>No </a:t>
            </a:r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</a:rPr>
              <a:t>lo hagas todo a la vez</a:t>
            </a:r>
          </a:p>
          <a:p>
            <a:endParaRPr lang="es-MX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45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548745" y="1246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3863159" y="2324672"/>
            <a:ext cx="57565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¿Por qué un elefante que está tan grande y tiene tanta fuerza, no se libera de la pequeña estaca donde tiene encadenada la pata?</a:t>
            </a:r>
          </a:p>
          <a:p>
            <a:endParaRPr lang="es-ES_tradnl" dirty="0"/>
          </a:p>
        </p:txBody>
      </p:sp>
      <p:sp>
        <p:nvSpPr>
          <p:cNvPr id="5" name="Rectángulo redondeado 4"/>
          <p:cNvSpPr/>
          <p:nvPr/>
        </p:nvSpPr>
        <p:spPr>
          <a:xfrm>
            <a:off x="3260035" y="1616241"/>
            <a:ext cx="6341165" cy="319429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77953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 Autocontrol • Cómo Tener Fuerza de Volunt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750" y="388938"/>
            <a:ext cx="7200900" cy="5400675"/>
          </a:xfrm>
        </p:spPr>
      </p:pic>
      <p:sp>
        <p:nvSpPr>
          <p:cNvPr id="2" name="CuadroTexto 1"/>
          <p:cNvSpPr txBox="1"/>
          <p:nvPr/>
        </p:nvSpPr>
        <p:spPr>
          <a:xfrm>
            <a:off x="5116132" y="6233375"/>
            <a:ext cx="2112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 Black" panose="020B0A040201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27260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08970" y="2081719"/>
            <a:ext cx="4319082" cy="326849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“¡</a:t>
            </a:r>
            <a:r>
              <a:rPr lang="es-MX" sz="1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No te rindas!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 veces la última llave del llavero, es la que abre la puerta.”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Paulo Coelho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75253" y="974036"/>
            <a:ext cx="4850294" cy="4850294"/>
          </a:xfrm>
          <a:prstGeom prst="ellipse">
            <a:avLst/>
          </a:prstGeom>
          <a:solidFill>
            <a:schemeClr val="bg1"/>
          </a:solidFill>
          <a:ln w="142875">
            <a:solidFill>
              <a:srgbClr val="FF6567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0" dirty="0" smtClean="0">
                <a:solidFill>
                  <a:srgbClr val="FF353D"/>
                </a:solidFill>
                <a:latin typeface="Amatic" charset="0"/>
                <a:ea typeface="Amatic" charset="0"/>
                <a:cs typeface="Amatic" charset="0"/>
              </a:rPr>
              <a:t>2. MOTIVACIÓN</a:t>
            </a:r>
            <a:endParaRPr lang="es-ES_tradnl" sz="8000" dirty="0">
              <a:solidFill>
                <a:srgbClr val="FF353D"/>
              </a:solidFill>
              <a:latin typeface="Amatic" charset="0"/>
              <a:ea typeface="Amatic" charset="0"/>
              <a:cs typeface="Amat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1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A044E7"/>
            </a:gs>
            <a:gs pos="100000">
              <a:srgbClr val="5E288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24" y="2033176"/>
            <a:ext cx="15253426" cy="28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04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674" y="-141753"/>
            <a:ext cx="12192000" cy="8121508"/>
          </a:xfrm>
          <a:prstGeom prst="rect">
            <a:avLst/>
          </a:prstGeom>
        </p:spPr>
      </p:pic>
      <p:sp>
        <p:nvSpPr>
          <p:cNvPr id="5" name="Nube 4"/>
          <p:cNvSpPr/>
          <p:nvPr/>
        </p:nvSpPr>
        <p:spPr>
          <a:xfrm rot="403637">
            <a:off x="214492" y="288270"/>
            <a:ext cx="7583234" cy="4107738"/>
          </a:xfrm>
          <a:prstGeom prst="cloud">
            <a:avLst/>
          </a:prstGeom>
          <a:solidFill>
            <a:srgbClr val="24D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345914" y="1557282"/>
            <a:ext cx="7320389" cy="279390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 smtClean="0">
                <a:solidFill>
                  <a:schemeClr val="bg1"/>
                </a:solidFill>
                <a:latin typeface="+mn-lt"/>
              </a:rPr>
              <a:t>Piensa en un hábito que te gustaría  formar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8915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23821" y="423671"/>
            <a:ext cx="10306545" cy="9579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Tres pasos en la formación de cualquier hábito</a:t>
            </a:r>
            <a:endParaRPr lang="es-MX" sz="40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133318" y="1342418"/>
            <a:ext cx="10643555" cy="1433161"/>
          </a:xfrm>
          <a:prstGeom prst="roundRect">
            <a:avLst/>
          </a:prstGeom>
          <a:noFill/>
          <a:ln w="57150">
            <a:gradFill>
              <a:gsLst>
                <a:gs pos="0">
                  <a:srgbClr val="FF8214"/>
                </a:gs>
                <a:gs pos="100000">
                  <a:srgbClr val="F24CDE"/>
                </a:gs>
              </a:gsLst>
              <a:lin ang="1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 smtClean="0"/>
          </a:p>
          <a:p>
            <a:pPr algn="ctr"/>
            <a:r>
              <a:rPr lang="es-ES_tradnl" dirty="0"/>
              <a:t/>
            </a:r>
            <a:br>
              <a:rPr lang="es-ES_tradnl" dirty="0"/>
            </a:br>
            <a:endParaRPr lang="es-ES_tradnl" dirty="0" smtClean="0"/>
          </a:p>
          <a:p>
            <a:pPr algn="ctr"/>
            <a:endParaRPr lang="es-ES_tradnl" dirty="0"/>
          </a:p>
          <a:p>
            <a:pPr algn="ctr"/>
            <a:endParaRPr lang="es-ES_tradnl" dirty="0"/>
          </a:p>
        </p:txBody>
      </p:sp>
      <p:sp>
        <p:nvSpPr>
          <p:cNvPr id="7" name="Rectángulo redondeado 6"/>
          <p:cNvSpPr/>
          <p:nvPr/>
        </p:nvSpPr>
        <p:spPr>
          <a:xfrm>
            <a:off x="1128409" y="3094027"/>
            <a:ext cx="10701957" cy="1433161"/>
          </a:xfrm>
          <a:prstGeom prst="roundRect">
            <a:avLst/>
          </a:prstGeom>
          <a:noFill/>
          <a:ln w="57150">
            <a:gradFill>
              <a:gsLst>
                <a:gs pos="95000">
                  <a:srgbClr val="00B0F0"/>
                </a:gs>
                <a:gs pos="2000">
                  <a:srgbClr val="F24CDE"/>
                </a:gs>
              </a:gsLst>
              <a:lin ang="1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redondeado 7"/>
          <p:cNvSpPr/>
          <p:nvPr/>
        </p:nvSpPr>
        <p:spPr>
          <a:xfrm>
            <a:off x="1128409" y="4863567"/>
            <a:ext cx="10701957" cy="1433161"/>
          </a:xfrm>
          <a:prstGeom prst="roundRect">
            <a:avLst/>
          </a:prstGeom>
          <a:noFill/>
          <a:ln w="57150">
            <a:gradFill>
              <a:gsLst>
                <a:gs pos="95000">
                  <a:srgbClr val="00B0F0"/>
                </a:gs>
                <a:gs pos="2000">
                  <a:srgbClr val="34E2CC"/>
                </a:gs>
              </a:gsLst>
              <a:lin ang="1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Elipse 8"/>
          <p:cNvSpPr/>
          <p:nvPr/>
        </p:nvSpPr>
        <p:spPr>
          <a:xfrm>
            <a:off x="436033" y="1339153"/>
            <a:ext cx="1439692" cy="1439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0" dirty="0" smtClean="0">
                <a:solidFill>
                  <a:srgbClr val="FF8214"/>
                </a:solidFill>
              </a:rPr>
              <a:t>1</a:t>
            </a:r>
            <a:endParaRPr lang="es-ES_tradnl" sz="8000" dirty="0">
              <a:solidFill>
                <a:srgbClr val="FF8214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257695" y="4857036"/>
            <a:ext cx="1439692" cy="1439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436033" y="3087496"/>
            <a:ext cx="1439692" cy="1439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0" dirty="0">
                <a:solidFill>
                  <a:srgbClr val="F24CDE"/>
                </a:solidFill>
              </a:rPr>
              <a:t>2</a:t>
            </a:r>
          </a:p>
        </p:txBody>
      </p:sp>
      <p:sp>
        <p:nvSpPr>
          <p:cNvPr id="14" name="Elipse 13"/>
          <p:cNvSpPr/>
          <p:nvPr/>
        </p:nvSpPr>
        <p:spPr>
          <a:xfrm>
            <a:off x="436033" y="4863567"/>
            <a:ext cx="1439692" cy="1439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8000" dirty="0" smtClean="0">
                <a:solidFill>
                  <a:srgbClr val="2FD8C4"/>
                </a:solidFill>
              </a:rPr>
              <a:t>3</a:t>
            </a:r>
            <a:endParaRPr lang="es-ES_tradnl" sz="8000" dirty="0">
              <a:solidFill>
                <a:srgbClr val="2FD8C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03348" y="1546913"/>
            <a:ext cx="101735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2">
                    <a:lumMod val="25000"/>
                  </a:schemeClr>
                </a:solidFill>
              </a:rPr>
              <a:t>Primero </a:t>
            </a:r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se produce una </a:t>
            </a:r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señal</a:t>
            </a:r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 que estimula nuestros sentidos, avisando al cerebro para que seleccione el hábito específico</a:t>
            </a:r>
            <a:r>
              <a:rPr lang="es-MX" sz="24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s-MX" sz="3200" dirty="0"/>
          </a:p>
        </p:txBody>
      </p:sp>
      <p:sp>
        <p:nvSpPr>
          <p:cNvPr id="4" name="Rectángulo 3"/>
          <p:cNvSpPr/>
          <p:nvPr/>
        </p:nvSpPr>
        <p:spPr>
          <a:xfrm>
            <a:off x="1603348" y="3130004"/>
            <a:ext cx="10173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2">
                    <a:lumMod val="25000"/>
                  </a:schemeClr>
                </a:solidFill>
              </a:rPr>
              <a:t>Después </a:t>
            </a:r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debes tomar la decisión de hacer lo que te has propuesto. Si repites la misma acción varias veces, en el mismo lugar, a la misma hora, y por el mismo periodo, se formará ua rutina.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697386" y="5018579"/>
            <a:ext cx="9859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2">
                    <a:lumMod val="25000"/>
                  </a:schemeClr>
                </a:solidFill>
              </a:rPr>
              <a:t>Al </a:t>
            </a:r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finalizar la rutina hay una </a:t>
            </a:r>
            <a:r>
              <a:rPr lang="es-MX" sz="2400" b="1" dirty="0">
                <a:solidFill>
                  <a:schemeClr val="bg2">
                    <a:lumMod val="25000"/>
                  </a:schemeClr>
                </a:solidFill>
              </a:rPr>
              <a:t>recompensa</a:t>
            </a:r>
            <a:r>
              <a:rPr lang="es-MX" sz="2400" dirty="0">
                <a:solidFill>
                  <a:schemeClr val="bg2">
                    <a:lumMod val="25000"/>
                  </a:schemeClr>
                </a:solidFill>
              </a:rPr>
              <a:t>, un beneficio que se obtiene después de realizar la acción; y ésta, actúa como reforzador del hábito y ayuda al cerebro a recordar ese comportamiento para el futuro</a:t>
            </a:r>
            <a:r>
              <a:rPr lang="es-MX" sz="2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5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1972" y="350196"/>
            <a:ext cx="11565227" cy="1957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Cuando se trata de cambiar el comportamiento, o de introducir algo nuevo, debemos tener en cuenta los siguientes tres aspectos: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5894812"/>
              </p:ext>
            </p:extLst>
          </p:nvPr>
        </p:nvGraphicFramePr>
        <p:xfrm>
          <a:off x="557143" y="2094426"/>
          <a:ext cx="10454566" cy="3987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trella de 5 puntas 4"/>
          <p:cNvSpPr/>
          <p:nvPr/>
        </p:nvSpPr>
        <p:spPr>
          <a:xfrm>
            <a:off x="749263" y="467405"/>
            <a:ext cx="335902" cy="335902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21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88853" y="817123"/>
            <a:ext cx="4467197" cy="48320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Para crear un buen habito, no sólo necesitamos de nuestros esfuerzos, también de la ayuda Divina.</a:t>
            </a:r>
          </a:p>
        </p:txBody>
      </p:sp>
      <p:graphicFrame>
        <p:nvGraphicFramePr>
          <p:cNvPr id="6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14918"/>
              </p:ext>
            </p:extLst>
          </p:nvPr>
        </p:nvGraphicFramePr>
        <p:xfrm>
          <a:off x="3916713" y="1071189"/>
          <a:ext cx="8821410" cy="480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15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68381" y="1917806"/>
            <a:ext cx="10276793" cy="4253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MX" sz="5400" b="1" dirty="0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s-MX" sz="40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ecordatorio:</a:t>
            </a:r>
            <a:r>
              <a:rPr lang="es-MX" sz="40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 Estímulo que inicia el comportamiento</a:t>
            </a:r>
            <a:endParaRPr lang="en-US" sz="40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5400" b="1" dirty="0" err="1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utina</a:t>
            </a:r>
            <a:r>
              <a:rPr lang="en-US" sz="40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 La </a:t>
            </a:r>
            <a:r>
              <a:rPr lang="en-US" sz="4000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acción</a:t>
            </a:r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ejecutada</a:t>
            </a:r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muchas</a:t>
            </a:r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veces</a:t>
            </a:r>
            <a:endParaRPr lang="en-US" sz="40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MX" sz="5400" b="1" dirty="0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s-MX" sz="40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ecompensa:</a:t>
            </a:r>
            <a:r>
              <a:rPr lang="es-MX" sz="40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 El beneficio que obtienes luego de realizar la acción</a:t>
            </a:r>
            <a:endParaRPr lang="en-US" sz="40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-233464" y="700391"/>
            <a:ext cx="6789907" cy="10242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9"/>
            <a:ext cx="9869424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4" name="Elipse 3"/>
          <p:cNvSpPr/>
          <p:nvPr/>
        </p:nvSpPr>
        <p:spPr>
          <a:xfrm>
            <a:off x="236478" y="214007"/>
            <a:ext cx="4121513" cy="4121513"/>
          </a:xfrm>
          <a:prstGeom prst="ellipse">
            <a:avLst/>
          </a:prstGeom>
          <a:solidFill>
            <a:srgbClr val="FF35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1" y="900228"/>
            <a:ext cx="4636394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effectLst/>
              </a:rPr>
              <a:t>¿Cómo erradicar un mal hábito?</a:t>
            </a:r>
            <a:endParaRPr lang="es-MX" sz="5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438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75" y="-1478605"/>
            <a:ext cx="17440478" cy="98054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0427">
            <a:off x="725319" y="200884"/>
            <a:ext cx="7108976" cy="635221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65049" y="1787019"/>
            <a:ext cx="6029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solidFill>
                  <a:schemeClr val="bg2">
                    <a:lumMod val="25000"/>
                  </a:schemeClr>
                </a:solidFill>
              </a:rPr>
              <a:t>¡Tú eres la única persona que puede tomar esa decisión!</a:t>
            </a:r>
            <a:endParaRPr lang="es-MX" sz="4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97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3866" y="-1613486"/>
            <a:ext cx="17436650" cy="980333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38235" y="1264560"/>
            <a:ext cx="5074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 smtClean="0">
                <a:solidFill>
                  <a:schemeClr val="bg2">
                    <a:lumMod val="25000"/>
                  </a:schemeClr>
                </a:solidFill>
              </a:rPr>
              <a:t>Cuando la elefantita nació </a:t>
            </a:r>
            <a:r>
              <a:rPr lang="es-MX" sz="4800" dirty="0">
                <a:solidFill>
                  <a:schemeClr val="bg2">
                    <a:lumMod val="25000"/>
                  </a:schemeClr>
                </a:solidFill>
              </a:rPr>
              <a:t>le pusieron por nombre: “Thender”</a:t>
            </a:r>
          </a:p>
          <a:p>
            <a:r>
              <a:rPr lang="es-MX" sz="4800" dirty="0">
                <a:solidFill>
                  <a:schemeClr val="bg2">
                    <a:lumMod val="25000"/>
                  </a:schemeClr>
                </a:solidFill>
              </a:rPr>
              <a:t>(“Tierna</a:t>
            </a:r>
            <a:r>
              <a:rPr lang="es-MX" sz="4800" dirty="0" smtClean="0">
                <a:solidFill>
                  <a:schemeClr val="bg2">
                    <a:lumMod val="25000"/>
                  </a:schemeClr>
                </a:solidFill>
              </a:rPr>
              <a:t>”).</a:t>
            </a:r>
            <a:endParaRPr lang="es-MX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Abrir corchete 6"/>
          <p:cNvSpPr/>
          <p:nvPr/>
        </p:nvSpPr>
        <p:spPr>
          <a:xfrm>
            <a:off x="1212574" y="1053548"/>
            <a:ext cx="1331843" cy="5009322"/>
          </a:xfrm>
          <a:prstGeom prst="leftBracke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36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6972228" y="603115"/>
            <a:ext cx="4837151" cy="2332166"/>
          </a:xfrm>
          <a:prstGeom prst="roundRect">
            <a:avLst/>
          </a:prstGeom>
          <a:solidFill>
            <a:srgbClr val="FF8214"/>
          </a:solidFill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7062280" y="814240"/>
            <a:ext cx="4747099" cy="2104057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38100" dir="2700000" algn="tl" rotWithShape="0">
              <a:schemeClr val="bg1">
                <a:alpha val="40000"/>
              </a:schemeClr>
            </a:outerShdw>
            <a:reflection endPos="3000" dist="50800" dir="5400000" sy="-100000" algn="bl" rotWithShape="0"/>
          </a:effectLst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MX" dirty="0">
                <a:solidFill>
                  <a:schemeClr val="bg1"/>
                </a:solidFill>
              </a:rPr>
              <a:t>"Puedo y voy a cambiar los malos hábitos por buenos, eso me llevará al éxito. Puedo y lo voy a conseguir.“ </a:t>
            </a:r>
            <a:r>
              <a:rPr lang="es-MX" dirty="0" smtClean="0">
                <a:solidFill>
                  <a:schemeClr val="bg1"/>
                </a:solidFill>
              </a:rPr>
              <a:t>(Hábitos</a:t>
            </a:r>
            <a:r>
              <a:rPr lang="es-MX" dirty="0">
                <a:solidFill>
                  <a:schemeClr val="bg1"/>
                </a:solidFill>
              </a:rPr>
              <a:t>, David </a:t>
            </a:r>
            <a:r>
              <a:rPr lang="es-MX" dirty="0" smtClean="0">
                <a:solidFill>
                  <a:schemeClr val="bg1"/>
                </a:solidFill>
              </a:rPr>
              <a:t>Valois).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MX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3623550" y="5502264"/>
            <a:ext cx="4469863" cy="19594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3733914" y="5645538"/>
            <a:ext cx="4359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“Todo lo puedo en Cristo </a:t>
            </a:r>
          </a:p>
          <a:p>
            <a:r>
              <a:rPr lang="es-ES" sz="2800" b="1" dirty="0">
                <a:solidFill>
                  <a:schemeClr val="bg1"/>
                </a:solidFill>
              </a:rPr>
              <a:t>que me fortalece.” Fil. 4:13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685797" y="-822944"/>
            <a:ext cx="4469863" cy="3172333"/>
          </a:xfrm>
          <a:prstGeom prst="roundRect">
            <a:avLst/>
          </a:prstGeom>
          <a:solidFill>
            <a:srgbClr val="D2977A">
              <a:alpha val="61000"/>
            </a:srgbClr>
          </a:solidFill>
          <a:ln w="95250"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814759" y="348841"/>
            <a:ext cx="421193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</a:rPr>
              <a:t>Todas esas malas costumbres son difíciles de cambiar, pero </a:t>
            </a:r>
            <a:r>
              <a:rPr lang="es-MX" sz="2800" dirty="0" smtClean="0">
                <a:solidFill>
                  <a:schemeClr val="bg1"/>
                </a:solidFill>
              </a:rPr>
              <a:t>NO imposibles</a:t>
            </a:r>
            <a:r>
              <a:rPr lang="es-MX" sz="4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7847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 animBg="1"/>
      <p:bldP spid="7" grpId="0"/>
      <p:bldP spid="2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B0F0"/>
            </a:gs>
            <a:gs pos="6000">
              <a:srgbClr val="34E2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922338" y="574740"/>
            <a:ext cx="5342275" cy="1900238"/>
          </a:xfrm>
          <a:noFill/>
        </p:spPr>
        <p:txBody>
          <a:bodyPr>
            <a:noAutofit/>
          </a:bodyPr>
          <a:lstStyle/>
          <a:p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¡Es momento de eliminar ese mal hábito!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167319" y="2955925"/>
            <a:ext cx="3735421" cy="3495675"/>
          </a:xfrm>
          <a:noFill/>
        </p:spPr>
        <p:txBody>
          <a:bodyPr>
            <a:noAutofit/>
          </a:bodyPr>
          <a:lstStyle/>
          <a:p>
            <a:r>
              <a:rPr lang="es-MX" sz="3600" dirty="0">
                <a:solidFill>
                  <a:schemeClr val="bg1"/>
                </a:solidFill>
              </a:rPr>
              <a:t>T</a:t>
            </a:r>
            <a:r>
              <a:rPr lang="es-MX" sz="3600" dirty="0">
                <a:solidFill>
                  <a:schemeClr val="bg1"/>
                </a:solidFill>
                <a:effectLst/>
              </a:rPr>
              <a:t>odos tenemos malos </a:t>
            </a:r>
            <a:r>
              <a:rPr lang="es-MX" sz="3600" dirty="0" smtClean="0">
                <a:solidFill>
                  <a:schemeClr val="bg1"/>
                </a:solidFill>
                <a:effectLst/>
              </a:rPr>
              <a:t>hábitos</a:t>
            </a:r>
            <a:r>
              <a:rPr lang="es-MX" sz="3600" dirty="0">
                <a:solidFill>
                  <a:schemeClr val="bg1"/>
                </a:solidFill>
              </a:rPr>
              <a:t> </a:t>
            </a:r>
            <a:r>
              <a:rPr lang="es-MX" sz="3600" dirty="0" smtClean="0">
                <a:solidFill>
                  <a:schemeClr val="bg1"/>
                </a:solidFill>
              </a:rPr>
              <a:t>y todos podemos cambiarlos con la ayuda de Dios</a:t>
            </a:r>
            <a:endParaRPr lang="es-MX" sz="3600" dirty="0">
              <a:solidFill>
                <a:schemeClr val="bg1"/>
              </a:solidFill>
              <a:effectLst/>
            </a:endParaRPr>
          </a:p>
          <a:p>
            <a:endParaRPr lang="es-MX" sz="3200" dirty="0">
              <a:solidFill>
                <a:schemeClr val="tx1"/>
              </a:solidFill>
            </a:endParaRP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183">
            <a:off x="6984460" y="335635"/>
            <a:ext cx="4548914" cy="278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TEENAGERS Y LA IGLESIA ADVENTI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684">
            <a:off x="6955834" y="3521414"/>
            <a:ext cx="4790079" cy="29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863973" y="2474978"/>
            <a:ext cx="4194411" cy="3458894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95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5298" y="1868812"/>
            <a:ext cx="4204260" cy="384000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redondeado 6"/>
          <p:cNvSpPr/>
          <p:nvPr/>
        </p:nvSpPr>
        <p:spPr>
          <a:xfrm>
            <a:off x="5420293" y="1868812"/>
            <a:ext cx="5107664" cy="384000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960866" y="2165376"/>
            <a:ext cx="3781408" cy="304698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s-MX" sz="3200" b="1" u="sng" dirty="0" smtClean="0">
                <a:ln w="0"/>
                <a:solidFill>
                  <a:schemeClr val="bg1"/>
                </a:solidFill>
              </a:rPr>
              <a:t>HÁBITO SALUDABLE</a:t>
            </a:r>
            <a:r>
              <a:rPr lang="es-MX" sz="3200" b="1" u="sng" dirty="0">
                <a:ln w="0"/>
                <a:solidFill>
                  <a:schemeClr val="bg1"/>
                </a:solidFill>
              </a:rPr>
              <a:t>: </a:t>
            </a:r>
            <a:r>
              <a:rPr lang="es-MX" sz="3200" dirty="0">
                <a:ln w="0"/>
                <a:solidFill>
                  <a:schemeClr val="bg1"/>
                </a:solidFill>
              </a:rPr>
              <a:t>Es la actividad que contribuye a la </a:t>
            </a:r>
            <a:r>
              <a:rPr lang="es-MX" sz="3200" dirty="0" smtClean="0">
                <a:ln w="0"/>
                <a:solidFill>
                  <a:schemeClr val="bg1"/>
                </a:solidFill>
              </a:rPr>
              <a:t>mejoría </a:t>
            </a:r>
            <a:r>
              <a:rPr lang="es-MX" sz="3200" dirty="0">
                <a:ln w="0"/>
                <a:solidFill>
                  <a:schemeClr val="bg1"/>
                </a:solidFill>
              </a:rPr>
              <a:t>de tu salud física, mental, emocional y social</a:t>
            </a:r>
            <a:r>
              <a:rPr lang="es-MX" sz="3200" dirty="0" smtClean="0">
                <a:ln w="0"/>
                <a:solidFill>
                  <a:schemeClr val="bg1"/>
                </a:solidFill>
              </a:rPr>
              <a:t>.</a:t>
            </a:r>
            <a:endParaRPr lang="es-MX" sz="3200" dirty="0">
              <a:ln w="0"/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868147" y="1499939"/>
            <a:ext cx="4435813" cy="403187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457200"/>
            <a:endParaRPr lang="es-MX" sz="32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defTabSz="457200"/>
            <a:r>
              <a:rPr lang="es-MX" sz="32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HÁBITO NO SALUDABLE: </a:t>
            </a:r>
            <a:r>
              <a:rPr lang="es-MX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Es la actividad que perjudica tu bienestar y traen consecuencias negativas a tu salud física, mental, emocional o social.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5" y="199937"/>
            <a:ext cx="11500104" cy="15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4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1420425" y="1784617"/>
            <a:ext cx="4227220" cy="114915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Buena</a:t>
            </a:r>
            <a:br>
              <a:rPr lang="es-ES_tradnl" dirty="0" smtClean="0">
                <a:solidFill>
                  <a:schemeClr val="bg1"/>
                </a:solidFill>
              </a:rPr>
            </a:br>
            <a:r>
              <a:rPr lang="es-ES_tradnl" dirty="0" smtClean="0">
                <a:solidFill>
                  <a:schemeClr val="bg1"/>
                </a:solidFill>
              </a:rPr>
              <a:t>alimentación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1420425" y="3316049"/>
            <a:ext cx="4227220" cy="1054250"/>
          </a:xfrm>
          <a:prstGeom prst="rect">
            <a:avLst/>
          </a:prstGeom>
          <a:solidFill>
            <a:srgbClr val="FF8214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solidFill>
                  <a:prstClr val="white"/>
                </a:solidFill>
                <a:latin typeface="+mn-lt"/>
              </a:rPr>
              <a:t>Descanso</a:t>
            </a:r>
            <a:endParaRPr lang="es-MX" sz="4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7156992" y="1752657"/>
            <a:ext cx="3779911" cy="1054250"/>
          </a:xfrm>
          <a:prstGeom prst="rect">
            <a:avLst/>
          </a:prstGeom>
          <a:solidFill>
            <a:srgbClr val="00B0F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/>
                <a:latin typeface="+mn-lt"/>
              </a:rPr>
              <a:t>Higiene</a:t>
            </a:r>
            <a:endParaRPr lang="es-MX" sz="4000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2212491" y="260648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rgbClr val="3B280D"/>
                </a:solidFill>
                <a:latin typeface="Arial Black" panose="020B0A04020102020204" pitchFamily="34" charset="0"/>
              </a:rPr>
              <a:t>¡HÁBITOS BUENOS! </a:t>
            </a:r>
          </a:p>
        </p:txBody>
      </p:sp>
      <p:sp>
        <p:nvSpPr>
          <p:cNvPr id="13" name="2 Título"/>
          <p:cNvSpPr txBox="1">
            <a:spLocks/>
          </p:cNvSpPr>
          <p:nvPr/>
        </p:nvSpPr>
        <p:spPr>
          <a:xfrm>
            <a:off x="1420425" y="4752574"/>
            <a:ext cx="4227220" cy="10542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solidFill>
                  <a:prstClr val="white"/>
                </a:solidFill>
                <a:latin typeface="+mn-lt"/>
              </a:rPr>
              <a:t>Ejercicio</a:t>
            </a:r>
            <a:endParaRPr lang="es-MX" sz="4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6" name="2 Título"/>
          <p:cNvSpPr txBox="1">
            <a:spLocks/>
          </p:cNvSpPr>
          <p:nvPr/>
        </p:nvSpPr>
        <p:spPr>
          <a:xfrm>
            <a:off x="7156992" y="3316049"/>
            <a:ext cx="3779911" cy="1054250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/>
                <a:latin typeface="+mn-lt"/>
              </a:rPr>
              <a:t>Puntualidad</a:t>
            </a:r>
            <a:endParaRPr lang="es-MX" sz="4000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2 Título"/>
          <p:cNvSpPr txBox="1">
            <a:spLocks/>
          </p:cNvSpPr>
          <p:nvPr/>
        </p:nvSpPr>
        <p:spPr>
          <a:xfrm>
            <a:off x="7156991" y="4752574"/>
            <a:ext cx="3779911" cy="10542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solidFill>
                  <a:prstClr val="white"/>
                </a:solidFill>
                <a:latin typeface="+mn-lt"/>
              </a:rPr>
              <a:t>Orden</a:t>
            </a:r>
            <a:endParaRPr lang="es-MX" sz="4000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0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7" grpId="0" animBg="1"/>
      <p:bldP spid="9" grpId="0"/>
      <p:bldP spid="13" grpId="0" animBg="1"/>
      <p:bldP spid="16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Título"/>
          <p:cNvSpPr txBox="1">
            <a:spLocks/>
          </p:cNvSpPr>
          <p:nvPr/>
        </p:nvSpPr>
        <p:spPr>
          <a:xfrm>
            <a:off x="2212491" y="260648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¡HÁBITOS MALOS! </a:t>
            </a:r>
          </a:p>
        </p:txBody>
      </p:sp>
      <p:sp>
        <p:nvSpPr>
          <p:cNvPr id="10" name="Título 10"/>
          <p:cNvSpPr txBox="1">
            <a:spLocks/>
          </p:cNvSpPr>
          <p:nvPr/>
        </p:nvSpPr>
        <p:spPr>
          <a:xfrm>
            <a:off x="1519279" y="1784617"/>
            <a:ext cx="4227220" cy="11491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dirty="0" smtClean="0">
                <a:solidFill>
                  <a:schemeClr val="bg1"/>
                </a:solidFill>
              </a:rPr>
              <a:t>Dejar todo al final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1" name="2 Título"/>
          <p:cNvSpPr txBox="1">
            <a:spLocks/>
          </p:cNvSpPr>
          <p:nvPr/>
        </p:nvSpPr>
        <p:spPr>
          <a:xfrm>
            <a:off x="1519279" y="3316049"/>
            <a:ext cx="4227220" cy="10542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solidFill>
                  <a:prstClr val="white"/>
                </a:solidFill>
                <a:latin typeface="+mn-lt"/>
              </a:rPr>
              <a:t>   Impuntualidad</a:t>
            </a:r>
            <a:endParaRPr lang="es-MX" sz="4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2" name="2 Título"/>
          <p:cNvSpPr txBox="1">
            <a:spLocks/>
          </p:cNvSpPr>
          <p:nvPr/>
        </p:nvSpPr>
        <p:spPr>
          <a:xfrm>
            <a:off x="6847285" y="1977496"/>
            <a:ext cx="3779911" cy="1376346"/>
          </a:xfrm>
          <a:prstGeom prst="rect">
            <a:avLst/>
          </a:prstGeom>
          <a:solidFill>
            <a:srgbClr val="C00000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/>
                <a:latin typeface="+mn-lt"/>
              </a:rPr>
              <a:t>Interrumpir conversaciones</a:t>
            </a:r>
            <a:endParaRPr lang="es-MX" sz="4000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2 Título"/>
          <p:cNvSpPr txBox="1">
            <a:spLocks/>
          </p:cNvSpPr>
          <p:nvPr/>
        </p:nvSpPr>
        <p:spPr>
          <a:xfrm>
            <a:off x="1519279" y="4752574"/>
            <a:ext cx="4227220" cy="10542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solidFill>
                  <a:prstClr val="white"/>
                </a:solidFill>
                <a:latin typeface="+mn-lt"/>
              </a:rPr>
              <a:t>  Culpar a otros</a:t>
            </a:r>
            <a:endParaRPr lang="es-MX" sz="4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2 Título"/>
          <p:cNvSpPr txBox="1">
            <a:spLocks/>
          </p:cNvSpPr>
          <p:nvPr/>
        </p:nvSpPr>
        <p:spPr>
          <a:xfrm>
            <a:off x="6847285" y="4016441"/>
            <a:ext cx="3779911" cy="143104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/>
                <a:latin typeface="+mn-lt"/>
              </a:rPr>
              <a:t>Fumar, drogarse o beber</a:t>
            </a:r>
            <a:endParaRPr lang="es-MX" sz="4000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9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como cambiar un habito una por 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1509541"/>
            <a:ext cx="7161888" cy="48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redondeado 8"/>
          <p:cNvSpPr/>
          <p:nvPr/>
        </p:nvSpPr>
        <p:spPr>
          <a:xfrm>
            <a:off x="147638" y="1356951"/>
            <a:ext cx="8023596" cy="15666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638" y="222886"/>
            <a:ext cx="11699875" cy="977265"/>
          </a:xfrm>
          <a:noFill/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CAMBIA </a:t>
            </a:r>
            <a:r>
              <a:rPr lang="es-MX" sz="3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los malos hábitos uno por uno, así como vas formando los buenos.</a:t>
            </a:r>
            <a:endParaRPr lang="es-MX" sz="36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80342" y="1357009"/>
            <a:ext cx="761579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Podrías sentirte lleno de poder por tu decisión de eliminar todos tus malos hábitos, lo cual será muy positivo, pero no empieces la casa por el techo. </a:t>
            </a:r>
          </a:p>
          <a:p>
            <a:endParaRPr lang="es-MX" sz="4000" b="1" dirty="0">
              <a:solidFill>
                <a:srgbClr val="54545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47638" y="3047788"/>
            <a:ext cx="7634490" cy="1566620"/>
          </a:xfrm>
          <a:prstGeom prst="roundRect">
            <a:avLst/>
          </a:prstGeom>
          <a:solidFill>
            <a:srgbClr val="FF6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380342" y="3169547"/>
            <a:ext cx="7615794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</a:rPr>
              <a:t>Al principio, limítate a cambiar una sola mala costumbre, porque pretender cambiar todas de una sola vez podría ser </a:t>
            </a:r>
            <a:r>
              <a:rPr lang="es-MX" sz="2800" dirty="0" smtClean="0">
                <a:solidFill>
                  <a:schemeClr val="bg1"/>
                </a:solidFill>
              </a:rPr>
              <a:t>abrumador.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47638" y="4755622"/>
            <a:ext cx="6603358" cy="18545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380342" y="4755622"/>
            <a:ext cx="61761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2800" dirty="0">
                <a:solidFill>
                  <a:schemeClr val="bg1"/>
                </a:solidFill>
              </a:rPr>
              <a:t>Así que mejor </a:t>
            </a:r>
            <a:r>
              <a:rPr lang="es-MX" sz="2800" dirty="0" smtClean="0">
                <a:solidFill>
                  <a:schemeClr val="bg1"/>
                </a:solidFill>
              </a:rPr>
              <a:t>será mejor </a:t>
            </a:r>
            <a:r>
              <a:rPr lang="es-MX" sz="2800" dirty="0">
                <a:solidFill>
                  <a:schemeClr val="bg1"/>
                </a:solidFill>
              </a:rPr>
              <a:t>tomarte tu tiempo y eliminar una </a:t>
            </a:r>
            <a:r>
              <a:rPr lang="es-MX" sz="2800" dirty="0" smtClean="0">
                <a:solidFill>
                  <a:schemeClr val="bg1"/>
                </a:solidFill>
              </a:rPr>
              <a:t>de ellas para </a:t>
            </a:r>
            <a:r>
              <a:rPr lang="es-MX" sz="2800" dirty="0">
                <a:solidFill>
                  <a:schemeClr val="bg1"/>
                </a:solidFill>
              </a:rPr>
              <a:t>siempre, que </a:t>
            </a:r>
            <a:r>
              <a:rPr lang="es-MX" sz="2800" dirty="0" smtClean="0">
                <a:solidFill>
                  <a:schemeClr val="bg1"/>
                </a:solidFill>
              </a:rPr>
              <a:t>apresurar </a:t>
            </a:r>
            <a:r>
              <a:rPr lang="es-MX" sz="2800" dirty="0">
                <a:solidFill>
                  <a:schemeClr val="bg1"/>
                </a:solidFill>
              </a:rPr>
              <a:t>el proceso y terminar sin eliminar ninguna. </a:t>
            </a:r>
          </a:p>
        </p:txBody>
      </p:sp>
    </p:spTree>
    <p:extLst>
      <p:ext uri="{BB962C8B-B14F-4D97-AF65-F5344CB8AC3E}">
        <p14:creationId xmlns:p14="http://schemas.microsoft.com/office/powerpoint/2010/main" val="30858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/>
      <p:bldP spid="11" grpId="0" animBg="1"/>
      <p:bldP spid="5" grpId="0"/>
      <p:bldP spid="12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0452" y="-680936"/>
            <a:ext cx="14709904" cy="82702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87072" y="399194"/>
            <a:ext cx="75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¡VAMOS A LA PRÁCTICA!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245266" y="3301274"/>
            <a:ext cx="3477949" cy="25545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  <a:ea typeface="Calibri" charset="0"/>
                <a:cs typeface="Calibri" charset="0"/>
              </a:rPr>
              <a:t>Identifica un hábito que necesitas fortalecer o por el que quieres empezar…</a:t>
            </a:r>
            <a:endParaRPr lang="es-MX" sz="3200" dirty="0">
              <a:solidFill>
                <a:schemeClr val="bg1"/>
              </a:solidFill>
              <a:ea typeface="Calibri" charset="0"/>
              <a:cs typeface="Calibri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950195" y="1454614"/>
            <a:ext cx="49953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Estudiar más la biblia..</a:t>
            </a:r>
          </a:p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Orar con más fervor</a:t>
            </a:r>
          </a:p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Hablar más del amor de Jesús</a:t>
            </a:r>
          </a:p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Poner más atención en el culto</a:t>
            </a:r>
          </a:p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Escuchar música cristiana</a:t>
            </a:r>
          </a:p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Un estilo de vida saludable</a:t>
            </a:r>
          </a:p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Participar en la iglesia</a:t>
            </a:r>
          </a:p>
          <a:p>
            <a:pPr marL="457200" indent="-457200">
              <a:buFont typeface="Arial" charset="0"/>
              <a:buChar char="•"/>
            </a:pPr>
            <a:r>
              <a:rPr lang="es-MX" sz="2800" dirty="0" smtClean="0">
                <a:solidFill>
                  <a:schemeClr val="bg1"/>
                </a:solidFill>
              </a:rPr>
              <a:t>Otro: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9" name="Estrella de 5 puntas 8"/>
          <p:cNvSpPr/>
          <p:nvPr/>
        </p:nvSpPr>
        <p:spPr>
          <a:xfrm>
            <a:off x="3909040" y="1208059"/>
            <a:ext cx="1775040" cy="177504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/>
              <a:t>1</a:t>
            </a:r>
            <a:endParaRPr lang="es-ES_tradnl" sz="6000" b="1" dirty="0"/>
          </a:p>
        </p:txBody>
      </p:sp>
    </p:spTree>
    <p:extLst>
      <p:ext uri="{BB962C8B-B14F-4D97-AF65-F5344CB8AC3E}">
        <p14:creationId xmlns:p14="http://schemas.microsoft.com/office/powerpoint/2010/main" val="165159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A02ED90-ABD2-E247-92A3-535D59359A2F}"/>
              </a:ext>
            </a:extLst>
          </p:cNvPr>
          <p:cNvSpPr txBox="1">
            <a:spLocks/>
          </p:cNvSpPr>
          <p:nvPr/>
        </p:nvSpPr>
        <p:spPr>
          <a:xfrm rot="21049193">
            <a:off x="-116845" y="-847"/>
            <a:ext cx="2001795" cy="3652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0" dirty="0" smtClean="0">
                <a:solidFill>
                  <a:srgbClr val="00B0F0"/>
                </a:solidFill>
              </a:rPr>
              <a:t>¿</a:t>
            </a:r>
            <a:endParaRPr lang="es-MX" sz="30000" dirty="0">
              <a:solidFill>
                <a:srgbClr val="00B0F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A02ED90-ABD2-E247-92A3-535D59359A2F}"/>
              </a:ext>
            </a:extLst>
          </p:cNvPr>
          <p:cNvSpPr txBox="1">
            <a:spLocks/>
          </p:cNvSpPr>
          <p:nvPr/>
        </p:nvSpPr>
        <p:spPr>
          <a:xfrm rot="11986227">
            <a:off x="10019272" y="3832959"/>
            <a:ext cx="2001795" cy="3652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0" dirty="0" smtClean="0">
                <a:solidFill>
                  <a:srgbClr val="00B0F0"/>
                </a:solidFill>
              </a:rPr>
              <a:t>¿</a:t>
            </a:r>
            <a:endParaRPr lang="es-MX" sz="30000" dirty="0">
              <a:solidFill>
                <a:srgbClr val="00B0F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33563" y="976681"/>
            <a:ext cx="10357299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FFC000"/>
                </a:solidFill>
              </a:rPr>
              <a:t>¿Qué beneficio obtendrás? ¿Por qué vas a hacerlo?</a:t>
            </a:r>
            <a:endParaRPr lang="es-ES_tradnl" sz="3200" dirty="0">
              <a:solidFill>
                <a:srgbClr val="FFC000"/>
              </a:solidFill>
            </a:endParaRPr>
          </a:p>
          <a:p>
            <a:r>
              <a:rPr lang="es-MX" sz="3200" dirty="0">
                <a:solidFill>
                  <a:srgbClr val="FFC000"/>
                </a:solidFill>
              </a:rPr>
              <a:t>R= </a:t>
            </a:r>
            <a:endParaRPr lang="es-ES_tradnl" sz="3200" dirty="0">
              <a:solidFill>
                <a:srgbClr val="FFC000"/>
              </a:solidFill>
            </a:endParaRPr>
          </a:p>
          <a:p>
            <a:r>
              <a:rPr lang="es-MX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¿Cuándo vas a empezar?</a:t>
            </a:r>
            <a:endParaRPr lang="es-ES_tradnl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s-MX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</a:t>
            </a:r>
            <a:r>
              <a:rPr lang="es-MX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=</a:t>
            </a:r>
            <a:endParaRPr lang="es-ES_tradnl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s-MX" sz="3200" dirty="0">
                <a:solidFill>
                  <a:srgbClr val="34E2CC"/>
                </a:solidFill>
              </a:rPr>
              <a:t>¿Dónde lo puedes realizar?</a:t>
            </a:r>
            <a:endParaRPr lang="es-ES_tradnl" sz="3200" dirty="0">
              <a:solidFill>
                <a:srgbClr val="34E2CC"/>
              </a:solidFill>
            </a:endParaRPr>
          </a:p>
          <a:p>
            <a:r>
              <a:rPr lang="es-MX" sz="3200" dirty="0">
                <a:solidFill>
                  <a:srgbClr val="34E2CC"/>
                </a:solidFill>
              </a:rPr>
              <a:t>R</a:t>
            </a:r>
            <a:r>
              <a:rPr lang="es-MX" sz="3200" dirty="0" smtClean="0">
                <a:solidFill>
                  <a:srgbClr val="34E2CC"/>
                </a:solidFill>
              </a:rPr>
              <a:t>=</a:t>
            </a:r>
            <a:endParaRPr lang="es-ES_tradnl" sz="3200" dirty="0">
              <a:solidFill>
                <a:srgbClr val="34E2CC"/>
              </a:solidFill>
            </a:endParaRPr>
          </a:p>
          <a:p>
            <a:r>
              <a:rPr lang="es-MX" sz="3200" dirty="0">
                <a:solidFill>
                  <a:srgbClr val="FFFF00"/>
                </a:solidFill>
              </a:rPr>
              <a:t>¿Qué premio te darás cada vez que lo realices (sé realista)?</a:t>
            </a:r>
            <a:endParaRPr lang="es-ES_tradnl" sz="3200" dirty="0">
              <a:solidFill>
                <a:srgbClr val="FFFF00"/>
              </a:solidFill>
            </a:endParaRPr>
          </a:p>
          <a:p>
            <a:r>
              <a:rPr lang="es-MX" sz="3200" dirty="0">
                <a:solidFill>
                  <a:srgbClr val="FFFF00"/>
                </a:solidFill>
              </a:rPr>
              <a:t>R=</a:t>
            </a:r>
            <a:endParaRPr lang="es-ES_tradnl" sz="3200" dirty="0">
              <a:solidFill>
                <a:srgbClr val="FFFF00"/>
              </a:solidFill>
            </a:endParaRPr>
          </a:p>
          <a:p>
            <a:r>
              <a:rPr lang="es-MX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¿Cómo lograrás recordarlo? </a:t>
            </a:r>
            <a:endParaRPr lang="es-MX" sz="32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s-MX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</a:t>
            </a:r>
            <a:r>
              <a:rPr lang="es-MX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=</a:t>
            </a:r>
            <a:endParaRPr lang="es-ES_tradnl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s-ES_tradnl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203" y="0"/>
            <a:ext cx="1028198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-27545"/>
            <a:ext cx="4474723" cy="6885545"/>
          </a:xfrm>
          <a:prstGeom prst="rect">
            <a:avLst/>
          </a:prstGeom>
          <a:solidFill>
            <a:srgbClr val="2FD8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25294" y="365125"/>
            <a:ext cx="3715967" cy="6492875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+mn-lt"/>
              </a:rPr>
              <a:t>El punto es que todos somos como Tierna. De alguna forma cada uno de nosotros está atado a diferentes cuerdas que se disfrazan de hábitos no saludables.</a:t>
            </a:r>
            <a:endParaRPr lang="es-ES_tradnl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06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45861" flipH="1">
            <a:off x="5394199" y="469253"/>
            <a:ext cx="5058968" cy="7118033"/>
          </a:xfrm>
          <a:prstGeom prst="rect">
            <a:avLst/>
          </a:prstGeom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18261" y="335693"/>
            <a:ext cx="8218488" cy="742793"/>
          </a:xfrm>
        </p:spPr>
        <p:txBody>
          <a:bodyPr/>
          <a:lstStyle/>
          <a:p>
            <a:pPr eaLnBrk="1" hangingPunct="1"/>
            <a:r>
              <a:rPr lang="es-MX" altLang="es-MX" sz="6000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RECUERDA</a:t>
            </a:r>
            <a:r>
              <a:rPr lang="es-MX" altLang="es-MX" sz="6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endParaRPr lang="es-ES" altLang="es-MX" sz="60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7337" y="2000867"/>
            <a:ext cx="4591456" cy="3894095"/>
          </a:xfrm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s-MX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“Somos lo que hacemos día a día. De modo que la </a:t>
            </a:r>
            <a:r>
              <a:rPr lang="es-MX" altLang="es-MX" sz="3600" b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EXCELENCIA</a:t>
            </a:r>
            <a:r>
              <a:rPr lang="es-MX" altLang="es-MX" sz="3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MX" altLang="es-MX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 es un acto, sino un </a:t>
            </a:r>
            <a:r>
              <a:rPr lang="es-MX" altLang="es-MX" sz="3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HÁBITO</a:t>
            </a:r>
            <a:r>
              <a:rPr lang="es-MX" altLang="es-MX" sz="36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”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MX" altLang="es-MX" sz="2400" b="1" dirty="0" smtClean="0">
              <a:latin typeface="Calibri" charset="0"/>
              <a:ea typeface="Calibri" charset="0"/>
              <a:cs typeface="Calibri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s-MX" sz="24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ARISTOTELES</a:t>
            </a:r>
            <a:endParaRPr lang="es-ES" altLang="es-MX" sz="2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074" name="Picture 2" descr="Resultado de imagen para ARISTOTE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4" y="1382170"/>
            <a:ext cx="3176736" cy="42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6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1229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ELEFANTES BEBES EN CIR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685722" y="665395"/>
            <a:ext cx="50623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“Tierna” sufrió el “proceso” de entrenamiento:Cuando tenía sólo un año y medio la separaron de su madre y la ataron con fuertes cuerdas a una estaca.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6440557" y="-655982"/>
            <a:ext cx="5307495" cy="5784574"/>
          </a:xfrm>
          <a:prstGeom prst="roundRect">
            <a:avLst/>
          </a:prstGeom>
          <a:noFill/>
          <a:ln w="34925"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06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ELEFANTES BEBES EN CIRC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5"/>
          <a:stretch/>
        </p:blipFill>
        <p:spPr bwMode="auto">
          <a:xfrm>
            <a:off x="0" y="-2711125"/>
            <a:ext cx="12192000" cy="111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565909" y="437323"/>
            <a:ext cx="5764696" cy="5764696"/>
          </a:xfrm>
          <a:prstGeom prst="ellipse">
            <a:avLst/>
          </a:prstGeom>
          <a:solidFill>
            <a:schemeClr val="bg2">
              <a:lumMod val="1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5982512" y="1615350"/>
            <a:ext cx="49314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</a:rPr>
              <a:t>Q</a:t>
            </a:r>
            <a:r>
              <a:rPr lang="es-MX" sz="4000" dirty="0" smtClean="0">
                <a:solidFill>
                  <a:schemeClr val="bg1"/>
                </a:solidFill>
              </a:rPr>
              <a:t>uebrantaron </a:t>
            </a:r>
            <a:r>
              <a:rPr lang="es-MX" sz="4000" dirty="0">
                <a:solidFill>
                  <a:schemeClr val="bg1"/>
                </a:solidFill>
              </a:rPr>
              <a:t>su </a:t>
            </a:r>
            <a:r>
              <a:rPr lang="es-MX" sz="4000" dirty="0" smtClean="0">
                <a:solidFill>
                  <a:schemeClr val="bg1"/>
                </a:solidFill>
              </a:rPr>
              <a:t>fuerte espíritu </a:t>
            </a:r>
            <a:r>
              <a:rPr lang="es-MX" sz="4000" dirty="0">
                <a:solidFill>
                  <a:schemeClr val="bg1"/>
                </a:solidFill>
              </a:rPr>
              <a:t>de elefante, hasta hacerla creer que era débil y que no podía ser </a:t>
            </a:r>
            <a:r>
              <a:rPr lang="es-MX" sz="4000" dirty="0" smtClean="0">
                <a:solidFill>
                  <a:schemeClr val="bg1"/>
                </a:solidFill>
              </a:rPr>
              <a:t>libre.</a:t>
            </a:r>
            <a:endParaRPr lang="es-MX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ELEFANTES BEBES EN CIR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52" y="-536714"/>
            <a:ext cx="12428952" cy="77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6164269" y="834887"/>
            <a:ext cx="5705061" cy="4882820"/>
          </a:xfrm>
          <a:prstGeom prst="roundRect">
            <a:avLst/>
          </a:prstGeom>
          <a:solidFill>
            <a:srgbClr val="2DDDF0">
              <a:alpha val="87000"/>
            </a:srgbClr>
          </a:solidFill>
          <a:ln w="952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6514238" y="1099976"/>
            <a:ext cx="53550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bg2">
                    <a:lumMod val="25000"/>
                  </a:schemeClr>
                </a:solidFill>
              </a:rPr>
              <a:t>Aunque no le gustaba lo que le “enseñaban a hacer” en el circo, pues no son cosas que normalmente hacen los elefantes, y la obligaban con maltratos, no podía zafarse de la estaca y huir. </a:t>
            </a:r>
            <a:endParaRPr lang="es-MX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r="-6120"/>
          <a:stretch/>
        </p:blipFill>
        <p:spPr>
          <a:xfrm>
            <a:off x="868017" y="-592505"/>
            <a:ext cx="14434209" cy="811528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689113" y="1193709"/>
            <a:ext cx="4419600" cy="4710133"/>
          </a:xfrm>
          <a:prstGeom prst="roundRect">
            <a:avLst/>
          </a:prstGeom>
          <a:solidFill>
            <a:srgbClr val="FF808C">
              <a:alpha val="61000"/>
            </a:srgbClr>
          </a:solidFill>
          <a:ln w="952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1016124" y="1479976"/>
            <a:ext cx="40925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Los años atada a la estaca y sus fracasos de infancia la convencieron de que la pequeña estaca era más fuerte que ella.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5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0427">
            <a:off x="2600133" y="288962"/>
            <a:ext cx="7126270" cy="636766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24231" y="1987038"/>
            <a:ext cx="6478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solidFill>
                  <a:schemeClr val="bg1"/>
                </a:solidFill>
              </a:rPr>
              <a:t>¿Por qué un elefante, que es tan grande y tiene tanta fuerza, no se libera de su pequeña estaca?</a:t>
            </a:r>
            <a:endParaRPr lang="es-MX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2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034" y="-1286727"/>
            <a:ext cx="12229034" cy="814472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88068" y="1524968"/>
            <a:ext cx="368335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Arial Black" panose="020B0A04020102020204" pitchFamily="34" charset="0"/>
              </a:rPr>
              <a:t>¡NOS ATAN!</a:t>
            </a:r>
          </a:p>
        </p:txBody>
      </p:sp>
      <p:sp>
        <p:nvSpPr>
          <p:cNvPr id="3" name="CuadroTexto 2"/>
          <p:cNvSpPr txBox="1"/>
          <p:nvPr/>
        </p:nvSpPr>
        <p:spPr>
          <a:xfrm rot="20814300">
            <a:off x="486300" y="2487225"/>
            <a:ext cx="55835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¡NOS ESCLAVIZAN!</a:t>
            </a:r>
          </a:p>
        </p:txBody>
      </p:sp>
      <p:sp>
        <p:nvSpPr>
          <p:cNvPr id="7" name="CuadroTexto 6"/>
          <p:cNvSpPr txBox="1"/>
          <p:nvPr/>
        </p:nvSpPr>
        <p:spPr>
          <a:xfrm rot="1010546">
            <a:off x="5437533" y="5488023"/>
            <a:ext cx="467503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Arial Black" panose="020B0A04020102020204" pitchFamily="34" charset="0"/>
              </a:rPr>
              <a:t>¡NOS AFECTAN!</a:t>
            </a:r>
          </a:p>
        </p:txBody>
      </p:sp>
      <p:sp>
        <p:nvSpPr>
          <p:cNvPr id="10" name="Rectángulo 9"/>
          <p:cNvSpPr/>
          <p:nvPr/>
        </p:nvSpPr>
        <p:spPr>
          <a:xfrm rot="916826">
            <a:off x="-312925" y="4718992"/>
            <a:ext cx="6096000" cy="1569660"/>
          </a:xfrm>
          <a:prstGeom prst="rect">
            <a:avLst/>
          </a:prstGeom>
          <a:solidFill>
            <a:srgbClr val="1F0D2D"/>
          </a:solidFill>
        </p:spPr>
        <p:txBody>
          <a:bodyPr>
            <a:spAutoFit/>
          </a:bodyPr>
          <a:lstStyle/>
          <a:p>
            <a:pPr algn="ctr"/>
            <a:r>
              <a:rPr lang="es-MX" sz="3200" dirty="0">
                <a:solidFill>
                  <a:prstClr val="white"/>
                </a:solidFill>
                <a:latin typeface="Arial Black" panose="020B0A04020102020204" pitchFamily="34" charset="0"/>
              </a:rPr>
              <a:t>NOS QUITAN LA OPORTUNIDAD DE SER LIBRES… 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 rot="2828563">
            <a:off x="7711814" y="3888698"/>
            <a:ext cx="5215944" cy="160043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Arial Black" panose="020B0A04020102020204" pitchFamily="34" charset="0"/>
              </a:rPr>
              <a:t>¡NOS DESTRUYEN</a:t>
            </a:r>
            <a:r>
              <a:rPr lang="es-MX" sz="5400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9" name="CuadroTexto 8"/>
          <p:cNvSpPr txBox="1"/>
          <p:nvPr/>
        </p:nvSpPr>
        <p:spPr>
          <a:xfrm rot="509303">
            <a:off x="7114118" y="1132479"/>
            <a:ext cx="53704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Arial Black" panose="020B0A04020102020204" pitchFamily="34" charset="0"/>
              </a:rPr>
              <a:t>¡NOS MANIPULAN!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34236" y="185992"/>
            <a:ext cx="6478073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6600" dirty="0" smtClean="0">
                <a:solidFill>
                  <a:schemeClr val="bg1"/>
                </a:solidFill>
              </a:rPr>
              <a:t>Los malos hábitos</a:t>
            </a:r>
            <a:endParaRPr lang="es-MX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5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10" grpId="0" animBg="1"/>
      <p:bldP spid="11" grpId="0" animBg="1"/>
      <p:bldP spid="9" grpId="0" animBg="1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9102</TotalTime>
  <Words>1115</Words>
  <Application>Microsoft Office PowerPoint</Application>
  <PresentationFormat>Panorámica</PresentationFormat>
  <Paragraphs>135</Paragraphs>
  <Slides>39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39</vt:i4>
      </vt:variant>
    </vt:vector>
  </HeadingPairs>
  <TitlesOfParts>
    <vt:vector size="51" baseType="lpstr">
      <vt:lpstr>Amatic</vt:lpstr>
      <vt:lpstr>Arial</vt:lpstr>
      <vt:lpstr>Arial Black</vt:lpstr>
      <vt:lpstr>Arial Rounded MT Bold</vt:lpstr>
      <vt:lpstr>Calibri</vt:lpstr>
      <vt:lpstr>Calibri Light</vt:lpstr>
      <vt:lpstr>Franklin Gothic Book</vt:lpstr>
      <vt:lpstr>Times New Roman</vt:lpstr>
      <vt:lpstr>Wingdings 2</vt:lpstr>
      <vt:lpstr>Tema de Office</vt:lpstr>
      <vt:lpstr>HDOfficeLightV0</vt:lpstr>
      <vt:lpstr>2_Diseño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¡Es momento de eliminar ese mal hábito! </vt:lpstr>
      <vt:lpstr>Presentación de PowerPoint</vt:lpstr>
      <vt:lpstr>Buena alimentación</vt:lpstr>
      <vt:lpstr>Presentación de PowerPoint</vt:lpstr>
      <vt:lpstr>CAMBIA los malos hábitos uno por uno, así como vas formando los buenos.</vt:lpstr>
      <vt:lpstr>Presentación de PowerPoint</vt:lpstr>
      <vt:lpstr>Presentación de PowerPoint</vt:lpstr>
      <vt:lpstr>El punto es que todos somos como Tierna. De alguna forma cada uno de nosotros está atado a diferentes cuerdas que se disfrazan de hábitos no saludables.</vt:lpstr>
      <vt:lpstr>RECUERDA: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FORMACIONDE HABITOS</dc:title>
  <dc:creator>JUAN CARLOS QUIYONO ESCOBAR</dc:creator>
  <cp:lastModifiedBy>Zory</cp:lastModifiedBy>
  <cp:revision>218</cp:revision>
  <dcterms:created xsi:type="dcterms:W3CDTF">2019-08-18T00:08:37Z</dcterms:created>
  <dcterms:modified xsi:type="dcterms:W3CDTF">2020-01-28T16:17:18Z</dcterms:modified>
</cp:coreProperties>
</file>