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9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  <a:srgbClr val="4B808B"/>
    <a:srgbClr val="A10E80"/>
    <a:srgbClr val="99BC55"/>
    <a:srgbClr val="84A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2"/>
    <p:restoredTop sz="94674"/>
  </p:normalViewPr>
  <p:slideViewPr>
    <p:cSldViewPr snapToGrid="0" snapToObjects="1">
      <p:cViewPr varScale="1">
        <p:scale>
          <a:sx n="50" d="100"/>
          <a:sy n="50" d="100"/>
        </p:scale>
        <p:origin x="1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 Juan Pérez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 Juan Pérez</a:t>
            </a:r>
          </a:p>
        </p:txBody>
      </p:sp>
      <p:sp>
        <p:nvSpPr>
          <p:cNvPr id="95" name="“Escribe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“Escribe una cita aquí”</a:t>
            </a:r>
          </a:p>
        </p:txBody>
      </p:sp>
      <p:sp>
        <p:nvSpPr>
          <p:cNvPr id="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n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58" name="LOGO MINMUJER.png" descr="LOGO MINMUJER.png"/>
          <p:cNvPicPr>
            <a:picLocks noChangeAspect="1"/>
          </p:cNvPicPr>
          <p:nvPr/>
        </p:nvPicPr>
        <p:blipFill>
          <a:blip r:embed="rId2"/>
          <a:srcRect l="632" r="632"/>
          <a:stretch>
            <a:fillRect/>
          </a:stretch>
        </p:blipFill>
        <p:spPr>
          <a:xfrm>
            <a:off x="21282049" y="12157992"/>
            <a:ext cx="1611879" cy="97091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chemeClr val="accent6">
                <a:hueOff val="10811956"/>
                <a:satOff val="-58544"/>
                <a:lumOff val="-9736"/>
                <a:alpha val="70000"/>
              </a:schemeClr>
            </a:outerShdw>
          </a:effectLst>
        </p:spPr>
      </p:pic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n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ivel de texto 1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n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n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 Blac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upo"/>
          <p:cNvGrpSpPr/>
          <p:nvPr/>
        </p:nvGrpSpPr>
        <p:grpSpPr>
          <a:xfrm>
            <a:off x="28575" y="132853"/>
            <a:ext cx="24326850" cy="14255851"/>
            <a:chOff x="0" y="0"/>
            <a:chExt cx="24326850" cy="14255849"/>
          </a:xfrm>
        </p:grpSpPr>
        <p:pic>
          <p:nvPicPr>
            <p:cNvPr id="120" name="fondoWoman_Mesa de trabajo 1.jpg" descr="fondoWoman_Mesa de trabajo 1.jpg"/>
            <p:cNvPicPr>
              <a:picLocks noChangeAspect="1"/>
            </p:cNvPicPr>
            <p:nvPr/>
          </p:nvPicPr>
          <p:blipFill>
            <a:blip r:embed="rId2"/>
            <a:srcRect t="415" b="415"/>
            <a:stretch>
              <a:fillRect/>
            </a:stretch>
          </p:blipFill>
          <p:spPr>
            <a:xfrm>
              <a:off x="0" y="0"/>
              <a:ext cx="24326850" cy="13570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Rectángulo"/>
            <p:cNvSpPr txBox="1"/>
            <p:nvPr/>
          </p:nvSpPr>
          <p:spPr>
            <a:xfrm>
              <a:off x="0" y="13646249"/>
              <a:ext cx="24326850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Humildad espuria"/>
          <p:cNvSpPr txBox="1">
            <a:spLocks noGrp="1"/>
          </p:cNvSpPr>
          <p:nvPr>
            <p:ph type="title"/>
          </p:nvPr>
        </p:nvSpPr>
        <p:spPr>
          <a:xfrm>
            <a:off x="1982723" y="571500"/>
            <a:ext cx="20815301" cy="2984500"/>
          </a:xfrm>
          <a:prstGeom prst="rect">
            <a:avLst/>
          </a:prstGeom>
        </p:spPr>
        <p:txBody>
          <a:bodyPr/>
          <a:lstStyle>
            <a:lvl1pPr>
              <a:defRPr sz="8800"/>
            </a:lvl1pPr>
          </a:lstStyle>
          <a:p>
            <a:r>
              <a:t>Humildad espuria</a:t>
            </a:r>
          </a:p>
        </p:txBody>
      </p:sp>
      <p:sp>
        <p:nvSpPr>
          <p:cNvPr id="158" name="Se observa mucha humildad espasmódica y espuria entre los cristianos profesos. Algunos, decididos a vencer el yo, se ponen tan bajo como sea posible; pero tratan de hacerlo con sus propias fuerzas, y la siguiente ola de alabanzas o adulación los eleva fu"/>
          <p:cNvSpPr txBox="1">
            <a:spLocks noGrp="1"/>
          </p:cNvSpPr>
          <p:nvPr>
            <p:ph type="body" sz="half" idx="1"/>
          </p:nvPr>
        </p:nvSpPr>
        <p:spPr>
          <a:xfrm>
            <a:off x="3466248" y="4243925"/>
            <a:ext cx="19514468" cy="6538473"/>
          </a:xfrm>
          <a:prstGeom prst="rect">
            <a:avLst/>
          </a:prstGeom>
          <a:solidFill>
            <a:schemeClr val="accent1"/>
          </a:solidFill>
          <a:ln w="9525">
            <a:round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3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 observa mucha humildad espasmódica y espuria entre los cristianos profesos. Algunos, decididos a vencer el yo, se ponen tan bajo como sea posible; pero tratan de hacerlo con sus propias fuerzas, y la siguiente ola de alabanzas o adulación los eleva fuera de la vista. No están dispuestos a someterse completamente a Dios, y él no puede obrar por medio de ellos</a:t>
            </a:r>
          </a:p>
        </p:txBody>
      </p:sp>
      <p:sp>
        <p:nvSpPr>
          <p:cNvPr id="159" name="——El Camino a Cristo, 77 (1892). {1MCP 42.1}"/>
          <p:cNvSpPr txBox="1"/>
          <p:nvPr/>
        </p:nvSpPr>
        <p:spPr>
          <a:xfrm>
            <a:off x="11478755" y="12508681"/>
            <a:ext cx="10659512" cy="189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01675">
              <a:lnSpc>
                <a:spcPts val="6800"/>
              </a:lnSpc>
              <a:spcBef>
                <a:spcPts val="2800"/>
              </a:spcBef>
              <a:defRPr sz="3570"/>
            </a:lvl1pPr>
          </a:lstStyle>
          <a:p>
            <a:r>
              <a:t>——El Camino a Cristo, 77 (1892). {1MCP 42.1}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umildad espuria"/>
          <p:cNvSpPr txBox="1">
            <a:spLocks noGrp="1"/>
          </p:cNvSpPr>
          <p:nvPr>
            <p:ph type="title"/>
          </p:nvPr>
        </p:nvSpPr>
        <p:spPr>
          <a:xfrm>
            <a:off x="1130188" y="998673"/>
            <a:ext cx="8928267" cy="1664460"/>
          </a:xfrm>
          <a:prstGeom prst="rect">
            <a:avLst/>
          </a:prstGeom>
        </p:spPr>
        <p:txBody>
          <a:bodyPr/>
          <a:lstStyle>
            <a:lvl1pPr defTabSz="676909">
              <a:defRPr sz="7215"/>
            </a:lvl1pPr>
          </a:lstStyle>
          <a:p>
            <a:r>
              <a:t>Humildad espuria</a:t>
            </a:r>
          </a:p>
        </p:txBody>
      </p:sp>
      <p:sp>
        <p:nvSpPr>
          <p:cNvPr id="162" name="No acepten ninguna alabanza para sí mismos.…"/>
          <p:cNvSpPr txBox="1">
            <a:spLocks noGrp="1"/>
          </p:cNvSpPr>
          <p:nvPr>
            <p:ph type="body" idx="1"/>
          </p:nvPr>
        </p:nvSpPr>
        <p:spPr>
          <a:xfrm>
            <a:off x="2639292" y="3609058"/>
            <a:ext cx="20431267" cy="7603009"/>
          </a:xfrm>
          <a:prstGeom prst="rect">
            <a:avLst/>
          </a:prstGeom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/>
          <a:lstStyle/>
          <a:p>
            <a:pPr marL="633328" indent="-633328" defTabSz="817244">
              <a:spcBef>
                <a:spcPts val="0"/>
              </a:spcBef>
              <a:buSzPct val="100000"/>
              <a:buAutoNum type="arabicPeriod"/>
              <a:defRPr sz="4257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No acepten ninguna alabanza</a:t>
            </a:r>
            <a:r>
              <a:t> para sí mismos.</a:t>
            </a:r>
          </a:p>
          <a:p>
            <a:pPr marL="633328" indent="-633328" defTabSz="817244">
              <a:spcBef>
                <a:spcPts val="0"/>
              </a:spcBef>
              <a:buSzPct val="100000"/>
              <a:buAutoNum type="arabicPeriod"/>
              <a:defRPr sz="4257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No trabajen</a:t>
            </a:r>
            <a:r>
              <a:rPr sz="4356"/>
              <a:t> con una </a:t>
            </a: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mente dividida</a:t>
            </a:r>
            <a:r>
              <a:t>, tratando de servir a Dios y al yo al mismo tiempo.</a:t>
            </a:r>
          </a:p>
          <a:p>
            <a:pPr marL="633328" indent="-633328" defTabSz="817244">
              <a:lnSpc>
                <a:spcPts val="6700"/>
              </a:lnSpc>
              <a:spcBef>
                <a:spcPts val="1900"/>
              </a:spcBef>
              <a:buSzPct val="100000"/>
              <a:buAutoNum type="arabicPeriod"/>
              <a:defRPr sz="4257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Mantengan el yo fuera </a:t>
            </a:r>
            <a:r>
              <a:t>de la vista.</a:t>
            </a:r>
          </a:p>
          <a:p>
            <a:pPr marL="633328" indent="-633328" defTabSz="817244">
              <a:spcBef>
                <a:spcPts val="0"/>
              </a:spcBef>
              <a:buSzPct val="100000"/>
              <a:buAutoNum type="arabicPeriod"/>
              <a:defRPr sz="4257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Conduzcan sus palabras</a:t>
            </a:r>
            <a:r>
              <a:t> a los cansados y cargados a Jesús, el Salvador compasivo.</a:t>
            </a:r>
          </a:p>
          <a:p>
            <a:pPr marL="633328" indent="-633328" defTabSz="817244">
              <a:spcBef>
                <a:spcPts val="0"/>
              </a:spcBef>
              <a:buSzPct val="100000"/>
              <a:buAutoNum type="arabicPeriod"/>
              <a:defRPr sz="4257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Trabajen </a:t>
            </a:r>
            <a:r>
              <a:t>como </a:t>
            </a:r>
            <a:r>
              <a:rPr sz="5643" b="1">
                <a:latin typeface="Helvetica"/>
                <a:ea typeface="Helvetica"/>
                <a:cs typeface="Helvetica"/>
                <a:sym typeface="Helvetica"/>
              </a:rPr>
              <a:t>viendo</a:t>
            </a:r>
            <a:r>
              <a:t> al que está a su mano derecha, listo para fortalecerlos para el servicio.</a:t>
            </a:r>
          </a:p>
          <a:p>
            <a:pPr marL="633328" indent="-633328" defTabSz="817244">
              <a:spcBef>
                <a:spcPts val="0"/>
              </a:spcBef>
              <a:buSzPct val="100000"/>
              <a:buAutoNum type="arabicPeriod"/>
              <a:defRPr sz="5643" b="1">
                <a:effectLst>
                  <a:outerShdw blurRad="25146" dist="2375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Depender completamente de Cristo.</a:t>
            </a:r>
          </a:p>
        </p:txBody>
      </p:sp>
      <p:sp>
        <p:nvSpPr>
          <p:cNvPr id="163" name="——The Review and Herald, 11 de mayo de 1897. {1MCP 52.4}"/>
          <p:cNvSpPr txBox="1"/>
          <p:nvPr/>
        </p:nvSpPr>
        <p:spPr>
          <a:xfrm>
            <a:off x="11496894" y="11698010"/>
            <a:ext cx="10659512" cy="189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12750">
              <a:lnSpc>
                <a:spcPts val="4000"/>
              </a:lnSpc>
              <a:spcBef>
                <a:spcPts val="1700"/>
              </a:spcBef>
              <a:defRPr sz="2100"/>
            </a:pPr>
            <a:r>
              <a:t>——The Review and Herald, 11 de mayo de 1897. {1MCP 52.4}</a:t>
            </a:r>
          </a:p>
          <a:p>
            <a:pPr algn="l" defTabSz="412750">
              <a:lnSpc>
                <a:spcPts val="4000"/>
              </a:lnSpc>
              <a:spcBef>
                <a:spcPts val="1700"/>
              </a:spcBef>
              <a:defRPr sz="2100"/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——El Camino a Cristo, 77 (1892). {1MCP 42.1}"/>
          <p:cNvSpPr txBox="1"/>
          <p:nvPr/>
        </p:nvSpPr>
        <p:spPr>
          <a:xfrm>
            <a:off x="8830883" y="12387495"/>
            <a:ext cx="15294770" cy="155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8000"/>
              </a:lnSpc>
              <a:spcBef>
                <a:spcPts val="3400"/>
              </a:spcBef>
              <a:defRPr sz="3200"/>
            </a:lvl1pPr>
          </a:lstStyle>
          <a:p>
            <a:r>
              <a:t>——El Camino a Cristo, 77 (1892). {1MCP 42.1}</a:t>
            </a:r>
          </a:p>
        </p:txBody>
      </p:sp>
      <p:sp>
        <p:nvSpPr>
          <p:cNvPr id="166" name="Algunos no se quedan satisfechos con una reunión a menos que sientan cierto poder y momentos felices. Trabajan para esto y despiertan sentimientos de emoción."/>
          <p:cNvSpPr txBox="1"/>
          <p:nvPr/>
        </p:nvSpPr>
        <p:spPr>
          <a:xfrm>
            <a:off x="10306790" y="3353296"/>
            <a:ext cx="12916826" cy="4115392"/>
          </a:xfrm>
          <a:prstGeom prst="rect">
            <a:avLst/>
          </a:prstGeom>
          <a:gradFill>
            <a:gsLst>
              <a:gs pos="4006">
                <a:srgbClr val="FF9300"/>
              </a:gs>
              <a:gs pos="43772">
                <a:srgbClr val="D49E55"/>
              </a:gs>
              <a:gs pos="100000">
                <a:srgbClr val="A9A9A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lnSpc>
                <a:spcPts val="5700"/>
              </a:lnSpc>
              <a:spcBef>
                <a:spcPts val="3400"/>
              </a:spcBef>
              <a:defRPr sz="4200"/>
            </a:lvl1pPr>
          </a:lstStyle>
          <a:p>
            <a:r>
              <a:t>Algunos no se quedan satisfechos con una reunión a menos que sientan cierto poder y momentos felices. Trabajan para esto y despiertan sentimientos de emoción.</a:t>
            </a:r>
          </a:p>
        </p:txBody>
      </p:sp>
      <p:pic>
        <p:nvPicPr>
          <p:cNvPr id="16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2" y="1698620"/>
            <a:ext cx="9946456" cy="850485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Las reuniones más provechosas para el progreso espiritual son aquellas que se caracterizan por la solemnidad y el escudriñamiento profundo del corazón: en las cuales cada uno procura conocerse a sí mismo y con fervor y profunda humildad se esfuerza por a"/>
          <p:cNvSpPr txBox="1">
            <a:spLocks noGrp="1"/>
          </p:cNvSpPr>
          <p:nvPr>
            <p:ph type="body" sz="half" idx="1"/>
          </p:nvPr>
        </p:nvSpPr>
        <p:spPr>
          <a:xfrm>
            <a:off x="1102848" y="8348984"/>
            <a:ext cx="22178304" cy="3794106"/>
          </a:xfrm>
          <a:prstGeom prst="rect">
            <a:avLst/>
          </a:prstGeom>
          <a:solidFill>
            <a:schemeClr val="accent4">
              <a:hueOff val="181116"/>
              <a:satOff val="-2364"/>
              <a:lumOff val="-35561"/>
            </a:schemeClr>
          </a:soli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marL="0" indent="0" algn="ctr" defTabSz="528319">
              <a:lnSpc>
                <a:spcPts val="7200"/>
              </a:lnSpc>
              <a:spcBef>
                <a:spcPts val="0"/>
              </a:spcBef>
              <a:buSzTx/>
              <a:buNone/>
              <a:defRPr sz="2048">
                <a:effectLst>
                  <a:outerShdw blurRad="16256" dist="15359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Las reuniones más provechosas</a:t>
            </a:r>
            <a:r>
              <a:rPr sz="5503" i="1">
                <a:latin typeface="Times New Roman"/>
                <a:ea typeface="Times New Roman"/>
                <a:cs typeface="Times New Roman"/>
                <a:sym typeface="Times New Roman"/>
              </a:rPr>
              <a:t> para el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progreso espiritual son aquellas que se caracterizan </a:t>
            </a:r>
            <a:r>
              <a:rPr sz="5503" i="1">
                <a:latin typeface="Times New Roman"/>
                <a:ea typeface="Times New Roman"/>
                <a:cs typeface="Times New Roman"/>
                <a:sym typeface="Times New Roman"/>
              </a:rPr>
              <a:t>por la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solemnidad </a:t>
            </a:r>
            <a:r>
              <a:rPr sz="5503" i="1">
                <a:latin typeface="Times New Roman"/>
                <a:ea typeface="Times New Roman"/>
                <a:cs typeface="Times New Roman"/>
                <a:sym typeface="Times New Roman"/>
              </a:rPr>
              <a:t>y el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escudriñamiento profundo </a:t>
            </a:r>
            <a:r>
              <a:rPr sz="4992" i="1"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corazón</a:t>
            </a:r>
            <a:r>
              <a:rPr sz="4800" i="1">
                <a:latin typeface="Times New Roman"/>
                <a:ea typeface="Times New Roman"/>
                <a:cs typeface="Times New Roman"/>
                <a:sym typeface="Times New Roman"/>
              </a:rPr>
              <a:t>: en las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cuales cada uno procura conocerse a sí mismo </a:t>
            </a:r>
            <a:r>
              <a:rPr sz="4864" i="1">
                <a:latin typeface="Times New Roman"/>
                <a:ea typeface="Times New Roman"/>
                <a:cs typeface="Times New Roman"/>
                <a:sym typeface="Times New Roman"/>
              </a:rPr>
              <a:t>y con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fervor y profunda humildad se esfuerza por aprender</a:t>
            </a:r>
            <a:r>
              <a:rPr sz="4800" i="1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5503" b="1" i="1">
                <a:latin typeface="Times New Roman"/>
                <a:ea typeface="Times New Roman"/>
                <a:cs typeface="Times New Roman"/>
                <a:sym typeface="Times New Roman"/>
              </a:rPr>
              <a:t>Cristo.</a:t>
            </a:r>
          </a:p>
        </p:txBody>
      </p:sp>
      <p:sp>
        <p:nvSpPr>
          <p:cNvPr id="169" name="Reuniones provechosas"/>
          <p:cNvSpPr txBox="1">
            <a:spLocks noGrp="1"/>
          </p:cNvSpPr>
          <p:nvPr>
            <p:ph type="title"/>
          </p:nvPr>
        </p:nvSpPr>
        <p:spPr>
          <a:xfrm>
            <a:off x="1861073" y="571500"/>
            <a:ext cx="20661854" cy="1556858"/>
          </a:xfrm>
          <a:prstGeom prst="rect">
            <a:avLst/>
          </a:prstGeom>
        </p:spPr>
        <p:txBody>
          <a:bodyPr anchor="t"/>
          <a:lstStyle>
            <a:lvl1pPr defTabSz="767715">
              <a:defRPr sz="8184"/>
            </a:lvl1pPr>
          </a:lstStyle>
          <a:p>
            <a:r>
              <a:t>Reuniones provechosas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itos extraños"/>
          <p:cNvSpPr txBox="1">
            <a:spLocks noGrp="1"/>
          </p:cNvSpPr>
          <p:nvPr>
            <p:ph type="title"/>
          </p:nvPr>
        </p:nvSpPr>
        <p:spPr>
          <a:xfrm>
            <a:off x="4623668" y="-294826"/>
            <a:ext cx="15136664" cy="3609329"/>
          </a:xfrm>
          <a:prstGeom prst="rect">
            <a:avLst/>
          </a:prstGeom>
        </p:spPr>
        <p:txBody>
          <a:bodyPr/>
          <a:lstStyle>
            <a:lvl1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t>Ritos extraños</a:t>
            </a:r>
          </a:p>
        </p:txBody>
      </p:sp>
      <p:sp>
        <p:nvSpPr>
          <p:cNvPr id="172" name="Mediante el fanatismo que ha surgido últimamente entre nosotros, con ritos peculiares y la pretensión de echar fuera demonios, Satanás está procurando engañar, si fuera posible, aún a los escogidos."/>
          <p:cNvSpPr txBox="1">
            <a:spLocks noGrp="1"/>
          </p:cNvSpPr>
          <p:nvPr>
            <p:ph type="body" sz="half" idx="1"/>
          </p:nvPr>
        </p:nvSpPr>
        <p:spPr>
          <a:xfrm>
            <a:off x="922247" y="3174027"/>
            <a:ext cx="22539506" cy="4342592"/>
          </a:xfrm>
          <a:prstGeom prst="rect">
            <a:avLst/>
          </a:prstGeom>
          <a:blipFill>
            <a:blip r:embed="rId2"/>
          </a:blip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marL="0" indent="0" algn="ctr" defTabSz="792479">
              <a:spcBef>
                <a:spcPts val="3200"/>
              </a:spcBef>
              <a:buSzTx/>
              <a:buNone/>
              <a:defRPr sz="6911"/>
            </a:pPr>
            <a:r>
              <a:t>Mediante el fanatismo </a:t>
            </a:r>
            <a:r>
              <a:rPr sz="4896"/>
              <a:t>que ha </a:t>
            </a:r>
            <a:r>
              <a:t>surgido últimamente entre nosotros, con ritos peculiares</a:t>
            </a:r>
            <a:r>
              <a:rPr sz="4896"/>
              <a:t> y la </a:t>
            </a:r>
            <a:r>
              <a:t>pretensión</a:t>
            </a:r>
            <a:r>
              <a:rPr sz="4896"/>
              <a:t> de </a:t>
            </a:r>
            <a:r>
              <a:t>echar fuera demonios</a:t>
            </a:r>
            <a:r>
              <a:rPr sz="4896"/>
              <a:t>, </a:t>
            </a:r>
            <a:r>
              <a:t>Satanás está procurando engañar</a:t>
            </a:r>
            <a:r>
              <a:rPr sz="4896"/>
              <a:t>, </a:t>
            </a:r>
            <a:r>
              <a:t>si fuera posible</a:t>
            </a:r>
            <a:r>
              <a:rPr sz="4896"/>
              <a:t>, aún a los </a:t>
            </a:r>
            <a:r>
              <a:t>escogidos. </a:t>
            </a:r>
          </a:p>
        </p:txBody>
      </p:sp>
      <p:sp>
        <p:nvSpPr>
          <p:cNvPr id="173" name="Con la pretensión de tener un mensaje especial para nuestro pueblo, acusan a uno y a otro de estar poseído por un espíritu malo. Luego de orar con ellos declaran que se expulsó al demonio… Se me pidió que dijera a nuestro pueblo que el Señor no estuvo en"/>
          <p:cNvSpPr txBox="1"/>
          <p:nvPr/>
        </p:nvSpPr>
        <p:spPr>
          <a:xfrm>
            <a:off x="1082709" y="9172591"/>
            <a:ext cx="2221858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 sz="4000" b="1">
                <a:latin typeface="Helvetica"/>
                <a:ea typeface="Helvetica"/>
                <a:cs typeface="Helvetica"/>
                <a:sym typeface="Helvetica"/>
              </a:rPr>
              <a:t>Con la pretensión de tener un mensaje especial para nuestro pueblo, acusan a uno y a otro de estar poseído por un espíritu malo. Luego de orar con ellos declaran que se expulsó al demonio</a:t>
            </a:r>
            <a:r>
              <a:t>… </a:t>
            </a:r>
            <a:r>
              <a:rPr sz="4100" i="1">
                <a:latin typeface="Times New Roman"/>
                <a:ea typeface="Times New Roman"/>
                <a:cs typeface="Times New Roman"/>
                <a:sym typeface="Times New Roman"/>
              </a:rPr>
              <a:t>Se me pidió que dijera a nuestro pueblo que el Señor no estuvo en estos ritos extraños, sino que tales exhibiciones engañarían a las almas para su ruina, a menos que estas fueran advertidas, y que la verdad bíblica sería pervertida.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o les importa si están en armonía con sus hermanos o no. Les gusta entrar en controversia, pelear por sus ideas particulares; pero ellos deberían dejar esto a un lado pues no desarrollan las gracias cristianas. Trabaje con todas sus fuerzas para respond"/>
          <p:cNvSpPr txBox="1">
            <a:spLocks noGrp="1"/>
          </p:cNvSpPr>
          <p:nvPr>
            <p:ph type="body" idx="1"/>
          </p:nvPr>
        </p:nvSpPr>
        <p:spPr>
          <a:xfrm>
            <a:off x="2252778" y="3556735"/>
            <a:ext cx="20813382" cy="75584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>
            <a:lvl1pPr marL="0" indent="0">
              <a:lnSpc>
                <a:spcPts val="8000"/>
              </a:lnSpc>
              <a:spcBef>
                <a:spcPts val="3400"/>
              </a:spcBef>
              <a:buSzTx/>
              <a:buNone/>
              <a:defRPr sz="61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8200" i="0">
                <a:latin typeface="+mn-lt"/>
                <a:ea typeface="+mn-ea"/>
                <a:cs typeface="+mn-cs"/>
                <a:sym typeface="Helvetica Light"/>
              </a:defRPr>
            </a:pPr>
            <a:r>
              <a:rPr sz="6100" i="1">
                <a:latin typeface="Times New Roman"/>
                <a:ea typeface="Times New Roman"/>
                <a:cs typeface="Times New Roman"/>
                <a:sym typeface="Times New Roman"/>
              </a:rPr>
              <a:t>No les importa si están en armonía con sus hermanos o no. Les gusta entrar en controversia, pelear por sus ideas particulares; pero ellos deberían dejar esto a un lado pues no desarrollan las gracias cristianas. Trabaje con todas sus fuerzas para responder a la oración de Cristo, que sus discípulos sean uno, como Él es uno con el Padre. Ni uno de nosotros está seguro a menos que aprendamos diariamente de Cristo su humildad y mansedumbre.</a:t>
            </a:r>
          </a:p>
        </p:txBody>
      </p:sp>
      <p:sp>
        <p:nvSpPr>
          <p:cNvPr id="176" name="Naturalmente combativos"/>
          <p:cNvSpPr txBox="1"/>
          <p:nvPr/>
        </p:nvSpPr>
        <p:spPr>
          <a:xfrm>
            <a:off x="4242618" y="1480459"/>
            <a:ext cx="15898764" cy="125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 Black"/>
              </a:defRPr>
            </a:lvl1pPr>
          </a:lstStyle>
          <a:p>
            <a:r>
              <a:t>Naturalmente combativos</a:t>
            </a:r>
          </a:p>
        </p:txBody>
      </p:sp>
      <p:sp>
        <p:nvSpPr>
          <p:cNvPr id="177" name="— {1MCPCarta 114, 1903. {1MCP 42.3}"/>
          <p:cNvSpPr txBox="1"/>
          <p:nvPr/>
        </p:nvSpPr>
        <p:spPr>
          <a:xfrm>
            <a:off x="13339168" y="11433387"/>
            <a:ext cx="7464476" cy="89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200"/>
              </a:lnSpc>
              <a:spcBef>
                <a:spcPts val="3400"/>
              </a:spcBef>
              <a:defRPr sz="47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lnSpc>
                <a:spcPts val="1200"/>
              </a:lnSpc>
              <a:spcBef>
                <a:spcPts val="3400"/>
              </a:spcBef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t>— {1MCPCarta 114, 1903. {1MCP 42.3}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n su trabajo no sea:"/>
          <p:cNvSpPr txBox="1">
            <a:spLocks noGrp="1"/>
          </p:cNvSpPr>
          <p:nvPr>
            <p:ph type="body" sz="quarter" idx="1"/>
          </p:nvPr>
        </p:nvSpPr>
        <p:spPr>
          <a:xfrm>
            <a:off x="1716051" y="1693197"/>
            <a:ext cx="7759932" cy="9707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En su trabajo no sea:</a:t>
            </a:r>
          </a:p>
        </p:txBody>
      </p:sp>
      <p:sp>
        <p:nvSpPr>
          <p:cNvPr id="180" name="Dictatorial…"/>
          <p:cNvSpPr txBox="1"/>
          <p:nvPr/>
        </p:nvSpPr>
        <p:spPr>
          <a:xfrm>
            <a:off x="9437834" y="2146656"/>
            <a:ext cx="13452053" cy="942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 Dictatorial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 No sea severo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 No sea hostil.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Predique el amor de Cristo,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sz="3432" b="0">
                <a:latin typeface="+mn-lt"/>
                <a:ea typeface="+mn-ea"/>
                <a:cs typeface="+mn-cs"/>
                <a:sym typeface="Helvetica Light"/>
              </a:rPr>
              <a:t>y esto derretirá y suavizará los corazones.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Busque tener una sola mente y un solo juicio </a:t>
            </a:r>
            <a:r>
              <a:rPr sz="3256" b="0">
                <a:latin typeface="+mn-lt"/>
                <a:ea typeface="+mn-ea"/>
                <a:cs typeface="+mn-cs"/>
                <a:sym typeface="Helvetica Light"/>
              </a:rPr>
              <a:t>con sus hermanos y decir lo mismo.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Hablar sobre las divisiones </a:t>
            </a:r>
            <a:r>
              <a:rPr sz="3256" b="0">
                <a:latin typeface="+mn-lt"/>
                <a:ea typeface="+mn-ea"/>
                <a:cs typeface="+mn-cs"/>
                <a:sym typeface="Helvetica Light"/>
              </a:rPr>
              <a:t>porque no todos tienen las mismas ideas que se le presentan a usted en su mente, no es la obra de Dios sino la del enemigo</a:t>
            </a:r>
            <a:r>
              <a:rPr sz="3432"/>
              <a:t>.</a:t>
            </a:r>
          </a:p>
          <a:p>
            <a:pPr marL="1078483" indent="-670559" algn="l" defTabSz="363220">
              <a:spcBef>
                <a:spcPts val="1400"/>
              </a:spcBef>
              <a:buSzPct val="100000"/>
              <a:buAutoNum type="arabicPeriod"/>
              <a:defRPr sz="4840" b="1">
                <a:latin typeface="Helvetica"/>
                <a:ea typeface="Helvetica"/>
                <a:cs typeface="Helvetica"/>
                <a:sym typeface="Helvetica"/>
              </a:defRPr>
            </a:pPr>
            <a:r>
              <a:t>Hable de unidad; no sea orgulloso ni engreído</a:t>
            </a:r>
            <a:r>
              <a:rPr sz="3256" b="0">
                <a:latin typeface="+mn-lt"/>
                <a:ea typeface="+mn-ea"/>
                <a:cs typeface="+mn-cs"/>
                <a:sym typeface="Helvetica Light"/>
              </a:rPr>
              <a:t>; permita que su mente se amplíe.</a:t>
            </a:r>
          </a:p>
        </p:txBody>
      </p:sp>
      <p:sp>
        <p:nvSpPr>
          <p:cNvPr id="181" name="—Manuscrito 111, 1894. {1MCP 53.3}}"/>
          <p:cNvSpPr txBox="1"/>
          <p:nvPr/>
        </p:nvSpPr>
        <p:spPr>
          <a:xfrm>
            <a:off x="14373094" y="12065062"/>
            <a:ext cx="7194961" cy="89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200"/>
              </a:lnSpc>
              <a:spcBef>
                <a:spcPts val="3400"/>
              </a:spcBef>
              <a:defRPr sz="47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lnSpc>
                <a:spcPts val="1200"/>
              </a:lnSpc>
              <a:spcBef>
                <a:spcPts val="3400"/>
              </a:spcBef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t>—Manuscrito 111, 1894. {1MCP 53.3}}</a:t>
            </a:r>
          </a:p>
        </p:txBody>
      </p:sp>
      <p:pic>
        <p:nvPicPr>
          <p:cNvPr id="18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9" y="5199458"/>
            <a:ext cx="9946456" cy="8504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uchos confían en su propia justicia"/>
          <p:cNvSpPr txBox="1">
            <a:spLocks noGrp="1"/>
          </p:cNvSpPr>
          <p:nvPr>
            <p:ph type="title"/>
          </p:nvPr>
        </p:nvSpPr>
        <p:spPr>
          <a:xfrm>
            <a:off x="2875109" y="921471"/>
            <a:ext cx="19537204" cy="1385752"/>
          </a:xfrm>
          <a:prstGeom prst="rect">
            <a:avLst/>
          </a:prstGeom>
        </p:spPr>
        <p:txBody>
          <a:bodyPr/>
          <a:lstStyle>
            <a:lvl1pPr defTabSz="709930">
              <a:lnSpc>
                <a:spcPts val="6700"/>
              </a:lnSpc>
              <a:defRPr sz="7568">
                <a:effectLst>
                  <a:outerShdw blurRad="10922" dist="54610" dir="18900000" rotWithShape="0">
                    <a:srgbClr val="000000"/>
                  </a:outerShdw>
                </a:effectLst>
              </a:defRPr>
            </a:lvl1pPr>
          </a:lstStyle>
          <a:p>
            <a:r>
              <a:t>Muchos confían en su propia justicia</a:t>
            </a:r>
          </a:p>
        </p:txBody>
      </p:sp>
      <p:sp>
        <p:nvSpPr>
          <p:cNvPr id="185" name="——Manuscrito 138, 1902. {1MCP 54.1"/>
          <p:cNvSpPr txBox="1"/>
          <p:nvPr/>
        </p:nvSpPr>
        <p:spPr>
          <a:xfrm>
            <a:off x="1590605" y="11377405"/>
            <a:ext cx="20859718" cy="1561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spcBef>
                <a:spcPts val="3400"/>
              </a:spcBef>
              <a:defRPr sz="3400"/>
            </a:lvl1pPr>
          </a:lstStyle>
          <a:p>
            <a:r>
              <a:t>——Manuscrito 138, 1902. {1MCP 54.1</a:t>
            </a:r>
          </a:p>
        </p:txBody>
      </p:sp>
      <p:sp>
        <p:nvSpPr>
          <p:cNvPr id="186" name="Establecen una norma para sí mismos y no se someten a la voluntad de Cristo ni permiten que él los vista con el manto de su justicia. Forman caracteres de acuerdo con su propia voluntad y placer. Satanás se complace con su religión."/>
          <p:cNvSpPr txBox="1"/>
          <p:nvPr/>
        </p:nvSpPr>
        <p:spPr>
          <a:xfrm>
            <a:off x="1700197" y="3243919"/>
            <a:ext cx="21511209" cy="41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3400"/>
              </a:spcBef>
              <a:defRPr sz="5600"/>
            </a:lvl1pPr>
          </a:lstStyle>
          <a:p>
            <a:r>
              <a:t>Establecen una norma para sí mismos y no se someten a la voluntad de Cristo ni permiten que él los vista con el manto de su justicia. Forman caracteres de acuerdo con su propia voluntad y placer. Satanás se complace con su religión.</a:t>
            </a:r>
          </a:p>
        </p:txBody>
      </p:sp>
      <p:sp>
        <p:nvSpPr>
          <p:cNvPr id="187" name="Establecen una norma para sí mismos y no se someten a la voluntad de Cristo ni permiten que él los vista con el manto de su justicia. Forman caracteres de acuerdo con su propia voluntad y placer. Satanás se complace con su religión."/>
          <p:cNvSpPr txBox="1"/>
          <p:nvPr/>
        </p:nvSpPr>
        <p:spPr>
          <a:xfrm>
            <a:off x="1842581" y="8316284"/>
            <a:ext cx="21602260" cy="2516405"/>
          </a:xfrm>
          <a:prstGeom prst="rect">
            <a:avLst/>
          </a:prstGeom>
          <a:gradFill>
            <a:gsLst>
              <a:gs pos="1738">
                <a:schemeClr val="accent6">
                  <a:hueOff val="7068528"/>
                  <a:satOff val="-63217"/>
                  <a:lumOff val="21330"/>
                </a:schemeClr>
              </a:gs>
              <a:gs pos="99949">
                <a:srgbClr val="FFD479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4600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Establecen una norma para sí mismos y no se someten a la voluntad de Cristo ni permiten que él los vista con el manto de su justicia. Forman caracteres de acuerdo con su propia voluntad y placer. Satanás se complace con su religión.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B5D3E73-DEF0-0C4E-95F7-A53BCAF15D90}"/>
              </a:ext>
            </a:extLst>
          </p:cNvPr>
          <p:cNvSpPr/>
          <p:nvPr/>
        </p:nvSpPr>
        <p:spPr>
          <a:xfrm>
            <a:off x="2895600" y="742429"/>
            <a:ext cx="18592800" cy="1524000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9" name="La reacción de un fanático"/>
          <p:cNvSpPr txBox="1">
            <a:spLocks noGrp="1"/>
          </p:cNvSpPr>
          <p:nvPr>
            <p:ph type="title"/>
          </p:nvPr>
        </p:nvSpPr>
        <p:spPr>
          <a:xfrm>
            <a:off x="4311027" y="881988"/>
            <a:ext cx="15761947" cy="1244883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dirty="0"/>
              <a:t>La </a:t>
            </a:r>
            <a:r>
              <a:rPr dirty="0" err="1"/>
              <a:t>reacción</a:t>
            </a:r>
            <a:r>
              <a:rPr sz="68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4800" dirty="0">
                <a:latin typeface="Helvetica"/>
                <a:sym typeface="Helvetica Neue"/>
              </a:rPr>
              <a:t>de un </a:t>
            </a:r>
            <a:r>
              <a:rPr dirty="0" err="1"/>
              <a:t>fanático</a:t>
            </a:r>
            <a:endParaRPr dirty="0"/>
          </a:p>
        </p:txBody>
      </p:sp>
      <p:sp>
        <p:nvSpPr>
          <p:cNvPr id="190" name="... Cuando le expusimos nuestras razones y analizamos la situación con él y le demostramos que estaba equivocado, realizó una gran demostración de poder y gritó en alta voz... Tuvimos muchas dificultades con él; su mente se trastornó y debió ser internad"/>
          <p:cNvSpPr txBox="1">
            <a:spLocks noGrp="1"/>
          </p:cNvSpPr>
          <p:nvPr>
            <p:ph type="body" sz="half" idx="1"/>
          </p:nvPr>
        </p:nvSpPr>
        <p:spPr>
          <a:xfrm>
            <a:off x="2835536" y="2926814"/>
            <a:ext cx="18712928" cy="913818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709930">
              <a:spcBef>
                <a:spcPts val="2900"/>
              </a:spcBef>
              <a:buSzTx/>
              <a:buNone/>
              <a:defRPr sz="4816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7200" dirty="0"/>
              <a:t>... </a:t>
            </a:r>
            <a:r>
              <a:rPr sz="7200" dirty="0" err="1"/>
              <a:t>Cuando</a:t>
            </a:r>
            <a:r>
              <a:rPr sz="4800" b="0" dirty="0"/>
              <a:t> le </a:t>
            </a:r>
            <a:r>
              <a:rPr sz="7200" dirty="0" err="1"/>
              <a:t>expusimos</a:t>
            </a:r>
            <a:r>
              <a:rPr sz="7200" dirty="0"/>
              <a:t> </a:t>
            </a:r>
            <a:r>
              <a:rPr sz="7200" dirty="0" err="1"/>
              <a:t>nuestras</a:t>
            </a:r>
            <a:r>
              <a:rPr sz="7200" dirty="0"/>
              <a:t> </a:t>
            </a:r>
            <a:r>
              <a:rPr sz="7200" dirty="0" err="1"/>
              <a:t>razones</a:t>
            </a:r>
            <a:r>
              <a:rPr sz="7200" dirty="0"/>
              <a:t> y </a:t>
            </a:r>
            <a:r>
              <a:rPr sz="7200" dirty="0" err="1"/>
              <a:t>analizamos</a:t>
            </a:r>
            <a:r>
              <a:rPr sz="7200" dirty="0"/>
              <a:t> la </a:t>
            </a:r>
            <a:r>
              <a:rPr sz="7200" dirty="0" err="1"/>
              <a:t>situación</a:t>
            </a:r>
            <a:r>
              <a:rPr sz="7200" dirty="0"/>
              <a:t> </a:t>
            </a:r>
            <a:r>
              <a:rPr sz="4800" b="0" dirty="0"/>
              <a:t>con</a:t>
            </a:r>
            <a:r>
              <a:rPr sz="7200" dirty="0"/>
              <a:t> </a:t>
            </a:r>
            <a:r>
              <a:rPr sz="4800" b="0" dirty="0" err="1"/>
              <a:t>él</a:t>
            </a:r>
            <a:r>
              <a:rPr sz="4800" b="0" dirty="0"/>
              <a:t> y le </a:t>
            </a:r>
            <a:r>
              <a:rPr sz="7200" dirty="0" err="1"/>
              <a:t>demostramos</a:t>
            </a:r>
            <a:r>
              <a:rPr sz="7200" dirty="0"/>
              <a:t> </a:t>
            </a:r>
            <a:r>
              <a:rPr sz="4800" b="0" dirty="0"/>
              <a:t>que </a:t>
            </a:r>
            <a:r>
              <a:rPr sz="7200" dirty="0" err="1"/>
              <a:t>estaba</a:t>
            </a:r>
            <a:r>
              <a:rPr sz="7200" dirty="0"/>
              <a:t> </a:t>
            </a:r>
            <a:r>
              <a:rPr sz="7200" dirty="0" err="1"/>
              <a:t>equivocado</a:t>
            </a:r>
            <a:r>
              <a:rPr sz="7200" dirty="0"/>
              <a:t>, </a:t>
            </a:r>
            <a:r>
              <a:rPr sz="7200" dirty="0" err="1"/>
              <a:t>realizó</a:t>
            </a:r>
            <a:r>
              <a:rPr sz="7200" dirty="0"/>
              <a:t> </a:t>
            </a:r>
            <a:r>
              <a:rPr sz="4800" b="0" dirty="0"/>
              <a:t>una </a:t>
            </a:r>
            <a:r>
              <a:rPr sz="7200" dirty="0"/>
              <a:t>gran </a:t>
            </a:r>
            <a:r>
              <a:rPr sz="7200" dirty="0" err="1"/>
              <a:t>demostración</a:t>
            </a:r>
            <a:r>
              <a:rPr sz="7200" dirty="0"/>
              <a:t> </a:t>
            </a:r>
            <a:r>
              <a:rPr sz="4800" b="0" dirty="0"/>
              <a:t>de </a:t>
            </a:r>
            <a:r>
              <a:rPr sz="7200" dirty="0" err="1"/>
              <a:t>poder</a:t>
            </a:r>
            <a:r>
              <a:rPr sz="7200" dirty="0"/>
              <a:t> </a:t>
            </a:r>
            <a:r>
              <a:rPr sz="4800" b="0" dirty="0"/>
              <a:t>y </a:t>
            </a:r>
            <a:r>
              <a:rPr sz="7200" dirty="0" err="1"/>
              <a:t>gritó</a:t>
            </a:r>
            <a:r>
              <a:rPr sz="4800" b="0" dirty="0"/>
              <a:t> </a:t>
            </a:r>
            <a:r>
              <a:rPr sz="4800" b="0" dirty="0" err="1"/>
              <a:t>en</a:t>
            </a:r>
            <a:r>
              <a:rPr sz="7200" dirty="0"/>
              <a:t> </a:t>
            </a:r>
            <a:r>
              <a:rPr sz="7200" dirty="0" err="1"/>
              <a:t>alta</a:t>
            </a:r>
            <a:r>
              <a:rPr sz="7200" dirty="0"/>
              <a:t> </a:t>
            </a:r>
            <a:r>
              <a:rPr sz="7200" dirty="0" err="1"/>
              <a:t>voz</a:t>
            </a:r>
            <a:r>
              <a:rPr sz="4800" b="0" dirty="0"/>
              <a:t>... </a:t>
            </a:r>
            <a:r>
              <a:rPr sz="7200" dirty="0" err="1"/>
              <a:t>Tuvimos</a:t>
            </a:r>
            <a:r>
              <a:rPr sz="7200" dirty="0"/>
              <a:t> </a:t>
            </a:r>
            <a:r>
              <a:rPr sz="7200" dirty="0" err="1"/>
              <a:t>muchas</a:t>
            </a:r>
            <a:r>
              <a:rPr sz="7200" dirty="0"/>
              <a:t> </a:t>
            </a:r>
            <a:r>
              <a:rPr sz="7200" dirty="0" err="1"/>
              <a:t>dificultades</a:t>
            </a:r>
            <a:r>
              <a:rPr sz="7200" dirty="0"/>
              <a:t> </a:t>
            </a:r>
            <a:r>
              <a:rPr sz="4800" b="0" dirty="0"/>
              <a:t>con </a:t>
            </a:r>
            <a:r>
              <a:rPr sz="7200" dirty="0" err="1"/>
              <a:t>él</a:t>
            </a:r>
            <a:r>
              <a:rPr sz="7200" dirty="0"/>
              <a:t>; </a:t>
            </a:r>
            <a:r>
              <a:rPr sz="4800" b="0" dirty="0" err="1"/>
              <a:t>su</a:t>
            </a:r>
            <a:r>
              <a:rPr sz="4800" b="0" dirty="0"/>
              <a:t> </a:t>
            </a:r>
            <a:r>
              <a:rPr sz="7200" dirty="0" err="1"/>
              <a:t>mente</a:t>
            </a:r>
            <a:r>
              <a:rPr sz="7200" dirty="0"/>
              <a:t> </a:t>
            </a:r>
            <a:r>
              <a:rPr sz="4800" b="0" dirty="0"/>
              <a:t>se</a:t>
            </a:r>
            <a:r>
              <a:rPr sz="7200" dirty="0"/>
              <a:t> </a:t>
            </a:r>
            <a:r>
              <a:rPr sz="7200" dirty="0" err="1"/>
              <a:t>trastornó</a:t>
            </a:r>
            <a:r>
              <a:rPr sz="4800" b="0" dirty="0"/>
              <a:t> y </a:t>
            </a:r>
            <a:r>
              <a:rPr sz="7200" dirty="0" err="1"/>
              <a:t>debió</a:t>
            </a:r>
            <a:r>
              <a:rPr sz="7200" dirty="0"/>
              <a:t> ser </a:t>
            </a:r>
            <a:r>
              <a:rPr sz="7200" dirty="0" err="1"/>
              <a:t>internado</a:t>
            </a:r>
            <a:r>
              <a:rPr sz="7200" dirty="0"/>
              <a:t> </a:t>
            </a:r>
            <a:r>
              <a:rPr sz="4800" b="0" dirty="0" err="1"/>
              <a:t>en</a:t>
            </a:r>
            <a:r>
              <a:rPr sz="4800" b="0" dirty="0"/>
              <a:t> un </a:t>
            </a:r>
            <a:r>
              <a:rPr sz="7200" dirty="0"/>
              <a:t>hospital </a:t>
            </a:r>
            <a:r>
              <a:rPr sz="4800" b="0" dirty="0"/>
              <a:t>para </a:t>
            </a:r>
            <a:r>
              <a:rPr sz="7200" dirty="0" err="1"/>
              <a:t>enfermos</a:t>
            </a:r>
            <a:r>
              <a:rPr sz="7200" dirty="0"/>
              <a:t> </a:t>
            </a:r>
            <a:r>
              <a:rPr sz="7200" dirty="0" err="1"/>
              <a:t>mentales</a:t>
            </a:r>
            <a:r>
              <a:rPr sz="7200" dirty="0"/>
              <a:t>.</a:t>
            </a:r>
          </a:p>
        </p:txBody>
      </p:sp>
      <p:sp>
        <p:nvSpPr>
          <p:cNvPr id="191" name="Referencia: Pocos años después, un hombre llamado N, de la localidad de Red Bluff, California, me visitó para presentarme su mensaje [...]. Pensaba que Dios había pasado por alto a todos los dirigentes y que le había dado a él ese mensaje. Intenté demost"/>
          <p:cNvSpPr txBox="1"/>
          <p:nvPr/>
        </p:nvSpPr>
        <p:spPr>
          <a:xfrm>
            <a:off x="50570872" y="9993010"/>
            <a:ext cx="102656" cy="933589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5400" dirty="0"/>
          </a:p>
        </p:txBody>
      </p:sp>
      <p:sp>
        <p:nvSpPr>
          <p:cNvPr id="192" name=".—Mensajes Selectos 2:73. {1MCP 54.2}"/>
          <p:cNvSpPr txBox="1"/>
          <p:nvPr/>
        </p:nvSpPr>
        <p:spPr>
          <a:xfrm>
            <a:off x="11478312" y="12313170"/>
            <a:ext cx="860163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.—Mensajes Selectos 2:73. {1MCP 54.2}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ómo enfrentar a un fanático"/>
          <p:cNvSpPr txBox="1">
            <a:spLocks noGrp="1"/>
          </p:cNvSpPr>
          <p:nvPr>
            <p:ph type="title"/>
          </p:nvPr>
        </p:nvSpPr>
        <p:spPr>
          <a:xfrm>
            <a:off x="604540" y="527489"/>
            <a:ext cx="23174920" cy="1673111"/>
          </a:xfrm>
          <a:prstGeom prst="rect">
            <a:avLst/>
          </a:prstGeom>
          <a:solidFill>
            <a:schemeClr val="accent4">
              <a:hueOff val="-193819"/>
              <a:satOff val="-4458"/>
              <a:lumOff val="-21157"/>
              <a:alpha val="84881"/>
            </a:schemeClr>
          </a:solidFill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t>Cómo enfrentar a un fanático</a:t>
            </a:r>
          </a:p>
        </p:txBody>
      </p:sp>
      <p:sp>
        <p:nvSpPr>
          <p:cNvPr id="195" name="—Carta 191, 1905. {1MCP 54.3}"/>
          <p:cNvSpPr txBox="1"/>
          <p:nvPr/>
        </p:nvSpPr>
        <p:spPr>
          <a:xfrm>
            <a:off x="10384496" y="12443450"/>
            <a:ext cx="686065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—Carta 191, 1905. {1MCP 54.3}</a:t>
            </a:r>
          </a:p>
        </p:txBody>
      </p:sp>
      <p:sp>
        <p:nvSpPr>
          <p:cNvPr id="196" name="Hay hombres que tratarán de extender los finos hilos de sus falsas teorías."/>
          <p:cNvSpPr txBox="1"/>
          <p:nvPr/>
        </p:nvSpPr>
        <p:spPr>
          <a:xfrm>
            <a:off x="0" y="11271083"/>
            <a:ext cx="24384000" cy="1025922"/>
          </a:xfrm>
          <a:prstGeom prst="rect">
            <a:avLst/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rgbClr val="FFD47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1" i="1"/>
            </a:pPr>
            <a:r>
              <a:rPr sz="6000" b="0" i="0" dirty="0"/>
              <a:t>Hay hombres que </a:t>
            </a:r>
            <a:r>
              <a:rPr sz="6000" b="0" i="0" dirty="0" err="1"/>
              <a:t>tratarán</a:t>
            </a:r>
            <a:r>
              <a:rPr sz="6000" b="0" i="0" dirty="0"/>
              <a:t> de extender los </a:t>
            </a:r>
            <a:r>
              <a:rPr sz="6000" b="0" i="0" dirty="0" err="1"/>
              <a:t>finos</a:t>
            </a:r>
            <a:r>
              <a:rPr sz="6000" b="0" i="0" dirty="0"/>
              <a:t> </a:t>
            </a:r>
            <a:r>
              <a:rPr sz="6000" b="0" i="0" dirty="0" err="1"/>
              <a:t>hilos</a:t>
            </a:r>
            <a:r>
              <a:rPr sz="6000" b="0" i="0" dirty="0"/>
              <a:t> de sus falsas </a:t>
            </a:r>
            <a:r>
              <a:rPr sz="6000" b="0" i="0" dirty="0" err="1"/>
              <a:t>teorías</a:t>
            </a:r>
            <a:r>
              <a:rPr sz="6000" b="0" i="0" dirty="0"/>
              <a:t>.</a:t>
            </a:r>
          </a:p>
        </p:txBody>
      </p:sp>
      <p:sp>
        <p:nvSpPr>
          <p:cNvPr id="197" name="…Cuando vengan hombres con sus teorías curiosamente inventadas, no entren en controversia con ellos, sino afirmen lo que saben. “Está escrito” ha de ser su arma."/>
          <p:cNvSpPr txBox="1"/>
          <p:nvPr/>
        </p:nvSpPr>
        <p:spPr>
          <a:xfrm>
            <a:off x="6327868" y="4305179"/>
            <a:ext cx="17451592" cy="435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…</a:t>
            </a:r>
            <a:r>
              <a:rPr sz="8100" b="0" dirty="0" err="1"/>
              <a:t>Cuando</a:t>
            </a:r>
            <a:r>
              <a:rPr sz="8100" b="0" dirty="0"/>
              <a:t> </a:t>
            </a:r>
            <a:r>
              <a:rPr sz="8100" b="0" dirty="0" err="1"/>
              <a:t>vengan</a:t>
            </a:r>
            <a:r>
              <a:rPr sz="6200" b="0" dirty="0"/>
              <a:t> hombres </a:t>
            </a:r>
            <a:r>
              <a:rPr sz="8200" b="0" dirty="0"/>
              <a:t>con sus </a:t>
            </a:r>
            <a:r>
              <a:rPr sz="8200" b="0" dirty="0" err="1"/>
              <a:t>teorías</a:t>
            </a:r>
            <a:r>
              <a:rPr sz="8200" b="0" dirty="0"/>
              <a:t> </a:t>
            </a:r>
            <a:r>
              <a:rPr sz="8200" b="0" dirty="0" err="1"/>
              <a:t>curiosamente</a:t>
            </a:r>
            <a:r>
              <a:rPr sz="8200" b="0" dirty="0"/>
              <a:t> </a:t>
            </a:r>
            <a:r>
              <a:rPr sz="8200" b="0" dirty="0" err="1"/>
              <a:t>inventadas</a:t>
            </a:r>
            <a:r>
              <a:rPr sz="6200" b="0" dirty="0"/>
              <a:t>,</a:t>
            </a:r>
            <a:r>
              <a:rPr dirty="0"/>
              <a:t> </a:t>
            </a:r>
            <a:r>
              <a:rPr sz="6300" dirty="0"/>
              <a:t>no </a:t>
            </a:r>
            <a:r>
              <a:rPr sz="6300" dirty="0" err="1"/>
              <a:t>entren</a:t>
            </a:r>
            <a:r>
              <a:rPr sz="6300" dirty="0"/>
              <a:t> </a:t>
            </a:r>
            <a:r>
              <a:rPr sz="6300" dirty="0" err="1"/>
              <a:t>en</a:t>
            </a:r>
            <a:r>
              <a:rPr sz="6300" dirty="0"/>
              <a:t> </a:t>
            </a:r>
            <a:r>
              <a:rPr sz="6300" dirty="0" err="1"/>
              <a:t>controversia</a:t>
            </a:r>
            <a:r>
              <a:rPr sz="6300" dirty="0"/>
              <a:t> con </a:t>
            </a:r>
            <a:r>
              <a:rPr sz="6300" dirty="0" err="1"/>
              <a:t>ellos</a:t>
            </a:r>
            <a:r>
              <a:rPr sz="5900" b="0" dirty="0"/>
              <a:t>, </a:t>
            </a:r>
            <a:r>
              <a:rPr sz="5900" b="0" dirty="0" err="1"/>
              <a:t>sino</a:t>
            </a:r>
            <a:r>
              <a:rPr sz="5900" b="0" dirty="0"/>
              <a:t> </a:t>
            </a:r>
            <a:r>
              <a:rPr sz="5900" b="0" dirty="0" err="1"/>
              <a:t>afirmen</a:t>
            </a:r>
            <a:r>
              <a:rPr sz="5900" b="0" dirty="0"/>
              <a:t> lo que </a:t>
            </a:r>
            <a:r>
              <a:rPr sz="5900" b="0" dirty="0" err="1"/>
              <a:t>saben</a:t>
            </a:r>
            <a:r>
              <a:rPr sz="5900" b="0" dirty="0"/>
              <a:t>.</a:t>
            </a:r>
            <a:r>
              <a:rPr dirty="0"/>
              <a:t> </a:t>
            </a:r>
            <a:r>
              <a:rPr sz="6700" b="0" dirty="0"/>
              <a:t>“</a:t>
            </a:r>
            <a:r>
              <a:rPr sz="6700" b="0" dirty="0" err="1"/>
              <a:t>Está</a:t>
            </a:r>
            <a:r>
              <a:rPr sz="6700" b="0" dirty="0"/>
              <a:t> </a:t>
            </a:r>
            <a:r>
              <a:rPr sz="6700" b="0" dirty="0" err="1"/>
              <a:t>escrito</a:t>
            </a:r>
            <a:r>
              <a:rPr sz="6700" b="0" dirty="0"/>
              <a:t>” </a:t>
            </a:r>
            <a:r>
              <a:rPr dirty="0"/>
              <a:t>ha de ser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arma</a:t>
            </a:r>
            <a:r>
              <a:rPr b="0" i="0" dirty="0"/>
              <a:t>.</a:t>
            </a:r>
          </a:p>
        </p:txBody>
      </p:sp>
      <p:sp>
        <p:nvSpPr>
          <p:cNvPr id="198" name="Dios pide a sus siervos que estudien la mente y la voluntad de Él."/>
          <p:cNvSpPr/>
          <p:nvPr/>
        </p:nvSpPr>
        <p:spPr>
          <a:xfrm>
            <a:off x="0" y="2129720"/>
            <a:ext cx="9550400" cy="874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5">
                  <a:satOff val="19875"/>
                  <a:lumOff val="-23493"/>
                </a:schemeClr>
              </a:gs>
              <a:gs pos="100000">
                <a:schemeClr val="accent6">
                  <a:hueOff val="105381"/>
                  <a:satOff val="14341"/>
                  <a:lumOff val="10801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Dios</a:t>
            </a:r>
            <a:endParaRPr lang="es-ES" sz="6600" b="1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pide</a:t>
            </a:r>
            <a:endParaRPr lang="es-ES" sz="6600" b="1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000" dirty="0"/>
              <a:t>a sus </a:t>
            </a:r>
            <a:r>
              <a:rPr sz="6600" dirty="0" err="1"/>
              <a:t>siervos</a:t>
            </a:r>
            <a:endParaRPr lang="es-ES" sz="6600" dirty="0"/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que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estudien</a:t>
            </a:r>
            <a:endParaRPr lang="es-ES" sz="6600" b="1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4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la</a:t>
            </a:r>
            <a:r>
              <a:rPr sz="6600" dirty="0"/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mente</a:t>
            </a:r>
            <a:r>
              <a:rPr sz="6600" dirty="0"/>
              <a:t> </a:t>
            </a:r>
            <a:r>
              <a:rPr sz="4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y la</a:t>
            </a:r>
            <a:endParaRPr lang="es-ES" sz="4000" dirty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voluntad</a:t>
            </a:r>
            <a:r>
              <a:rPr sz="6600" dirty="0"/>
              <a:t> </a:t>
            </a:r>
            <a:r>
              <a:rPr sz="4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de</a:t>
            </a:r>
            <a:r>
              <a:rPr sz="6600" dirty="0"/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Él</a:t>
            </a:r>
            <a:r>
              <a:rPr sz="4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Helvetica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D83335-C881-5548-902C-D93E9C1E71CD}"/>
              </a:ext>
            </a:extLst>
          </p:cNvPr>
          <p:cNvSpPr/>
          <p:nvPr/>
        </p:nvSpPr>
        <p:spPr>
          <a:xfrm>
            <a:off x="1346200" y="1008635"/>
            <a:ext cx="20863038" cy="1524000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50000">
                <a:srgbClr val="002060"/>
              </a:gs>
              <a:gs pos="100000">
                <a:srgbClr val="7030A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863" y="2684653"/>
            <a:ext cx="5318375" cy="685005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uiden las expresiones y las actitudes"/>
          <p:cNvSpPr txBox="1">
            <a:spLocks noGrp="1"/>
          </p:cNvSpPr>
          <p:nvPr>
            <p:ph type="title"/>
          </p:nvPr>
        </p:nvSpPr>
        <p:spPr>
          <a:xfrm>
            <a:off x="1060959" y="845344"/>
            <a:ext cx="21433520" cy="2184723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rPr dirty="0" err="1"/>
              <a:t>Cuiden</a:t>
            </a:r>
            <a:r>
              <a:rPr sz="5400" dirty="0"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dirty="0" err="1"/>
              <a:t>expresiones</a:t>
            </a:r>
            <a:r>
              <a:rPr sz="5400" dirty="0">
                <a:latin typeface="Helvetica Neue"/>
                <a:ea typeface="Helvetica Neue"/>
                <a:cs typeface="Helvetica Neue"/>
                <a:sym typeface="Helvetica Neue"/>
              </a:rPr>
              <a:t> y las </a:t>
            </a:r>
            <a:r>
              <a:rPr dirty="0" err="1"/>
              <a:t>actitudes</a:t>
            </a:r>
            <a:endParaRPr dirty="0"/>
          </a:p>
        </p:txBody>
      </p:sp>
      <p:sp>
        <p:nvSpPr>
          <p:cNvPr id="202" name="—Carta 8, 1891. {1MCP 43.3}"/>
          <p:cNvSpPr txBox="1"/>
          <p:nvPr/>
        </p:nvSpPr>
        <p:spPr>
          <a:xfrm>
            <a:off x="799083" y="12555669"/>
            <a:ext cx="633812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rPr dirty="0"/>
              <a:t>—Carta 8, 1891. {1MCP 43.3}</a:t>
            </a:r>
          </a:p>
        </p:txBody>
      </p:sp>
      <p:sp>
        <p:nvSpPr>
          <p:cNvPr id="203" name="Este es un momento en que necesitamos ser muy vigilantes y cuidar celosamente la calidad de la obra que se hace."/>
          <p:cNvSpPr txBox="1"/>
          <p:nvPr/>
        </p:nvSpPr>
        <p:spPr>
          <a:xfrm>
            <a:off x="799083" y="4211723"/>
            <a:ext cx="1576181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sz="6000" dirty="0">
                <a:latin typeface="+mj-lt"/>
              </a:rPr>
              <a:t>Este </a:t>
            </a:r>
            <a:r>
              <a:rPr sz="4800" dirty="0"/>
              <a:t>es </a:t>
            </a:r>
            <a:r>
              <a:rPr sz="6000" dirty="0">
                <a:latin typeface="+mj-lt"/>
              </a:rPr>
              <a:t>un </a:t>
            </a:r>
            <a:r>
              <a:rPr sz="6000" dirty="0" err="1">
                <a:latin typeface="+mj-lt"/>
              </a:rPr>
              <a:t>momento</a:t>
            </a:r>
            <a:r>
              <a:rPr sz="6000" dirty="0">
                <a:latin typeface="+mj-lt"/>
              </a:rPr>
              <a:t> </a:t>
            </a:r>
            <a:r>
              <a:rPr sz="4800" dirty="0" err="1"/>
              <a:t>en</a:t>
            </a:r>
            <a:r>
              <a:rPr sz="4800" dirty="0"/>
              <a:t> que </a:t>
            </a:r>
            <a:r>
              <a:rPr sz="6000" dirty="0" err="1">
                <a:latin typeface="+mj-lt"/>
              </a:rPr>
              <a:t>necesitamos</a:t>
            </a:r>
            <a:r>
              <a:rPr sz="6000" dirty="0">
                <a:latin typeface="+mj-lt"/>
              </a:rPr>
              <a:t> ser </a:t>
            </a:r>
            <a:r>
              <a:rPr sz="6000" dirty="0" err="1">
                <a:latin typeface="+mj-lt"/>
              </a:rPr>
              <a:t>muy</a:t>
            </a:r>
            <a:r>
              <a:rPr sz="6000" dirty="0">
                <a:latin typeface="+mj-lt"/>
              </a:rPr>
              <a:t> vigilantes </a:t>
            </a:r>
            <a:r>
              <a:rPr sz="4800" dirty="0"/>
              <a:t>y </a:t>
            </a:r>
            <a:r>
              <a:rPr sz="6000" dirty="0" err="1">
                <a:latin typeface="+mj-lt"/>
              </a:rPr>
              <a:t>cuidar</a:t>
            </a:r>
            <a:r>
              <a:rPr sz="6000" dirty="0">
                <a:latin typeface="+mj-lt"/>
              </a:rPr>
              <a:t> </a:t>
            </a:r>
            <a:r>
              <a:rPr sz="6000" dirty="0" err="1">
                <a:latin typeface="+mj-lt"/>
              </a:rPr>
              <a:t>celosamente</a:t>
            </a:r>
            <a:r>
              <a:rPr sz="6000" dirty="0">
                <a:latin typeface="+mj-lt"/>
              </a:rPr>
              <a:t> la </a:t>
            </a:r>
            <a:r>
              <a:rPr sz="6000" dirty="0" err="1">
                <a:latin typeface="+mj-lt"/>
              </a:rPr>
              <a:t>calidad</a:t>
            </a:r>
            <a:endParaRPr lang="es-ES" sz="6000" dirty="0">
              <a:latin typeface="+mj-lt"/>
            </a:endParaRPr>
          </a:p>
          <a:p>
            <a:pPr algn="l"/>
            <a:r>
              <a:rPr sz="4800" dirty="0"/>
              <a:t>de la </a:t>
            </a:r>
            <a:r>
              <a:rPr sz="6000" dirty="0" err="1">
                <a:latin typeface="+mj-lt"/>
              </a:rPr>
              <a:t>obra</a:t>
            </a:r>
            <a:r>
              <a:rPr lang="es-ES" sz="6000" dirty="0">
                <a:latin typeface="+mj-lt"/>
              </a:rPr>
              <a:t> </a:t>
            </a:r>
            <a:r>
              <a:rPr sz="4800" dirty="0"/>
              <a:t>que </a:t>
            </a:r>
            <a:r>
              <a:rPr sz="6000" dirty="0">
                <a:latin typeface="+mj-lt"/>
              </a:rPr>
              <a:t>se </a:t>
            </a:r>
            <a:r>
              <a:rPr sz="6000" dirty="0" err="1">
                <a:latin typeface="+mj-lt"/>
              </a:rPr>
              <a:t>hace</a:t>
            </a:r>
            <a:r>
              <a:rPr sz="4800" dirty="0"/>
              <a:t>.</a:t>
            </a:r>
          </a:p>
        </p:txBody>
      </p:sp>
      <p:sp>
        <p:nvSpPr>
          <p:cNvPr id="204" name="Algunos buscarán introducir falsas teorías y vendrán con mensajes falsos. Satanás agitará las mentes humanas para crear fanatismo en nuestras filas."/>
          <p:cNvSpPr/>
          <p:nvPr/>
        </p:nvSpPr>
        <p:spPr>
          <a:xfrm>
            <a:off x="5359400" y="7569900"/>
            <a:ext cx="18022317" cy="585947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tabLst>
                <a:tab pos="5576888" algn="l"/>
              </a:tabLst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400" dirty="0" err="1"/>
              <a:t>Algunos</a:t>
            </a:r>
            <a:r>
              <a:rPr lang="es-ES" sz="5400" dirty="0"/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buscarán</a:t>
            </a:r>
            <a:endParaRPr lang="es-ES" sz="6600" b="1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introducir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falsas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teorías</a:t>
            </a:r>
            <a:r>
              <a:rPr sz="6600" dirty="0"/>
              <a:t> </a:t>
            </a:r>
            <a:r>
              <a:rPr sz="5400" dirty="0"/>
              <a:t>y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vendrán</a:t>
            </a:r>
            <a:r>
              <a:rPr sz="6600" dirty="0"/>
              <a:t> 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con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mensajes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falsos</a:t>
            </a:r>
            <a:r>
              <a:rPr sz="6600" dirty="0"/>
              <a:t>. </a:t>
            </a:r>
            <a:r>
              <a:rPr sz="6600" dirty="0" err="1"/>
              <a:t>Satanás</a:t>
            </a:r>
            <a:r>
              <a:rPr sz="6600" dirty="0"/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agitará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Helvetica"/>
              </a:rPr>
              <a:t>las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mentes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humanas</a:t>
            </a:r>
            <a:r>
              <a:rPr sz="6600" dirty="0"/>
              <a:t> 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para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crear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fanatismo</a:t>
            </a:r>
            <a:r>
              <a:rPr sz="6600" dirty="0"/>
              <a:t> </a:t>
            </a:r>
            <a:r>
              <a:rPr sz="5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en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 </a:t>
            </a:r>
            <a:r>
              <a:rPr sz="5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nuestras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 </a:t>
            </a:r>
            <a:r>
              <a:rPr sz="5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filas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minario  basado en el libro Mente, Carácter y Personalidad…"/>
          <p:cNvSpPr txBox="1">
            <a:spLocks noGrp="1"/>
          </p:cNvSpPr>
          <p:nvPr>
            <p:ph type="body" sz="quarter" idx="1"/>
          </p:nvPr>
        </p:nvSpPr>
        <p:spPr>
          <a:xfrm>
            <a:off x="13041262" y="6731000"/>
            <a:ext cx="9144101" cy="2830017"/>
          </a:xfrm>
          <a:prstGeom prst="rect">
            <a:avLst/>
          </a:prstGeom>
        </p:spPr>
        <p:txBody>
          <a:bodyPr/>
          <a:lstStyle/>
          <a:p>
            <a:r>
              <a:rPr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rPr>
              <a:t>Seminario  basado en el libro Mente, Carácter y </a:t>
            </a:r>
            <a:r>
              <a:t>Personalidad</a:t>
            </a:r>
          </a:p>
          <a:p>
            <a:pPr lvl="1">
              <a:defRPr>
                <a:effectLst>
                  <a:outerShdw blurRad="12700" dist="38100" dir="18900000" rotWithShape="0">
                    <a:schemeClr val="accent4">
                      <a:hueOff val="-241732"/>
                      <a:satOff val="29417"/>
                      <a:lumOff val="20730"/>
                    </a:schemeClr>
                  </a:outerShdw>
                </a:effectLst>
              </a:defRPr>
            </a:pPr>
            <a:r>
              <a:t>Autor: Elena G. De White</a:t>
            </a:r>
          </a:p>
        </p:txBody>
      </p:sp>
      <p:pic>
        <p:nvPicPr>
          <p:cNvPr id="125" name="PortadA MENTEcaracterPer.png" descr="PortadA MENTEcaracterPer.png"/>
          <p:cNvPicPr>
            <a:picLocks noChangeAspect="1"/>
          </p:cNvPicPr>
          <p:nvPr/>
        </p:nvPicPr>
        <p:blipFill>
          <a:blip r:embed="rId2"/>
          <a:srcRect t="963"/>
          <a:stretch>
            <a:fillRect/>
          </a:stretch>
        </p:blipFill>
        <p:spPr>
          <a:xfrm>
            <a:off x="2995644" y="788479"/>
            <a:ext cx="8064798" cy="12864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529" y="4228864"/>
            <a:ext cx="11891567" cy="722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LOGO MINMUJER.png" descr="LOGO MINMUJER.png"/>
          <p:cNvPicPr>
            <a:picLocks noChangeAspect="1"/>
          </p:cNvPicPr>
          <p:nvPr/>
        </p:nvPicPr>
        <p:blipFill>
          <a:blip r:embed="rId4"/>
          <a:srcRect l="632" r="632"/>
          <a:stretch>
            <a:fillRect/>
          </a:stretch>
        </p:blipFill>
        <p:spPr>
          <a:xfrm>
            <a:off x="15747343" y="3715729"/>
            <a:ext cx="3858940" cy="2324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alería de imágenes" descr="Galería de imágenes"/>
          <p:cNvPicPr>
            <a:picLocks noChangeAspect="1"/>
          </p:cNvPicPr>
          <p:nvPr/>
        </p:nvPicPr>
        <p:blipFill>
          <a:blip r:embed="rId5"/>
          <a:srcRect t="2991" b="2991"/>
          <a:stretch>
            <a:fillRect/>
          </a:stretch>
        </p:blipFill>
        <p:spPr>
          <a:xfrm>
            <a:off x="14006383" y="10694626"/>
            <a:ext cx="5438783" cy="3422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—Carta 12, 1909. {1MCP 54.4}"/>
          <p:cNvSpPr txBox="1"/>
          <p:nvPr/>
        </p:nvSpPr>
        <p:spPr>
          <a:xfrm>
            <a:off x="12898238" y="12444462"/>
            <a:ext cx="659939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—Carta 12, 1909. {1MCP 54.4}</a:t>
            </a:r>
          </a:p>
        </p:txBody>
      </p:sp>
      <p:sp>
        <p:nvSpPr>
          <p:cNvPr id="208" name="El Señor desea que su pueblo avance cuidadosamente, cuidando las expresiones y aun las actitudes. Satanás usará las peculiaridades de la actitud y de la voz para producir emoción y actuar sobre las mentes humanas para engañarlas"/>
          <p:cNvSpPr/>
          <p:nvPr/>
        </p:nvSpPr>
        <p:spPr>
          <a:xfrm>
            <a:off x="609600" y="5232400"/>
            <a:ext cx="22961600" cy="8153399"/>
          </a:xfrm>
          <a:prstGeom prst="wedgeEllipseCallout">
            <a:avLst>
              <a:gd name="adj1" fmla="val -32738"/>
              <a:gd name="adj2" fmla="val 3479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ts val="6500"/>
              </a:lnSpc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El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Señor</a:t>
            </a: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600" b="1" dirty="0" err="1">
                <a:latin typeface="Helvetica"/>
                <a:ea typeface="Helvetica"/>
                <a:cs typeface="Helvetica"/>
                <a:sym typeface="Helvetica"/>
              </a:rPr>
              <a:t>desea</a:t>
            </a:r>
            <a:r>
              <a:rPr sz="6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que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su</a:t>
            </a: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pueblo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avance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cuidando</a:t>
            </a:r>
            <a:r>
              <a:rPr dirty="0"/>
              <a:t> las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expresiones</a:t>
            </a:r>
            <a:r>
              <a:rPr dirty="0"/>
              <a:t> </a:t>
            </a:r>
            <a:r>
              <a:rPr sz="4400" dirty="0"/>
              <a:t>y </a:t>
            </a:r>
            <a:r>
              <a:rPr sz="4400" dirty="0" err="1"/>
              <a:t>aun</a:t>
            </a:r>
            <a:r>
              <a:rPr sz="4400" dirty="0"/>
              <a:t> las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actitudes</a:t>
            </a:r>
            <a:r>
              <a:rPr dirty="0"/>
              <a:t>.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Satanás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usará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las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peculiaridades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de la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actitud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y de la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voz</a:t>
            </a:r>
            <a:r>
              <a:rPr sz="53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para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producir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emoción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y</a:t>
            </a:r>
            <a:r>
              <a:rPr sz="53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actuar</a:t>
            </a:r>
            <a:r>
              <a:rPr sz="53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sobre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las </a:t>
            </a:r>
            <a:r>
              <a:rPr sz="6600" b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mentes</a:t>
            </a:r>
            <a:r>
              <a:rPr sz="66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Times New Roman"/>
              </a:rPr>
              <a:t>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humanas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para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engañarlas</a:t>
            </a:r>
            <a:endParaRPr sz="4400" dirty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sym typeface="Times New Roman"/>
            </a:endParaRPr>
          </a:p>
        </p:txBody>
      </p:sp>
      <p:pic>
        <p:nvPicPr>
          <p:cNvPr id="20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099" y="1172593"/>
            <a:ext cx="10713810" cy="5960354"/>
          </a:xfrm>
          <a:prstGeom prst="rect">
            <a:avLst/>
          </a:prstGeom>
          <a:ln w="12700">
            <a:miter lim="400000"/>
          </a:ln>
          <a:effectLst>
            <a:outerShdw blurRad="50800" dist="215900" dir="396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6" name="Cuiden las expresiones y las actitudes"/>
          <p:cNvSpPr txBox="1">
            <a:spLocks noGrp="1"/>
          </p:cNvSpPr>
          <p:nvPr>
            <p:ph type="title"/>
          </p:nvPr>
        </p:nvSpPr>
        <p:spPr>
          <a:xfrm>
            <a:off x="2567451" y="1172593"/>
            <a:ext cx="19687106" cy="1078919"/>
          </a:xfrm>
          <a:prstGeom prst="rect">
            <a:avLst/>
          </a:prstGeom>
        </p:spPr>
        <p:txBody>
          <a:bodyPr/>
          <a:lstStyle/>
          <a:p>
            <a:pPr defTabSz="701675">
              <a:lnSpc>
                <a:spcPts val="6700"/>
              </a:lnSpc>
              <a:defRPr sz="7480">
                <a:effectLst>
                  <a:outerShdw blurRad="10795" dist="53975" dir="18900000" rotWithShape="0">
                    <a:srgbClr val="000000"/>
                  </a:outerShdw>
                </a:effectLst>
              </a:defRPr>
            </a:pPr>
            <a:r>
              <a:rPr dirty="0" err="1"/>
              <a:t>Cuiden</a:t>
            </a:r>
            <a:r>
              <a:rPr sz="5440" dirty="0"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dirty="0" err="1"/>
              <a:t>expresiones</a:t>
            </a:r>
            <a:r>
              <a:rPr sz="5440" dirty="0">
                <a:latin typeface="Helvetica Neue"/>
                <a:ea typeface="Helvetica Neue"/>
                <a:cs typeface="Helvetica Neue"/>
                <a:sym typeface="Helvetica Neue"/>
              </a:rPr>
              <a:t> y las </a:t>
            </a:r>
            <a:r>
              <a:rPr dirty="0" err="1"/>
              <a:t>actitudes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C01CF196-B7C6-A646-944F-1E2A66C7E88E}"/>
              </a:ext>
            </a:extLst>
          </p:cNvPr>
          <p:cNvSpPr/>
          <p:nvPr/>
        </p:nvSpPr>
        <p:spPr>
          <a:xfrm>
            <a:off x="2394167" y="862529"/>
            <a:ext cx="18162761" cy="250685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1" name="Eviten criterios de…"/>
          <p:cNvSpPr txBox="1">
            <a:spLocks noGrp="1"/>
          </p:cNvSpPr>
          <p:nvPr>
            <p:ph type="title"/>
          </p:nvPr>
        </p:nvSpPr>
        <p:spPr>
          <a:xfrm>
            <a:off x="2103251" y="862529"/>
            <a:ext cx="18453677" cy="2506855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Eviten criterios</a:t>
            </a:r>
            <a:r>
              <a:rPr sz="6100">
                <a:latin typeface="Helvetica"/>
                <a:ea typeface="Helvetica"/>
                <a:cs typeface="Helvetica"/>
                <a:sym typeface="Helvetica"/>
              </a:rPr>
              <a:t> de</a:t>
            </a:r>
          </a:p>
          <a:p>
            <a: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invención humana</a:t>
            </a:r>
          </a:p>
        </p:txBody>
      </p:sp>
      <p:sp>
        <p:nvSpPr>
          <p:cNvPr id="212" name="——Manuscrito 167, 1897. {1MCP 55.1}"/>
          <p:cNvSpPr txBox="1"/>
          <p:nvPr/>
        </p:nvSpPr>
        <p:spPr>
          <a:xfrm>
            <a:off x="11794119" y="11564304"/>
            <a:ext cx="84973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——Manuscrito 167, 1897. {1MCP 55.1}</a:t>
            </a:r>
          </a:p>
        </p:txBody>
      </p:sp>
      <p:sp>
        <p:nvSpPr>
          <p:cNvPr id="213" name="Cosas nuevas y extrañas se levantarán continuamente para llevar al pueblo de Dios a un falso despertar, a reavivamientos religiosos, y a cambios curiosos; pero nuestro pueblo no debería ser sometido a ningún criterio de invención humana que produzca cont"/>
          <p:cNvSpPr txBox="1">
            <a:spLocks noGrp="1"/>
          </p:cNvSpPr>
          <p:nvPr>
            <p:ph type="body" sz="half" idx="1"/>
          </p:nvPr>
        </p:nvSpPr>
        <p:spPr>
          <a:xfrm>
            <a:off x="2394167" y="4753215"/>
            <a:ext cx="19587731" cy="618925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ctr" defTabSz="784225">
              <a:lnSpc>
                <a:spcPts val="7900"/>
              </a:lnSpc>
              <a:spcBef>
                <a:spcPts val="3200"/>
              </a:spcBef>
              <a:buSzTx/>
              <a:buNone/>
              <a:defRPr sz="5320" b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Cosas</a:t>
            </a:r>
            <a:r>
              <a:rPr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nuevas</a:t>
            </a:r>
            <a:r>
              <a:rPr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dirty="0"/>
              <a:t>y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extrañas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se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levantarán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dirty="0" err="1"/>
              <a:t>continuamente</a:t>
            </a:r>
            <a:r>
              <a:rPr sz="5300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Helvetica"/>
              </a:rPr>
              <a:t> para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llevar</a:t>
            </a:r>
            <a:r>
              <a:rPr dirty="0"/>
              <a:t> </a:t>
            </a:r>
            <a:r>
              <a:rPr sz="5300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Helvetica"/>
              </a:rPr>
              <a:t>al 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pueblo</a:t>
            </a:r>
            <a:r>
              <a:rPr dirty="0"/>
              <a:t> de 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Dios</a:t>
            </a:r>
            <a:r>
              <a:rPr dirty="0"/>
              <a:t> a un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falso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despertar</a:t>
            </a:r>
            <a:r>
              <a:rPr dirty="0"/>
              <a:t>, a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reavivamientos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religiosos</a:t>
            </a:r>
            <a:r>
              <a:rPr dirty="0"/>
              <a:t>, y a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cambios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curiosos</a:t>
            </a:r>
            <a:r>
              <a:rPr b="0" dirty="0"/>
              <a:t>; </a:t>
            </a:r>
            <a:r>
              <a:rPr b="0" dirty="0" err="1"/>
              <a:t>pero</a:t>
            </a:r>
            <a:r>
              <a:rPr b="0" dirty="0"/>
              <a:t> </a:t>
            </a:r>
            <a:r>
              <a:rPr b="0" dirty="0" err="1"/>
              <a:t>nuestro</a:t>
            </a:r>
            <a:r>
              <a:rPr b="0" dirty="0"/>
              <a:t> pueblo </a:t>
            </a:r>
            <a:r>
              <a:rPr sz="5300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Helvetica"/>
              </a:rPr>
              <a:t>no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debería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ser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sometido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b="0" dirty="0"/>
              <a:t>a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ningún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criterio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b="0" dirty="0"/>
              <a:t>de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invención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humana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b="0" dirty="0"/>
              <a:t>que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produzca</a:t>
            </a:r>
            <a:r>
              <a:rPr sz="6000" b="1" dirty="0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6000" b="1" dirty="0" err="1">
                <a:effectLst>
                  <a:outerShdw blurRad="60325" dist="48260" dir="18900000" rotWithShape="0">
                    <a:srgbClr val="000000">
                      <a:alpha val="9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controversia</a:t>
            </a:r>
            <a:r>
              <a:rPr b="0" dirty="0"/>
              <a:t> </a:t>
            </a:r>
            <a:r>
              <a:rPr b="0" dirty="0" err="1"/>
              <a:t>en</a:t>
            </a:r>
            <a:r>
              <a:rPr b="0" dirty="0"/>
              <a:t> </a:t>
            </a:r>
            <a:r>
              <a:rPr b="0" dirty="0" err="1"/>
              <a:t>algún</a:t>
            </a:r>
            <a:r>
              <a:rPr b="0" dirty="0"/>
              <a:t> </a:t>
            </a:r>
            <a:r>
              <a:rPr b="0" dirty="0" err="1"/>
              <a:t>aspecto</a:t>
            </a:r>
            <a:r>
              <a:rPr b="0" dirty="0"/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idado con luz “nueva”"/>
          <p:cNvSpPr txBox="1">
            <a:spLocks noGrp="1"/>
          </p:cNvSpPr>
          <p:nvPr>
            <p:ph type="title"/>
          </p:nvPr>
        </p:nvSpPr>
        <p:spPr>
          <a:xfrm>
            <a:off x="4019288" y="447193"/>
            <a:ext cx="17432913" cy="2053207"/>
          </a:xfrm>
          <a:prstGeom prst="rect">
            <a:avLst/>
          </a:prstGeom>
        </p:spPr>
        <p:txBody>
          <a:bodyPr/>
          <a:lstStyle>
            <a:lvl1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rPr dirty="0" err="1"/>
              <a:t>Cuidado</a:t>
            </a:r>
            <a:r>
              <a:rPr dirty="0"/>
              <a:t> con luz “</a:t>
            </a:r>
            <a:r>
              <a:rPr dirty="0" err="1"/>
              <a:t>nueva</a:t>
            </a:r>
            <a:r>
              <a:rPr dirty="0"/>
              <a:t>”</a:t>
            </a:r>
          </a:p>
        </p:txBody>
      </p:sp>
      <p:sp>
        <p:nvSpPr>
          <p:cNvPr id="216" name="Todo engaño concebible será dirigido contra los que no tienen una conexión diaria y viviente con Dios."/>
          <p:cNvSpPr txBox="1">
            <a:spLocks noGrp="1"/>
          </p:cNvSpPr>
          <p:nvPr>
            <p:ph type="body" sz="quarter" idx="1"/>
          </p:nvPr>
        </p:nvSpPr>
        <p:spPr>
          <a:xfrm>
            <a:off x="3229510" y="5994400"/>
            <a:ext cx="19401889" cy="5750406"/>
          </a:xfrm>
          <a:prstGeom prst="rect">
            <a:avLst/>
          </a:prstGeom>
          <a:noFill/>
          <a:effectLst>
            <a:outerShdw blurRad="190500" dist="8455" dir="5400000" rotWithShape="0">
              <a:srgbClr val="000000"/>
            </a:outerShdw>
          </a:effectLst>
        </p:spPr>
        <p:txBody>
          <a:bodyPr anchor="ctr">
            <a:normAutofit/>
          </a:bodyPr>
          <a:lstStyle/>
          <a:p>
            <a:pPr marL="0" indent="0" algn="ctr" defTabSz="652145">
              <a:lnSpc>
                <a:spcPts val="10540"/>
              </a:lnSpc>
              <a:spcBef>
                <a:spcPts val="0"/>
              </a:spcBef>
              <a:buSzTx/>
              <a:buNone/>
              <a:defRPr sz="4424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6241" dirty="0" err="1"/>
              <a:t>Todo</a:t>
            </a:r>
            <a:r>
              <a:rPr sz="6241" dirty="0"/>
              <a:t> </a:t>
            </a:r>
            <a:r>
              <a:rPr sz="7200" i="1" dirty="0" err="1"/>
              <a:t>engaño</a:t>
            </a:r>
            <a:r>
              <a:rPr sz="7200" i="1" dirty="0"/>
              <a:t> </a:t>
            </a:r>
            <a:r>
              <a:rPr sz="7200" b="1" i="1" dirty="0" err="1">
                <a:latin typeface="Helvetica"/>
              </a:rPr>
              <a:t>concebible</a:t>
            </a:r>
            <a:r>
              <a:rPr sz="7200" b="1" i="1" dirty="0">
                <a:latin typeface="Helvetica"/>
              </a:rPr>
              <a:t> </a:t>
            </a:r>
            <a:r>
              <a:rPr sz="7200" b="1" i="1" dirty="0" err="1">
                <a:latin typeface="Helvetica"/>
              </a:rPr>
              <a:t>será</a:t>
            </a:r>
            <a:r>
              <a:rPr sz="7200" b="1" i="1" dirty="0">
                <a:latin typeface="Helvetica"/>
              </a:rPr>
              <a:t> </a:t>
            </a:r>
            <a:r>
              <a:rPr sz="7200" b="1" i="1" dirty="0" err="1">
                <a:latin typeface="Helvetica"/>
              </a:rPr>
              <a:t>dirigido</a:t>
            </a:r>
            <a:r>
              <a:rPr sz="7200" b="1" i="1" dirty="0">
                <a:latin typeface="Helvetica"/>
              </a:rPr>
              <a:t> </a:t>
            </a:r>
            <a:r>
              <a:rPr sz="6241" dirty="0"/>
              <a:t>contra</a:t>
            </a:r>
            <a:r>
              <a:rPr dirty="0"/>
              <a:t> los que </a:t>
            </a:r>
            <a:r>
              <a:rPr sz="7200" b="1" i="1" dirty="0">
                <a:latin typeface="Helvetica"/>
              </a:rPr>
              <a:t>no </a:t>
            </a:r>
            <a:r>
              <a:rPr sz="7200" b="1" i="1" dirty="0" err="1">
                <a:latin typeface="Helvetica"/>
              </a:rPr>
              <a:t>tienen</a:t>
            </a:r>
            <a:r>
              <a:rPr sz="7200" b="1" i="1" dirty="0">
                <a:latin typeface="Helvetica"/>
              </a:rPr>
              <a:t> </a:t>
            </a:r>
            <a:r>
              <a:rPr sz="6241" dirty="0"/>
              <a:t>una </a:t>
            </a:r>
            <a:r>
              <a:rPr sz="7200" b="1" i="1" dirty="0" err="1">
                <a:latin typeface="Helvetica"/>
              </a:rPr>
              <a:t>conexión</a:t>
            </a:r>
            <a:r>
              <a:rPr sz="7200" b="1" i="1" dirty="0">
                <a:latin typeface="Helvetica"/>
              </a:rPr>
              <a:t> </a:t>
            </a:r>
            <a:r>
              <a:rPr sz="7200" b="1" i="1" dirty="0" err="1">
                <a:latin typeface="Helvetica"/>
              </a:rPr>
              <a:t>diaria</a:t>
            </a:r>
            <a:r>
              <a:rPr sz="7200" b="1" i="1" dirty="0">
                <a:latin typeface="Helvetica"/>
              </a:rPr>
              <a:t> </a:t>
            </a:r>
            <a:r>
              <a:rPr dirty="0"/>
              <a:t>y </a:t>
            </a:r>
            <a:r>
              <a:rPr sz="7200" b="1" i="1" dirty="0" err="1">
                <a:latin typeface="Helvetica"/>
              </a:rPr>
              <a:t>viviente</a:t>
            </a:r>
            <a:r>
              <a:rPr dirty="0"/>
              <a:t> con </a:t>
            </a:r>
            <a:r>
              <a:rPr sz="6241" dirty="0"/>
              <a:t>Dios</a:t>
            </a:r>
            <a:r>
              <a:rPr dirty="0"/>
              <a:t>.</a:t>
            </a:r>
          </a:p>
        </p:txBody>
      </p:sp>
      <p:sp>
        <p:nvSpPr>
          <p:cNvPr id="217" name="—{1MCP 55.2}"/>
          <p:cNvSpPr txBox="1"/>
          <p:nvPr/>
        </p:nvSpPr>
        <p:spPr>
          <a:xfrm>
            <a:off x="16933971" y="12608406"/>
            <a:ext cx="322128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rPr dirty="0"/>
              <a:t>—{1MCP 55.2}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D65C8F87-0A37-CF4A-B8CC-12BD14ABA45F}"/>
              </a:ext>
            </a:extLst>
          </p:cNvPr>
          <p:cNvSpPr/>
          <p:nvPr/>
        </p:nvSpPr>
        <p:spPr>
          <a:xfrm>
            <a:off x="1460500" y="2895244"/>
            <a:ext cx="21463000" cy="9550756"/>
          </a:xfrm>
          <a:prstGeom prst="roundRect">
            <a:avLst/>
          </a:prstGeom>
          <a:solidFill>
            <a:schemeClr val="accent5">
              <a:alpha val="52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5" name="Cuidado con luz “nueva”"/>
          <p:cNvSpPr txBox="1">
            <a:spLocks noGrp="1"/>
          </p:cNvSpPr>
          <p:nvPr>
            <p:ph type="title"/>
          </p:nvPr>
        </p:nvSpPr>
        <p:spPr>
          <a:xfrm>
            <a:off x="260089" y="744296"/>
            <a:ext cx="12770112" cy="97520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7900"/>
              </a:lnSpc>
              <a:defRPr sz="8800"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rPr sz="7200" dirty="0" err="1"/>
              <a:t>Cuidado</a:t>
            </a:r>
            <a:r>
              <a:rPr sz="7200" dirty="0"/>
              <a:t> con luz “</a:t>
            </a:r>
            <a:r>
              <a:rPr sz="7200" dirty="0" err="1"/>
              <a:t>nueva</a:t>
            </a:r>
            <a:r>
              <a:rPr sz="7200" dirty="0"/>
              <a:t>”</a:t>
            </a:r>
          </a:p>
        </p:txBody>
      </p:sp>
      <p:sp>
        <p:nvSpPr>
          <p:cNvPr id="217" name="—{1MCP 55.2}"/>
          <p:cNvSpPr txBox="1"/>
          <p:nvPr/>
        </p:nvSpPr>
        <p:spPr>
          <a:xfrm>
            <a:off x="16756171" y="13055599"/>
            <a:ext cx="322128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rPr dirty="0"/>
              <a:t>—{1MCP 55.2}</a:t>
            </a:r>
          </a:p>
        </p:txBody>
      </p:sp>
      <p:sp>
        <p:nvSpPr>
          <p:cNvPr id="218" name="Los ángeles de Satanás son sabios para obrar el mal, y crearán lo que algunos pretenderán que es luz superior y la proclamarán como nueva y maravillosa; sin embargo, aunque en algunos aspectos el mensaje pueda ser verdad, estará mezclado con invenciones "/>
          <p:cNvSpPr txBox="1"/>
          <p:nvPr/>
        </p:nvSpPr>
        <p:spPr>
          <a:xfrm>
            <a:off x="2133600" y="3187343"/>
            <a:ext cx="20116800" cy="8966557"/>
          </a:xfrm>
          <a:prstGeom prst="rect">
            <a:avLst/>
          </a:prstGeom>
          <a:noFill/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ángeles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Satanás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sabios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obrar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crearán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que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algunos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pretenderán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es 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luz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y la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proclamarán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maravillosa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sin embargo,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aunque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algunos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mensaje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pueda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verdad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estará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mezclado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invenciones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humanas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enseñará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doctrina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mandamientos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los 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hombres.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alguna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existido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tiempo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necesitamos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velar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orar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verdadero</a:t>
            </a:r>
            <a:r>
              <a:rPr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fervor</a:t>
            </a:r>
            <a:r>
              <a:rPr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es </a:t>
            </a:r>
            <a:r>
              <a:rPr sz="7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ahora</a:t>
            </a:r>
            <a:r>
              <a:rPr lang="es-ES"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7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521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idado con luz “nueva”"/>
          <p:cNvSpPr txBox="1">
            <a:spLocks noGrp="1"/>
          </p:cNvSpPr>
          <p:nvPr>
            <p:ph type="title"/>
          </p:nvPr>
        </p:nvSpPr>
        <p:spPr>
          <a:xfrm>
            <a:off x="899371" y="1082193"/>
            <a:ext cx="6960797" cy="660401"/>
          </a:xfrm>
          <a:prstGeom prst="rect">
            <a:avLst/>
          </a:prstGeom>
        </p:spPr>
        <p:txBody>
          <a:bodyPr/>
          <a:lstStyle>
            <a:lvl1pPr defTabSz="379729">
              <a:lnSpc>
                <a:spcPts val="3600"/>
              </a:lnSpc>
              <a:defRPr sz="4048">
                <a:effectLst>
                  <a:outerShdw blurRad="5842" dist="29210" dir="18900000" rotWithShape="0">
                    <a:srgbClr val="000000"/>
                  </a:outerShdw>
                </a:effectLst>
              </a:defRPr>
            </a:lvl1pPr>
          </a:lstStyle>
          <a:p>
            <a:r>
              <a:t>Cuidado con luz “nueva”</a:t>
            </a:r>
          </a:p>
        </p:txBody>
      </p:sp>
      <p:sp>
        <p:nvSpPr>
          <p:cNvPr id="221" name="—Manuscrito 82, 1894. {1MCP 55.3}"/>
          <p:cNvSpPr txBox="1"/>
          <p:nvPr/>
        </p:nvSpPr>
        <p:spPr>
          <a:xfrm>
            <a:off x="11813756" y="12313170"/>
            <a:ext cx="77661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r>
              <a:t>—Manuscrito 82, 1894. {1MCP 55.3}</a:t>
            </a:r>
          </a:p>
        </p:txBody>
      </p:sp>
      <p:sp>
        <p:nvSpPr>
          <p:cNvPr id="222" name="Muchas cosas aparentemente buenas tendrán que ser cuidadosamente consideradas con mucha oración; pues son ardides aparentemente plausibles del enemigo para llevar a las almas por un sendero que está tan cerca de la senda de la verdad que será apenas dist"/>
          <p:cNvSpPr txBox="1"/>
          <p:nvPr/>
        </p:nvSpPr>
        <p:spPr>
          <a:xfrm>
            <a:off x="2092145" y="2728664"/>
            <a:ext cx="20199710" cy="8258671"/>
          </a:xfrm>
          <a:prstGeom prst="rect">
            <a:avLst/>
          </a:prstGeom>
          <a:gradFill>
            <a:gsLst>
              <a:gs pos="0">
                <a:schemeClr val="accent6">
                  <a:hueOff val="-30012"/>
                  <a:satOff val="21098"/>
                  <a:lumOff val="-15988"/>
                </a:schemeClr>
              </a:gs>
              <a:gs pos="100000">
                <a:srgbClr val="941100"/>
              </a:gs>
            </a:gsLst>
            <a:lin ang="7951706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dirty="0" err="1"/>
              <a:t>Muchas</a:t>
            </a:r>
            <a:r>
              <a:rPr dirty="0"/>
              <a:t>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aparentemente</a:t>
            </a:r>
            <a:r>
              <a:rPr dirty="0"/>
              <a:t> </a:t>
            </a:r>
            <a:r>
              <a:rPr dirty="0" err="1"/>
              <a:t>buenas</a:t>
            </a:r>
            <a:r>
              <a:rPr dirty="0"/>
              <a:t> </a:t>
            </a:r>
            <a:r>
              <a:rPr dirty="0" err="1"/>
              <a:t>tendrán</a:t>
            </a:r>
            <a:r>
              <a:rPr dirty="0"/>
              <a:t> que ser </a:t>
            </a:r>
            <a:r>
              <a:rPr dirty="0" err="1"/>
              <a:t>cuidadosamente</a:t>
            </a:r>
            <a:r>
              <a:rPr dirty="0"/>
              <a:t> </a:t>
            </a:r>
            <a:r>
              <a:rPr dirty="0" err="1"/>
              <a:t>consideradas</a:t>
            </a:r>
            <a:r>
              <a:rPr dirty="0"/>
              <a:t> con </a:t>
            </a:r>
            <a:r>
              <a:rPr dirty="0" err="1"/>
              <a:t>mucha</a:t>
            </a:r>
            <a:r>
              <a:rPr dirty="0"/>
              <a:t> </a:t>
            </a:r>
            <a:r>
              <a:rPr dirty="0" err="1"/>
              <a:t>oración</a:t>
            </a:r>
            <a:r>
              <a:rPr dirty="0"/>
              <a:t>; </a:t>
            </a:r>
            <a:r>
              <a:rPr dirty="0" err="1"/>
              <a:t>pues</a:t>
            </a:r>
            <a:r>
              <a:rPr dirty="0"/>
              <a:t> son </a:t>
            </a:r>
            <a:r>
              <a:rPr dirty="0" err="1"/>
              <a:t>ardides</a:t>
            </a:r>
            <a:r>
              <a:rPr dirty="0"/>
              <a:t> </a:t>
            </a:r>
            <a:r>
              <a:rPr dirty="0" err="1"/>
              <a:t>aparentemente</a:t>
            </a:r>
            <a:r>
              <a:rPr dirty="0"/>
              <a:t> </a:t>
            </a:r>
            <a:r>
              <a:rPr dirty="0" err="1"/>
              <a:t>plausibles</a:t>
            </a:r>
            <a:r>
              <a:rPr dirty="0"/>
              <a:t> del </a:t>
            </a:r>
            <a:r>
              <a:rPr dirty="0" err="1"/>
              <a:t>enemigo</a:t>
            </a:r>
            <a:r>
              <a:rPr dirty="0"/>
              <a:t> para </a:t>
            </a:r>
            <a:r>
              <a:rPr dirty="0" err="1"/>
              <a:t>llevar</a:t>
            </a:r>
            <a:r>
              <a:rPr dirty="0"/>
              <a:t> a las almas por un </a:t>
            </a:r>
            <a:r>
              <a:rPr dirty="0" err="1"/>
              <a:t>sendero</a:t>
            </a:r>
            <a:r>
              <a:rPr dirty="0"/>
              <a:t> que </a:t>
            </a:r>
            <a:r>
              <a:rPr dirty="0" err="1"/>
              <a:t>está</a:t>
            </a:r>
            <a:r>
              <a:rPr dirty="0"/>
              <a:t> tan </a:t>
            </a:r>
            <a:r>
              <a:rPr dirty="0" err="1"/>
              <a:t>cerca</a:t>
            </a:r>
            <a:r>
              <a:rPr dirty="0"/>
              <a:t> de la </a:t>
            </a:r>
            <a:r>
              <a:rPr dirty="0" err="1"/>
              <a:t>senda</a:t>
            </a:r>
            <a:r>
              <a:rPr dirty="0"/>
              <a:t> de la </a:t>
            </a:r>
            <a:r>
              <a:rPr dirty="0" err="1"/>
              <a:t>verdad</a:t>
            </a:r>
            <a:r>
              <a:rPr dirty="0"/>
              <a:t> que </a:t>
            </a:r>
            <a:r>
              <a:rPr dirty="0" err="1"/>
              <a:t>será</a:t>
            </a:r>
            <a:r>
              <a:rPr dirty="0"/>
              <a:t> </a:t>
            </a:r>
            <a:r>
              <a:rPr dirty="0" err="1"/>
              <a:t>apenas</a:t>
            </a:r>
            <a:r>
              <a:rPr dirty="0"/>
              <a:t> </a:t>
            </a:r>
            <a:r>
              <a:rPr dirty="0" err="1"/>
              <a:t>distinguible</a:t>
            </a:r>
            <a:r>
              <a:rPr dirty="0"/>
              <a:t> de </a:t>
            </a:r>
            <a:r>
              <a:rPr dirty="0" err="1"/>
              <a:t>aquél</a:t>
            </a:r>
            <a:r>
              <a:rPr dirty="0"/>
              <a:t>. Pero el </a:t>
            </a:r>
            <a:r>
              <a:rPr dirty="0" err="1"/>
              <a:t>ojo</a:t>
            </a:r>
            <a:r>
              <a:rPr dirty="0"/>
              <a:t> de la </a:t>
            </a:r>
            <a:r>
              <a:rPr dirty="0" err="1"/>
              <a:t>fe</a:t>
            </a:r>
            <a:r>
              <a:rPr dirty="0"/>
              <a:t>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discernir</a:t>
            </a:r>
            <a:r>
              <a:rPr dirty="0"/>
              <a:t> que se </a:t>
            </a:r>
            <a:r>
              <a:rPr dirty="0" err="1"/>
              <a:t>desvía</a:t>
            </a:r>
            <a:r>
              <a:rPr dirty="0"/>
              <a:t>, </a:t>
            </a:r>
            <a:r>
              <a:rPr dirty="0" err="1"/>
              <a:t>aunque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forma </a:t>
            </a:r>
            <a:r>
              <a:rPr dirty="0" err="1"/>
              <a:t>casi</a:t>
            </a:r>
            <a:r>
              <a:rPr dirty="0"/>
              <a:t> imperceptible, del </a:t>
            </a:r>
            <a:r>
              <a:rPr dirty="0" err="1"/>
              <a:t>camino</a:t>
            </a:r>
            <a:r>
              <a:rPr dirty="0"/>
              <a:t> </a:t>
            </a:r>
            <a:r>
              <a:rPr dirty="0" err="1"/>
              <a:t>correcto</a:t>
            </a:r>
            <a:r>
              <a:rPr dirty="0"/>
              <a:t>. Al principio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parecer</a:t>
            </a:r>
            <a:r>
              <a:rPr dirty="0"/>
              <a:t> </a:t>
            </a:r>
            <a:r>
              <a:rPr dirty="0" err="1"/>
              <a:t>realmente</a:t>
            </a:r>
            <a:r>
              <a:rPr dirty="0"/>
              <a:t> </a:t>
            </a:r>
            <a:r>
              <a:rPr dirty="0" err="1"/>
              <a:t>correcto</a:t>
            </a:r>
            <a:r>
              <a:rPr dirty="0"/>
              <a:t>, </a:t>
            </a:r>
            <a:r>
              <a:rPr dirty="0" err="1"/>
              <a:t>pero</a:t>
            </a:r>
            <a:r>
              <a:rPr dirty="0"/>
              <a:t> </a:t>
            </a:r>
            <a:r>
              <a:rPr dirty="0" err="1"/>
              <a:t>después</a:t>
            </a:r>
            <a:r>
              <a:rPr dirty="0"/>
              <a:t> de un </a:t>
            </a:r>
            <a:r>
              <a:rPr dirty="0" err="1"/>
              <a:t>tiempo</a:t>
            </a:r>
            <a:r>
              <a:rPr dirty="0"/>
              <a:t> se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cuán</a:t>
            </a:r>
            <a:r>
              <a:rPr dirty="0"/>
              <a:t> </a:t>
            </a:r>
            <a:r>
              <a:rPr dirty="0" err="1"/>
              <a:t>ampliamente</a:t>
            </a:r>
            <a:r>
              <a:rPr dirty="0"/>
              <a:t> </a:t>
            </a:r>
            <a:r>
              <a:rPr dirty="0" err="1"/>
              <a:t>divergente</a:t>
            </a:r>
            <a:r>
              <a:rPr dirty="0"/>
              <a:t> </a:t>
            </a:r>
            <a:r>
              <a:rPr dirty="0" err="1"/>
              <a:t>resulta</a:t>
            </a:r>
            <a:r>
              <a:rPr dirty="0"/>
              <a:t> del </a:t>
            </a:r>
            <a:r>
              <a:rPr dirty="0" err="1"/>
              <a:t>camino</a:t>
            </a:r>
            <a:r>
              <a:rPr dirty="0"/>
              <a:t> que conduce a la </a:t>
            </a:r>
            <a:r>
              <a:rPr dirty="0" err="1"/>
              <a:t>santidad</a:t>
            </a:r>
            <a:r>
              <a:rPr dirty="0"/>
              <a:t> y al </a:t>
            </a:r>
            <a:r>
              <a:rPr dirty="0" err="1"/>
              <a:t>cielo</a:t>
            </a:r>
            <a:r>
              <a:rPr lang="es-MX" dirty="0"/>
              <a:t>…</a:t>
            </a:r>
            <a:endParaRPr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El fanatismo es difícil de apagar"/>
          <p:cNvSpPr txBox="1">
            <a:spLocks noGrp="1"/>
          </p:cNvSpPr>
          <p:nvPr>
            <p:ph type="title"/>
          </p:nvPr>
        </p:nvSpPr>
        <p:spPr>
          <a:xfrm>
            <a:off x="3078982" y="2028328"/>
            <a:ext cx="19300711" cy="1521194"/>
          </a:xfrm>
          <a:prstGeom prst="rect">
            <a:avLst/>
          </a:prstGeom>
        </p:spPr>
        <p:txBody>
          <a:bodyPr/>
          <a:lstStyle>
            <a:lvl1pPr defTabSz="800735">
              <a:lnSpc>
                <a:spcPts val="7600"/>
              </a:lnSpc>
              <a:defRPr sz="8536">
                <a:effectLst>
                  <a:outerShdw blurRad="12319" dist="61595" dir="18900000" rotWithShape="0">
                    <a:srgbClr val="000000"/>
                  </a:outerShdw>
                </a:effectLst>
              </a:defRPr>
            </a:lvl1pPr>
          </a:lstStyle>
          <a:p>
            <a:r>
              <a:t>El fanatismo es difícil de apagar</a:t>
            </a:r>
          </a:p>
        </p:txBody>
      </p:sp>
      <p:sp>
        <p:nvSpPr>
          <p:cNvPr id="225" name="El fanatismo, una vez que ha comenzado y se ha dejado sin control, es tan difícil de apagar como un edificio en llamas."/>
          <p:cNvSpPr txBox="1">
            <a:spLocks noGrp="1"/>
          </p:cNvSpPr>
          <p:nvPr>
            <p:ph type="body" sz="quarter" idx="1"/>
          </p:nvPr>
        </p:nvSpPr>
        <p:spPr>
          <a:xfrm>
            <a:off x="1527964" y="3741618"/>
            <a:ext cx="15261436" cy="583418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defTabSz="817244">
              <a:lnSpc>
                <a:spcPts val="11517"/>
              </a:lnSpc>
              <a:spcBef>
                <a:spcPts val="0"/>
              </a:spcBef>
              <a:buSzTx/>
              <a:buNone/>
              <a:defRPr sz="5544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 </a:t>
            </a:r>
            <a:r>
              <a:rPr sz="8514" i="1" dirty="0" err="1">
                <a:latin typeface="Times New Roman"/>
                <a:ea typeface="Times New Roman"/>
                <a:cs typeface="Times New Roman"/>
                <a:sym typeface="Times New Roman"/>
              </a:rPr>
              <a:t>fanatismo</a:t>
            </a:r>
            <a:r>
              <a:rPr dirty="0"/>
              <a:t>, </a:t>
            </a:r>
            <a:r>
              <a:rPr sz="4752" b="0" dirty="0"/>
              <a:t>una </a:t>
            </a:r>
            <a:r>
              <a:rPr sz="4752" b="0" dirty="0" err="1"/>
              <a:t>vez</a:t>
            </a:r>
            <a:r>
              <a:rPr sz="4752" b="0" dirty="0"/>
              <a:t> que</a:t>
            </a:r>
            <a:r>
              <a:rPr dirty="0"/>
              <a:t> ha </a:t>
            </a:r>
            <a:r>
              <a:rPr dirty="0" err="1"/>
              <a:t>comenzado</a:t>
            </a:r>
            <a:r>
              <a:rPr sz="4455" b="0" dirty="0"/>
              <a:t> y se </a:t>
            </a:r>
            <a:r>
              <a:rPr dirty="0"/>
              <a:t>ha </a:t>
            </a:r>
            <a:r>
              <a:rPr dirty="0" err="1"/>
              <a:t>dejado</a:t>
            </a:r>
            <a:r>
              <a:rPr dirty="0"/>
              <a:t> sin control</a:t>
            </a:r>
            <a:r>
              <a:rPr sz="4455" b="0" dirty="0"/>
              <a:t>, es </a:t>
            </a:r>
            <a:r>
              <a:rPr dirty="0"/>
              <a:t>tan </a:t>
            </a:r>
            <a:r>
              <a:rPr dirty="0" err="1"/>
              <a:t>difícil</a:t>
            </a:r>
            <a:r>
              <a:rPr sz="4455" b="0" dirty="0"/>
              <a:t> de </a:t>
            </a:r>
            <a:r>
              <a:rPr dirty="0" err="1"/>
              <a:t>apagar</a:t>
            </a:r>
            <a:r>
              <a:rPr dirty="0"/>
              <a:t> </a:t>
            </a:r>
            <a:r>
              <a:rPr dirty="0" err="1"/>
              <a:t>como</a:t>
            </a:r>
            <a:r>
              <a:rPr sz="4455" b="0" dirty="0"/>
              <a:t> un </a:t>
            </a:r>
            <a:r>
              <a:rPr dirty="0" err="1"/>
              <a:t>edificio</a:t>
            </a:r>
            <a:r>
              <a:rPr sz="4455" b="0" dirty="0"/>
              <a:t> </a:t>
            </a:r>
            <a:r>
              <a:rPr sz="4455" b="0" dirty="0" err="1"/>
              <a:t>en</a:t>
            </a:r>
            <a:r>
              <a:rPr sz="4455" b="0" dirty="0"/>
              <a:t> </a:t>
            </a:r>
            <a:r>
              <a:rPr dirty="0"/>
              <a:t>llamas.</a:t>
            </a:r>
          </a:p>
        </p:txBody>
      </p:sp>
      <p:pic>
        <p:nvPicPr>
          <p:cNvPr id="226" name="Galería de imágenes" descr="Galería de imágenes"/>
          <p:cNvPicPr>
            <a:picLocks noChangeAspect="1"/>
          </p:cNvPicPr>
          <p:nvPr/>
        </p:nvPicPr>
        <p:blipFill>
          <a:blip r:embed="rId2"/>
          <a:srcRect t="3018" b="3018"/>
          <a:stretch>
            <a:fillRect/>
          </a:stretch>
        </p:blipFill>
        <p:spPr>
          <a:xfrm>
            <a:off x="16362841" y="3608724"/>
            <a:ext cx="6228171" cy="616835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Los que han tenido una conducta extremista y han sustentado este fanatismo, habrían hecho muchísimo mejor en dedicarse a trabajos seculares, porque mediante su conducta inconsecuente están deshonrando al Señor y poniendo en peligro a su pueblo"/>
          <p:cNvSpPr txBox="1"/>
          <p:nvPr/>
        </p:nvSpPr>
        <p:spPr>
          <a:xfrm>
            <a:off x="0" y="9974382"/>
            <a:ext cx="24130000" cy="342657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1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marL="355600" indent="-50800"/>
            <a:r>
              <a:rPr sz="5400" dirty="0"/>
              <a:t>Los que </a:t>
            </a:r>
            <a:r>
              <a:rPr sz="5400" dirty="0" err="1"/>
              <a:t>han</a:t>
            </a:r>
            <a:r>
              <a:rPr sz="5400" dirty="0"/>
              <a:t> </a:t>
            </a:r>
            <a:r>
              <a:rPr sz="5400" dirty="0" err="1"/>
              <a:t>tenido</a:t>
            </a:r>
            <a:r>
              <a:rPr sz="5400" dirty="0"/>
              <a:t> una </a:t>
            </a:r>
            <a:r>
              <a:rPr sz="5400" dirty="0" err="1"/>
              <a:t>conducta</a:t>
            </a:r>
            <a:r>
              <a:rPr sz="5400" dirty="0"/>
              <a:t> </a:t>
            </a:r>
            <a:r>
              <a:rPr sz="5400" dirty="0" err="1"/>
              <a:t>extremista</a:t>
            </a:r>
            <a:r>
              <a:rPr sz="5400" dirty="0"/>
              <a:t> y </a:t>
            </a:r>
            <a:r>
              <a:rPr sz="5400" dirty="0" err="1"/>
              <a:t>han</a:t>
            </a:r>
            <a:r>
              <a:rPr sz="5400" dirty="0"/>
              <a:t> </a:t>
            </a:r>
            <a:r>
              <a:rPr sz="5400" dirty="0" err="1"/>
              <a:t>sustentado</a:t>
            </a:r>
            <a:r>
              <a:rPr sz="5400" dirty="0"/>
              <a:t> </a:t>
            </a:r>
            <a:r>
              <a:rPr sz="5400" dirty="0" err="1"/>
              <a:t>este</a:t>
            </a:r>
            <a:r>
              <a:rPr sz="5400" dirty="0"/>
              <a:t> </a:t>
            </a:r>
            <a:r>
              <a:rPr sz="5400" dirty="0" err="1"/>
              <a:t>fanatismo</a:t>
            </a:r>
            <a:r>
              <a:rPr sz="5400" dirty="0"/>
              <a:t>, </a:t>
            </a:r>
            <a:r>
              <a:rPr sz="5400" dirty="0" err="1"/>
              <a:t>habrían</a:t>
            </a:r>
            <a:r>
              <a:rPr sz="5400" dirty="0"/>
              <a:t> </a:t>
            </a:r>
            <a:r>
              <a:rPr sz="5400" dirty="0" err="1"/>
              <a:t>hecho</a:t>
            </a:r>
            <a:r>
              <a:rPr sz="5400" dirty="0"/>
              <a:t> </a:t>
            </a:r>
            <a:r>
              <a:rPr sz="5400" dirty="0" err="1"/>
              <a:t>muchísimo</a:t>
            </a:r>
            <a:r>
              <a:rPr sz="5400" dirty="0"/>
              <a:t> </a:t>
            </a:r>
            <a:r>
              <a:rPr sz="5400" dirty="0" err="1"/>
              <a:t>mejor</a:t>
            </a:r>
            <a:r>
              <a:rPr sz="5400" dirty="0"/>
              <a:t> </a:t>
            </a:r>
            <a:r>
              <a:rPr sz="5400" dirty="0" err="1"/>
              <a:t>en</a:t>
            </a:r>
            <a:r>
              <a:rPr sz="5400" dirty="0"/>
              <a:t> </a:t>
            </a:r>
            <a:r>
              <a:rPr sz="5400" dirty="0" err="1"/>
              <a:t>dedicarse</a:t>
            </a:r>
            <a:r>
              <a:rPr sz="5400" dirty="0"/>
              <a:t> a </a:t>
            </a:r>
            <a:r>
              <a:rPr sz="5400" dirty="0" err="1"/>
              <a:t>trabajos</a:t>
            </a:r>
            <a:r>
              <a:rPr sz="5400" dirty="0"/>
              <a:t> </a:t>
            </a:r>
            <a:r>
              <a:rPr sz="5400" dirty="0" err="1"/>
              <a:t>seculares</a:t>
            </a:r>
            <a:r>
              <a:rPr sz="5400" dirty="0"/>
              <a:t>, </a:t>
            </a:r>
            <a:r>
              <a:rPr sz="5400" dirty="0" err="1"/>
              <a:t>porque</a:t>
            </a:r>
            <a:r>
              <a:rPr sz="5400" dirty="0"/>
              <a:t> </a:t>
            </a:r>
            <a:r>
              <a:rPr sz="5400" dirty="0" err="1"/>
              <a:t>mediante</a:t>
            </a:r>
            <a:r>
              <a:rPr sz="5400" dirty="0"/>
              <a:t> </a:t>
            </a:r>
            <a:r>
              <a:rPr sz="5400" dirty="0" err="1"/>
              <a:t>su</a:t>
            </a:r>
            <a:r>
              <a:rPr sz="5400" dirty="0"/>
              <a:t> </a:t>
            </a:r>
            <a:r>
              <a:rPr sz="5400" dirty="0" err="1"/>
              <a:t>conducta</a:t>
            </a:r>
            <a:r>
              <a:rPr sz="5400" dirty="0"/>
              <a:t> </a:t>
            </a:r>
            <a:r>
              <a:rPr sz="5400" dirty="0" err="1"/>
              <a:t>inconsecuente</a:t>
            </a:r>
            <a:r>
              <a:rPr sz="5400" dirty="0"/>
              <a:t> </a:t>
            </a:r>
            <a:r>
              <a:rPr sz="5400" dirty="0" err="1"/>
              <a:t>están</a:t>
            </a:r>
            <a:r>
              <a:rPr sz="5400" dirty="0"/>
              <a:t> </a:t>
            </a:r>
            <a:r>
              <a:rPr sz="5400" dirty="0" err="1"/>
              <a:t>deshonrando</a:t>
            </a:r>
            <a:r>
              <a:rPr sz="5400" dirty="0"/>
              <a:t> al </a:t>
            </a:r>
            <a:r>
              <a:rPr sz="5400" dirty="0" err="1"/>
              <a:t>Señor</a:t>
            </a:r>
            <a:r>
              <a:rPr sz="5400" dirty="0"/>
              <a:t> y </a:t>
            </a:r>
            <a:r>
              <a:rPr sz="5400" dirty="0" err="1"/>
              <a:t>poniendo</a:t>
            </a:r>
            <a:r>
              <a:rPr sz="5400" dirty="0"/>
              <a:t> </a:t>
            </a:r>
            <a:r>
              <a:rPr sz="5400" dirty="0" err="1"/>
              <a:t>en</a:t>
            </a:r>
            <a:r>
              <a:rPr sz="5400" dirty="0"/>
              <a:t> </a:t>
            </a:r>
            <a:r>
              <a:rPr sz="5400" dirty="0" err="1"/>
              <a:t>peligro</a:t>
            </a:r>
            <a:r>
              <a:rPr sz="5400" dirty="0"/>
              <a:t> a </a:t>
            </a:r>
            <a:r>
              <a:rPr sz="5400" dirty="0" err="1"/>
              <a:t>su</a:t>
            </a:r>
            <a:r>
              <a:rPr sz="5400" dirty="0"/>
              <a:t> pueblo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l fanatismo es difícil de apagar"/>
          <p:cNvSpPr txBox="1">
            <a:spLocks noGrp="1"/>
          </p:cNvSpPr>
          <p:nvPr>
            <p:ph type="title"/>
          </p:nvPr>
        </p:nvSpPr>
        <p:spPr>
          <a:xfrm>
            <a:off x="1519023" y="1502295"/>
            <a:ext cx="8442856" cy="731012"/>
          </a:xfrm>
          <a:prstGeom prst="rect">
            <a:avLst/>
          </a:prstGeom>
        </p:spPr>
        <p:txBody>
          <a:bodyPr/>
          <a:lstStyle>
            <a:lvl1pPr defTabSz="346709">
              <a:lnSpc>
                <a:spcPts val="3300"/>
              </a:lnSpc>
              <a:defRPr sz="3696">
                <a:effectLst>
                  <a:outerShdw blurRad="5334" dist="26669" dir="18900000" rotWithShape="0">
                    <a:srgbClr val="000000"/>
                  </a:outerShdw>
                </a:effectLst>
              </a:defRPr>
            </a:lvl1pPr>
          </a:lstStyle>
          <a:p>
            <a:r>
              <a:t>El fanatismo es difícil de apagar</a:t>
            </a:r>
          </a:p>
        </p:txBody>
      </p:sp>
      <p:sp>
        <p:nvSpPr>
          <p:cNvPr id="230" name="Surgirán muchos movimientos semejantes en este tiempo cuando la obra del Señor tiene que estar en una condición elevada y pura, y no adulterada con supersticiones y fábulas. Debemos estar en guardia a fin de mantener una estrecha comunión con Cristo y pa"/>
          <p:cNvSpPr txBox="1">
            <a:spLocks noGrp="1"/>
          </p:cNvSpPr>
          <p:nvPr>
            <p:ph type="body" sz="half" idx="1"/>
          </p:nvPr>
        </p:nvSpPr>
        <p:spPr>
          <a:xfrm>
            <a:off x="3240768" y="2389880"/>
            <a:ext cx="18794789" cy="7617720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marL="0" indent="0" algn="ctr" defTabSz="569594">
              <a:lnSpc>
                <a:spcPts val="7200"/>
              </a:lnSpc>
              <a:spcBef>
                <a:spcPts val="2300"/>
              </a:spcBef>
              <a:buSzTx/>
              <a:buNone/>
              <a:defRPr sz="5244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ts val="8700"/>
              </a:lnSpc>
              <a:spcBef>
                <a:spcPts val="0"/>
              </a:spcBef>
            </a:pPr>
            <a:r>
              <a:rPr sz="7200" dirty="0" err="1"/>
              <a:t>Surgirán</a:t>
            </a:r>
            <a:r>
              <a:rPr dirty="0"/>
              <a:t> </a:t>
            </a:r>
            <a:r>
              <a:rPr dirty="0" err="1"/>
              <a:t>muchos</a:t>
            </a:r>
            <a:r>
              <a:rPr dirty="0"/>
              <a:t> </a:t>
            </a:r>
            <a:r>
              <a:rPr sz="7200" dirty="0" err="1"/>
              <a:t>movimientos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sz="7200" dirty="0" err="1"/>
              <a:t>este</a:t>
            </a:r>
            <a:r>
              <a:rPr sz="7200" dirty="0"/>
              <a:t> </a:t>
            </a:r>
            <a:r>
              <a:rPr sz="7200" dirty="0" err="1"/>
              <a:t>tiempo</a:t>
            </a:r>
            <a:r>
              <a:rPr sz="7200" dirty="0"/>
              <a:t> </a:t>
            </a:r>
            <a:r>
              <a:rPr dirty="0" err="1"/>
              <a:t>cuando</a:t>
            </a:r>
            <a:r>
              <a:rPr dirty="0"/>
              <a:t> la </a:t>
            </a:r>
            <a:r>
              <a:rPr dirty="0" err="1"/>
              <a:t>obra</a:t>
            </a:r>
            <a:r>
              <a:rPr dirty="0"/>
              <a:t> del </a:t>
            </a:r>
            <a:r>
              <a:rPr dirty="0" err="1"/>
              <a:t>Señor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que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una </a:t>
            </a:r>
            <a:r>
              <a:rPr sz="7200" dirty="0" err="1"/>
              <a:t>condición</a:t>
            </a:r>
            <a:r>
              <a:rPr sz="7200" dirty="0"/>
              <a:t> </a:t>
            </a:r>
            <a:r>
              <a:rPr sz="7200" dirty="0" err="1"/>
              <a:t>elevada</a:t>
            </a:r>
            <a:r>
              <a:rPr sz="7200" dirty="0"/>
              <a:t> </a:t>
            </a:r>
            <a:r>
              <a:rPr dirty="0"/>
              <a:t>y </a:t>
            </a:r>
            <a:r>
              <a:rPr sz="7200" dirty="0" err="1"/>
              <a:t>pura</a:t>
            </a:r>
            <a:r>
              <a:rPr dirty="0"/>
              <a:t>, y </a:t>
            </a:r>
            <a:r>
              <a:rPr sz="7200" dirty="0"/>
              <a:t>no </a:t>
            </a:r>
            <a:r>
              <a:rPr sz="7200" dirty="0" err="1"/>
              <a:t>adulterada</a:t>
            </a:r>
            <a:r>
              <a:rPr sz="7200" dirty="0"/>
              <a:t> </a:t>
            </a:r>
            <a:r>
              <a:rPr dirty="0"/>
              <a:t>con </a:t>
            </a:r>
            <a:r>
              <a:rPr dirty="0" err="1"/>
              <a:t>supersticiones</a:t>
            </a:r>
            <a:r>
              <a:rPr dirty="0"/>
              <a:t> y </a:t>
            </a:r>
            <a:r>
              <a:rPr dirty="0" err="1"/>
              <a:t>fábulas</a:t>
            </a:r>
            <a:r>
              <a:rPr dirty="0"/>
              <a:t>. </a:t>
            </a:r>
            <a:r>
              <a:rPr sz="7800" dirty="0" err="1"/>
              <a:t>Debemos</a:t>
            </a:r>
            <a:r>
              <a:rPr sz="7800" dirty="0"/>
              <a:t> </a:t>
            </a:r>
            <a:r>
              <a:rPr sz="7800" dirty="0" err="1"/>
              <a:t>estar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sz="7800" dirty="0" err="1"/>
              <a:t>guardia</a:t>
            </a:r>
            <a:r>
              <a:rPr dirty="0"/>
              <a:t> a fin de </a:t>
            </a:r>
            <a:r>
              <a:rPr sz="7800" dirty="0" err="1"/>
              <a:t>mantener</a:t>
            </a:r>
            <a:r>
              <a:rPr sz="7800" dirty="0"/>
              <a:t> </a:t>
            </a:r>
            <a:r>
              <a:rPr dirty="0"/>
              <a:t>una </a:t>
            </a:r>
            <a:r>
              <a:rPr sz="7800" dirty="0" err="1"/>
              <a:t>estrecha</a:t>
            </a:r>
            <a:r>
              <a:rPr sz="7800" dirty="0"/>
              <a:t> </a:t>
            </a:r>
            <a:r>
              <a:rPr sz="7800" dirty="0" err="1"/>
              <a:t>comunión</a:t>
            </a:r>
            <a:r>
              <a:rPr sz="7800" dirty="0"/>
              <a:t> </a:t>
            </a:r>
            <a:r>
              <a:rPr dirty="0"/>
              <a:t>con </a:t>
            </a:r>
            <a:r>
              <a:rPr sz="7800" dirty="0"/>
              <a:t>Cristo </a:t>
            </a:r>
            <a:r>
              <a:rPr dirty="0"/>
              <a:t>y </a:t>
            </a:r>
            <a:r>
              <a:rPr sz="8500" dirty="0"/>
              <a:t>para no ser </a:t>
            </a:r>
            <a:r>
              <a:rPr sz="8500" dirty="0" err="1"/>
              <a:t>engañados</a:t>
            </a:r>
            <a:r>
              <a:rPr sz="8500" dirty="0"/>
              <a:t> </a:t>
            </a:r>
            <a:r>
              <a:rPr dirty="0"/>
              <a:t>por las </a:t>
            </a:r>
            <a:r>
              <a:rPr dirty="0" err="1"/>
              <a:t>artimañas</a:t>
            </a:r>
            <a:r>
              <a:rPr dirty="0"/>
              <a:t> de </a:t>
            </a:r>
            <a:r>
              <a:rPr dirty="0" err="1"/>
              <a:t>Satanás</a:t>
            </a:r>
            <a:r>
              <a:rPr dirty="0"/>
              <a:t>.</a:t>
            </a:r>
          </a:p>
        </p:txBody>
      </p:sp>
      <p:sp>
        <p:nvSpPr>
          <p:cNvPr id="231" name="Mensajes Selectos 2:40. {1MCP 55.4}"/>
          <p:cNvSpPr txBox="1"/>
          <p:nvPr/>
        </p:nvSpPr>
        <p:spPr>
          <a:xfrm>
            <a:off x="8810433" y="10487553"/>
            <a:ext cx="821425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r>
              <a:t>Mensajes Selectos 2:40. {1MCP 55.4}</a:t>
            </a:r>
          </a:p>
        </p:txBody>
      </p:sp>
      <p:pic>
        <p:nvPicPr>
          <p:cNvPr id="232" name="Galería de imágenes" descr="Galería de imágenes"/>
          <p:cNvPicPr>
            <a:picLocks noChangeAspect="1"/>
          </p:cNvPicPr>
          <p:nvPr/>
        </p:nvPicPr>
        <p:blipFill>
          <a:blip r:embed="rId2"/>
          <a:srcRect l="1574" r="1574"/>
          <a:stretch>
            <a:fillRect/>
          </a:stretch>
        </p:blipFill>
        <p:spPr>
          <a:xfrm>
            <a:off x="16665078" y="9337895"/>
            <a:ext cx="2794001" cy="363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orías finamente hiladas que ocupan la mente"/>
          <p:cNvSpPr txBox="1">
            <a:spLocks noGrp="1"/>
          </p:cNvSpPr>
          <p:nvPr>
            <p:ph type="title"/>
          </p:nvPr>
        </p:nvSpPr>
        <p:spPr>
          <a:xfrm>
            <a:off x="1278305" y="370283"/>
            <a:ext cx="21827390" cy="2579471"/>
          </a:xfrm>
          <a:prstGeom prst="rect">
            <a:avLst/>
          </a:prstGeom>
        </p:spPr>
        <p:txBody>
          <a:bodyPr/>
          <a:lstStyle/>
          <a:p>
            <a:pPr defTabSz="643889">
              <a:defRPr sz="6864"/>
            </a:pPr>
            <a:r>
              <a:rPr dirty="0" err="1"/>
              <a:t>Teorías</a:t>
            </a:r>
            <a:r>
              <a:rPr dirty="0"/>
              <a:t> </a:t>
            </a:r>
            <a:r>
              <a:rPr dirty="0" err="1"/>
              <a:t>finamente</a:t>
            </a:r>
            <a:r>
              <a:rPr dirty="0"/>
              <a:t> </a:t>
            </a:r>
            <a:r>
              <a:rPr dirty="0" err="1"/>
              <a:t>hiladas</a:t>
            </a:r>
            <a:r>
              <a:rPr sz="5382" dirty="0">
                <a:latin typeface="Helvetica"/>
                <a:ea typeface="Helvetica"/>
                <a:cs typeface="Helvetica"/>
                <a:sym typeface="Helvetica"/>
              </a:rPr>
              <a:t> que </a:t>
            </a:r>
            <a:r>
              <a:rPr dirty="0" err="1"/>
              <a:t>ocupan</a:t>
            </a:r>
            <a:r>
              <a:rPr dirty="0"/>
              <a:t> </a:t>
            </a:r>
            <a:r>
              <a:rPr sz="5382" dirty="0">
                <a:latin typeface="Helvetica"/>
                <a:ea typeface="Helvetica"/>
                <a:cs typeface="Helvetica"/>
                <a:sym typeface="Helvetica"/>
              </a:rPr>
              <a:t>la</a:t>
            </a:r>
            <a:r>
              <a:rPr dirty="0"/>
              <a:t> </a:t>
            </a:r>
            <a:r>
              <a:rPr dirty="0" err="1"/>
              <a:t>mente</a:t>
            </a:r>
            <a:endParaRPr dirty="0"/>
          </a:p>
        </p:txBody>
      </p:sp>
      <p:sp>
        <p:nvSpPr>
          <p:cNvPr id="235" name="Satanás está trabajando de muchas maneras para que cada hombre, que debería estar predicando el mensaje, pueda estar ocupado con teorías finamente hiladas que él hará aparecer de tal magnitud e importancia como para llenar la mente entera; y mientras pie"/>
          <p:cNvSpPr txBox="1"/>
          <p:nvPr/>
        </p:nvSpPr>
        <p:spPr>
          <a:xfrm>
            <a:off x="1278305" y="3259066"/>
            <a:ext cx="21225667" cy="99514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Satanás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trabajando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muchas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maneras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que </a:t>
            </a:r>
            <a:r>
              <a:rPr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</a:t>
            </a:r>
            <a: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hombre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anás está trabajando de muchas maneras para que cada hombre, que debería estar predicando el mensaje, pueda estar ocupado con teorías finamente hiladas que él hará aparecer de tal magnitud e importancia como para llenar la mente entera; y mientras pie">
            <a:extLst>
              <a:ext uri="{FF2B5EF4-FFF2-40B4-BE49-F238E27FC236}">
                <a16:creationId xmlns:a16="http://schemas.microsoft.com/office/drawing/2014/main" id="{357BF4DE-BBA2-9146-B1B3-7D98A96DC2C8}"/>
              </a:ext>
            </a:extLst>
          </p:cNvPr>
          <p:cNvSpPr txBox="1"/>
          <p:nvPr/>
        </p:nvSpPr>
        <p:spPr>
          <a:xfrm>
            <a:off x="2472533" y="5330067"/>
            <a:ext cx="19438934" cy="72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D</a:t>
            </a:r>
            <a:r>
              <a:rPr dirty="0" err="1"/>
              <a:t>ebería</a:t>
            </a:r>
            <a:r>
              <a:rPr dirty="0"/>
              <a:t>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predicando</a:t>
            </a:r>
            <a:r>
              <a:rPr dirty="0"/>
              <a:t> el </a:t>
            </a:r>
            <a:r>
              <a:rPr dirty="0" err="1"/>
              <a:t>mensaje</a:t>
            </a:r>
            <a:endParaRPr lang="es-E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E</a:t>
            </a:r>
            <a:r>
              <a:rPr dirty="0" err="1"/>
              <a:t>st</a:t>
            </a:r>
            <a:r>
              <a:rPr lang="es-ES" dirty="0"/>
              <a:t>é</a:t>
            </a:r>
            <a:r>
              <a:rPr dirty="0"/>
              <a:t> </a:t>
            </a:r>
            <a:r>
              <a:rPr dirty="0" err="1"/>
              <a:t>ocupado</a:t>
            </a:r>
            <a:r>
              <a:rPr dirty="0"/>
              <a:t> con </a:t>
            </a:r>
            <a:r>
              <a:rPr dirty="0" err="1"/>
              <a:t>teorías</a:t>
            </a:r>
            <a:r>
              <a:rPr dirty="0"/>
              <a:t> </a:t>
            </a:r>
            <a:r>
              <a:rPr dirty="0" err="1"/>
              <a:t>finamente</a:t>
            </a:r>
            <a:r>
              <a:rPr dirty="0"/>
              <a:t> </a:t>
            </a:r>
            <a:r>
              <a:rPr dirty="0" err="1"/>
              <a:t>hiladas</a:t>
            </a:r>
            <a:r>
              <a:rPr dirty="0"/>
              <a:t> para </a:t>
            </a:r>
            <a:r>
              <a:rPr dirty="0" err="1"/>
              <a:t>llenar</a:t>
            </a:r>
            <a:r>
              <a:rPr dirty="0"/>
              <a:t> la </a:t>
            </a:r>
            <a:r>
              <a:rPr dirty="0" err="1"/>
              <a:t>mente</a:t>
            </a:r>
            <a:r>
              <a:rPr dirty="0"/>
              <a:t> entera</a:t>
            </a:r>
            <a:endParaRPr lang="es-E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P</a:t>
            </a:r>
            <a:r>
              <a:rPr dirty="0" err="1"/>
              <a:t>iens</a:t>
            </a:r>
            <a:r>
              <a:rPr lang="es-ES" dirty="0"/>
              <a:t>e</a:t>
            </a:r>
            <a:r>
              <a:rPr dirty="0"/>
              <a:t> que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dando</a:t>
            </a:r>
            <a:r>
              <a:rPr dirty="0"/>
              <a:t> </a:t>
            </a:r>
            <a:r>
              <a:rPr dirty="0" err="1"/>
              <a:t>grandes</a:t>
            </a:r>
            <a:r>
              <a:rPr dirty="0"/>
              <a:t> y </a:t>
            </a:r>
            <a:r>
              <a:rPr dirty="0" err="1"/>
              <a:t>maravillosos</a:t>
            </a:r>
            <a:r>
              <a:rPr dirty="0"/>
              <a:t> pasos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experiencia</a:t>
            </a:r>
            <a:endParaRPr lang="es-E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E</a:t>
            </a:r>
            <a:r>
              <a:rPr dirty="0" err="1"/>
              <a:t>sté</a:t>
            </a:r>
            <a:r>
              <a:rPr dirty="0"/>
              <a:t> </a:t>
            </a:r>
            <a:r>
              <a:rPr dirty="0" err="1"/>
              <a:t>idolatrando</a:t>
            </a:r>
            <a:r>
              <a:rPr dirty="0"/>
              <a:t> </a:t>
            </a:r>
            <a:r>
              <a:rPr dirty="0" err="1"/>
              <a:t>unas</a:t>
            </a:r>
            <a:r>
              <a:rPr dirty="0"/>
              <a:t> </a:t>
            </a:r>
            <a:r>
              <a:rPr dirty="0" err="1"/>
              <a:t>cuantas</a:t>
            </a:r>
            <a:r>
              <a:rPr dirty="0"/>
              <a:t> ideas</a:t>
            </a:r>
            <a:endParaRPr lang="es-E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Su </a:t>
            </a:r>
            <a:r>
              <a:rPr dirty="0" err="1"/>
              <a:t>influencia</a:t>
            </a:r>
            <a:r>
              <a:rPr dirty="0"/>
              <a:t> se </a:t>
            </a:r>
            <a:r>
              <a:rPr dirty="0" err="1"/>
              <a:t>perjudique</a:t>
            </a:r>
            <a:r>
              <a:rPr dirty="0"/>
              <a:t> </a:t>
            </a:r>
            <a:endParaRPr lang="es-E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ES" dirty="0"/>
              <a:t>H</a:t>
            </a:r>
            <a:r>
              <a:rPr dirty="0"/>
              <a:t>able </a:t>
            </a:r>
            <a:r>
              <a:rPr dirty="0" err="1"/>
              <a:t>muy</a:t>
            </a:r>
            <a:r>
              <a:rPr dirty="0"/>
              <a:t> poco </a:t>
            </a:r>
            <a:r>
              <a:rPr dirty="0" err="1"/>
              <a:t>en</a:t>
            </a:r>
            <a:r>
              <a:rPr dirty="0"/>
              <a:t> favor del </a:t>
            </a:r>
            <a:r>
              <a:rPr dirty="0" err="1"/>
              <a:t>Señor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orías finamente hiladas que ocupan la mente"/>
          <p:cNvSpPr txBox="1">
            <a:spLocks noGrp="1"/>
          </p:cNvSpPr>
          <p:nvPr>
            <p:ph type="title"/>
          </p:nvPr>
        </p:nvSpPr>
        <p:spPr>
          <a:xfrm>
            <a:off x="5707778" y="1426946"/>
            <a:ext cx="16527242" cy="2579472"/>
          </a:xfrm>
          <a:prstGeom prst="rect">
            <a:avLst/>
          </a:prstGeom>
        </p:spPr>
        <p:txBody>
          <a:bodyPr/>
          <a:lstStyle/>
          <a:p>
            <a:pPr defTabSz="643889">
              <a:defRPr sz="6864"/>
            </a:pPr>
            <a:r>
              <a:t>Teorías finamente hiladas</a:t>
            </a:r>
            <a:r>
              <a:rPr sz="5382">
                <a:latin typeface="Helvetica"/>
                <a:ea typeface="Helvetica"/>
                <a:cs typeface="Helvetica"/>
                <a:sym typeface="Helvetica"/>
              </a:rPr>
              <a:t> que </a:t>
            </a:r>
            <a:r>
              <a:t>ocupan </a:t>
            </a:r>
            <a:r>
              <a:rPr sz="5382">
                <a:latin typeface="Helvetica"/>
                <a:ea typeface="Helvetica"/>
                <a:cs typeface="Helvetica"/>
                <a:sym typeface="Helvetica"/>
              </a:rPr>
              <a:t>la</a:t>
            </a:r>
            <a:r>
              <a:t> mente</a:t>
            </a:r>
          </a:p>
        </p:txBody>
      </p:sp>
      <p:pic>
        <p:nvPicPr>
          <p:cNvPr id="23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10" y="131666"/>
            <a:ext cx="5318374" cy="6850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Cada pastor ha de hacer esfuerzos fervientes para adquirir la mente de Cristo. Algunos que sacan de la Palabra de Dios, y también de los testimonios, párrafos u oraciones aisladas que pueden interpretarse como que favorecen sus ideas, y luego se detienen"/>
          <p:cNvSpPr txBox="1">
            <a:spLocks noGrp="1"/>
          </p:cNvSpPr>
          <p:nvPr>
            <p:ph type="body" sz="half" idx="1"/>
          </p:nvPr>
        </p:nvSpPr>
        <p:spPr>
          <a:xfrm>
            <a:off x="430484" y="5006914"/>
            <a:ext cx="23523032" cy="7373813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indent="0" algn="ctr" hangingPunct="0">
              <a:lnSpc>
                <a:spcPts val="8060"/>
              </a:lnSpc>
              <a:spcBef>
                <a:spcPts val="0"/>
              </a:spcBef>
              <a:buSzTx/>
              <a:buNone/>
            </a:pPr>
            <a:r>
              <a:rPr sz="60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Cada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pastor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ha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de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hacer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esfuerzos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fervientes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adquirir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la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lang="es-MX"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lang="es-MX"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para</a:t>
            </a:r>
            <a:r>
              <a:rPr lang="es-MX"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mente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Cristo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.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Algunos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5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que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sacan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de la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Palabra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Dios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, y </a:t>
            </a:r>
            <a:r>
              <a:rPr sz="60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también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de los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testimonios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,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párrafos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u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oraciones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8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aisladas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que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pueden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interpretarse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como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que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favorecen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sus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ideas, 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y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luego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se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detienen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en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ellas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y se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edifican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en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sus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propias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posiciones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,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cuando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72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Dios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no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60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los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8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está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8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guiando</a:t>
            </a:r>
            <a:r>
              <a:rPr sz="8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.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Todo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esto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agrada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 al </a:t>
            </a:r>
            <a:r>
              <a:rPr sz="48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enemigo</a:t>
            </a:r>
            <a:r>
              <a:rPr sz="48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sym typeface="Times New Roman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orías finamente hiladas que ocupan la mente"/>
          <p:cNvSpPr txBox="1">
            <a:spLocks noGrp="1"/>
          </p:cNvSpPr>
          <p:nvPr>
            <p:ph type="title"/>
          </p:nvPr>
        </p:nvSpPr>
        <p:spPr>
          <a:xfrm>
            <a:off x="1278305" y="628828"/>
            <a:ext cx="11993399" cy="1250502"/>
          </a:xfrm>
          <a:prstGeom prst="rect">
            <a:avLst/>
          </a:prstGeom>
        </p:spPr>
        <p:txBody>
          <a:bodyPr/>
          <a:lstStyle/>
          <a:p>
            <a:pPr defTabSz="354965">
              <a:defRPr sz="3784"/>
            </a:pPr>
            <a:r>
              <a:t>Teorías finamente hiladas</a:t>
            </a:r>
            <a:r>
              <a:rPr sz="2967">
                <a:latin typeface="Helvetica"/>
                <a:ea typeface="Helvetica"/>
                <a:cs typeface="Helvetica"/>
                <a:sym typeface="Helvetica"/>
              </a:rPr>
              <a:t> que </a:t>
            </a:r>
            <a:r>
              <a:t>ocupan </a:t>
            </a:r>
            <a:r>
              <a:rPr sz="2967">
                <a:latin typeface="Helvetica"/>
                <a:ea typeface="Helvetica"/>
                <a:cs typeface="Helvetica"/>
                <a:sym typeface="Helvetica"/>
              </a:rPr>
              <a:t>la</a:t>
            </a:r>
            <a:r>
              <a:t> mente</a:t>
            </a:r>
          </a:p>
        </p:txBody>
      </p:sp>
      <p:sp>
        <p:nvSpPr>
          <p:cNvPr id="242" name="No debemos innecesariamente tomar un camino que produzca diferencias o cause disensión.…"/>
          <p:cNvSpPr txBox="1"/>
          <p:nvPr/>
        </p:nvSpPr>
        <p:spPr>
          <a:xfrm>
            <a:off x="1953055" y="3084757"/>
            <a:ext cx="21384842" cy="341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98415" indent="-998415" algn="l">
              <a:buSzPct val="100000"/>
              <a:buAutoNum type="arabicPeriod"/>
              <a:defRPr sz="3900"/>
            </a:pP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No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debemos</a:t>
            </a:r>
            <a:r>
              <a:rPr dirty="0"/>
              <a:t> </a:t>
            </a:r>
            <a:r>
              <a:rPr dirty="0" err="1"/>
              <a:t>innecesariamente</a:t>
            </a:r>
            <a:r>
              <a:rPr dirty="0"/>
              <a:t>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tomar</a:t>
            </a:r>
            <a:r>
              <a:rPr dirty="0"/>
              <a:t> un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camino</a:t>
            </a:r>
            <a:r>
              <a:rPr dirty="0"/>
              <a:t> que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produzca</a:t>
            </a: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diferencias</a:t>
            </a:r>
            <a:r>
              <a:rPr dirty="0"/>
              <a:t> o cause </a:t>
            </a:r>
            <a:r>
              <a:rPr dirty="0" err="1"/>
              <a:t>disensión</a:t>
            </a:r>
            <a:r>
              <a:rPr dirty="0"/>
              <a:t>.</a:t>
            </a:r>
          </a:p>
          <a:p>
            <a:pPr marL="998415" indent="-998415" algn="l">
              <a:buSzPct val="100000"/>
              <a:buAutoNum type="arabicPeriod"/>
              <a:defRPr sz="3900"/>
            </a:pP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No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hemos</a:t>
            </a:r>
            <a:r>
              <a:rPr dirty="0"/>
              <a:t> de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dar</a:t>
            </a:r>
            <a:r>
              <a:rPr dirty="0"/>
              <a:t> la</a:t>
            </a:r>
            <a:r>
              <a:rPr sz="56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600" b="1" dirty="0" err="1">
                <a:latin typeface="Helvetica"/>
                <a:ea typeface="Helvetica"/>
                <a:cs typeface="Helvetica"/>
                <a:sym typeface="Helvetica"/>
              </a:rPr>
              <a:t>impresión</a:t>
            </a:r>
            <a:r>
              <a:rPr dirty="0"/>
              <a:t> de 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que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si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 no se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siguen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nuestras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 ideas</a:t>
            </a:r>
            <a:r>
              <a:rPr dirty="0"/>
              <a:t> </a:t>
            </a:r>
            <a:r>
              <a:rPr dirty="0" err="1"/>
              <a:t>particulares</a:t>
            </a:r>
            <a:r>
              <a:rPr dirty="0"/>
              <a:t> es </a:t>
            </a:r>
            <a:r>
              <a:rPr dirty="0" err="1"/>
              <a:t>porque</a:t>
            </a:r>
            <a:r>
              <a:rPr dirty="0"/>
              <a:t> a los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ministros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 les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falta</a:t>
            </a:r>
            <a:r>
              <a:rPr sz="5000" b="1" i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000" b="1" i="1" dirty="0" err="1">
                <a:latin typeface="Helvetica"/>
                <a:ea typeface="Helvetica"/>
                <a:cs typeface="Helvetica"/>
                <a:sym typeface="Helvetica"/>
              </a:rPr>
              <a:t>comprensión</a:t>
            </a:r>
            <a:r>
              <a:rPr sz="5000" i="1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243" name="Hay temas en abundancia en las lecciones de Cristo sobre los cuales hablar, y sería mejor dejar de lado los misterios que ni usted ni sus oyentes pueden comprender o explicar. Demos lugar al mismo Señor Jesucristo para que enseñe; permitamos que la influ"/>
          <p:cNvSpPr txBox="1"/>
          <p:nvPr/>
        </p:nvSpPr>
        <p:spPr>
          <a:xfrm>
            <a:off x="304800" y="9066022"/>
            <a:ext cx="23799800" cy="3057247"/>
          </a:xfrm>
          <a:prstGeom prst="rect">
            <a:avLst/>
          </a:pr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7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b="0" dirty="0"/>
              <a:t>Hay </a:t>
            </a:r>
            <a:r>
              <a:rPr sz="4800" b="0" dirty="0" err="1"/>
              <a:t>temas</a:t>
            </a:r>
            <a:r>
              <a:rPr sz="4800" b="0" dirty="0"/>
              <a:t> </a:t>
            </a:r>
            <a:r>
              <a:rPr sz="4800" b="0" dirty="0" err="1"/>
              <a:t>en</a:t>
            </a:r>
            <a:r>
              <a:rPr sz="4800" b="0" dirty="0"/>
              <a:t> </a:t>
            </a:r>
            <a:r>
              <a:rPr sz="4800" b="0" dirty="0" err="1"/>
              <a:t>abundancia</a:t>
            </a:r>
            <a:r>
              <a:rPr sz="4800" b="0" dirty="0"/>
              <a:t> </a:t>
            </a:r>
            <a:r>
              <a:rPr sz="4800" b="0" dirty="0" err="1"/>
              <a:t>en</a:t>
            </a:r>
            <a:r>
              <a:rPr sz="4800" b="0" dirty="0"/>
              <a:t> las </a:t>
            </a:r>
            <a:r>
              <a:rPr sz="4800" b="0" dirty="0" err="1"/>
              <a:t>lecciones</a:t>
            </a:r>
            <a:r>
              <a:rPr sz="4800" b="0" dirty="0"/>
              <a:t> de Cristo </a:t>
            </a:r>
            <a:r>
              <a:rPr sz="4800" b="0" dirty="0" err="1"/>
              <a:t>sobre</a:t>
            </a:r>
            <a:r>
              <a:rPr sz="4800" b="0" dirty="0"/>
              <a:t> los </a:t>
            </a:r>
            <a:r>
              <a:rPr sz="4800" b="0" dirty="0" err="1"/>
              <a:t>cuales</a:t>
            </a:r>
            <a:r>
              <a:rPr sz="4800" b="0" dirty="0"/>
              <a:t> </a:t>
            </a:r>
            <a:r>
              <a:rPr sz="4800" b="0" dirty="0" err="1"/>
              <a:t>hablar</a:t>
            </a:r>
            <a:r>
              <a:rPr sz="4800" b="0" dirty="0"/>
              <a:t>, y </a:t>
            </a:r>
            <a:r>
              <a:rPr sz="4800" b="0" dirty="0" err="1"/>
              <a:t>sería</a:t>
            </a:r>
            <a:r>
              <a:rPr sz="4800" b="0" dirty="0"/>
              <a:t> </a:t>
            </a:r>
            <a:r>
              <a:rPr sz="4800" b="0" dirty="0" err="1"/>
              <a:t>mejor</a:t>
            </a:r>
            <a:r>
              <a:rPr sz="4800" b="0" dirty="0"/>
              <a:t> </a:t>
            </a:r>
            <a:r>
              <a:rPr sz="4800" b="0" dirty="0" err="1"/>
              <a:t>dejar</a:t>
            </a:r>
            <a:r>
              <a:rPr sz="4800" b="0" dirty="0"/>
              <a:t> de </a:t>
            </a:r>
            <a:r>
              <a:rPr sz="4800" b="0" dirty="0" err="1"/>
              <a:t>lado</a:t>
            </a:r>
            <a:r>
              <a:rPr sz="4800" b="0" dirty="0"/>
              <a:t> los </a:t>
            </a:r>
            <a:r>
              <a:rPr sz="4800" b="0" dirty="0" err="1"/>
              <a:t>misterios</a:t>
            </a:r>
            <a:r>
              <a:rPr sz="4800" b="0" dirty="0"/>
              <a:t> que </a:t>
            </a:r>
            <a:r>
              <a:rPr sz="4800" b="0" dirty="0" err="1"/>
              <a:t>ni</a:t>
            </a:r>
            <a:r>
              <a:rPr sz="4800" b="0" dirty="0"/>
              <a:t> </a:t>
            </a:r>
            <a:r>
              <a:rPr sz="4800" b="0" dirty="0" err="1"/>
              <a:t>usted</a:t>
            </a:r>
            <a:r>
              <a:rPr sz="4800" b="0" dirty="0"/>
              <a:t> </a:t>
            </a:r>
            <a:r>
              <a:rPr sz="4800" b="0" dirty="0" err="1"/>
              <a:t>ni</a:t>
            </a:r>
            <a:r>
              <a:rPr sz="4800" b="0" dirty="0"/>
              <a:t> sus </a:t>
            </a:r>
            <a:r>
              <a:rPr sz="4800" b="0" dirty="0" err="1"/>
              <a:t>oyentes</a:t>
            </a:r>
            <a:r>
              <a:rPr sz="4800" b="0" dirty="0"/>
              <a:t> </a:t>
            </a:r>
            <a:r>
              <a:rPr sz="4800" b="0" dirty="0" err="1"/>
              <a:t>pueden</a:t>
            </a:r>
            <a:r>
              <a:rPr sz="4800" b="0" dirty="0"/>
              <a:t> </a:t>
            </a:r>
            <a:r>
              <a:rPr sz="4800" b="0" dirty="0" err="1"/>
              <a:t>comprender</a:t>
            </a:r>
            <a:r>
              <a:rPr sz="4800" b="0" dirty="0"/>
              <a:t> o </a:t>
            </a:r>
            <a:r>
              <a:rPr sz="4800" b="0" dirty="0" err="1"/>
              <a:t>explicar</a:t>
            </a:r>
            <a:r>
              <a:rPr sz="4800" b="0" dirty="0"/>
              <a:t>. Demos </a:t>
            </a:r>
            <a:r>
              <a:rPr sz="4800" b="0" dirty="0" err="1"/>
              <a:t>lugar</a:t>
            </a:r>
            <a:r>
              <a:rPr sz="4800" b="0" dirty="0"/>
              <a:t> al </a:t>
            </a:r>
            <a:r>
              <a:rPr sz="4800" b="0" dirty="0" err="1"/>
              <a:t>mismo</a:t>
            </a:r>
            <a:r>
              <a:rPr sz="4800" b="0" dirty="0"/>
              <a:t> </a:t>
            </a:r>
            <a:r>
              <a:rPr sz="4800" b="0" dirty="0" err="1"/>
              <a:t>Señor</a:t>
            </a:r>
            <a:r>
              <a:rPr sz="4800" b="0" dirty="0"/>
              <a:t> </a:t>
            </a:r>
            <a:r>
              <a:rPr sz="4800" b="0" dirty="0" err="1"/>
              <a:t>Jesucristo</a:t>
            </a:r>
            <a:r>
              <a:rPr sz="4800" b="0" dirty="0"/>
              <a:t> para que </a:t>
            </a:r>
            <a:r>
              <a:rPr sz="4800" b="0" dirty="0" err="1"/>
              <a:t>enseñe</a:t>
            </a:r>
            <a:r>
              <a:rPr sz="4800" b="0" dirty="0"/>
              <a:t>; </a:t>
            </a:r>
            <a:r>
              <a:rPr sz="4800" b="0" dirty="0" err="1"/>
              <a:t>permitamos</a:t>
            </a:r>
            <a:r>
              <a:rPr sz="4800" b="0" dirty="0"/>
              <a:t> que la </a:t>
            </a:r>
            <a:r>
              <a:rPr sz="4800" b="0" dirty="0" err="1"/>
              <a:t>influencia</a:t>
            </a:r>
            <a:r>
              <a:rPr sz="4800" b="0" dirty="0"/>
              <a:t> de </a:t>
            </a:r>
            <a:r>
              <a:rPr sz="4800" b="0" dirty="0" err="1"/>
              <a:t>su</a:t>
            </a:r>
            <a:r>
              <a:rPr sz="4800" b="0" dirty="0"/>
              <a:t> </a:t>
            </a:r>
            <a:r>
              <a:rPr sz="4800" b="0" dirty="0" err="1"/>
              <a:t>Espíritu</a:t>
            </a:r>
            <a:r>
              <a:rPr sz="4800" b="0" dirty="0"/>
              <a:t> </a:t>
            </a:r>
            <a:r>
              <a:rPr sz="4800" b="0" dirty="0" err="1"/>
              <a:t>abra</a:t>
            </a:r>
            <a:r>
              <a:rPr sz="4800" b="0" dirty="0"/>
              <a:t> al </a:t>
            </a:r>
            <a:r>
              <a:rPr sz="4800" b="0" dirty="0" err="1"/>
              <a:t>entendimiento</a:t>
            </a:r>
            <a:r>
              <a:rPr sz="4800" b="0" dirty="0"/>
              <a:t> el </a:t>
            </a:r>
            <a:r>
              <a:rPr sz="4800" b="0" dirty="0" err="1"/>
              <a:t>maravilloso</a:t>
            </a:r>
            <a:r>
              <a:rPr sz="4800" b="0" dirty="0"/>
              <a:t> plan de </a:t>
            </a:r>
            <a:r>
              <a:rPr sz="4800" b="0" dirty="0" err="1"/>
              <a:t>salvación</a:t>
            </a:r>
            <a:r>
              <a:rPr sz="4800" b="0" dirty="0"/>
              <a:t>.</a:t>
            </a:r>
          </a:p>
        </p:txBody>
      </p:sp>
      <p:sp>
        <p:nvSpPr>
          <p:cNvPr id="244" name="—Manuscrito 82, 1894. {1MCP 56.3}"/>
          <p:cNvSpPr txBox="1"/>
          <p:nvPr/>
        </p:nvSpPr>
        <p:spPr>
          <a:xfrm>
            <a:off x="12645476" y="12439471"/>
            <a:ext cx="75593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dirty="0"/>
              <a:t>—</a:t>
            </a:r>
            <a:r>
              <a:rPr dirty="0" err="1"/>
              <a:t>Manuscrito</a:t>
            </a:r>
            <a:r>
              <a:rPr dirty="0"/>
              <a:t> 82, 1894. {1MCP 56.3}</a:t>
            </a:r>
          </a:p>
        </p:txBody>
      </p:sp>
      <p:sp>
        <p:nvSpPr>
          <p:cNvPr id="245" name="—{1MCP 56.2}"/>
          <p:cNvSpPr txBox="1"/>
          <p:nvPr/>
        </p:nvSpPr>
        <p:spPr>
          <a:xfrm>
            <a:off x="17244102" y="6774504"/>
            <a:ext cx="31373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—{1MCP 56.2}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1B93"/>
            </a:gs>
            <a:gs pos="100000">
              <a:srgbClr val="FF8AD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647" y="2035997"/>
            <a:ext cx="12404931" cy="815660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31" name="El Fanatismo"/>
          <p:cNvSpPr txBox="1">
            <a:spLocks noGrp="1"/>
          </p:cNvSpPr>
          <p:nvPr>
            <p:ph type="title"/>
          </p:nvPr>
        </p:nvSpPr>
        <p:spPr>
          <a:xfrm>
            <a:off x="5327740" y="9679515"/>
            <a:ext cx="14935713" cy="2984501"/>
          </a:xfrm>
          <a:prstGeom prst="rect">
            <a:avLst/>
          </a:prstGeom>
        </p:spPr>
        <p:txBody>
          <a:bodyPr/>
          <a:lstStyle/>
          <a:p>
            <a:pPr>
              <a:defRPr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chemeClr val="accent1">
                    <a:hueOff val="300940"/>
                    <a:lumOff val="-21749"/>
                  </a:schemeClr>
                </a:solidFill>
                <a:effectLst>
                  <a:outerShdw blurRad="38100" dist="76200" dir="18900000" rotWithShape="0">
                    <a:schemeClr val="accent6">
                      <a:hueOff val="105381"/>
                      <a:satOff val="14341"/>
                      <a:lumOff val="10801"/>
                    </a:schemeClr>
                  </a:outerShdw>
                </a:effectLst>
              </a:defRPr>
            </a:pPr>
            <a:r>
              <a:t>El </a:t>
            </a:r>
            <a:r>
              <a:rPr sz="15100"/>
              <a:t>Fanatismo</a:t>
            </a:r>
          </a:p>
        </p:txBody>
      </p:sp>
      <p:sp>
        <p:nvSpPr>
          <p:cNvPr id="132" name="Capítulo  5"/>
          <p:cNvSpPr txBox="1"/>
          <p:nvPr/>
        </p:nvSpPr>
        <p:spPr>
          <a:xfrm>
            <a:off x="1624877" y="826437"/>
            <a:ext cx="6231335" cy="202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7400">
                <a:latin typeface="+mj-lt"/>
                <a:ea typeface="+mj-ea"/>
                <a:cs typeface="+mj-cs"/>
                <a:sym typeface="Arial Black"/>
              </a:defRPr>
            </a:pPr>
            <a:r>
              <a:rPr sz="6800"/>
              <a:t>Capítulo</a:t>
            </a:r>
            <a:r>
              <a:t>  </a:t>
            </a:r>
            <a:r>
              <a:rPr sz="11100">
                <a:effectLst>
                  <a:outerShdw blurRad="12700" dist="63500" dir="18900000" rotWithShape="0">
                    <a:srgbClr val="000000"/>
                  </a:outerShdw>
                </a:effectLst>
              </a:rPr>
              <a:t>5</a:t>
            </a:r>
          </a:p>
        </p:txBody>
      </p:sp>
      <p:pic>
        <p:nvPicPr>
          <p:cNvPr id="133" name="Galería de imágenes" descr="Galería de imágenes"/>
          <p:cNvPicPr>
            <a:picLocks noChangeAspect="1"/>
          </p:cNvPicPr>
          <p:nvPr/>
        </p:nvPicPr>
        <p:blipFill>
          <a:blip r:embed="rId3"/>
          <a:srcRect t="2991" b="2991"/>
          <a:stretch>
            <a:fillRect/>
          </a:stretch>
        </p:blipFill>
        <p:spPr>
          <a:xfrm>
            <a:off x="130005" y="10767182"/>
            <a:ext cx="5438782" cy="3422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(consejo a un pastor)"/>
          <p:cNvSpPr txBox="1">
            <a:spLocks noGrp="1"/>
          </p:cNvSpPr>
          <p:nvPr>
            <p:ph type="title"/>
          </p:nvPr>
        </p:nvSpPr>
        <p:spPr>
          <a:xfrm>
            <a:off x="7806969" y="2442342"/>
            <a:ext cx="10221752" cy="899111"/>
          </a:xfrm>
          <a:prstGeom prst="rect">
            <a:avLst/>
          </a:prstGeom>
        </p:spPr>
        <p:txBody>
          <a:bodyPr/>
          <a:lstStyle>
            <a:lvl1pPr defTabSz="660400">
              <a:defRPr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(consejo a un pastor)</a:t>
            </a:r>
          </a:p>
        </p:txBody>
      </p:sp>
      <p:sp>
        <p:nvSpPr>
          <p:cNvPr id="249" name="Apártese del lado negativo"/>
          <p:cNvSpPr txBox="1"/>
          <p:nvPr/>
        </p:nvSpPr>
        <p:spPr>
          <a:xfrm>
            <a:off x="3342483" y="1051995"/>
            <a:ext cx="19150724" cy="1684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800">
                <a:latin typeface="+mj-lt"/>
                <a:ea typeface="+mj-ea"/>
                <a:cs typeface="+mj-cs"/>
                <a:sym typeface="Arial Black"/>
              </a:defRPr>
            </a:pPr>
            <a:r>
              <a:t>Apártese</a:t>
            </a:r>
            <a:r>
              <a:rPr sz="6500">
                <a:latin typeface="Helvetica"/>
                <a:ea typeface="Helvetica"/>
                <a:cs typeface="Helvetica"/>
                <a:sym typeface="Helvetica"/>
              </a:rPr>
              <a:t> del </a:t>
            </a:r>
            <a:r>
              <a:t>lado negativo</a:t>
            </a:r>
          </a:p>
        </p:txBody>
      </p:sp>
      <p:sp>
        <p:nvSpPr>
          <p:cNvPr id="251" name="Llamando Jesús a un niño, lo puso en medio de ellos, y dijo: “De cierto os digo, que si no os volvéis y os hacéis como niños, no entraréis en el reino de los cielos. Así que cualquiera que se humille como este niño, ese es el mayor en el reino de los cie"/>
          <p:cNvSpPr txBox="1"/>
          <p:nvPr/>
        </p:nvSpPr>
        <p:spPr>
          <a:xfrm>
            <a:off x="2656000" y="4731800"/>
            <a:ext cx="19837207" cy="6285855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>
              <a:defRPr sz="31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s-MX" sz="8000" dirty="0"/>
              <a:t>¡Ay del mundo por los tropiezos! Es necesario que vengan tropiezos, pero ¡ay de aquel hombre por quien viene el tropiezo!”</a:t>
            </a:r>
            <a:endParaRPr sz="80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8B87820-A3B6-2642-9008-3E7AB3DF17F2}"/>
              </a:ext>
            </a:extLst>
          </p:cNvPr>
          <p:cNvSpPr txBox="1"/>
          <p:nvPr/>
        </p:nvSpPr>
        <p:spPr>
          <a:xfrm>
            <a:off x="9194800" y="11321495"/>
            <a:ext cx="9448800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MX" dirty="0"/>
              <a:t>Mateo 18:1-7</a:t>
            </a:r>
          </a:p>
        </p:txBody>
      </p:sp>
      <p:pic>
        <p:nvPicPr>
          <p:cNvPr id="8" name="Galería de imágenes" descr="Galería de imágenes">
            <a:extLst>
              <a:ext uri="{FF2B5EF4-FFF2-40B4-BE49-F238E27FC236}">
                <a16:creationId xmlns:a16="http://schemas.microsoft.com/office/drawing/2014/main" id="{A506D7D0-715D-A84E-8308-78CE57AE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" r="441"/>
          <a:stretch>
            <a:fillRect/>
          </a:stretch>
        </p:blipFill>
        <p:spPr>
          <a:xfrm>
            <a:off x="1308711" y="9179680"/>
            <a:ext cx="7606175" cy="4283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onsejo a un pastor:"/>
          <p:cNvSpPr txBox="1">
            <a:spLocks noGrp="1"/>
          </p:cNvSpPr>
          <p:nvPr>
            <p:ph type="title"/>
          </p:nvPr>
        </p:nvSpPr>
        <p:spPr>
          <a:xfrm>
            <a:off x="289885" y="600239"/>
            <a:ext cx="13756300" cy="1397440"/>
          </a:xfrm>
          <a:prstGeom prst="rect">
            <a:avLst/>
          </a:prstGeom>
        </p:spPr>
        <p:txBody>
          <a:bodyPr>
            <a:normAutofit/>
          </a:bodyPr>
          <a:lstStyle>
            <a:lvl1pPr defTabSz="569594">
              <a:defRPr sz="4485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dirty="0" err="1"/>
              <a:t>Consejo</a:t>
            </a:r>
            <a:r>
              <a:rPr sz="5400" dirty="0"/>
              <a:t> a un pastor</a:t>
            </a:r>
            <a:r>
              <a:rPr dirty="0"/>
              <a:t>:</a:t>
            </a:r>
          </a:p>
        </p:txBody>
      </p:sp>
      <p:sp>
        <p:nvSpPr>
          <p:cNvPr id="254" name="Eche fuera todo pensamiento malo.…"/>
          <p:cNvSpPr txBox="1"/>
          <p:nvPr/>
        </p:nvSpPr>
        <p:spPr>
          <a:xfrm>
            <a:off x="1823084" y="1752601"/>
            <a:ext cx="21900515" cy="5603084"/>
          </a:xfrm>
          <a:prstGeom prst="rect">
            <a:avLst/>
          </a:prstGeom>
          <a:solidFill>
            <a:schemeClr val="accent4">
              <a:hueOff val="-193819"/>
              <a:satOff val="-4458"/>
              <a:lumOff val="-21157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790575" indent="-664082" algn="l" defTabSz="685165">
              <a:buSzPct val="100000"/>
              <a:buAutoNum type="arabicPeriod"/>
              <a:defRPr sz="3818" b="1">
                <a:effectLst>
                  <a:outerShdw blurRad="21082" dist="1991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 err="1"/>
              <a:t>Eche</a:t>
            </a:r>
            <a:r>
              <a:rPr sz="5400" dirty="0"/>
              <a:t> </a:t>
            </a:r>
            <a:r>
              <a:rPr sz="5400" dirty="0" err="1"/>
              <a:t>fuera</a:t>
            </a:r>
            <a:r>
              <a:rPr sz="5400" dirty="0"/>
              <a:t> </a:t>
            </a:r>
            <a:r>
              <a:rPr sz="5400" dirty="0" err="1"/>
              <a:t>todo</a:t>
            </a:r>
            <a:r>
              <a:rPr sz="5400" dirty="0"/>
              <a:t> </a:t>
            </a:r>
            <a:r>
              <a:rPr sz="5400" dirty="0" err="1"/>
              <a:t>pensamiento</a:t>
            </a:r>
            <a:r>
              <a:rPr sz="5400" dirty="0"/>
              <a:t> </a:t>
            </a:r>
            <a:r>
              <a:rPr sz="5400" dirty="0" err="1"/>
              <a:t>malo</a:t>
            </a:r>
            <a:r>
              <a:rPr sz="5400" dirty="0"/>
              <a:t>.</a:t>
            </a:r>
          </a:p>
          <a:p>
            <a:pPr marL="790575" indent="-664082" algn="l" defTabSz="685165">
              <a:buSzPct val="100000"/>
              <a:buAutoNum type="arabicPeriod"/>
              <a:defRPr sz="3818" b="1">
                <a:effectLst>
                  <a:outerShdw blurRad="21082" dist="1991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 err="1"/>
              <a:t>Humille</a:t>
            </a:r>
            <a:r>
              <a:rPr sz="5400" dirty="0"/>
              <a:t> </a:t>
            </a:r>
            <a:r>
              <a:rPr sz="5400" dirty="0" err="1"/>
              <a:t>su</a:t>
            </a:r>
            <a:r>
              <a:rPr sz="5400" dirty="0"/>
              <a:t> </a:t>
            </a:r>
            <a:r>
              <a:rPr sz="5400" dirty="0" err="1"/>
              <a:t>corazón</a:t>
            </a:r>
            <a:r>
              <a:rPr sz="5400" dirty="0"/>
              <a:t> </a:t>
            </a:r>
            <a:r>
              <a:rPr sz="5400" dirty="0" err="1"/>
              <a:t>delante</a:t>
            </a:r>
            <a:r>
              <a:rPr sz="5400" dirty="0"/>
              <a:t> de Dios. </a:t>
            </a:r>
          </a:p>
          <a:p>
            <a:pPr marL="790575" indent="-664082" algn="l" defTabSz="685165">
              <a:buSzPct val="100000"/>
              <a:buAutoNum type="arabicPeriod"/>
              <a:defRPr sz="3818" b="1">
                <a:effectLst>
                  <a:outerShdw blurRad="21082" dist="1991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/>
              <a:t>Con los </a:t>
            </a:r>
            <a:r>
              <a:rPr sz="5400" dirty="0" err="1"/>
              <a:t>ojos</a:t>
            </a:r>
            <a:r>
              <a:rPr sz="5400" dirty="0"/>
              <a:t> </a:t>
            </a:r>
            <a:r>
              <a:rPr sz="5400" dirty="0" err="1"/>
              <a:t>abiertos</a:t>
            </a:r>
            <a:endParaRPr lang="es-ES" sz="5400" dirty="0"/>
          </a:p>
          <a:p>
            <a:pPr marL="790575" indent="-664082" algn="l" defTabSz="685165">
              <a:buSzPct val="100000"/>
              <a:buAutoNum type="arabicPeriod"/>
              <a:defRPr sz="3818" b="1">
                <a:effectLst>
                  <a:outerShdw blurRad="21082" dist="1991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ES" sz="5400" dirty="0"/>
              <a:t>N</a:t>
            </a:r>
            <a:r>
              <a:rPr sz="5400" dirty="0"/>
              <a:t>o se </a:t>
            </a:r>
            <a:r>
              <a:rPr sz="5400" dirty="0" err="1"/>
              <a:t>pondrá</a:t>
            </a:r>
            <a:r>
              <a:rPr sz="5400" dirty="0"/>
              <a:t> del </a:t>
            </a:r>
            <a:r>
              <a:rPr sz="5400" dirty="0" err="1"/>
              <a:t>lado</a:t>
            </a:r>
            <a:r>
              <a:rPr sz="5400" dirty="0"/>
              <a:t> </a:t>
            </a:r>
            <a:r>
              <a:rPr sz="5400" dirty="0" err="1"/>
              <a:t>negativo</a:t>
            </a:r>
            <a:r>
              <a:rPr sz="5400" dirty="0"/>
              <a:t>.</a:t>
            </a:r>
          </a:p>
          <a:p>
            <a:pPr marL="790575" indent="-664082" algn="l" defTabSz="685165">
              <a:buSzPct val="100000"/>
              <a:buAutoNum type="arabicPeriod"/>
              <a:defRPr sz="3818" b="1">
                <a:effectLst>
                  <a:outerShdw blurRad="21082" dist="1991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400" dirty="0" err="1"/>
              <a:t>Elimine</a:t>
            </a:r>
            <a:r>
              <a:rPr sz="5400" dirty="0"/>
              <a:t> sus </a:t>
            </a:r>
            <a:r>
              <a:rPr sz="5400" dirty="0" err="1"/>
              <a:t>cualidades</a:t>
            </a:r>
            <a:r>
              <a:rPr sz="5400" dirty="0"/>
              <a:t> </a:t>
            </a:r>
            <a:r>
              <a:rPr sz="5400" dirty="0" err="1"/>
              <a:t>defectuosas</a:t>
            </a:r>
            <a:endParaRPr sz="5400" dirty="0"/>
          </a:p>
        </p:txBody>
      </p:sp>
      <p:sp>
        <p:nvSpPr>
          <p:cNvPr id="256" name="“Si tu mano o tu pie te es ocasión de caer, córtalo y échalo de ti: mejor te es entrar en la vida cojo o manco, que teniendo dos manos o dos pies ser arrojado en el fuego eterno”."/>
          <p:cNvSpPr txBox="1"/>
          <p:nvPr/>
        </p:nvSpPr>
        <p:spPr>
          <a:xfrm>
            <a:off x="1122334" y="9389665"/>
            <a:ext cx="22601265" cy="2885459"/>
          </a:xfrm>
          <a:prstGeom prst="rect">
            <a:avLst/>
          </a:prstGeom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400" i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3100" i="0">
                <a:latin typeface="+mn-lt"/>
                <a:ea typeface="+mn-ea"/>
                <a:cs typeface="+mn-cs"/>
                <a:sym typeface="Helvetica Light"/>
              </a:defRPr>
            </a:pP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“Si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tu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mano o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tu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pie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te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es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ocasión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caer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córtalo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échalo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ti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mejor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te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es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entrar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vida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cojo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manco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, que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teniendo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dos manos o dos pies ser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arrojado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fuego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5400" i="1" dirty="0" err="1">
                <a:latin typeface="Times New Roman"/>
                <a:ea typeface="Times New Roman"/>
                <a:cs typeface="Times New Roman"/>
                <a:sym typeface="Times New Roman"/>
              </a:rPr>
              <a:t>eterno</a:t>
            </a:r>
            <a:r>
              <a:rPr sz="5400" i="1" dirty="0"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</a:p>
        </p:txBody>
      </p:sp>
      <p:sp>
        <p:nvSpPr>
          <p:cNvPr id="258" name="Mateo 18:8."/>
          <p:cNvSpPr txBox="1"/>
          <p:nvPr/>
        </p:nvSpPr>
        <p:spPr>
          <a:xfrm>
            <a:off x="15834661" y="12275124"/>
            <a:ext cx="394677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dirty="0"/>
              <a:t>Mateo 18:8.</a:t>
            </a:r>
          </a:p>
        </p:txBody>
      </p:sp>
      <p:sp>
        <p:nvSpPr>
          <p:cNvPr id="259" name="vers. 9.—Carta 93, 1901. {1MCP 57.1}"/>
          <p:cNvSpPr txBox="1"/>
          <p:nvPr/>
        </p:nvSpPr>
        <p:spPr>
          <a:xfrm>
            <a:off x="16504411" y="6349288"/>
            <a:ext cx="655405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/>
            </a:pPr>
            <a:r>
              <a:rPr dirty="0" err="1"/>
              <a:t>vers</a:t>
            </a:r>
            <a:r>
              <a:rPr dirty="0"/>
              <a:t>. 9.—Carta 93, 1901. {1MCP 57.1}</a:t>
            </a:r>
          </a:p>
          <a:p>
            <a:pPr>
              <a:defRPr sz="2600"/>
            </a:pPr>
            <a:endParaRPr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a fe se sobrepone al pesimis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800"/>
            </a:pPr>
            <a:r>
              <a:t>La fe se sobrepone</a:t>
            </a:r>
            <a:r>
              <a:rPr sz="6100">
                <a:latin typeface="Helvetica"/>
                <a:ea typeface="Helvetica"/>
                <a:cs typeface="Helvetica"/>
                <a:sym typeface="Helvetica"/>
              </a:rPr>
              <a:t> al </a:t>
            </a:r>
            <a:r>
              <a:t>pesimismo</a:t>
            </a:r>
          </a:p>
        </p:txBody>
      </p:sp>
      <p:sp>
        <p:nvSpPr>
          <p:cNvPr id="262" name="Tendremos éxito si avanzamos con fe,…"/>
          <p:cNvSpPr txBox="1">
            <a:spLocks noGrp="1"/>
          </p:cNvSpPr>
          <p:nvPr>
            <p:ph type="body" idx="1"/>
          </p:nvPr>
        </p:nvSpPr>
        <p:spPr>
          <a:xfrm>
            <a:off x="1222507" y="4155749"/>
            <a:ext cx="22519436" cy="6009467"/>
          </a:xfrm>
          <a:prstGeom prst="rect">
            <a:avLst/>
          </a:prstGeom>
        </p:spPr>
        <p:txBody>
          <a:bodyPr anchor="t"/>
          <a:lstStyle/>
          <a:p>
            <a:pPr marL="690753" indent="-441833" defTabSz="404495">
              <a:lnSpc>
                <a:spcPts val="6400"/>
              </a:lnSpc>
              <a:spcBef>
                <a:spcPts val="2400"/>
              </a:spcBef>
              <a:buSzPct val="100000"/>
              <a:defRPr sz="6125"/>
            </a:pPr>
            <a:r>
              <a:rPr lang="es-ES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Tendremos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éxito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avanzamos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fe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marL="690753" indent="-441833" defTabSz="404495">
              <a:lnSpc>
                <a:spcPts val="6400"/>
              </a:lnSpc>
              <a:spcBef>
                <a:spcPts val="2400"/>
              </a:spcBef>
              <a:buSzPct val="100000"/>
              <a:defRPr sz="6125"/>
            </a:pP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Decididos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realizar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obra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de Dios con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inteligencia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690753" indent="-441833" defTabSz="404495">
              <a:lnSpc>
                <a:spcPts val="6400"/>
              </a:lnSpc>
              <a:spcBef>
                <a:spcPts val="2400"/>
              </a:spcBef>
              <a:buSzPct val="100000"/>
              <a:defRPr sz="6125"/>
            </a:pP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No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debemos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permitir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nos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estorben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esas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personas que son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dominadas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por un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espíritu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pesimista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y de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poca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fe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690753" indent="-441833" defTabSz="404495">
              <a:lnSpc>
                <a:spcPts val="6400"/>
              </a:lnSpc>
              <a:spcBef>
                <a:spcPts val="2400"/>
              </a:spcBef>
              <a:buSzPct val="100000"/>
              <a:defRPr sz="6125"/>
            </a:pP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obra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misionera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de Dios ha de ser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llevada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adelante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por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gente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mucha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fe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y ha de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crecer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continuamente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fuerza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i="1" dirty="0" err="1">
                <a:latin typeface="Times New Roman"/>
                <a:ea typeface="Times New Roman"/>
                <a:cs typeface="Times New Roman"/>
                <a:sym typeface="Times New Roman"/>
              </a:rPr>
              <a:t>eficiencia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263" name="—Carta 233, 1904. {1MCP 57.2}"/>
          <p:cNvSpPr txBox="1"/>
          <p:nvPr/>
        </p:nvSpPr>
        <p:spPr>
          <a:xfrm>
            <a:off x="6886194" y="11027328"/>
            <a:ext cx="15294770" cy="207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ts val="8000"/>
              </a:lnSpc>
              <a:spcBef>
                <a:spcPts val="3400"/>
              </a:spcBef>
              <a:defRPr sz="4200"/>
            </a:lvl1pPr>
          </a:lstStyle>
          <a:p>
            <a:r>
              <a:t>—Carta 233, 1904. {1MCP 57.2}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l peligro de la independencia individu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51205">
              <a:defRPr sz="8008"/>
            </a:pPr>
            <a:r>
              <a:t>El peligro</a:t>
            </a:r>
            <a:r>
              <a:rPr sz="5824">
                <a:latin typeface="Helvetica"/>
                <a:ea typeface="Helvetica"/>
                <a:cs typeface="Helvetica"/>
                <a:sym typeface="Helvetica"/>
              </a:rPr>
              <a:t> de la </a:t>
            </a:r>
            <a:r>
              <a:t>independencia individual</a:t>
            </a:r>
          </a:p>
        </p:txBody>
      </p:sp>
      <p:sp>
        <p:nvSpPr>
          <p:cNvPr id="266" name="——Los Hechos de los Apóstoles, 135 (1911). {1MCP 57.3}"/>
          <p:cNvSpPr txBox="1"/>
          <p:nvPr/>
        </p:nvSpPr>
        <p:spPr>
          <a:xfrm>
            <a:off x="5852700" y="11573844"/>
            <a:ext cx="14908924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ts val="8000"/>
              </a:lnSpc>
              <a:spcBef>
                <a:spcPts val="3400"/>
              </a:spcBef>
              <a:defRPr sz="3200"/>
            </a:lvl1pPr>
          </a:lstStyle>
          <a:p>
            <a:r>
              <a:t>——Los Hechos de los Apóstoles, 135 (1911). {1MCP 57.3}</a:t>
            </a:r>
          </a:p>
        </p:txBody>
      </p:sp>
      <p:sp>
        <p:nvSpPr>
          <p:cNvPr id="267" name="Siempre ha existido en la iglesia quienes tienden constantemente a actuar de forma individual."/>
          <p:cNvSpPr txBox="1"/>
          <p:nvPr/>
        </p:nvSpPr>
        <p:spPr>
          <a:xfrm>
            <a:off x="1612766" y="4114773"/>
            <a:ext cx="21481994" cy="18034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Siempre ha existido en la iglesia quienes tienden constantemente a actuar de forma individual.</a:t>
            </a:r>
          </a:p>
        </p:txBody>
      </p:sp>
      <p:sp>
        <p:nvSpPr>
          <p:cNvPr id="268" name="El Señor ha investido a su iglesia con especial autoridad y poder que nadie tiene derecho de desatender y despreciar, porque el que lo hace desprecia la voz de Dios."/>
          <p:cNvSpPr/>
          <p:nvPr/>
        </p:nvSpPr>
        <p:spPr>
          <a:xfrm>
            <a:off x="3856402" y="6269954"/>
            <a:ext cx="17809846" cy="4952110"/>
          </a:xfrm>
          <a:prstGeom prst="roundRect">
            <a:avLst>
              <a:gd name="adj" fmla="val 655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57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El Señor ha investido a su iglesia con especial autoridad y poder que nadie tiene derecho de desatender y despreciar, porque el que lo hace desprecia la voz de Dios.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a paz solo se encuentra en abrigar la mansedumbre"/>
          <p:cNvSpPr txBox="1">
            <a:spLocks noGrp="1"/>
          </p:cNvSpPr>
          <p:nvPr>
            <p:ph type="title"/>
          </p:nvPr>
        </p:nvSpPr>
        <p:spPr>
          <a:xfrm>
            <a:off x="1688802" y="499642"/>
            <a:ext cx="21006396" cy="2230029"/>
          </a:xfrm>
          <a:prstGeom prst="rect">
            <a:avLst/>
          </a:prstGeom>
        </p:spPr>
        <p:txBody>
          <a:bodyPr anchor="t"/>
          <a:lstStyle/>
          <a:p>
            <a:pPr defTabSz="808990">
              <a:defRPr sz="5586"/>
            </a:pPr>
            <a:r>
              <a:rPr dirty="0"/>
              <a:t>La </a:t>
            </a:r>
            <a:r>
              <a:rPr sz="6272" dirty="0" err="1"/>
              <a:t>paz</a:t>
            </a:r>
            <a:r>
              <a:rPr sz="6272" dirty="0"/>
              <a:t> solo se </a:t>
            </a:r>
            <a:r>
              <a:rPr sz="6272" dirty="0" err="1"/>
              <a:t>encuentra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704" dirty="0" err="1">
                <a:latin typeface="Helvetica"/>
                <a:ea typeface="Helvetica"/>
                <a:cs typeface="Helvetica"/>
                <a:sym typeface="Helvetica"/>
              </a:rPr>
              <a:t>en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/>
              <a:t>abrigar</a:t>
            </a:r>
            <a:r>
              <a:rPr dirty="0"/>
              <a:t> 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la </a:t>
            </a:r>
            <a:r>
              <a:rPr dirty="0" err="1"/>
              <a:t>mansedumbre</a:t>
            </a:r>
            <a:endParaRPr dirty="0"/>
          </a:p>
        </p:txBody>
      </p:sp>
      <p:sp>
        <p:nvSpPr>
          <p:cNvPr id="271" name="——Manuscrito 60, 1905. {1MCP 44.4}"/>
          <p:cNvSpPr txBox="1"/>
          <p:nvPr/>
        </p:nvSpPr>
        <p:spPr>
          <a:xfrm>
            <a:off x="11049000" y="12212850"/>
            <a:ext cx="12456517" cy="139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ts val="8000"/>
              </a:lnSpc>
              <a:spcBef>
                <a:spcPts val="3400"/>
              </a:spcBef>
              <a:defRPr sz="3500"/>
            </a:lvl1pPr>
          </a:lstStyle>
          <a:p>
            <a:r>
              <a:rPr dirty="0"/>
              <a:t>——</a:t>
            </a:r>
            <a:r>
              <a:rPr dirty="0" err="1"/>
              <a:t>Manuscrito</a:t>
            </a:r>
            <a:r>
              <a:rPr dirty="0"/>
              <a:t> 60, 1905. {1MCP 44.4}</a:t>
            </a:r>
          </a:p>
        </p:txBody>
      </p:sp>
      <p:sp>
        <p:nvSpPr>
          <p:cNvPr id="272" name="El alma encuentra descanso solo en abrigar la mansedumbre y humildad de corazón."/>
          <p:cNvSpPr txBox="1"/>
          <p:nvPr/>
        </p:nvSpPr>
        <p:spPr>
          <a:xfrm>
            <a:off x="7493000" y="4322346"/>
            <a:ext cx="13081000" cy="6137899"/>
          </a:xfrm>
          <a:prstGeom prst="rect">
            <a:avLst/>
          </a:prstGeom>
          <a:ln w="12700">
            <a:miter lim="400000"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4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ts val="12020"/>
              </a:lnSpc>
            </a:pPr>
            <a:r>
              <a:rPr sz="8800" dirty="0"/>
              <a:t>El </a:t>
            </a:r>
            <a:r>
              <a:rPr sz="9600" dirty="0"/>
              <a:t>alma </a:t>
            </a:r>
            <a:r>
              <a:rPr sz="9600" dirty="0" err="1"/>
              <a:t>encuentra</a:t>
            </a:r>
            <a:r>
              <a:rPr sz="9600" dirty="0"/>
              <a:t> </a:t>
            </a:r>
            <a:r>
              <a:rPr sz="9600" dirty="0" err="1"/>
              <a:t>descanso</a:t>
            </a:r>
            <a:r>
              <a:rPr sz="8800" dirty="0"/>
              <a:t> </a:t>
            </a:r>
            <a:r>
              <a:rPr sz="8800" b="0" dirty="0"/>
              <a:t>solo </a:t>
            </a:r>
            <a:r>
              <a:rPr sz="8800" b="0" dirty="0" err="1"/>
              <a:t>en</a:t>
            </a:r>
            <a:r>
              <a:rPr sz="8800" b="0" dirty="0"/>
              <a:t> </a:t>
            </a:r>
            <a:r>
              <a:rPr sz="9600" dirty="0" err="1"/>
              <a:t>abriga</a:t>
            </a:r>
            <a:r>
              <a:rPr sz="8800" dirty="0" err="1"/>
              <a:t>r</a:t>
            </a:r>
            <a:r>
              <a:rPr sz="8800" dirty="0"/>
              <a:t> </a:t>
            </a:r>
            <a:r>
              <a:rPr sz="8800" b="0" dirty="0"/>
              <a:t>la </a:t>
            </a:r>
            <a:r>
              <a:rPr sz="8800" dirty="0" err="1"/>
              <a:t>mansedumbre</a:t>
            </a:r>
            <a:r>
              <a:rPr sz="8800" dirty="0"/>
              <a:t> </a:t>
            </a:r>
            <a:r>
              <a:rPr sz="8800" b="0" dirty="0"/>
              <a:t>y</a:t>
            </a:r>
            <a:r>
              <a:rPr sz="8800" dirty="0"/>
              <a:t> </a:t>
            </a:r>
            <a:r>
              <a:rPr sz="8800" dirty="0" err="1"/>
              <a:t>humildad</a:t>
            </a:r>
            <a:r>
              <a:rPr sz="8800" dirty="0"/>
              <a:t> </a:t>
            </a:r>
            <a:r>
              <a:rPr sz="8800" b="0" dirty="0"/>
              <a:t>de </a:t>
            </a:r>
            <a:r>
              <a:rPr sz="8800" dirty="0" err="1"/>
              <a:t>corazón</a:t>
            </a:r>
            <a:r>
              <a:rPr sz="8800" dirty="0"/>
              <a:t>.</a:t>
            </a:r>
          </a:p>
        </p:txBody>
      </p:sp>
      <p:pic>
        <p:nvPicPr>
          <p:cNvPr id="6" name="Galería de imágenes" descr="Galería de imágenes">
            <a:extLst>
              <a:ext uri="{FF2B5EF4-FFF2-40B4-BE49-F238E27FC236}">
                <a16:creationId xmlns:a16="http://schemas.microsoft.com/office/drawing/2014/main" id="{C3EF1D40-0090-3546-B170-41ACEBF9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0" r="5050"/>
          <a:stretch>
            <a:fillRect/>
          </a:stretch>
        </p:blipFill>
        <p:spPr>
          <a:xfrm>
            <a:off x="1903101" y="4322346"/>
            <a:ext cx="5589899" cy="8239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a paz solo se encuentra en abrigar la mansedumbre"/>
          <p:cNvSpPr txBox="1">
            <a:spLocks noGrp="1"/>
          </p:cNvSpPr>
          <p:nvPr>
            <p:ph type="title"/>
          </p:nvPr>
        </p:nvSpPr>
        <p:spPr>
          <a:xfrm>
            <a:off x="1688802" y="499642"/>
            <a:ext cx="21006396" cy="2230029"/>
          </a:xfrm>
          <a:prstGeom prst="rect">
            <a:avLst/>
          </a:prstGeom>
        </p:spPr>
        <p:txBody>
          <a:bodyPr anchor="t"/>
          <a:lstStyle/>
          <a:p>
            <a:pPr defTabSz="808990">
              <a:defRPr sz="5586"/>
            </a:pPr>
            <a:r>
              <a:rPr dirty="0"/>
              <a:t>La </a:t>
            </a:r>
            <a:r>
              <a:rPr sz="6272" dirty="0" err="1"/>
              <a:t>paz</a:t>
            </a:r>
            <a:r>
              <a:rPr sz="6272" dirty="0"/>
              <a:t> solo se </a:t>
            </a:r>
            <a:r>
              <a:rPr sz="6272" dirty="0" err="1"/>
              <a:t>encuentra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704" dirty="0" err="1">
                <a:latin typeface="Helvetica"/>
                <a:ea typeface="Helvetica"/>
                <a:cs typeface="Helvetica"/>
                <a:sym typeface="Helvetica"/>
              </a:rPr>
              <a:t>en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/>
              <a:t>abrigar</a:t>
            </a:r>
            <a:r>
              <a:rPr dirty="0"/>
              <a:t> </a:t>
            </a:r>
            <a:r>
              <a:rPr sz="4704" dirty="0">
                <a:latin typeface="Helvetica"/>
                <a:ea typeface="Helvetica"/>
                <a:cs typeface="Helvetica"/>
                <a:sym typeface="Helvetica"/>
              </a:rPr>
              <a:t>la </a:t>
            </a:r>
            <a:r>
              <a:rPr dirty="0" err="1"/>
              <a:t>mansedumbre</a:t>
            </a:r>
            <a:endParaRPr dirty="0"/>
          </a:p>
        </p:txBody>
      </p:sp>
      <p:sp>
        <p:nvSpPr>
          <p:cNvPr id="271" name="——Manuscrito 60, 1905. {1MCP 44.4}"/>
          <p:cNvSpPr txBox="1"/>
          <p:nvPr/>
        </p:nvSpPr>
        <p:spPr>
          <a:xfrm>
            <a:off x="11049000" y="12212850"/>
            <a:ext cx="12456517" cy="139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ts val="8000"/>
              </a:lnSpc>
              <a:spcBef>
                <a:spcPts val="3400"/>
              </a:spcBef>
              <a:defRPr sz="3500"/>
            </a:lvl1pPr>
          </a:lstStyle>
          <a:p>
            <a:r>
              <a:rPr dirty="0"/>
              <a:t>——</a:t>
            </a:r>
            <a:r>
              <a:rPr dirty="0" err="1"/>
              <a:t>Manuscrito</a:t>
            </a:r>
            <a:r>
              <a:rPr dirty="0"/>
              <a:t> 60, 1905. {1MCP 44.4}</a:t>
            </a:r>
          </a:p>
        </p:txBody>
      </p:sp>
      <p:sp>
        <p:nvSpPr>
          <p:cNvPr id="273" name="La paz de Cristo nunca se encuentra donde reina el egoísmo. El alma no puede crecer en la gracia si es egocéntrica y orgullosa. Jesús asumió la posición que el hombre debe tomar a fin de que la paz de Cristo pueda morar en el corazón."/>
          <p:cNvSpPr/>
          <p:nvPr/>
        </p:nvSpPr>
        <p:spPr>
          <a:xfrm>
            <a:off x="5346998" y="7605849"/>
            <a:ext cx="17132002" cy="449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45"/>
                </a:moveTo>
                <a:lnTo>
                  <a:pt x="0" y="1755"/>
                </a:lnTo>
                <a:cubicBezTo>
                  <a:pt x="0" y="786"/>
                  <a:pt x="170" y="0"/>
                  <a:pt x="379" y="0"/>
                </a:cubicBezTo>
                <a:lnTo>
                  <a:pt x="21221" y="0"/>
                </a:lnTo>
                <a:cubicBezTo>
                  <a:pt x="21430" y="0"/>
                  <a:pt x="21600" y="786"/>
                  <a:pt x="21600" y="1755"/>
                </a:cubicBezTo>
                <a:lnTo>
                  <a:pt x="21600" y="19845"/>
                </a:lnTo>
                <a:cubicBezTo>
                  <a:pt x="21600" y="20814"/>
                  <a:pt x="21430" y="21600"/>
                  <a:pt x="21221" y="21600"/>
                </a:cubicBezTo>
                <a:lnTo>
                  <a:pt x="379" y="21600"/>
                </a:lnTo>
                <a:cubicBezTo>
                  <a:pt x="170" y="21600"/>
                  <a:pt x="0" y="20814"/>
                  <a:pt x="0" y="19845"/>
                </a:cubicBezTo>
                <a:close/>
              </a:path>
            </a:pathLst>
          </a:custGeom>
          <a:solidFill>
            <a:srgbClr val="99BC55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8520"/>
              </a:lnSpc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El alma no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puede</a:t>
            </a: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crecer</a:t>
            </a: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en</a:t>
            </a: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la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gracia</a:t>
            </a: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si</a:t>
            </a:r>
            <a:r>
              <a:rPr sz="7200" b="1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es </a:t>
            </a:r>
            <a:r>
              <a:rPr sz="7200" b="1" i="1" dirty="0" err="1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e</a:t>
            </a:r>
            <a:r>
              <a:rPr sz="7200" b="1" i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gocéntrica</a:t>
            </a:r>
            <a:r>
              <a:rPr sz="6600" i="1" dirty="0"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y </a:t>
            </a:r>
            <a:r>
              <a:rPr sz="7200" b="1" i="1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orgullosa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rPr sz="4000" dirty="0"/>
              <a:t> </a:t>
            </a:r>
            <a:r>
              <a:rPr sz="7200" b="1" i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Jesús </a:t>
            </a:r>
            <a:r>
              <a:rPr sz="6000" b="1" dirty="0" err="1"/>
              <a:t>asumió</a:t>
            </a:r>
            <a:r>
              <a:rPr sz="6000" b="1" dirty="0"/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la</a:t>
            </a:r>
            <a:r>
              <a:rPr sz="6000" b="1" dirty="0"/>
              <a:t> </a:t>
            </a:r>
            <a:r>
              <a:rPr sz="6000" b="1" dirty="0" err="1"/>
              <a:t>posición</a:t>
            </a:r>
            <a:r>
              <a:rPr sz="6000" b="1" dirty="0"/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que el </a:t>
            </a:r>
            <a:r>
              <a:rPr sz="6000" b="1" dirty="0"/>
              <a:t>hombre debe </a:t>
            </a:r>
            <a:r>
              <a:rPr sz="6000" b="1" dirty="0" err="1"/>
              <a:t>tomar</a:t>
            </a:r>
            <a:r>
              <a:rPr sz="6000" b="1" dirty="0"/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a fin de que la </a:t>
            </a:r>
            <a:r>
              <a:rPr sz="6000" b="1" dirty="0" err="1"/>
              <a:t>paz</a:t>
            </a:r>
            <a:r>
              <a:rPr sz="6000" b="1" dirty="0"/>
              <a:t> 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de</a:t>
            </a:r>
            <a:r>
              <a:rPr sz="6000" b="1" dirty="0"/>
              <a:t> Cristo </a:t>
            </a:r>
            <a:r>
              <a:rPr sz="6000" b="1" dirty="0" err="1"/>
              <a:t>pueda</a:t>
            </a:r>
            <a:r>
              <a:rPr sz="6000" b="1" dirty="0"/>
              <a:t> </a:t>
            </a:r>
            <a:r>
              <a:rPr sz="6000" b="1" dirty="0" err="1"/>
              <a:t>morar</a:t>
            </a:r>
            <a:r>
              <a:rPr sz="6000" b="1" dirty="0"/>
              <a:t> </a:t>
            </a:r>
            <a:r>
              <a:rPr sz="4400" dirty="0" err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en</a:t>
            </a:r>
            <a:r>
              <a:rPr sz="4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</a:rPr>
              <a:t> el </a:t>
            </a:r>
            <a:r>
              <a:rPr sz="6000" b="1" dirty="0" err="1"/>
              <a:t>corazón</a:t>
            </a:r>
            <a:endParaRPr sz="4800" dirty="0"/>
          </a:p>
        </p:txBody>
      </p:sp>
      <p:pic>
        <p:nvPicPr>
          <p:cNvPr id="6" name="Galería de imágenes" descr="Galería de imágenes">
            <a:extLst>
              <a:ext uri="{FF2B5EF4-FFF2-40B4-BE49-F238E27FC236}">
                <a16:creationId xmlns:a16="http://schemas.microsoft.com/office/drawing/2014/main" id="{C3EF1D40-0090-3546-B170-41ACEBF9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0" r="5050"/>
          <a:stretch>
            <a:fillRect/>
          </a:stretch>
        </p:blipFill>
        <p:spPr>
          <a:xfrm>
            <a:off x="277888" y="1614657"/>
            <a:ext cx="5589899" cy="82391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a paz de Cristo nunca se encuentra donde reina el egoísmo. El alma no puede crecer en la gracia si es egocéntrica y orgullosa. Jesús asumió la posición que el hombre debe tomar a fin de que la paz de Cristo pueda morar en el corazón.">
            <a:extLst>
              <a:ext uri="{FF2B5EF4-FFF2-40B4-BE49-F238E27FC236}">
                <a16:creationId xmlns:a16="http://schemas.microsoft.com/office/drawing/2014/main" id="{374D77FD-4504-F94F-9F2D-4E1A4F56AAE2}"/>
              </a:ext>
            </a:extLst>
          </p:cNvPr>
          <p:cNvSpPr/>
          <p:nvPr/>
        </p:nvSpPr>
        <p:spPr>
          <a:xfrm>
            <a:off x="5226199" y="3529359"/>
            <a:ext cx="17373600" cy="32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45"/>
                </a:moveTo>
                <a:lnTo>
                  <a:pt x="0" y="1755"/>
                </a:lnTo>
                <a:cubicBezTo>
                  <a:pt x="0" y="786"/>
                  <a:pt x="170" y="0"/>
                  <a:pt x="379" y="0"/>
                </a:cubicBezTo>
                <a:lnTo>
                  <a:pt x="21221" y="0"/>
                </a:lnTo>
                <a:cubicBezTo>
                  <a:pt x="21430" y="0"/>
                  <a:pt x="21600" y="786"/>
                  <a:pt x="21600" y="1755"/>
                </a:cubicBezTo>
                <a:lnTo>
                  <a:pt x="21600" y="19845"/>
                </a:lnTo>
                <a:cubicBezTo>
                  <a:pt x="21600" y="20814"/>
                  <a:pt x="21430" y="21600"/>
                  <a:pt x="21221" y="21600"/>
                </a:cubicBezTo>
                <a:lnTo>
                  <a:pt x="379" y="21600"/>
                </a:lnTo>
                <a:cubicBezTo>
                  <a:pt x="170" y="21600"/>
                  <a:pt x="0" y="20814"/>
                  <a:pt x="0" y="19845"/>
                </a:cubicBezTo>
                <a:close/>
              </a:path>
            </a:pathLst>
          </a:custGeom>
          <a:gradFill>
            <a:gsLst>
              <a:gs pos="0">
                <a:srgbClr val="4B808B"/>
              </a:gs>
              <a:gs pos="99000">
                <a:srgbClr val="84A14D"/>
              </a:gs>
            </a:gsLst>
            <a:lin ang="5400000" scaled="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ts val="8520"/>
              </a:lnSpc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La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paz</a:t>
            </a:r>
            <a:r>
              <a:rPr sz="60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de</a:t>
            </a:r>
            <a:r>
              <a:rPr sz="6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Cristo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nunca</a:t>
            </a: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se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encuentra</a:t>
            </a: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donde</a:t>
            </a: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reina</a:t>
            </a:r>
            <a:r>
              <a:rPr sz="80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el </a:t>
            </a:r>
            <a:r>
              <a:rPr sz="8000" b="1" dirty="0" err="1">
                <a:latin typeface="Helvetica"/>
                <a:ea typeface="Helvetica"/>
                <a:cs typeface="Helvetica"/>
                <a:sym typeface="Helvetica"/>
              </a:rPr>
              <a:t>egoísmo</a:t>
            </a:r>
            <a:r>
              <a:rPr sz="6000" b="1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sym typeface="Helvetica"/>
              </a:rPr>
              <a:t>.</a:t>
            </a:r>
            <a:endParaRPr lang="es-ES" sz="6000" b="1" dirty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919125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La paz solo se encuentra en abrigar la mansedumbre"/>
          <p:cNvSpPr txBox="1">
            <a:spLocks noGrp="1"/>
          </p:cNvSpPr>
          <p:nvPr>
            <p:ph type="title"/>
          </p:nvPr>
        </p:nvSpPr>
        <p:spPr>
          <a:xfrm>
            <a:off x="696006" y="480804"/>
            <a:ext cx="12635859" cy="1127161"/>
          </a:xfrm>
          <a:prstGeom prst="rect">
            <a:avLst/>
          </a:prstGeom>
        </p:spPr>
        <p:txBody>
          <a:bodyPr/>
          <a:lstStyle/>
          <a:p>
            <a:pPr defTabSz="478790">
              <a:defRPr sz="3305"/>
            </a:pPr>
            <a:r>
              <a:t>La </a:t>
            </a:r>
            <a:r>
              <a:rPr sz="3712"/>
              <a:t>paz solo se encuentra</a:t>
            </a:r>
            <a:r>
              <a:rPr sz="2784">
                <a:latin typeface="Helvetica"/>
                <a:ea typeface="Helvetica"/>
                <a:cs typeface="Helvetica"/>
                <a:sym typeface="Helvetica"/>
              </a:rPr>
              <a:t> en </a:t>
            </a:r>
            <a:r>
              <a:t>abrigar </a:t>
            </a:r>
            <a:r>
              <a:rPr sz="2784">
                <a:latin typeface="Helvetica"/>
                <a:ea typeface="Helvetica"/>
                <a:cs typeface="Helvetica"/>
                <a:sym typeface="Helvetica"/>
              </a:rPr>
              <a:t>la </a:t>
            </a:r>
            <a:r>
              <a:t>mansedumbre</a:t>
            </a:r>
          </a:p>
        </p:txBody>
      </p:sp>
      <p:sp>
        <p:nvSpPr>
          <p:cNvPr id="276" name="——Manuscrito 60, 1905. {1MCP 44.4}"/>
          <p:cNvSpPr txBox="1"/>
          <p:nvPr/>
        </p:nvSpPr>
        <p:spPr>
          <a:xfrm>
            <a:off x="607036" y="12185400"/>
            <a:ext cx="17314970" cy="207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ts val="8000"/>
              </a:lnSpc>
              <a:spcBef>
                <a:spcPts val="3400"/>
              </a:spcBef>
              <a:defRPr sz="3500"/>
            </a:lvl1pPr>
          </a:lstStyle>
          <a:p>
            <a:r>
              <a:t>——Manuscrito 60, 1905. {1MCP 44.4}</a:t>
            </a:r>
          </a:p>
        </p:txBody>
      </p:sp>
      <p:sp>
        <p:nvSpPr>
          <p:cNvPr id="277" name="Deben negarse a sí mismos diariamente…"/>
          <p:cNvSpPr/>
          <p:nvPr/>
        </p:nvSpPr>
        <p:spPr>
          <a:xfrm>
            <a:off x="2638197" y="4708135"/>
            <a:ext cx="17021403" cy="6284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59"/>
                </a:moveTo>
                <a:lnTo>
                  <a:pt x="0" y="1341"/>
                </a:lnTo>
                <a:cubicBezTo>
                  <a:pt x="0" y="600"/>
                  <a:pt x="198" y="0"/>
                  <a:pt x="441" y="0"/>
                </a:cubicBezTo>
                <a:lnTo>
                  <a:pt x="21159" y="0"/>
                </a:lnTo>
                <a:cubicBezTo>
                  <a:pt x="21402" y="0"/>
                  <a:pt x="21600" y="600"/>
                  <a:pt x="21600" y="1341"/>
                </a:cubicBezTo>
                <a:lnTo>
                  <a:pt x="21600" y="20259"/>
                </a:lnTo>
                <a:cubicBezTo>
                  <a:pt x="21600" y="21000"/>
                  <a:pt x="21402" y="21600"/>
                  <a:pt x="21159" y="21600"/>
                </a:cubicBezTo>
                <a:lnTo>
                  <a:pt x="441" y="21600"/>
                </a:lnTo>
                <a:cubicBezTo>
                  <a:pt x="198" y="21600"/>
                  <a:pt x="0" y="21000"/>
                  <a:pt x="0" y="20259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38100" algn="l" rotWithShape="0">
              <a:srgbClr val="99BC5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1811337" indent="-1404937" algn="l">
              <a:lnSpc>
                <a:spcPts val="7500"/>
              </a:lnSpc>
              <a:buSzPct val="100000"/>
              <a:buAutoNum type="arabicPeriod"/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000" b="1" dirty="0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Deben </a:t>
            </a:r>
            <a:r>
              <a:rPr sz="6000" b="1" dirty="0" err="1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negarse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a 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sí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mismos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diariamente</a:t>
            </a:r>
            <a:endParaRPr sz="4300" b="1" dirty="0">
              <a:latin typeface="Helvetica"/>
              <a:ea typeface="Helvetica"/>
              <a:cs typeface="Helvetica"/>
              <a:sym typeface="Helvetica"/>
            </a:endParaRPr>
          </a:p>
          <a:p>
            <a:pPr marL="1811337" indent="-1404937" algn="l">
              <a:lnSpc>
                <a:spcPts val="7500"/>
              </a:lnSpc>
              <a:buSzPct val="100000"/>
              <a:buAutoNum type="arabicPeriod"/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000" b="1" dirty="0" err="1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Tomar</a:t>
            </a:r>
            <a:r>
              <a:rPr sz="6000" b="1" dirty="0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b="1" dirty="0" err="1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su</a:t>
            </a:r>
            <a:r>
              <a:rPr sz="6000" b="1" dirty="0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b="1" dirty="0" err="1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cruz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y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seguir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en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las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pisadas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de Jesús.</a:t>
            </a:r>
          </a:p>
          <a:p>
            <a:pPr marL="1811337" indent="-1404937" algn="l">
              <a:lnSpc>
                <a:spcPts val="7500"/>
              </a:lnSpc>
              <a:buSzPct val="100000"/>
              <a:buAutoNum type="arabicPeriod"/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6000" b="1" dirty="0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Deben </a:t>
            </a:r>
            <a:r>
              <a:rPr sz="6000" b="1" dirty="0" err="1">
                <a:solidFill>
                  <a:schemeClr val="accent3">
                    <a:satOff val="-13807"/>
                    <a:lumOff val="19329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ir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adonde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su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ejemplo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 los </a:t>
            </a:r>
            <a:r>
              <a:rPr sz="4300" b="1" dirty="0" err="1">
                <a:latin typeface="Helvetica"/>
                <a:ea typeface="Helvetica"/>
                <a:cs typeface="Helvetica"/>
                <a:sym typeface="Helvetica"/>
              </a:rPr>
              <a:t>conduzca</a:t>
            </a:r>
            <a:r>
              <a:rPr sz="4300" b="1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pic>
        <p:nvPicPr>
          <p:cNvPr id="27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825" y="5794492"/>
            <a:ext cx="4498978" cy="579466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Los que se han ofrecido a Cristo para llegar a ser sus discípulos"/>
          <p:cNvSpPr/>
          <p:nvPr/>
        </p:nvSpPr>
        <p:spPr>
          <a:xfrm>
            <a:off x="1433818" y="2388496"/>
            <a:ext cx="21516364" cy="112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050"/>
                </a:moveTo>
                <a:lnTo>
                  <a:pt x="0" y="5550"/>
                </a:lnTo>
                <a:cubicBezTo>
                  <a:pt x="0" y="2485"/>
                  <a:pt x="140" y="0"/>
                  <a:pt x="312" y="0"/>
                </a:cubicBezTo>
                <a:lnTo>
                  <a:pt x="21288" y="0"/>
                </a:lnTo>
                <a:cubicBezTo>
                  <a:pt x="21460" y="0"/>
                  <a:pt x="21600" y="2485"/>
                  <a:pt x="21600" y="5550"/>
                </a:cubicBezTo>
                <a:lnTo>
                  <a:pt x="21600" y="16050"/>
                </a:lnTo>
                <a:cubicBezTo>
                  <a:pt x="21600" y="19115"/>
                  <a:pt x="21460" y="21600"/>
                  <a:pt x="21288" y="21600"/>
                </a:cubicBezTo>
                <a:lnTo>
                  <a:pt x="312" y="21600"/>
                </a:lnTo>
                <a:cubicBezTo>
                  <a:pt x="140" y="21600"/>
                  <a:pt x="0" y="19115"/>
                  <a:pt x="0" y="160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/>
          <a:lstStyle>
            <a:lvl1pPr>
              <a:defRPr sz="43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200" b="0">
                <a:latin typeface="+mn-lt"/>
                <a:ea typeface="+mn-ea"/>
                <a:cs typeface="+mn-cs"/>
                <a:sym typeface="Helvetica Light"/>
              </a:defRPr>
            </a:pPr>
            <a:r>
              <a:rPr sz="5400" b="1" dirty="0">
                <a:latin typeface="Helvetica"/>
                <a:ea typeface="Helvetica"/>
                <a:cs typeface="Helvetica"/>
                <a:sym typeface="Helvetica"/>
              </a:rPr>
              <a:t>Los que se </a:t>
            </a:r>
            <a:r>
              <a:rPr sz="5400" b="1" dirty="0" err="1">
                <a:latin typeface="Helvetica"/>
                <a:ea typeface="Helvetica"/>
                <a:cs typeface="Helvetica"/>
                <a:sym typeface="Helvetica"/>
              </a:rPr>
              <a:t>han</a:t>
            </a:r>
            <a:r>
              <a:rPr sz="540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latin typeface="Helvetica"/>
                <a:ea typeface="Helvetica"/>
                <a:cs typeface="Helvetica"/>
                <a:sym typeface="Helvetica"/>
              </a:rPr>
              <a:t>ofrecido</a:t>
            </a:r>
            <a:r>
              <a:rPr sz="5400" b="1" dirty="0">
                <a:latin typeface="Helvetica"/>
                <a:ea typeface="Helvetica"/>
                <a:cs typeface="Helvetica"/>
                <a:sym typeface="Helvetica"/>
              </a:rPr>
              <a:t> a Cristo para </a:t>
            </a:r>
            <a:r>
              <a:rPr sz="5400" b="1" dirty="0" err="1">
                <a:latin typeface="Helvetica"/>
                <a:ea typeface="Helvetica"/>
                <a:cs typeface="Helvetica"/>
                <a:sym typeface="Helvetica"/>
              </a:rPr>
              <a:t>llegar</a:t>
            </a:r>
            <a:r>
              <a:rPr sz="5400" b="1" dirty="0">
                <a:latin typeface="Helvetica"/>
                <a:ea typeface="Helvetica"/>
                <a:cs typeface="Helvetica"/>
                <a:sym typeface="Helvetica"/>
              </a:rPr>
              <a:t> a ser sus </a:t>
            </a:r>
            <a:r>
              <a:rPr sz="5400" b="1" dirty="0" err="1">
                <a:latin typeface="Helvetica"/>
                <a:ea typeface="Helvetica"/>
                <a:cs typeface="Helvetica"/>
                <a:sym typeface="Helvetica"/>
              </a:rPr>
              <a:t>discípulos</a:t>
            </a:r>
            <a:endParaRPr sz="5400" b="1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a virtud de la cortesía cristiana"/>
          <p:cNvSpPr txBox="1">
            <a:spLocks noGrp="1"/>
          </p:cNvSpPr>
          <p:nvPr>
            <p:ph type="title"/>
          </p:nvPr>
        </p:nvSpPr>
        <p:spPr>
          <a:xfrm>
            <a:off x="2625525" y="651962"/>
            <a:ext cx="18818499" cy="298450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8000"/>
              </a:lnSpc>
              <a:defRPr sz="8800"/>
            </a:pPr>
            <a:r>
              <a:t>La virtud</a:t>
            </a:r>
            <a:r>
              <a:rPr sz="5500">
                <a:latin typeface="Helvetica"/>
                <a:ea typeface="Helvetica"/>
                <a:cs typeface="Helvetica"/>
                <a:sym typeface="Helvetica"/>
              </a:rPr>
              <a:t> de la </a:t>
            </a:r>
            <a:r>
              <a:t>cortesía cristiana</a:t>
            </a:r>
          </a:p>
        </p:txBody>
      </p:sp>
      <p:sp>
        <p:nvSpPr>
          <p:cNvPr id="282" name="Pablo, aunque era firme como una roca en sus principios, sin embargo conservó su cortesía. No era [...] indiferente a la gracia y a la cortesía que deben manifestarse en la vida social. El hombre de Dios no absorbió al hombre de la humanidad"/>
          <p:cNvSpPr txBox="1"/>
          <p:nvPr/>
        </p:nvSpPr>
        <p:spPr>
          <a:xfrm>
            <a:off x="2232319" y="3636463"/>
            <a:ext cx="20729281" cy="5530351"/>
          </a:xfrm>
          <a:prstGeom prst="rect">
            <a:avLst/>
          </a:prstGeom>
          <a:gradFill>
            <a:gsLst>
              <a:gs pos="0">
                <a:srgbClr val="000831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596900">
              <a:lnSpc>
                <a:spcPts val="9200"/>
              </a:lnSpc>
              <a:spcBef>
                <a:spcPts val="3400"/>
              </a:spcBef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Pablo, aunque era firme como una roca en sus principios</a:t>
            </a:r>
            <a:r>
              <a:rPr sz="4200"/>
              <a:t>, sin embargo conservó su cortesía. </a:t>
            </a:r>
            <a:r>
              <a:rPr sz="5000"/>
              <a:t>No era</a:t>
            </a:r>
            <a:r>
              <a:rPr sz="3800" b="0">
                <a:latin typeface="+mn-lt"/>
                <a:ea typeface="+mn-ea"/>
                <a:cs typeface="+mn-cs"/>
                <a:sym typeface="Helvetica Light"/>
              </a:rPr>
              <a:t> [...] </a:t>
            </a:r>
            <a:r>
              <a:rPr sz="5000"/>
              <a:t>indiferente a la gracia y a la cortesía que deben manifestarse en la vida social. El hombre de Dios no absorbió al hombre de la humanidad</a:t>
            </a:r>
          </a:p>
        </p:txBody>
      </p:sp>
      <p:sp>
        <p:nvSpPr>
          <p:cNvPr id="283" name="—Nuestra Elavada Vocacion, 238 (1870). {1MCP 58.1}"/>
          <p:cNvSpPr txBox="1"/>
          <p:nvPr/>
        </p:nvSpPr>
        <p:spPr>
          <a:xfrm>
            <a:off x="13302006" y="10151994"/>
            <a:ext cx="938898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—Nuestra Elavada Vocacion, 238 (1870). {1MCP 58.1}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a virtud de la cortesía cristiana"/>
          <p:cNvSpPr txBox="1">
            <a:spLocks noGrp="1"/>
          </p:cNvSpPr>
          <p:nvPr>
            <p:ph type="title"/>
          </p:nvPr>
        </p:nvSpPr>
        <p:spPr>
          <a:xfrm>
            <a:off x="2625525" y="651962"/>
            <a:ext cx="18818499" cy="298450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8000"/>
              </a:lnSpc>
              <a:defRPr sz="8800"/>
            </a:pPr>
            <a:r>
              <a:t>La virtud</a:t>
            </a:r>
            <a:r>
              <a:rPr sz="5500">
                <a:latin typeface="Helvetica"/>
                <a:ea typeface="Helvetica"/>
                <a:cs typeface="Helvetica"/>
                <a:sym typeface="Helvetica"/>
              </a:rPr>
              <a:t> de la </a:t>
            </a:r>
            <a:r>
              <a:t>cortesía cristiana</a:t>
            </a:r>
          </a:p>
        </p:txBody>
      </p:sp>
      <p:sp>
        <p:nvSpPr>
          <p:cNvPr id="286" name="—The Review and Herald, 1 de septiembre de 1885; Nuestra Elavada Vocacion, 231. {1MCP 58.2}"/>
          <p:cNvSpPr txBox="1"/>
          <p:nvPr/>
        </p:nvSpPr>
        <p:spPr>
          <a:xfrm>
            <a:off x="4333490" y="12546349"/>
            <a:ext cx="1687792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—The Review and Herald, 1 de septiembre de 1885; Nuestra Elavada Vocacion, 231. {1MCP 58.2}</a:t>
            </a:r>
          </a:p>
        </p:txBody>
      </p:sp>
      <p:pic>
        <p:nvPicPr>
          <p:cNvPr id="28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64" y="3924129"/>
            <a:ext cx="5467515" cy="688348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88" name="Algunas personas hablan en una forma dura y descortés, que hiere los sentimientos de los demás, y luego se justifican diciendo: “Ese es mi modo de ser; siempre digo lo que pienso”; y exaltan este mal rasgo de carácter como una virtud. Debiera reprocharse"/>
          <p:cNvSpPr txBox="1"/>
          <p:nvPr/>
        </p:nvSpPr>
        <p:spPr>
          <a:xfrm>
            <a:off x="4789926" y="2908388"/>
            <a:ext cx="19150012" cy="7877551"/>
          </a:xfrm>
          <a:prstGeom prst="rect">
            <a:avLst/>
          </a:prstGeom>
          <a:gradFill>
            <a:gsLst>
              <a:gs pos="0">
                <a:srgbClr val="000831"/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792479">
              <a:lnSpc>
                <a:spcPts val="9300"/>
              </a:lnSpc>
              <a:defRPr sz="5376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 err="1"/>
              <a:t>Algunas</a:t>
            </a:r>
            <a:r>
              <a:rPr sz="4800" dirty="0"/>
              <a:t> personas </a:t>
            </a:r>
            <a:r>
              <a:rPr sz="6600" b="1" dirty="0" err="1">
                <a:latin typeface="Helvetica"/>
              </a:rPr>
              <a:t>hablan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sz="2976" b="0" dirty="0" err="1">
                <a:latin typeface="+mn-lt"/>
                <a:ea typeface="+mn-ea"/>
                <a:cs typeface="+mn-cs"/>
                <a:sym typeface="Helvetica Light"/>
              </a:rPr>
              <a:t>en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 una </a:t>
            </a:r>
            <a:r>
              <a:rPr sz="6600" b="1" dirty="0">
                <a:latin typeface="Helvetica"/>
              </a:rPr>
              <a:t>forma dura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y </a:t>
            </a:r>
            <a:r>
              <a:rPr sz="6600" b="1" dirty="0" err="1">
                <a:latin typeface="Helvetica"/>
              </a:rPr>
              <a:t>descortés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, que </a:t>
            </a:r>
            <a:r>
              <a:rPr sz="6600" b="1" dirty="0" err="1">
                <a:latin typeface="Helvetica"/>
              </a:rPr>
              <a:t>hiere</a:t>
            </a:r>
            <a:r>
              <a:rPr sz="4800" dirty="0"/>
              <a:t>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los </a:t>
            </a:r>
            <a:r>
              <a:rPr sz="4800" dirty="0" err="1"/>
              <a:t>sentimientos</a:t>
            </a:r>
            <a:r>
              <a:rPr sz="4800" dirty="0"/>
              <a:t>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de los </a:t>
            </a:r>
            <a:r>
              <a:rPr sz="4800" dirty="0" err="1"/>
              <a:t>demás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, y </a:t>
            </a:r>
            <a:r>
              <a:rPr sz="6600" b="1" dirty="0" err="1">
                <a:latin typeface="Helvetica"/>
              </a:rPr>
              <a:t>luego</a:t>
            </a:r>
            <a:r>
              <a:rPr sz="6600" b="1" dirty="0">
                <a:latin typeface="Helvetica"/>
              </a:rPr>
              <a:t> se </a:t>
            </a:r>
            <a:r>
              <a:rPr sz="6600" b="1" dirty="0" err="1">
                <a:latin typeface="Helvetica"/>
              </a:rPr>
              <a:t>justifican</a:t>
            </a:r>
            <a:r>
              <a:rPr sz="6600" b="1" dirty="0">
                <a:latin typeface="Helvetica"/>
              </a:rPr>
              <a:t> </a:t>
            </a:r>
            <a:r>
              <a:rPr sz="2976" b="0" dirty="0" err="1">
                <a:latin typeface="+mn-lt"/>
                <a:ea typeface="+mn-ea"/>
                <a:cs typeface="+mn-cs"/>
                <a:sym typeface="Helvetica Light"/>
              </a:rPr>
              <a:t>diciendo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:</a:t>
            </a:r>
            <a:r>
              <a:rPr sz="4800" dirty="0"/>
              <a:t> “</a:t>
            </a:r>
            <a:r>
              <a:rPr sz="6600" b="1" dirty="0">
                <a:latin typeface="Helvetica"/>
              </a:rPr>
              <a:t>Ese es mi modo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de </a:t>
            </a:r>
            <a:r>
              <a:rPr sz="6600" b="1" dirty="0">
                <a:latin typeface="Helvetica"/>
              </a:rPr>
              <a:t>ser</a:t>
            </a:r>
            <a:r>
              <a:rPr sz="4800" dirty="0"/>
              <a:t>; </a:t>
            </a:r>
            <a:r>
              <a:rPr sz="6600" b="1" dirty="0" err="1">
                <a:latin typeface="Helvetica"/>
              </a:rPr>
              <a:t>siempre</a:t>
            </a:r>
            <a:r>
              <a:rPr sz="6600" b="1" dirty="0">
                <a:latin typeface="Helvetica"/>
              </a:rPr>
              <a:t> </a:t>
            </a:r>
            <a:r>
              <a:rPr sz="6600" b="1" dirty="0" err="1">
                <a:latin typeface="Helvetica"/>
              </a:rPr>
              <a:t>digo</a:t>
            </a:r>
            <a:r>
              <a:rPr sz="6600" b="1" dirty="0">
                <a:latin typeface="Helvetica"/>
              </a:rPr>
              <a:t>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lo que </a:t>
            </a:r>
            <a:r>
              <a:rPr sz="6600" b="1" dirty="0" err="1">
                <a:latin typeface="Helvetica"/>
              </a:rPr>
              <a:t>pienso</a:t>
            </a:r>
            <a:r>
              <a:rPr sz="4800" dirty="0"/>
              <a:t>”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; y </a:t>
            </a:r>
            <a:r>
              <a:rPr sz="6600" b="1" dirty="0" err="1">
                <a:latin typeface="Helvetica"/>
              </a:rPr>
              <a:t>exaltan</a:t>
            </a:r>
            <a:r>
              <a:rPr sz="6600" b="1" dirty="0">
                <a:latin typeface="Helvetica"/>
              </a:rPr>
              <a:t> </a:t>
            </a:r>
            <a:r>
              <a:rPr sz="4800" dirty="0" err="1"/>
              <a:t>este</a:t>
            </a:r>
            <a:r>
              <a:rPr sz="4800" dirty="0"/>
              <a:t> </a:t>
            </a:r>
            <a:r>
              <a:rPr sz="6600" b="1" dirty="0">
                <a:latin typeface="Helvetica"/>
              </a:rPr>
              <a:t>mal </a:t>
            </a:r>
            <a:r>
              <a:rPr sz="6600" b="1" dirty="0" err="1">
                <a:latin typeface="Helvetica"/>
              </a:rPr>
              <a:t>rasgo</a:t>
            </a:r>
            <a:r>
              <a:rPr sz="6600" b="1" dirty="0">
                <a:latin typeface="Helvetica"/>
              </a:rPr>
              <a:t> </a:t>
            </a:r>
            <a:r>
              <a:rPr sz="2976" b="0" dirty="0">
                <a:latin typeface="+mn-lt"/>
                <a:ea typeface="+mn-ea"/>
                <a:cs typeface="+mn-cs"/>
                <a:sym typeface="Helvetica Light"/>
              </a:rPr>
              <a:t>de </a:t>
            </a:r>
            <a:r>
              <a:rPr sz="6600" b="1" dirty="0" err="1">
                <a:latin typeface="Helvetica"/>
              </a:rPr>
              <a:t>carácter</a:t>
            </a:r>
            <a:r>
              <a:rPr sz="6600" b="1" dirty="0">
                <a:latin typeface="Helvetica"/>
              </a:rPr>
              <a:t> </a:t>
            </a:r>
            <a:r>
              <a:rPr sz="4800" dirty="0" err="1"/>
              <a:t>como</a:t>
            </a:r>
            <a:r>
              <a:rPr sz="4800" dirty="0"/>
              <a:t> una </a:t>
            </a:r>
            <a:r>
              <a:rPr sz="6600" dirty="0" err="1"/>
              <a:t>virtud</a:t>
            </a:r>
            <a:r>
              <a:rPr sz="4800" dirty="0"/>
              <a:t>. </a:t>
            </a:r>
            <a:r>
              <a:rPr sz="6600" b="1" dirty="0" err="1">
                <a:latin typeface="Helvetica"/>
              </a:rPr>
              <a:t>Debiera</a:t>
            </a:r>
            <a:r>
              <a:rPr sz="6600" b="1" dirty="0">
                <a:latin typeface="Helvetica"/>
              </a:rPr>
              <a:t> </a:t>
            </a:r>
            <a:r>
              <a:rPr sz="6600" b="1" dirty="0" err="1">
                <a:latin typeface="Helvetica"/>
              </a:rPr>
              <a:t>reprocharse</a:t>
            </a:r>
            <a:r>
              <a:rPr sz="6600" b="1" dirty="0">
                <a:latin typeface="Helvetica"/>
              </a:rPr>
              <a:t> </a:t>
            </a:r>
            <a:r>
              <a:rPr sz="4800" dirty="0" err="1"/>
              <a:t>firmemente</a:t>
            </a:r>
            <a:r>
              <a:rPr sz="4800" dirty="0"/>
              <a:t> </a:t>
            </a:r>
            <a:r>
              <a:rPr sz="4800" dirty="0" err="1"/>
              <a:t>su</a:t>
            </a:r>
            <a:r>
              <a:rPr sz="4800" dirty="0"/>
              <a:t> </a:t>
            </a:r>
            <a:r>
              <a:rPr sz="6600" b="1" dirty="0" err="1">
                <a:latin typeface="Helvetica"/>
              </a:rPr>
              <a:t>comportamiento</a:t>
            </a:r>
            <a:r>
              <a:rPr sz="6600" b="1" dirty="0">
                <a:latin typeface="Helvetica"/>
              </a:rPr>
              <a:t> </a:t>
            </a:r>
            <a:r>
              <a:rPr sz="6600" b="1" dirty="0" err="1">
                <a:latin typeface="Helvetica"/>
              </a:rPr>
              <a:t>descortés</a:t>
            </a:r>
            <a:endParaRPr sz="6600" b="1" dirty="0">
              <a:latin typeface="Helvetica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Elena G. de White enfrentó todas las fases del fanatismo"/>
          <p:cNvSpPr txBox="1">
            <a:spLocks noGrp="1"/>
          </p:cNvSpPr>
          <p:nvPr>
            <p:ph type="title"/>
          </p:nvPr>
        </p:nvSpPr>
        <p:spPr>
          <a:xfrm>
            <a:off x="2215118" y="1218317"/>
            <a:ext cx="18755540" cy="1343626"/>
          </a:xfrm>
          <a:prstGeom prst="rect">
            <a:avLst/>
          </a:prstGeom>
        </p:spPr>
        <p:txBody>
          <a:bodyPr/>
          <a:lstStyle/>
          <a:p>
            <a:pPr defTabSz="487044">
              <a:lnSpc>
                <a:spcPts val="4700"/>
              </a:lnSpc>
              <a:defRPr sz="5192"/>
            </a:pPr>
            <a:r>
              <a:t>Elena G</a:t>
            </a:r>
            <a:r>
              <a:rPr sz="3480">
                <a:latin typeface="+mn-lt"/>
                <a:ea typeface="+mn-ea"/>
                <a:cs typeface="+mn-cs"/>
                <a:sym typeface="Helvetica Light"/>
              </a:rPr>
              <a:t>. de </a:t>
            </a:r>
            <a:r>
              <a:t>White enfrentó todas </a:t>
            </a:r>
            <a:r>
              <a:rPr sz="3480">
                <a:latin typeface="+mn-lt"/>
                <a:ea typeface="+mn-ea"/>
                <a:cs typeface="+mn-cs"/>
                <a:sym typeface="Helvetica Light"/>
              </a:rPr>
              <a:t>las </a:t>
            </a:r>
            <a:r>
              <a:t>fases </a:t>
            </a:r>
            <a:r>
              <a:rPr sz="3480">
                <a:latin typeface="+mn-lt"/>
                <a:ea typeface="+mn-ea"/>
                <a:cs typeface="+mn-cs"/>
                <a:sym typeface="Helvetica Light"/>
              </a:rPr>
              <a:t>del </a:t>
            </a:r>
            <a:r>
              <a:t>fanatismo</a:t>
            </a:r>
          </a:p>
        </p:txBody>
      </p:sp>
      <p:sp>
        <p:nvSpPr>
          <p:cNvPr id="291" name="En 1844 tuvimos que enfrentar el fanatismo por todas partes, pero siempre se me dio el consejo: Una gran ola de sensacionalismo es un daño para la obra. Mantengan los pies en las pisadas de Cristo. Se me dio un mensaje para enfrentar cada fase del fanati"/>
          <p:cNvSpPr/>
          <p:nvPr/>
        </p:nvSpPr>
        <p:spPr>
          <a:xfrm>
            <a:off x="1920435" y="3035034"/>
            <a:ext cx="20448314" cy="9168976"/>
          </a:xfrm>
          <a:prstGeom prst="roundRect">
            <a:avLst>
              <a:gd name="adj" fmla="val 2388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8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sz="5500"/>
              <a:t>En 1844 tuvimos que enfrentar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el </a:t>
            </a:r>
            <a:r>
              <a:rPr sz="5500"/>
              <a:t>fanatismo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por todas partes, pero </a:t>
            </a:r>
            <a:r>
              <a:rPr sz="5500"/>
              <a:t>siempre se me dio 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el </a:t>
            </a:r>
            <a:r>
              <a:rPr sz="5500"/>
              <a:t>consejo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: </a:t>
            </a:r>
            <a:r>
              <a:rPr sz="5500"/>
              <a:t>Una gran ola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de </a:t>
            </a:r>
            <a:r>
              <a:rPr sz="5500"/>
              <a:t>sensacionalismo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es un </a:t>
            </a:r>
            <a:r>
              <a:rPr sz="5500"/>
              <a:t>daño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para la </a:t>
            </a:r>
            <a:r>
              <a:rPr sz="5500"/>
              <a:t>obra. Mantengan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los </a:t>
            </a:r>
            <a:r>
              <a:rPr sz="5500"/>
              <a:t>pies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en las </a:t>
            </a:r>
            <a:r>
              <a:rPr sz="5500"/>
              <a:t>pisadas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de </a:t>
            </a:r>
            <a:r>
              <a:rPr sz="5500"/>
              <a:t>Cristo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. </a:t>
            </a:r>
            <a:r>
              <a:rPr sz="5500"/>
              <a:t>Se me dio un mensaje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para </a:t>
            </a:r>
            <a:r>
              <a:rPr sz="5500"/>
              <a:t>enfrentar cada fase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del </a:t>
            </a:r>
            <a:r>
              <a:rPr sz="5500"/>
              <a:t>fanatismo. Se me instruyó que debía mostrar al pueblo que bajo una ola de emoción se hacía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una </a:t>
            </a:r>
            <a:r>
              <a:rPr sz="5500"/>
              <a:t>obra extraña. Hay quienes aprovechan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la </a:t>
            </a:r>
            <a:r>
              <a:rPr sz="5500"/>
              <a:t>oportunidad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para </a:t>
            </a:r>
            <a:r>
              <a:rPr sz="5500"/>
              <a:t>introducir supersticiones. Así se cierra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la </a:t>
            </a:r>
            <a:r>
              <a:rPr sz="5500"/>
              <a:t>puerta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a la </a:t>
            </a:r>
            <a:r>
              <a:rPr sz="5500"/>
              <a:t>promulgación</a:t>
            </a:r>
            <a:r>
              <a:rPr sz="4400" b="0">
                <a:latin typeface="+mn-lt"/>
                <a:ea typeface="+mn-ea"/>
                <a:cs typeface="+mn-cs"/>
                <a:sym typeface="Helvetica Light"/>
              </a:rPr>
              <a:t> de una </a:t>
            </a:r>
            <a:r>
              <a:rPr sz="5500"/>
              <a:t>sana doctrina.</a:t>
            </a:r>
          </a:p>
        </p:txBody>
      </p:sp>
      <p:sp>
        <p:nvSpPr>
          <p:cNvPr id="292" name="——Carta 17, 1902. {1MCP 58.3}"/>
          <p:cNvSpPr txBox="1"/>
          <p:nvPr/>
        </p:nvSpPr>
        <p:spPr>
          <a:xfrm>
            <a:off x="13081080" y="12677102"/>
            <a:ext cx="57534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——Carta 17, 1902. {1MCP 58.3}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anatismo en creyentes e incrédulos"/>
          <p:cNvSpPr txBox="1">
            <a:spLocks noGrp="1"/>
          </p:cNvSpPr>
          <p:nvPr>
            <p:ph type="title"/>
          </p:nvPr>
        </p:nvSpPr>
        <p:spPr>
          <a:xfrm>
            <a:off x="1784350" y="584200"/>
            <a:ext cx="20815300" cy="1513245"/>
          </a:xfrm>
          <a:prstGeom prst="rect">
            <a:avLst/>
          </a:prstGeom>
        </p:spPr>
        <p:txBody>
          <a:bodyPr anchor="t"/>
          <a:lstStyle/>
          <a:p>
            <a:pPr defTabSz="808990">
              <a:defRPr sz="8624"/>
            </a:pPr>
            <a:r>
              <a:rPr dirty="0" err="1">
                <a:solidFill>
                  <a:srgbClr val="002060"/>
                </a:solidFill>
              </a:rPr>
              <a:t>Fanatismo</a:t>
            </a:r>
            <a:r>
              <a:rPr sz="6076" dirty="0">
                <a:solidFill>
                  <a:srgbClr val="00206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76" dirty="0" err="1">
                <a:solidFill>
                  <a:srgbClr val="002060"/>
                </a:solidFill>
                <a:latin typeface="Helvetica"/>
                <a:ea typeface="Helvetica"/>
                <a:cs typeface="Helvetica"/>
                <a:sym typeface="Helvetica"/>
              </a:rPr>
              <a:t>en</a:t>
            </a:r>
            <a:r>
              <a:rPr sz="6076" dirty="0">
                <a:solidFill>
                  <a:srgbClr val="00206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002060"/>
                </a:solidFill>
              </a:rPr>
              <a:t>creyentes</a:t>
            </a:r>
            <a:r>
              <a:rPr sz="6076" dirty="0">
                <a:solidFill>
                  <a:srgbClr val="002060"/>
                </a:solidFill>
                <a:latin typeface="Helvetica"/>
                <a:ea typeface="Helvetica"/>
                <a:cs typeface="Helvetica"/>
                <a:sym typeface="Helvetica"/>
              </a:rPr>
              <a:t> e </a:t>
            </a:r>
            <a:r>
              <a:rPr dirty="0" err="1">
                <a:solidFill>
                  <a:srgbClr val="002060"/>
                </a:solidFill>
              </a:rPr>
              <a:t>incrédulos</a:t>
            </a:r>
            <a:r>
              <a:rPr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6" name="Vivimos en una época en que toda forma de fanatismo se abrirá paso entre creyentes e incrédulos.…"/>
          <p:cNvSpPr txBox="1">
            <a:spLocks noGrp="1"/>
          </p:cNvSpPr>
          <p:nvPr>
            <p:ph type="body" idx="1"/>
          </p:nvPr>
        </p:nvSpPr>
        <p:spPr>
          <a:xfrm>
            <a:off x="2451100" y="2761280"/>
            <a:ext cx="19481800" cy="3432885"/>
          </a:xfrm>
          <a:prstGeom prst="rect">
            <a:avLst/>
          </a:prstGeom>
          <a:solidFill>
            <a:srgbClr val="4B808B"/>
          </a:solidFill>
          <a:effectLst>
            <a:outerShdw blurRad="50800" dist="190500" dir="900000" algn="l" rotWithShape="0">
              <a:srgbClr val="002060">
                <a:alpha val="40000"/>
              </a:srgbClr>
            </a:outerShdw>
          </a:effectLst>
        </p:spPr>
        <p:txBody>
          <a:bodyPr anchor="t"/>
          <a:lstStyle/>
          <a:p>
            <a:pPr marL="0" indent="0" algn="ctr">
              <a:lnSpc>
                <a:spcPts val="10660"/>
              </a:lnSpc>
              <a:spcBef>
                <a:spcPts val="0"/>
              </a:spcBef>
              <a:buSzTx/>
              <a:buNone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Vivimos</a:t>
            </a:r>
            <a:r>
              <a:rPr sz="5000" b="0" dirty="0"/>
              <a:t> </a:t>
            </a:r>
            <a:r>
              <a:rPr sz="5000" b="0" dirty="0" err="1"/>
              <a:t>en</a:t>
            </a:r>
            <a:r>
              <a:rPr sz="5000" b="0" dirty="0"/>
              <a:t> una </a:t>
            </a:r>
            <a:r>
              <a:rPr dirty="0" err="1"/>
              <a:t>época</a:t>
            </a:r>
            <a:r>
              <a:rPr sz="5000" b="0" dirty="0"/>
              <a:t> </a:t>
            </a:r>
            <a:r>
              <a:rPr sz="5000" b="0" dirty="0" err="1"/>
              <a:t>en</a:t>
            </a:r>
            <a:r>
              <a:rPr sz="5000" b="0" dirty="0"/>
              <a:t> que </a:t>
            </a:r>
            <a:r>
              <a:rPr dirty="0" err="1"/>
              <a:t>toda</a:t>
            </a:r>
            <a:r>
              <a:rPr dirty="0"/>
              <a:t> forma</a:t>
            </a:r>
            <a:r>
              <a:rPr sz="5500" b="0" dirty="0"/>
              <a:t> de </a:t>
            </a:r>
            <a:r>
              <a:rPr dirty="0" err="1"/>
              <a:t>fanatismo</a:t>
            </a:r>
            <a:r>
              <a:rPr sz="5500" b="0" dirty="0"/>
              <a:t> se </a:t>
            </a:r>
            <a:r>
              <a:rPr dirty="0" err="1"/>
              <a:t>abrirá</a:t>
            </a:r>
            <a:r>
              <a:rPr dirty="0"/>
              <a:t> paso entre </a:t>
            </a:r>
            <a:r>
              <a:rPr dirty="0" err="1"/>
              <a:t>creyentes</a:t>
            </a:r>
            <a:r>
              <a:rPr dirty="0"/>
              <a:t> </a:t>
            </a:r>
            <a:r>
              <a:rPr sz="5500" b="0" dirty="0"/>
              <a:t>e </a:t>
            </a:r>
            <a:r>
              <a:rPr dirty="0" err="1"/>
              <a:t>incrédulos</a:t>
            </a:r>
            <a:r>
              <a:rPr lang="es-ES" dirty="0"/>
              <a:t>.</a:t>
            </a:r>
            <a:endParaRPr sz="2500" dirty="0">
              <a:latin typeface="Advent Sans Beta"/>
              <a:ea typeface="Advent Sans Beta"/>
              <a:cs typeface="Advent Sans Beta"/>
              <a:sym typeface="Advent Sans Beta"/>
            </a:endParaRPr>
          </a:p>
        </p:txBody>
      </p:sp>
      <p:sp>
        <p:nvSpPr>
          <p:cNvPr id="4" name="Vivimos en una época en que toda forma de fanatismo se abrirá paso entre creyentes e incrédulos.…">
            <a:extLst>
              <a:ext uri="{FF2B5EF4-FFF2-40B4-BE49-F238E27FC236}">
                <a16:creationId xmlns:a16="http://schemas.microsoft.com/office/drawing/2014/main" id="{EC304F95-F781-F847-9B42-0B19AB1BC9CB}"/>
              </a:ext>
            </a:extLst>
          </p:cNvPr>
          <p:cNvSpPr txBox="1">
            <a:spLocks/>
          </p:cNvSpPr>
          <p:nvPr/>
        </p:nvSpPr>
        <p:spPr>
          <a:xfrm>
            <a:off x="1784350" y="6858000"/>
            <a:ext cx="20815301" cy="5588000"/>
          </a:xfrm>
          <a:prstGeom prst="rect">
            <a:avLst/>
          </a:prstGeom>
          <a:gradFill flip="none" rotWithShape="1">
            <a:gsLst>
              <a:gs pos="0">
                <a:srgbClr val="4B808B"/>
              </a:gs>
              <a:gs pos="50000">
                <a:srgbClr val="265076"/>
              </a:gs>
              <a:gs pos="100000">
                <a:srgbClr val="001F60"/>
              </a:gs>
            </a:gsLst>
            <a:lin ang="0" scaled="1"/>
            <a:tileRect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lnSpc>
                <a:spcPts val="6700"/>
              </a:lnSpc>
              <a:spcBef>
                <a:spcPts val="0"/>
              </a:spcBef>
              <a:buSzTx/>
              <a:buFontTx/>
              <a:buNone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MX" sz="6000" b="1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Satanás se presentará lleno de:</a:t>
            </a:r>
          </a:p>
          <a:p>
            <a:pPr marL="249600" hangingPunct="1">
              <a:lnSpc>
                <a:spcPts val="9100"/>
              </a:lnSpc>
              <a:spcBef>
                <a:spcPts val="0"/>
              </a:spcBef>
              <a:buSzTx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MX" sz="66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Hipocresía </a:t>
            </a:r>
          </a:p>
          <a:p>
            <a:pPr marL="249600" hangingPunct="1">
              <a:lnSpc>
                <a:spcPts val="9100"/>
              </a:lnSpc>
              <a:spcBef>
                <a:spcPts val="0"/>
              </a:spcBef>
              <a:buSzTx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MX" sz="66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Con palabras mentirosas</a:t>
            </a:r>
          </a:p>
          <a:p>
            <a:pPr marL="249600" hangingPunct="1">
              <a:lnSpc>
                <a:spcPts val="9100"/>
              </a:lnSpc>
              <a:spcBef>
                <a:spcPts val="0"/>
              </a:spcBef>
              <a:buSzTx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s-MX" sz="66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Presentará </a:t>
            </a:r>
            <a:r>
              <a:rPr lang="es-MX" sz="5400" b="1" i="1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todo lo que </a:t>
            </a:r>
            <a:r>
              <a:rPr lang="es-MX" sz="66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pueda inventar </a:t>
            </a:r>
            <a:r>
              <a:rPr lang="es-MX" sz="54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para </a:t>
            </a:r>
            <a:r>
              <a:rPr lang="es-MX" sz="6600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  <a:sym typeface="Times New Roman"/>
              </a:rPr>
              <a:t>engañar</a:t>
            </a:r>
            <a:endParaRPr lang="es-MX" sz="6600" dirty="0">
              <a:latin typeface="Arial Black" panose="020B0604020202020204" pitchFamily="34" charset="0"/>
              <a:ea typeface="+mj-ea"/>
              <a:cs typeface="Arial Black" panose="020B0604020202020204" pitchFamily="34" charset="0"/>
              <a:sym typeface="Advent Sans Beta"/>
            </a:endParaRPr>
          </a:p>
        </p:txBody>
      </p:sp>
      <p:sp>
        <p:nvSpPr>
          <p:cNvPr id="5" name="Vivimos en una época en que toda forma de fanatismo se abrirá paso entre creyentes e incrédulos.…">
            <a:extLst>
              <a:ext uri="{FF2B5EF4-FFF2-40B4-BE49-F238E27FC236}">
                <a16:creationId xmlns:a16="http://schemas.microsoft.com/office/drawing/2014/main" id="{A0EF71DA-653F-9C4D-A97C-3AD547328E35}"/>
              </a:ext>
            </a:extLst>
          </p:cNvPr>
          <p:cNvSpPr txBox="1">
            <a:spLocks/>
          </p:cNvSpPr>
          <p:nvPr/>
        </p:nvSpPr>
        <p:spPr>
          <a:xfrm>
            <a:off x="10668001" y="12772315"/>
            <a:ext cx="10356850" cy="94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3400"/>
              </a:spcBef>
              <a:buSzTx/>
              <a:buFontTx/>
              <a:buNone/>
              <a:defRPr sz="5600"/>
            </a:pPr>
            <a:r>
              <a:rPr lang="es-MX" sz="3200" dirty="0">
                <a:solidFill>
                  <a:srgbClr val="002060"/>
                </a:solidFill>
                <a:latin typeface="Advent Sans Beta"/>
                <a:ea typeface="Advent Sans Beta"/>
                <a:cs typeface="Advent Sans Beta"/>
                <a:sym typeface="Advent Sans Beta"/>
              </a:rPr>
              <a:t>—Carta 121, 1901; Medical Ministry, 114. {1MCP 51.1}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Un peligro inminente"/>
          <p:cNvSpPr txBox="1">
            <a:spLocks noGrp="1"/>
          </p:cNvSpPr>
          <p:nvPr>
            <p:ph type="title"/>
          </p:nvPr>
        </p:nvSpPr>
        <p:spPr>
          <a:xfrm>
            <a:off x="4322657" y="476595"/>
            <a:ext cx="15738686" cy="1368955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/>
            </a:lvl1pPr>
          </a:lstStyle>
          <a:p>
            <a:r>
              <a:rPr dirty="0"/>
              <a:t>Un </a:t>
            </a:r>
            <a:r>
              <a:rPr dirty="0" err="1"/>
              <a:t>peligro</a:t>
            </a:r>
            <a:r>
              <a:rPr dirty="0"/>
              <a:t> </a:t>
            </a:r>
            <a:r>
              <a:rPr dirty="0" err="1"/>
              <a:t>inminente</a:t>
            </a:r>
            <a:endParaRPr dirty="0"/>
          </a:p>
        </p:txBody>
      </p:sp>
      <p:sp>
        <p:nvSpPr>
          <p:cNvPr id="295" name="A medida que se acerque el fin, el enemigo obrará con todo su poder para producir fanatismo entre nosotros. Él se regocijaría de ver a los adventistas del séptimo día ir a extremos que dieran la oportunidad de que el mundo los señalara como un grupo de f"/>
          <p:cNvSpPr txBox="1"/>
          <p:nvPr/>
        </p:nvSpPr>
        <p:spPr>
          <a:xfrm>
            <a:off x="558800" y="2009212"/>
            <a:ext cx="9626600" cy="195765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>
              <a:defRPr sz="5000">
                <a:effectLst>
                  <a:outerShdw blurRad="38100" dist="38100" dir="18900000" rotWithShape="0">
                    <a:srgbClr val="000000">
                      <a:alpha val="98000"/>
                    </a:srgbClr>
                  </a:outerShdw>
                </a:effectLst>
              </a:defRPr>
            </a:lvl1pPr>
          </a:lstStyle>
          <a:p>
            <a:pPr>
              <a:defRPr sz="3200"/>
            </a:pPr>
            <a:r>
              <a:rPr sz="4400" dirty="0"/>
              <a:t>A </a:t>
            </a:r>
            <a:r>
              <a:rPr sz="4400" dirty="0" err="1"/>
              <a:t>medida</a:t>
            </a:r>
            <a:r>
              <a:rPr sz="4400" dirty="0"/>
              <a:t> que se </a:t>
            </a:r>
            <a:r>
              <a:rPr sz="4400" dirty="0" err="1"/>
              <a:t>acerque</a:t>
            </a:r>
            <a:r>
              <a:rPr sz="4400" dirty="0"/>
              <a:t> el fin, el </a:t>
            </a:r>
            <a:r>
              <a:rPr sz="4400" dirty="0" err="1"/>
              <a:t>enemigo</a:t>
            </a:r>
            <a:r>
              <a:rPr sz="4400" dirty="0"/>
              <a:t> </a:t>
            </a:r>
            <a:r>
              <a:rPr sz="4400" dirty="0" err="1"/>
              <a:t>obrará</a:t>
            </a:r>
            <a:r>
              <a:rPr sz="4400" dirty="0"/>
              <a:t> con </a:t>
            </a:r>
            <a:r>
              <a:rPr sz="4400" dirty="0" err="1"/>
              <a:t>todo</a:t>
            </a:r>
            <a:r>
              <a:rPr sz="4400" dirty="0"/>
              <a:t> </a:t>
            </a:r>
            <a:r>
              <a:rPr sz="4400" dirty="0" err="1"/>
              <a:t>su</a:t>
            </a:r>
            <a:r>
              <a:rPr sz="4400" dirty="0"/>
              <a:t> </a:t>
            </a:r>
            <a:r>
              <a:rPr sz="4400" dirty="0" err="1"/>
              <a:t>poder</a:t>
            </a:r>
            <a:r>
              <a:rPr sz="4400" dirty="0"/>
              <a:t> para</a:t>
            </a:r>
            <a:r>
              <a:rPr lang="es-ES" sz="4400" dirty="0"/>
              <a:t>:</a:t>
            </a:r>
            <a:endParaRPr sz="4400" dirty="0"/>
          </a:p>
        </p:txBody>
      </p:sp>
      <p:sp>
        <p:nvSpPr>
          <p:cNvPr id="296" name="—Obreros Evangélicos, 331. {1MCP 58.4}"/>
          <p:cNvSpPr txBox="1"/>
          <p:nvPr/>
        </p:nvSpPr>
        <p:spPr>
          <a:xfrm>
            <a:off x="9751806" y="12629804"/>
            <a:ext cx="1174255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rPr dirty="0"/>
              <a:t>—</a:t>
            </a:r>
            <a:r>
              <a:rPr dirty="0" err="1"/>
              <a:t>Obreros</a:t>
            </a:r>
            <a:r>
              <a:rPr dirty="0"/>
              <a:t> </a:t>
            </a:r>
            <a:r>
              <a:rPr dirty="0" err="1"/>
              <a:t>Evangélicos</a:t>
            </a:r>
            <a:r>
              <a:rPr dirty="0"/>
              <a:t>, 331. {1MCP 58.4}</a:t>
            </a:r>
          </a:p>
        </p:txBody>
      </p:sp>
      <p:sp>
        <p:nvSpPr>
          <p:cNvPr id="5" name="A medida que se acerque el fin, el enemigo obrará con todo su poder para producir fanatismo entre nosotros. Él se regocijaría de ver a los adventistas del séptimo día ir a extremos que dieran la oportunidad de que el mundo los señalara como un grupo de f">
            <a:extLst>
              <a:ext uri="{FF2B5EF4-FFF2-40B4-BE49-F238E27FC236}">
                <a16:creationId xmlns:a16="http://schemas.microsoft.com/office/drawing/2014/main" id="{65756997-E395-C144-9D25-CE041E39568D}"/>
              </a:ext>
            </a:extLst>
          </p:cNvPr>
          <p:cNvSpPr txBox="1"/>
          <p:nvPr/>
        </p:nvSpPr>
        <p:spPr>
          <a:xfrm>
            <a:off x="558800" y="4474868"/>
            <a:ext cx="9626600" cy="7952545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>
              <a:defRPr sz="5000">
                <a:effectLst>
                  <a:outerShdw blurRad="38100" dist="38100" dir="18900000" rotWithShape="0">
                    <a:srgbClr val="000000">
                      <a:alpha val="98000"/>
                    </a:srgbClr>
                  </a:outerShdw>
                </a:effectLst>
              </a:defRPr>
            </a:lvl1pPr>
          </a:lstStyle>
          <a:p>
            <a:pPr marL="857250" indent="-857250" algn="l">
              <a:lnSpc>
                <a:spcPts val="7520"/>
              </a:lnSpc>
              <a:buFont typeface="Arial" panose="020B0604020202020204" pitchFamily="34" charset="0"/>
              <a:buChar char="•"/>
              <a:defRPr sz="3200"/>
            </a:pPr>
            <a:r>
              <a:rPr lang="es-ES" sz="6600" dirty="0"/>
              <a:t>P</a:t>
            </a:r>
            <a:r>
              <a:rPr sz="6600" dirty="0" err="1"/>
              <a:t>roducir</a:t>
            </a:r>
            <a:r>
              <a:rPr sz="6600" dirty="0"/>
              <a:t> </a:t>
            </a:r>
            <a:r>
              <a:rPr sz="6600" dirty="0" err="1"/>
              <a:t>fanatismo</a:t>
            </a:r>
            <a:endParaRPr lang="es-ES" sz="6600" dirty="0"/>
          </a:p>
          <a:p>
            <a:pPr marL="857250" indent="-857250" algn="l">
              <a:lnSpc>
                <a:spcPts val="7520"/>
              </a:lnSpc>
              <a:buFont typeface="Arial" panose="020B0604020202020204" pitchFamily="34" charset="0"/>
              <a:buChar char="•"/>
              <a:defRPr sz="3200"/>
            </a:pPr>
            <a:r>
              <a:rPr lang="es-ES" sz="6600" dirty="0"/>
              <a:t>Se </a:t>
            </a:r>
            <a:r>
              <a:rPr sz="6600" dirty="0" err="1"/>
              <a:t>regocija</a:t>
            </a:r>
            <a:r>
              <a:rPr sz="6600" dirty="0"/>
              <a:t> </a:t>
            </a:r>
            <a:r>
              <a:rPr sz="4800" dirty="0"/>
              <a:t>de</a:t>
            </a:r>
            <a:r>
              <a:rPr sz="6600" dirty="0"/>
              <a:t> </a:t>
            </a:r>
            <a:r>
              <a:rPr sz="6600" dirty="0" err="1"/>
              <a:t>ir</a:t>
            </a:r>
            <a:r>
              <a:rPr sz="6600" dirty="0"/>
              <a:t> </a:t>
            </a:r>
            <a:r>
              <a:rPr sz="4800" dirty="0"/>
              <a:t>a </a:t>
            </a:r>
            <a:r>
              <a:rPr sz="6600" dirty="0" err="1"/>
              <a:t>extremos</a:t>
            </a:r>
            <a:endParaRPr lang="es-ES" sz="6600" dirty="0"/>
          </a:p>
          <a:p>
            <a:pPr marL="857250" indent="-857250" algn="l">
              <a:lnSpc>
                <a:spcPts val="7520"/>
              </a:lnSpc>
              <a:buFont typeface="Arial" panose="020B0604020202020204" pitchFamily="34" charset="0"/>
              <a:buChar char="•"/>
              <a:defRPr sz="3200"/>
            </a:pPr>
            <a:r>
              <a:rPr lang="es-ES" sz="6600" dirty="0"/>
              <a:t>L</a:t>
            </a:r>
            <a:r>
              <a:rPr sz="6600" dirty="0" err="1"/>
              <a:t>os</a:t>
            </a:r>
            <a:r>
              <a:rPr sz="6600" dirty="0"/>
              <a:t> </a:t>
            </a:r>
            <a:r>
              <a:rPr sz="6600" dirty="0" err="1"/>
              <a:t>señalara</a:t>
            </a:r>
            <a:r>
              <a:rPr sz="6600" dirty="0"/>
              <a:t> </a:t>
            </a:r>
            <a:r>
              <a:rPr sz="4800" dirty="0" err="1"/>
              <a:t>como</a:t>
            </a:r>
            <a:r>
              <a:rPr sz="4800" dirty="0"/>
              <a:t> un </a:t>
            </a:r>
            <a:r>
              <a:rPr sz="6600" dirty="0" err="1"/>
              <a:t>grupo</a:t>
            </a:r>
            <a:r>
              <a:rPr sz="6600" dirty="0"/>
              <a:t> </a:t>
            </a:r>
            <a:r>
              <a:rPr sz="4800" dirty="0"/>
              <a:t>de</a:t>
            </a:r>
            <a:r>
              <a:rPr sz="6600" dirty="0"/>
              <a:t> </a:t>
            </a:r>
            <a:r>
              <a:rPr sz="6600" dirty="0" err="1"/>
              <a:t>fanáticos</a:t>
            </a:r>
            <a:endParaRPr sz="6600" dirty="0"/>
          </a:p>
        </p:txBody>
      </p:sp>
      <p:sp>
        <p:nvSpPr>
          <p:cNvPr id="6" name="A medida que se acerque el fin, el enemigo obrará con todo su poder para producir fanatismo entre nosotros. Él se regocijaría de ver a los adventistas del séptimo día ir a extremos que dieran la oportunidad de que el mundo los señalara como un grupo de f">
            <a:extLst>
              <a:ext uri="{FF2B5EF4-FFF2-40B4-BE49-F238E27FC236}">
                <a16:creationId xmlns:a16="http://schemas.microsoft.com/office/drawing/2014/main" id="{DADE3529-3A00-3C46-977F-163304E5EB35}"/>
              </a:ext>
            </a:extLst>
          </p:cNvPr>
          <p:cNvSpPr txBox="1"/>
          <p:nvPr/>
        </p:nvSpPr>
        <p:spPr>
          <a:xfrm>
            <a:off x="12192000" y="4474868"/>
            <a:ext cx="9855200" cy="775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>
              <a:defRPr sz="5000">
                <a:effectLst>
                  <a:outerShdw blurRad="38100" dist="38100" dir="18900000" rotWithShape="0">
                    <a:srgbClr val="000000">
                      <a:alpha val="98000"/>
                    </a:srgbClr>
                  </a:outerShdw>
                </a:effectLst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  <a:defRPr sz="3200"/>
            </a:pPr>
            <a:r>
              <a:rPr lang="es-ES" sz="5400" dirty="0"/>
              <a:t>P</a:t>
            </a:r>
            <a:r>
              <a:rPr sz="5400" dirty="0"/>
              <a:t>oner </a:t>
            </a:r>
            <a:r>
              <a:rPr sz="4800" dirty="0"/>
              <a:t>a </a:t>
            </a:r>
            <a:r>
              <a:rPr lang="es-ES" sz="4800" dirty="0"/>
              <a:t>los</a:t>
            </a:r>
            <a:r>
              <a:rPr sz="4800" dirty="0"/>
              <a:t> </a:t>
            </a:r>
            <a:r>
              <a:rPr sz="5400" dirty="0" err="1"/>
              <a:t>ministros</a:t>
            </a:r>
            <a:endParaRPr lang="es-ES" sz="5400" dirty="0"/>
          </a:p>
          <a:p>
            <a:pPr marL="857250" indent="-857250" algn="l">
              <a:buFont typeface="Arial" panose="020B0604020202020204" pitchFamily="34" charset="0"/>
              <a:buChar char="•"/>
              <a:defRPr sz="3200"/>
            </a:pPr>
            <a:r>
              <a:rPr lang="es-ES" sz="5400" dirty="0"/>
              <a:t>M</a:t>
            </a:r>
            <a:r>
              <a:rPr sz="5400" dirty="0" err="1"/>
              <a:t>iembros</a:t>
            </a:r>
            <a:r>
              <a:rPr sz="5400" dirty="0"/>
              <a:t> </a:t>
            </a:r>
            <a:r>
              <a:rPr sz="5400" dirty="0" err="1"/>
              <a:t>laicos</a:t>
            </a:r>
            <a:r>
              <a:rPr sz="5400" dirty="0"/>
              <a:t> </a:t>
            </a:r>
            <a:r>
              <a:rPr sz="4800" dirty="0" err="1"/>
              <a:t>en</a:t>
            </a:r>
            <a:r>
              <a:rPr sz="5400" dirty="0"/>
              <a:t> </a:t>
            </a:r>
            <a:r>
              <a:rPr sz="5400" dirty="0" err="1"/>
              <a:t>guardia</a:t>
            </a:r>
            <a:r>
              <a:rPr sz="5400" dirty="0"/>
              <a:t> contra </a:t>
            </a:r>
            <a:r>
              <a:rPr sz="5400" dirty="0" err="1"/>
              <a:t>este</a:t>
            </a:r>
            <a:r>
              <a:rPr sz="5400" dirty="0"/>
              <a:t> </a:t>
            </a:r>
            <a:r>
              <a:rPr sz="5400" dirty="0" err="1"/>
              <a:t>peligro</a:t>
            </a:r>
            <a:endParaRPr lang="es-ES" sz="5400" dirty="0"/>
          </a:p>
          <a:p>
            <a:pPr marL="857250" indent="-857250" algn="l">
              <a:buFont typeface="Arial" panose="020B0604020202020204" pitchFamily="34" charset="0"/>
              <a:buChar char="•"/>
              <a:defRPr sz="3200"/>
            </a:pPr>
            <a:r>
              <a:rPr lang="es-ES" sz="5400" dirty="0"/>
              <a:t>E</a:t>
            </a:r>
            <a:r>
              <a:rPr sz="5400" dirty="0" err="1"/>
              <a:t>nseñar</a:t>
            </a:r>
            <a:r>
              <a:rPr lang="es-ES" sz="5400" dirty="0"/>
              <a:t> </a:t>
            </a:r>
            <a:r>
              <a:rPr lang="es-ES" sz="4800" dirty="0"/>
              <a:t>a</a:t>
            </a:r>
            <a:r>
              <a:rPr sz="5400" dirty="0"/>
              <a:t> </a:t>
            </a:r>
            <a:r>
              <a:rPr sz="5400" dirty="0" err="1"/>
              <a:t>edificar</a:t>
            </a:r>
            <a:r>
              <a:rPr sz="5400" dirty="0"/>
              <a:t> </a:t>
            </a:r>
            <a:r>
              <a:rPr sz="5400" dirty="0" err="1"/>
              <a:t>sobre</a:t>
            </a:r>
            <a:r>
              <a:rPr sz="5400" dirty="0"/>
              <a:t> </a:t>
            </a:r>
            <a:r>
              <a:rPr sz="4800" dirty="0"/>
              <a:t>un </a:t>
            </a:r>
            <a:r>
              <a:rPr sz="5400" dirty="0" err="1"/>
              <a:t>fundamento</a:t>
            </a:r>
            <a:r>
              <a:rPr sz="5400" dirty="0"/>
              <a:t> </a:t>
            </a:r>
            <a:r>
              <a:rPr sz="5400" dirty="0" err="1"/>
              <a:t>verdadero</a:t>
            </a:r>
            <a:endParaRPr lang="es-ES" sz="5400" dirty="0"/>
          </a:p>
          <a:p>
            <a:pPr marL="857250" indent="-857250" algn="l">
              <a:buFont typeface="Arial" panose="020B0604020202020204" pitchFamily="34" charset="0"/>
              <a:buChar char="•"/>
              <a:defRPr sz="3200"/>
            </a:pPr>
            <a:r>
              <a:rPr lang="es-ES" sz="5400" dirty="0"/>
              <a:t>A</a:t>
            </a:r>
            <a:r>
              <a:rPr sz="5400" dirty="0" err="1"/>
              <a:t>sentar</a:t>
            </a:r>
            <a:r>
              <a:rPr sz="5400" dirty="0"/>
              <a:t> </a:t>
            </a:r>
            <a:r>
              <a:rPr sz="4800" dirty="0"/>
              <a:t>sus</a:t>
            </a:r>
            <a:r>
              <a:rPr sz="5400" dirty="0"/>
              <a:t> pies </a:t>
            </a:r>
            <a:r>
              <a:rPr sz="5400" dirty="0" err="1"/>
              <a:t>sobre</a:t>
            </a:r>
            <a:r>
              <a:rPr sz="5400" dirty="0"/>
              <a:t> </a:t>
            </a:r>
            <a:r>
              <a:rPr sz="4800" dirty="0"/>
              <a:t>un </a:t>
            </a:r>
            <a:r>
              <a:rPr sz="5400" dirty="0"/>
              <a:t>claro “</a:t>
            </a:r>
            <a:r>
              <a:rPr sz="5400" dirty="0" err="1"/>
              <a:t>así</a:t>
            </a:r>
            <a:r>
              <a:rPr sz="5400" dirty="0"/>
              <a:t> dice </a:t>
            </a:r>
            <a:r>
              <a:rPr sz="5400" dirty="0" err="1"/>
              <a:t>Jehová</a:t>
            </a:r>
            <a:r>
              <a:rPr sz="5400" dirty="0"/>
              <a:t>”.</a:t>
            </a:r>
          </a:p>
        </p:txBody>
      </p:sp>
      <p:sp>
        <p:nvSpPr>
          <p:cNvPr id="7" name="A medida que se acerque el fin, el enemigo obrará con todo su poder para producir fanatismo entre nosotros. Él se regocijaría de ver a los adventistas del séptimo día ir a extremos que dieran la oportunidad de que el mundo los señalara como un grupo de f">
            <a:extLst>
              <a:ext uri="{FF2B5EF4-FFF2-40B4-BE49-F238E27FC236}">
                <a16:creationId xmlns:a16="http://schemas.microsoft.com/office/drawing/2014/main" id="{28A0558C-402C-214D-9507-9DE3AE3F1022}"/>
              </a:ext>
            </a:extLst>
          </p:cNvPr>
          <p:cNvSpPr txBox="1"/>
          <p:nvPr/>
        </p:nvSpPr>
        <p:spPr>
          <a:xfrm>
            <a:off x="12077700" y="2988040"/>
            <a:ext cx="10083800" cy="11684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>
              <a:defRPr sz="5000">
                <a:effectLst>
                  <a:outerShdw blurRad="38100" dist="38100" dir="18900000" rotWithShape="0">
                    <a:srgbClr val="000000">
                      <a:alpha val="98000"/>
                    </a:srgbClr>
                  </a:outerShdw>
                </a:effectLst>
              </a:defRPr>
            </a:lvl1pPr>
          </a:lstStyle>
          <a:p>
            <a:pPr>
              <a:defRPr sz="3200"/>
            </a:pPr>
            <a:r>
              <a:rPr lang="es-ES" sz="5400" dirty="0"/>
              <a:t>Visión a EGW</a:t>
            </a:r>
            <a:endParaRPr sz="5400"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Esta es la clase de fanatismo que tuvimos que enfrentar en 1845. No sabía entonces qué significaba, pero se me pidió que presentara un testimonio firme y decidido contra cualquier cosa de esa clase"/>
          <p:cNvSpPr txBox="1"/>
          <p:nvPr/>
        </p:nvSpPr>
        <p:spPr>
          <a:xfrm>
            <a:off x="1386940" y="9189541"/>
            <a:ext cx="21610120" cy="2947336"/>
          </a:xfrm>
          <a:prstGeom prst="rect">
            <a:avLst/>
          </a:prstGeom>
          <a:gradFill>
            <a:gsLst>
              <a:gs pos="0">
                <a:schemeClr val="accent6">
                  <a:hueOff val="10811956"/>
                  <a:satOff val="-58544"/>
                  <a:lumOff val="-9736"/>
                </a:schemeClr>
              </a:gs>
              <a:gs pos="100000">
                <a:srgbClr val="531B93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17244">
              <a:lnSpc>
                <a:spcPts val="5600"/>
              </a:lnSpc>
              <a:spcBef>
                <a:spcPts val="3300"/>
              </a:spcBef>
              <a:defRPr sz="495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5544"/>
            </a:pPr>
            <a:r>
              <a:rPr sz="4950"/>
              <a:t>Esta es la clase de fanatismo que tuvimos que enfrentar en 1845. No sabía entonces qué significaba, pero se me pidió que presentara un testimonio firme y decidido contra cualquier cosa de esa clase</a:t>
            </a:r>
          </a:p>
        </p:txBody>
      </p:sp>
      <p:sp>
        <p:nvSpPr>
          <p:cNvPr id="299" name="—Carta 130, 1901, (1 de febrero de 1901). {1MCP 59.1}"/>
          <p:cNvSpPr txBox="1"/>
          <p:nvPr/>
        </p:nvSpPr>
        <p:spPr>
          <a:xfrm>
            <a:off x="4542028" y="12338570"/>
            <a:ext cx="217567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—Carta 130, 1901, (1 de febrero de 1901). {1MCP 59.1}</a:t>
            </a:r>
          </a:p>
        </p:txBody>
      </p:sp>
      <p:sp>
        <p:nvSpPr>
          <p:cNvPr id="300" name="He hablado con claridad con respecto a la peligrosa ciencia que dice que una persona debe entregar su mente al control de otra. Esta ciencia es del diablo."/>
          <p:cNvSpPr/>
          <p:nvPr/>
        </p:nvSpPr>
        <p:spPr>
          <a:xfrm>
            <a:off x="1143000" y="1685116"/>
            <a:ext cx="20234777" cy="7535420"/>
          </a:xfrm>
          <a:prstGeom prst="leftRightArrow">
            <a:avLst>
              <a:gd name="adj1" fmla="val 67435"/>
              <a:gd name="adj2" fmla="val 486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He hablado</a:t>
            </a:r>
            <a:r>
              <a:t> con claridad con </a:t>
            </a: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respecto</a:t>
            </a:r>
            <a:r>
              <a:t> a la </a:t>
            </a:r>
            <a:r>
              <a:rPr sz="5500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</a:rPr>
              <a:t>peligrosa ciencia</a:t>
            </a:r>
            <a:r>
              <a:t> que dice que </a:t>
            </a:r>
            <a:r>
              <a:rPr sz="5500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</a:rPr>
              <a:t>una </a:t>
            </a: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persona</a:t>
            </a:r>
            <a:r>
              <a:rPr sz="5500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</a:rPr>
              <a:t> </a:t>
            </a: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debe entregar</a:t>
            </a:r>
            <a:r>
              <a:rPr sz="5500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</a:rPr>
              <a:t> su </a:t>
            </a: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mente</a:t>
            </a:r>
            <a:r>
              <a:t> al </a:t>
            </a:r>
            <a:r>
              <a:rPr sz="5500" b="1">
                <a:effectLst>
                  <a:outerShdw blurRad="25400" dist="50800" dir="2700000" rotWithShape="0">
                    <a:srgbClr val="000000">
                      <a:alpha val="34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control de otra</a:t>
            </a:r>
            <a:r>
              <a:t>. Esta ciencia es del diablo.</a:t>
            </a:r>
          </a:p>
        </p:txBody>
      </p:sp>
      <p:sp>
        <p:nvSpPr>
          <p:cNvPr id="301" name="El control de la mente es una forma de fanatismo"/>
          <p:cNvSpPr txBox="1">
            <a:spLocks noGrp="1"/>
          </p:cNvSpPr>
          <p:nvPr>
            <p:ph type="title"/>
          </p:nvPr>
        </p:nvSpPr>
        <p:spPr>
          <a:xfrm>
            <a:off x="4650984" y="776550"/>
            <a:ext cx="16726793" cy="1817133"/>
          </a:xfrm>
          <a:prstGeom prst="rect">
            <a:avLst/>
          </a:prstGeom>
        </p:spPr>
        <p:txBody>
          <a:bodyPr/>
          <a:lstStyle/>
          <a:p>
            <a:pPr defTabSz="643889">
              <a:lnSpc>
                <a:spcPts val="6200"/>
              </a:lnSpc>
              <a:defRPr sz="6864"/>
            </a:pPr>
            <a:r>
              <a:t>El control</a:t>
            </a:r>
            <a:r>
              <a:rPr sz="3432">
                <a:latin typeface="+mn-lt"/>
                <a:ea typeface="+mn-ea"/>
                <a:cs typeface="+mn-cs"/>
                <a:sym typeface="Helvetica Light"/>
              </a:rPr>
              <a:t> de la </a:t>
            </a:r>
            <a:r>
              <a:t>mente</a:t>
            </a:r>
            <a:r>
              <a:rPr sz="3432">
                <a:latin typeface="+mn-lt"/>
                <a:ea typeface="+mn-ea"/>
                <a:cs typeface="+mn-cs"/>
                <a:sym typeface="Helvetica Light"/>
              </a:rPr>
              <a:t> es una</a:t>
            </a:r>
            <a:r>
              <a:t> forma</a:t>
            </a:r>
            <a:r>
              <a:rPr sz="3432">
                <a:latin typeface="+mn-lt"/>
                <a:ea typeface="+mn-ea"/>
                <a:cs typeface="+mn-cs"/>
                <a:sym typeface="Helvetica Light"/>
              </a:rPr>
              <a:t> de </a:t>
            </a:r>
            <a:r>
              <a:t>fanatismo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brigue una perspectiva imparcial y optimista"/>
          <p:cNvSpPr txBox="1">
            <a:spLocks noGrp="1"/>
          </p:cNvSpPr>
          <p:nvPr>
            <p:ph type="title"/>
          </p:nvPr>
        </p:nvSpPr>
        <p:spPr>
          <a:xfrm>
            <a:off x="1831523" y="249738"/>
            <a:ext cx="20720954" cy="1968218"/>
          </a:xfrm>
          <a:prstGeom prst="rect">
            <a:avLst/>
          </a:prstGeom>
        </p:spPr>
        <p:txBody>
          <a:bodyPr/>
          <a:lstStyle/>
          <a:p>
            <a:pPr defTabSz="643889">
              <a:lnSpc>
                <a:spcPts val="7100"/>
              </a:lnSpc>
              <a:defRPr sz="6864">
                <a:effectLst>
                  <a:outerShdw blurRad="9906" dist="49530" dir="18900000" rotWithShape="0">
                    <a:srgbClr val="000000"/>
                  </a:outerShdw>
                </a:effectLst>
              </a:defRPr>
            </a:pPr>
            <a:r>
              <a:t>Abrigue</a:t>
            </a:r>
            <a:r>
              <a:rPr sz="4134">
                <a:latin typeface="Helvetica"/>
                <a:ea typeface="Helvetica"/>
                <a:cs typeface="Helvetica"/>
                <a:sym typeface="Helvetica"/>
              </a:rPr>
              <a:t> una </a:t>
            </a:r>
            <a:r>
              <a:t>perspectiva imparcial </a:t>
            </a:r>
            <a:r>
              <a:rPr sz="4134">
                <a:latin typeface="Helvetica"/>
                <a:ea typeface="Helvetica"/>
                <a:cs typeface="Helvetica"/>
                <a:sym typeface="Helvetica"/>
              </a:rPr>
              <a:t>y </a:t>
            </a:r>
            <a:r>
              <a:t>optimista</a:t>
            </a:r>
          </a:p>
        </p:txBody>
      </p:sp>
      <p:pic>
        <p:nvPicPr>
          <p:cNvPr id="30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70" y="1480951"/>
            <a:ext cx="9946456" cy="850485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No hay razón para que fijemos nuestra vista sobre el error, para quejarnos y afligirnos, y perder oportunidades y un tiempo precioso lamentando las faltas de los demás [...]."/>
          <p:cNvSpPr txBox="1">
            <a:spLocks noGrp="1"/>
          </p:cNvSpPr>
          <p:nvPr>
            <p:ph type="body" sz="half" idx="1"/>
          </p:nvPr>
        </p:nvSpPr>
        <p:spPr>
          <a:xfrm>
            <a:off x="3143027" y="8616383"/>
            <a:ext cx="18351893" cy="4702103"/>
          </a:xfrm>
          <a:prstGeom prst="rect">
            <a:avLst/>
          </a:prstGeom>
          <a:gradFill>
            <a:gsLst>
              <a:gs pos="0">
                <a:schemeClr val="accent3">
                  <a:lumOff val="5363"/>
                </a:schemeClr>
              </a:gs>
              <a:gs pos="100000">
                <a:schemeClr val="accent3">
                  <a:lumOff val="-9685"/>
                </a:schemeClr>
              </a:gs>
            </a:gsLst>
            <a:lin ang="5400000"/>
          </a:gradFill>
        </p:spPr>
        <p:txBody>
          <a:bodyPr anchor="t"/>
          <a:lstStyle/>
          <a:p>
            <a:pPr marL="0" indent="0" algn="ctr">
              <a:lnSpc>
                <a:spcPts val="10200"/>
              </a:lnSpc>
              <a:spcBef>
                <a:spcPts val="3400"/>
              </a:spcBef>
              <a:buSzTx/>
              <a:buNone/>
              <a:defRPr sz="5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No hay razón para que fijemos nuestra vista sobre </a:t>
            </a:r>
            <a:r>
              <a:rPr sz="2900" b="0"/>
              <a:t>el </a:t>
            </a:r>
            <a:r>
              <a:t>error</a:t>
            </a:r>
            <a:r>
              <a:rPr sz="2900" b="0"/>
              <a:t>, para </a:t>
            </a:r>
            <a:r>
              <a:t>quejarnos</a:t>
            </a:r>
            <a:r>
              <a:rPr sz="2900" b="0"/>
              <a:t> y </a:t>
            </a:r>
            <a:r>
              <a:t>afligirnos</a:t>
            </a:r>
            <a:r>
              <a:rPr sz="2900" b="0"/>
              <a:t>, y </a:t>
            </a:r>
            <a:r>
              <a:t>perder oportunidades</a:t>
            </a:r>
            <a:r>
              <a:rPr sz="2900" b="0"/>
              <a:t> y un </a:t>
            </a:r>
            <a:r>
              <a:t>tiempo precioso lamentando</a:t>
            </a:r>
            <a:r>
              <a:rPr sz="2900" b="0"/>
              <a:t> las </a:t>
            </a:r>
            <a:r>
              <a:t>faltas</a:t>
            </a:r>
            <a:r>
              <a:rPr sz="2900" b="0"/>
              <a:t> de los </a:t>
            </a:r>
            <a:r>
              <a:t>demás</a:t>
            </a:r>
            <a:r>
              <a:rPr sz="2900" b="0"/>
              <a:t> [...].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i Satanás no puede mantener a las almas atadas al hielo de la indiferencia, tratará de hacerlos caer en el fuego del fanatismo."/>
          <p:cNvSpPr txBox="1">
            <a:spLocks noGrp="1"/>
          </p:cNvSpPr>
          <p:nvPr>
            <p:ph type="body" sz="half" idx="1"/>
          </p:nvPr>
        </p:nvSpPr>
        <p:spPr>
          <a:xfrm>
            <a:off x="1422400" y="3087777"/>
            <a:ext cx="14046200" cy="906444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73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l">
              <a:lnSpc>
                <a:spcPts val="14060"/>
              </a:lnSpc>
              <a:spcBef>
                <a:spcPts val="0"/>
              </a:spcBef>
            </a:pPr>
            <a:r>
              <a:rPr sz="8800" dirty="0"/>
              <a:t>Si </a:t>
            </a:r>
            <a:r>
              <a:rPr sz="8800" dirty="0" err="1"/>
              <a:t>Satanás</a:t>
            </a:r>
            <a:r>
              <a:rPr sz="8800" dirty="0"/>
              <a:t> no </a:t>
            </a:r>
            <a:r>
              <a:rPr sz="8800" dirty="0" err="1"/>
              <a:t>puede</a:t>
            </a:r>
            <a:r>
              <a:rPr sz="8800" dirty="0"/>
              <a:t> </a:t>
            </a:r>
            <a:r>
              <a:rPr sz="8800" dirty="0" err="1"/>
              <a:t>mantener</a:t>
            </a:r>
            <a:r>
              <a:rPr sz="8800" dirty="0"/>
              <a:t> </a:t>
            </a:r>
            <a:r>
              <a:rPr sz="6000" b="0" dirty="0"/>
              <a:t>a las </a:t>
            </a:r>
            <a:r>
              <a:rPr sz="8800" dirty="0"/>
              <a:t>almas </a:t>
            </a:r>
            <a:r>
              <a:rPr sz="8800" dirty="0" err="1"/>
              <a:t>atadas</a:t>
            </a:r>
            <a:r>
              <a:rPr sz="8800" dirty="0"/>
              <a:t> </a:t>
            </a:r>
            <a:r>
              <a:rPr sz="6000" b="0" dirty="0"/>
              <a:t>al</a:t>
            </a:r>
            <a:r>
              <a:rPr sz="8800" dirty="0"/>
              <a:t> </a:t>
            </a:r>
            <a:r>
              <a:rPr sz="8800" dirty="0" err="1"/>
              <a:t>hielo</a:t>
            </a:r>
            <a:r>
              <a:rPr sz="8800" dirty="0"/>
              <a:t> </a:t>
            </a:r>
            <a:r>
              <a:rPr sz="6000" b="0" dirty="0"/>
              <a:t>de la </a:t>
            </a:r>
            <a:r>
              <a:rPr sz="8800" dirty="0" err="1"/>
              <a:t>indiferencia</a:t>
            </a:r>
            <a:r>
              <a:rPr sz="8800" dirty="0"/>
              <a:t>, </a:t>
            </a:r>
            <a:r>
              <a:rPr sz="8800" dirty="0" err="1"/>
              <a:t>tratará</a:t>
            </a:r>
            <a:r>
              <a:rPr sz="8800" dirty="0"/>
              <a:t> </a:t>
            </a:r>
            <a:r>
              <a:rPr sz="6000" b="0" dirty="0"/>
              <a:t>de </a:t>
            </a:r>
            <a:r>
              <a:rPr sz="8800" dirty="0" err="1"/>
              <a:t>hacerlos</a:t>
            </a:r>
            <a:r>
              <a:rPr sz="8800" dirty="0"/>
              <a:t> </a:t>
            </a:r>
            <a:r>
              <a:rPr sz="8800" dirty="0" err="1"/>
              <a:t>caer</a:t>
            </a:r>
            <a:r>
              <a:rPr sz="8800" dirty="0"/>
              <a:t> </a:t>
            </a:r>
            <a:r>
              <a:rPr sz="8800" dirty="0" err="1"/>
              <a:t>e</a:t>
            </a:r>
            <a:r>
              <a:rPr sz="6000" b="0" dirty="0" err="1"/>
              <a:t>n</a:t>
            </a:r>
            <a:r>
              <a:rPr sz="6000" b="0" dirty="0"/>
              <a:t> el </a:t>
            </a:r>
            <a:r>
              <a:rPr sz="8800" dirty="0" err="1"/>
              <a:t>fuego</a:t>
            </a:r>
            <a:r>
              <a:rPr sz="6000" b="0" dirty="0"/>
              <a:t> del </a:t>
            </a:r>
            <a:r>
              <a:rPr sz="8800" dirty="0" err="1"/>
              <a:t>fanatismo</a:t>
            </a:r>
            <a:r>
              <a:rPr sz="8800" dirty="0"/>
              <a:t>.</a:t>
            </a:r>
          </a:p>
        </p:txBody>
      </p:sp>
      <p:sp>
        <p:nvSpPr>
          <p:cNvPr id="141" name="Cómo lo hace Satanás"/>
          <p:cNvSpPr txBox="1"/>
          <p:nvPr/>
        </p:nvSpPr>
        <p:spPr>
          <a:xfrm>
            <a:off x="4149978" y="834147"/>
            <a:ext cx="15607910" cy="1767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3400"/>
              </a:spcBef>
              <a:defRPr sz="7900">
                <a:latin typeface="+mj-lt"/>
                <a:ea typeface="+mj-ea"/>
                <a:cs typeface="+mj-cs"/>
                <a:sym typeface="Arial Black"/>
              </a:defRPr>
            </a:lvl1pPr>
          </a:lstStyle>
          <a:p>
            <a:r>
              <a:t>Cómo lo hace Satanás</a:t>
            </a:r>
          </a:p>
        </p:txBody>
      </p:sp>
      <p:pic>
        <p:nvPicPr>
          <p:cNvPr id="6" name="Imagen" descr="Imagen">
            <a:extLst>
              <a:ext uri="{FF2B5EF4-FFF2-40B4-BE49-F238E27FC236}">
                <a16:creationId xmlns:a16="http://schemas.microsoft.com/office/drawing/2014/main" id="{AABA43FE-5445-734D-A1D1-E4A0BDB5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3479" y="3876935"/>
            <a:ext cx="8097921" cy="9839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—Carta 34, 1889 similar a Testimonies for the Church 5:644. {1MCP 51.2}"/>
          <p:cNvSpPr txBox="1"/>
          <p:nvPr/>
        </p:nvSpPr>
        <p:spPr>
          <a:xfrm>
            <a:off x="5994400" y="12297128"/>
            <a:ext cx="16263092" cy="107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338454">
              <a:spcBef>
                <a:spcPts val="1300"/>
              </a:spcBef>
              <a:defRPr sz="1517"/>
            </a:pPr>
            <a:r>
              <a:rPr sz="4000">
                <a:latin typeface="Advent Sans Beta"/>
                <a:ea typeface="Advent Sans Beta"/>
                <a:cs typeface="Advent Sans Beta"/>
                <a:sym typeface="Advent Sans Beta"/>
              </a:rPr>
              <a:t>—Carta 34, 1889 similar a Testimonies for the Church 5:644. {1MCP 51.2}</a:t>
            </a:r>
          </a:p>
          <a:p>
            <a:pPr algn="l" defTabSz="338454">
              <a:spcBef>
                <a:spcPts val="1300"/>
              </a:spcBef>
              <a:defRPr sz="2296"/>
            </a:pPr>
            <a:endParaRPr sz="4000">
              <a:latin typeface="Advent Sans Beta"/>
              <a:ea typeface="Advent Sans Beta"/>
              <a:cs typeface="Advent Sans Beta"/>
              <a:sym typeface="Advent Sans Beta"/>
            </a:endParaRPr>
          </a:p>
        </p:txBody>
      </p:sp>
      <p:sp>
        <p:nvSpPr>
          <p:cNvPr id="140" name="Cuando el Espíritu del Señor viene sobre su pueblo, el enemigo aprovecha la oportunidad para trabajar también sobre las diversas mentes y conducirlas a mezclar sus características peculiares de carácter con la obra de Dios. Así siempre existe el peligro "/>
          <p:cNvSpPr txBox="1"/>
          <p:nvPr/>
        </p:nvSpPr>
        <p:spPr>
          <a:xfrm>
            <a:off x="2596782" y="3288760"/>
            <a:ext cx="18688417" cy="8320804"/>
          </a:xfrm>
          <a:prstGeom prst="rect">
            <a:avLst/>
          </a:prstGeom>
          <a:gradFill>
            <a:gsLst>
              <a:gs pos="116">
                <a:srgbClr val="797979"/>
              </a:gs>
              <a:gs pos="100000">
                <a:srgbClr val="009193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defTabSz="668655">
              <a:lnSpc>
                <a:spcPts val="5500"/>
              </a:lnSpc>
              <a:spcBef>
                <a:spcPts val="2700"/>
              </a:spcBef>
              <a:defRPr sz="4536">
                <a:effectLst>
                  <a:outerShdw blurRad="10287" dist="20574" dir="18900000" rotWithShape="0">
                    <a:schemeClr val="accent6">
                      <a:hueOff val="10811956"/>
                      <a:satOff val="-58544"/>
                      <a:lumOff val="-9736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ts val="7700"/>
              </a:lnSpc>
              <a:spcBef>
                <a:spcPts val="0"/>
              </a:spcBef>
              <a:defRPr sz="5913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Cuando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sz="6600" b="1" i="0" dirty="0" err="1">
                <a:latin typeface="Helvetica Neue"/>
                <a:ea typeface="Helvetica Neue"/>
                <a:cs typeface="Helvetica Neue"/>
                <a:sym typeface="Helvetica Neue"/>
              </a:rPr>
              <a:t>Espíritu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sz="6600" b="1" dirty="0" err="1"/>
              <a:t>Señor</a:t>
            </a:r>
            <a:r>
              <a:rPr sz="6600" b="1" dirty="0"/>
              <a:t> </a:t>
            </a:r>
            <a:r>
              <a:rPr sz="6600" b="1" dirty="0" err="1"/>
              <a:t>viene</a:t>
            </a:r>
            <a:r>
              <a:rPr sz="6600" b="1" dirty="0"/>
              <a:t> </a:t>
            </a:r>
            <a:r>
              <a:rPr sz="6600" b="1" dirty="0" err="1"/>
              <a:t>sobre</a:t>
            </a:r>
            <a:r>
              <a:rPr sz="6600" b="1" dirty="0"/>
              <a:t> </a:t>
            </a:r>
            <a:r>
              <a:rPr sz="6600" b="1" dirty="0" err="1"/>
              <a:t>su</a:t>
            </a:r>
            <a:r>
              <a:rPr sz="6600" b="1" dirty="0"/>
              <a:t> pueblo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, el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enemigo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6600" b="1" dirty="0" err="1"/>
              <a:t>aprovecha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oportunidad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6600" b="1" dirty="0"/>
              <a:t>para </a:t>
            </a:r>
            <a:r>
              <a:rPr sz="6600" b="1" dirty="0" err="1"/>
              <a:t>trabajar</a:t>
            </a:r>
            <a:r>
              <a:rPr sz="6600" b="1" dirty="0"/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también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sobre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sz="6600" b="1" dirty="0" err="1"/>
              <a:t>diversas</a:t>
            </a:r>
            <a:r>
              <a:rPr sz="6600" b="1" dirty="0"/>
              <a:t> </a:t>
            </a:r>
            <a:r>
              <a:rPr sz="6600" b="1" dirty="0" err="1"/>
              <a:t>mentes</a:t>
            </a:r>
            <a:r>
              <a:rPr sz="6600" b="1" dirty="0"/>
              <a:t> 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sz="6600" b="1" dirty="0" err="1"/>
              <a:t>conducirlas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sz="6600" b="1" dirty="0" err="1"/>
              <a:t>mezclar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sus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características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peculiares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sz="6600" b="1" dirty="0" err="1"/>
              <a:t>carácter</a:t>
            </a:r>
            <a:r>
              <a:rPr sz="6600" b="1" dirty="0"/>
              <a:t> 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con la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obra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de Dios. </a:t>
            </a:r>
            <a:r>
              <a:rPr sz="6600" b="1" dirty="0" err="1"/>
              <a:t>Así</a:t>
            </a:r>
            <a:r>
              <a:rPr sz="6600" b="1" dirty="0"/>
              <a:t> </a:t>
            </a:r>
            <a:r>
              <a:rPr sz="6600" b="1" dirty="0" err="1"/>
              <a:t>siempre</a:t>
            </a:r>
            <a:r>
              <a:rPr sz="6600" b="1" dirty="0"/>
              <a:t> </a:t>
            </a:r>
            <a:r>
              <a:rPr sz="6600" b="1" dirty="0" err="1"/>
              <a:t>existe</a:t>
            </a:r>
            <a:r>
              <a:rPr sz="6600" b="1" dirty="0"/>
              <a:t> 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peligro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de que </a:t>
            </a:r>
            <a:r>
              <a:rPr sz="6600" b="1" dirty="0" err="1"/>
              <a:t>permitan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 que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su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propio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espíritu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se </a:t>
            </a:r>
            <a:r>
              <a:rPr sz="6600" b="1" dirty="0" err="1"/>
              <a:t>mezcle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con la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obra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y se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hagan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movimientos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imprudentes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Muchos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realizan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una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obra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su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propio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diseño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que no es </a:t>
            </a:r>
            <a:r>
              <a:rPr sz="5400" b="0" i="0" dirty="0" err="1">
                <a:latin typeface="Helvetica Neue"/>
                <a:ea typeface="Helvetica Neue"/>
                <a:cs typeface="Helvetica Neue"/>
                <a:sym typeface="Helvetica Neue"/>
              </a:rPr>
              <a:t>sugerida</a:t>
            </a:r>
            <a:r>
              <a:rPr sz="5400" b="0" i="0" dirty="0">
                <a:latin typeface="Helvetica Neue"/>
                <a:ea typeface="Helvetica Neue"/>
                <a:cs typeface="Helvetica Neue"/>
                <a:sym typeface="Helvetica Neue"/>
              </a:rPr>
              <a:t> por Dios.</a:t>
            </a:r>
          </a:p>
        </p:txBody>
      </p:sp>
      <p:sp>
        <p:nvSpPr>
          <p:cNvPr id="141" name="Cómo lo hace Satanás"/>
          <p:cNvSpPr txBox="1"/>
          <p:nvPr/>
        </p:nvSpPr>
        <p:spPr>
          <a:xfrm>
            <a:off x="4137036" y="834148"/>
            <a:ext cx="15607910" cy="1767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3400"/>
              </a:spcBef>
              <a:defRPr sz="7900">
                <a:latin typeface="+mj-lt"/>
                <a:ea typeface="+mj-ea"/>
                <a:cs typeface="+mj-cs"/>
                <a:sym typeface="Arial Black"/>
              </a:defRPr>
            </a:lvl1pPr>
          </a:lstStyle>
          <a:p>
            <a:r>
              <a:t>Cómo lo hace Satanás</a:t>
            </a:r>
          </a:p>
        </p:txBody>
      </p:sp>
    </p:spTree>
    <p:extLst>
      <p:ext uri="{BB962C8B-B14F-4D97-AF65-F5344CB8AC3E}">
        <p14:creationId xmlns:p14="http://schemas.microsoft.com/office/powerpoint/2010/main" val="12609718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sultado de acariciar tendencias defectuosas"/>
          <p:cNvSpPr txBox="1">
            <a:spLocks noGrp="1"/>
          </p:cNvSpPr>
          <p:nvPr>
            <p:ph type="title"/>
          </p:nvPr>
        </p:nvSpPr>
        <p:spPr>
          <a:xfrm>
            <a:off x="2425567" y="571500"/>
            <a:ext cx="21442090" cy="2237044"/>
          </a:xfrm>
          <a:prstGeom prst="rect">
            <a:avLst/>
          </a:prstGeom>
        </p:spPr>
        <p:txBody>
          <a:bodyPr/>
          <a:lstStyle/>
          <a:p>
            <a:pPr defTabSz="775969">
              <a:lnSpc>
                <a:spcPts val="8000"/>
              </a:lnSpc>
              <a:defRPr sz="8272"/>
            </a:pPr>
            <a:r>
              <a:t>Resultado</a:t>
            </a:r>
            <a:r>
              <a:rPr sz="6580">
                <a:latin typeface="Helvetica"/>
                <a:ea typeface="Helvetica"/>
                <a:cs typeface="Helvetica"/>
                <a:sym typeface="Helvetica"/>
              </a:rPr>
              <a:t> de </a:t>
            </a:r>
            <a:r>
              <a:t>acariciar </a:t>
            </a:r>
            <a:r>
              <a:rPr sz="7050"/>
              <a:t>tendencias defectuosas</a:t>
            </a:r>
          </a:p>
        </p:txBody>
      </p:sp>
      <p:sp>
        <p:nvSpPr>
          <p:cNvPr id="144" name="Hay algunos que no escucharán."/>
          <p:cNvSpPr txBox="1">
            <a:spLocks noGrp="1"/>
          </p:cNvSpPr>
          <p:nvPr>
            <p:ph type="body" sz="quarter" idx="1"/>
          </p:nvPr>
        </p:nvSpPr>
        <p:spPr>
          <a:xfrm>
            <a:off x="8263848" y="4771617"/>
            <a:ext cx="13443134" cy="970757"/>
          </a:xfrm>
          <a:prstGeom prst="rect">
            <a:avLst/>
          </a:prstGeom>
        </p:spPr>
        <p:txBody>
          <a:bodyPr anchor="t"/>
          <a:lstStyle>
            <a:lvl1pPr marL="0" indent="0" defTabSz="660400">
              <a:lnSpc>
                <a:spcPts val="6400"/>
              </a:lnSpc>
              <a:spcBef>
                <a:spcPts val="2700"/>
              </a:spcBef>
              <a:buSzTx/>
              <a:buNone/>
              <a:defRPr sz="768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480" i="0">
                <a:latin typeface="+mn-lt"/>
                <a:ea typeface="+mn-ea"/>
                <a:cs typeface="+mn-cs"/>
                <a:sym typeface="Helvetica Light"/>
              </a:defRPr>
            </a:pPr>
            <a:r>
              <a:rPr sz="7680" i="1">
                <a:latin typeface="Times New Roman"/>
                <a:ea typeface="Times New Roman"/>
                <a:cs typeface="Times New Roman"/>
                <a:sym typeface="Times New Roman"/>
              </a:rPr>
              <a:t>Hay algunos que no escucharán.</a:t>
            </a:r>
          </a:p>
        </p:txBody>
      </p:sp>
      <p:pic>
        <p:nvPicPr>
          <p:cNvPr id="14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7" y="337463"/>
            <a:ext cx="8097921" cy="983906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or mucho tiempo escogieron seguir sus propios caminos y su propia sabiduría, por tanto tiempo acariciaron tendencias defectuosas de carácter heredadas y cultivadas, que están ciegos y no pueden ver muy lejos. Pervierten los principios, establecen normas"/>
          <p:cNvSpPr/>
          <p:nvPr/>
        </p:nvSpPr>
        <p:spPr>
          <a:xfrm>
            <a:off x="305567" y="7705447"/>
            <a:ext cx="23025375" cy="4904561"/>
          </a:xfrm>
          <a:prstGeom prst="roundRect">
            <a:avLst>
              <a:gd name="adj" fmla="val 1404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5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Por mucho tiempo escogieron seguir sus propios caminos y su propia sabiduría, por tanto tiempo acariciaron tendencias defectuosas de carácter heredadas y cultivadas, que están ciegos y no pueden ver muy lejos. Pervierten los principios, establecen normas falsas, preparan pruebas que no llevan la firma del cielo</a:t>
            </a:r>
            <a:r>
              <a:rPr sz="3500"/>
              <a:t> [...]. </a:t>
            </a:r>
            <a:r>
              <a:t>Algunos de ellos mismos se jactan en el Señor de qué son un pueblo que hace justicia y no descuida los mandatos de Dios.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rivados de una actitud mental saludable"/>
          <p:cNvSpPr txBox="1">
            <a:spLocks noGrp="1"/>
          </p:cNvSpPr>
          <p:nvPr>
            <p:ph type="title"/>
          </p:nvPr>
        </p:nvSpPr>
        <p:spPr>
          <a:xfrm>
            <a:off x="3815833" y="682924"/>
            <a:ext cx="17136332" cy="1606995"/>
          </a:xfrm>
          <a:prstGeom prst="rect">
            <a:avLst/>
          </a:prstGeom>
        </p:spPr>
        <p:txBody>
          <a:bodyPr anchor="t"/>
          <a:lstStyle>
            <a:lvl1pPr defTabSz="734694">
              <a:lnSpc>
                <a:spcPts val="7200"/>
              </a:lnSpc>
              <a:defRPr sz="5874"/>
            </a:lvl1pPr>
          </a:lstStyle>
          <a:p>
            <a:r>
              <a:t>Privados de una actitud mental saludable</a:t>
            </a:r>
          </a:p>
        </p:txBody>
      </p:sp>
      <p:sp>
        <p:nvSpPr>
          <p:cNvPr id="149" name="——Carta 126, 1906. {1MCP 52.2}"/>
          <p:cNvSpPr txBox="1"/>
          <p:nvPr/>
        </p:nvSpPr>
        <p:spPr>
          <a:xfrm>
            <a:off x="13943587" y="12526159"/>
            <a:ext cx="6472527" cy="87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77850">
              <a:lnSpc>
                <a:spcPts val="6900"/>
              </a:lnSpc>
              <a:spcBef>
                <a:spcPts val="2300"/>
              </a:spcBef>
              <a:defRPr sz="2170"/>
            </a:lvl1pPr>
          </a:lstStyle>
          <a:p>
            <a:r>
              <a:t>——Carta 126, 1906. {1MCP 52.2}</a:t>
            </a:r>
          </a:p>
        </p:txBody>
      </p:sp>
      <p:sp>
        <p:nvSpPr>
          <p:cNvPr id="150" name="Los que caen en las trampas de Satanás no han llegado a tener una actitud mental saludable. Están deslumbrados, se creen importantes y autosuficientes."/>
          <p:cNvSpPr txBox="1"/>
          <p:nvPr/>
        </p:nvSpPr>
        <p:spPr>
          <a:xfrm>
            <a:off x="6738301" y="4603967"/>
            <a:ext cx="15654091" cy="667320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8300"/>
              </a:lnSpc>
              <a:spcBef>
                <a:spcPts val="3400"/>
              </a:spcBef>
              <a:defRPr sz="82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Helvetica Ligh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Los que caen en las trampas de Satanás no han llegado a tener una actitud mental saludable. Están deslumbrados, se creen importantes y autosuficientes.</a:t>
            </a:r>
          </a:p>
        </p:txBody>
      </p:sp>
      <p:pic>
        <p:nvPicPr>
          <p:cNvPr id="15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43" y="3303762"/>
            <a:ext cx="7503729" cy="7108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Oh, con cuánto dolor los mira el Señor y escucha sus engreídas palabras de vanidad. Están llenos de orgullo. El enemigo se asombra de que hayan caído cautivos con tanta facilidad."/>
          <p:cNvSpPr txBox="1">
            <a:spLocks noGrp="1"/>
          </p:cNvSpPr>
          <p:nvPr>
            <p:ph type="body" sz="half" idx="1"/>
          </p:nvPr>
        </p:nvSpPr>
        <p:spPr>
          <a:xfrm>
            <a:off x="2960630" y="3985138"/>
            <a:ext cx="19325195" cy="68723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/>
          <a:p>
            <a:pPr marL="0" indent="0" algn="ctr">
              <a:lnSpc>
                <a:spcPts val="10000"/>
              </a:lnSpc>
              <a:spcBef>
                <a:spcPts val="3400"/>
              </a:spcBef>
              <a:buSzTx/>
              <a:buNone/>
              <a:defRPr sz="8200"/>
            </a:pP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Oh</a:t>
            </a:r>
            <a:r>
              <a:rPr sz="7100" b="1">
                <a:latin typeface="Times New Roman"/>
                <a:ea typeface="Times New Roman"/>
                <a:cs typeface="Times New Roman"/>
                <a:sym typeface="Times New Roman"/>
              </a:rPr>
              <a:t>, con </a:t>
            </a: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cuánto dolor</a:t>
            </a:r>
            <a:r>
              <a:rPr sz="7000">
                <a:latin typeface="Times New Roman"/>
                <a:ea typeface="Times New Roman"/>
                <a:cs typeface="Times New Roman"/>
                <a:sym typeface="Times New Roman"/>
              </a:rPr>
              <a:t> los </a:t>
            </a: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mira</a:t>
            </a:r>
            <a:r>
              <a:rPr sz="7000"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Señor </a:t>
            </a:r>
            <a:r>
              <a:rPr sz="7000">
                <a:latin typeface="Times New Roman"/>
                <a:ea typeface="Times New Roman"/>
                <a:cs typeface="Times New Roman"/>
                <a:sym typeface="Times New Roman"/>
              </a:rPr>
              <a:t>y </a:t>
            </a: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escucha sus engreídas palabras</a:t>
            </a:r>
            <a:r>
              <a:rPr sz="690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sz="9300" b="1">
                <a:latin typeface="Times New Roman"/>
                <a:ea typeface="Times New Roman"/>
                <a:cs typeface="Times New Roman"/>
                <a:sym typeface="Times New Roman"/>
              </a:rPr>
              <a:t>vanidad</a:t>
            </a:r>
            <a:r>
              <a:rPr sz="6600" b="1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Están llenos</a:t>
            </a:r>
            <a:r>
              <a:rPr sz="6000"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i="1"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orgullo. El enemigo se asombra</a:t>
            </a:r>
            <a:r>
              <a:rPr sz="6000"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i="1"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que hayan caído cautivos</a:t>
            </a:r>
            <a:r>
              <a:rPr sz="6000" i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6000" i="1"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tanta facilidad.</a:t>
            </a:r>
          </a:p>
        </p:txBody>
      </p:sp>
      <p:sp>
        <p:nvSpPr>
          <p:cNvPr id="154" name="Privados de una actitud mental saludable"/>
          <p:cNvSpPr txBox="1">
            <a:spLocks noGrp="1"/>
          </p:cNvSpPr>
          <p:nvPr>
            <p:ph type="title"/>
          </p:nvPr>
        </p:nvSpPr>
        <p:spPr>
          <a:xfrm>
            <a:off x="3815833" y="682924"/>
            <a:ext cx="17136332" cy="1606995"/>
          </a:xfrm>
          <a:prstGeom prst="rect">
            <a:avLst/>
          </a:prstGeom>
        </p:spPr>
        <p:txBody>
          <a:bodyPr anchor="t"/>
          <a:lstStyle>
            <a:lvl1pPr defTabSz="734694">
              <a:lnSpc>
                <a:spcPts val="7200"/>
              </a:lnSpc>
              <a:defRPr sz="5874"/>
            </a:lvl1pPr>
          </a:lstStyle>
          <a:p>
            <a:r>
              <a:t>Privados de una actitud mental saludable</a:t>
            </a:r>
          </a:p>
        </p:txBody>
      </p:sp>
      <p:sp>
        <p:nvSpPr>
          <p:cNvPr id="155" name="——Carta 126, 1906. {1MCP 52.2}"/>
          <p:cNvSpPr txBox="1"/>
          <p:nvPr/>
        </p:nvSpPr>
        <p:spPr>
          <a:xfrm>
            <a:off x="14052421" y="11292703"/>
            <a:ext cx="6472527" cy="87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77850">
              <a:lnSpc>
                <a:spcPts val="6900"/>
              </a:lnSpc>
              <a:spcBef>
                <a:spcPts val="2300"/>
              </a:spcBef>
              <a:defRPr sz="2170"/>
            </a:lvl1pPr>
          </a:lstStyle>
          <a:p>
            <a:r>
              <a:t>——Carta 126, 1906. {1MCP 52.2}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rial Black"/>
        <a:ea typeface="Arial Black"/>
        <a:cs typeface="Arial Black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rial Black"/>
        <a:ea typeface="Arial Black"/>
        <a:cs typeface="Arial Black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2945</Words>
  <Application>Microsoft Macintosh PowerPoint</Application>
  <PresentationFormat>Personalizado</PresentationFormat>
  <Paragraphs>180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Advent Sans Beta</vt:lpstr>
      <vt:lpstr>Arial</vt:lpstr>
      <vt:lpstr>Arial Black</vt:lpstr>
      <vt:lpstr>Helvetica</vt:lpstr>
      <vt:lpstr>Helvetica Light</vt:lpstr>
      <vt:lpstr>Helvetica Neue</vt:lpstr>
      <vt:lpstr>Lucida Grande</vt:lpstr>
      <vt:lpstr>Times New Roman</vt:lpstr>
      <vt:lpstr>Gradient</vt:lpstr>
      <vt:lpstr>Presentación de PowerPoint</vt:lpstr>
      <vt:lpstr>Presentación de PowerPoint</vt:lpstr>
      <vt:lpstr>El Fanatismo</vt:lpstr>
      <vt:lpstr>Fanatismo en creyentes e incrédulos </vt:lpstr>
      <vt:lpstr>Presentación de PowerPoint</vt:lpstr>
      <vt:lpstr>Presentación de PowerPoint</vt:lpstr>
      <vt:lpstr>Resultado de acariciar tendencias defectuosas</vt:lpstr>
      <vt:lpstr>Privados de una actitud mental saludable</vt:lpstr>
      <vt:lpstr>Privados de una actitud mental saludable</vt:lpstr>
      <vt:lpstr>Humildad espuria</vt:lpstr>
      <vt:lpstr>Humildad espuria</vt:lpstr>
      <vt:lpstr>Reuniones provechosas</vt:lpstr>
      <vt:lpstr>Ritos extraños</vt:lpstr>
      <vt:lpstr>Presentación de PowerPoint</vt:lpstr>
      <vt:lpstr>Presentación de PowerPoint</vt:lpstr>
      <vt:lpstr>Muchos confían en su propia justicia</vt:lpstr>
      <vt:lpstr>La reacción de un fanático</vt:lpstr>
      <vt:lpstr>Cómo enfrentar a un fanático</vt:lpstr>
      <vt:lpstr>Cuiden las expresiones y las actitudes</vt:lpstr>
      <vt:lpstr>Cuiden las expresiones y las actitudes</vt:lpstr>
      <vt:lpstr>Eviten criterios de invención humana</vt:lpstr>
      <vt:lpstr>Cuidado con luz “nueva”</vt:lpstr>
      <vt:lpstr>Cuidado con luz “nueva”</vt:lpstr>
      <vt:lpstr>Cuidado con luz “nueva”</vt:lpstr>
      <vt:lpstr>El fanatismo es difícil de apagar</vt:lpstr>
      <vt:lpstr>El fanatismo es difícil de apagar</vt:lpstr>
      <vt:lpstr>Teorías finamente hiladas que ocupan la mente</vt:lpstr>
      <vt:lpstr>Teorías finamente hiladas que ocupan la mente</vt:lpstr>
      <vt:lpstr>Teorías finamente hiladas que ocupan la mente</vt:lpstr>
      <vt:lpstr>(consejo a un pastor)</vt:lpstr>
      <vt:lpstr>Consejo a un pastor:</vt:lpstr>
      <vt:lpstr>La fe se sobrepone al pesimismo</vt:lpstr>
      <vt:lpstr>El peligro de la independencia individual</vt:lpstr>
      <vt:lpstr>La paz solo se encuentra en abrigar la mansedumbre</vt:lpstr>
      <vt:lpstr>La paz solo se encuentra en abrigar la mansedumbre</vt:lpstr>
      <vt:lpstr>La paz solo se encuentra en abrigar la mansedumbre</vt:lpstr>
      <vt:lpstr>La virtud de la cortesía cristiana</vt:lpstr>
      <vt:lpstr>La virtud de la cortesía cristiana</vt:lpstr>
      <vt:lpstr>Elena G. de White enfrentó todas las fases del fanatismo</vt:lpstr>
      <vt:lpstr>Un peligro inminente</vt:lpstr>
      <vt:lpstr>El control de la mente es una forma de fanatismo</vt:lpstr>
      <vt:lpstr>Abrigue una perspectiva imparcial y optimista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18</cp:revision>
  <dcterms:modified xsi:type="dcterms:W3CDTF">2020-10-16T17:11:23Z</dcterms:modified>
</cp:coreProperties>
</file>