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21" r:id="rId3"/>
    <p:sldId id="257" r:id="rId4"/>
    <p:sldId id="258" r:id="rId5"/>
    <p:sldId id="259" r:id="rId6"/>
    <p:sldId id="260" r:id="rId7"/>
    <p:sldId id="261" r:id="rId8"/>
    <p:sldId id="262" r:id="rId9"/>
    <p:sldId id="263" r:id="rId10"/>
    <p:sldId id="273" r:id="rId11"/>
    <p:sldId id="265" r:id="rId12"/>
    <p:sldId id="266" r:id="rId13"/>
    <p:sldId id="267" r:id="rId14"/>
    <p:sldId id="268" r:id="rId15"/>
    <p:sldId id="269" r:id="rId16"/>
    <p:sldId id="270" r:id="rId17"/>
    <p:sldId id="275" r:id="rId18"/>
    <p:sldId id="271" r:id="rId19"/>
    <p:sldId id="272" r:id="rId20"/>
    <p:sldId id="276" r:id="rId21"/>
    <p:sldId id="277" r:id="rId22"/>
    <p:sldId id="278" r:id="rId23"/>
    <p:sldId id="282" r:id="rId24"/>
    <p:sldId id="281"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5" r:id="rId46"/>
    <p:sldId id="306" r:id="rId47"/>
    <p:sldId id="307" r:id="rId48"/>
    <p:sldId id="310" r:id="rId49"/>
    <p:sldId id="311" r:id="rId50"/>
    <p:sldId id="312" r:id="rId51"/>
    <p:sldId id="313" r:id="rId52"/>
    <p:sldId id="314" r:id="rId53"/>
    <p:sldId id="315" r:id="rId54"/>
    <p:sldId id="316" r:id="rId55"/>
    <p:sldId id="317" r:id="rId56"/>
    <p:sldId id="318" r:id="rId57"/>
    <p:sldId id="319" r:id="rId58"/>
    <p:sldId id="32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6C207B-DA69-0145-8A84-1A25997E4A66}" type="datetimeFigureOut">
              <a:rPr lang="es-ES_tradnl" smtClean="0"/>
              <a:t>17/5/17</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E36A5A-170D-954B-BF3B-D03989A0C3FC}" type="slidenum">
              <a:rPr lang="es-ES_tradnl" smtClean="0"/>
              <a:t>‹Nr.›</a:t>
            </a:fld>
            <a:endParaRPr lang="es-ES_tradnl"/>
          </a:p>
        </p:txBody>
      </p:sp>
    </p:spTree>
    <p:extLst>
      <p:ext uri="{BB962C8B-B14F-4D97-AF65-F5344CB8AC3E}">
        <p14:creationId xmlns:p14="http://schemas.microsoft.com/office/powerpoint/2010/main" val="540200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7FC34-07C9-EF4A-BC6E-10EC06F749C9}" type="datetimeFigureOut">
              <a:rPr lang="es-ES_tradnl" smtClean="0"/>
              <a:t>17/5/17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F5717-5A15-944D-AB3F-C61CE2ECE7B3}" type="slidenum">
              <a:rPr lang="es-ES_tradnl" smtClean="0"/>
              <a:t>‹Nr.›</a:t>
            </a:fld>
            <a:endParaRPr lang="es-ES_tradnl"/>
          </a:p>
        </p:txBody>
      </p:sp>
    </p:spTree>
    <p:extLst>
      <p:ext uri="{BB962C8B-B14F-4D97-AF65-F5344CB8AC3E}">
        <p14:creationId xmlns:p14="http://schemas.microsoft.com/office/powerpoint/2010/main" val="123023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dirty="0"/>
              <a:t>5/17/17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0503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1"/>
            <a:ext cx="8543582" cy="502920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101597"/>
            <a:ext cx="10058400" cy="5656370"/>
          </a:xfrm>
          <a:prstGeom prst="rect">
            <a:avLst/>
          </a:prstGeom>
        </p:spPr>
      </p:pic>
      <p:pic>
        <p:nvPicPr>
          <p:cNvPr id="8" name="Imagen 7"/>
          <p:cNvPicPr>
            <a:picLocks noChangeAspect="1"/>
          </p:cNvPicPr>
          <p:nvPr/>
        </p:nvPicPr>
        <p:blipFill>
          <a:blip r:embed="rId5"/>
          <a:stretch>
            <a:fillRect/>
          </a:stretch>
        </p:blipFill>
        <p:spPr>
          <a:xfrm flipV="1">
            <a:off x="0" y="6030763"/>
            <a:ext cx="12192000" cy="827466"/>
          </a:xfrm>
          <a:prstGeom prst="rect">
            <a:avLst/>
          </a:prstGeom>
        </p:spPr>
      </p:pic>
      <p:pic>
        <p:nvPicPr>
          <p:cNvPr id="9" name="Imagen 8"/>
          <p:cNvPicPr>
            <a:picLocks noChangeAspect="1"/>
          </p:cNvPicPr>
          <p:nvPr/>
        </p:nvPicPr>
        <p:blipFill>
          <a:blip r:embed="rId5"/>
          <a:stretch>
            <a:fillRect/>
          </a:stretch>
        </p:blipFill>
        <p:spPr>
          <a:xfrm>
            <a:off x="0" y="0"/>
            <a:ext cx="12192000" cy="1014792"/>
          </a:xfrm>
          <a:prstGeom prst="rect">
            <a:avLst/>
          </a:prstGeom>
        </p:spPr>
      </p:pic>
    </p:spTree>
    <p:extLst>
      <p:ext uri="{BB962C8B-B14F-4D97-AF65-F5344CB8AC3E}">
        <p14:creationId xmlns:p14="http://schemas.microsoft.com/office/powerpoint/2010/main" val="91812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610388" y="893263"/>
            <a:ext cx="9828986" cy="5262979"/>
          </a:xfrm>
          <a:prstGeom prst="rect">
            <a:avLst/>
          </a:prstGeom>
        </p:spPr>
        <p:txBody>
          <a:bodyPr wrap="square">
            <a:spAutoFit/>
          </a:bodyPr>
          <a:lstStyle/>
          <a:p>
            <a:pPr marL="571500" indent="-571500">
              <a:buFont typeface="Wingdings" charset="2"/>
              <a:buChar char="ü"/>
            </a:pPr>
            <a:r>
              <a:rPr lang="es-ES_tradnl" sz="4800" dirty="0">
                <a:latin typeface="Optima" charset="0"/>
                <a:ea typeface="Optima" charset="0"/>
                <a:cs typeface="Optima" charset="0"/>
              </a:rPr>
              <a:t>No se derrama una lágrima de los ojos de sus hijos, sin que el Señor no note. </a:t>
            </a:r>
            <a:endParaRPr lang="x-none" sz="4800" dirty="0">
              <a:latin typeface="Optima" charset="0"/>
              <a:ea typeface="Optima" charset="0"/>
              <a:cs typeface="Optima" charset="0"/>
            </a:endParaRPr>
          </a:p>
          <a:p>
            <a:endParaRPr lang="x-none" sz="4800" dirty="0">
              <a:latin typeface="Optima" charset="0"/>
              <a:ea typeface="Optima" charset="0"/>
              <a:cs typeface="Optima" charset="0"/>
            </a:endParaRPr>
          </a:p>
          <a:p>
            <a:pPr marL="571500" indent="-571500">
              <a:buFont typeface="Wingdings" charset="2"/>
              <a:buChar char="ü"/>
            </a:pPr>
            <a:r>
              <a:rPr lang="es-ES_tradnl" sz="4800" dirty="0">
                <a:latin typeface="Optima" charset="0"/>
                <a:ea typeface="Optima" charset="0"/>
                <a:cs typeface="Optima" charset="0"/>
              </a:rPr>
              <a:t>No se sufre algún dolor sin que Dios no esté al tanto de la situación que viven sus fieles.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2537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475168" y="674225"/>
            <a:ext cx="10551646" cy="6001643"/>
          </a:xfrm>
          <a:prstGeom prst="rect">
            <a:avLst/>
          </a:prstGeom>
        </p:spPr>
        <p:txBody>
          <a:bodyPr wrap="square">
            <a:spAutoFit/>
          </a:bodyPr>
          <a:lstStyle/>
          <a:p>
            <a:pPr marL="571500" indent="-571500">
              <a:buFont typeface="Wingdings" charset="2"/>
              <a:buChar char="ü"/>
            </a:pPr>
            <a:r>
              <a:rPr lang="es-ES_tradnl" sz="4800" dirty="0">
                <a:latin typeface="Optima" charset="0"/>
                <a:ea typeface="Optima" charset="0"/>
                <a:cs typeface="Optima" charset="0"/>
              </a:rPr>
              <a:t>Nunca atravesarás por una circunstancia difícil sin que Dios no sea consciente de lo que experimentas</a:t>
            </a:r>
            <a:r>
              <a:rPr lang="x-none" sz="4800" dirty="0">
                <a:latin typeface="Optima" charset="0"/>
                <a:ea typeface="Optima" charset="0"/>
                <a:cs typeface="Optima" charset="0"/>
              </a:rPr>
              <a:t>.</a:t>
            </a:r>
            <a:r>
              <a:rPr lang="es-ES_tradnl" sz="4800" dirty="0">
                <a:latin typeface="Optima" charset="0"/>
                <a:ea typeface="Optima" charset="0"/>
                <a:cs typeface="Optima" charset="0"/>
              </a:rPr>
              <a:t> </a:t>
            </a:r>
            <a:endParaRPr lang="x-none" sz="4800" dirty="0">
              <a:latin typeface="Optima" charset="0"/>
              <a:ea typeface="Optima" charset="0"/>
              <a:cs typeface="Optima" charset="0"/>
            </a:endParaRPr>
          </a:p>
          <a:p>
            <a:endParaRPr lang="x-none" sz="4800" dirty="0">
              <a:latin typeface="Optima" charset="0"/>
              <a:ea typeface="Optima" charset="0"/>
              <a:cs typeface="Optima" charset="0"/>
            </a:endParaRPr>
          </a:p>
          <a:p>
            <a:pPr marL="571500" indent="-571500">
              <a:buFont typeface="Wingdings" charset="2"/>
              <a:buChar char="ü"/>
            </a:pPr>
            <a:r>
              <a:rPr lang="x-none" sz="4800" dirty="0">
                <a:latin typeface="Optima" charset="0"/>
                <a:ea typeface="Optima" charset="0"/>
                <a:cs typeface="Optima" charset="0"/>
              </a:rPr>
              <a:t>J</a:t>
            </a:r>
            <a:r>
              <a:rPr lang="es-ES_tradnl" sz="4800" dirty="0" err="1">
                <a:latin typeface="Optima" charset="0"/>
                <a:ea typeface="Optima" charset="0"/>
                <a:cs typeface="Optima" charset="0"/>
              </a:rPr>
              <a:t>amás</a:t>
            </a:r>
            <a:r>
              <a:rPr lang="es-ES_tradnl" sz="4800" dirty="0">
                <a:latin typeface="Optima" charset="0"/>
                <a:ea typeface="Optima" charset="0"/>
                <a:cs typeface="Optima" charset="0"/>
              </a:rPr>
              <a:t> él dejará a sus hijos abandonados en medio de las crisis de esta vida.  </a:t>
            </a:r>
            <a:endParaRPr lang="x-none" sz="4800" dirty="0">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6857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509141" y="1680114"/>
            <a:ext cx="10134600" cy="2308324"/>
          </a:xfrm>
          <a:prstGeom prst="rect">
            <a:avLst/>
          </a:prstGeom>
        </p:spPr>
        <p:txBody>
          <a:bodyPr wrap="square">
            <a:spAutoFit/>
          </a:bodyPr>
          <a:lstStyle/>
          <a:p>
            <a:r>
              <a:rPr lang="x-none" sz="7200" dirty="0">
                <a:solidFill>
                  <a:srgbClr val="660033"/>
                </a:solidFill>
                <a:effectLst>
                  <a:outerShdw blurRad="38100" dist="38100" dir="2700000" algn="tl">
                    <a:srgbClr val="000000">
                      <a:alpha val="43137"/>
                    </a:srgbClr>
                  </a:outerShdw>
                </a:effectLst>
                <a:latin typeface="Optima" charset="0"/>
                <a:ea typeface="Optima" charset="0"/>
                <a:cs typeface="Optima" charset="0"/>
              </a:rPr>
              <a:t>2-  Reconoce a Dios como el dueño de todo.</a:t>
            </a:r>
            <a:endParaRPr lang="es-ES_tradnl" sz="7200" dirty="0">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38918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416385" y="2096909"/>
            <a:ext cx="8847806" cy="3046988"/>
          </a:xfrm>
          <a:prstGeom prst="rect">
            <a:avLst/>
          </a:prstGeom>
        </p:spPr>
        <p:txBody>
          <a:bodyPr wrap="square">
            <a:spAutoFit/>
          </a:bodyPr>
          <a:lstStyle/>
          <a:p>
            <a:pPr marL="685800" indent="-685800">
              <a:buFont typeface="Wingdings" charset="2"/>
              <a:buChar char="ü"/>
            </a:pPr>
            <a:r>
              <a:rPr lang="es-ES_tradnl" sz="4800">
                <a:latin typeface="Optima" charset="0"/>
                <a:ea typeface="Optima" charset="0"/>
                <a:cs typeface="Optima" charset="0"/>
              </a:rPr>
              <a:t>El egoísta corazón humano cree que su seguridad radica en las muchas cosas materiales que pueda poseer.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01554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432978" y="1420466"/>
            <a:ext cx="9237131" cy="4524315"/>
          </a:xfrm>
          <a:prstGeom prst="rect">
            <a:avLst/>
          </a:prstGeom>
        </p:spPr>
        <p:txBody>
          <a:bodyPr wrap="square">
            <a:spAutoFit/>
          </a:bodyPr>
          <a:lstStyle/>
          <a:p>
            <a:pPr marL="285750" indent="-285750">
              <a:buFont typeface="Wingdings" charset="2"/>
              <a:buChar char="ü"/>
            </a:pPr>
            <a:r>
              <a:rPr lang="es-ES_tradnl" sz="4800">
                <a:latin typeface="Optima" charset="0"/>
                <a:ea typeface="Optima" charset="0"/>
                <a:cs typeface="Optima" charset="0"/>
              </a:rPr>
              <a:t>Muchas de las llamadas crisis de la vida dejarían de verse como tal, si el hombre reconociera al Señor como dueño de todo lo que existe, y proveedor de las mismas.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92565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282361" y="1984799"/>
            <a:ext cx="9300765" cy="3046988"/>
          </a:xfrm>
          <a:prstGeom prst="rect">
            <a:avLst/>
          </a:prstGeom>
        </p:spPr>
        <p:txBody>
          <a:bodyPr wrap="square">
            <a:spAutoFit/>
          </a:bodyPr>
          <a:lstStyle/>
          <a:p>
            <a:pPr marL="685800" indent="-685800">
              <a:buFont typeface="Wingdings" charset="2"/>
              <a:buChar char="ü"/>
            </a:pPr>
            <a:r>
              <a:rPr lang="es-ES_tradnl" sz="4800">
                <a:latin typeface="Optima" charset="0"/>
                <a:ea typeface="Optima" charset="0"/>
                <a:cs typeface="Optima" charset="0"/>
              </a:rPr>
              <a:t>La Biblia muestra a Dios como señor y amo de todo lo bueno e importante que hay en el mundo.  Veamos:</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03969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278839" y="2097157"/>
            <a:ext cx="9364765" cy="4524315"/>
          </a:xfrm>
          <a:prstGeom prst="rect">
            <a:avLst/>
          </a:prstGeom>
        </p:spPr>
        <p:txBody>
          <a:bodyPr wrap="square">
            <a:spAutoFit/>
          </a:bodyPr>
          <a:lstStyle/>
          <a:p>
            <a:pPr marL="285750" indent="-285750">
              <a:buFont typeface="Wingdings" charset="2"/>
              <a:buChar char="ü"/>
            </a:pPr>
            <a:r>
              <a:rPr lang="es-ES_tradnl" sz="4800" dirty="0">
                <a:latin typeface="Optima" charset="0"/>
                <a:ea typeface="Optima" charset="0"/>
                <a:cs typeface="Optima" charset="0"/>
              </a:rPr>
              <a:t>Creador de todas las cosas.  Génesis 1:1; Isaías 40:28.</a:t>
            </a:r>
          </a:p>
          <a:p>
            <a:pPr marL="285750" indent="-285750">
              <a:buFont typeface="Wingdings" charset="2"/>
              <a:buChar char="ü"/>
            </a:pPr>
            <a:r>
              <a:rPr lang="es-ES_tradnl" sz="4800" dirty="0">
                <a:latin typeface="Optima" charset="0"/>
                <a:ea typeface="Optima" charset="0"/>
                <a:cs typeface="Optima" charset="0"/>
              </a:rPr>
              <a:t>Dueño de toda la tierra.  Éxodo 19:5;  Salmos 24:1.</a:t>
            </a:r>
          </a:p>
          <a:p>
            <a:pPr marL="285750" indent="-285750">
              <a:buFont typeface="Wingdings" charset="2"/>
              <a:buChar char="ü"/>
            </a:pPr>
            <a:r>
              <a:rPr lang="es-ES_tradnl" sz="4800" dirty="0">
                <a:latin typeface="Optima" charset="0"/>
                <a:ea typeface="Optima" charset="0"/>
                <a:cs typeface="Optima" charset="0"/>
              </a:rPr>
              <a:t>Dueño de todas las criaturas.  Salmos 50:10-12.</a:t>
            </a:r>
          </a:p>
        </p:txBody>
      </p:sp>
      <p:sp>
        <p:nvSpPr>
          <p:cNvPr id="3" name="CuadroTexto 2"/>
          <p:cNvSpPr txBox="1"/>
          <p:nvPr/>
        </p:nvSpPr>
        <p:spPr>
          <a:xfrm>
            <a:off x="3412097" y="765696"/>
            <a:ext cx="3734938" cy="1200329"/>
          </a:xfrm>
          <a:prstGeom prst="rect">
            <a:avLst/>
          </a:prstGeom>
          <a:noFill/>
        </p:spPr>
        <p:txBody>
          <a:bodyPr wrap="square" rtlCol="0">
            <a:spAutoFit/>
          </a:bodyPr>
          <a:lstStyle/>
          <a:p>
            <a:r>
              <a:rPr lang="x-none" sz="7200" u="sng" dirty="0">
                <a:solidFill>
                  <a:srgbClr val="800000"/>
                </a:solidFill>
                <a:latin typeface="Optima" charset="0"/>
                <a:ea typeface="Optima" charset="0"/>
                <a:cs typeface="Optima" charset="0"/>
              </a:rPr>
              <a:t>Dios es:</a:t>
            </a:r>
            <a:endParaRPr lang="es-ES_tradnl" sz="7200" u="sng" dirty="0">
              <a:solidFill>
                <a:srgbClr val="800000"/>
              </a:solidFill>
              <a:latin typeface="Optima" charset="0"/>
              <a:ea typeface="Optima" charset="0"/>
              <a:cs typeface="Optima" charset="0"/>
            </a:endParaRPr>
          </a:p>
        </p:txBody>
      </p:sp>
      <p:pic>
        <p:nvPicPr>
          <p:cNvPr id="4" name="Imagen 3"/>
          <p:cNvPicPr>
            <a:picLocks noChangeAspect="1"/>
          </p:cNvPicPr>
          <p:nvPr/>
        </p:nvPicPr>
        <p:blipFill>
          <a:blip r:embed="rId2"/>
          <a:stretch>
            <a:fillRect/>
          </a:stretch>
        </p:blipFill>
        <p:spPr>
          <a:xfrm flipV="1">
            <a:off x="0" y="6219225"/>
            <a:ext cx="12192000" cy="631322"/>
          </a:xfrm>
          <a:prstGeom prst="rect">
            <a:avLst/>
          </a:prstGeom>
        </p:spPr>
      </p:pic>
      <p:pic>
        <p:nvPicPr>
          <p:cNvPr id="5" name="Imagen 4"/>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89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26207" y="1299821"/>
            <a:ext cx="10190350" cy="5262979"/>
          </a:xfrm>
          <a:prstGeom prst="rect">
            <a:avLst/>
          </a:prstGeom>
        </p:spPr>
        <p:txBody>
          <a:bodyPr wrap="square">
            <a:spAutoFit/>
          </a:bodyPr>
          <a:lstStyle/>
          <a:p>
            <a:endParaRPr lang="es-ES_tradnl" sz="4800" dirty="0">
              <a:latin typeface="Optima" charset="0"/>
              <a:ea typeface="Optima" charset="0"/>
              <a:cs typeface="Optima" charset="0"/>
            </a:endParaRPr>
          </a:p>
          <a:p>
            <a:pPr marL="285750" indent="-285750">
              <a:buFont typeface="Wingdings" charset="2"/>
              <a:buChar char="ü"/>
            </a:pPr>
            <a:r>
              <a:rPr lang="es-ES_tradnl" sz="4800" dirty="0">
                <a:latin typeface="Optima" charset="0"/>
                <a:ea typeface="Optima" charset="0"/>
                <a:cs typeface="Optima" charset="0"/>
              </a:rPr>
              <a:t>Dueño del oro y la plata.  </a:t>
            </a:r>
            <a:r>
              <a:rPr lang="es-ES_tradnl" sz="4800" dirty="0" err="1">
                <a:latin typeface="Optima" charset="0"/>
                <a:ea typeface="Optima" charset="0"/>
                <a:cs typeface="Optima" charset="0"/>
              </a:rPr>
              <a:t>Hageo</a:t>
            </a:r>
            <a:r>
              <a:rPr lang="es-ES_tradnl" sz="4800" dirty="0">
                <a:latin typeface="Optima" charset="0"/>
                <a:ea typeface="Optima" charset="0"/>
                <a:cs typeface="Optima" charset="0"/>
              </a:rPr>
              <a:t> 2:8.</a:t>
            </a:r>
          </a:p>
          <a:p>
            <a:pPr marL="285750" indent="-285750">
              <a:buFont typeface="Wingdings" charset="2"/>
              <a:buChar char="ü"/>
            </a:pPr>
            <a:r>
              <a:rPr lang="es-ES_tradnl" sz="4800" dirty="0">
                <a:latin typeface="Optima" charset="0"/>
                <a:ea typeface="Optima" charset="0"/>
                <a:cs typeface="Optima" charset="0"/>
              </a:rPr>
              <a:t>Dueño de los seres humanos.  Isaías 43:1.  Ezequiel 18:4.</a:t>
            </a:r>
          </a:p>
          <a:p>
            <a:pPr marL="285750" indent="-285750">
              <a:buFont typeface="Wingdings" charset="2"/>
              <a:buChar char="ü"/>
            </a:pPr>
            <a:r>
              <a:rPr lang="es-ES_tradnl" sz="4800" dirty="0">
                <a:latin typeface="Optima" charset="0"/>
                <a:ea typeface="Optima" charset="0"/>
                <a:cs typeface="Optima" charset="0"/>
              </a:rPr>
              <a:t>Dueño de todo lo que existe.  Job 41:11.</a:t>
            </a:r>
          </a:p>
        </p:txBody>
      </p:sp>
      <p:sp>
        <p:nvSpPr>
          <p:cNvPr id="3" name="CuadroTexto 2"/>
          <p:cNvSpPr txBox="1"/>
          <p:nvPr/>
        </p:nvSpPr>
        <p:spPr>
          <a:xfrm>
            <a:off x="3989860" y="548240"/>
            <a:ext cx="4619257" cy="1200329"/>
          </a:xfrm>
          <a:prstGeom prst="rect">
            <a:avLst/>
          </a:prstGeom>
          <a:noFill/>
        </p:spPr>
        <p:txBody>
          <a:bodyPr wrap="square" rtlCol="0">
            <a:spAutoFit/>
          </a:bodyPr>
          <a:lstStyle/>
          <a:p>
            <a:r>
              <a:rPr lang="x-none" sz="7200" u="sng" dirty="0">
                <a:solidFill>
                  <a:srgbClr val="800000"/>
                </a:solidFill>
                <a:latin typeface="Optima" charset="0"/>
                <a:ea typeface="Optima" charset="0"/>
                <a:cs typeface="Optima" charset="0"/>
              </a:rPr>
              <a:t>Dios es:</a:t>
            </a:r>
            <a:endParaRPr lang="es-ES_tradnl" sz="7200" u="sng" dirty="0">
              <a:solidFill>
                <a:srgbClr val="800000"/>
              </a:solidFill>
              <a:latin typeface="Optima" charset="0"/>
              <a:ea typeface="Optima" charset="0"/>
              <a:cs typeface="Optima" charset="0"/>
            </a:endParaRPr>
          </a:p>
        </p:txBody>
      </p:sp>
      <p:pic>
        <p:nvPicPr>
          <p:cNvPr id="4" name="Imagen 3"/>
          <p:cNvPicPr>
            <a:picLocks noChangeAspect="1"/>
          </p:cNvPicPr>
          <p:nvPr/>
        </p:nvPicPr>
        <p:blipFill>
          <a:blip r:embed="rId2"/>
          <a:stretch>
            <a:fillRect/>
          </a:stretch>
        </p:blipFill>
        <p:spPr>
          <a:xfrm flipV="1">
            <a:off x="0" y="6219225"/>
            <a:ext cx="12192000" cy="631322"/>
          </a:xfrm>
          <a:prstGeom prst="rect">
            <a:avLst/>
          </a:prstGeom>
        </p:spPr>
      </p:pic>
      <p:pic>
        <p:nvPicPr>
          <p:cNvPr id="5" name="Imagen 4"/>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4923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438400" y="2362200"/>
            <a:ext cx="8610600" cy="3046988"/>
          </a:xfrm>
          <a:prstGeom prst="rect">
            <a:avLst/>
          </a:prstGeom>
        </p:spPr>
        <p:txBody>
          <a:bodyPr wrap="square">
            <a:spAutoFit/>
          </a:bodyPr>
          <a:lstStyle/>
          <a:p>
            <a:r>
              <a:rPr lang="es-ES_tradnl" sz="4800" dirty="0">
                <a:latin typeface="Optima" charset="0"/>
                <a:ea typeface="Optima" charset="0"/>
                <a:cs typeface="Optima" charset="0"/>
              </a:rPr>
              <a:t>Salmos 37: 5 te dice: </a:t>
            </a:r>
            <a:endParaRPr lang="x-none" sz="4800" dirty="0">
              <a:latin typeface="Optima" charset="0"/>
              <a:ea typeface="Optima" charset="0"/>
              <a:cs typeface="Optima" charset="0"/>
            </a:endParaRPr>
          </a:p>
          <a:p>
            <a:r>
              <a:rPr lang="es-ES_tradnl" sz="4800" i="1" dirty="0">
                <a:latin typeface="Candara" panose="020E0502030303020204" pitchFamily="34" charset="0"/>
                <a:ea typeface="Optima" charset="0"/>
                <a:cs typeface="Optima" charset="0"/>
              </a:rPr>
              <a:t>“Encomienda a Jehová tu camino, y confía en él; y él hará”.</a:t>
            </a:r>
          </a:p>
          <a:p>
            <a:endParaRPr lang="es-ES_tradnl" sz="4800" i="1" dirty="0">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3647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544506" y="1681347"/>
            <a:ext cx="9241284" cy="3416320"/>
          </a:xfrm>
          <a:prstGeom prst="rect">
            <a:avLst/>
          </a:prstGeom>
        </p:spPr>
        <p:txBody>
          <a:bodyPr wrap="square">
            <a:spAutoFit/>
          </a:bodyPr>
          <a:lstStyle/>
          <a:p>
            <a:pPr algn="ctr"/>
            <a:r>
              <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rPr>
              <a:t>3-  A</a:t>
            </a:r>
            <a:r>
              <a:rPr lang="x-none" sz="7200" dirty="0">
                <a:solidFill>
                  <a:srgbClr val="660033"/>
                </a:solidFill>
                <a:effectLst>
                  <a:outerShdw blurRad="38100" dist="38100" dir="2700000" algn="tl">
                    <a:srgbClr val="000000">
                      <a:alpha val="43137"/>
                    </a:srgbClr>
                  </a:outerShdw>
                </a:effectLst>
                <a:latin typeface="Optima" charset="0"/>
                <a:ea typeface="Optima" charset="0"/>
                <a:cs typeface="Optima" charset="0"/>
              </a:rPr>
              <a:t>cost</a:t>
            </a:r>
            <a:r>
              <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rPr>
              <a:t>ú</a:t>
            </a:r>
            <a:r>
              <a:rPr lang="x-none" sz="7200" dirty="0">
                <a:solidFill>
                  <a:srgbClr val="660033"/>
                </a:solidFill>
                <a:effectLst>
                  <a:outerShdw blurRad="38100" dist="38100" dir="2700000" algn="tl">
                    <a:srgbClr val="000000">
                      <a:alpha val="43137"/>
                    </a:srgbClr>
                  </a:outerShdw>
                </a:effectLst>
                <a:latin typeface="Optima" charset="0"/>
                <a:ea typeface="Optima" charset="0"/>
                <a:cs typeface="Optima" charset="0"/>
              </a:rPr>
              <a:t>mbrate a ser fiel en las cosas pequeñas.</a:t>
            </a:r>
            <a:endPar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80913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42313" y="1625841"/>
            <a:ext cx="7696200" cy="4419600"/>
          </a:xfrm>
        </p:spPr>
        <p:txBody>
          <a:bodyPr>
            <a:noAutofit/>
            <a:scene3d>
              <a:camera prst="orthographicFront"/>
              <a:lightRig rig="threePt" dir="t"/>
            </a:scene3d>
            <a:sp3d extrusionH="57150" prstMaterial="powder">
              <a:bevelT w="38100" h="38100"/>
              <a:bevelB w="38100" h="38100"/>
            </a:sp3d>
          </a:bodyPr>
          <a:lstStyle/>
          <a:p>
            <a:pPr algn="l"/>
            <a:r>
              <a:rPr lang="mr-IN" sz="5400" dirty="0">
                <a:ln w="0"/>
                <a:gradFill>
                  <a:gsLst>
                    <a:gs pos="0">
                      <a:srgbClr val="002060"/>
                    </a:gs>
                    <a:gs pos="100000">
                      <a:srgbClr val="00B0F0"/>
                    </a:gs>
                  </a:gsLst>
                  <a:lin ang="5400000"/>
                </a:gradFill>
                <a:effectLst>
                  <a:reflection blurRad="6350" stA="53000" endA="300" endPos="35500" dir="5400000" sy="-90000" algn="bl" rotWithShape="0"/>
                </a:effectLst>
                <a:latin typeface="Nexa Black" panose="02000000000000000000" pitchFamily="50" charset="0"/>
                <a:ea typeface="Optima" charset="0"/>
                <a:cs typeface="Optima" charset="0"/>
              </a:rPr>
              <a:t>¿CÓMO MANTENER LA FIDELIDAD                                                         A DIOS, EN MEDIO DE LAS CRISIS?</a:t>
            </a:r>
          </a:p>
          <a:p>
            <a:pPr algn="l"/>
            <a:endParaRPr lang="es-ES_tradnl" sz="5400" b="1" dirty="0">
              <a:ln w="0"/>
              <a:gradFill>
                <a:gsLst>
                  <a:gs pos="0">
                    <a:srgbClr val="002060"/>
                  </a:gs>
                  <a:gs pos="100000">
                    <a:srgbClr val="00B0F0"/>
                  </a:gs>
                </a:gsLst>
                <a:lin ang="5400000"/>
              </a:gradFill>
              <a:effectLst>
                <a:reflection blurRad="6350" stA="53000" endA="300" endPos="35500" dir="5400000" sy="-90000" algn="bl" rotWithShape="0"/>
              </a:effectLst>
              <a:latin typeface="Nexa Black" panose="02000000000000000000" pitchFamily="50" charset="0"/>
              <a:ea typeface="Optima"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9329844" y="5486002"/>
            <a:ext cx="2817337" cy="646331"/>
          </a:xfrm>
          <a:prstGeom prst="rect">
            <a:avLst/>
          </a:prstGeom>
          <a:noFill/>
        </p:spPr>
        <p:txBody>
          <a:bodyPr wrap="square" rtlCol="0">
            <a:spAutoFit/>
          </a:bodyPr>
          <a:lstStyle/>
          <a:p>
            <a:pPr algn="ctr"/>
            <a:r>
              <a:rPr lang="x-none" dirty="0">
                <a:solidFill>
                  <a:schemeClr val="accent4">
                    <a:lumMod val="75000"/>
                  </a:schemeClr>
                </a:solidFill>
              </a:rPr>
              <a:t>Ministerio </a:t>
            </a:r>
            <a:r>
              <a:rPr lang="es-ES" dirty="0">
                <a:solidFill>
                  <a:schemeClr val="accent4">
                    <a:lumMod val="75000"/>
                  </a:schemeClr>
                </a:solidFill>
              </a:rPr>
              <a:t>De Mayordomía.</a:t>
            </a:r>
          </a:p>
          <a:p>
            <a:pPr algn="ctr"/>
            <a:r>
              <a:rPr lang="es-ES" dirty="0">
                <a:solidFill>
                  <a:schemeClr val="accent4">
                    <a:lumMod val="75000"/>
                  </a:schemeClr>
                </a:solidFill>
              </a:rPr>
              <a:t>Pr.  Diego Doria.</a:t>
            </a:r>
          </a:p>
        </p:txBody>
      </p:sp>
      <p:pic>
        <p:nvPicPr>
          <p:cNvPr id="5" name="Imagen 4"/>
          <p:cNvPicPr>
            <a:picLocks noChangeAspect="1"/>
          </p:cNvPicPr>
          <p:nvPr/>
        </p:nvPicPr>
        <p:blipFill>
          <a:blip r:embed="rId3"/>
          <a:stretch>
            <a:fillRect/>
          </a:stretch>
        </p:blipFill>
        <p:spPr>
          <a:xfrm flipV="1">
            <a:off x="0" y="6219225"/>
            <a:ext cx="12192000" cy="631322"/>
          </a:xfrm>
          <a:prstGeom prst="rect">
            <a:avLst/>
          </a:prstGeom>
        </p:spPr>
      </p:pic>
      <p:pic>
        <p:nvPicPr>
          <p:cNvPr id="6" name="Imagen 5"/>
          <p:cNvPicPr>
            <a:picLocks noChangeAspect="1"/>
          </p:cNvPicPr>
          <p:nvPr/>
        </p:nvPicPr>
        <p:blipFill>
          <a:blip r:embed="rId3"/>
          <a:stretch>
            <a:fillRect/>
          </a:stretch>
        </p:blipFill>
        <p:spPr>
          <a:xfrm>
            <a:off x="0" y="0"/>
            <a:ext cx="12192000" cy="971301"/>
          </a:xfrm>
          <a:prstGeom prst="rect">
            <a:avLst/>
          </a:prstGeom>
        </p:spPr>
      </p:pic>
    </p:spTree>
    <p:extLst>
      <p:ext uri="{BB962C8B-B14F-4D97-AF65-F5344CB8AC3E}">
        <p14:creationId xmlns:p14="http://schemas.microsoft.com/office/powerpoint/2010/main" val="2386035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160059" y="1538569"/>
            <a:ext cx="9292594" cy="3046988"/>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“El que es fiel en lo poco, también es fiel en lo mucho: y el que en lo poco es infiel, también es infiel en lo mucho”.  </a:t>
            </a:r>
            <a:r>
              <a:rPr lang="es-ES_tradnl" sz="2800" dirty="0">
                <a:latin typeface="Optima" charset="0"/>
                <a:ea typeface="Optima" charset="0"/>
                <a:cs typeface="Optima" charset="0"/>
              </a:rPr>
              <a:t>(Lucas 16:10. Versión </a:t>
            </a:r>
            <a:r>
              <a:rPr lang="es-ES_tradnl" sz="2800" dirty="0" err="1">
                <a:latin typeface="Optima" charset="0"/>
                <a:ea typeface="Optima" charset="0"/>
                <a:cs typeface="Optima" charset="0"/>
              </a:rPr>
              <a:t>Nacar</a:t>
            </a:r>
            <a:r>
              <a:rPr lang="es-ES_tradnl" sz="2800" dirty="0">
                <a:latin typeface="Optima" charset="0"/>
                <a:ea typeface="Optima" charset="0"/>
                <a:cs typeface="Optima" charset="0"/>
              </a:rPr>
              <a:t>- Colunga).</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10482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59265" y="1905000"/>
            <a:ext cx="9409153" cy="3908762"/>
          </a:xfrm>
          <a:prstGeom prst="rect">
            <a:avLst/>
          </a:prstGeom>
        </p:spPr>
        <p:txBody>
          <a:bodyPr wrap="square">
            <a:spAutoFit/>
          </a:bodyPr>
          <a:lstStyle/>
          <a:p>
            <a:pPr marL="285750" indent="-285750">
              <a:buFont typeface="Wingdings" charset="2"/>
              <a:buChar char="ü"/>
            </a:pPr>
            <a:r>
              <a:rPr lang="es-ES_tradnl" sz="4000" dirty="0">
                <a:latin typeface="Optima" charset="0"/>
                <a:ea typeface="Optima" charset="0"/>
                <a:cs typeface="Optima" charset="0"/>
              </a:rPr>
              <a:t>La vida está llena de pequeñas decisiones, las cuales pueden conducir a las mayores realizaciones, o los grandes fracasos, dependiendo de lo acertado o no de las determinaciones tomadas</a:t>
            </a:r>
            <a:r>
              <a:rPr lang="es-ES_tradnl" sz="4800" dirty="0">
                <a:latin typeface="Optima" charset="0"/>
                <a:ea typeface="Optima" charset="0"/>
                <a:cs typeface="Optima" charset="0"/>
              </a:rPr>
              <a:t>.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37293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828800" y="1447800"/>
            <a:ext cx="9932147" cy="4524315"/>
          </a:xfrm>
          <a:prstGeom prst="rect">
            <a:avLst/>
          </a:prstGeom>
        </p:spPr>
        <p:txBody>
          <a:bodyPr wrap="square">
            <a:spAutoFit/>
          </a:bodyPr>
          <a:lstStyle/>
          <a:p>
            <a:pPr marL="571500" indent="-571500">
              <a:buFont typeface="Wingdings" charset="2"/>
              <a:buChar char="ü"/>
            </a:pPr>
            <a:r>
              <a:rPr lang="es-ES_tradnl" sz="4000" dirty="0">
                <a:latin typeface="Optima" charset="0"/>
                <a:ea typeface="Optima" charset="0"/>
                <a:cs typeface="Optima" charset="0"/>
              </a:rPr>
              <a:t>Es necesario demostrar integridad en las cosas pequeñas de la vida.  </a:t>
            </a:r>
            <a:endParaRPr lang="x-none" sz="4000" dirty="0">
              <a:latin typeface="Optima" charset="0"/>
              <a:ea typeface="Optima" charset="0"/>
              <a:cs typeface="Optima" charset="0"/>
            </a:endParaRPr>
          </a:p>
          <a:p>
            <a:pPr marL="571500" indent="-571500">
              <a:buFont typeface="Wingdings" charset="2"/>
              <a:buChar char="ü"/>
            </a:pPr>
            <a:endParaRPr lang="x-none" sz="4000" dirty="0">
              <a:latin typeface="Optima" charset="0"/>
              <a:ea typeface="Optima" charset="0"/>
              <a:cs typeface="Optima" charset="0"/>
            </a:endParaRPr>
          </a:p>
          <a:p>
            <a:pPr marL="571500" indent="-571500">
              <a:buFont typeface="Wingdings" charset="2"/>
              <a:buChar char="ü"/>
            </a:pPr>
            <a:r>
              <a:rPr lang="es-ES_tradnl" sz="4000" dirty="0">
                <a:latin typeface="Optima" charset="0"/>
                <a:ea typeface="Optima" charset="0"/>
                <a:cs typeface="Optima" charset="0"/>
              </a:rPr>
              <a:t>Quien no presta mucha atención a la fidelidad de lo que parece insignificante, terminará siendo infiel en las cosas de mayor importancia</a:t>
            </a:r>
            <a:r>
              <a:rPr lang="es-ES_tradnl" sz="4800" dirty="0">
                <a:latin typeface="Optima" charset="0"/>
                <a:ea typeface="Optima" charset="0"/>
                <a:cs typeface="Optima" charset="0"/>
              </a:rPr>
              <a:t>.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5873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52601" y="2286000"/>
            <a:ext cx="8763000" cy="3170099"/>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Es que el énfasis del Señor no está sobre la cantidad que cada uno pueda entregar; lo que el cielo destaca es el motivo que impulsa a cada uno para dar.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9498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00107" y="1219200"/>
            <a:ext cx="9905039" cy="5047536"/>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El plan del Señor es tan sabio que involucra a todos por igual.  </a:t>
            </a:r>
            <a:endParaRPr lang="x-none" sz="4000" dirty="0">
              <a:latin typeface="Optima" charset="0"/>
              <a:ea typeface="Optima" charset="0"/>
              <a:cs typeface="Optima" charset="0"/>
            </a:endParaRPr>
          </a:p>
          <a:p>
            <a:pPr marL="685800" indent="-685800">
              <a:buFont typeface="Wingdings" charset="2"/>
              <a:buChar char="ü"/>
            </a:pPr>
            <a:r>
              <a:rPr lang="es-ES_tradnl" sz="4000" dirty="0">
                <a:latin typeface="Optima" charset="0"/>
                <a:ea typeface="Optima" charset="0"/>
                <a:cs typeface="Optima" charset="0"/>
              </a:rPr>
              <a:t>Aquella persona que recibe mucho dinero tiene la misma responsabilidad de ser fiel, que el otro que recibe poco; y ambos podrán agradar o no a Dios, dependiendo de su fidelidad, y no del monto depositado</a:t>
            </a:r>
            <a:r>
              <a:rPr lang="es-ES_tradnl" sz="4200" dirty="0">
                <a:latin typeface="Optima" charset="0"/>
                <a:ea typeface="Optima" charset="0"/>
                <a:cs typeface="Optima" charset="0"/>
              </a:rPr>
              <a:t>.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3217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981200" y="1524000"/>
            <a:ext cx="9622120" cy="4401205"/>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Si alguien llega a pensar que no es importante depositar su ofrenda porque es pequeña e insignificante, no debería extrañarse que el día cuando tenga una suma más importante, encuentre razones humanas para ser infiel.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36322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133600" y="1219200"/>
            <a:ext cx="9462291" cy="4401205"/>
          </a:xfrm>
          <a:prstGeom prst="rect">
            <a:avLst/>
          </a:prstGeom>
        </p:spPr>
        <p:txBody>
          <a:bodyPr wrap="square">
            <a:spAutoFit/>
          </a:bodyPr>
          <a:lstStyle/>
          <a:p>
            <a:pPr marL="285750" indent="-285750">
              <a:buFont typeface="Wingdings" charset="2"/>
              <a:buChar char="ü"/>
            </a:pPr>
            <a:r>
              <a:rPr lang="es-ES_tradnl" sz="4000" dirty="0">
                <a:latin typeface="Optima" charset="0"/>
                <a:ea typeface="Optima" charset="0"/>
                <a:cs typeface="Optima" charset="0"/>
              </a:rPr>
              <a:t>Si una familia decide tomar unos cuantos minutos del sábado para asuntos personales, si no corrige su mal proceder, un día termina dudando que el sábado sea el día del Señor, y justificando el uso inadecuado que hacen de él.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19746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819400" y="1676400"/>
            <a:ext cx="8664954" cy="4524315"/>
          </a:xfrm>
          <a:prstGeom prst="rect">
            <a:avLst/>
          </a:prstGeom>
        </p:spPr>
        <p:txBody>
          <a:bodyPr wrap="square">
            <a:spAutoFit/>
          </a:bodyPr>
          <a:lstStyle/>
          <a:p>
            <a:pPr marL="285750" indent="-285750">
              <a:buFont typeface="Wingdings" charset="2"/>
              <a:buChar char="ü"/>
            </a:pPr>
            <a:r>
              <a:rPr lang="es-ES_tradnl" sz="3600" dirty="0">
                <a:latin typeface="Optima" charset="0"/>
                <a:ea typeface="Optima" charset="0"/>
                <a:cs typeface="Optima" charset="0"/>
              </a:rPr>
              <a:t>Si los miembros no se comprometen decididamente en los programas y actividades de la iglesia porque consideran que no tienen muchos talentos o recursos materiales qué aportar; si no mejoran en su manera de pensar y actuar, terminarán alejados del camino.</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760767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514600" y="1668878"/>
            <a:ext cx="8845986" cy="3785652"/>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No importa cuán grande o pequeño sea tu aporte, hazlo de corazón y con mucha entrega, y puedes tener la certeza de que no pasará inadvertido ante la mirada del cielo.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89461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800826" y="1876006"/>
            <a:ext cx="8656992" cy="3170099"/>
          </a:xfrm>
          <a:prstGeom prst="rect">
            <a:avLst/>
          </a:prstGeom>
        </p:spPr>
        <p:txBody>
          <a:bodyPr wrap="square">
            <a:spAutoFit/>
          </a:bodyPr>
          <a:lstStyle/>
          <a:p>
            <a:r>
              <a:rPr lang="es-ES_tradnl" sz="4000" i="1" dirty="0">
                <a:latin typeface="Candara" panose="020E0502030303020204" pitchFamily="34" charset="0"/>
                <a:ea typeface="Optima" charset="0"/>
                <a:cs typeface="Optima" charset="0"/>
              </a:rPr>
              <a:t>“Es indispensable que cultivéis fidelidad en las cosas pequeñas, y al hacerlo adquiriréis hábitos de integridad en las responsabilidades mayores”.  </a:t>
            </a:r>
            <a:r>
              <a:rPr lang="es-ES_tradnl" sz="4000" i="1" dirty="0">
                <a:latin typeface="Optima" charset="0"/>
                <a:ea typeface="Optima" charset="0"/>
                <a:cs typeface="Optima" charset="0"/>
              </a:rPr>
              <a:t>(Consejos sobre la Salud, pág. 401).</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31943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973527" y="1595967"/>
            <a:ext cx="8011051" cy="3046988"/>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“¡Lejos esté de mí el daros la razón! Hasta que muera, no renunciaré a mi integridad”.  </a:t>
            </a:r>
            <a:r>
              <a:rPr lang="es-ES_tradnl" sz="4800" dirty="0">
                <a:latin typeface="Optima" charset="0"/>
                <a:ea typeface="Optima" charset="0"/>
                <a:cs typeface="Optima" charset="0"/>
              </a:rPr>
              <a:t>(Job </a:t>
            </a:r>
            <a:r>
              <a:rPr lang="x-none" sz="4800" dirty="0">
                <a:latin typeface="Optima" charset="0"/>
                <a:ea typeface="Optima" charset="0"/>
                <a:cs typeface="Optima" charset="0"/>
              </a:rPr>
              <a:t>27:5</a:t>
            </a:r>
            <a:r>
              <a:rPr lang="es-ES_tradnl" sz="4800" dirty="0">
                <a:latin typeface="Optima" charset="0"/>
                <a:ea typeface="Optima" charset="0"/>
                <a:cs typeface="Optima" charset="0"/>
              </a:rPr>
              <a:t>).</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88686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625842" y="1970417"/>
            <a:ext cx="9292595" cy="3416320"/>
          </a:xfrm>
          <a:prstGeom prst="rect">
            <a:avLst/>
          </a:prstGeom>
        </p:spPr>
        <p:txBody>
          <a:bodyPr wrap="square">
            <a:spAutoFit/>
          </a:bodyPr>
          <a:lstStyle/>
          <a:p>
            <a:pPr algn="ctr"/>
            <a:r>
              <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rPr>
              <a:t>4-  </a:t>
            </a:r>
            <a:r>
              <a:rPr lang="x-none" sz="7200" dirty="0">
                <a:solidFill>
                  <a:srgbClr val="660033"/>
                </a:solidFill>
                <a:effectLst>
                  <a:outerShdw blurRad="38100" dist="38100" dir="2700000" algn="tl">
                    <a:srgbClr val="000000">
                      <a:alpha val="43137"/>
                    </a:srgbClr>
                  </a:outerShdw>
                </a:effectLst>
                <a:latin typeface="Optima" charset="0"/>
                <a:ea typeface="Optima" charset="0"/>
                <a:cs typeface="Optima" charset="0"/>
              </a:rPr>
              <a:t>Acuérdate de ser fiel cuando todo salga bien.</a:t>
            </a:r>
            <a:endPar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87965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807902" y="2296669"/>
            <a:ext cx="7707698" cy="2554545"/>
          </a:xfrm>
          <a:prstGeom prst="rect">
            <a:avLst/>
          </a:prstGeom>
        </p:spPr>
        <p:txBody>
          <a:bodyPr wrap="square">
            <a:spAutoFit/>
          </a:bodyPr>
          <a:lstStyle/>
          <a:p>
            <a:pPr marL="285750" indent="-285750">
              <a:buFont typeface="Wingdings" charset="2"/>
              <a:buChar char="ü"/>
            </a:pPr>
            <a:r>
              <a:rPr lang="es-ES_tradnl" sz="4000" dirty="0">
                <a:latin typeface="Optima" charset="0"/>
                <a:ea typeface="Optima" charset="0"/>
                <a:cs typeface="Optima" charset="0"/>
              </a:rPr>
              <a:t>La Biblia cuenta historias de hombres a los cuales el éxito les hizo perder el camino de la fidelidad.  </a:t>
            </a:r>
            <a:endParaRPr lang="x-none" sz="4000" dirty="0">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081318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590800" y="2514600"/>
            <a:ext cx="8359702" cy="2554545"/>
          </a:xfrm>
          <a:prstGeom prst="rect">
            <a:avLst/>
          </a:prstGeom>
        </p:spPr>
        <p:txBody>
          <a:bodyPr wrap="square">
            <a:spAutoFit/>
          </a:bodyPr>
          <a:lstStyle/>
          <a:p>
            <a:pPr marL="285750" indent="-285750">
              <a:buFont typeface="Wingdings" charset="2"/>
              <a:buChar char="ü"/>
            </a:pPr>
            <a:r>
              <a:rPr lang="es-ES_tradnl" sz="4000" dirty="0">
                <a:latin typeface="Optima" charset="0"/>
                <a:ea typeface="Optima" charset="0"/>
                <a:cs typeface="Optima" charset="0"/>
              </a:rPr>
              <a:t>El mismo rey Salomón, aunque era sabio, no supo manejar el éxito y perdió de vista el camino de la integridad.  </a:t>
            </a:r>
            <a:endParaRPr lang="x-none" sz="4000" dirty="0">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716248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590800" y="2438400"/>
            <a:ext cx="8628442" cy="3170099"/>
          </a:xfrm>
          <a:prstGeom prst="rect">
            <a:avLst/>
          </a:prstGeom>
        </p:spPr>
        <p:txBody>
          <a:bodyPr wrap="square">
            <a:spAutoFit/>
          </a:bodyPr>
          <a:lstStyle/>
          <a:p>
            <a:pPr marL="285750" indent="-285750">
              <a:buFont typeface="Wingdings" charset="2"/>
              <a:buChar char="ü"/>
            </a:pPr>
            <a:r>
              <a:rPr lang="es-ES_tradnl" sz="4000" dirty="0">
                <a:latin typeface="Optima" charset="0"/>
                <a:ea typeface="Optima" charset="0"/>
                <a:cs typeface="Optima" charset="0"/>
              </a:rPr>
              <a:t>La lista crece con Saúl, </a:t>
            </a:r>
            <a:r>
              <a:rPr lang="es-ES_tradnl" sz="4000" dirty="0" err="1">
                <a:latin typeface="Optima" charset="0"/>
                <a:ea typeface="Optima" charset="0"/>
                <a:cs typeface="Optima" charset="0"/>
              </a:rPr>
              <a:t>Sansón</a:t>
            </a:r>
            <a:r>
              <a:rPr lang="es-ES_tradnl" sz="4000" dirty="0">
                <a:latin typeface="Optima" charset="0"/>
                <a:ea typeface="Optima" charset="0"/>
                <a:cs typeface="Optima" charset="0"/>
              </a:rPr>
              <a:t>, y el mismo David, quien tambaleó en su reinado cuando el éxito y la popularidad le hicieron perder la ruta.</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143559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590949" y="1799692"/>
            <a:ext cx="9458051" cy="3046988"/>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“No obstante, el éxito y los honores mundanos habían debilitado tanto el carácter de David que repetidamente fue vencido por el tentador”.  PP. 737</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61256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717196" y="1451515"/>
            <a:ext cx="8735456" cy="4524315"/>
          </a:xfrm>
          <a:prstGeom prst="rect">
            <a:avLst/>
          </a:prstGeom>
        </p:spPr>
        <p:txBody>
          <a:bodyPr wrap="square">
            <a:spAutoFit/>
          </a:bodyPr>
          <a:lstStyle/>
          <a:p>
            <a:r>
              <a:rPr lang="es-ES_tradnl" sz="3600" i="1" dirty="0">
                <a:latin typeface="Candara" panose="020E0502030303020204" pitchFamily="34" charset="0"/>
                <a:ea typeface="Optima" charset="0"/>
                <a:cs typeface="Optima" charset="0"/>
              </a:rPr>
              <a:t>“Hay muchos hombres a quienes Dios habría podido usar con éxito asombroso cuando estaban afligidos por la pobreza , pudo haberlos hecho útiles aquí y coronarlos con gloria después, pero la prosperidad los arruinó; fueron arrastrados hacia el fondo porque se olvidaron de ser humildes”.  (Ministerio Médico, pág. 47)</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404024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372261" y="2097740"/>
            <a:ext cx="9964416" cy="3093154"/>
          </a:xfrm>
          <a:prstGeom prst="rect">
            <a:avLst/>
          </a:prstGeom>
        </p:spPr>
        <p:txBody>
          <a:bodyPr wrap="square">
            <a:spAutoFit/>
          </a:bodyPr>
          <a:lstStyle/>
          <a:p>
            <a:pPr algn="ctr"/>
            <a:r>
              <a:rPr lang="es-ES_tradnl" sz="6500" dirty="0">
                <a:solidFill>
                  <a:srgbClr val="660033"/>
                </a:solidFill>
                <a:effectLst>
                  <a:outerShdw blurRad="38100" dist="38100" dir="2700000" algn="tl">
                    <a:srgbClr val="000000">
                      <a:alpha val="43137"/>
                    </a:srgbClr>
                  </a:outerShdw>
                </a:effectLst>
                <a:latin typeface="Optima" charset="0"/>
                <a:ea typeface="Optima" charset="0"/>
                <a:cs typeface="Optima" charset="0"/>
              </a:rPr>
              <a:t>5-  </a:t>
            </a:r>
            <a:r>
              <a:rPr lang="x-none" sz="6500" dirty="0">
                <a:solidFill>
                  <a:srgbClr val="660033"/>
                </a:solidFill>
                <a:effectLst>
                  <a:outerShdw blurRad="38100" dist="38100" dir="2700000" algn="tl">
                    <a:srgbClr val="000000">
                      <a:alpha val="43137"/>
                    </a:srgbClr>
                  </a:outerShdw>
                </a:effectLst>
                <a:latin typeface="Optima" charset="0"/>
                <a:ea typeface="Optima" charset="0"/>
                <a:cs typeface="Optima" charset="0"/>
              </a:rPr>
              <a:t>No permitas que tu Fidelidad a Dios esté condicionada</a:t>
            </a:r>
            <a:r>
              <a:rPr lang="es-ES_tradnl" sz="6500" dirty="0">
                <a:solidFill>
                  <a:srgbClr val="660033"/>
                </a:solidFill>
                <a:effectLst>
                  <a:outerShdw blurRad="38100" dist="38100" dir="2700000" algn="tl">
                    <a:srgbClr val="000000">
                      <a:alpha val="43137"/>
                    </a:srgbClr>
                  </a:outerShdw>
                </a:effectLst>
                <a:latin typeface="Optima" charset="0"/>
                <a:ea typeface="Optima" charset="0"/>
                <a:cs typeface="Optima" charset="0"/>
              </a:rPr>
              <a:t>.</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9735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388006" y="2392011"/>
            <a:ext cx="8670394" cy="2062103"/>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La verdadera fidelidad no conoce de condicionamientos, ni se fundamenta en las circunstancias</a:t>
            </a:r>
            <a:r>
              <a:rPr lang="es-ES_tradnl" sz="4800" dirty="0">
                <a:latin typeface="Optima" charset="0"/>
                <a:ea typeface="Optima" charset="0"/>
                <a:cs typeface="Optima" charset="0"/>
              </a:rPr>
              <a:t>.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987740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209800" y="2057400"/>
            <a:ext cx="8833577" cy="3293209"/>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En esta tierra tendrás que enfrentar todo tipo de situaciones; algunas agradables, otras no tan positivas, y algunas duras, difíciles e incomprensibles.</a:t>
            </a:r>
            <a:r>
              <a:rPr lang="es-ES_tradnl" sz="4800" dirty="0">
                <a:latin typeface="Optima" charset="0"/>
                <a:ea typeface="Optima" charset="0"/>
                <a:cs typeface="Optima" charset="0"/>
              </a:rPr>
              <a:t>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693642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057400" y="2286000"/>
            <a:ext cx="8985975" cy="2554545"/>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Solo que la verdadera fidelidad se mantiene intacta bajo cualquier situación, por muy favorable o desfavorable que ésta sea.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6130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081107" y="1252448"/>
            <a:ext cx="9460736" cy="4524315"/>
          </a:xfrm>
          <a:prstGeom prst="rect">
            <a:avLst/>
          </a:prstGeom>
        </p:spPr>
        <p:txBody>
          <a:bodyPr wrap="square">
            <a:spAutoFit/>
          </a:bodyPr>
          <a:lstStyle/>
          <a:p>
            <a:pPr marL="571500" indent="-571500">
              <a:buFont typeface="Wingdings" charset="2"/>
              <a:buChar char="ü"/>
            </a:pPr>
            <a:r>
              <a:rPr lang="es-ES_tradnl" sz="3600" dirty="0">
                <a:latin typeface="Optima" charset="0"/>
                <a:ea typeface="Optima" charset="0"/>
                <a:cs typeface="Optima" charset="0"/>
              </a:rPr>
              <a:t>Los hijos de Dios no están exentos de vivir momentos de profunda necesidad.  </a:t>
            </a:r>
            <a:endParaRPr lang="x-none" sz="3600" dirty="0">
              <a:latin typeface="Optima" charset="0"/>
              <a:ea typeface="Optima" charset="0"/>
              <a:cs typeface="Optima" charset="0"/>
            </a:endParaRPr>
          </a:p>
          <a:p>
            <a:pPr marL="571500" indent="-571500">
              <a:buFont typeface="Wingdings" charset="2"/>
              <a:buChar char="ü"/>
            </a:pPr>
            <a:r>
              <a:rPr lang="es-ES_tradnl" sz="3600" dirty="0">
                <a:latin typeface="Optima" charset="0"/>
                <a:ea typeface="Optima" charset="0"/>
                <a:cs typeface="Optima" charset="0"/>
              </a:rPr>
              <a:t>Nunca el Señor prometió, en esta tierra, una vida fácil y libre de sufrimientos.  </a:t>
            </a:r>
            <a:endParaRPr lang="x-none" sz="3600" dirty="0">
              <a:latin typeface="Optima" charset="0"/>
              <a:ea typeface="Optima" charset="0"/>
              <a:cs typeface="Optima" charset="0"/>
            </a:endParaRPr>
          </a:p>
          <a:p>
            <a:pPr marL="571500" indent="-571500">
              <a:buFont typeface="Wingdings" charset="2"/>
              <a:buChar char="ü"/>
            </a:pPr>
            <a:r>
              <a:rPr lang="es-ES_tradnl" sz="3600" dirty="0">
                <a:latin typeface="Optima" charset="0"/>
                <a:ea typeface="Optima" charset="0"/>
                <a:cs typeface="Optima" charset="0"/>
              </a:rPr>
              <a:t>Mientras el pueblo de Dios esté en este mundo, tendrá que enfrentarse a los problemas y las crisis que sacuden a la humanidad.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9266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430516" y="1478696"/>
            <a:ext cx="10152610" cy="3970318"/>
          </a:xfrm>
          <a:prstGeom prst="rect">
            <a:avLst/>
          </a:prstGeom>
        </p:spPr>
        <p:txBody>
          <a:bodyPr wrap="square">
            <a:spAutoFit/>
          </a:bodyPr>
          <a:lstStyle/>
          <a:p>
            <a:pPr marL="685800" indent="-685800">
              <a:buFont typeface="Wingdings" charset="2"/>
              <a:buChar char="ü"/>
            </a:pPr>
            <a:r>
              <a:rPr lang="es-ES_tradnl" sz="3600" dirty="0">
                <a:latin typeface="Optima" charset="0"/>
                <a:ea typeface="Optima" charset="0"/>
                <a:cs typeface="Optima" charset="0"/>
              </a:rPr>
              <a:t>Los hijos fieles del Señor no se confían en la prosperidad o el éxito para olvidarse del Dios que provee, ni se escudan en las dificultades para abandonar su fidelidad y darle cabida al desengaño y la desilusión.  </a:t>
            </a:r>
          </a:p>
          <a:p>
            <a:pPr marL="685800" indent="-685800">
              <a:buFont typeface="Wingdings" charset="2"/>
              <a:buChar char="ü"/>
            </a:pPr>
            <a:r>
              <a:rPr lang="es-ES_tradnl" sz="3600" dirty="0">
                <a:latin typeface="Optima" charset="0"/>
                <a:ea typeface="Optima" charset="0"/>
                <a:cs typeface="Optima" charset="0"/>
              </a:rPr>
              <a:t>Bajo cualquier circunstancia de la vida, es necesario mantener a salvo la fidelidad.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892771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609329" y="2514600"/>
            <a:ext cx="8630656" cy="2308324"/>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¡Lejos esté de mí el daros la razón! Hasta que muera, no renunciaré a mi integridad”.  (Job 27:5).</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348947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547407" y="1581309"/>
            <a:ext cx="8455839" cy="3785652"/>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"El cielo nos habrá costado bastante poco, aun cuando lo obtengamos por medio del sufrimiento".  (Primeros Escritos, pág. 66).</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126158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015089" y="2410300"/>
            <a:ext cx="8654724" cy="2308324"/>
          </a:xfrm>
          <a:prstGeom prst="rect">
            <a:avLst/>
          </a:prstGeom>
        </p:spPr>
        <p:txBody>
          <a:bodyPr wrap="square">
            <a:spAutoFit/>
          </a:bodyPr>
          <a:lstStyle/>
          <a:p>
            <a:pPr algn="ctr"/>
            <a:r>
              <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rPr>
              <a:t>6-  </a:t>
            </a:r>
            <a:r>
              <a:rPr lang="x-none" sz="7200" dirty="0">
                <a:solidFill>
                  <a:srgbClr val="660033"/>
                </a:solidFill>
                <a:effectLst>
                  <a:outerShdw blurRad="38100" dist="38100" dir="2700000" algn="tl">
                    <a:srgbClr val="000000">
                      <a:alpha val="43137"/>
                    </a:srgbClr>
                  </a:outerShdw>
                </a:effectLst>
                <a:latin typeface="Optima" charset="0"/>
                <a:ea typeface="Optima" charset="0"/>
                <a:cs typeface="Optima" charset="0"/>
              </a:rPr>
              <a:t>Deposita toda tu confianza en Jehová.</a:t>
            </a:r>
            <a:endPar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217603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199921" y="1899111"/>
            <a:ext cx="8010879" cy="3785652"/>
          </a:xfrm>
          <a:prstGeom prst="rect">
            <a:avLst/>
          </a:prstGeom>
        </p:spPr>
        <p:txBody>
          <a:bodyPr wrap="square">
            <a:spAutoFit/>
          </a:bodyPr>
          <a:lstStyle/>
          <a:p>
            <a:r>
              <a:rPr lang="es-ES_tradnl" sz="4800" i="1" dirty="0">
                <a:latin typeface="Candara" panose="020E0502030303020204" pitchFamily="34" charset="0"/>
                <a:ea typeface="Cambria" charset="0"/>
                <a:cs typeface="Cambria" charset="0"/>
              </a:rPr>
              <a:t>"Maldito aquel que aparta de mí su corazón, que pone su confianza en los hombres y en ellos busca apoyo”. (Jeremías 17:5)</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93087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057400" y="2286000"/>
            <a:ext cx="9095503" cy="3170099"/>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Gran parte de las crisis que el hombre tiene que enfrentar a diario, vienen por dejar de apoyarse en Dios, para confiar en </a:t>
            </a:r>
            <a:r>
              <a:rPr lang="x-none" sz="4000" dirty="0">
                <a:latin typeface="Optima" charset="0"/>
                <a:ea typeface="Optima" charset="0"/>
                <a:cs typeface="Optima" charset="0"/>
              </a:rPr>
              <a:t>sí mismo</a:t>
            </a:r>
            <a:r>
              <a:rPr lang="es-ES_tradnl" sz="4000" dirty="0">
                <a:latin typeface="Optima" charset="0"/>
                <a:ea typeface="Optima" charset="0"/>
                <a:cs typeface="Optima" charset="0"/>
              </a:rPr>
              <a:t> y las cosas que le rodean.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05032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828800" y="1435205"/>
            <a:ext cx="9697423" cy="4524315"/>
          </a:xfrm>
          <a:prstGeom prst="rect">
            <a:avLst/>
          </a:prstGeom>
        </p:spPr>
        <p:txBody>
          <a:bodyPr wrap="square">
            <a:spAutoFit/>
          </a:bodyPr>
          <a:lstStyle/>
          <a:p>
            <a:pPr marL="571500" indent="-571500">
              <a:buFont typeface="Wingdings" charset="2"/>
              <a:buChar char="ü"/>
            </a:pPr>
            <a:r>
              <a:rPr lang="es-ES_tradnl" sz="3600" dirty="0">
                <a:latin typeface="Optima" charset="0"/>
                <a:ea typeface="Optima" charset="0"/>
                <a:cs typeface="Optima" charset="0"/>
              </a:rPr>
              <a:t>Muchos cristianos demuestran confiar más en el dinero y las posesiones materiales, que en las mismas promesas que Dios ha hecho.  </a:t>
            </a:r>
            <a:endParaRPr lang="x-none" sz="3600" dirty="0">
              <a:latin typeface="Optima" charset="0"/>
              <a:ea typeface="Optima" charset="0"/>
              <a:cs typeface="Optima" charset="0"/>
            </a:endParaRPr>
          </a:p>
          <a:p>
            <a:pPr marL="571500" indent="-571500">
              <a:buFont typeface="Wingdings" charset="2"/>
              <a:buChar char="ü"/>
            </a:pPr>
            <a:r>
              <a:rPr lang="es-ES_tradnl" sz="3600" dirty="0">
                <a:latin typeface="Optima" charset="0"/>
                <a:ea typeface="Optima" charset="0"/>
                <a:cs typeface="Optima" charset="0"/>
              </a:rPr>
              <a:t>Cuando los problemas acosan al cristiano, es necesario que éste se ampare en Jehová, reconociéndolo como el único dueño y proveedor de todo bien.</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563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209801" y="2667000"/>
            <a:ext cx="8077200" cy="2554545"/>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Aunque estés sumido en profundas dificultades, no debes olvidar en quién has creído.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482995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618814" y="1449702"/>
            <a:ext cx="10210761" cy="4524315"/>
          </a:xfrm>
          <a:prstGeom prst="rect">
            <a:avLst/>
          </a:prstGeom>
        </p:spPr>
        <p:txBody>
          <a:bodyPr wrap="square">
            <a:spAutoFit/>
          </a:bodyPr>
          <a:lstStyle/>
          <a:p>
            <a:pPr marL="571500" indent="-571500">
              <a:buFont typeface="Wingdings" charset="2"/>
              <a:buChar char="ü"/>
            </a:pPr>
            <a:r>
              <a:rPr lang="es-ES_tradnl" sz="3600" dirty="0">
                <a:latin typeface="Optima" charset="0"/>
                <a:ea typeface="Optima" charset="0"/>
                <a:cs typeface="Optima" charset="0"/>
              </a:rPr>
              <a:t>Cuando la vida de Job se consumía a la par de sus posesiones y su familia; y cuando muchos querían llevarlo al terreno de la infidelidad pidiéndole que renegara del Señor, él expresó su seguridad de que su Dios finalmente lo sacaría triunfante, aunque en el momento no podía explicar el porqué de su actual condición.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658316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83135" y="1204973"/>
            <a:ext cx="10046439" cy="5016758"/>
          </a:xfrm>
          <a:prstGeom prst="rect">
            <a:avLst/>
          </a:prstGeom>
        </p:spPr>
        <p:txBody>
          <a:bodyPr wrap="square">
            <a:spAutoFit/>
          </a:bodyPr>
          <a:lstStyle/>
          <a:p>
            <a:pPr algn="ctr"/>
            <a:r>
              <a:rPr lang="es-ES_tradnl" sz="4000" b="1" dirty="0">
                <a:solidFill>
                  <a:srgbClr val="C00000"/>
                </a:solidFill>
                <a:latin typeface="Optima" charset="0"/>
                <a:ea typeface="Optima" charset="0"/>
                <a:cs typeface="Optima" charset="0"/>
              </a:rPr>
              <a:t>Con inobjetable seguridad</a:t>
            </a:r>
            <a:r>
              <a:rPr lang="x-none" sz="4000" b="1" dirty="0">
                <a:solidFill>
                  <a:srgbClr val="C00000"/>
                </a:solidFill>
                <a:latin typeface="Optima" charset="0"/>
                <a:ea typeface="Optima" charset="0"/>
                <a:cs typeface="Optima" charset="0"/>
              </a:rPr>
              <a:t>,</a:t>
            </a:r>
            <a:r>
              <a:rPr lang="es-ES_tradnl" sz="4000" b="1" dirty="0">
                <a:solidFill>
                  <a:srgbClr val="C00000"/>
                </a:solidFill>
                <a:latin typeface="Optima" charset="0"/>
                <a:ea typeface="Optima" charset="0"/>
                <a:cs typeface="Optima" charset="0"/>
              </a:rPr>
              <a:t>       </a:t>
            </a:r>
            <a:r>
              <a:rPr lang="x-none" sz="4000" b="1" dirty="0">
                <a:solidFill>
                  <a:srgbClr val="C00000"/>
                </a:solidFill>
                <a:latin typeface="Optima" charset="0"/>
                <a:ea typeface="Optima" charset="0"/>
                <a:cs typeface="Optima" charset="0"/>
              </a:rPr>
              <a:t>               </a:t>
            </a:r>
            <a:r>
              <a:rPr lang="es-ES_tradnl" sz="4000" b="1" dirty="0">
                <a:solidFill>
                  <a:srgbClr val="C00000"/>
                </a:solidFill>
                <a:latin typeface="Optima" charset="0"/>
                <a:ea typeface="Optima" charset="0"/>
                <a:cs typeface="Optima" charset="0"/>
              </a:rPr>
              <a:t>  Job respondió</a:t>
            </a:r>
            <a:r>
              <a:rPr lang="es-ES_tradnl" sz="4000" b="1" dirty="0">
                <a:latin typeface="Optima" charset="0"/>
                <a:ea typeface="Optima" charset="0"/>
                <a:cs typeface="Optima" charset="0"/>
              </a:rPr>
              <a:t>: </a:t>
            </a:r>
          </a:p>
          <a:p>
            <a:r>
              <a:rPr lang="es-ES_tradnl" sz="4000" dirty="0">
                <a:latin typeface="Optima" charset="0"/>
                <a:ea typeface="Optima" charset="0"/>
                <a:cs typeface="Optima" charset="0"/>
              </a:rPr>
              <a:t>“</a:t>
            </a:r>
            <a:r>
              <a:rPr lang="es-ES_tradnl" sz="4000" i="1" dirty="0">
                <a:latin typeface="Candara" panose="020E0502030303020204" pitchFamily="34" charset="0"/>
                <a:ea typeface="Optima" charset="0"/>
                <a:cs typeface="Optima" charset="0"/>
              </a:rPr>
              <a:t>Yo sé que mi Redentor vive, y al fin se levantará sobre el polvo; y después de desecha esta mi piel, en mi carne he de ver a Dios; al cual veré por mí mismo, y mis ojos lo verán, y no otro, aunque mi corazón desfallece dentro de mí”.  (Job 19:25-27).</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50502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70691" y="1512146"/>
            <a:ext cx="8433166" cy="3785652"/>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“Os he dicho estas cosas para que tengáis paz en mí.  En el mundo tendréis tribulación.  Pero ¡ánimo!: yo he vencido al mundo”.  </a:t>
            </a:r>
            <a:r>
              <a:rPr lang="es-ES_tradnl" sz="4800" dirty="0">
                <a:latin typeface="Optima" charset="0"/>
                <a:ea typeface="Optima" charset="0"/>
                <a:cs typeface="Optima" charset="0"/>
              </a:rPr>
              <a:t>(Juan 16:33).</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495096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663191" y="2328926"/>
            <a:ext cx="8398043" cy="2308324"/>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“Gustad, y ved que es bueno Jehová; dichoso el hombre que confía en él”.  </a:t>
            </a:r>
            <a:r>
              <a:rPr lang="x-none" sz="4800" i="1" dirty="0">
                <a:latin typeface="Candara" panose="020E0502030303020204" pitchFamily="34" charset="0"/>
                <a:ea typeface="Optima" charset="0"/>
                <a:cs typeface="Optima" charset="0"/>
              </a:rPr>
              <a:t>Salmos 34:8.</a:t>
            </a:r>
            <a:endParaRPr lang="es-ES_tradnl" sz="4800" i="1" dirty="0">
              <a:latin typeface="Candara" panose="020E0502030303020204" pitchFamily="34"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129651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261537" y="2380137"/>
            <a:ext cx="8553246" cy="2308324"/>
          </a:xfrm>
          <a:prstGeom prst="rect">
            <a:avLst/>
          </a:prstGeom>
        </p:spPr>
        <p:txBody>
          <a:bodyPr wrap="square">
            <a:spAutoFit/>
          </a:bodyPr>
          <a:lstStyle/>
          <a:p>
            <a:pPr algn="ctr"/>
            <a:r>
              <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rPr>
              <a:t>7-  </a:t>
            </a:r>
            <a:r>
              <a:rPr lang="x-none" sz="7200" dirty="0">
                <a:solidFill>
                  <a:srgbClr val="660033"/>
                </a:solidFill>
                <a:effectLst>
                  <a:outerShdw blurRad="38100" dist="38100" dir="2700000" algn="tl">
                    <a:srgbClr val="000000">
                      <a:alpha val="43137"/>
                    </a:srgbClr>
                  </a:outerShdw>
                </a:effectLst>
                <a:latin typeface="Optima" charset="0"/>
                <a:ea typeface="Optima" charset="0"/>
                <a:cs typeface="Optima" charset="0"/>
              </a:rPr>
              <a:t>Aférrate de las promesas del Señor</a:t>
            </a:r>
            <a:r>
              <a:rPr lang="es-ES_tradnl" sz="7200" dirty="0">
                <a:solidFill>
                  <a:srgbClr val="660033"/>
                </a:solidFill>
                <a:effectLst>
                  <a:outerShdw blurRad="38100" dist="38100" dir="2700000" algn="tl">
                    <a:srgbClr val="000000">
                      <a:alpha val="43137"/>
                    </a:srgbClr>
                  </a:outerShdw>
                </a:effectLst>
                <a:latin typeface="Optima" charset="0"/>
                <a:ea typeface="Optima" charset="0"/>
                <a:cs typeface="Optima" charset="0"/>
              </a:rPr>
              <a:t>.</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46274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778991" y="1668533"/>
            <a:ext cx="9193809" cy="3293209"/>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Antes que llenarse de angustias, dudas y desconfianza, los hijos fieles del Señor colman cada día sus mentes con las múltiples promesas de su Palabra</a:t>
            </a:r>
            <a:r>
              <a:rPr lang="es-ES_tradnl" sz="4800" dirty="0">
                <a:latin typeface="Optima" charset="0"/>
                <a:ea typeface="Optima" charset="0"/>
                <a:cs typeface="Optima" charset="0"/>
              </a:rPr>
              <a:t>.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710683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057400" y="1981200"/>
            <a:ext cx="9587688" cy="3170099"/>
          </a:xfrm>
          <a:prstGeom prst="rect">
            <a:avLst/>
          </a:prstGeom>
        </p:spPr>
        <p:txBody>
          <a:bodyPr wrap="square">
            <a:spAutoFit/>
          </a:bodyPr>
          <a:lstStyle/>
          <a:p>
            <a:pPr marL="685800" indent="-685800">
              <a:buFont typeface="Wingdings" charset="2"/>
              <a:buChar char="ü"/>
            </a:pPr>
            <a:r>
              <a:rPr lang="es-ES_tradnl" sz="4000" dirty="0">
                <a:latin typeface="Optima" charset="0"/>
                <a:ea typeface="Optima" charset="0"/>
                <a:cs typeface="Optima" charset="0"/>
              </a:rPr>
              <a:t>Dios es fiel para cumplir lo que ha propuesto dar a sus hijos; entonces clama a Jehová, y él te mostrará cosas grandes y ocultas que tú ni te imaginas.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939039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416586" y="2329564"/>
            <a:ext cx="8441688" cy="2308324"/>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“Bendice, alma mía, á Jehová, y no olvides ninguno de sus beneficios”.  (Salmos 103:2).</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577016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590800" y="1562795"/>
            <a:ext cx="8569172" cy="3785652"/>
          </a:xfrm>
          <a:prstGeom prst="rect">
            <a:avLst/>
          </a:prstGeom>
        </p:spPr>
        <p:txBody>
          <a:bodyPr wrap="square">
            <a:spAutoFit/>
          </a:bodyPr>
          <a:lstStyle/>
          <a:p>
            <a:r>
              <a:rPr lang="es-ES_tradnl" sz="4000" i="1" dirty="0">
                <a:latin typeface="Candara" panose="020E0502030303020204" pitchFamily="34" charset="0"/>
                <a:ea typeface="Optima" charset="0"/>
                <a:cs typeface="Optima" charset="0"/>
              </a:rPr>
              <a:t>“Edúquese al pueblo de Dios a ir al Señor cuando esté en problemas y a obtener fortaleza de las promesas que son el sí y el amén para toda alma que confía”.  (Testimonios para los Ministros, pág. 381).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836011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590800" y="1600200"/>
            <a:ext cx="8348833" cy="3785652"/>
          </a:xfrm>
          <a:prstGeom prst="rect">
            <a:avLst/>
          </a:prstGeom>
        </p:spPr>
        <p:txBody>
          <a:bodyPr wrap="square">
            <a:spAutoFit/>
          </a:bodyPr>
          <a:lstStyle/>
          <a:p>
            <a:r>
              <a:rPr lang="es-ES_tradnl" sz="4000" i="1" dirty="0">
                <a:latin typeface="Candara" panose="020E0502030303020204" pitchFamily="34" charset="0"/>
                <a:ea typeface="Optima" charset="0"/>
                <a:cs typeface="Optima" charset="0"/>
              </a:rPr>
              <a:t>“Soltáis demasiado pronto el brazo del Señor. Asediad el trono con peticiones, y persistid en ellas con firme fe. Las promesas son seguras. Creed que vais a recibir lo que pidáis y lo recibiréis”.  (La Oración, pág. 89).</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644588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4381" y="829033"/>
            <a:ext cx="6047886" cy="1325563"/>
          </a:xfrm>
        </p:spPr>
        <p:txBody>
          <a:bodyPr>
            <a:normAutofit/>
          </a:bodyPr>
          <a:lstStyle/>
          <a:p>
            <a:r>
              <a:rPr lang="x-none" sz="6500" u="sng" dirty="0">
                <a:solidFill>
                  <a:srgbClr val="800000"/>
                </a:solidFill>
                <a:effectLst>
                  <a:outerShdw blurRad="38100" dist="38100" dir="2700000" algn="tl">
                    <a:srgbClr val="000000">
                      <a:alpha val="43137"/>
                    </a:srgbClr>
                  </a:outerShdw>
                </a:effectLst>
                <a:latin typeface="Optima" charset="0"/>
                <a:ea typeface="Optima" charset="0"/>
                <a:cs typeface="Optima" charset="0"/>
              </a:rPr>
              <a:t>CONCLUSIÓN</a:t>
            </a:r>
            <a:endParaRPr lang="es-ES_tradnl" sz="6500" u="sng" dirty="0">
              <a:solidFill>
                <a:srgbClr val="800000"/>
              </a:solidFill>
              <a:effectLst>
                <a:outerShdw blurRad="38100" dist="38100" dir="2700000" algn="tl">
                  <a:srgbClr val="000000">
                    <a:alpha val="43137"/>
                  </a:srgbClr>
                </a:outerShdw>
              </a:effectLst>
              <a:latin typeface="Optima" charset="0"/>
              <a:ea typeface="Optima" charset="0"/>
              <a:cs typeface="Optima" charset="0"/>
            </a:endParaRPr>
          </a:p>
        </p:txBody>
      </p:sp>
      <p:sp>
        <p:nvSpPr>
          <p:cNvPr id="4" name="Rectángulo 3"/>
          <p:cNvSpPr txBox="1"/>
          <p:nvPr/>
        </p:nvSpPr>
        <p:spPr>
          <a:xfrm>
            <a:off x="2057400" y="2286000"/>
            <a:ext cx="9262782" cy="3416320"/>
          </a:xfrm>
          <a:prstGeom prst="rect">
            <a:avLst/>
          </a:prstGeom>
        </p:spPr>
        <p:txBody>
          <a:bodyPr wrap="square">
            <a:spAutoFit/>
          </a:bodyPr>
          <a:lstStyle/>
          <a:p>
            <a:r>
              <a:rPr lang="es-ES_tradnl" sz="3600" dirty="0">
                <a:latin typeface="Optima" charset="0"/>
                <a:ea typeface="Optima" charset="0"/>
                <a:cs typeface="Optima" charset="0"/>
              </a:rPr>
              <a:t>Si quieres que tu fidelidad se mantenga sana en medio de un mundo convulsionado y en crisis, recuerda siempre que puedes contar con la compañía divina como una de las tantas promesas que puedes reclamar al Señor. </a:t>
            </a:r>
          </a:p>
        </p:txBody>
      </p:sp>
      <p:pic>
        <p:nvPicPr>
          <p:cNvPr id="5" name="Imagen 4"/>
          <p:cNvPicPr>
            <a:picLocks noChangeAspect="1"/>
          </p:cNvPicPr>
          <p:nvPr/>
        </p:nvPicPr>
        <p:blipFill>
          <a:blip r:embed="rId2"/>
          <a:stretch>
            <a:fillRect/>
          </a:stretch>
        </p:blipFill>
        <p:spPr>
          <a:xfrm flipV="1">
            <a:off x="0" y="6219225"/>
            <a:ext cx="12192000" cy="631322"/>
          </a:xfrm>
          <a:prstGeom prst="rect">
            <a:avLst/>
          </a:prstGeom>
        </p:spPr>
      </p:pic>
      <p:pic>
        <p:nvPicPr>
          <p:cNvPr id="6" name="Imagen 5"/>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692328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2007204" y="1847737"/>
            <a:ext cx="8702989" cy="2308324"/>
          </a:xfrm>
          <a:prstGeom prst="rect">
            <a:avLst/>
          </a:prstGeom>
        </p:spPr>
        <p:txBody>
          <a:bodyPr wrap="square">
            <a:spAutoFit/>
          </a:bodyPr>
          <a:lstStyle/>
          <a:p>
            <a:r>
              <a:rPr lang="es-ES_tradnl" sz="4800" i="1" dirty="0">
                <a:latin typeface="Candara" panose="020E0502030303020204" pitchFamily="34" charset="0"/>
                <a:ea typeface="Optima" charset="0"/>
                <a:cs typeface="Optima" charset="0"/>
              </a:rPr>
              <a:t>“…sobre poco has sido fiel, sobre mucho te pondré; entra en el gozo de tu Señor”  (Mateo 25:21).</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
        <p:nvSpPr>
          <p:cNvPr id="5" name="CuadroTexto 4"/>
          <p:cNvSpPr txBox="1"/>
          <p:nvPr/>
        </p:nvSpPr>
        <p:spPr>
          <a:xfrm>
            <a:off x="5701322" y="5572894"/>
            <a:ext cx="5577488" cy="646331"/>
          </a:xfrm>
          <a:prstGeom prst="rect">
            <a:avLst/>
          </a:prstGeom>
          <a:noFill/>
        </p:spPr>
        <p:txBody>
          <a:bodyPr wrap="square" rtlCol="0">
            <a:spAutoFit/>
          </a:bodyPr>
          <a:lstStyle/>
          <a:p>
            <a:pPr algn="ctr"/>
            <a:r>
              <a:rPr lang="es-419" b="1" dirty="0"/>
              <a:t>Autor:  Pr.  Diego Doria</a:t>
            </a:r>
          </a:p>
          <a:p>
            <a:pPr algn="ctr"/>
            <a:r>
              <a:rPr lang="es-419" b="1" dirty="0"/>
              <a:t>Unión Colombiana del Norte</a:t>
            </a:r>
            <a:endParaRPr lang="es-CO" b="1" dirty="0"/>
          </a:p>
        </p:txBody>
      </p:sp>
    </p:spTree>
    <p:extLst>
      <p:ext uri="{BB962C8B-B14F-4D97-AF65-F5344CB8AC3E}">
        <p14:creationId xmlns:p14="http://schemas.microsoft.com/office/powerpoint/2010/main" val="169027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144519" y="1200567"/>
            <a:ext cx="9692200" cy="3785652"/>
          </a:xfrm>
          <a:prstGeom prst="rect">
            <a:avLst/>
          </a:prstGeom>
        </p:spPr>
        <p:txBody>
          <a:bodyPr wrap="square">
            <a:spAutoFit/>
          </a:bodyPr>
          <a:lstStyle/>
          <a:p>
            <a:pPr algn="ctr"/>
            <a:r>
              <a:rPr lang="es-ES_tradnl" sz="8000" dirty="0">
                <a:solidFill>
                  <a:srgbClr val="800000"/>
                </a:solidFill>
                <a:effectLst>
                  <a:outerShdw blurRad="38100" dist="38100" dir="2700000" algn="tl">
                    <a:srgbClr val="000000">
                      <a:alpha val="43137"/>
                    </a:srgbClr>
                  </a:outerShdw>
                </a:effectLst>
                <a:latin typeface="Optima" charset="0"/>
                <a:ea typeface="Optima" charset="0"/>
                <a:cs typeface="Optima" charset="0"/>
              </a:rPr>
              <a:t>¿Cómo mantener la fidelidad a Dios en medio de las crisis?</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37398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580175" y="1611393"/>
            <a:ext cx="10292890" cy="3323987"/>
          </a:xfrm>
          <a:prstGeom prst="rect">
            <a:avLst/>
          </a:prstGeom>
        </p:spPr>
        <p:txBody>
          <a:bodyPr wrap="square">
            <a:spAutoFit/>
          </a:bodyPr>
          <a:lstStyle/>
          <a:p>
            <a:r>
              <a:rPr lang="es-ES_tradnl" sz="7000" dirty="0">
                <a:solidFill>
                  <a:srgbClr val="660033"/>
                </a:solidFill>
                <a:effectLst>
                  <a:outerShdw blurRad="38100" dist="38100" dir="2700000" algn="tl">
                    <a:srgbClr val="000000">
                      <a:alpha val="43137"/>
                    </a:srgbClr>
                  </a:outerShdw>
                </a:effectLst>
                <a:latin typeface="Optima" charset="0"/>
                <a:ea typeface="Optima" charset="0"/>
                <a:cs typeface="Optima" charset="0"/>
              </a:rPr>
              <a:t>1-  </a:t>
            </a:r>
            <a:r>
              <a:rPr lang="x-none" sz="7000" dirty="0">
                <a:solidFill>
                  <a:srgbClr val="660033"/>
                </a:solidFill>
                <a:effectLst>
                  <a:outerShdw blurRad="38100" dist="38100" dir="2700000" algn="tl">
                    <a:srgbClr val="000000">
                      <a:alpha val="43137"/>
                    </a:srgbClr>
                  </a:outerShdw>
                </a:effectLst>
                <a:latin typeface="Optima" charset="0"/>
                <a:ea typeface="Optima" charset="0"/>
                <a:cs typeface="Optima" charset="0"/>
              </a:rPr>
              <a:t>Recuerda que Dios prometió acompañarte en los momentos difíciles.</a:t>
            </a:r>
            <a:endParaRPr lang="es-ES_tradnl" sz="7000" dirty="0">
              <a:solidFill>
                <a:srgbClr val="660033"/>
              </a:solidFill>
              <a:effectLst>
                <a:outerShdw blurRad="38100" dist="38100" dir="2700000" algn="tl">
                  <a:srgbClr val="000000">
                    <a:alpha val="43137"/>
                  </a:srgbClr>
                </a:outerShdw>
              </a:effectLst>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98413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455908" y="1530642"/>
            <a:ext cx="9280184" cy="3046988"/>
          </a:xfrm>
          <a:prstGeom prst="rect">
            <a:avLst/>
          </a:prstGeom>
        </p:spPr>
        <p:txBody>
          <a:bodyPr wrap="square">
            <a:spAutoFit/>
          </a:bodyPr>
          <a:lstStyle/>
          <a:p>
            <a:r>
              <a:rPr lang="es-ES_tradnl" sz="4800" i="1" dirty="0">
                <a:latin typeface="Optima" charset="0"/>
                <a:ea typeface="Optima" charset="0"/>
                <a:cs typeface="Optima" charset="0"/>
              </a:rPr>
              <a:t>"</a:t>
            </a:r>
            <a:r>
              <a:rPr lang="es-ES_tradnl" sz="4800" i="1" dirty="0">
                <a:latin typeface="Candara" panose="020E0502030303020204" pitchFamily="34" charset="0"/>
                <a:ea typeface="Optima" charset="0"/>
                <a:cs typeface="Optima" charset="0"/>
              </a:rPr>
              <a:t>Cuando me llame, le contestaré; ¡yo mismo estaré con él! Lo libraré de la angustia y lo colmaré de honores</a:t>
            </a:r>
            <a:r>
              <a:rPr lang="es-ES_tradnl" sz="4800" i="1" dirty="0">
                <a:latin typeface="Optima" charset="0"/>
                <a:ea typeface="Optima" charset="0"/>
                <a:cs typeface="Optima" charset="0"/>
              </a:rPr>
              <a:t>”.  (Salmos 91:15. </a:t>
            </a: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128297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884614" y="702368"/>
            <a:ext cx="9828986" cy="6001643"/>
          </a:xfrm>
          <a:prstGeom prst="rect">
            <a:avLst/>
          </a:prstGeom>
        </p:spPr>
        <p:txBody>
          <a:bodyPr wrap="square">
            <a:spAutoFit/>
          </a:bodyPr>
          <a:lstStyle/>
          <a:p>
            <a:pPr marL="571500" indent="-571500">
              <a:buFont typeface="Wingdings" charset="2"/>
              <a:buChar char="ü"/>
            </a:pPr>
            <a:r>
              <a:rPr lang="es-ES_tradnl" sz="4800" dirty="0">
                <a:latin typeface="Optima" charset="0"/>
                <a:ea typeface="Optima" charset="0"/>
                <a:cs typeface="Optima" charset="0"/>
              </a:rPr>
              <a:t>Puedes vivir confiado, de que en ningún instante estarás solo para enfrentar las luchas de la vida. </a:t>
            </a:r>
            <a:endParaRPr lang="x-none" sz="4800" dirty="0">
              <a:latin typeface="Optima" charset="0"/>
              <a:ea typeface="Optima" charset="0"/>
              <a:cs typeface="Optima" charset="0"/>
            </a:endParaRPr>
          </a:p>
          <a:p>
            <a:r>
              <a:rPr lang="es-ES_tradnl" sz="4800" dirty="0">
                <a:latin typeface="Optima" charset="0"/>
                <a:ea typeface="Optima" charset="0"/>
                <a:cs typeface="Optima" charset="0"/>
              </a:rPr>
              <a:t> </a:t>
            </a:r>
            <a:endParaRPr lang="x-none" sz="4800" dirty="0">
              <a:latin typeface="Optima" charset="0"/>
              <a:ea typeface="Optima" charset="0"/>
              <a:cs typeface="Optima" charset="0"/>
            </a:endParaRPr>
          </a:p>
          <a:p>
            <a:pPr marL="571500" indent="-571500">
              <a:buFont typeface="Wingdings" charset="2"/>
              <a:buChar char="ü"/>
            </a:pPr>
            <a:r>
              <a:rPr lang="es-ES_tradnl" sz="4800" dirty="0">
                <a:latin typeface="Optima" charset="0"/>
                <a:ea typeface="Optima" charset="0"/>
                <a:cs typeface="Optima" charset="0"/>
              </a:rPr>
              <a:t>Si hay un momento cuando Dios está pendiente de sus hijos, es cuando éstos enfrentan situaciones difíciles.  </a:t>
            </a:r>
            <a:endParaRPr lang="x-none" sz="4800" dirty="0">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flipV="1">
            <a:off x="0" y="6219225"/>
            <a:ext cx="12192000" cy="631322"/>
          </a:xfrm>
          <a:prstGeom prst="rect">
            <a:avLst/>
          </a:prstGeom>
        </p:spPr>
      </p:pic>
      <p:pic>
        <p:nvPicPr>
          <p:cNvPr id="4" name="Imagen 3"/>
          <p:cNvPicPr>
            <a:picLocks noChangeAspect="1"/>
          </p:cNvPicPr>
          <p:nvPr/>
        </p:nvPicPr>
        <p:blipFill>
          <a:blip r:embed="rId2"/>
          <a:stretch>
            <a:fillRect/>
          </a:stretch>
        </p:blipFill>
        <p:spPr>
          <a:xfrm>
            <a:off x="0" y="0"/>
            <a:ext cx="12192000" cy="971301"/>
          </a:xfrm>
          <a:prstGeom prst="rect">
            <a:avLst/>
          </a:prstGeom>
        </p:spPr>
      </p:pic>
    </p:spTree>
    <p:extLst>
      <p:ext uri="{BB962C8B-B14F-4D97-AF65-F5344CB8AC3E}">
        <p14:creationId xmlns:p14="http://schemas.microsoft.com/office/powerpoint/2010/main" val="957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Tema d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975</TotalTime>
  <Words>1957</Words>
  <Application>Microsoft Office PowerPoint</Application>
  <PresentationFormat>Panorámica</PresentationFormat>
  <Paragraphs>91</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Presentación de PowerPoint</vt:lpstr>
      <vt:lpstr>¿CÓMO MANTENER LA FIDELIDAD                                                         A DIOS, EN MEDIO DE LAS CRISIS?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Dil Doria Doria</dc:creator>
  <cp:lastModifiedBy>diego Dil Doria Doria</cp:lastModifiedBy>
  <cp:revision>206</cp:revision>
  <dcterms:created xsi:type="dcterms:W3CDTF">2016-12-26T18:04:22Z</dcterms:created>
  <dcterms:modified xsi:type="dcterms:W3CDTF">2017-05-18T00:35:30Z</dcterms:modified>
</cp:coreProperties>
</file>