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bg>
      <p:bgPr>
        <a:gradFill flip="none" rotWithShape="1">
          <a:gsLst>
            <a:gs pos="0">
              <a:srgbClr val="3E2477"/>
            </a:gs>
            <a:gs pos="100000">
              <a:srgbClr val="A5B2B5"/>
            </a:gs>
          </a:gsLst>
          <a:lin ang="12523918" scaled="0"/>
        </a:gradFill>
      </p:bgPr>
    </p:bg>
    <p:spTree>
      <p:nvGrpSpPr>
        <p:cNvPr id="1" name=""/>
        <p:cNvGrpSpPr/>
        <p:nvPr/>
      </p:nvGrpSpPr>
      <p:grpSpPr>
        <a:xfrm>
          <a:off x="0" y="0"/>
          <a:ext cx="0" cy="0"/>
          <a:chOff x="0" y="0"/>
          <a:chExt cx="0" cy="0"/>
        </a:xfrm>
      </p:grpSpPr>
      <p:sp>
        <p:nvSpPr>
          <p:cNvPr id="11" name="Nivel de texto 1…"/>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Autor y fecha</a:t>
            </a:r>
          </a:p>
          <a:p>
            <a:pPr lvl="1"/>
            <a:r>
              <a:t/>
            </a:r>
          </a:p>
          <a:p>
            <a:pPr lvl="2"/>
            <a:r>
              <a:t/>
            </a:r>
          </a:p>
          <a:p>
            <a:pPr lvl="3"/>
            <a:r>
              <a:t/>
            </a:r>
          </a:p>
          <a:p>
            <a:pPr lvl="4"/>
            <a:r>
              <a:t/>
            </a:r>
          </a:p>
        </p:txBody>
      </p:sp>
      <p:sp>
        <p:nvSpPr>
          <p:cNvPr id="12" name="Título de presentación"/>
          <p:cNvSpPr txBox="1"/>
          <p:nvPr>
            <p:ph type="title" hasCustomPrompt="1"/>
          </p:nvPr>
        </p:nvSpPr>
        <p:spPr>
          <a:xfrm>
            <a:off x="1206496" y="2574991"/>
            <a:ext cx="21971005" cy="4648202"/>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b="1" sz="5500"/>
            </a:lvl1pPr>
          </a:lstStyle>
          <a:p>
            <a:pPr/>
            <a:r>
              <a:t>Subtítulo de presentación</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Nivel de texto 1…"/>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Información del hecho</a:t>
            </a:r>
          </a:p>
          <a:p>
            <a:pPr lvl="1"/>
            <a:r>
              <a:t/>
            </a:r>
          </a:p>
          <a:p>
            <a:pPr lvl="2"/>
            <a:r>
              <a:t/>
            </a:r>
          </a:p>
          <a:p>
            <a:pPr lvl="3"/>
            <a:r>
              <a:t/>
            </a:r>
          </a:p>
          <a:p>
            <a:pPr lvl="4"/>
            <a:r>
              <a:t/>
            </a:r>
          </a:p>
        </p:txBody>
      </p:sp>
      <p:sp>
        <p:nvSpPr>
          <p:cNvPr id="107" name="Nivel de texto 1…"/>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Nivel de texto 1…"/>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Atribución</a:t>
            </a:r>
          </a:p>
          <a:p>
            <a:pPr lvl="1"/>
            <a:r>
              <a:t/>
            </a:r>
          </a:p>
          <a:p>
            <a:pPr lvl="2"/>
            <a:r>
              <a:t/>
            </a:r>
          </a:p>
          <a:p>
            <a:pPr lvl="3"/>
            <a:r>
              <a:t/>
            </a:r>
          </a:p>
          <a:p>
            <a:pPr lvl="4"/>
            <a:r>
              <a:t/>
            </a:r>
          </a:p>
        </p:txBody>
      </p:sp>
      <p:sp>
        <p:nvSpPr>
          <p:cNvPr id="116" name="Nivel de texto 1…"/>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spcBef>
                <a:spcPts val="0"/>
              </a:spcBef>
              <a:buSzTx/>
              <a:buNone/>
              <a:defRPr spc="-124" sz="5270">
                <a:latin typeface="Helvetica Neue Medium"/>
                <a:ea typeface="Helvetica Neue Medium"/>
                <a:cs typeface="Helvetica Neue Medium"/>
                <a:sym typeface="Helvetica Neue Medium"/>
              </a:defRPr>
            </a:pPr>
            <a:r>
              <a:t>“Frase celebre”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bg>
      <p:bgPr>
        <a:gradFill flip="none" rotWithShape="1">
          <a:gsLst>
            <a:gs pos="0">
              <a:srgbClr val="0096EF"/>
            </a:gs>
            <a:gs pos="100000">
              <a:srgbClr val="004E80"/>
            </a:gs>
          </a:gsLst>
          <a:lin ang="0" scaled="0"/>
        </a:gradFill>
      </p:bgPr>
    </p:bg>
    <p:spTree>
      <p:nvGrpSpPr>
        <p:cNvPr id="1" name=""/>
        <p:cNvGrpSpPr/>
        <p:nvPr/>
      </p:nvGrpSpPr>
      <p:grpSpPr>
        <a:xfrm>
          <a:off x="0" y="0"/>
          <a:ext cx="0" cy="0"/>
          <a:chOff x="0" y="0"/>
          <a:chExt cx="0" cy="0"/>
        </a:xfrm>
      </p:grpSpPr>
      <p:sp>
        <p:nvSpPr>
          <p:cNvPr id="149" name="Nivel de texto 1…"/>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Autor y fecha</a:t>
            </a:r>
          </a:p>
          <a:p>
            <a:pPr lvl="1"/>
            <a:r>
              <a:t/>
            </a:r>
          </a:p>
          <a:p>
            <a:pPr lvl="2"/>
            <a:r>
              <a:t/>
            </a:r>
          </a:p>
          <a:p>
            <a:pPr lvl="3"/>
            <a:r>
              <a:t/>
            </a:r>
          </a:p>
          <a:p>
            <a:pPr lvl="4"/>
            <a:r>
              <a:t/>
            </a:r>
          </a:p>
        </p:txBody>
      </p:sp>
      <p:sp>
        <p:nvSpPr>
          <p:cNvPr id="150" name="Título de presentación"/>
          <p:cNvSpPr txBox="1"/>
          <p:nvPr>
            <p:ph type="title" hasCustomPrompt="1"/>
          </p:nvPr>
        </p:nvSpPr>
        <p:spPr>
          <a:xfrm>
            <a:off x="1206496" y="2574991"/>
            <a:ext cx="21971005" cy="4648202"/>
          </a:xfrm>
          <a:prstGeom prst="rect">
            <a:avLst/>
          </a:prstGeom>
        </p:spPr>
        <p:txBody>
          <a:bodyPr anchor="b"/>
          <a:lstStyle>
            <a:lvl1pPr>
              <a:defRPr spc="-232" sz="11600"/>
            </a:lvl1pPr>
          </a:lstStyle>
          <a:p>
            <a:pPr/>
            <a:r>
              <a:t>Título de presentación</a:t>
            </a:r>
          </a:p>
        </p:txBody>
      </p:sp>
      <p:sp>
        <p:nvSpPr>
          <p:cNvPr id="151" name="Nivel de texto 1…"/>
          <p:cNvSpPr txBox="1"/>
          <p:nvPr>
            <p:ph type="body" sz="quarter" idx="21" hasCustomPrompt="1"/>
          </p:nvPr>
        </p:nvSpPr>
        <p:spPr>
          <a:xfrm>
            <a:off x="1206500" y="7196865"/>
            <a:ext cx="21971000" cy="1905002"/>
          </a:xfrm>
          <a:prstGeom prst="rect">
            <a:avLst/>
          </a:prstGeom>
        </p:spPr>
        <p:txBody>
          <a:bodyPr numCol="1" spcCol="38100"/>
          <a:lstStyle>
            <a:lvl1pPr marL="0" indent="0" defTabSz="825500">
              <a:lnSpc>
                <a:spcPct val="100000"/>
              </a:lnSpc>
              <a:spcBef>
                <a:spcPts val="0"/>
              </a:spcBef>
              <a:buSzTx/>
              <a:buNone/>
              <a:defRPr b="1" sz="5500"/>
            </a:lvl1pPr>
          </a:lstStyle>
          <a:p>
            <a:pPr/>
            <a:r>
              <a:t>Subtítulo de presentación</a:t>
            </a:r>
          </a:p>
        </p:txBody>
      </p:sp>
      <p:sp>
        <p:nvSpPr>
          <p:cNvPr id="152"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9" name="Texto del título"/>
          <p:cNvSpPr txBox="1"/>
          <p:nvPr>
            <p:ph type="title"/>
          </p:nvPr>
        </p:nvSpPr>
        <p:spPr>
          <a:xfrm>
            <a:off x="3096368" y="3994150"/>
            <a:ext cx="19621503"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60" name="Nivel de texto 1…"/>
          <p:cNvSpPr txBox="1"/>
          <p:nvPr>
            <p:ph type="body" sz="quarter" idx="1"/>
          </p:nvPr>
        </p:nvSpPr>
        <p:spPr>
          <a:xfrm>
            <a:off x="2387600" y="7200900"/>
            <a:ext cx="19621500" cy="1841500"/>
          </a:xfrm>
          <a:prstGeom prst="rect">
            <a:avLst/>
          </a:prstGeom>
        </p:spPr>
        <p:txBody>
          <a:bodyPr numCol="1" spcCol="38100"/>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1"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Imagen"/>
          <p:cNvSpPr/>
          <p:nvPr>
            <p:ph type="pic" idx="21"/>
          </p:nvPr>
        </p:nvSpPr>
        <p:spPr>
          <a:xfrm>
            <a:off x="2752725" y="-2489200"/>
            <a:ext cx="18840450" cy="12560300"/>
          </a:xfrm>
          <a:prstGeom prst="rect">
            <a:avLst/>
          </a:prstGeom>
        </p:spPr>
        <p:txBody>
          <a:bodyPr lIns="91439" tIns="45719" rIns="91439" bIns="45719" numCol="1" spcCol="38100">
            <a:noAutofit/>
          </a:bodyPr>
          <a:lstStyle/>
          <a:p>
            <a:pPr/>
          </a:p>
        </p:txBody>
      </p:sp>
      <p:sp>
        <p:nvSpPr>
          <p:cNvPr id="169" name="Texto del título"/>
          <p:cNvSpPr txBox="1"/>
          <p:nvPr>
            <p:ph type="title"/>
          </p:nvPr>
        </p:nvSpPr>
        <p:spPr>
          <a:xfrm>
            <a:off x="2387600" y="9448800"/>
            <a:ext cx="19621500" cy="2006600"/>
          </a:xfrm>
          <a:prstGeom prst="rect">
            <a:avLst/>
          </a:prstGeom>
        </p:spPr>
        <p:txBody>
          <a:bodyPr lIns="45718" tIns="45718" rIns="45718" bIns="45718"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70" name="Nivel de texto 1…"/>
          <p:cNvSpPr txBox="1"/>
          <p:nvPr>
            <p:ph type="body" sz="quarter" idx="1"/>
          </p:nvPr>
        </p:nvSpPr>
        <p:spPr>
          <a:xfrm>
            <a:off x="2387600" y="11518900"/>
            <a:ext cx="19621500" cy="1714500"/>
          </a:xfrm>
          <a:prstGeom prst="rect">
            <a:avLst/>
          </a:prstGeom>
        </p:spPr>
        <p:txBody>
          <a:bodyPr lIns="45718" tIns="45718" rIns="45718" bIns="45718" numCol="1" spcCol="38100"/>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1" name="Número de diapositiva"/>
          <p:cNvSpPr txBox="1"/>
          <p:nvPr>
            <p:ph type="sldNum" sz="quarter" idx="2"/>
          </p:nvPr>
        </p:nvSpPr>
        <p:spPr>
          <a:xfrm>
            <a:off x="21797621" y="11766550"/>
            <a:ext cx="332739" cy="348427"/>
          </a:xfrm>
          <a:prstGeom prst="rect">
            <a:avLst/>
          </a:prstGeom>
        </p:spPr>
        <p:txBody>
          <a:bodyPr lIns="45718" tIns="45718" rIns="45718" bIns="45718"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9" name="Nivel de texto 1…"/>
          <p:cNvSpPr txBox="1"/>
          <p:nvPr>
            <p:ph type="body" sz="quarter" idx="1"/>
          </p:nvPr>
        </p:nvSpPr>
        <p:spPr>
          <a:xfrm>
            <a:off x="1930400" y="11049000"/>
            <a:ext cx="20510500" cy="1778000"/>
          </a:xfrm>
          <a:prstGeom prst="rect">
            <a:avLst/>
          </a:prstGeom>
        </p:spPr>
        <p:txBody>
          <a:bodyPr numCol="1" spcCol="38100"/>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80"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Nivel de texto 1…"/>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Autor y fecha</a:t>
            </a:r>
          </a:p>
          <a:p>
            <a:pPr lvl="1"/>
            <a:r>
              <a:t/>
            </a:r>
          </a:p>
          <a:p>
            <a:pPr lvl="2"/>
            <a:r>
              <a:t/>
            </a:r>
          </a:p>
          <a:p>
            <a:pPr lvl="3"/>
            <a:r>
              <a:t/>
            </a:r>
          </a:p>
          <a:p>
            <a:pPr lvl="4"/>
            <a:r>
              <a:t/>
            </a:r>
          </a:p>
        </p:txBody>
      </p:sp>
      <p:sp>
        <p:nvSpPr>
          <p:cNvPr id="24" name="Nivel de texto 1…"/>
          <p:cNvSpPr txBox="1"/>
          <p:nvPr>
            <p:ph type="body" sz="quarter" idx="22" hasCustomPrompt="1"/>
          </p:nvPr>
        </p:nvSpPr>
        <p:spPr>
          <a:xfrm>
            <a:off x="1206500" y="11609909"/>
            <a:ext cx="21971000" cy="1144689"/>
          </a:xfrm>
          <a:prstGeom prst="rect">
            <a:avLst/>
          </a:prstGeom>
        </p:spPr>
        <p:txBody>
          <a:bodyPr numCol="1" spcCol="38100"/>
          <a:lstStyle>
            <a:lvl1pPr marL="0" indent="0" defTabSz="825500">
              <a:lnSpc>
                <a:spcPct val="100000"/>
              </a:lnSpc>
              <a:spcBef>
                <a:spcPts val="0"/>
              </a:spcBef>
              <a:buSzTx/>
              <a:buNone/>
              <a:defRPr b="1" sz="5500"/>
            </a:lvl1pPr>
          </a:lstStyle>
          <a:p>
            <a:pPr/>
            <a:r>
              <a:t>Subtítulo de presentación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4"/>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xfrm>
            <a:off x="1206500" y="952500"/>
            <a:ext cx="21971000" cy="1433164"/>
          </a:xfrm>
          <a:prstGeom prst="rect">
            <a:avLst/>
          </a:prstGeom>
        </p:spPr>
        <p:txBody>
          <a:bodyPr/>
          <a:lstStyle/>
          <a:p>
            <a:pPr/>
            <a:r>
              <a:t>Título de diapositiva</a:t>
            </a:r>
          </a:p>
        </p:txBody>
      </p:sp>
      <p:sp>
        <p:nvSpPr>
          <p:cNvPr id="43" name="Nivel de texto 1…"/>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Subtítulo de diapositiva</a:t>
            </a:r>
          </a:p>
          <a:p>
            <a:pPr lvl="1"/>
            <a:r>
              <a:t/>
            </a:r>
          </a:p>
          <a:p>
            <a:pPr lvl="2"/>
            <a:r>
              <a:t/>
            </a:r>
          </a:p>
          <a:p>
            <a:pPr lvl="3"/>
            <a:r>
              <a:t/>
            </a:r>
          </a:p>
          <a:p>
            <a:pPr lvl="4"/>
            <a:r>
              <a:t/>
            </a:r>
          </a:p>
        </p:txBody>
      </p:sp>
      <p:sp>
        <p:nvSpPr>
          <p:cNvPr id="44" name="Nivel de texto 1…"/>
          <p:cNvSpPr txBox="1"/>
          <p:nvPr>
            <p:ph type="body" idx="21" hasCustomPrompt="1"/>
          </p:nvPr>
        </p:nvSpPr>
        <p:spPr>
          <a:prstGeom prst="rect">
            <a:avLst/>
          </a:prstGeom>
        </p:spPr>
        <p:txBody>
          <a:bodyPr numCol="1" spcCol="38100"/>
          <a:lstStyle/>
          <a:p>
            <a:pPr/>
            <a:r>
              <a:t>Texto en viñeta de diapositiva</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Nivel de texto 1…"/>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Subtítulo de diapositiva</a:t>
            </a:r>
          </a:p>
          <a:p>
            <a:pPr lvl="1"/>
            <a:r>
              <a:t/>
            </a:r>
          </a:p>
          <a:p>
            <a:pPr lvl="2"/>
            <a:r>
              <a:t/>
            </a:r>
          </a:p>
          <a:p>
            <a:pPr lvl="3"/>
            <a:r>
              <a:t/>
            </a:r>
          </a:p>
          <a:p>
            <a:pPr lvl="4"/>
            <a:r>
              <a:t/>
            </a:r>
          </a:p>
        </p:txBody>
      </p:sp>
      <p:sp>
        <p:nvSpPr>
          <p:cNvPr id="62" name="Nivel de texto 1…"/>
          <p:cNvSpPr txBox="1"/>
          <p:nvPr>
            <p:ph type="body" sz="half" idx="21" hasCustomPrompt="1"/>
          </p:nvPr>
        </p:nvSpPr>
        <p:spPr>
          <a:xfrm>
            <a:off x="1206500" y="4248503"/>
            <a:ext cx="9779000" cy="8256014"/>
          </a:xfrm>
          <a:prstGeom prst="rect">
            <a:avLst/>
          </a:prstGeom>
        </p:spPr>
        <p:txBody>
          <a:bodyPr numCol="1" spcCol="38100"/>
          <a:lstStyle/>
          <a:p>
            <a:pPr/>
            <a:r>
              <a:t>Texto en viñeta de diapositiva</a:t>
            </a:r>
          </a:p>
        </p:txBody>
      </p:sp>
      <p:sp>
        <p:nvSpPr>
          <p:cNvPr id="63" name="824910546_2681x1332.jpg"/>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50"/>
          </a:xfrm>
          <a:prstGeom prst="rect">
            <a:avLst/>
          </a:prstGeom>
        </p:spPr>
        <p:txBody>
          <a:bodyPr/>
          <a:lstStyle/>
          <a:p>
            <a:pPr/>
            <a:r>
              <a:t>Título de diapositiva</a:t>
            </a:r>
          </a:p>
        </p:txBody>
      </p:sp>
      <p:sp>
        <p:nvSpPr>
          <p:cNvPr id="80" name="Nivel de texto 1…"/>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Subtítulo de diapositiva</a:t>
            </a:r>
          </a:p>
          <a:p>
            <a:pPr lvl="1"/>
            <a:r>
              <a:t/>
            </a:r>
          </a:p>
          <a:p>
            <a:pPr lvl="2"/>
            <a:r>
              <a:t/>
            </a:r>
          </a:p>
          <a:p>
            <a:pPr lvl="3"/>
            <a:r>
              <a:t/>
            </a:r>
          </a:p>
          <a:p>
            <a:pPr lvl="4"/>
            <a:r>
              <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Nivel de texto 1…"/>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Subtítulo de agenda</a:t>
            </a:r>
          </a:p>
          <a:p>
            <a:pPr lvl="1"/>
            <a:r>
              <a:t/>
            </a:r>
          </a:p>
          <a:p>
            <a:pPr lvl="2"/>
            <a:r>
              <a:t/>
            </a:r>
          </a:p>
          <a:p>
            <a:pPr lvl="3"/>
            <a:r>
              <a:t/>
            </a:r>
          </a:p>
          <a:p>
            <a:pPr lvl="4"/>
            <a:r>
              <a:t/>
            </a:r>
          </a:p>
        </p:txBody>
      </p:sp>
      <p:sp>
        <p:nvSpPr>
          <p:cNvPr id="90" name="Nivel de texto 1…"/>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Temas de agenda</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Nivel de texto 1…"/>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Texto en viñeta de diapositiva</a:t>
            </a:r>
          </a:p>
          <a:p>
            <a:pPr lvl="1"/>
            <a:r>
              <a:t/>
            </a:r>
          </a:p>
          <a:p>
            <a:pPr lvl="2"/>
            <a:r>
              <a:t/>
            </a:r>
          </a:p>
          <a:p>
            <a:pPr lvl="3"/>
            <a:r>
              <a:t/>
            </a:r>
          </a:p>
          <a:p>
            <a:pPr lvl="4"/>
            <a:r>
              <a:t/>
            </a:r>
          </a:p>
        </p:txBody>
      </p:sp>
      <p:sp>
        <p:nvSpPr>
          <p:cNvPr id="3" name="Texto del título"/>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del título</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2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34.png"/><Relationship Id="rId4" Type="http://schemas.openxmlformats.org/officeDocument/2006/relationships/image" Target="../media/image3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34.png"/><Relationship Id="rId4"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Editar: doble clic"/>
          <p:cNvSpPr txBox="1"/>
          <p:nvPr>
            <p:ph type="title"/>
          </p:nvPr>
        </p:nvSpPr>
        <p:spPr>
          <a:xfrm>
            <a:off x="1936750" y="7385050"/>
            <a:ext cx="20510500" cy="3695700"/>
          </a:xfrm>
          <a:prstGeom prst="rect">
            <a:avLst/>
          </a:prstGeom>
        </p:spPr>
        <p:txBody>
          <a:bodyPr/>
          <a:lstStyle/>
          <a:p>
            <a:pPr/>
          </a:p>
        </p:txBody>
      </p:sp>
      <p:sp>
        <p:nvSpPr>
          <p:cNvPr id="190" name="Editar: doble clic"/>
          <p:cNvSpPr txBox="1"/>
          <p:nvPr>
            <p:ph type="body" sz="quarter" idx="1"/>
          </p:nvPr>
        </p:nvSpPr>
        <p:spPr>
          <a:prstGeom prst="rect">
            <a:avLst/>
          </a:prstGeom>
        </p:spPr>
        <p:txBody>
          <a:bodyPr/>
          <a:lstStyle/>
          <a:p>
            <a:pPr/>
          </a:p>
        </p:txBody>
      </p:sp>
      <p:pic>
        <p:nvPicPr>
          <p:cNvPr id="191"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2">
            <a:alphaModFix amt="94614"/>
            <a:extLst/>
          </a:blip>
          <a:stretch>
            <a:fillRect/>
          </a:stretch>
        </p:blipFill>
        <p:spPr>
          <a:xfrm>
            <a:off x="232803" y="2738011"/>
            <a:ext cx="10436550" cy="10085050"/>
          </a:xfrm>
          <a:prstGeom prst="rect">
            <a:avLst/>
          </a:prstGeom>
          <a:ln w="12700">
            <a:miter lim="400000"/>
          </a:ln>
          <a:effectLst>
            <a:outerShdw sx="100000" sy="100000" kx="0" ky="0" algn="b" rotWithShape="0" blurRad="190500" dist="114300" dir="4039402">
              <a:srgbClr val="535353">
                <a:alpha val="98224"/>
              </a:srgbClr>
            </a:outerShdw>
          </a:effectLst>
        </p:spPr>
      </p:pic>
      <p:sp>
        <p:nvSpPr>
          <p:cNvPr id="257" name="Rectángulo redondeado"/>
          <p:cNvSpPr/>
          <p:nvPr/>
        </p:nvSpPr>
        <p:spPr>
          <a:xfrm>
            <a:off x="9815548" y="2455965"/>
            <a:ext cx="13658653" cy="10649142"/>
          </a:xfrm>
          <a:prstGeom prst="roundRect">
            <a:avLst>
              <a:gd name="adj" fmla="val 1616"/>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58" name="—JT 1:316, 317 (1872) {1MCP 285.2"/>
          <p:cNvSpPr txBox="1"/>
          <p:nvPr>
            <p:ph type="body" sz="quarter" idx="1"/>
          </p:nvPr>
        </p:nvSpPr>
        <p:spPr>
          <a:xfrm>
            <a:off x="11969599" y="11588595"/>
            <a:ext cx="11364211"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—Carta 14, 1885. {1MCP 319.3}</a:t>
            </a:r>
          </a:p>
        </p:txBody>
      </p:sp>
      <p:sp>
        <p:nvSpPr>
          <p:cNvPr id="259" name="Resultados de dominar la mente por la fuerza o temor"/>
          <p:cNvSpPr txBox="1"/>
          <p:nvPr>
            <p:ph type="title"/>
          </p:nvPr>
        </p:nvSpPr>
        <p:spPr>
          <a:xfrm>
            <a:off x="6624142" y="662138"/>
            <a:ext cx="11135716" cy="1933387"/>
          </a:xfrm>
          <a:prstGeom prst="rect">
            <a:avLst/>
          </a:prstGeom>
        </p:spPr>
        <p:txBody>
          <a:bodyPr anchor="t"/>
          <a:lstStyle>
            <a:lvl1pPr algn="ctr" defTabSz="1389852">
              <a:defRPr b="0" spc="-242" sz="8360">
                <a:effectLst>
                  <a:outerShdw sx="100000" sy="100000" kx="0" ky="0" algn="b" rotWithShape="0" blurRad="12065" dist="36195" dir="18900000">
                    <a:srgbClr val="6C6C6C"/>
                  </a:outerShdw>
                </a:effectLst>
                <a:latin typeface="Helvetica Neue Black Condensed"/>
                <a:ea typeface="Helvetica Neue Black Condensed"/>
                <a:cs typeface="Helvetica Neue Black Condensed"/>
                <a:sym typeface="Helvetica Neue Black Condensed"/>
              </a:defRPr>
            </a:lvl1pPr>
          </a:lstStyle>
          <a:p>
            <a:pPr/>
            <a:r>
              <a:t>La pérdida de la integridad</a:t>
            </a:r>
          </a:p>
        </p:txBody>
      </p:sp>
      <p:sp>
        <p:nvSpPr>
          <p:cNvPr id="260" name="Se jactan de dominar por completo la mente y la voluntad de los niños bajo su cuidado, dejarían de jactarse si pudieran ver la vida futura de los niños así dominados por la fuerza o el temor.…"/>
          <p:cNvSpPr txBox="1"/>
          <p:nvPr/>
        </p:nvSpPr>
        <p:spPr>
          <a:xfrm>
            <a:off x="9904350" y="3596411"/>
            <a:ext cx="13481048" cy="8781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37692" indent="-837692" algn="l" defTabSz="2365187">
              <a:lnSpc>
                <a:spcPts val="6800"/>
              </a:lnSpc>
              <a:spcBef>
                <a:spcPts val="3000"/>
              </a:spcBef>
              <a:buSzPct val="80000"/>
              <a:buBlip>
                <a:blip r:embed="rId4"/>
              </a:buBlip>
              <a:defRPr sz="7081">
                <a:solidFill>
                  <a:srgbClr val="FFFFFF"/>
                </a:solidFill>
                <a:latin typeface="Helvetica Neue Thin"/>
                <a:ea typeface="Helvetica Neue Thin"/>
                <a:cs typeface="Helvetica Neue Thin"/>
                <a:sym typeface="Helvetica Neue Thin"/>
              </a:defRPr>
            </a:pPr>
            <a:r>
              <a:t>Cuando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pierden su integridad</a:t>
            </a:r>
            <a:r>
              <a:t> de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conciencia</a:t>
            </a:r>
            <a:r>
              <a:rPr sz="5917"/>
              <a:t>, su alma llega a ser el campo de batalla </a:t>
            </a:r>
            <a:endParaRPr sz="5917"/>
          </a:p>
          <a:p>
            <a:pPr marL="757365" indent="-757365" algn="l" defTabSz="2365187">
              <a:lnSpc>
                <a:spcPts val="6800"/>
              </a:lnSpc>
              <a:spcBef>
                <a:spcPts val="3000"/>
              </a:spcBef>
              <a:buSzPct val="80000"/>
              <a:buBlip>
                <a:blip r:embed="rId4"/>
              </a:buBlip>
              <a:defRPr sz="7081">
                <a:solidFill>
                  <a:srgbClr val="FFFFFF"/>
                </a:solidFill>
                <a:latin typeface="Helvetica Neue Thin"/>
                <a:ea typeface="Helvetica Neue Thin"/>
                <a:cs typeface="Helvetica Neue Thin"/>
                <a:sym typeface="Helvetica Neue Thin"/>
              </a:defRPr>
            </a:pP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Tienen temores</a:t>
            </a:r>
            <a:r>
              <a:t> y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dudas suficientes</a:t>
            </a:r>
            <a:r>
              <a:t> como para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paralizar sus energías</a:t>
            </a:r>
            <a:r>
              <a:t> </a:t>
            </a:r>
            <a:r>
              <a:rPr sz="5917"/>
              <a:t>y </a:t>
            </a:r>
            <a:r>
              <a:t>llevarlos al desánimo.</a:t>
            </a:r>
          </a:p>
          <a:p>
            <a:pPr marL="837692" indent="-837692" algn="l" defTabSz="2365187">
              <a:lnSpc>
                <a:spcPts val="6800"/>
              </a:lnSpc>
              <a:spcBef>
                <a:spcPts val="3000"/>
              </a:spcBef>
              <a:buSzPct val="80000"/>
              <a:buBlip>
                <a:blip r:embed="rId4"/>
              </a:buBlip>
              <a:defRPr sz="7081">
                <a:solidFill>
                  <a:srgbClr val="FFFFFF"/>
                </a:solidFill>
                <a:latin typeface="Helvetica Neue Thin"/>
                <a:ea typeface="Helvetica Neue Thin"/>
                <a:cs typeface="Helvetica Neue Thin"/>
                <a:sym typeface="Helvetica Neue Thin"/>
              </a:defRPr>
            </a:pPr>
            <a:r>
              <a:t>Han tratado de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suplir </a:t>
            </a:r>
            <a:r>
              <a:t>ese lugar y </a:t>
            </a:r>
            <a:r>
              <a:rPr sz="6402">
                <a:effectLst>
                  <a:outerShdw sx="100000" sy="100000" kx="0" ky="0" algn="b" rotWithShape="0" blurRad="24638" dist="61595" dir="18900000">
                    <a:srgbClr val="A7A7A7"/>
                  </a:outerShdw>
                </a:effectLst>
                <a:latin typeface="Helvetica Neue Bold Condensed"/>
                <a:ea typeface="Helvetica Neue Bold Condensed"/>
                <a:cs typeface="Helvetica Neue Bold Condensed"/>
                <a:sym typeface="Helvetica Neue Bold Condensed"/>
              </a:rPr>
              <a:t>buscar compensaciones </a:t>
            </a:r>
            <a:r>
              <a:rPr sz="5917"/>
              <a:t>por la pérdida del testimonio</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Rectángulo redondeado"/>
          <p:cNvSpPr/>
          <p:nvPr/>
        </p:nvSpPr>
        <p:spPr>
          <a:xfrm>
            <a:off x="956172" y="4870886"/>
            <a:ext cx="16643652" cy="7396903"/>
          </a:xfrm>
          <a:prstGeom prst="roundRect">
            <a:avLst>
              <a:gd name="adj" fmla="val 2572"/>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pic>
        <p:nvPicPr>
          <p:cNvPr id="263" name="Imagen" descr="Imagen"/>
          <p:cNvPicPr>
            <a:picLocks noChangeAspect="1"/>
          </p:cNvPicPr>
          <p:nvPr/>
        </p:nvPicPr>
        <p:blipFill>
          <a:blip r:embed="rId3">
            <a:extLst/>
          </a:blip>
          <a:stretch>
            <a:fillRect/>
          </a:stretch>
        </p:blipFill>
        <p:spPr>
          <a:xfrm>
            <a:off x="15483657" y="545935"/>
            <a:ext cx="8325171" cy="9985128"/>
          </a:xfrm>
          <a:prstGeom prst="rect">
            <a:avLst/>
          </a:prstGeom>
          <a:ln w="12700">
            <a:miter lim="400000"/>
          </a:ln>
          <a:effectLst>
            <a:outerShdw sx="100000" sy="100000" kx="0" ky="0" algn="b" rotWithShape="0" blurRad="190500" dist="419100" dir="5400000">
              <a:srgbClr val="434343"/>
            </a:outerShdw>
          </a:effectLst>
        </p:spPr>
      </p:pic>
      <p:sp>
        <p:nvSpPr>
          <p:cNvPr id="264" name="—La Educación, 295 (1903). {1MCP 285.3}"/>
          <p:cNvSpPr txBox="1"/>
          <p:nvPr>
            <p:ph type="body" sz="quarter" idx="1"/>
          </p:nvPr>
        </p:nvSpPr>
        <p:spPr>
          <a:xfrm>
            <a:off x="14437716" y="11959428"/>
            <a:ext cx="8739785"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—CR A, 286 (1890). {1MCP 319.6}</a:t>
            </a:r>
          </a:p>
        </p:txBody>
      </p:sp>
      <p:sp>
        <p:nvSpPr>
          <p:cNvPr id="265" name="La disciplina que estimula y fortalece"/>
          <p:cNvSpPr txBox="1"/>
          <p:nvPr>
            <p:ph type="title"/>
          </p:nvPr>
        </p:nvSpPr>
        <p:spPr>
          <a:xfrm>
            <a:off x="2750454" y="971488"/>
            <a:ext cx="10081503" cy="3152451"/>
          </a:xfrm>
          <a:prstGeom prst="rect">
            <a:avLst/>
          </a:prstGeom>
        </p:spPr>
        <p:txBody>
          <a:bodyPr/>
          <a:lstStyle>
            <a:lvl1pPr algn="ctr" defTabSz="1731219">
              <a:defRPr b="0" spc="-199" sz="8200">
                <a:effectLst>
                  <a:outerShdw sx="100000" sy="100000" kx="0" ky="0" algn="b" rotWithShape="0" blurRad="12700" dist="45085" dir="18900000">
                    <a:srgbClr val="6C6C6C"/>
                  </a:outerShdw>
                </a:effectLst>
                <a:latin typeface="Helvetica Neue Black Condensed"/>
                <a:ea typeface="Helvetica Neue Black Condensed"/>
                <a:cs typeface="Helvetica Neue Black Condensed"/>
                <a:sym typeface="Helvetica Neue Black Condensed"/>
              </a:defRPr>
            </a:lvl1pPr>
          </a:lstStyle>
          <a:p>
            <a:pPr/>
            <a:r>
              <a:t>La alimentación afecta la conciencia</a:t>
            </a:r>
          </a:p>
        </p:txBody>
      </p:sp>
      <p:sp>
        <p:nvSpPr>
          <p:cNvPr id="266" name="Todos tienen que hacer frente a la severa disciplina de la vida. La forma de hacerlo sabiamente constituye una lección. Es cierto que Dios nos ama, que trabaja para nuestra felicidad y que si siempre se hubiera obedecido su ley nunca habríamos conocido e"/>
          <p:cNvSpPr txBox="1"/>
          <p:nvPr/>
        </p:nvSpPr>
        <p:spPr>
          <a:xfrm>
            <a:off x="1065628" y="5181641"/>
            <a:ext cx="14483625" cy="7097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487385">
              <a:lnSpc>
                <a:spcPts val="7000"/>
              </a:lnSpc>
              <a:spcBef>
                <a:spcPts val="700"/>
              </a:spcBef>
              <a:defRPr sz="6700">
                <a:solidFill>
                  <a:srgbClr val="FFFFFF"/>
                </a:solidFill>
                <a:latin typeface="Helvetica Neue Thin"/>
                <a:ea typeface="Helvetica Neue Thin"/>
                <a:cs typeface="Helvetica Neue Thin"/>
                <a:sym typeface="Helvetica Neue Thin"/>
              </a:defRPr>
            </a:lvl1pPr>
          </a:lstStyle>
          <a:p>
            <a:pPr/>
            <a:r>
              <a:t>Los alimentos toscos y estimulantes afiebran la sangre, descontrolan el sistema nervioso y con demasiada frecuencia embotan la sensibilidad moral, de modo que la razón y la conciencia son vencidas por los impulsos sensuales.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ectángulo redondeado"/>
          <p:cNvSpPr/>
          <p:nvPr/>
        </p:nvSpPr>
        <p:spPr>
          <a:xfrm>
            <a:off x="1292076" y="2937866"/>
            <a:ext cx="21040825" cy="8996465"/>
          </a:xfrm>
          <a:prstGeom prst="roundRect">
            <a:avLst>
              <a:gd name="adj" fmla="val 3020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69" name="Reacción a las reglas rigurosas"/>
          <p:cNvSpPr txBox="1"/>
          <p:nvPr>
            <p:ph type="title"/>
          </p:nvPr>
        </p:nvSpPr>
        <p:spPr>
          <a:xfrm>
            <a:off x="1206497" y="1305489"/>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La salud y la conciencia</a:t>
            </a:r>
          </a:p>
        </p:txBody>
      </p:sp>
      <p:sp>
        <p:nvSpPr>
          <p:cNvPr id="270" name="—Medical Ministry, 180 (1902)."/>
          <p:cNvSpPr txBox="1"/>
          <p:nvPr>
            <p:ph type="body" sz="quarter" idx="1"/>
          </p:nvPr>
        </p:nvSpPr>
        <p:spPr>
          <a:xfrm>
            <a:off x="14110592" y="11979270"/>
            <a:ext cx="9066909"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—Obreros Evangélicos, 256. {1MCP 320.1}</a:t>
            </a:r>
          </a:p>
        </p:txBody>
      </p:sp>
      <p:sp>
        <p:nvSpPr>
          <p:cNvPr id="271" name="La salud es una bendición inestimable, que está íntimamente relacionada con la conciencia y la religión. Tiene mucho que ver con la capacidad de uno.…"/>
          <p:cNvSpPr txBox="1"/>
          <p:nvPr/>
        </p:nvSpPr>
        <p:spPr>
          <a:xfrm>
            <a:off x="2133349" y="4349210"/>
            <a:ext cx="19358279" cy="6173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a:effectLst>
                  <a:outerShdw sx="100000" sy="100000" kx="0" ky="0" algn="b" rotWithShape="0" blurRad="25400" dist="63500" dir="18900000">
                    <a:srgbClr val="DDDDDD"/>
                  </a:outerShdw>
                </a:effectLst>
              </a:defRPr>
            </a:pPr>
            <a:r>
              <a:t>La salud es una bendición inestimable, que está íntimamente relacionada con la conciencia y la religión. </a:t>
            </a:r>
            <a:r>
              <a:rPr sz="5900">
                <a:latin typeface="Helvetica Neue Thin"/>
                <a:ea typeface="Helvetica Neue Thin"/>
                <a:cs typeface="Helvetica Neue Thin"/>
                <a:sym typeface="Helvetica Neue Thin"/>
              </a:rPr>
              <a:t>Tiene mucho que ver con la capacidad de uno.</a:t>
            </a:r>
          </a:p>
          <a:p>
            <a:pPr>
              <a:defRPr sz="6700">
                <a:effectLst>
                  <a:outerShdw sx="100000" sy="100000" kx="0" ky="0" algn="b" rotWithShape="0" blurRad="25400" dist="63500" dir="18900000">
                    <a:srgbClr val="DDDDDD"/>
                  </a:outerShdw>
                </a:effectLst>
              </a:defRPr>
            </a:pPr>
            <a:r>
              <a:t>Todo predicador, debe conservar todas sus facultades en condición de prestar el mejor servicio posible.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n" descr="Imagen"/>
          <p:cNvPicPr>
            <a:picLocks noChangeAspect="1"/>
          </p:cNvPicPr>
          <p:nvPr/>
        </p:nvPicPr>
        <p:blipFill>
          <a:blip r:embed="rId2">
            <a:extLst/>
          </a:blip>
          <a:stretch>
            <a:fillRect/>
          </a:stretch>
        </p:blipFill>
        <p:spPr>
          <a:xfrm>
            <a:off x="418410" y="2166208"/>
            <a:ext cx="11282353" cy="11364784"/>
          </a:xfrm>
          <a:prstGeom prst="rect">
            <a:avLst/>
          </a:prstGeom>
          <a:ln w="12700">
            <a:miter lim="400000"/>
          </a:ln>
        </p:spPr>
      </p:pic>
      <p:sp>
        <p:nvSpPr>
          <p:cNvPr id="274" name="Rectángulo redondeado"/>
          <p:cNvSpPr/>
          <p:nvPr/>
        </p:nvSpPr>
        <p:spPr>
          <a:xfrm>
            <a:off x="6709495" y="4143943"/>
            <a:ext cx="15690067" cy="8421463"/>
          </a:xfrm>
          <a:prstGeom prst="roundRect">
            <a:avLst>
              <a:gd name="adj" fmla="val 2146"/>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5" name="—El Ministerio de Curación, 392 (1905). {1MCP 286.3}"/>
          <p:cNvSpPr txBox="1"/>
          <p:nvPr>
            <p:ph type="body" sz="quarter" idx="1"/>
          </p:nvPr>
        </p:nvSpPr>
        <p:spPr>
          <a:xfrm>
            <a:off x="190499" y="12176342"/>
            <a:ext cx="21971002"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—MeM 182 (1871). {1MCP 320.2}</a:t>
            </a:r>
          </a:p>
        </p:txBody>
      </p:sp>
      <p:sp>
        <p:nvSpPr>
          <p:cNvPr id="276" name="Los pensamientos se convierten en hábitos"/>
          <p:cNvSpPr txBox="1"/>
          <p:nvPr>
            <p:ph type="title"/>
          </p:nvPr>
        </p:nvSpPr>
        <p:spPr>
          <a:xfrm>
            <a:off x="3466797" y="986682"/>
            <a:ext cx="17450406" cy="1260818"/>
          </a:xfrm>
          <a:prstGeom prst="rect">
            <a:avLst/>
          </a:prstGeom>
        </p:spPr>
        <p:txBody>
          <a:bodyPr/>
          <a:lstStyle>
            <a:lvl1pPr algn="ctr" defTabSz="1609303">
              <a:defRPr b="0" spc="-200" sz="7600">
                <a:effectLst>
                  <a:outerShdw sx="100000" sy="100000" kx="0" ky="0" algn="b" rotWithShape="0" blurRad="12700" dist="41910" dir="18900000">
                    <a:srgbClr val="6C6C6C"/>
                  </a:outerShdw>
                </a:effectLst>
                <a:latin typeface="Helvetica Neue Black Condensed"/>
                <a:ea typeface="Helvetica Neue Black Condensed"/>
                <a:cs typeface="Helvetica Neue Black Condensed"/>
                <a:sym typeface="Helvetica Neue Black Condensed"/>
              </a:defRPr>
            </a:lvl1pPr>
          </a:lstStyle>
          <a:p>
            <a:pPr/>
            <a:r>
              <a:t>Agente efectivo para restaurar la salud</a:t>
            </a:r>
          </a:p>
        </p:txBody>
      </p:sp>
      <p:sp>
        <p:nvSpPr>
          <p:cNvPr id="277" name="Se vuelve fácil con la práctica, hasta que los buenos pensamientos y acciones llegan a ser habituales.…"/>
          <p:cNvSpPr txBox="1"/>
          <p:nvPr/>
        </p:nvSpPr>
        <p:spPr>
          <a:xfrm>
            <a:off x="8227569" y="5258864"/>
            <a:ext cx="13060320" cy="65223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90000"/>
              </a:lnSpc>
              <a:spcBef>
                <a:spcPts val="4500"/>
              </a:spcBef>
              <a:defRPr sz="4800">
                <a:solidFill>
                  <a:srgbClr val="FFFFFF"/>
                </a:solidFill>
                <a:latin typeface="Helvetica Neue Thin"/>
                <a:ea typeface="Helvetica Neue Thin"/>
                <a:cs typeface="Helvetica Neue Thin"/>
                <a:sym typeface="Helvetica Neue Thin"/>
              </a:defRPr>
            </a:pPr>
            <a:r>
              <a:rPr sz="6400"/>
              <a:t>Aunque estén angustiados y afligidos, no tienen que cerrarse como las hojas de una rama seca.</a:t>
            </a:r>
            <a:r>
              <a:t> </a:t>
            </a:r>
            <a:r>
              <a:rPr i="1" sz="7800">
                <a:latin typeface="Times New Roman"/>
                <a:ea typeface="Times New Roman"/>
                <a:cs typeface="Times New Roman"/>
                <a:sym typeface="Times New Roman"/>
              </a:rPr>
              <a:t>La alegría y la buena conciencia son mejores que los remedios</a:t>
            </a:r>
            <a:r>
              <a:t>, y servirán de agentes eficaces en la restauración de la salud.</a:t>
            </a:r>
          </a:p>
        </p:txBody>
      </p:sp>
      <p:sp>
        <p:nvSpPr>
          <p:cNvPr id="278" name="Línea"/>
          <p:cNvSpPr/>
          <p:nvPr/>
        </p:nvSpPr>
        <p:spPr>
          <a:xfrm>
            <a:off x="1730579" y="2693740"/>
            <a:ext cx="3122415" cy="1420614"/>
          </a:xfrm>
          <a:prstGeom prst="line">
            <a:avLst/>
          </a:prstGeom>
          <a:ln w="152400" cap="rnd">
            <a:solidFill>
              <a:srgbClr val="FAE132"/>
            </a:solidFill>
            <a:custDash>
              <a:ds d="100000" sp="200000"/>
            </a:custDash>
            <a:tailEnd type="triangle"/>
          </a:ln>
        </p:spPr>
        <p:txBody>
          <a:bodyPr lIns="45718" tIns="45718" rIns="45718" bIns="45718"/>
          <a:lstStyle/>
          <a:p>
            <a:pPr>
              <a:defRPr>
                <a:solidFill>
                  <a:srgbClr val="FFFFFF"/>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Rectángulo redondeado"/>
          <p:cNvSpPr/>
          <p:nvPr/>
        </p:nvSpPr>
        <p:spPr>
          <a:xfrm>
            <a:off x="1088396" y="3632200"/>
            <a:ext cx="21145402" cy="8314631"/>
          </a:xfrm>
          <a:prstGeom prst="roundRect">
            <a:avLst>
              <a:gd name="adj" fmla="val 15000"/>
            </a:avLst>
          </a:prstGeom>
          <a:gradFill>
            <a:gsLst>
              <a:gs pos="0">
                <a:srgbClr val="00A2FF"/>
              </a:gs>
              <a:gs pos="100000">
                <a:srgbClr val="004D80"/>
              </a:gs>
            </a:gsLst>
            <a:lin ang="5400000"/>
          </a:gradFill>
          <a:ln w="12700">
            <a:miter lim="400000"/>
          </a:ln>
          <a:effectLst>
            <a:outerShdw sx="100000" sy="100000" kx="0" ky="0" algn="b" rotWithShape="0" blurRad="190500" dist="190500" dir="5400000">
              <a:srgbClr val="09273B">
                <a:alpha val="95859"/>
              </a:srgbClr>
            </a:outerShdw>
          </a:effectLst>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
        <p:nvSpPr>
          <p:cNvPr id="281" name="{1MCP 286.4}"/>
          <p:cNvSpPr txBox="1"/>
          <p:nvPr>
            <p:ph type="body" sz="quarter" idx="1"/>
          </p:nvPr>
        </p:nvSpPr>
        <p:spPr>
          <a:xfrm>
            <a:off x="15109625" y="11642942"/>
            <a:ext cx="7610676"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—Carta 4, 1889. {1MCP 320.3}</a:t>
            </a:r>
          </a:p>
        </p:txBody>
      </p:sp>
      <p:sp>
        <p:nvSpPr>
          <p:cNvPr id="282" name="Ejemplos tristes de la historia"/>
          <p:cNvSpPr txBox="1"/>
          <p:nvPr>
            <p:ph type="title"/>
          </p:nvPr>
        </p:nvSpPr>
        <p:spPr>
          <a:xfrm>
            <a:off x="675594" y="600856"/>
            <a:ext cx="21971006" cy="2652452"/>
          </a:xfrm>
          <a:prstGeom prst="rect">
            <a:avLst/>
          </a:prstGeom>
        </p:spPr>
        <p:txBody>
          <a:bodyPr anchor="t"/>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Concienzudamente equivocados</a:t>
            </a:r>
          </a:p>
        </p:txBody>
      </p:sp>
      <p:sp>
        <p:nvSpPr>
          <p:cNvPr id="283" name="Su carácter fue notablemente influenciado por la educación que recibió cuando era niño.…"/>
          <p:cNvSpPr txBox="1"/>
          <p:nvPr/>
        </p:nvSpPr>
        <p:spPr>
          <a:xfrm>
            <a:off x="2534336" y="4372461"/>
            <a:ext cx="19582595" cy="68341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4800">
                <a:solidFill>
                  <a:srgbClr val="FFFFFF"/>
                </a:solidFill>
              </a:defRPr>
            </a:pPr>
            <a:r>
              <a:t>No todas las conciencias armonizan entre sí, ni son igualmente inspiradas.</a:t>
            </a:r>
          </a:p>
          <a:p>
            <a:pPr algn="l">
              <a:lnSpc>
                <a:spcPct val="90000"/>
              </a:lnSpc>
              <a:spcBef>
                <a:spcPts val="4500"/>
              </a:spcBef>
              <a:defRPr sz="4800">
                <a:solidFill>
                  <a:srgbClr val="FFFFFF"/>
                </a:solidFill>
              </a:defRPr>
            </a:pPr>
            <a:r>
              <a:t>Algunas conciencias están muertas, cauterizadas como con un hierro candente. </a:t>
            </a:r>
          </a:p>
          <a:p>
            <a:pPr algn="l">
              <a:lnSpc>
                <a:spcPct val="90000"/>
              </a:lnSpc>
              <a:spcBef>
                <a:spcPts val="4500"/>
              </a:spcBef>
              <a:defRPr sz="4800">
                <a:solidFill>
                  <a:srgbClr val="FFFFFF"/>
                </a:solidFill>
              </a:defRPr>
            </a:pPr>
            <a:r>
              <a:t>Pueden estar concienzudamente equivocados así como concienzudamente en lo correcto. Pablo no creía en Jesús de Nazaret, y persiguió a los cristianos de ciudad en ciudad, creyendo realmente que estaba sirviendo a Dios.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n" descr="Imagen"/>
          <p:cNvPicPr>
            <a:picLocks noChangeAspect="1"/>
          </p:cNvPicPr>
          <p:nvPr/>
        </p:nvPicPr>
        <p:blipFill>
          <a:blip r:embed="rId2">
            <a:extLst/>
          </a:blip>
          <a:stretch>
            <a:fillRect/>
          </a:stretch>
        </p:blipFill>
        <p:spPr>
          <a:xfrm>
            <a:off x="14962975" y="3139274"/>
            <a:ext cx="9542078" cy="10501881"/>
          </a:xfrm>
          <a:prstGeom prst="rect">
            <a:avLst/>
          </a:prstGeom>
          <a:ln w="12700">
            <a:miter lim="400000"/>
          </a:ln>
          <a:effectLst>
            <a:outerShdw sx="100000" sy="100000" kx="0" ky="0" algn="b" rotWithShape="0" blurRad="190500" dist="8455" dir="5400000">
              <a:srgbClr val="A7A7A7"/>
            </a:outerShdw>
          </a:effectLst>
        </p:spPr>
      </p:pic>
      <p:sp>
        <p:nvSpPr>
          <p:cNvPr id="286" name="Rectángulo redondeado"/>
          <p:cNvSpPr/>
          <p:nvPr/>
        </p:nvSpPr>
        <p:spPr>
          <a:xfrm>
            <a:off x="1199654" y="3139274"/>
            <a:ext cx="15174601" cy="10501881"/>
          </a:xfrm>
          <a:prstGeom prst="roundRect">
            <a:avLst>
              <a:gd name="adj" fmla="val 2000"/>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7" name="—CMPy AEC, 126 (1913)."/>
          <p:cNvSpPr txBox="1"/>
          <p:nvPr>
            <p:ph type="body" sz="quarter" idx="1"/>
          </p:nvPr>
        </p:nvSpPr>
        <p:spPr>
          <a:xfrm>
            <a:off x="17052991" y="11767232"/>
            <a:ext cx="5811895"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{1MCP 321.1}</a:t>
            </a:r>
          </a:p>
        </p:txBody>
      </p:sp>
      <p:sp>
        <p:nvSpPr>
          <p:cNvPr id="288" name="La influencia de la lectura"/>
          <p:cNvSpPr txBox="1"/>
          <p:nvPr>
            <p:ph type="title"/>
          </p:nvPr>
        </p:nvSpPr>
        <p:spPr>
          <a:xfrm>
            <a:off x="6808090" y="1356289"/>
            <a:ext cx="10767820"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Las percepciones</a:t>
            </a:r>
          </a:p>
        </p:txBody>
      </p:sp>
      <p:sp>
        <p:nvSpPr>
          <p:cNvPr id="289" name="Leen cualquier cosa que pueden obtener.…"/>
          <p:cNvSpPr txBox="1"/>
          <p:nvPr/>
        </p:nvSpPr>
        <p:spPr>
          <a:xfrm>
            <a:off x="1705717" y="4507828"/>
            <a:ext cx="14162475" cy="891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8200"/>
              </a:lnSpc>
              <a:spcBef>
                <a:spcPts val="2500"/>
              </a:spcBef>
              <a:defRPr sz="4800">
                <a:solidFill>
                  <a:srgbClr val="FFFFFF"/>
                </a:solidFill>
              </a:defRPr>
            </a:lvl1pPr>
          </a:lstStyle>
          <a:p>
            <a:pPr/>
            <a:r>
              <a:t>Cuando la conciencia es guiada por las percepciones, que no están subyugadas ni suavizadas por la gracia de Cristo, la mente está enferma. Las cosas no se ven en su verdadera relación. La imaginación se sobreexcita, y el ojo de la mente ve las cosas bajo una luz distorsionada y falsa.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Imagen" descr="Imagen"/>
          <p:cNvPicPr>
            <a:picLocks noChangeAspect="1"/>
          </p:cNvPicPr>
          <p:nvPr/>
        </p:nvPicPr>
        <p:blipFill>
          <a:blip r:embed="rId2">
            <a:extLst/>
          </a:blip>
          <a:stretch>
            <a:fillRect/>
          </a:stretch>
        </p:blipFill>
        <p:spPr>
          <a:xfrm>
            <a:off x="2229036" y="3257913"/>
            <a:ext cx="19925928" cy="8584756"/>
          </a:xfrm>
          <a:prstGeom prst="rect">
            <a:avLst/>
          </a:prstGeom>
          <a:ln w="12700">
            <a:miter lim="400000"/>
          </a:ln>
          <a:effectLst>
            <a:outerShdw sx="100000" sy="100000" kx="0" ky="0" algn="b" rotWithShape="0" blurRad="190500" dist="419100" dir="5400000">
              <a:srgbClr val="434343"/>
            </a:outerShdw>
          </a:effectLst>
        </p:spPr>
      </p:pic>
      <p:sp>
        <p:nvSpPr>
          <p:cNvPr id="292" name="—The RH, 21 de Agos de 1888; FCE, 130. {1MCP 287.3}"/>
          <p:cNvSpPr txBox="1"/>
          <p:nvPr>
            <p:ph type="body" sz="quarter" idx="1"/>
          </p:nvPr>
        </p:nvSpPr>
        <p:spPr>
          <a:xfrm>
            <a:off x="1206499" y="11338142"/>
            <a:ext cx="21971002" cy="1137885"/>
          </a:xfrm>
          <a:prstGeom prst="rect">
            <a:avLst/>
          </a:prstGeom>
        </p:spPr>
        <p:txBody>
          <a:bodyPr/>
          <a:lstStyle>
            <a:lvl1pPr marL="469900" indent="-300876" algn="r" defTabSz="2438337">
              <a:lnSpc>
                <a:spcPct val="90000"/>
              </a:lnSpc>
              <a:defRPr b="0" spc="-100" sz="3200">
                <a:latin typeface="Helvetica Neue Thin"/>
                <a:ea typeface="Helvetica Neue Thin"/>
                <a:cs typeface="Helvetica Neue Thin"/>
                <a:sym typeface="Helvetica Neue Thin"/>
              </a:defRPr>
            </a:lvl1pPr>
          </a:lstStyle>
          <a:p>
            <a:pPr/>
            <a:r>
              <a:t>—The RH, 21 de Agos de 1888; FCE, 130. {1MCP 287.3}</a:t>
            </a:r>
          </a:p>
        </p:txBody>
      </p:sp>
      <p:sp>
        <p:nvSpPr>
          <p:cNvPr id="293" name="La mente se iguala"/>
          <p:cNvSpPr txBox="1"/>
          <p:nvPr>
            <p:ph type="title"/>
          </p:nvPr>
        </p:nvSpPr>
        <p:spPr>
          <a:xfrm>
            <a:off x="6883893" y="1559489"/>
            <a:ext cx="10616214"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Cuándo confiar</a:t>
            </a:r>
          </a:p>
        </p:txBody>
      </p:sp>
      <p:sp>
        <p:nvSpPr>
          <p:cNvPr id="294" name="El entendimiento se iguala a las cosas con las cuales se familiariza. Si todos hicieran de la Biblia su libro de estudio, veríamos a las personas más desarrolladas, capaces de pensar con mayor profundidad, y que mostrarían un mayor grado de inteligencia "/>
          <p:cNvSpPr txBox="1"/>
          <p:nvPr/>
        </p:nvSpPr>
        <p:spPr>
          <a:xfrm>
            <a:off x="3875819" y="4418993"/>
            <a:ext cx="17497208" cy="56470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365187">
              <a:lnSpc>
                <a:spcPct val="90000"/>
              </a:lnSpc>
              <a:spcBef>
                <a:spcPts val="4300"/>
              </a:spcBef>
              <a:defRPr sz="7500">
                <a:solidFill>
                  <a:srgbClr val="FFFFFF"/>
                </a:solidFill>
                <a:latin typeface="Helvetica Neue Light"/>
                <a:ea typeface="Helvetica Neue Light"/>
                <a:cs typeface="Helvetica Neue Light"/>
                <a:sym typeface="Helvetica Neue Light"/>
              </a:defRPr>
            </a:lvl1pPr>
          </a:lstStyle>
          <a:p>
            <a:pPr/>
            <a:r>
              <a:t>No puede confiar en la conciencia a menos que esté bajo la influencia de la gracia divina. Satanás se aprovecha de la conciencia no iluminada, y por ella conduce a toda clase de engaños.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Rectángulo redondeado"/>
          <p:cNvSpPr/>
          <p:nvPr/>
        </p:nvSpPr>
        <p:spPr>
          <a:xfrm>
            <a:off x="1161660" y="2436755"/>
            <a:ext cx="11883869" cy="10990254"/>
          </a:xfrm>
          <a:prstGeom prst="roundRect">
            <a:avLst>
              <a:gd name="adj" fmla="val 1824"/>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pic>
        <p:nvPicPr>
          <p:cNvPr id="297" name="Imagen" descr="Imagen"/>
          <p:cNvPicPr>
            <a:picLocks noChangeAspect="1"/>
          </p:cNvPicPr>
          <p:nvPr/>
        </p:nvPicPr>
        <p:blipFill>
          <a:blip r:embed="rId3">
            <a:extLst/>
          </a:blip>
          <a:stretch>
            <a:fillRect/>
          </a:stretch>
        </p:blipFill>
        <p:spPr>
          <a:xfrm>
            <a:off x="10495983" y="865392"/>
            <a:ext cx="13806034" cy="12749970"/>
          </a:xfrm>
          <a:prstGeom prst="rect">
            <a:avLst/>
          </a:prstGeom>
          <a:ln w="12700">
            <a:miter lim="400000"/>
          </a:ln>
          <a:effectLst>
            <a:outerShdw sx="100000" sy="100000" kx="0" ky="0" algn="b" rotWithShape="0" blurRad="190500" dist="114300" dir="4039402">
              <a:srgbClr val="535353">
                <a:alpha val="98224"/>
              </a:srgbClr>
            </a:outerShdw>
          </a:effectLst>
        </p:spPr>
      </p:pic>
      <p:sp>
        <p:nvSpPr>
          <p:cNvPr id="298" name="—HPP, 650, 651 (1890) {1MCP 288.4}."/>
          <p:cNvSpPr txBox="1"/>
          <p:nvPr>
            <p:ph type="body" sz="quarter" idx="1"/>
          </p:nvPr>
        </p:nvSpPr>
        <p:spPr>
          <a:xfrm>
            <a:off x="13228140" y="11439742"/>
            <a:ext cx="9212761"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—Manuscrito 67, 1894. {1MCP 322.1}</a:t>
            </a:r>
          </a:p>
        </p:txBody>
      </p:sp>
      <p:sp>
        <p:nvSpPr>
          <p:cNvPr id="299" name="Necesitan la disciplina del trabajo"/>
          <p:cNvSpPr txBox="1"/>
          <p:nvPr>
            <p:ph type="title"/>
          </p:nvPr>
        </p:nvSpPr>
        <p:spPr>
          <a:xfrm>
            <a:off x="6606116" y="1311081"/>
            <a:ext cx="11415449" cy="1408103"/>
          </a:xfrm>
          <a:prstGeom prst="rect">
            <a:avLst/>
          </a:prstGeom>
        </p:spPr>
        <p:txBody>
          <a:bodyPr/>
          <a:lstStyle>
            <a:lvl1pPr algn="ctr" defTabSz="1779987">
              <a:defRPr b="0" spc="-200" sz="8400">
                <a:effectLst>
                  <a:outerShdw sx="100000" sy="100000" kx="0" ky="0" algn="b" rotWithShape="0" blurRad="25400" dist="46355" dir="18900000">
                    <a:srgbClr val="535353"/>
                  </a:outerShdw>
                </a:effectLst>
                <a:latin typeface="Helvetica Neue Black Condensed"/>
                <a:ea typeface="Helvetica Neue Black Condensed"/>
                <a:cs typeface="Helvetica Neue Black Condensed"/>
                <a:sym typeface="Helvetica Neue Black Condensed"/>
              </a:defRPr>
            </a:lvl1pPr>
          </a:lstStyle>
          <a:p>
            <a:pPr/>
            <a:r>
              <a:t>La influencia de la verdad</a:t>
            </a:r>
          </a:p>
        </p:txBody>
      </p:sp>
      <p:sp>
        <p:nvSpPr>
          <p:cNvPr id="300" name="Deben recibir instrucción sobre los deberes de la vida práctica.…"/>
          <p:cNvSpPr txBox="1"/>
          <p:nvPr/>
        </p:nvSpPr>
        <p:spPr>
          <a:xfrm>
            <a:off x="117171" y="2904879"/>
            <a:ext cx="12411912" cy="11227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456840" indent="-1456840" algn="l">
              <a:lnSpc>
                <a:spcPts val="7100"/>
              </a:lnSpc>
              <a:spcBef>
                <a:spcPts val="4200"/>
              </a:spcBef>
              <a:buSzPct val="80000"/>
              <a:buBlip>
                <a:blip r:embed="rId4"/>
              </a:buBlip>
              <a:defRPr sz="5900">
                <a:solidFill>
                  <a:srgbClr val="FFFFFF"/>
                </a:solidFill>
              </a:defRPr>
            </a:pPr>
            <a:r>
              <a:rPr i="1" sz="7200">
                <a:latin typeface="Times New Roman"/>
                <a:ea typeface="Times New Roman"/>
                <a:cs typeface="Times New Roman"/>
                <a:sym typeface="Times New Roman"/>
              </a:rPr>
              <a:t>Cuando la verdad actúa solamente sobre la conciencia</a:t>
            </a:r>
            <a:r>
              <a:rPr>
                <a:latin typeface="Helvetica Neue Thin"/>
                <a:ea typeface="Helvetica Neue Thin"/>
                <a:cs typeface="Helvetica Neue Thin"/>
                <a:sym typeface="Helvetica Neue Thin"/>
              </a:rPr>
              <a:t>, crea mucha incomodidad.</a:t>
            </a:r>
            <a:endParaRPr>
              <a:latin typeface="Helvetica Neue Thin"/>
              <a:ea typeface="Helvetica Neue Thin"/>
              <a:cs typeface="Helvetica Neue Thin"/>
              <a:sym typeface="Helvetica Neue Thin"/>
            </a:endParaRPr>
          </a:p>
          <a:p>
            <a:pPr marL="1456840" indent="-1456840" algn="l">
              <a:lnSpc>
                <a:spcPts val="7100"/>
              </a:lnSpc>
              <a:spcBef>
                <a:spcPts val="4200"/>
              </a:spcBef>
              <a:buSzPct val="80000"/>
              <a:buBlip>
                <a:blip r:embed="rId4"/>
              </a:buBlip>
              <a:defRPr sz="5900">
                <a:solidFill>
                  <a:srgbClr val="FFFFFF"/>
                </a:solidFill>
              </a:defRPr>
            </a:pPr>
            <a:r>
              <a:rPr i="1" sz="7200">
                <a:latin typeface="Times New Roman"/>
                <a:ea typeface="Times New Roman"/>
                <a:cs typeface="Times New Roman"/>
                <a:sym typeface="Times New Roman"/>
              </a:rPr>
              <a:t>Cuando se invita a la verdad a entrar en el corazón</a:t>
            </a:r>
            <a:r>
              <a:rPr>
                <a:latin typeface="Helvetica Neue Thin"/>
                <a:ea typeface="Helvetica Neue Thin"/>
                <a:cs typeface="Helvetica Neue Thin"/>
                <a:sym typeface="Helvetica Neue Thin"/>
              </a:rPr>
              <a:t>, todo el ser es llevado en cautividad a Jesucristo.</a:t>
            </a:r>
            <a:endParaRPr>
              <a:latin typeface="Helvetica Neue Thin"/>
              <a:ea typeface="Helvetica Neue Thin"/>
              <a:cs typeface="Helvetica Neue Thin"/>
              <a:sym typeface="Helvetica Neue Thin"/>
            </a:endParaRPr>
          </a:p>
          <a:p>
            <a:pPr marL="1193800" indent="-1193800" algn="l">
              <a:lnSpc>
                <a:spcPts val="7100"/>
              </a:lnSpc>
              <a:spcBef>
                <a:spcPts val="4200"/>
              </a:spcBef>
              <a:buSzPct val="80000"/>
              <a:buBlip>
                <a:blip r:embed="rId4"/>
              </a:buBlip>
              <a:defRPr sz="5900">
                <a:solidFill>
                  <a:srgbClr val="FFFFFF"/>
                </a:solidFill>
              </a:defRPr>
            </a:pPr>
            <a:r>
              <a:t>Aun los pensamientos son capturados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2" name="—HPP, 650, 651 (1890) {1MCP 288.4}."/>
          <p:cNvSpPr txBox="1"/>
          <p:nvPr>
            <p:ph type="body" sz="quarter" idx="1"/>
          </p:nvPr>
        </p:nvSpPr>
        <p:spPr>
          <a:xfrm>
            <a:off x="1206499" y="11338142"/>
            <a:ext cx="21971002"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Filipenses 2:5</a:t>
            </a:r>
          </a:p>
        </p:txBody>
      </p:sp>
      <p:sp>
        <p:nvSpPr>
          <p:cNvPr id="303" name="“Haya, pues, en vosotros este sentir que hubo también en Cristo Jesús”."/>
          <p:cNvSpPr txBox="1"/>
          <p:nvPr/>
        </p:nvSpPr>
        <p:spPr>
          <a:xfrm>
            <a:off x="5824041" y="3363028"/>
            <a:ext cx="15638960" cy="3789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i="1" sz="8500">
                <a:solidFill>
                  <a:srgbClr val="FFFFFF"/>
                </a:solidFill>
                <a:latin typeface="Times New Roman"/>
                <a:ea typeface="Times New Roman"/>
                <a:cs typeface="Times New Roman"/>
                <a:sym typeface="Times New Roman"/>
              </a:defRPr>
            </a:lvl1pPr>
          </a:lstStyle>
          <a:p>
            <a:pPr/>
            <a:r>
              <a:t>“Haya, pues, en vosotros este sentir que hubo también en Cristo Jesús”.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n" descr="Imagen"/>
          <p:cNvPicPr>
            <a:picLocks noChangeAspect="1"/>
          </p:cNvPicPr>
          <p:nvPr/>
        </p:nvPicPr>
        <p:blipFill>
          <a:blip r:embed="rId2">
            <a:extLst/>
          </a:blip>
          <a:stretch>
            <a:fillRect/>
          </a:stretch>
        </p:blipFill>
        <p:spPr>
          <a:xfrm>
            <a:off x="7754597" y="360316"/>
            <a:ext cx="16596406" cy="10792844"/>
          </a:xfrm>
          <a:prstGeom prst="rect">
            <a:avLst/>
          </a:prstGeom>
          <a:ln w="12700">
            <a:miter lim="400000"/>
          </a:ln>
        </p:spPr>
      </p:pic>
      <p:sp>
        <p:nvSpPr>
          <p:cNvPr id="306" name="Rectángulo redondeado"/>
          <p:cNvSpPr/>
          <p:nvPr/>
        </p:nvSpPr>
        <p:spPr>
          <a:xfrm>
            <a:off x="2649249" y="3237366"/>
            <a:ext cx="20246485" cy="7705004"/>
          </a:xfrm>
          <a:prstGeom prst="roundRect">
            <a:avLst>
              <a:gd name="adj" fmla="val 2354"/>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07" name="—CMPy AEC, 126 (1913). 141 (1913) {1MCP 289.2}."/>
          <p:cNvSpPr txBox="1"/>
          <p:nvPr>
            <p:ph type="body" sz="quarter" idx="1"/>
          </p:nvPr>
        </p:nvSpPr>
        <p:spPr>
          <a:xfrm>
            <a:off x="14042627" y="11588595"/>
            <a:ext cx="9312674"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—Manuscrito 27, 1900. {1MCP 322.4}</a:t>
            </a:r>
          </a:p>
        </p:txBody>
      </p:sp>
      <p:sp>
        <p:nvSpPr>
          <p:cNvPr id="308" name="La educación en los deberes domésticos"/>
          <p:cNvSpPr txBox="1"/>
          <p:nvPr>
            <p:ph type="title"/>
          </p:nvPr>
        </p:nvSpPr>
        <p:spPr>
          <a:xfrm>
            <a:off x="1206497" y="1401384"/>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Cuándo es una guía segura</a:t>
            </a:r>
          </a:p>
        </p:txBody>
      </p:sp>
      <p:sp>
        <p:nvSpPr>
          <p:cNvPr id="309" name="Deben combinar la educación práctica y la literaria.…"/>
          <p:cNvSpPr txBox="1"/>
          <p:nvPr/>
        </p:nvSpPr>
        <p:spPr>
          <a:xfrm>
            <a:off x="3098200" y="3798910"/>
            <a:ext cx="19348583" cy="6979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7400"/>
              </a:lnSpc>
              <a:spcBef>
                <a:spcPts val="1600"/>
              </a:spcBef>
              <a:defRPr sz="6400">
                <a:latin typeface="Helvetica Neue Thin"/>
                <a:ea typeface="Helvetica Neue Thin"/>
                <a:cs typeface="Helvetica Neue Thin"/>
                <a:sym typeface="Helvetica Neue Thin"/>
              </a:defRPr>
            </a:lvl1pPr>
          </a:lstStyle>
          <a:p>
            <a:pPr/>
            <a:r>
              <a:t>Quien tiene la conciencia como una guía segura no se detendrá a razonar cuando brilla sobre él la luz de la Palabra de Dios. No será guiado por consejos humanos. No permitirá que los negocios mundanos estén en el camino de la obediencia. Pondrá todo interés egoísta a la puerta de la investigación y se acercará a Dios como alguien cuyo interés eterno está en la balanza.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PortadA MENTEcaracterPer.png" descr="PortadA MENTEcaracterPer.png"/>
          <p:cNvPicPr>
            <a:picLocks noChangeAspect="1"/>
          </p:cNvPicPr>
          <p:nvPr/>
        </p:nvPicPr>
        <p:blipFill>
          <a:blip r:embed="rId2">
            <a:extLst/>
          </a:blip>
          <a:srcRect l="0" t="963" r="0" b="0"/>
          <a:stretch>
            <a:fillRect/>
          </a:stretch>
        </p:blipFill>
        <p:spPr>
          <a:xfrm>
            <a:off x="2640419" y="614845"/>
            <a:ext cx="8064798" cy="12864608"/>
          </a:xfrm>
          <a:prstGeom prst="rect">
            <a:avLst/>
          </a:prstGeom>
          <a:ln w="12700">
            <a:miter lim="400000"/>
          </a:ln>
        </p:spPr>
      </p:pic>
      <p:grpSp>
        <p:nvGrpSpPr>
          <p:cNvPr id="196" name="Grupo"/>
          <p:cNvGrpSpPr/>
          <p:nvPr/>
        </p:nvGrpSpPr>
        <p:grpSpPr>
          <a:xfrm>
            <a:off x="14263340" y="1913227"/>
            <a:ext cx="8164516" cy="5158921"/>
            <a:chOff x="0" y="0"/>
            <a:chExt cx="8164515" cy="5158919"/>
          </a:xfrm>
        </p:grpSpPr>
        <p:pic>
          <p:nvPicPr>
            <p:cNvPr id="194" name="Imagen" descr="Imagen"/>
            <p:cNvPicPr>
              <a:picLocks noChangeAspect="1"/>
            </p:cNvPicPr>
            <p:nvPr/>
          </p:nvPicPr>
          <p:blipFill>
            <a:blip r:embed="rId3">
              <a:extLst/>
            </a:blip>
            <a:stretch>
              <a:fillRect/>
            </a:stretch>
          </p:blipFill>
          <p:spPr>
            <a:xfrm>
              <a:off x="0" y="1352194"/>
              <a:ext cx="8164516" cy="3806726"/>
            </a:xfrm>
            <a:prstGeom prst="rect">
              <a:avLst/>
            </a:prstGeom>
            <a:ln w="12700" cap="flat">
              <a:noFill/>
              <a:miter lim="400000"/>
            </a:ln>
            <a:effectLst/>
          </p:spPr>
        </p:pic>
        <p:pic>
          <p:nvPicPr>
            <p:cNvPr id="195" name="LOGO MINMUJER.png" descr="LOGO MINMUJER.png"/>
            <p:cNvPicPr>
              <a:picLocks noChangeAspect="1"/>
            </p:cNvPicPr>
            <p:nvPr/>
          </p:nvPicPr>
          <p:blipFill>
            <a:blip r:embed="rId4">
              <a:extLst/>
            </a:blip>
            <a:srcRect l="632" t="0" r="632" b="0"/>
            <a:stretch>
              <a:fillRect/>
            </a:stretch>
          </p:blipFill>
          <p:spPr>
            <a:xfrm>
              <a:off x="1767162" y="-1"/>
              <a:ext cx="4630437" cy="2140476"/>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97" name="Seminario  basado en el libro Mente, Carácter y Personalidad…"/>
          <p:cNvSpPr txBox="1"/>
          <p:nvPr/>
        </p:nvSpPr>
        <p:spPr>
          <a:xfrm>
            <a:off x="15020439" y="4198485"/>
            <a:ext cx="6650319" cy="28300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defTabSz="82550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defTabSz="82550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8" name="Seminario  basado en el libro Mente, Carácter y Personalidad…"/>
          <p:cNvSpPr txBox="1"/>
          <p:nvPr/>
        </p:nvSpPr>
        <p:spPr>
          <a:xfrm>
            <a:off x="41131641" y="2776085"/>
            <a:ext cx="6650318" cy="28300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defTabSz="82550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defTabSz="825500">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9" name="Imagen" descr="Imagen"/>
          <p:cNvPicPr>
            <a:picLocks noChangeAspect="1"/>
          </p:cNvPicPr>
          <p:nvPr/>
        </p:nvPicPr>
        <p:blipFill>
          <a:blip r:embed="rId5">
            <a:extLst/>
          </a:blip>
          <a:stretch>
            <a:fillRect/>
          </a:stretch>
        </p:blipFill>
        <p:spPr>
          <a:xfrm>
            <a:off x="10789946" y="7918805"/>
            <a:ext cx="10539494" cy="6447879"/>
          </a:xfrm>
          <a:prstGeom prst="rect">
            <a:avLst/>
          </a:prstGeom>
          <a:ln w="12700">
            <a:miter lim="400000"/>
          </a:ln>
          <a:effectLst>
            <a:outerShdw sx="100000" sy="100000" kx="0" ky="0" algn="b" rotWithShape="0" blurRad="190500" dist="76200" dir="5520000">
              <a:srgbClr val="EC7277"/>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ectángulo redondeado"/>
          <p:cNvSpPr/>
          <p:nvPr/>
        </p:nvSpPr>
        <p:spPr>
          <a:xfrm>
            <a:off x="2409093" y="2642008"/>
            <a:ext cx="19951568" cy="9051804"/>
          </a:xfrm>
          <a:prstGeom prst="roundRect">
            <a:avLst>
              <a:gd name="adj" fmla="val 2649"/>
            </a:avLst>
          </a:prstGeom>
          <a:solidFill>
            <a:srgbClr val="7289A9"/>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12" name="—TC 2:187, 188 (1868).{1MCP 290.2}"/>
          <p:cNvSpPr txBox="1"/>
          <p:nvPr>
            <p:ph type="body" sz="quarter" idx="1"/>
          </p:nvPr>
        </p:nvSpPr>
        <p:spPr>
          <a:xfrm>
            <a:off x="983203" y="11784737"/>
            <a:ext cx="21971002"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—TC 2:187, 188 (1868).{1MCP 290.2}</a:t>
            </a:r>
          </a:p>
        </p:txBody>
      </p:sp>
      <p:sp>
        <p:nvSpPr>
          <p:cNvPr id="313" name="Dejan de ejercitar la mente"/>
          <p:cNvSpPr txBox="1"/>
          <p:nvPr>
            <p:ph type="title"/>
          </p:nvPr>
        </p:nvSpPr>
        <p:spPr>
          <a:xfrm>
            <a:off x="1206497" y="501620"/>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No entremeterse</a:t>
            </a:r>
          </a:p>
        </p:txBody>
      </p:sp>
      <p:sp>
        <p:nvSpPr>
          <p:cNvPr id="314" name="Se necesitan la meditación y la oración para crecer en la gracia."/>
          <p:cNvSpPr txBox="1"/>
          <p:nvPr/>
        </p:nvSpPr>
        <p:spPr>
          <a:xfrm>
            <a:off x="3069525" y="3706108"/>
            <a:ext cx="13791308" cy="9051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b="1" i="1" sz="8100">
                <a:solidFill>
                  <a:srgbClr val="FFFFFF"/>
                </a:solidFill>
                <a:latin typeface="Times New Roman"/>
                <a:ea typeface="Times New Roman"/>
                <a:cs typeface="Times New Roman"/>
                <a:sym typeface="Times New Roman"/>
              </a:defRPr>
            </a:lvl1pPr>
          </a:lstStyle>
          <a:p>
            <a:pPr/>
            <a:r>
              <a:t>La conciencia con respecto a las cosas de Dios es un tesoro sagrado, en la cual ningún ser humano, no importa cuál sea su posición, tiene derecho a entremeterse.</a:t>
            </a:r>
          </a:p>
        </p:txBody>
      </p:sp>
      <p:pic>
        <p:nvPicPr>
          <p:cNvPr id="315" name="Imagen" descr="Imagen"/>
          <p:cNvPicPr>
            <a:picLocks noChangeAspect="1"/>
          </p:cNvPicPr>
          <p:nvPr/>
        </p:nvPicPr>
        <p:blipFill>
          <a:blip r:embed="rId2">
            <a:extLst/>
          </a:blip>
          <a:stretch>
            <a:fillRect/>
          </a:stretch>
        </p:blipFill>
        <p:spPr>
          <a:xfrm>
            <a:off x="16483578" y="5434145"/>
            <a:ext cx="8271418" cy="7818041"/>
          </a:xfrm>
          <a:prstGeom prst="rect">
            <a:avLst/>
          </a:prstGeom>
          <a:ln w="12700">
            <a:miter lim="400000"/>
          </a:ln>
          <a:effectLst>
            <a:outerShdw sx="100000" sy="100000" kx="0" ky="0" algn="b" rotWithShape="0" blurRad="190500" dist="101600" dir="5400000">
              <a:srgbClr val="09273B">
                <a:alpha val="95859"/>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Rectángulo redondeado"/>
          <p:cNvSpPr/>
          <p:nvPr/>
        </p:nvSpPr>
        <p:spPr>
          <a:xfrm>
            <a:off x="1534260" y="4108886"/>
            <a:ext cx="21315480" cy="7588088"/>
          </a:xfrm>
          <a:prstGeom prst="roundRect">
            <a:avLst>
              <a:gd name="adj" fmla="val 241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18" name="Línea"/>
          <p:cNvSpPr/>
          <p:nvPr/>
        </p:nvSpPr>
        <p:spPr>
          <a:xfrm>
            <a:off x="1976728" y="4105292"/>
            <a:ext cx="3208612" cy="673174"/>
          </a:xfrm>
          <a:prstGeom prst="line">
            <a:avLst/>
          </a:prstGeom>
          <a:ln w="152400" cap="rnd">
            <a:solidFill>
              <a:srgbClr val="FAE132"/>
            </a:solidFill>
            <a:custDash>
              <a:ds d="100000" sp="200000"/>
            </a:custDash>
            <a:tailEnd type="triangle"/>
          </a:ln>
        </p:spPr>
        <p:txBody>
          <a:bodyPr lIns="45718" tIns="45718" rIns="45718" bIns="45718"/>
          <a:lstStyle/>
          <a:p>
            <a:pPr>
              <a:defRPr>
                <a:solidFill>
                  <a:srgbClr val="FFFFFF"/>
                </a:solidFill>
              </a:defRPr>
            </a:pPr>
          </a:p>
        </p:txBody>
      </p:sp>
      <p:sp>
        <p:nvSpPr>
          <p:cNvPr id="319" name="—Testimonies for the Church 2:187, 188 (1868)."/>
          <p:cNvSpPr txBox="1"/>
          <p:nvPr>
            <p:ph type="body" sz="quarter" idx="1"/>
          </p:nvPr>
        </p:nvSpPr>
        <p:spPr>
          <a:xfrm>
            <a:off x="1206499" y="11465142"/>
            <a:ext cx="21971002"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—Testimonies for the Church 2:187, 188 (1868).</a:t>
            </a:r>
          </a:p>
        </p:txBody>
      </p:sp>
      <p:sp>
        <p:nvSpPr>
          <p:cNvPr id="320" name="Dejan de ejercitar la mente"/>
          <p:cNvSpPr txBox="1"/>
          <p:nvPr>
            <p:ph type="title"/>
          </p:nvPr>
        </p:nvSpPr>
        <p:spPr>
          <a:xfrm>
            <a:off x="5293037" y="1353005"/>
            <a:ext cx="13797926" cy="3119474"/>
          </a:xfrm>
          <a:prstGeom prst="rect">
            <a:avLst/>
          </a:prstGeom>
        </p:spPr>
        <p:txBody>
          <a:bodyPr/>
          <a:lstStyle/>
          <a:p>
            <a:pPr algn="ctr" defTabSz="1579555">
              <a:lnSpc>
                <a:spcPts val="7300"/>
              </a:lnSpc>
              <a:defRPr b="0" spc="-196" sz="9322">
                <a:effectLst>
                  <a:outerShdw sx="100000" sy="100000" kx="0" ky="0" algn="b" rotWithShape="0" blurRad="20066" dist="41135" dir="18900000">
                    <a:srgbClr val="6C6C6C"/>
                  </a:outerShdw>
                </a:effectLst>
                <a:latin typeface="Helvetica Neue Black Condensed"/>
                <a:ea typeface="Helvetica Neue Black Condensed"/>
                <a:cs typeface="Helvetica Neue Black Condensed"/>
                <a:sym typeface="Helvetica Neue Black Condensed"/>
              </a:defRPr>
            </a:pPr>
            <a:r>
              <a:t>No es criterio para los demás</a:t>
            </a:r>
          </a:p>
          <a:p>
            <a:pPr algn="ctr" defTabSz="1579555">
              <a:defRPr b="0" spc="-158" sz="7505">
                <a:effectLst>
                  <a:outerShdw sx="100000" sy="100000" kx="0" ky="0" algn="b" rotWithShape="0" blurRad="20066" dist="41135" dir="18900000">
                    <a:srgbClr val="6C6C6C"/>
                  </a:outerShdw>
                </a:effectLst>
                <a:latin typeface="Helvetica Neue Black Condensed"/>
                <a:ea typeface="Helvetica Neue Black Condensed"/>
                <a:cs typeface="Helvetica Neue Black Condensed"/>
                <a:sym typeface="Helvetica Neue Black Condensed"/>
              </a:defRPr>
            </a:pPr>
          </a:p>
        </p:txBody>
      </p:sp>
      <p:sp>
        <p:nvSpPr>
          <p:cNvPr id="321" name="Se apoyan en otros para la tarea del cerebro, para hacer planes, para pensar y recordar por ellas, y de esa manera se vuelven cada más ineficientes.…"/>
          <p:cNvSpPr txBox="1"/>
          <p:nvPr/>
        </p:nvSpPr>
        <p:spPr>
          <a:xfrm>
            <a:off x="3754318" y="5965648"/>
            <a:ext cx="17318388" cy="44301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2096970">
              <a:lnSpc>
                <a:spcPts val="7100"/>
              </a:lnSpc>
              <a:spcBef>
                <a:spcPts val="2300"/>
              </a:spcBef>
              <a:defRPr spc="-197" sz="6020">
                <a:solidFill>
                  <a:srgbClr val="FFFFFF"/>
                </a:solidFill>
                <a:effectLst>
                  <a:outerShdw sx="100000" sy="100000" kx="0" ky="0" algn="b" rotWithShape="0" blurRad="21844" dist="54610" dir="18900000">
                    <a:srgbClr val="6C6C6C"/>
                  </a:outerShdw>
                </a:effectLst>
                <a:latin typeface="Helvetica Neue Black Condensed"/>
                <a:ea typeface="Helvetica Neue Black Condensed"/>
                <a:cs typeface="Helvetica Neue Black Condensed"/>
                <a:sym typeface="Helvetica Neue Black Condensed"/>
              </a:defRPr>
            </a:pPr>
            <a:r>
              <a:rPr spc="0">
                <a:latin typeface="Helvetica Neue Thin"/>
                <a:ea typeface="Helvetica Neue Thin"/>
                <a:cs typeface="Helvetica Neue Thin"/>
                <a:sym typeface="Helvetica Neue Thin"/>
              </a:rPr>
              <a:t>Dios no desea que </a:t>
            </a:r>
            <a:r>
              <a:t>erija su conciencia</a:t>
            </a:r>
            <a:r>
              <a:rPr spc="0">
                <a:latin typeface="Helvetica Neue Thin"/>
                <a:ea typeface="Helvetica Neue Thin"/>
                <a:cs typeface="Helvetica Neue Thin"/>
                <a:sym typeface="Helvetica Neue Thin"/>
              </a:rPr>
              <a:t> en </a:t>
            </a:r>
            <a:r>
              <a:t>criterio para otros</a:t>
            </a:r>
            <a:r>
              <a:rPr spc="0">
                <a:latin typeface="Helvetica Neue Thin"/>
                <a:ea typeface="Helvetica Neue Thin"/>
                <a:cs typeface="Helvetica Neue Thin"/>
                <a:sym typeface="Helvetica Neue Thin"/>
              </a:rPr>
              <a:t>. Tiene un deber que cumplir: el </a:t>
            </a:r>
            <a:r>
              <a:t>de ser alegre</a:t>
            </a:r>
            <a:r>
              <a:rPr spc="0">
                <a:latin typeface="Helvetica Neue Thin"/>
                <a:ea typeface="Helvetica Neue Thin"/>
                <a:cs typeface="Helvetica Neue Thin"/>
                <a:sym typeface="Helvetica Neue Thin"/>
              </a:rPr>
              <a:t> y </a:t>
            </a:r>
            <a:r>
              <a:t>cultivar la abnegación </a:t>
            </a:r>
            <a:r>
              <a:rPr spc="0">
                <a:latin typeface="Helvetica Neue Thin"/>
                <a:ea typeface="Helvetica Neue Thin"/>
                <a:cs typeface="Helvetica Neue Thin"/>
                <a:sym typeface="Helvetica Neue Thin"/>
              </a:rPr>
              <a:t>en sus sentimientos hasta que sea su mayor placer </a:t>
            </a:r>
            <a:r>
              <a:t>hacer felices </a:t>
            </a:r>
            <a:r>
              <a:rPr spc="0">
                <a:latin typeface="Helvetica Neue Thin"/>
                <a:ea typeface="Helvetica Neue Thin"/>
                <a:cs typeface="Helvetica Neue Thin"/>
                <a:sym typeface="Helvetica Neue Thin"/>
              </a:rPr>
              <a:t>a quienes lo rodean.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Globo cuadrado"/>
          <p:cNvSpPr/>
          <p:nvPr/>
        </p:nvSpPr>
        <p:spPr>
          <a:xfrm>
            <a:off x="4827251" y="2213413"/>
            <a:ext cx="19092072" cy="9725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66" y="7501"/>
                </a:lnTo>
                <a:lnTo>
                  <a:pt x="2066" y="20707"/>
                </a:lnTo>
                <a:cubicBezTo>
                  <a:pt x="2066" y="21200"/>
                  <a:pt x="2314" y="21600"/>
                  <a:pt x="2620" y="21600"/>
                </a:cubicBezTo>
                <a:lnTo>
                  <a:pt x="21046" y="21600"/>
                </a:lnTo>
                <a:cubicBezTo>
                  <a:pt x="21352" y="21600"/>
                  <a:pt x="21600" y="21200"/>
                  <a:pt x="21600" y="20707"/>
                </a:cubicBezTo>
                <a:lnTo>
                  <a:pt x="21600" y="4643"/>
                </a:lnTo>
                <a:cubicBezTo>
                  <a:pt x="21600" y="4150"/>
                  <a:pt x="21352" y="3750"/>
                  <a:pt x="21046" y="3750"/>
                </a:cubicBezTo>
                <a:lnTo>
                  <a:pt x="4135" y="3750"/>
                </a:lnTo>
                <a:lnTo>
                  <a:pt x="0" y="0"/>
                </a:lnTo>
                <a:close/>
              </a:path>
            </a:pathLst>
          </a:custGeom>
          <a:gradFill>
            <a:gsLst>
              <a:gs pos="0">
                <a:srgbClr val="00A2FF"/>
              </a:gs>
              <a:gs pos="100000">
                <a:srgbClr val="004D80"/>
              </a:gs>
            </a:gsLst>
            <a:lin ang="5400000"/>
          </a:gradFill>
          <a:ln w="12700">
            <a:miter lim="400000"/>
          </a:ln>
          <a:effectLst>
            <a:outerShdw sx="100000" sy="100000" kx="0" ky="0" algn="b" rotWithShape="0" blurRad="190500" dist="190500" dir="5400000">
              <a:srgbClr val="09273B">
                <a:alpha val="95859"/>
              </a:srgbClr>
            </a:outerShdw>
          </a:effectLst>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
        <p:nvSpPr>
          <p:cNvPr id="324" name="—The R H, 10 de Nov.1885;  {1MCP 290.4}"/>
          <p:cNvSpPr txBox="1"/>
          <p:nvPr>
            <p:ph type="body" sz="quarter" idx="1"/>
          </p:nvPr>
        </p:nvSpPr>
        <p:spPr>
          <a:xfrm>
            <a:off x="9313571" y="12683152"/>
            <a:ext cx="13819271" cy="935070"/>
          </a:xfrm>
          <a:prstGeom prst="rect">
            <a:avLst/>
          </a:prstGeom>
        </p:spPr>
        <p:txBody>
          <a:bodyPr anchor="t"/>
          <a:lstStyle>
            <a:lvl1pPr marL="469900" indent="-300876" algn="r" defTabSz="2438337">
              <a:lnSpc>
                <a:spcPts val="3800"/>
              </a:lnSpc>
              <a:defRPr b="0" spc="-100" sz="3500">
                <a:latin typeface="Helvetica Neue Thin"/>
                <a:ea typeface="Helvetica Neue Thin"/>
                <a:cs typeface="Helvetica Neue Thin"/>
                <a:sym typeface="Helvetica Neue Thin"/>
              </a:defRPr>
            </a:lvl1pPr>
          </a:lstStyle>
          <a:p>
            <a:pPr/>
            <a:r>
              <a:t>—Manuscrito 4, 1905. {1MCP 324.3}</a:t>
            </a:r>
          </a:p>
        </p:txBody>
      </p:sp>
      <p:sp>
        <p:nvSpPr>
          <p:cNvPr id="325" name="La necesidad de pureza"/>
          <p:cNvSpPr txBox="1"/>
          <p:nvPr>
            <p:ph type="title"/>
          </p:nvPr>
        </p:nvSpPr>
        <p:spPr>
          <a:xfrm>
            <a:off x="4995770" y="819186"/>
            <a:ext cx="14392460" cy="3009636"/>
          </a:xfrm>
          <a:prstGeom prst="rect">
            <a:avLst/>
          </a:prstGeom>
        </p:spPr>
        <p:txBody>
          <a:bodyPr anchor="t"/>
          <a:lstStyle>
            <a:lvl1pPr algn="ctr" defTabSz="1652217">
              <a:defRPr b="0" spc="-176" sz="7832">
                <a:effectLst>
                  <a:outerShdw sx="100000" sy="100000" kx="0" ky="0" algn="b" rotWithShape="0" blurRad="22352" dist="43027" dir="18900000">
                    <a:srgbClr val="6C6C6C"/>
                  </a:outerShdw>
                </a:effectLst>
                <a:latin typeface="Helvetica Neue Black Condensed"/>
                <a:ea typeface="Helvetica Neue Black Condensed"/>
                <a:cs typeface="Helvetica Neue Black Condensed"/>
                <a:sym typeface="Helvetica Neue Black Condensed"/>
              </a:defRPr>
            </a:lvl1pPr>
          </a:lstStyle>
          <a:p>
            <a:pPr/>
            <a:r>
              <a:t>Los padres deben ayudar a sus hijos a conservar una limpia conciencia</a:t>
            </a:r>
          </a:p>
        </p:txBody>
      </p:sp>
      <p:sp>
        <p:nvSpPr>
          <p:cNvPr id="326" name="En todo pensamiento, en toda palabra y en toda acción.…"/>
          <p:cNvSpPr txBox="1"/>
          <p:nvPr/>
        </p:nvSpPr>
        <p:spPr>
          <a:xfrm>
            <a:off x="8084873" y="4593661"/>
            <a:ext cx="15265477" cy="73246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37675" indent="-937675" algn="l" defTabSz="2292037">
              <a:lnSpc>
                <a:spcPct val="90000"/>
              </a:lnSpc>
              <a:spcBef>
                <a:spcPts val="4200"/>
              </a:spcBef>
              <a:buSzPct val="80000"/>
              <a:buBlip>
                <a:blip r:embed="rId2"/>
              </a:buBlip>
              <a:defRPr sz="4512">
                <a:solidFill>
                  <a:srgbClr val="FFFFFF"/>
                </a:solidFill>
              </a:defRPr>
            </a:pPr>
            <a:r>
              <a:t>Padres: Hagan todo lo que está a su alcance para ayudar a sus hijos a tener una conciencia pura y limpia.</a:t>
            </a:r>
          </a:p>
          <a:p>
            <a:pPr marL="937675" indent="-937675" algn="l" defTabSz="2292037">
              <a:lnSpc>
                <a:spcPct val="90000"/>
              </a:lnSpc>
              <a:spcBef>
                <a:spcPts val="4200"/>
              </a:spcBef>
              <a:buSzPct val="80000"/>
              <a:buBlip>
                <a:blip r:embed="rId2"/>
              </a:buBlip>
              <a:defRPr sz="4512">
                <a:solidFill>
                  <a:srgbClr val="FFFFFF"/>
                </a:solidFill>
              </a:defRPr>
            </a:pPr>
            <a:r>
              <a:t>Enséñenles a alimentarse de la Palabra de Dios. </a:t>
            </a:r>
          </a:p>
          <a:p>
            <a:pPr marL="937675" indent="-937675" algn="l" defTabSz="2292037">
              <a:lnSpc>
                <a:spcPct val="90000"/>
              </a:lnSpc>
              <a:spcBef>
                <a:spcPts val="4200"/>
              </a:spcBef>
              <a:buSzPct val="80000"/>
              <a:buBlip>
                <a:blip r:embed="rId2"/>
              </a:buBlip>
              <a:defRPr sz="4512">
                <a:solidFill>
                  <a:srgbClr val="FFFFFF"/>
                </a:solidFill>
              </a:defRPr>
            </a:pPr>
            <a:r>
              <a:t>No se olviden de que él los ha designado como los tutores.</a:t>
            </a:r>
          </a:p>
          <a:p>
            <a:pPr marL="937675" indent="-937675" algn="l" defTabSz="2292037">
              <a:lnSpc>
                <a:spcPct val="90000"/>
              </a:lnSpc>
              <a:spcBef>
                <a:spcPts val="4200"/>
              </a:spcBef>
              <a:buSzPct val="80000"/>
              <a:buBlip>
                <a:blip r:embed="rId2"/>
              </a:buBlip>
              <a:defRPr sz="4512">
                <a:solidFill>
                  <a:srgbClr val="FFFFFF"/>
                </a:solidFill>
              </a:defRPr>
            </a:pPr>
            <a:r>
              <a:t>Si les dan el alimento adecuado y los visten en forma saludable, y si les enseñan con diligencia sus esfuerzos serán ricamente recompensados</a:t>
            </a:r>
          </a:p>
        </p:txBody>
      </p:sp>
      <p:pic>
        <p:nvPicPr>
          <p:cNvPr id="327" name="Imagen" descr="Imagen"/>
          <p:cNvPicPr>
            <a:picLocks noChangeAspect="1"/>
          </p:cNvPicPr>
          <p:nvPr/>
        </p:nvPicPr>
        <p:blipFill>
          <a:blip r:embed="rId3">
            <a:extLst/>
          </a:blip>
          <a:stretch>
            <a:fillRect/>
          </a:stretch>
        </p:blipFill>
        <p:spPr>
          <a:xfrm>
            <a:off x="-248337" y="4044855"/>
            <a:ext cx="9165540" cy="983983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n" descr="Imagen"/>
          <p:cNvPicPr>
            <a:picLocks noChangeAspect="1"/>
          </p:cNvPicPr>
          <p:nvPr/>
        </p:nvPicPr>
        <p:blipFill>
          <a:blip r:embed="rId2">
            <a:extLst/>
          </a:blip>
          <a:stretch>
            <a:fillRect/>
          </a:stretch>
        </p:blipFill>
        <p:spPr>
          <a:xfrm>
            <a:off x="-276976" y="224235"/>
            <a:ext cx="8429697" cy="12911309"/>
          </a:xfrm>
          <a:prstGeom prst="rect">
            <a:avLst/>
          </a:prstGeom>
          <a:ln w="12700">
            <a:miter lim="400000"/>
          </a:ln>
        </p:spPr>
      </p:pic>
      <p:pic>
        <p:nvPicPr>
          <p:cNvPr id="330" name="Imagen" descr="Imagen"/>
          <p:cNvPicPr>
            <a:picLocks noChangeAspect="1"/>
          </p:cNvPicPr>
          <p:nvPr/>
        </p:nvPicPr>
        <p:blipFill>
          <a:blip r:embed="rId3">
            <a:extLst/>
          </a:blip>
          <a:stretch>
            <a:fillRect/>
          </a:stretch>
        </p:blipFill>
        <p:spPr>
          <a:xfrm>
            <a:off x="2416666" y="3486513"/>
            <a:ext cx="19231355" cy="8285510"/>
          </a:xfrm>
          <a:prstGeom prst="rect">
            <a:avLst/>
          </a:prstGeom>
          <a:ln w="12700">
            <a:miter lim="400000"/>
          </a:ln>
          <a:effectLst>
            <a:outerShdw sx="100000" sy="100000" kx="0" ky="0" algn="b" rotWithShape="0" blurRad="190500" dist="419100" dir="5400000">
              <a:srgbClr val="434343"/>
            </a:outerShdw>
          </a:effectLst>
        </p:spPr>
      </p:pic>
      <p:sp>
        <p:nvSpPr>
          <p:cNvPr id="331" name="—The ST, 29 de junio de 1892; FofCE, 72.{1MCP 291.4}"/>
          <p:cNvSpPr txBox="1"/>
          <p:nvPr>
            <p:ph type="body" sz="quarter" idx="1"/>
          </p:nvPr>
        </p:nvSpPr>
        <p:spPr>
          <a:xfrm>
            <a:off x="14639650" y="12119681"/>
            <a:ext cx="8124926" cy="1137885"/>
          </a:xfrm>
          <a:prstGeom prst="rect">
            <a:avLst/>
          </a:prstGeom>
        </p:spPr>
        <p:txBody>
          <a:bodyPr anchor="t"/>
          <a:lstStyle>
            <a:lvl1pPr marL="469900" indent="-300876" algn="r" defTabSz="2438337">
              <a:lnSpc>
                <a:spcPts val="3800"/>
              </a:lnSpc>
              <a:defRPr b="0" spc="-100" sz="3500">
                <a:latin typeface="Helvetica Neue Thin"/>
                <a:ea typeface="Helvetica Neue Thin"/>
                <a:cs typeface="Helvetica Neue Thin"/>
                <a:sym typeface="Helvetica Neue Thin"/>
              </a:defRPr>
            </a:lvl1pPr>
          </a:lstStyle>
          <a:p>
            <a:pPr/>
            <a:r>
              <a:t>Manuscrito 24, 1901. {1MCP 324.4} </a:t>
            </a:r>
          </a:p>
        </p:txBody>
      </p:sp>
      <p:sp>
        <p:nvSpPr>
          <p:cNvPr id="332" name="Necesitan actividad"/>
          <p:cNvSpPr txBox="1"/>
          <p:nvPr>
            <p:ph type="title"/>
          </p:nvPr>
        </p:nvSpPr>
        <p:spPr>
          <a:xfrm>
            <a:off x="1206497" y="1305489"/>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Ha de ser purificada</a:t>
            </a:r>
          </a:p>
        </p:txBody>
      </p:sp>
      <p:sp>
        <p:nvSpPr>
          <p:cNvPr id="333" name="Por naturaleza los jóvenes desean actividad, y si no encuentran una salida legítima para las energías reprimidas después de estar confinados, se vuelven inquietos e impacientes por el control, y así son impulsados a ocuparse de deportes rudos e indignos "/>
          <p:cNvSpPr txBox="1"/>
          <p:nvPr/>
        </p:nvSpPr>
        <p:spPr>
          <a:xfrm>
            <a:off x="2615272" y="3863370"/>
            <a:ext cx="18327606" cy="8494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ts val="7400"/>
              </a:lnSpc>
              <a:defRPr i="1" sz="5400">
                <a:solidFill>
                  <a:srgbClr val="35363A"/>
                </a:solidFill>
                <a:latin typeface="Times New Roman"/>
                <a:ea typeface="Times New Roman"/>
                <a:cs typeface="Times New Roman"/>
                <a:sym typeface="Times New Roman"/>
              </a:defRPr>
            </a:pPr>
            <a:r>
              <a:t>Cada habitación del templo de su alma ha llegado a estar más o menos contaminada, y necesita limpieza. Ha de entrarse al aposento de la conciencia lleno de telarañas. Las ventanas del alma tienen que ser cerradas a fin de que los brillantes rayos del Sol de justicia tengan libre acceso a ella. </a:t>
            </a:r>
            <a:r>
              <a:rPr i="0" sz="4800">
                <a:effectLst>
                  <a:outerShdw sx="100000" sy="100000" kx="0" ky="0" algn="b" rotWithShape="0" blurRad="25400" dist="63500" dir="18900000">
                    <a:srgbClr val="6C6C6C"/>
                  </a:outerShdw>
                </a:effectLst>
                <a:latin typeface="Helvetica Neue Thin"/>
                <a:ea typeface="Helvetica Neue Thin"/>
                <a:cs typeface="Helvetica Neue Thin"/>
                <a:sym typeface="Helvetica Neue Thin"/>
              </a:rPr>
              <a:t>La</a:t>
            </a:r>
            <a:r>
              <a:rPr i="0" sz="69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 memoria debe ser refrescada</a:t>
            </a:r>
            <a:r>
              <a:t> por los principios bíblicos.</a:t>
            </a:r>
            <a:r>
              <a:rPr b="1" sz="6700"/>
              <a:t> La mente ha de ser mantenida limpia y pura a fin</a:t>
            </a:r>
            <a:r>
              <a:t> de que pueda distinguir entre el bien y el mal.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agen" descr="Imagen"/>
          <p:cNvPicPr>
            <a:picLocks noChangeAspect="1"/>
          </p:cNvPicPr>
          <p:nvPr/>
        </p:nvPicPr>
        <p:blipFill>
          <a:blip r:embed="rId2">
            <a:extLst/>
          </a:blip>
          <a:stretch>
            <a:fillRect/>
          </a:stretch>
        </p:blipFill>
        <p:spPr>
          <a:xfrm>
            <a:off x="18476811" y="8639699"/>
            <a:ext cx="5511097" cy="2374365"/>
          </a:xfrm>
          <a:prstGeom prst="rect">
            <a:avLst/>
          </a:prstGeom>
          <a:ln w="12700">
            <a:miter lim="400000"/>
          </a:ln>
          <a:effectLst>
            <a:outerShdw sx="100000" sy="100000" kx="0" ky="0" algn="b" rotWithShape="0" blurRad="190500" dist="419100" dir="5400000">
              <a:srgbClr val="434343"/>
            </a:outerShdw>
          </a:effectLst>
        </p:spPr>
      </p:pic>
      <p:pic>
        <p:nvPicPr>
          <p:cNvPr id="336" name="Imagen" descr="Imagen"/>
          <p:cNvPicPr>
            <a:picLocks noChangeAspect="1"/>
          </p:cNvPicPr>
          <p:nvPr/>
        </p:nvPicPr>
        <p:blipFill>
          <a:blip r:embed="rId2">
            <a:extLst/>
          </a:blip>
          <a:stretch>
            <a:fillRect/>
          </a:stretch>
        </p:blipFill>
        <p:spPr>
          <a:xfrm>
            <a:off x="899853" y="2712566"/>
            <a:ext cx="20263945" cy="8730383"/>
          </a:xfrm>
          <a:prstGeom prst="rect">
            <a:avLst/>
          </a:prstGeom>
          <a:ln w="12700">
            <a:miter lim="400000"/>
          </a:ln>
          <a:effectLst>
            <a:outerShdw sx="100000" sy="100000" kx="0" ky="0" algn="b" rotWithShape="0" blurRad="190500" dist="419100" dir="5400000">
              <a:srgbClr val="434343"/>
            </a:outerShdw>
          </a:effectLst>
        </p:spPr>
      </p:pic>
      <p:sp>
        <p:nvSpPr>
          <p:cNvPr id="337" name="—La Educación, 212, 213 (1903)."/>
          <p:cNvSpPr txBox="1"/>
          <p:nvPr>
            <p:ph type="body" sz="quarter" idx="1"/>
          </p:nvPr>
        </p:nvSpPr>
        <p:spPr>
          <a:xfrm>
            <a:off x="-6095303" y="12789572"/>
            <a:ext cx="21971002" cy="1137885"/>
          </a:xfrm>
          <a:prstGeom prst="rect">
            <a:avLst/>
          </a:prstGeom>
        </p:spPr>
        <p:txBody>
          <a:bodyPr anchor="t"/>
          <a:lstStyle>
            <a:lvl1pPr marL="469900" indent="-300876" algn="r" defTabSz="2438337">
              <a:lnSpc>
                <a:spcPts val="3800"/>
              </a:lnSpc>
              <a:defRPr b="0" spc="-100" sz="3500">
                <a:latin typeface="Helvetica Neue Thin"/>
                <a:ea typeface="Helvetica Neue Thin"/>
                <a:cs typeface="Helvetica Neue Thin"/>
                <a:sym typeface="Helvetica Neue Thin"/>
              </a:defRPr>
            </a:lvl1pPr>
          </a:lstStyle>
          <a:p>
            <a:pPr/>
            <a:r>
              <a:t>—La Educación, 212, 213 (1903). </a:t>
            </a:r>
          </a:p>
        </p:txBody>
      </p:sp>
      <p:sp>
        <p:nvSpPr>
          <p:cNvPr id="338" name="Responden a las sugerencias"/>
          <p:cNvSpPr txBox="1"/>
          <p:nvPr>
            <p:ph type="title"/>
          </p:nvPr>
        </p:nvSpPr>
        <p:spPr>
          <a:xfrm>
            <a:off x="1206497" y="724918"/>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Produce paz perfecta</a:t>
            </a:r>
          </a:p>
        </p:txBody>
      </p:sp>
      <p:sp>
        <p:nvSpPr>
          <p:cNvPr id="339" name="Ninguna recreación que sea útil únicamente para ellos dará por resultado una bendición tan grande como la que los dirija a ser útiles a los demás.…"/>
          <p:cNvSpPr txBox="1"/>
          <p:nvPr/>
        </p:nvSpPr>
        <p:spPr>
          <a:xfrm>
            <a:off x="2607190" y="5002181"/>
            <a:ext cx="15849742" cy="5097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70305" indent="-670305" algn="l" defTabSz="1414235">
              <a:lnSpc>
                <a:spcPts val="5900"/>
              </a:lnSpc>
              <a:spcBef>
                <a:spcPts val="1000"/>
              </a:spcBef>
              <a:buSzPct val="80000"/>
              <a:buBlip>
                <a:blip r:embed="rId3"/>
              </a:buBlip>
              <a:defRPr sz="4408">
                <a:solidFill>
                  <a:srgbClr val="FFFFFF"/>
                </a:solidFill>
              </a:defRPr>
            </a:pPr>
            <a:r>
              <a:t>Agilizará y vigorizará el intelecto </a:t>
            </a:r>
          </a:p>
          <a:p>
            <a:pPr marL="670305" indent="-670305" algn="l" defTabSz="1414235">
              <a:lnSpc>
                <a:spcPts val="5900"/>
              </a:lnSpc>
              <a:spcBef>
                <a:spcPts val="1000"/>
              </a:spcBef>
              <a:buSzPct val="80000"/>
              <a:buBlip>
                <a:blip r:embed="rId3"/>
              </a:buBlip>
              <a:defRPr sz="4408">
                <a:solidFill>
                  <a:srgbClr val="FFFFFF"/>
                </a:solidFill>
              </a:defRPr>
            </a:pPr>
            <a:r>
              <a:t>La voluntad está entonces dirigida y controlada rectamente, y es más decidida, </a:t>
            </a:r>
          </a:p>
          <a:p>
            <a:pPr marL="670305" indent="-670305" algn="l" defTabSz="1414235">
              <a:lnSpc>
                <a:spcPts val="5900"/>
              </a:lnSpc>
              <a:spcBef>
                <a:spcPts val="1000"/>
              </a:spcBef>
              <a:buSzPct val="80000"/>
              <a:buBlip>
                <a:blip r:embed="rId3"/>
              </a:buBlip>
              <a:defRPr sz="4408">
                <a:solidFill>
                  <a:srgbClr val="FFFFFF"/>
                </a:solidFill>
              </a:defRPr>
            </a:pPr>
            <a:r>
              <a:t>Las meditaciones son agradables porque son santificadas.</a:t>
            </a:r>
          </a:p>
          <a:p>
            <a:pPr marL="670305" indent="-670305" algn="l" defTabSz="1414235">
              <a:lnSpc>
                <a:spcPts val="5900"/>
              </a:lnSpc>
              <a:spcBef>
                <a:spcPts val="1000"/>
              </a:spcBef>
              <a:buSzPct val="80000"/>
              <a:buBlip>
                <a:blip r:embed="rId3"/>
              </a:buBlip>
              <a:defRPr sz="4408">
                <a:solidFill>
                  <a:srgbClr val="FFFFFF"/>
                </a:solidFill>
              </a:defRPr>
            </a:pPr>
            <a:r>
              <a:t>La serenidad de la mente que puede poseer bendecirá a todos.</a:t>
            </a:r>
          </a:p>
        </p:txBody>
      </p:sp>
      <p:sp>
        <p:nvSpPr>
          <p:cNvPr id="340" name="Los jóvenes:"/>
          <p:cNvSpPr txBox="1"/>
          <p:nvPr/>
        </p:nvSpPr>
        <p:spPr>
          <a:xfrm>
            <a:off x="2510334" y="3609141"/>
            <a:ext cx="12968400" cy="101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500">
                <a:latin typeface="Times New Roman"/>
                <a:ea typeface="Times New Roman"/>
                <a:cs typeface="Times New Roman"/>
                <a:sym typeface="Times New Roman"/>
              </a:defRPr>
            </a:lvl1pPr>
          </a:lstStyle>
          <a:p>
            <a:pPr/>
            <a:r>
              <a:t>La Paz interior y una conciencia libre:</a:t>
            </a:r>
          </a:p>
        </p:txBody>
      </p:sp>
      <p:pic>
        <p:nvPicPr>
          <p:cNvPr id="341" name="Imagen" descr="Imagen"/>
          <p:cNvPicPr>
            <a:picLocks noChangeAspect="1"/>
          </p:cNvPicPr>
          <p:nvPr/>
        </p:nvPicPr>
        <p:blipFill>
          <a:blip r:embed="rId4">
            <a:extLst/>
          </a:blip>
          <a:stretch>
            <a:fillRect/>
          </a:stretch>
        </p:blipFill>
        <p:spPr>
          <a:xfrm>
            <a:off x="19018733" y="2384950"/>
            <a:ext cx="5847978" cy="1179313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n" descr="Imagen"/>
          <p:cNvPicPr>
            <a:picLocks noChangeAspect="1"/>
          </p:cNvPicPr>
          <p:nvPr/>
        </p:nvPicPr>
        <p:blipFill>
          <a:blip r:embed="rId2">
            <a:extLst/>
          </a:blip>
          <a:stretch>
            <a:fillRect/>
          </a:stretch>
        </p:blipFill>
        <p:spPr>
          <a:xfrm>
            <a:off x="18476811" y="8639699"/>
            <a:ext cx="5511097" cy="2374365"/>
          </a:xfrm>
          <a:prstGeom prst="rect">
            <a:avLst/>
          </a:prstGeom>
          <a:ln w="12700">
            <a:miter lim="400000"/>
          </a:ln>
          <a:effectLst>
            <a:outerShdw sx="100000" sy="100000" kx="0" ky="0" algn="b" rotWithShape="0" blurRad="190500" dist="419100" dir="5400000">
              <a:srgbClr val="434343"/>
            </a:outerShdw>
          </a:effectLst>
        </p:spPr>
      </p:pic>
      <p:pic>
        <p:nvPicPr>
          <p:cNvPr id="344" name="Imagen" descr="Imagen"/>
          <p:cNvPicPr>
            <a:picLocks noChangeAspect="1"/>
          </p:cNvPicPr>
          <p:nvPr/>
        </p:nvPicPr>
        <p:blipFill>
          <a:blip r:embed="rId2">
            <a:extLst/>
          </a:blip>
          <a:stretch>
            <a:fillRect/>
          </a:stretch>
        </p:blipFill>
        <p:spPr>
          <a:xfrm>
            <a:off x="417253" y="1188566"/>
            <a:ext cx="20263945" cy="8730383"/>
          </a:xfrm>
          <a:prstGeom prst="rect">
            <a:avLst/>
          </a:prstGeom>
          <a:ln w="12700">
            <a:miter lim="400000"/>
          </a:ln>
          <a:effectLst>
            <a:outerShdw sx="100000" sy="100000" kx="0" ky="0" algn="b" rotWithShape="0" blurRad="190500" dist="419100" dir="5400000">
              <a:srgbClr val="434343"/>
            </a:outerShdw>
          </a:effectLst>
        </p:spPr>
      </p:pic>
      <p:sp>
        <p:nvSpPr>
          <p:cNvPr id="345" name="—La Educación, 212, 213 (1903)."/>
          <p:cNvSpPr txBox="1"/>
          <p:nvPr>
            <p:ph type="body" sz="quarter" idx="1"/>
          </p:nvPr>
        </p:nvSpPr>
        <p:spPr>
          <a:xfrm>
            <a:off x="9897767" y="12332372"/>
            <a:ext cx="11235732" cy="1137885"/>
          </a:xfrm>
          <a:prstGeom prst="rect">
            <a:avLst/>
          </a:prstGeom>
        </p:spPr>
        <p:txBody>
          <a:bodyPr anchor="t"/>
          <a:lstStyle>
            <a:lvl1pPr marL="469900" indent="-300876" algn="r" defTabSz="2438337">
              <a:lnSpc>
                <a:spcPts val="3800"/>
              </a:lnSpc>
              <a:defRPr b="0" spc="-100" sz="3500">
                <a:latin typeface="Helvetica Neue Thin"/>
                <a:ea typeface="Helvetica Neue Thin"/>
                <a:cs typeface="Helvetica Neue Thin"/>
                <a:sym typeface="Helvetica Neue Thin"/>
              </a:defRPr>
            </a:lvl1pPr>
          </a:lstStyle>
          <a:p>
            <a:pPr/>
            <a:r>
              <a:t>—Testimonies for the Church 2:327 (1869). {1MCP 325.1}</a:t>
            </a:r>
          </a:p>
        </p:txBody>
      </p:sp>
      <p:sp>
        <p:nvSpPr>
          <p:cNvPr id="346" name="Ninguna recreación que sea útil únicamente para ellos dará por resultado una bendición tan grande como la que los dirija a ser útiles a los demás.…"/>
          <p:cNvSpPr txBox="1"/>
          <p:nvPr/>
        </p:nvSpPr>
        <p:spPr>
          <a:xfrm>
            <a:off x="1183308" y="2170407"/>
            <a:ext cx="17935506" cy="7154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58748" indent="-658748" algn="l" defTabSz="1389852">
              <a:lnSpc>
                <a:spcPts val="5800"/>
              </a:lnSpc>
              <a:spcBef>
                <a:spcPts val="1000"/>
              </a:spcBef>
              <a:buSzPct val="80000"/>
              <a:buBlip>
                <a:blip r:embed="rId3"/>
              </a:buBlip>
              <a:defRPr sz="4332">
                <a:solidFill>
                  <a:srgbClr val="FFFFFF"/>
                </a:solidFill>
              </a:defRPr>
            </a:pPr>
            <a:r>
              <a:t>Esta paz y calma, con el tiempo, llegará a ser natural y reflejará sus preciosos rayos sobre todos los que lo rodean, para volver a reflejarse sobre usted mismo.</a:t>
            </a:r>
          </a:p>
          <a:p>
            <a:pPr marL="658748" indent="-658748" algn="l" defTabSz="1389852">
              <a:lnSpc>
                <a:spcPts val="5800"/>
              </a:lnSpc>
              <a:spcBef>
                <a:spcPts val="1000"/>
              </a:spcBef>
              <a:buSzPct val="80000"/>
              <a:buBlip>
                <a:blip r:embed="rId3"/>
              </a:buBlip>
              <a:defRPr sz="4332">
                <a:solidFill>
                  <a:srgbClr val="FFFFFF"/>
                </a:solidFill>
              </a:defRPr>
            </a:pPr>
            <a:r>
              <a:t> Cuanto más guste de esta paz celestial y quietud mental, tanto más aumentará.</a:t>
            </a:r>
          </a:p>
          <a:p>
            <a:pPr marL="658748" indent="-658748" algn="l" defTabSz="1389852">
              <a:lnSpc>
                <a:spcPts val="5800"/>
              </a:lnSpc>
              <a:spcBef>
                <a:spcPts val="1000"/>
              </a:spcBef>
              <a:buSzPct val="80000"/>
              <a:buBlip>
                <a:blip r:embed="rId3"/>
              </a:buBlip>
              <a:defRPr sz="4332">
                <a:solidFill>
                  <a:srgbClr val="FFFFFF"/>
                </a:solidFill>
              </a:defRPr>
            </a:pPr>
            <a:r>
              <a:t>Es un placer vivo y animado que no echa todas sus energías morales en el estupor, sino que las despierta a una actividad creciente. </a:t>
            </a:r>
          </a:p>
          <a:p>
            <a:pPr marL="658748" indent="-658748" algn="l" defTabSz="1389852">
              <a:lnSpc>
                <a:spcPts val="5800"/>
              </a:lnSpc>
              <a:spcBef>
                <a:spcPts val="1000"/>
              </a:spcBef>
              <a:buSzPct val="80000"/>
              <a:buBlip>
                <a:blip r:embed="rId3"/>
              </a:buBlip>
              <a:defRPr sz="4332">
                <a:solidFill>
                  <a:srgbClr val="FFFFFF"/>
                </a:solidFill>
              </a:defRPr>
            </a:pPr>
            <a:r>
              <a:t>La paz perfecta es un atributo del cielo que los ángeles poseen.</a:t>
            </a:r>
          </a:p>
        </p:txBody>
      </p:sp>
      <p:pic>
        <p:nvPicPr>
          <p:cNvPr id="347" name="Imagen" descr="Imagen"/>
          <p:cNvPicPr>
            <a:picLocks noChangeAspect="1"/>
          </p:cNvPicPr>
          <p:nvPr/>
        </p:nvPicPr>
        <p:blipFill>
          <a:blip r:embed="rId4">
            <a:extLst/>
          </a:blip>
          <a:stretch>
            <a:fillRect/>
          </a:stretch>
        </p:blipFill>
        <p:spPr>
          <a:xfrm>
            <a:off x="19018733" y="2384950"/>
            <a:ext cx="5847978" cy="1179313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201" name="Imagen" descr="Imagen"/>
          <p:cNvPicPr>
            <a:picLocks noChangeAspect="1"/>
          </p:cNvPicPr>
          <p:nvPr/>
        </p:nvPicPr>
        <p:blipFill>
          <a:blip r:embed="rId2">
            <a:extLst/>
          </a:blip>
          <a:stretch>
            <a:fillRect/>
          </a:stretch>
        </p:blipFill>
        <p:spPr>
          <a:xfrm>
            <a:off x="-466693" y="3989661"/>
            <a:ext cx="10539493" cy="6447879"/>
          </a:xfrm>
          <a:prstGeom prst="rect">
            <a:avLst/>
          </a:prstGeom>
          <a:ln w="12700">
            <a:miter lim="400000"/>
          </a:ln>
          <a:effectLst>
            <a:outerShdw sx="100000" sy="100000" kx="0" ky="0" algn="b" rotWithShape="0" blurRad="190500" dist="76200" dir="5520000">
              <a:srgbClr val="EC7277"/>
            </a:outerShdw>
          </a:effectLst>
        </p:spPr>
      </p:pic>
      <p:sp>
        <p:nvSpPr>
          <p:cNvPr id="202" name="Globo cuadrado"/>
          <p:cNvSpPr/>
          <p:nvPr/>
        </p:nvSpPr>
        <p:spPr>
          <a:xfrm>
            <a:off x="2130361" y="9578271"/>
            <a:ext cx="7398558" cy="1732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39"/>
                </a:moveTo>
                <a:lnTo>
                  <a:pt x="0" y="1561"/>
                </a:lnTo>
                <a:cubicBezTo>
                  <a:pt x="0" y="699"/>
                  <a:pt x="164" y="0"/>
                  <a:pt x="365" y="0"/>
                </a:cubicBezTo>
                <a:lnTo>
                  <a:pt x="21235" y="0"/>
                </a:lnTo>
                <a:cubicBezTo>
                  <a:pt x="21436" y="0"/>
                  <a:pt x="21600" y="699"/>
                  <a:pt x="21600" y="1561"/>
                </a:cubicBezTo>
                <a:lnTo>
                  <a:pt x="21600" y="20039"/>
                </a:lnTo>
                <a:cubicBezTo>
                  <a:pt x="21600" y="20901"/>
                  <a:pt x="21436" y="21600"/>
                  <a:pt x="21235" y="21600"/>
                </a:cubicBezTo>
                <a:lnTo>
                  <a:pt x="365" y="21600"/>
                </a:lnTo>
                <a:cubicBezTo>
                  <a:pt x="164" y="21600"/>
                  <a:pt x="0" y="20901"/>
                  <a:pt x="0" y="20039"/>
                </a:cubicBezTo>
                <a:close/>
              </a:path>
            </a:pathLst>
          </a:custGeom>
          <a:solidFill>
            <a:srgbClr val="5AAFCF"/>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pic>
        <p:nvPicPr>
          <p:cNvPr id="203" name="Imagen" descr="Imagen"/>
          <p:cNvPicPr>
            <a:picLocks noChangeAspect="1"/>
          </p:cNvPicPr>
          <p:nvPr/>
        </p:nvPicPr>
        <p:blipFill>
          <a:blip r:embed="rId3">
            <a:extLst/>
          </a:blip>
          <a:stretch>
            <a:fillRect/>
          </a:stretch>
        </p:blipFill>
        <p:spPr>
          <a:xfrm>
            <a:off x="11385963" y="282763"/>
            <a:ext cx="12752072" cy="13861673"/>
          </a:xfrm>
          <a:prstGeom prst="rect">
            <a:avLst/>
          </a:prstGeom>
          <a:ln w="12700">
            <a:miter lim="400000"/>
          </a:ln>
        </p:spPr>
      </p:pic>
      <p:pic>
        <p:nvPicPr>
          <p:cNvPr id="204" name="Imagen" descr="Imagen"/>
          <p:cNvPicPr>
            <a:picLocks noChangeAspect="1"/>
          </p:cNvPicPr>
          <p:nvPr/>
        </p:nvPicPr>
        <p:blipFill>
          <a:blip r:embed="rId4">
            <a:extLst/>
          </a:blip>
          <a:stretch>
            <a:fillRect/>
          </a:stretch>
        </p:blipFill>
        <p:spPr>
          <a:xfrm>
            <a:off x="9212853" y="5038923"/>
            <a:ext cx="14592303" cy="7366001"/>
          </a:xfrm>
          <a:prstGeom prst="rect">
            <a:avLst/>
          </a:prstGeom>
          <a:ln w="12700">
            <a:miter lim="400000"/>
          </a:ln>
        </p:spPr>
      </p:pic>
      <p:sp>
        <p:nvSpPr>
          <p:cNvPr id="205" name="La adolescencia y la juventud"/>
          <p:cNvSpPr txBox="1"/>
          <p:nvPr>
            <p:ph type="title"/>
          </p:nvPr>
        </p:nvSpPr>
        <p:spPr>
          <a:xfrm>
            <a:off x="2154545" y="1474943"/>
            <a:ext cx="20074910" cy="1604742"/>
          </a:xfrm>
          <a:prstGeom prst="rect">
            <a:avLst/>
          </a:prstGeom>
          <a:effectLst>
            <a:outerShdw sx="100000" sy="100000" kx="0" ky="0" algn="b" rotWithShape="0" blurRad="190500" dist="8455" dir="5400000">
              <a:srgbClr val="000000"/>
            </a:outerShdw>
          </a:effectLst>
        </p:spPr>
        <p:txBody>
          <a:bodyPr anchor="t"/>
          <a:lstStyle/>
          <a:p>
            <a:pPr>
              <a:lnSpc>
                <a:spcPts val="10000"/>
              </a:lnSpc>
              <a:defRPr i="0" sz="6700">
                <a:solidFill>
                  <a:srgbClr val="FFFFFF"/>
                </a:solidFill>
                <a:effectLst>
                  <a:outerShdw sx="100000" sy="100000" kx="0" ky="0" algn="b" rotWithShape="0" blurRad="25400" dist="38100" dir="18900000">
                    <a:srgbClr val="FFD583"/>
                  </a:outerShdw>
                </a:effectLst>
                <a:latin typeface="Roboto Light"/>
                <a:ea typeface="Roboto Light"/>
                <a:cs typeface="Roboto Light"/>
                <a:sym typeface="Roboto Light"/>
              </a:defRPr>
            </a:pPr>
            <a:r>
              <a:t>La </a:t>
            </a:r>
            <a:r>
              <a:rPr b="1" sz="11200">
                <a:latin typeface="+mn-lt"/>
                <a:ea typeface="+mn-ea"/>
                <a:cs typeface="+mn-cs"/>
                <a:sym typeface="Helvetica Neue"/>
              </a:rPr>
              <a:t>adolescencia </a:t>
            </a:r>
            <a:r>
              <a:t>y la </a:t>
            </a:r>
            <a:r>
              <a:rPr b="1" sz="11200">
                <a:latin typeface="+mn-lt"/>
                <a:ea typeface="+mn-ea"/>
                <a:cs typeface="+mn-cs"/>
                <a:sym typeface="Helvetica Neue"/>
              </a:rPr>
              <a:t>juventud</a:t>
            </a:r>
          </a:p>
        </p:txBody>
      </p:sp>
      <p:sp>
        <p:nvSpPr>
          <p:cNvPr id="206" name="Comprensión"/>
          <p:cNvSpPr txBox="1"/>
          <p:nvPr/>
        </p:nvSpPr>
        <p:spPr>
          <a:xfrm>
            <a:off x="11695987" y="6240779"/>
            <a:ext cx="4626599"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Problemas de los jóvenes</a:t>
            </a:r>
          </a:p>
        </p:txBody>
      </p:sp>
      <p:sp>
        <p:nvSpPr>
          <p:cNvPr id="207" name="Comprensión"/>
          <p:cNvSpPr txBox="1"/>
          <p:nvPr/>
        </p:nvSpPr>
        <p:spPr>
          <a:xfrm>
            <a:off x="11591289" y="9844739"/>
            <a:ext cx="3909668"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Peligros que enfrenta la juventud</a:t>
            </a:r>
          </a:p>
        </p:txBody>
      </p:sp>
      <p:sp>
        <p:nvSpPr>
          <p:cNvPr id="208" name="Comprensión"/>
          <p:cNvSpPr txBox="1"/>
          <p:nvPr/>
        </p:nvSpPr>
        <p:spPr>
          <a:xfrm>
            <a:off x="18799678" y="6240779"/>
            <a:ext cx="4626600" cy="10631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La pasióny el amor ciego</a:t>
            </a:r>
          </a:p>
        </p:txBody>
      </p:sp>
      <p:sp>
        <p:nvSpPr>
          <p:cNvPr id="209" name="Contenido:"/>
          <p:cNvSpPr txBox="1"/>
          <p:nvPr/>
        </p:nvSpPr>
        <p:spPr>
          <a:xfrm>
            <a:off x="3713005" y="9922903"/>
            <a:ext cx="4893669" cy="10429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solidFill>
                  <a:srgbClr val="FFFFFF"/>
                </a:solidFill>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r>
              <a:t>Contenido:</a:t>
            </a:r>
          </a:p>
        </p:txBody>
      </p:sp>
      <p:sp>
        <p:nvSpPr>
          <p:cNvPr id="210" name="10"/>
          <p:cNvSpPr txBox="1"/>
          <p:nvPr/>
        </p:nvSpPr>
        <p:spPr>
          <a:xfrm>
            <a:off x="9712553" y="9870695"/>
            <a:ext cx="1489775"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33</a:t>
            </a:r>
          </a:p>
        </p:txBody>
      </p:sp>
      <p:sp>
        <p:nvSpPr>
          <p:cNvPr id="211" name="10"/>
          <p:cNvSpPr txBox="1"/>
          <p:nvPr/>
        </p:nvSpPr>
        <p:spPr>
          <a:xfrm>
            <a:off x="9712553" y="6284317"/>
            <a:ext cx="1489775"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31</a:t>
            </a:r>
          </a:p>
        </p:txBody>
      </p:sp>
      <p:sp>
        <p:nvSpPr>
          <p:cNvPr id="212" name="10"/>
          <p:cNvSpPr txBox="1"/>
          <p:nvPr/>
        </p:nvSpPr>
        <p:spPr>
          <a:xfrm>
            <a:off x="16816246" y="6284317"/>
            <a:ext cx="1489774"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32</a:t>
            </a:r>
          </a:p>
        </p:txBody>
      </p:sp>
      <p:sp>
        <p:nvSpPr>
          <p:cNvPr id="213" name="10"/>
          <p:cNvSpPr txBox="1"/>
          <p:nvPr/>
        </p:nvSpPr>
        <p:spPr>
          <a:xfrm>
            <a:off x="16816246" y="9870695"/>
            <a:ext cx="1489774" cy="1147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34</a:t>
            </a:r>
          </a:p>
        </p:txBody>
      </p:sp>
      <p:sp>
        <p:nvSpPr>
          <p:cNvPr id="214" name="Comprensión"/>
          <p:cNvSpPr txBox="1"/>
          <p:nvPr/>
        </p:nvSpPr>
        <p:spPr>
          <a:xfrm>
            <a:off x="19028280" y="10465045"/>
            <a:ext cx="4626599" cy="5424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La conciencia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n" descr="Imagen"/>
          <p:cNvPicPr>
            <a:picLocks noChangeAspect="1"/>
          </p:cNvPicPr>
          <p:nvPr/>
        </p:nvPicPr>
        <p:blipFill>
          <a:blip r:embed="rId2">
            <a:extLst/>
          </a:blip>
          <a:stretch>
            <a:fillRect/>
          </a:stretch>
        </p:blipFill>
        <p:spPr>
          <a:xfrm>
            <a:off x="8905395" y="1112186"/>
            <a:ext cx="7132606" cy="9890237"/>
          </a:xfrm>
          <a:prstGeom prst="rect">
            <a:avLst/>
          </a:prstGeom>
          <a:ln w="12700">
            <a:miter lim="400000"/>
          </a:ln>
          <a:effectLst>
            <a:outerShdw sx="100000" sy="100000" kx="0" ky="0" algn="b" rotWithShape="0" blurRad="190500" dist="25400" dir="5400000">
              <a:srgbClr val="BFA6E8"/>
            </a:outerShdw>
          </a:effectLst>
        </p:spPr>
      </p:pic>
      <p:pic>
        <p:nvPicPr>
          <p:cNvPr id="217" name="Imagen" descr="Imagen"/>
          <p:cNvPicPr>
            <a:picLocks noChangeAspect="1"/>
          </p:cNvPicPr>
          <p:nvPr/>
        </p:nvPicPr>
        <p:blipFill>
          <a:blip r:embed="rId3">
            <a:extLst/>
          </a:blip>
          <a:stretch>
            <a:fillRect/>
          </a:stretch>
        </p:blipFill>
        <p:spPr>
          <a:xfrm>
            <a:off x="5411775" y="10381877"/>
            <a:ext cx="13560450" cy="2807446"/>
          </a:xfrm>
          <a:prstGeom prst="rect">
            <a:avLst/>
          </a:prstGeom>
          <a:ln w="12700">
            <a:miter lim="400000"/>
          </a:ln>
          <a:effectLst>
            <a:outerShdw sx="100000" sy="100000" kx="0" ky="0" algn="b" rotWithShape="0" blurRad="190500" dist="25400" dir="5400000">
              <a:srgbClr val="BFA6E8">
                <a:alpha val="85072"/>
              </a:srgbClr>
            </a:outerShdw>
          </a:effectLst>
        </p:spPr>
      </p:pic>
      <p:sp>
        <p:nvSpPr>
          <p:cNvPr id="218" name="Problemas…"/>
          <p:cNvSpPr txBox="1"/>
          <p:nvPr>
            <p:ph type="title"/>
          </p:nvPr>
        </p:nvSpPr>
        <p:spPr>
          <a:xfrm>
            <a:off x="6345437" y="11219273"/>
            <a:ext cx="11693126" cy="1713759"/>
          </a:xfrm>
          <a:prstGeom prst="rect">
            <a:avLst/>
          </a:prstGeom>
        </p:spPr>
        <p:txBody>
          <a:bodyPr anchor="t"/>
          <a:lstStyle/>
          <a:p>
            <a:pPr algn="ctr" defTabSz="825500">
              <a:lnSpc>
                <a:spcPts val="11200"/>
              </a:lnSpc>
              <a:defRPr b="0" spc="0" sz="9200">
                <a:effectLst>
                  <a:outerShdw sx="100000" sy="100000" kx="0" ky="0" algn="b" rotWithShape="0" blurRad="38100" dist="88900" dir="15660000">
                    <a:srgbClr val="0D458F"/>
                  </a:outerShdw>
                </a:effectLst>
                <a:latin typeface="Helvetica Neue Black Condensed"/>
                <a:ea typeface="Helvetica Neue Black Condensed"/>
                <a:cs typeface="Helvetica Neue Black Condensed"/>
                <a:sym typeface="Helvetica Neue Black Condensed"/>
              </a:defRPr>
            </a:pPr>
            <a:r>
              <a:t>La </a:t>
            </a:r>
            <a:r>
              <a:rPr sz="15200"/>
              <a:t>conciencia</a:t>
            </a:r>
          </a:p>
        </p:txBody>
      </p:sp>
      <p:pic>
        <p:nvPicPr>
          <p:cNvPr id="219" name="Imagen" descr="Imagen"/>
          <p:cNvPicPr>
            <a:picLocks noChangeAspect="1"/>
          </p:cNvPicPr>
          <p:nvPr/>
        </p:nvPicPr>
        <p:blipFill>
          <a:blip r:embed="rId4">
            <a:extLst/>
          </a:blip>
          <a:stretch>
            <a:fillRect/>
          </a:stretch>
        </p:blipFill>
        <p:spPr>
          <a:xfrm>
            <a:off x="3769400" y="9698573"/>
            <a:ext cx="1451446" cy="1873568"/>
          </a:xfrm>
          <a:prstGeom prst="rect">
            <a:avLst/>
          </a:prstGeom>
          <a:ln w="12700">
            <a:miter lim="400000"/>
          </a:ln>
        </p:spPr>
      </p:pic>
      <p:pic>
        <p:nvPicPr>
          <p:cNvPr id="220" name="Imagen" descr="Imagen"/>
          <p:cNvPicPr>
            <a:picLocks noChangeAspect="1"/>
          </p:cNvPicPr>
          <p:nvPr/>
        </p:nvPicPr>
        <p:blipFill>
          <a:blip r:embed="rId5">
            <a:extLst/>
          </a:blip>
          <a:stretch>
            <a:fillRect/>
          </a:stretch>
        </p:blipFill>
        <p:spPr>
          <a:xfrm>
            <a:off x="18463282" y="10051196"/>
            <a:ext cx="1451446" cy="1873568"/>
          </a:xfrm>
          <a:prstGeom prst="rect">
            <a:avLst/>
          </a:prstGeom>
          <a:ln w="12700">
            <a:miter lim="400000"/>
          </a:ln>
        </p:spPr>
      </p:pic>
      <p:sp>
        <p:nvSpPr>
          <p:cNvPr id="221" name="Capítulo 31"/>
          <p:cNvSpPr txBox="1"/>
          <p:nvPr/>
        </p:nvSpPr>
        <p:spPr>
          <a:xfrm>
            <a:off x="851560" y="889827"/>
            <a:ext cx="5628553" cy="1891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2" indent="342900" defTabSz="1828754">
              <a:lnSpc>
                <a:spcPct val="80000"/>
              </a:lnSpc>
              <a:defRPr sz="8400">
                <a:solidFill>
                  <a:srgbClr val="FFFFFF"/>
                </a:solidFill>
                <a:effectLst>
                  <a:outerShdw sx="100000" sy="100000" kx="0" ky="0" algn="b" rotWithShape="0" blurRad="25400" dist="47625" dir="4500000">
                    <a:srgbClr val="633414"/>
                  </a:outerShdw>
                </a:effectLst>
                <a:latin typeface="Helvetica Neue Black Condensed"/>
                <a:ea typeface="Helvetica Neue Black Condensed"/>
                <a:cs typeface="Helvetica Neue Black Condensed"/>
                <a:sym typeface="Helvetica Neue Black Condensed"/>
              </a:defRPr>
            </a:pPr>
            <a:r>
              <a:t>Capítulo 34</a:t>
            </a:r>
          </a:p>
        </p:txBody>
      </p:sp>
      <p:grpSp>
        <p:nvGrpSpPr>
          <p:cNvPr id="224" name="Grupo"/>
          <p:cNvGrpSpPr/>
          <p:nvPr/>
        </p:nvGrpSpPr>
        <p:grpSpPr>
          <a:xfrm>
            <a:off x="2809977" y="9672402"/>
            <a:ext cx="18172768" cy="4211583"/>
            <a:chOff x="0" y="0"/>
            <a:chExt cx="18172767" cy="4211581"/>
          </a:xfrm>
        </p:grpSpPr>
        <p:pic>
          <p:nvPicPr>
            <p:cNvPr id="222" name="Imagen" descr="Imagen"/>
            <p:cNvPicPr>
              <a:picLocks noChangeAspect="1"/>
            </p:cNvPicPr>
            <p:nvPr/>
          </p:nvPicPr>
          <p:blipFill>
            <a:blip r:embed="rId6">
              <a:extLst/>
            </a:blip>
            <a:stretch>
              <a:fillRect/>
            </a:stretch>
          </p:blipFill>
          <p:spPr>
            <a:xfrm>
              <a:off x="0" y="0"/>
              <a:ext cx="3823005" cy="4211582"/>
            </a:xfrm>
            <a:prstGeom prst="rect">
              <a:avLst/>
            </a:prstGeom>
            <a:ln w="12700" cap="flat">
              <a:noFill/>
              <a:miter lim="400000"/>
            </a:ln>
            <a:effectLst/>
          </p:spPr>
        </p:pic>
        <p:pic>
          <p:nvPicPr>
            <p:cNvPr id="223" name="Imagen" descr="Imagen"/>
            <p:cNvPicPr>
              <a:picLocks noChangeAspect="1"/>
            </p:cNvPicPr>
            <p:nvPr/>
          </p:nvPicPr>
          <p:blipFill>
            <a:blip r:embed="rId7">
              <a:extLst/>
            </a:blip>
            <a:stretch>
              <a:fillRect/>
            </a:stretch>
          </p:blipFill>
          <p:spPr>
            <a:xfrm>
              <a:off x="14434588" y="93447"/>
              <a:ext cx="3738180" cy="411813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6" name="Globo cuadrado"/>
          <p:cNvSpPr/>
          <p:nvPr/>
        </p:nvSpPr>
        <p:spPr>
          <a:xfrm>
            <a:off x="1663500" y="5199589"/>
            <a:ext cx="21594369" cy="7898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4" y="0"/>
                </a:moveTo>
                <a:cubicBezTo>
                  <a:pt x="1017" y="0"/>
                  <a:pt x="915" y="484"/>
                  <a:pt x="915" y="1080"/>
                </a:cubicBezTo>
                <a:lnTo>
                  <a:pt x="915" y="8640"/>
                </a:lnTo>
                <a:lnTo>
                  <a:pt x="0" y="10800"/>
                </a:lnTo>
                <a:lnTo>
                  <a:pt x="915" y="12960"/>
                </a:lnTo>
                <a:lnTo>
                  <a:pt x="915" y="20520"/>
                </a:lnTo>
                <a:cubicBezTo>
                  <a:pt x="915" y="21116"/>
                  <a:pt x="1017" y="21600"/>
                  <a:pt x="1144" y="21600"/>
                </a:cubicBezTo>
                <a:lnTo>
                  <a:pt x="21371" y="21600"/>
                </a:lnTo>
                <a:cubicBezTo>
                  <a:pt x="21498" y="21600"/>
                  <a:pt x="21600" y="21116"/>
                  <a:pt x="21600" y="20520"/>
                </a:cubicBezTo>
                <a:lnTo>
                  <a:pt x="21600" y="1080"/>
                </a:lnTo>
                <a:cubicBezTo>
                  <a:pt x="21600" y="484"/>
                  <a:pt x="21498" y="0"/>
                  <a:pt x="21371" y="0"/>
                </a:cubicBezTo>
                <a:lnTo>
                  <a:pt x="1144" y="0"/>
                </a:lnTo>
                <a:close/>
              </a:path>
            </a:pathLst>
          </a:custGeom>
          <a:solidFill>
            <a:srgbClr val="5AAFCF"/>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sp>
        <p:nvSpPr>
          <p:cNvPr id="227" name="—EC 457 (1900). {1MCP 283.1}"/>
          <p:cNvSpPr txBox="1"/>
          <p:nvPr>
            <p:ph type="body" sz="quarter" idx="1"/>
          </p:nvPr>
        </p:nvSpPr>
        <p:spPr>
          <a:xfrm>
            <a:off x="16095439" y="11689488"/>
            <a:ext cx="6335952" cy="1137885"/>
          </a:xfrm>
          <a:prstGeom prst="rect">
            <a:avLst/>
          </a:prstGeom>
        </p:spPr>
        <p:txBody>
          <a:bodyPr anchor="t"/>
          <a:lstStyle>
            <a:lvl1pPr marL="324231" indent="-207606" algn="r" defTabSz="1682452">
              <a:lnSpc>
                <a:spcPct val="90000"/>
              </a:lnSpc>
              <a:defRPr b="0" spc="-100" sz="2400">
                <a:latin typeface="Helvetica Neue Thin"/>
                <a:ea typeface="Helvetica Neue Thin"/>
                <a:cs typeface="Helvetica Neue Thin"/>
                <a:sym typeface="Helvetica Neue Thin"/>
              </a:defRPr>
            </a:lvl1pPr>
          </a:lstStyle>
          <a:p>
            <a:pPr/>
            <a:r>
              <a:t> {1MCP 317.1}</a:t>
            </a:r>
          </a:p>
        </p:txBody>
      </p:sp>
      <p:sp>
        <p:nvSpPr>
          <p:cNvPr id="228" name="Son receptivos y tienen esperanzas"/>
          <p:cNvSpPr txBox="1"/>
          <p:nvPr>
            <p:ph type="title"/>
          </p:nvPr>
        </p:nvSpPr>
        <p:spPr>
          <a:xfrm>
            <a:off x="1206497" y="1305489"/>
            <a:ext cx="21971006" cy="1587438"/>
          </a:xfrm>
          <a:prstGeom prst="rect">
            <a:avLst/>
          </a:prstGeom>
        </p:spPr>
        <p:txBody>
          <a:bodyPr/>
          <a:lstStyle>
            <a:lvl1pPr algn="ctr" defTabSz="2023821">
              <a:defRPr b="0" spc="-200" sz="9600">
                <a:effectLst>
                  <a:outerShdw sx="100000" sy="100000" kx="0" ky="0" algn="b" rotWithShape="0" blurRad="25400"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Exaltar la conciencia</a:t>
            </a:r>
          </a:p>
        </p:txBody>
      </p:sp>
      <p:sp>
        <p:nvSpPr>
          <p:cNvPr id="229" name="El Señor pide que los jóvenes entren en su servicio por que:"/>
          <p:cNvSpPr txBox="1"/>
          <p:nvPr/>
        </p:nvSpPr>
        <p:spPr>
          <a:xfrm>
            <a:off x="2650811" y="3360517"/>
            <a:ext cx="19619747" cy="1934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699522">
              <a:lnSpc>
                <a:spcPts val="7200"/>
              </a:lnSpc>
              <a:spcBef>
                <a:spcPts val="400"/>
              </a:spcBef>
              <a:defRPr i="1" sz="6232">
                <a:solidFill>
                  <a:srgbClr val="FFFFFF"/>
                </a:solidFill>
                <a:latin typeface="Times New Roman"/>
                <a:ea typeface="Times New Roman"/>
                <a:cs typeface="Times New Roman"/>
                <a:sym typeface="Times New Roman"/>
              </a:defRPr>
            </a:lvl1pPr>
          </a:lstStyle>
          <a:p>
            <a:pPr/>
            <a:r>
              <a:t>Siguiendo el ejemplo que Cristo dejó, y viviendo en armonía con su voluntad.</a:t>
            </a:r>
          </a:p>
        </p:txBody>
      </p:sp>
      <p:sp>
        <p:nvSpPr>
          <p:cNvPr id="230" name="El Señor pide que los jóvenes entren en su servicio por que:"/>
          <p:cNvSpPr txBox="1"/>
          <p:nvPr/>
        </p:nvSpPr>
        <p:spPr>
          <a:xfrm rot="23553">
            <a:off x="3101728" y="6349052"/>
            <a:ext cx="19910522" cy="55993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45381" indent="-745381" algn="l" defTabSz="1473975">
              <a:lnSpc>
                <a:spcPts val="6000"/>
              </a:lnSpc>
              <a:spcBef>
                <a:spcPts val="1900"/>
              </a:spcBef>
              <a:buSzPct val="80000"/>
              <a:buBlip>
                <a:blip r:embed="rId3"/>
              </a:buBlip>
              <a:defRPr sz="5301">
                <a:effectLst>
                  <a:outerShdw sx="100000" sy="100000" kx="0" ky="0" algn="b" rotWithShape="0" blurRad="11811" dist="38385" dir="18900000">
                    <a:srgbClr val="A9A9A9"/>
                  </a:outerShdw>
                </a:effectLst>
                <a:latin typeface="Helvetica Neue Thin"/>
                <a:ea typeface="Helvetica Neue Thin"/>
                <a:cs typeface="Helvetica Neue Thin"/>
                <a:sym typeface="Helvetica Neue Thin"/>
              </a:defRPr>
            </a:pPr>
            <a:r>
              <a:t>Espera que </a:t>
            </a:r>
            <a:r>
              <a:rPr sz="5766">
                <a:effectLst>
                  <a:outerShdw sx="100000" sy="100000" kx="0" ky="0" algn="b" rotWithShape="0" blurRad="23622" dist="38385" dir="18900000">
                    <a:srgbClr val="A7A7A7"/>
                  </a:outerShdw>
                </a:effectLst>
                <a:latin typeface="Helvetica Neue Bold Condensed"/>
                <a:ea typeface="Helvetica Neue Bold Condensed"/>
                <a:cs typeface="Helvetica Neue Bold Condensed"/>
                <a:sym typeface="Helvetica Neue Bold Condensed"/>
              </a:rPr>
              <a:t>respondan al amor </a:t>
            </a:r>
            <a:r>
              <a:t>que les expresó negándose a sí mismo por el bien de otros.</a:t>
            </a:r>
          </a:p>
          <a:p>
            <a:pPr marL="745381" indent="-745381" algn="l" defTabSz="1473975">
              <a:lnSpc>
                <a:spcPts val="6000"/>
              </a:lnSpc>
              <a:spcBef>
                <a:spcPts val="1900"/>
              </a:spcBef>
              <a:buSzPct val="80000"/>
              <a:buBlip>
                <a:blip r:embed="rId3"/>
              </a:buBlip>
              <a:defRPr sz="5301">
                <a:effectLst>
                  <a:outerShdw sx="100000" sy="100000" kx="0" ky="0" algn="b" rotWithShape="0" blurRad="11811" dist="38385" dir="18900000">
                    <a:srgbClr val="A9A9A9"/>
                  </a:outerShdw>
                </a:effectLst>
                <a:latin typeface="Helvetica Neue Thin"/>
                <a:ea typeface="Helvetica Neue Thin"/>
                <a:cs typeface="Helvetica Neue Thin"/>
                <a:sym typeface="Helvetica Neue Thin"/>
              </a:defRPr>
            </a:pPr>
            <a:r>
              <a:t>Espera que </a:t>
            </a:r>
            <a:r>
              <a:rPr sz="5766">
                <a:effectLst>
                  <a:outerShdw sx="100000" sy="100000" kx="0" ky="0" algn="b" rotWithShape="0" blurRad="23622" dist="38385" dir="18900000">
                    <a:srgbClr val="A7A7A7"/>
                  </a:outerShdw>
                </a:effectLst>
                <a:latin typeface="Helvetica Neue Bold Condensed"/>
                <a:ea typeface="Helvetica Neue Bold Condensed"/>
                <a:cs typeface="Helvetica Neue Bold Condensed"/>
                <a:sym typeface="Helvetica Neue Bold Condensed"/>
              </a:rPr>
              <a:t>usen los poderes</a:t>
            </a:r>
            <a:r>
              <a:t> de la mente y del cuerpo en su servicio</a:t>
            </a:r>
          </a:p>
          <a:p>
            <a:pPr marL="745381" indent="-745381" algn="l" defTabSz="1473975">
              <a:lnSpc>
                <a:spcPts val="6000"/>
              </a:lnSpc>
              <a:spcBef>
                <a:spcPts val="1900"/>
              </a:spcBef>
              <a:buSzPct val="80000"/>
              <a:buBlip>
                <a:blip r:embed="rId3"/>
              </a:buBlip>
              <a:defRPr sz="5301">
                <a:effectLst>
                  <a:outerShdw sx="100000" sy="100000" kx="0" ky="0" algn="b" rotWithShape="0" blurRad="11811" dist="38385" dir="18900000">
                    <a:srgbClr val="A9A9A9"/>
                  </a:outerShdw>
                </a:effectLst>
                <a:latin typeface="Helvetica Neue Thin"/>
                <a:ea typeface="Helvetica Neue Thin"/>
                <a:cs typeface="Helvetica Neue Thin"/>
                <a:sym typeface="Helvetica Neue Thin"/>
              </a:defRPr>
            </a:pPr>
            <a:r>
              <a:t>Les </a:t>
            </a:r>
            <a:r>
              <a:rPr sz="5766">
                <a:effectLst>
                  <a:outerShdw sx="100000" sy="100000" kx="0" ky="0" algn="b" rotWithShape="0" blurRad="23622" dist="38385" dir="18900000">
                    <a:srgbClr val="A7A7A7"/>
                  </a:outerShdw>
                </a:effectLst>
                <a:latin typeface="Helvetica Neue Bold Condensed"/>
                <a:ea typeface="Helvetica Neue Bold Condensed"/>
                <a:cs typeface="Helvetica Neue Bold Condensed"/>
                <a:sym typeface="Helvetica Neue Bold Condensed"/>
              </a:rPr>
              <a:t>ha dado afectos</a:t>
            </a:r>
            <a:r>
              <a:t>.</a:t>
            </a:r>
          </a:p>
          <a:p>
            <a:pPr marL="745381" indent="-745381" algn="l" defTabSz="1473975">
              <a:lnSpc>
                <a:spcPts val="6000"/>
              </a:lnSpc>
              <a:spcBef>
                <a:spcPts val="1900"/>
              </a:spcBef>
              <a:buSzPct val="80000"/>
              <a:buBlip>
                <a:blip r:embed="rId3"/>
              </a:buBlip>
              <a:defRPr sz="5301">
                <a:effectLst>
                  <a:outerShdw sx="100000" sy="100000" kx="0" ky="0" algn="b" rotWithShape="0" blurRad="11811" dist="38385" dir="18900000">
                    <a:srgbClr val="A9A9A9"/>
                  </a:outerShdw>
                </a:effectLst>
                <a:latin typeface="Helvetica Neue Thin"/>
                <a:ea typeface="Helvetica Neue Thin"/>
                <a:cs typeface="Helvetica Neue Thin"/>
                <a:sym typeface="Helvetica Neue Thin"/>
              </a:defRPr>
            </a:pPr>
            <a:r>
              <a:t>Les </a:t>
            </a:r>
            <a:r>
              <a:rPr sz="5766">
                <a:effectLst>
                  <a:outerShdw sx="100000" sy="100000" kx="0" ky="0" algn="b" rotWithShape="0" blurRad="23622" dist="38385" dir="18900000">
                    <a:srgbClr val="A7A7A7"/>
                  </a:outerShdw>
                </a:effectLst>
                <a:latin typeface="Helvetica Neue Bold Condensed"/>
                <a:ea typeface="Helvetica Neue Bold Condensed"/>
                <a:cs typeface="Helvetica Neue Bold Condensed"/>
                <a:sym typeface="Helvetica Neue Bold Condensed"/>
              </a:rPr>
              <a:t>ha dado una conciencia</a:t>
            </a:r>
            <a:r>
              <a:t>, y les prohíbe que usen mal este don.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Galería de imágenes" descr="Galería de imágenes"/>
          <p:cNvPicPr>
            <a:picLocks noChangeAspect="1"/>
          </p:cNvPicPr>
          <p:nvPr/>
        </p:nvPicPr>
        <p:blipFill>
          <a:blip r:embed="rId2">
            <a:extLst/>
          </a:blip>
          <a:stretch>
            <a:fillRect/>
          </a:stretch>
        </p:blipFill>
        <p:spPr>
          <a:xfrm>
            <a:off x="12636496" y="3623078"/>
            <a:ext cx="11244565" cy="8953390"/>
          </a:xfrm>
          <a:prstGeom prst="rect">
            <a:avLst/>
          </a:prstGeom>
          <a:ln w="12700">
            <a:miter lim="400000"/>
          </a:ln>
        </p:spPr>
      </p:pic>
      <p:sp>
        <p:nvSpPr>
          <p:cNvPr id="233" name="Rectángulo redondeado"/>
          <p:cNvSpPr/>
          <p:nvPr/>
        </p:nvSpPr>
        <p:spPr>
          <a:xfrm>
            <a:off x="797749" y="3336539"/>
            <a:ext cx="11937112" cy="8662868"/>
          </a:xfrm>
          <a:prstGeom prst="roundRect">
            <a:avLst>
              <a:gd name="adj" fmla="val 2277"/>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4" name="—The Signs of the Times, 11 de octubre de 1910; Conducción del Niño, 181. {1MCP 283.2}"/>
          <p:cNvSpPr txBox="1"/>
          <p:nvPr>
            <p:ph type="body" sz="quarter" idx="1"/>
          </p:nvPr>
        </p:nvSpPr>
        <p:spPr>
          <a:xfrm>
            <a:off x="20205500" y="12150942"/>
            <a:ext cx="3480001" cy="1137885"/>
          </a:xfrm>
          <a:prstGeom prst="rect">
            <a:avLst/>
          </a:prstGeom>
        </p:spPr>
        <p:txBody>
          <a:bodyPr anchor="t"/>
          <a:lstStyle>
            <a:lvl1pPr marL="324231" indent="-207606" algn="r" defTabSz="1682452">
              <a:lnSpc>
                <a:spcPct val="90000"/>
              </a:lnSpc>
              <a:defRPr b="0" spc="-100" sz="2400">
                <a:latin typeface="Helvetica Neue Thin"/>
                <a:ea typeface="Helvetica Neue Thin"/>
                <a:cs typeface="Helvetica Neue Thin"/>
                <a:sym typeface="Helvetica Neue Thin"/>
              </a:defRPr>
            </a:lvl1pPr>
          </a:lstStyle>
          <a:p>
            <a:pPr/>
            <a:r>
              <a:t>— {1MCP 317.2}</a:t>
            </a:r>
          </a:p>
        </p:txBody>
      </p:sp>
      <p:sp>
        <p:nvSpPr>
          <p:cNvPr id="235" name="Debe elegir el destino de su vida"/>
          <p:cNvSpPr txBox="1"/>
          <p:nvPr>
            <p:ph type="title"/>
          </p:nvPr>
        </p:nvSpPr>
        <p:spPr>
          <a:xfrm>
            <a:off x="5256012" y="1288648"/>
            <a:ext cx="13871974" cy="1361517"/>
          </a:xfrm>
          <a:prstGeom prst="rect">
            <a:avLst/>
          </a:prstGeom>
        </p:spPr>
        <p:txBody>
          <a:bodyPr/>
          <a:lstStyle>
            <a:lvl1pPr algn="ctr" defTabSz="1731219">
              <a:defRPr b="0" spc="-199" sz="8200">
                <a:effectLst>
                  <a:outerShdw sx="100000" sy="100000" kx="0" ky="0" algn="b" rotWithShape="0" blurRad="12700" dist="45085" dir="18900000">
                    <a:srgbClr val="6C6C6C"/>
                  </a:outerShdw>
                </a:effectLst>
                <a:latin typeface="Helvetica Neue Black Condensed"/>
                <a:ea typeface="Helvetica Neue Black Condensed"/>
                <a:cs typeface="Helvetica Neue Black Condensed"/>
                <a:sym typeface="Helvetica Neue Black Condensed"/>
              </a:defRPr>
            </a:lvl1pPr>
          </a:lstStyle>
          <a:p>
            <a:pPr/>
            <a:r>
              <a:t>Controle la conciencia </a:t>
            </a:r>
          </a:p>
        </p:txBody>
      </p:sp>
      <p:sp>
        <p:nvSpPr>
          <p:cNvPr id="236" name="Los pensamientos y sentimientos acariciados…"/>
          <p:cNvSpPr txBox="1"/>
          <p:nvPr/>
        </p:nvSpPr>
        <p:spPr>
          <a:xfrm>
            <a:off x="296682" y="3778653"/>
            <a:ext cx="12150258" cy="83469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737098" indent="-737098" algn="l" defTabSz="1234530">
              <a:lnSpc>
                <a:spcPts val="5000"/>
              </a:lnSpc>
              <a:spcBef>
                <a:spcPts val="2100"/>
              </a:spcBef>
              <a:buSzPct val="80000"/>
              <a:buBlip>
                <a:blip r:embed="rId4"/>
              </a:buBlip>
              <a:defRPr sz="5002">
                <a:solidFill>
                  <a:srgbClr val="FFFFFF"/>
                </a:solidFill>
              </a:defRPr>
            </a:pPr>
            <a:r>
              <a:rPr sz="5734">
                <a:effectLst>
                  <a:outerShdw sx="100000" sy="100000" kx="0" ky="0" algn="b" rotWithShape="0" blurRad="15494" dist="25177" dir="18900000">
                    <a:srgbClr val="A7A7A7"/>
                  </a:outerShdw>
                </a:effectLst>
                <a:latin typeface="Helvetica Neue Bold Condensed"/>
                <a:ea typeface="Helvetica Neue Bold Condensed"/>
                <a:cs typeface="Helvetica Neue Bold Condensed"/>
                <a:sym typeface="Helvetica Neue Bold Condensed"/>
              </a:rPr>
              <a:t>Cultivar una disposición afable</a:t>
            </a:r>
            <a:r>
              <a:t> y someternos al control de la conciencia.</a:t>
            </a:r>
          </a:p>
          <a:p>
            <a:pPr marL="643001" indent="-643001" algn="l" defTabSz="1234530">
              <a:lnSpc>
                <a:spcPts val="5000"/>
              </a:lnSpc>
              <a:spcBef>
                <a:spcPts val="2100"/>
              </a:spcBef>
              <a:buSzPct val="80000"/>
              <a:buBlip>
                <a:blip r:embed="rId4"/>
              </a:buBlip>
              <a:defRPr sz="5002">
                <a:solidFill>
                  <a:srgbClr val="FFFFFF"/>
                </a:solidFill>
              </a:defRPr>
            </a:pPr>
            <a:r>
              <a:t>El espíritu de la verdad</a:t>
            </a:r>
            <a:r>
              <a:rPr sz="5734">
                <a:effectLst>
                  <a:outerShdw sx="100000" sy="100000" kx="0" ky="0" algn="b" rotWithShape="0" blurRad="15494" dist="25177" dir="18900000">
                    <a:srgbClr val="A7A7A7"/>
                  </a:outerShdw>
                </a:effectLst>
                <a:latin typeface="Helvetica Neue Bold Condensed"/>
                <a:ea typeface="Helvetica Neue Bold Condensed"/>
                <a:cs typeface="Helvetica Neue Bold Condensed"/>
                <a:sym typeface="Helvetica Neue Bold Condensed"/>
              </a:rPr>
              <a:t> hace mejores</a:t>
            </a:r>
            <a:r>
              <a:t> a quienes lo reciben en sus corazones.</a:t>
            </a:r>
          </a:p>
          <a:p>
            <a:pPr marL="737098" indent="-737098" algn="l" defTabSz="1234530">
              <a:lnSpc>
                <a:spcPts val="5000"/>
              </a:lnSpc>
              <a:spcBef>
                <a:spcPts val="2100"/>
              </a:spcBef>
              <a:buSzPct val="80000"/>
              <a:buBlip>
                <a:blip r:embed="rId4"/>
              </a:buBlip>
              <a:defRPr sz="5002">
                <a:solidFill>
                  <a:srgbClr val="FFFFFF"/>
                </a:solidFill>
              </a:defRPr>
            </a:pPr>
            <a:r>
              <a:rPr sz="5734">
                <a:effectLst>
                  <a:outerShdw sx="100000" sy="100000" kx="0" ky="0" algn="b" rotWithShape="0" blurRad="15494" dist="25177" dir="18900000">
                    <a:srgbClr val="A7A7A7"/>
                  </a:outerShdw>
                </a:effectLst>
                <a:latin typeface="Helvetica Neue Bold Condensed"/>
                <a:ea typeface="Helvetica Neue Bold Condensed"/>
                <a:cs typeface="Helvetica Neue Bold Condensed"/>
                <a:sym typeface="Helvetica Neue Bold Condensed"/>
              </a:rPr>
              <a:t>Trabaja como la levadura</a:t>
            </a:r>
            <a:r>
              <a:t> hasta que todo el ser está conformado con sus principios.</a:t>
            </a:r>
          </a:p>
          <a:p>
            <a:pPr marL="737098" indent="-737098" algn="l" defTabSz="1234530">
              <a:lnSpc>
                <a:spcPts val="5000"/>
              </a:lnSpc>
              <a:spcBef>
                <a:spcPts val="2100"/>
              </a:spcBef>
              <a:buSzPct val="80000"/>
              <a:buBlip>
                <a:blip r:embed="rId4"/>
              </a:buBlip>
              <a:defRPr sz="5002">
                <a:solidFill>
                  <a:srgbClr val="FFFFFF"/>
                </a:solidFill>
              </a:defRPr>
            </a:pPr>
            <a:r>
              <a:rPr sz="5734">
                <a:effectLst>
                  <a:outerShdw sx="100000" sy="100000" kx="0" ky="0" algn="b" rotWithShape="0" blurRad="15494" dist="25177" dir="18900000">
                    <a:srgbClr val="A7A7A7"/>
                  </a:outerShdw>
                </a:effectLst>
                <a:latin typeface="Helvetica Neue Bold Condensed"/>
                <a:ea typeface="Helvetica Neue Bold Condensed"/>
                <a:cs typeface="Helvetica Neue Bold Condensed"/>
                <a:sym typeface="Helvetica Neue Bold Condensed"/>
              </a:rPr>
              <a:t>Abre el corazón</a:t>
            </a:r>
            <a:r>
              <a:t> que ha sido congelado por la avaricia</a:t>
            </a:r>
          </a:p>
          <a:p>
            <a:pPr marL="737098" indent="-737098" algn="l" defTabSz="1234530">
              <a:lnSpc>
                <a:spcPts val="5000"/>
              </a:lnSpc>
              <a:spcBef>
                <a:spcPts val="2100"/>
              </a:spcBef>
              <a:buSzPct val="80000"/>
              <a:buBlip>
                <a:blip r:embed="rId4"/>
              </a:buBlip>
              <a:defRPr sz="5002">
                <a:solidFill>
                  <a:srgbClr val="FFFFFF"/>
                </a:solidFill>
              </a:defRPr>
            </a:pPr>
            <a:r>
              <a:rPr sz="5734">
                <a:effectLst>
                  <a:outerShdw sx="100000" sy="100000" kx="0" ky="0" algn="b" rotWithShape="0" blurRad="15494" dist="25177" dir="18900000">
                    <a:srgbClr val="A7A7A7"/>
                  </a:outerShdw>
                </a:effectLst>
                <a:latin typeface="Helvetica Neue Bold Condensed"/>
                <a:ea typeface="Helvetica Neue Bold Condensed"/>
                <a:cs typeface="Helvetica Neue Bold Condensed"/>
                <a:sym typeface="Helvetica Neue Bold Condensed"/>
              </a:rPr>
              <a:t>Abre la mano</a:t>
            </a:r>
            <a:r>
              <a:t> que siempre ha estado cerrada al sufrimiento humano.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JT 1:316 (1872). {1MCP 284.1}"/>
          <p:cNvSpPr txBox="1"/>
          <p:nvPr>
            <p:ph type="body" sz="quarter" idx="1"/>
          </p:nvPr>
        </p:nvSpPr>
        <p:spPr>
          <a:xfrm>
            <a:off x="16377802" y="12191032"/>
            <a:ext cx="5539361" cy="711527"/>
          </a:xfrm>
          <a:prstGeom prst="rect">
            <a:avLst/>
          </a:prstGeom>
        </p:spPr>
        <p:txBody>
          <a:bodyPr anchor="t"/>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—{1MCP 318.1</a:t>
            </a:r>
          </a:p>
        </p:txBody>
      </p:sp>
      <p:sp>
        <p:nvSpPr>
          <p:cNvPr id="239" name="La causa de la debilidad mental y moral"/>
          <p:cNvSpPr txBox="1"/>
          <p:nvPr>
            <p:ph type="title"/>
          </p:nvPr>
        </p:nvSpPr>
        <p:spPr>
          <a:xfrm>
            <a:off x="5804376" y="775771"/>
            <a:ext cx="12087265" cy="1968733"/>
          </a:xfrm>
          <a:prstGeom prst="rect">
            <a:avLst/>
          </a:prstGeom>
        </p:spPr>
        <p:txBody>
          <a:bodyPr anchor="t"/>
          <a:lstStyle>
            <a:lvl1pPr algn="ctr" defTabSz="1633686">
              <a:defRPr b="0" spc="-314" sz="9900">
                <a:effectLst>
                  <a:outerShdw sx="100000" sy="100000" kx="0" ky="0" algn="b" rotWithShape="0" blurRad="12700" dist="42545" dir="18900000">
                    <a:srgbClr val="6C6C6C"/>
                  </a:outerShdw>
                </a:effectLst>
                <a:latin typeface="Helvetica Neue Black Condensed"/>
                <a:ea typeface="Helvetica Neue Black Condensed"/>
                <a:cs typeface="Helvetica Neue Black Condensed"/>
                <a:sym typeface="Helvetica Neue Black Condensed"/>
              </a:defRPr>
            </a:lvl1pPr>
          </a:lstStyle>
          <a:p>
            <a:pPr/>
            <a:r>
              <a:t>Una conciencia pura </a:t>
            </a:r>
          </a:p>
        </p:txBody>
      </p:sp>
      <p:sp>
        <p:nvSpPr>
          <p:cNvPr id="240" name="Pueda desarrollarse su pensamiento, su sentido de respeto propio y su confianza en su propia capacidad de obrar.…"/>
          <p:cNvSpPr txBox="1"/>
          <p:nvPr/>
        </p:nvSpPr>
        <p:spPr>
          <a:xfrm>
            <a:off x="10938172" y="4104541"/>
            <a:ext cx="11277700" cy="7794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1682452">
              <a:lnSpc>
                <a:spcPts val="9000"/>
              </a:lnSpc>
              <a:spcBef>
                <a:spcPts val="600"/>
              </a:spcBef>
              <a:defRPr b="1" i="1" sz="10300">
                <a:solidFill>
                  <a:srgbClr val="FFFFFF"/>
                </a:solidFill>
                <a:effectLst>
                  <a:outerShdw sx="100000" sy="100000" kx="0" ky="0" algn="b" rotWithShape="0" blurRad="25400" dist="63500" dir="18900000">
                    <a:schemeClr val="accent1">
                      <a:satOff val="-42592"/>
                      <a:lumOff val="31764"/>
                    </a:schemeClr>
                  </a:outerShdw>
                </a:effectLst>
                <a:latin typeface="Times New Roman"/>
                <a:ea typeface="Times New Roman"/>
                <a:cs typeface="Times New Roman"/>
                <a:sym typeface="Times New Roman"/>
              </a:defRPr>
            </a:lvl1pPr>
          </a:lstStyle>
          <a:p>
            <a:pPr/>
            <a:r>
              <a:t>Una conciencia libre de ofensas hacia Dios y los hombres es una adquisición maravillosa.</a:t>
            </a:r>
          </a:p>
        </p:txBody>
      </p:sp>
      <p:sp>
        <p:nvSpPr>
          <p:cNvPr id="241" name="Línea"/>
          <p:cNvSpPr/>
          <p:nvPr/>
        </p:nvSpPr>
        <p:spPr>
          <a:xfrm>
            <a:off x="779043" y="1235256"/>
            <a:ext cx="3967820" cy="1064657"/>
          </a:xfrm>
          <a:prstGeom prst="line">
            <a:avLst/>
          </a:prstGeom>
          <a:ln w="152400" cap="rnd">
            <a:solidFill>
              <a:srgbClr val="FAE132"/>
            </a:solidFill>
            <a:custDash>
              <a:ds d="100000" sp="200000"/>
            </a:custDash>
            <a:tailEnd type="triangle"/>
          </a:ln>
        </p:spPr>
        <p:txBody>
          <a:bodyPr lIns="45718" tIns="45718" rIns="45718" bIns="45718"/>
          <a:lstStyle/>
          <a:p>
            <a:pPr>
              <a:defRPr>
                <a:solidFill>
                  <a:srgbClr val="FFFFFF"/>
                </a:solidFill>
              </a:defRPr>
            </a:pPr>
          </a:p>
        </p:txBody>
      </p:sp>
      <p:pic>
        <p:nvPicPr>
          <p:cNvPr id="242" name="Imagen" descr="Imagen"/>
          <p:cNvPicPr>
            <a:picLocks noChangeAspect="1"/>
          </p:cNvPicPr>
          <p:nvPr/>
        </p:nvPicPr>
        <p:blipFill>
          <a:blip r:embed="rId2">
            <a:extLst/>
          </a:blip>
          <a:stretch>
            <a:fillRect/>
          </a:stretch>
        </p:blipFill>
        <p:spPr>
          <a:xfrm>
            <a:off x="171764" y="2847583"/>
            <a:ext cx="10652489" cy="1091643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ctángulo redondeado"/>
          <p:cNvSpPr/>
          <p:nvPr/>
        </p:nvSpPr>
        <p:spPr>
          <a:xfrm>
            <a:off x="2762082" y="4669233"/>
            <a:ext cx="20998794" cy="8124134"/>
          </a:xfrm>
          <a:prstGeom prst="roundRect">
            <a:avLst>
              <a:gd name="adj" fmla="val 2200"/>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45" name="—Joyas de los Testimonios 1:315 (1872).{1MCP 284.2}"/>
          <p:cNvSpPr txBox="1"/>
          <p:nvPr>
            <p:ph type="body" sz="quarter" idx="1"/>
          </p:nvPr>
        </p:nvSpPr>
        <p:spPr>
          <a:xfrm>
            <a:off x="12205010" y="12287773"/>
            <a:ext cx="9364756" cy="811355"/>
          </a:xfrm>
          <a:prstGeom prst="rect">
            <a:avLst/>
          </a:prstGeom>
        </p:spPr>
        <p:txBody>
          <a:bodyPr/>
          <a:lstStyle>
            <a:lvl1pPr marL="418211" indent="-267780" algn="r" defTabSz="2170121">
              <a:lnSpc>
                <a:spcPct val="90000"/>
              </a:lnSpc>
              <a:defRPr b="0" spc="-100" sz="3100">
                <a:latin typeface="Helvetica Neue Thin"/>
                <a:ea typeface="Helvetica Neue Thin"/>
                <a:cs typeface="Helvetica Neue Thin"/>
                <a:sym typeface="Helvetica Neue Thin"/>
              </a:defRPr>
            </a:lvl1pPr>
          </a:lstStyle>
          <a:p>
            <a:pPr/>
            <a:r>
              <a:t>— {1MCP 318.4}</a:t>
            </a:r>
          </a:p>
        </p:txBody>
      </p:sp>
      <p:sp>
        <p:nvSpPr>
          <p:cNvPr id="246" name="Educar la mente…"/>
          <p:cNvSpPr txBox="1"/>
          <p:nvPr>
            <p:ph type="title"/>
          </p:nvPr>
        </p:nvSpPr>
        <p:spPr>
          <a:xfrm>
            <a:off x="5479295" y="721803"/>
            <a:ext cx="13425410" cy="2447646"/>
          </a:xfrm>
          <a:prstGeom prst="rect">
            <a:avLst/>
          </a:prstGeom>
        </p:spPr>
        <p:txBody>
          <a:bodyPr/>
          <a:lstStyle>
            <a:lvl1pPr algn="ctr" defTabSz="1638563">
              <a:defRPr b="0" spc="-240" sz="8480">
                <a:effectLst>
                  <a:outerShdw sx="100000" sy="100000" kx="0" ky="0" algn="b" rotWithShape="0" blurRad="20320" dist="42671" dir="18900000">
                    <a:srgbClr val="6C6C6C"/>
                  </a:outerShdw>
                </a:effectLst>
                <a:latin typeface="Helvetica Neue Black Condensed"/>
                <a:ea typeface="Helvetica Neue Black Condensed"/>
                <a:cs typeface="Helvetica Neue Black Condensed"/>
                <a:sym typeface="Helvetica Neue Black Condensed"/>
              </a:defRPr>
            </a:lvl1pPr>
          </a:lstStyle>
          <a:p>
            <a:pPr/>
            <a:r>
              <a:t>Un paso en falso cambia la vida</a:t>
            </a:r>
          </a:p>
        </p:txBody>
      </p:sp>
      <p:sp>
        <p:nvSpPr>
          <p:cNvPr id="247" name="Los niños tienen una voluntad inteligente.…"/>
          <p:cNvSpPr txBox="1"/>
          <p:nvPr/>
        </p:nvSpPr>
        <p:spPr>
          <a:xfrm>
            <a:off x="7314007" y="5426865"/>
            <a:ext cx="14666222" cy="8017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1584920">
              <a:lnSpc>
                <a:spcPts val="8600"/>
              </a:lnSpc>
              <a:spcBef>
                <a:spcPts val="2700"/>
              </a:spcBef>
              <a:defRPr sz="5700">
                <a:solidFill>
                  <a:srgbClr val="FFFFFF"/>
                </a:solidFill>
                <a:effectLst>
                  <a:outerShdw sx="100000" sy="100000" kx="0" ky="0" algn="b" rotWithShape="0" blurRad="12700" dist="41275" dir="18900000">
                    <a:srgbClr val="A9A9A9"/>
                  </a:outerShdw>
                </a:effectLst>
                <a:latin typeface="Helvetica Neue Thin"/>
                <a:ea typeface="Helvetica Neue Thin"/>
                <a:cs typeface="Helvetica Neue Thin"/>
                <a:sym typeface="Helvetica Neue Thin"/>
              </a:defRPr>
            </a:pPr>
            <a:r>
              <a:t>La eliminación de una salvaguardia de la conciencia, el dejar de hacer exactamente lo que Dios ha indicado, un paso en la senda de los principios equivocados, a menudo conduce a un cambio completo en la vida y los hechos </a:t>
            </a:r>
            <a:r>
              <a:rPr sz="4400"/>
              <a:t>[...].</a:t>
            </a:r>
          </a:p>
        </p:txBody>
      </p:sp>
      <p:pic>
        <p:nvPicPr>
          <p:cNvPr id="248" name="Imagen" descr="Imagen"/>
          <p:cNvPicPr>
            <a:picLocks noChangeAspect="1"/>
          </p:cNvPicPr>
          <p:nvPr/>
        </p:nvPicPr>
        <p:blipFill>
          <a:blip r:embed="rId3">
            <a:extLst/>
          </a:blip>
          <a:stretch>
            <a:fillRect/>
          </a:stretch>
        </p:blipFill>
        <p:spPr>
          <a:xfrm>
            <a:off x="322155" y="2987317"/>
            <a:ext cx="7594617" cy="1002736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Globo cuadrado"/>
          <p:cNvSpPr/>
          <p:nvPr/>
        </p:nvSpPr>
        <p:spPr>
          <a:xfrm>
            <a:off x="647500" y="4090823"/>
            <a:ext cx="21594369" cy="9089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4" y="0"/>
                </a:moveTo>
                <a:cubicBezTo>
                  <a:pt x="1017" y="0"/>
                  <a:pt x="915" y="484"/>
                  <a:pt x="915" y="1080"/>
                </a:cubicBezTo>
                <a:lnTo>
                  <a:pt x="915" y="8640"/>
                </a:lnTo>
                <a:lnTo>
                  <a:pt x="0" y="10800"/>
                </a:lnTo>
                <a:lnTo>
                  <a:pt x="915" y="12960"/>
                </a:lnTo>
                <a:lnTo>
                  <a:pt x="915" y="20520"/>
                </a:lnTo>
                <a:cubicBezTo>
                  <a:pt x="915" y="21116"/>
                  <a:pt x="1017" y="21600"/>
                  <a:pt x="1144" y="21600"/>
                </a:cubicBezTo>
                <a:lnTo>
                  <a:pt x="21371" y="21600"/>
                </a:lnTo>
                <a:cubicBezTo>
                  <a:pt x="21498" y="21600"/>
                  <a:pt x="21600" y="21116"/>
                  <a:pt x="21600" y="20520"/>
                </a:cubicBezTo>
                <a:lnTo>
                  <a:pt x="21600" y="1080"/>
                </a:lnTo>
                <a:cubicBezTo>
                  <a:pt x="21600" y="484"/>
                  <a:pt x="21498" y="0"/>
                  <a:pt x="21371" y="0"/>
                </a:cubicBezTo>
                <a:lnTo>
                  <a:pt x="1144" y="0"/>
                </a:lnTo>
                <a:close/>
              </a:path>
            </a:pathLst>
          </a:custGeom>
          <a:solidFill>
            <a:srgbClr val="5AAFCF"/>
          </a:solid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3200">
                <a:latin typeface="Helvetica Neue Medium"/>
                <a:ea typeface="Helvetica Neue Medium"/>
                <a:cs typeface="Helvetica Neue Medium"/>
                <a:sym typeface="Helvetica Neue Medium"/>
              </a:defRPr>
            </a:pPr>
          </a:p>
        </p:txBody>
      </p:sp>
      <p:pic>
        <p:nvPicPr>
          <p:cNvPr id="251" name="Imagen" descr="Imagen"/>
          <p:cNvPicPr>
            <a:picLocks noChangeAspect="1"/>
          </p:cNvPicPr>
          <p:nvPr/>
        </p:nvPicPr>
        <p:blipFill>
          <a:blip r:embed="rId2">
            <a:extLst/>
          </a:blip>
          <a:stretch>
            <a:fillRect/>
          </a:stretch>
        </p:blipFill>
        <p:spPr>
          <a:xfrm>
            <a:off x="15308721" y="605247"/>
            <a:ext cx="8900989" cy="12866066"/>
          </a:xfrm>
          <a:prstGeom prst="rect">
            <a:avLst/>
          </a:prstGeom>
          <a:ln w="12700">
            <a:miter lim="400000"/>
          </a:ln>
          <a:effectLst>
            <a:outerShdw sx="100000" sy="100000" kx="0" ky="0" algn="b" rotWithShape="0" blurRad="190500" dist="114300" dir="4039402">
              <a:srgbClr val="535353">
                <a:alpha val="98224"/>
              </a:srgbClr>
            </a:outerShdw>
          </a:effectLst>
        </p:spPr>
      </p:pic>
      <p:sp>
        <p:nvSpPr>
          <p:cNvPr id="252" name="{1MCP 284.4}"/>
          <p:cNvSpPr txBox="1"/>
          <p:nvPr>
            <p:ph type="body" sz="quarter" idx="1"/>
          </p:nvPr>
        </p:nvSpPr>
        <p:spPr>
          <a:xfrm>
            <a:off x="16944775" y="11840830"/>
            <a:ext cx="5485411" cy="1137885"/>
          </a:xfrm>
          <a:prstGeom prst="rect">
            <a:avLst/>
          </a:prstGeom>
        </p:spPr>
        <p:txBody>
          <a:bodyPr/>
          <a:lstStyle>
            <a:lvl1pPr marL="469900" indent="-300876" algn="r" defTabSz="2438337">
              <a:lnSpc>
                <a:spcPct val="90000"/>
              </a:lnSpc>
              <a:defRPr b="0" spc="-100" sz="3500">
                <a:latin typeface="Helvetica Neue Thin"/>
                <a:ea typeface="Helvetica Neue Thin"/>
                <a:cs typeface="Helvetica Neue Thin"/>
                <a:sym typeface="Helvetica Neue Thin"/>
              </a:defRPr>
            </a:lvl1pPr>
          </a:lstStyle>
          <a:p>
            <a:pPr/>
            <a:r>
              <a:t> {1MCP 319.2}}</a:t>
            </a:r>
          </a:p>
        </p:txBody>
      </p:sp>
      <p:sp>
        <p:nvSpPr>
          <p:cNvPr id="253" name="Son incapaces de pensar"/>
          <p:cNvSpPr txBox="1"/>
          <p:nvPr>
            <p:ph type="title"/>
          </p:nvPr>
        </p:nvSpPr>
        <p:spPr>
          <a:xfrm>
            <a:off x="1748577" y="721289"/>
            <a:ext cx="14282846" cy="1587439"/>
          </a:xfrm>
          <a:prstGeom prst="rect">
            <a:avLst/>
          </a:prstGeom>
        </p:spPr>
        <p:txBody>
          <a:bodyPr/>
          <a:lstStyle>
            <a:lvl1pPr algn="ctr" defTabSz="1578580">
              <a:defRPr b="0" spc="-156" sz="7487">
                <a:effectLst>
                  <a:outerShdw sx="100000" sy="100000" kx="0" ky="0" algn="b" rotWithShape="0" blurRad="19812" dist="41109" dir="18900000">
                    <a:srgbClr val="6C6C6C"/>
                  </a:outerShdw>
                </a:effectLst>
                <a:latin typeface="Helvetica Neue Black Condensed"/>
                <a:ea typeface="Helvetica Neue Black Condensed"/>
                <a:cs typeface="Helvetica Neue Black Condensed"/>
                <a:sym typeface="Helvetica Neue Black Condensed"/>
              </a:defRPr>
            </a:lvl1pPr>
          </a:lstStyle>
          <a:p>
            <a:pPr/>
            <a:r>
              <a:t>La conciencia violada no es confiable</a:t>
            </a:r>
          </a:p>
        </p:txBody>
      </p:sp>
      <p:sp>
        <p:nvSpPr>
          <p:cNvPr id="254" name="Los niños parecen bien educados, mientras están bajo la disciplina pero cuando el sistema que los sujetó a reglas fijas se quebranta, parecen incapaces de pensar, actuar y decidir por su cuenta."/>
          <p:cNvSpPr txBox="1"/>
          <p:nvPr/>
        </p:nvSpPr>
        <p:spPr>
          <a:xfrm>
            <a:off x="2097926" y="4979955"/>
            <a:ext cx="14282846" cy="7666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4500"/>
              </a:spcBef>
              <a:defRPr sz="7200">
                <a:solidFill>
                  <a:srgbClr val="FFFFFF"/>
                </a:solidFill>
                <a:effectLst>
                  <a:outerShdw sx="100000" sy="100000" kx="0" ky="0" algn="b" rotWithShape="0" blurRad="25400" dist="63500" dir="18900000">
                    <a:srgbClr val="DDDDDD"/>
                  </a:outerShdw>
                </a:effectLst>
                <a:latin typeface="Helvetica Neue Light"/>
                <a:ea typeface="Helvetica Neue Light"/>
                <a:cs typeface="Helvetica Neue Light"/>
                <a:sym typeface="Helvetica Neue Light"/>
              </a:defRPr>
            </a:pPr>
            <a:r>
              <a:t>El que después de oír la verdad </a:t>
            </a:r>
            <a:r>
              <a:rPr sz="6100">
                <a:latin typeface="Helvetica Neue Thin"/>
                <a:ea typeface="Helvetica Neue Thin"/>
                <a:cs typeface="Helvetica Neue Thin"/>
                <a:sym typeface="Helvetica Neue Thin"/>
              </a:rPr>
              <a:t>se aparta de ella porque</a:t>
            </a:r>
            <a:r>
              <a:t> aceptarla retardaría su éxito </a:t>
            </a:r>
            <a:r>
              <a:rPr sz="6100">
                <a:latin typeface="Helvetica Neue Thin"/>
                <a:ea typeface="Helvetica Neue Thin"/>
                <a:cs typeface="Helvetica Neue Thin"/>
                <a:sym typeface="Helvetica Neue Thin"/>
              </a:rPr>
              <a:t>en los negocios, se aparta de Dios y de la luz.</a:t>
            </a:r>
            <a:r>
              <a:t> Vende su alma en un mercado barato. </a:t>
            </a:r>
            <a:r>
              <a:rPr i="1" sz="7900">
                <a:latin typeface="Times New Roman"/>
                <a:ea typeface="Times New Roman"/>
                <a:cs typeface="Times New Roman"/>
                <a:sym typeface="Times New Roman"/>
              </a:rPr>
              <a:t>Su conciencia siempre será indigna de confianza.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a:ea typeface="Helvetica"/>
        <a:cs typeface="Helvetica"/>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