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</p:sldIdLst>
  <p:sldSz cy="13716000" cx="24384000"/>
  <p:notesSz cx="6858000" cy="9144000"/>
  <p:embeddedFontLst>
    <p:embeddedFont>
      <p:font typeface="Helvetica Neue"/>
      <p:regular r:id="rId55"/>
      <p:bold r:id="rId56"/>
      <p:italic r:id="rId57"/>
      <p:boldItalic r:id="rId58"/>
    </p:embeddedFont>
    <p:embeddedFont>
      <p:font typeface="Arial Black"/>
      <p:regular r:id="rId59"/>
    </p:embeddedFont>
    <p:embeddedFont>
      <p:font typeface="Helvetica Neue Light"/>
      <p:regular r:id="rId60"/>
      <p:bold r:id="rId61"/>
      <p:italic r:id="rId62"/>
      <p:boldItalic r:id="rId63"/>
    </p:embeddedFont>
    <p:embeddedFont>
      <p:font typeface="Gill Sans"/>
      <p:regular r:id="rId64"/>
      <p:bold r:id="rId6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6" roundtripDataSignature="AMtx7mgb+Nf61fyMuT9Z4h6iMR5Q886hc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HelveticaNeueLight-italic.fntdata"/><Relationship Id="rId61" Type="http://schemas.openxmlformats.org/officeDocument/2006/relationships/font" Target="fonts/HelveticaNeueLight-bold.fntdata"/><Relationship Id="rId20" Type="http://schemas.openxmlformats.org/officeDocument/2006/relationships/slide" Target="slides/slide16.xml"/><Relationship Id="rId64" Type="http://schemas.openxmlformats.org/officeDocument/2006/relationships/font" Target="fonts/GillSans-regular.fntdata"/><Relationship Id="rId63" Type="http://schemas.openxmlformats.org/officeDocument/2006/relationships/font" Target="fonts/HelveticaNeueLight-boldItalic.fntdata"/><Relationship Id="rId22" Type="http://schemas.openxmlformats.org/officeDocument/2006/relationships/slide" Target="slides/slide18.xml"/><Relationship Id="rId66" Type="http://customschemas.google.com/relationships/presentationmetadata" Target="metadata"/><Relationship Id="rId21" Type="http://schemas.openxmlformats.org/officeDocument/2006/relationships/slide" Target="slides/slide17.xml"/><Relationship Id="rId65" Type="http://schemas.openxmlformats.org/officeDocument/2006/relationships/font" Target="fonts/GillSans-bold.fntdata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HelveticaNeueLight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font" Target="fonts/HelveticaNeue-regular.fntdata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font" Target="fonts/HelveticaNeue-italic.fntdata"/><Relationship Id="rId12" Type="http://schemas.openxmlformats.org/officeDocument/2006/relationships/slide" Target="slides/slide8.xml"/><Relationship Id="rId56" Type="http://schemas.openxmlformats.org/officeDocument/2006/relationships/font" Target="fonts/HelveticaNeue-bold.fntdata"/><Relationship Id="rId15" Type="http://schemas.openxmlformats.org/officeDocument/2006/relationships/slide" Target="slides/slide11.xml"/><Relationship Id="rId59" Type="http://schemas.openxmlformats.org/officeDocument/2006/relationships/font" Target="fonts/ArialBlack-regular.fntdata"/><Relationship Id="rId14" Type="http://schemas.openxmlformats.org/officeDocument/2006/relationships/slide" Target="slides/slide10.xml"/><Relationship Id="rId58" Type="http://schemas.openxmlformats.org/officeDocument/2006/relationships/font" Target="fonts/HelveticaNeue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7" name="Google Shape;337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2" name="Google Shape;422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4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4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5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5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11" name="Google Shape;11;p52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52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13" name="Google Shape;13;p52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>
  <p:cSld name="Cit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1"/>
          <p:cNvSpPr txBox="1"/>
          <p:nvPr>
            <p:ph idx="1" type="body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"/>
              <a:buNone/>
              <a:defRPr b="1" sz="38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2" type="body"/>
          </p:nvPr>
        </p:nvSpPr>
        <p:spPr>
          <a:xfrm>
            <a:off x="2387600" y="6007100"/>
            <a:ext cx="196215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 Light"/>
              <a:buNone/>
              <a:defRPr sz="5600"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9" name="Google Shape;49;p61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2"/>
          <p:cNvSpPr/>
          <p:nvPr>
            <p:ph idx="2" type="pic"/>
          </p:nvPr>
        </p:nvSpPr>
        <p:spPr>
          <a:xfrm>
            <a:off x="-47625" y="-2540000"/>
            <a:ext cx="24479250" cy="163194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2" name="Google Shape;52;p62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3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3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pic>
        <p:nvPicPr>
          <p:cNvPr descr="logoMM.png" id="16" name="Google Shape;16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948309" y="519860"/>
            <a:ext cx="1730712" cy="1153808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17" name="Google Shape;17;p53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4"/>
          <p:cNvSpPr txBox="1"/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54"/>
          <p:cNvSpPr txBox="1"/>
          <p:nvPr>
            <p:ph idx="1" type="body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1" name="Google Shape;21;p54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>
  <p:cSld name="Título (centro)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5"/>
          <p:cNvSpPr txBox="1"/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5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vertical)">
  <p:cSld name="Foto (vertical)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6"/>
          <p:cNvSpPr/>
          <p:nvPr>
            <p:ph idx="2" type="pic"/>
          </p:nvPr>
        </p:nvSpPr>
        <p:spPr>
          <a:xfrm>
            <a:off x="12407900" y="-2159000"/>
            <a:ext cx="10337800" cy="15506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7" name="Google Shape;27;p56"/>
          <p:cNvSpPr txBox="1"/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Helvetica Neue Light"/>
              <a:buNone/>
              <a:defRPr sz="8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56"/>
          <p:cNvSpPr txBox="1"/>
          <p:nvPr>
            <p:ph idx="1" type="body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  <a:defRPr sz="44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29" name="Google Shape;29;p56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arriba)">
  <p:cSld name="Título (arriba)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7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57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>
  <p:cSld name="Título, viñetas y f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8"/>
          <p:cNvSpPr/>
          <p:nvPr>
            <p:ph idx="2" type="pic"/>
          </p:nvPr>
        </p:nvSpPr>
        <p:spPr>
          <a:xfrm>
            <a:off x="12496800" y="-1485900"/>
            <a:ext cx="10193867" cy="1529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35" name="Google Shape;35;p58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58"/>
          <p:cNvSpPr txBox="1"/>
          <p:nvPr>
            <p:ph idx="1" type="body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09575" lvl="0" marL="4572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1pPr>
            <a:lvl2pPr indent="-409575" lvl="1" marL="9144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2pPr>
            <a:lvl3pPr indent="-409575" lvl="2" marL="13716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3pPr>
            <a:lvl4pPr indent="-409575" lvl="3" marL="18288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4pPr>
            <a:lvl5pPr indent="-409575" lvl="4" marL="2286000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FFFFFF"/>
              </a:buClr>
              <a:buSzPts val="2850"/>
              <a:buFont typeface="Helvetica Neue Light"/>
              <a:buChar char="•"/>
              <a:defRPr sz="3800"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37" name="Google Shape;37;p58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>
  <p:cSld name="Viñeta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/>
          <p:nvPr>
            <p:ph idx="1" type="body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14325" lvl="0" marL="457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1pPr>
            <a:lvl2pPr indent="-314325" lvl="1" marL="914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2pPr>
            <a:lvl3pPr indent="-314325" lvl="2" marL="1371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3pPr>
            <a:lvl4pPr indent="-314325" lvl="3" marL="1828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4pPr>
            <a:lvl5pPr indent="-314325" lvl="4" marL="22860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5pPr>
            <a:lvl6pPr indent="-314325" lvl="5" marL="27432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6pPr>
            <a:lvl7pPr indent="-314325" lvl="6" marL="32004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7pPr>
            <a:lvl8pPr indent="-314325" lvl="7" marL="36576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8pPr>
            <a:lvl9pPr indent="-314325" lvl="8" marL="411480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1350"/>
              <a:buChar char="•"/>
              <a:defRPr/>
            </a:lvl9pPr>
          </a:lstStyle>
          <a:p/>
        </p:txBody>
      </p:sp>
      <p:sp>
        <p:nvSpPr>
          <p:cNvPr id="40" name="Google Shape;40;p59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otos">
  <p:cSld name="3 fotos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0"/>
          <p:cNvSpPr/>
          <p:nvPr>
            <p:ph idx="2" type="pic"/>
          </p:nvPr>
        </p:nvSpPr>
        <p:spPr>
          <a:xfrm>
            <a:off x="12344400" y="7112000"/>
            <a:ext cx="10439400" cy="6959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3" name="Google Shape;43;p60"/>
          <p:cNvSpPr/>
          <p:nvPr>
            <p:ph idx="3" type="pic"/>
          </p:nvPr>
        </p:nvSpPr>
        <p:spPr>
          <a:xfrm>
            <a:off x="12407900" y="190500"/>
            <a:ext cx="10363200" cy="69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4" name="Google Shape;44;p60"/>
          <p:cNvSpPr/>
          <p:nvPr>
            <p:ph idx="4" type="pic"/>
          </p:nvPr>
        </p:nvSpPr>
        <p:spPr>
          <a:xfrm>
            <a:off x="1583266" y="-1879600"/>
            <a:ext cx="10414001" cy="15620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45" name="Google Shape;45;p60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sz="2400"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5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1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  <a:defRPr b="0" i="0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/>
        </p:txBody>
      </p:sp>
      <p:sp>
        <p:nvSpPr>
          <p:cNvPr id="7" name="Google Shape;7;p51"/>
          <p:cNvSpPr txBox="1"/>
          <p:nvPr>
            <p:ph idx="1" type="body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476250" lvl="0" marL="457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-476250" lvl="1" marL="914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-476250" lvl="2" marL="1371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-476250" lvl="3" marL="1828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-476250" lvl="4" marL="22860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-476250" lvl="5" marL="27432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-476250" lvl="6" marL="32004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-476250" lvl="7" marL="36576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-476250" lvl="8" marL="4114800" marR="0" rtl="0" algn="l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Char char="•"/>
              <a:defRPr b="0" i="0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" name="Google Shape;8;p51"/>
          <p:cNvSpPr txBox="1"/>
          <p:nvPr>
            <p:ph idx="12" type="sldNum"/>
          </p:nvPr>
        </p:nvSpPr>
        <p:spPr>
          <a:xfrm>
            <a:off x="11955253" y="13004800"/>
            <a:ext cx="453238" cy="4699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 Light"/>
              <a:buNone/>
              <a:defRPr b="0" i="0" sz="2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9.png"/><Relationship Id="rId6" Type="http://schemas.openxmlformats.org/officeDocument/2006/relationships/image" Target="../media/image1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11.png"/><Relationship Id="rId5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Relationship Id="rId4" Type="http://schemas.openxmlformats.org/officeDocument/2006/relationships/image" Target="../media/image10.png"/><Relationship Id="rId5" Type="http://schemas.openxmlformats.org/officeDocument/2006/relationships/image" Target="../media/image1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png"/><Relationship Id="rId4" Type="http://schemas.openxmlformats.org/officeDocument/2006/relationships/image" Target="../media/image30.png"/><Relationship Id="rId5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2.png"/><Relationship Id="rId4" Type="http://schemas.openxmlformats.org/officeDocument/2006/relationships/image" Target="../media/image17.png"/><Relationship Id="rId5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7.png"/><Relationship Id="rId4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1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3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1"/>
          <p:cNvGrpSpPr/>
          <p:nvPr/>
        </p:nvGrpSpPr>
        <p:grpSpPr>
          <a:xfrm>
            <a:off x="28575" y="132853"/>
            <a:ext cx="24326851" cy="14255851"/>
            <a:chOff x="0" y="0"/>
            <a:chExt cx="24326851" cy="14255849"/>
          </a:xfrm>
        </p:grpSpPr>
        <p:pic>
          <p:nvPicPr>
            <p:cNvPr descr="fondoWoman_Mesa de trabajo 1.jpg" id="60" name="Google Shape;60;p1"/>
            <p:cNvPicPr preferRelativeResize="0"/>
            <p:nvPr/>
          </p:nvPicPr>
          <p:blipFill rotWithShape="1">
            <a:blip r:embed="rId3">
              <a:alphaModFix/>
            </a:blip>
            <a:srcRect b="414" l="0" r="0" t="415"/>
            <a:stretch/>
          </p:blipFill>
          <p:spPr>
            <a:xfrm>
              <a:off x="0" y="0"/>
              <a:ext cx="24326851" cy="13570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" name="Google Shape;61;p1"/>
            <p:cNvSpPr/>
            <p:nvPr/>
          </p:nvSpPr>
          <p:spPr>
            <a:xfrm>
              <a:off x="0" y="13646248"/>
              <a:ext cx="24326849" cy="6096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 Light"/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Leyenda</a:t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49" name="Google Shape;14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172" y="-1"/>
            <a:ext cx="1544645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10"/>
          <p:cNvSpPr/>
          <p:nvPr/>
        </p:nvSpPr>
        <p:spPr>
          <a:xfrm>
            <a:off x="1854200" y="3403600"/>
            <a:ext cx="20482322" cy="7396461"/>
          </a:xfrm>
          <a:prstGeom prst="roundRect">
            <a:avLst>
              <a:gd fmla="val 15000" name="adj"/>
            </a:avLst>
          </a:prstGeom>
          <a:gradFill>
            <a:gsLst>
              <a:gs pos="0">
                <a:srgbClr val="0065C1">
                  <a:alpha val="84313"/>
                </a:srgbClr>
              </a:gs>
              <a:gs pos="100000">
                <a:srgbClr val="084492">
                  <a:alpha val="84313"/>
                </a:srgbClr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51" name="Google Shape;151;p10"/>
          <p:cNvSpPr txBox="1"/>
          <p:nvPr>
            <p:ph type="title"/>
          </p:nvPr>
        </p:nvSpPr>
        <p:spPr>
          <a:xfrm>
            <a:off x="3192363" y="393700"/>
            <a:ext cx="18558074" cy="20264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lang="en-US" sz="7600">
                <a:latin typeface="Helvetica Neue"/>
                <a:ea typeface="Helvetica Neue"/>
                <a:cs typeface="Helvetica Neue"/>
                <a:sym typeface="Helvetica Neue"/>
              </a:rPr>
              <a:t>Prepara </a:t>
            </a:r>
            <a:r>
              <a:rPr b="0" lang="en-US" sz="5800"/>
              <a:t>para la </a:t>
            </a:r>
            <a:r>
              <a:rPr b="1" lang="en-US" sz="7600">
                <a:latin typeface="Helvetica Neue"/>
                <a:ea typeface="Helvetica Neue"/>
                <a:cs typeface="Helvetica Neue"/>
                <a:sym typeface="Helvetica Neue"/>
              </a:rPr>
              <a:t>eternidad</a:t>
            </a:r>
            <a:endParaRPr/>
          </a:p>
        </p:txBody>
      </p:sp>
      <p:sp>
        <p:nvSpPr>
          <p:cNvPr id="152" name="Google Shape;152;p10"/>
          <p:cNvSpPr txBox="1"/>
          <p:nvPr>
            <p:ph idx="4294967295" type="body"/>
          </p:nvPr>
        </p:nvSpPr>
        <p:spPr>
          <a:xfrm>
            <a:off x="4144912" y="11494293"/>
            <a:ext cx="16094175" cy="17601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rPr lang="en-US" sz="3900"/>
              <a:t>—Consejos para los Maestros Padres y Alumnos acerca de la Educación Cristiana, 239 (1913)</a:t>
            </a:r>
            <a:endParaRPr/>
          </a:p>
        </p:txBody>
      </p:sp>
      <p:sp>
        <p:nvSpPr>
          <p:cNvPr id="153" name="Google Shape;153;p10"/>
          <p:cNvSpPr txBox="1"/>
          <p:nvPr/>
        </p:nvSpPr>
        <p:spPr>
          <a:xfrm>
            <a:off x="1687710" y="2682230"/>
            <a:ext cx="20815301" cy="883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Helvetica Neue"/>
              <a:buNone/>
            </a:pPr>
            <a:r>
              <a:rPr b="1" i="1" lang="en-US" sz="7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Estudiad este proceso maravilloso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¡Oh, hay tanto que aprender, tanto que comprender! Si perfeccionamos nuestra mente hasta lo máximo de nuestra capacidad, continuaremos durante las edades eternas estudiando los caminos y las obras de Dios, y sabiendo más acerca de él.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/>
          <p:nvPr>
            <p:ph idx="4294967295" type="body"/>
          </p:nvPr>
        </p:nvSpPr>
        <p:spPr>
          <a:xfrm>
            <a:off x="0" y="5319066"/>
            <a:ext cx="24384001" cy="1314084"/>
          </a:xfrm>
          <a:prstGeom prst="rect">
            <a:avLst/>
          </a:prstGeom>
          <a:gradFill>
            <a:gsLst>
              <a:gs pos="0">
                <a:srgbClr val="522650"/>
              </a:gs>
              <a:gs pos="8000">
                <a:srgbClr val="522650"/>
              </a:gs>
              <a:gs pos="45000">
                <a:srgbClr val="B8C6F0"/>
              </a:gs>
              <a:gs pos="100000">
                <a:srgbClr val="C82BA6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1" lang="en-US" sz="6600">
                <a:latin typeface="Helvetica Neue"/>
                <a:ea typeface="Helvetica Neue"/>
                <a:cs typeface="Helvetica Neue"/>
                <a:sym typeface="Helvetica Neue"/>
              </a:rPr>
              <a:t>Los que llegan a ser discípulos de Cristo</a:t>
            </a:r>
            <a:r>
              <a:rPr i="1" lang="en-US" sz="6885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6120"/>
          </a:p>
        </p:txBody>
      </p:sp>
      <p:sp>
        <p:nvSpPr>
          <p:cNvPr id="159" name="Google Shape;159;p11"/>
          <p:cNvSpPr txBox="1"/>
          <p:nvPr/>
        </p:nvSpPr>
        <p:spPr>
          <a:xfrm>
            <a:off x="2102594" y="723900"/>
            <a:ext cx="20178812" cy="155138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Progresar sólo por medio del conflicto</a:t>
            </a:r>
            <a:endParaRPr/>
          </a:p>
        </p:txBody>
      </p:sp>
      <p:sp>
        <p:nvSpPr>
          <p:cNvPr id="160" name="Google Shape;160;p11"/>
          <p:cNvSpPr txBox="1"/>
          <p:nvPr/>
        </p:nvSpPr>
        <p:spPr>
          <a:xfrm>
            <a:off x="1463862" y="2275285"/>
            <a:ext cx="20764124" cy="2674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20"/>
              <a:buFont typeface="Helvetica Neue Light"/>
              <a:buNone/>
            </a:pPr>
            <a:r>
              <a:rPr b="0" i="0" lang="en-US" sz="612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Ninguna ciencia equivale</a:t>
            </a:r>
            <a:r>
              <a:rPr b="0" i="0" lang="en-US" sz="501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la que </a:t>
            </a:r>
            <a:r>
              <a:rPr b="0" i="0" lang="en-US" sz="612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desarrolla</a:t>
            </a:r>
            <a:r>
              <a:rPr b="0" i="0" lang="en-US" sz="501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612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carácter</a:t>
            </a:r>
            <a:r>
              <a:rPr b="0" i="0" lang="en-US" sz="501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612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 </a:t>
            </a:r>
            <a:r>
              <a:rPr b="0" i="0" lang="en-US" sz="501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</a:t>
            </a:r>
            <a:r>
              <a:rPr b="0" i="0" lang="en-US" sz="612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vida del estudiante.</a:t>
            </a:r>
            <a:endParaRPr/>
          </a:p>
        </p:txBody>
      </p:sp>
      <p:sp>
        <p:nvSpPr>
          <p:cNvPr id="161" name="Google Shape;161;p11"/>
          <p:cNvSpPr txBox="1"/>
          <p:nvPr/>
        </p:nvSpPr>
        <p:spPr>
          <a:xfrm>
            <a:off x="2102594" y="7082850"/>
            <a:ext cx="20764124" cy="59702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1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 Black"/>
              <a:buAutoNum type="arabicPeriod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 proporcionan nuevos motivos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acción </a:t>
            </a:r>
            <a:endParaRPr/>
          </a:p>
          <a:p>
            <a:pPr indent="0" lvl="0" marL="0" marR="0" rtl="0" algn="l">
              <a:lnSpc>
                <a:spcPct val="11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 Black"/>
              <a:buAutoNum type="arabicPeriod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Adquieren nuevos pensamientos</a:t>
            </a:r>
            <a:endParaRPr b="1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1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 Black"/>
              <a:buAutoNum type="arabicPeriod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Resultan nuevas acciones</a:t>
            </a:r>
            <a:endParaRPr/>
          </a:p>
          <a:p>
            <a:pPr indent="0" lvl="0" marL="0" marR="0" rtl="0" algn="l">
              <a:lnSpc>
                <a:spcPct val="11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 Black"/>
              <a:buAutoNum type="arabicPeriod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Progresan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por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medio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conflictos</a:t>
            </a:r>
            <a:endParaRPr/>
          </a:p>
          <a:p>
            <a:pPr indent="-1190625" lvl="0" marL="1216025" marR="0" rtl="0" algn="l">
              <a:lnSpc>
                <a:spcPct val="11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Arial Black"/>
              <a:buAutoNum type="arabicPeriod"/>
            </a:pPr>
            <a:r>
              <a:rPr b="1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enemigo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contiende contra ellos presentándoles tentaciones</a:t>
            </a:r>
            <a:endParaRPr b="1" i="0" sz="6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2"/>
          <p:cNvSpPr/>
          <p:nvPr/>
        </p:nvSpPr>
        <p:spPr>
          <a:xfrm>
            <a:off x="1193800" y="2692400"/>
            <a:ext cx="21497033" cy="8781951"/>
          </a:xfrm>
          <a:prstGeom prst="roundRect">
            <a:avLst>
              <a:gd fmla="val 14858" name="adj"/>
            </a:avLst>
          </a:prstGeom>
          <a:gradFill>
            <a:gsLst>
              <a:gs pos="0">
                <a:srgbClr val="424242">
                  <a:alpha val="93333"/>
                </a:srgbClr>
              </a:gs>
              <a:gs pos="99000">
                <a:srgbClr val="522650"/>
              </a:gs>
              <a:gs pos="100000">
                <a:srgbClr val="522650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72549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7" name="Google Shape;167;p12"/>
          <p:cNvSpPr txBox="1"/>
          <p:nvPr>
            <p:ph idx="4294967295" type="body"/>
          </p:nvPr>
        </p:nvSpPr>
        <p:spPr>
          <a:xfrm>
            <a:off x="3099494" y="12231588"/>
            <a:ext cx="17685644" cy="120927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92"/>
              <a:buFont typeface="Helvetica Neue Light"/>
              <a:buNone/>
            </a:pPr>
            <a:r>
              <a:rPr lang="en-US" sz="2392"/>
              <a:t>-Consejos para los Maestros Padres y Alumnos, 21; 20 (1913)</a:t>
            </a:r>
            <a:endParaRPr/>
          </a:p>
        </p:txBody>
      </p:sp>
      <p:sp>
        <p:nvSpPr>
          <p:cNvPr id="168" name="Google Shape;168;p12"/>
          <p:cNvSpPr txBox="1"/>
          <p:nvPr/>
        </p:nvSpPr>
        <p:spPr>
          <a:xfrm>
            <a:off x="1852910" y="723900"/>
            <a:ext cx="20178812" cy="155138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Progresar sólo por medio del conflicto</a:t>
            </a:r>
            <a:endParaRPr/>
          </a:p>
        </p:txBody>
      </p:sp>
      <p:sp>
        <p:nvSpPr>
          <p:cNvPr id="169" name="Google Shape;169;p12"/>
          <p:cNvSpPr txBox="1"/>
          <p:nvPr/>
        </p:nvSpPr>
        <p:spPr>
          <a:xfrm>
            <a:off x="1592857" y="2837942"/>
            <a:ext cx="20698917" cy="825291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96"/>
              <a:buFont typeface="Helvetica Neue Light"/>
              <a:buNone/>
            </a:pP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Hay tendencias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mal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hereditarias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cultivadas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que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deben ser vencidas. El apetito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pasión han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ser puestos bajo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dominio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Espíritu Santo. No tiene término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lucha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este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lado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eternidad. Pero aunque hay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sostener batallas constantes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también hay preciosas victorias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ganar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y el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triunfo sobre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yo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el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pecado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de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más valor </a:t>
            </a:r>
            <a:r>
              <a:rPr b="0" i="0" lang="en-US" sz="5487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 que la </a:t>
            </a:r>
            <a:r>
              <a:rPr b="0" i="0" lang="en-US" sz="669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mente puede estimar.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3"/>
          <p:cNvSpPr txBox="1"/>
          <p:nvPr>
            <p:ph type="title"/>
          </p:nvPr>
        </p:nvSpPr>
        <p:spPr>
          <a:xfrm>
            <a:off x="832596" y="1949449"/>
            <a:ext cx="22266276" cy="1735044"/>
          </a:xfrm>
          <a:prstGeom prst="rect">
            <a:avLst/>
          </a:prstGeom>
          <a:gradFill>
            <a:gsLst>
              <a:gs pos="0">
                <a:srgbClr val="941751"/>
              </a:gs>
              <a:gs pos="100000">
                <a:srgbClr val="FF40FF"/>
              </a:gs>
            </a:gsLst>
            <a:lin ang="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74612" lvl="0" marL="596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deber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todo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cristiano desarrollar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endParaRPr b="1" i="0" sz="7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5" name="Google Shape;175;p13"/>
          <p:cNvSpPr txBox="1"/>
          <p:nvPr>
            <p:ph idx="4294967295" type="body"/>
          </p:nvPr>
        </p:nvSpPr>
        <p:spPr>
          <a:xfrm>
            <a:off x="1527175" y="4067735"/>
            <a:ext cx="2132965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77515" lvl="0" marL="5775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 Black"/>
              <a:buChar char="•"/>
            </a:pP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Decídanse</a:t>
            </a:r>
            <a:r>
              <a:rPr lang="en-US" sz="6000">
                <a:latin typeface="Arial"/>
                <a:ea typeface="Arial"/>
                <a:cs typeface="Arial"/>
                <a:sym typeface="Arial"/>
              </a:rPr>
              <a:t> a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ser tan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útiles</a:t>
            </a:r>
            <a:r>
              <a:rPr lang="en-US" sz="6000">
                <a:latin typeface="Arial"/>
                <a:ea typeface="Arial"/>
                <a:cs typeface="Arial"/>
                <a:sym typeface="Arial"/>
              </a:rPr>
              <a:t> y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eficientes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 como Dios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 les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pide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que sean.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Sean cabales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fieles</a:t>
            </a:r>
            <a:r>
              <a:rPr lang="en-US"/>
              <a:t>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en todo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cuanto emprendan</a:t>
            </a:r>
            <a:r>
              <a:rPr lang="en-US" sz="4900"/>
              <a:t>.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Aprovechen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 todas las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ventajas</a:t>
            </a:r>
            <a:r>
              <a:rPr lang="en-US"/>
              <a:t> que haya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a su alcance para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desarrollar</a:t>
            </a:r>
            <a:r>
              <a:rPr b="1" lang="en-US" sz="5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6000">
                <a:latin typeface="Arial"/>
                <a:ea typeface="Arial"/>
                <a:cs typeface="Arial"/>
                <a:sym typeface="Arial"/>
              </a:rPr>
              <a:t>el</a:t>
            </a:r>
            <a:r>
              <a:rPr b="1" lang="en-US" sz="56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lang="en-US" sz="8000">
                <a:latin typeface="Arial Black"/>
                <a:ea typeface="Arial Black"/>
                <a:cs typeface="Arial Black"/>
                <a:sym typeface="Arial Black"/>
              </a:rPr>
              <a:t>intelecto</a:t>
            </a:r>
            <a:r>
              <a:rPr lang="en-US"/>
              <a:t>. </a:t>
            </a:r>
            <a:r>
              <a:rPr lang="en-US" sz="3400"/>
              <a:t>[24]</a:t>
            </a:r>
            <a:endParaRPr sz="32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4"/>
          <p:cNvSpPr txBox="1"/>
          <p:nvPr>
            <p:ph type="title"/>
          </p:nvPr>
        </p:nvSpPr>
        <p:spPr>
          <a:xfrm>
            <a:off x="590549" y="1841873"/>
            <a:ext cx="22266276" cy="1735044"/>
          </a:xfrm>
          <a:prstGeom prst="rect">
            <a:avLst/>
          </a:prstGeom>
          <a:gradFill>
            <a:gsLst>
              <a:gs pos="0">
                <a:srgbClr val="941751"/>
              </a:gs>
              <a:gs pos="100000">
                <a:srgbClr val="FF40FF"/>
              </a:gs>
            </a:gsLst>
            <a:lin ang="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74612" lvl="0" marL="596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desarrollar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intelecto:</a:t>
            </a:r>
            <a:endParaRPr b="1" i="0" sz="7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1" name="Google Shape;181;p14"/>
          <p:cNvSpPr txBox="1"/>
          <p:nvPr>
            <p:ph idx="4294967295" type="body"/>
          </p:nvPr>
        </p:nvSpPr>
        <p:spPr>
          <a:xfrm>
            <a:off x="1527175" y="3933265"/>
            <a:ext cx="2132965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609600" lvl="0" marL="609600" rtl="0" algn="l">
              <a:lnSpc>
                <a:spcPct val="1602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Noto Sans Symbols"/>
              <a:buChar char="✔"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Combinar</a:t>
            </a:r>
            <a:r>
              <a:rPr lang="en-US" sz="4500"/>
              <a:t> el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estudio</a:t>
            </a:r>
            <a:r>
              <a:rPr lang="en-US" sz="4500"/>
              <a:t>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de los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 libros</a:t>
            </a:r>
            <a:endParaRPr b="1" sz="7200">
              <a:latin typeface="Arial"/>
              <a:ea typeface="Arial"/>
              <a:cs typeface="Arial"/>
              <a:sym typeface="Arial"/>
            </a:endParaRPr>
          </a:p>
          <a:p>
            <a:pPr indent="-609600" lvl="0" marL="609600" rtl="0" algn="l">
              <a:lnSpc>
                <a:spcPct val="1602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0"/>
              <a:buFont typeface="Noto Sans Symbols"/>
              <a:buChar char="✔"/>
            </a:pP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Con el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trabajo manual útil</a:t>
            </a:r>
            <a:endParaRPr b="1" sz="7200">
              <a:latin typeface="Arial"/>
              <a:ea typeface="Arial"/>
              <a:cs typeface="Arial"/>
              <a:sym typeface="Arial"/>
            </a:endParaRPr>
          </a:p>
          <a:p>
            <a:pPr indent="-609600" lvl="0" marL="609600" rtl="0" algn="l">
              <a:lnSpc>
                <a:spcPct val="1602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Noto Sans Symbols"/>
              <a:buChar char="✔"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Mediante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esfuerzo fiel</a:t>
            </a:r>
            <a:endParaRPr b="1" sz="54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09600" lvl="0" marL="609600" rtl="0" algn="l">
              <a:lnSpc>
                <a:spcPct val="1602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0"/>
              <a:buFont typeface="Noto Sans Symbols"/>
              <a:buChar char="✔"/>
            </a:pP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vigilancia</a:t>
            </a:r>
            <a:r>
              <a:rPr lang="en-US" sz="4500"/>
              <a:t>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y</a:t>
            </a:r>
            <a:endParaRPr sz="5400"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609600" lvl="0" marL="609600" rtl="0" algn="l">
              <a:lnSpc>
                <a:spcPct val="1602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50"/>
              <a:buFont typeface="Noto Sans Symbols"/>
              <a:buChar char="✔"/>
            </a:pP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oración</a:t>
            </a:r>
            <a:endParaRPr b="1" sz="7200">
              <a:latin typeface="Arial"/>
              <a:ea typeface="Arial"/>
              <a:cs typeface="Arial"/>
              <a:sym typeface="Arial"/>
            </a:endParaRPr>
          </a:p>
          <a:p>
            <a:pPr indent="-609600" lvl="0" marL="609600" rtl="0" algn="l">
              <a:lnSpc>
                <a:spcPct val="1602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Noto Sans Symbols"/>
              <a:buChar char="✔"/>
            </a:pP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Adquieren</a:t>
            </a:r>
            <a:r>
              <a:rPr lang="en-US" sz="4500"/>
              <a:t>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sabiduría</a:t>
            </a:r>
            <a:r>
              <a:rPr lang="en-US" sz="4500"/>
              <a:t> </a:t>
            </a:r>
            <a:r>
              <a:rPr lang="en-US" sz="5400">
                <a:latin typeface="Helvetica Neue Light"/>
                <a:ea typeface="Helvetica Neue Light"/>
                <a:cs typeface="Helvetica Neue Light"/>
                <a:sym typeface="Helvetica Neue Light"/>
              </a:rPr>
              <a:t>de</a:t>
            </a:r>
            <a:r>
              <a:rPr lang="en-US" sz="4500"/>
              <a:t>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origen</a:t>
            </a:r>
            <a:r>
              <a:rPr lang="en-US" sz="4500"/>
              <a:t> </a:t>
            </a:r>
            <a:r>
              <a:rPr b="1" lang="en-US" sz="7200">
                <a:latin typeface="Arial"/>
                <a:ea typeface="Arial"/>
                <a:cs typeface="Arial"/>
                <a:sym typeface="Arial"/>
              </a:rPr>
              <a:t>celestial</a:t>
            </a:r>
            <a:endParaRPr sz="3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5"/>
          <p:cNvSpPr txBox="1"/>
          <p:nvPr>
            <p:ph type="title"/>
          </p:nvPr>
        </p:nvSpPr>
        <p:spPr>
          <a:xfrm>
            <a:off x="590550" y="577850"/>
            <a:ext cx="17056200" cy="2984500"/>
          </a:xfrm>
          <a:prstGeom prst="rect">
            <a:avLst/>
          </a:prstGeom>
          <a:gradFill>
            <a:gsLst>
              <a:gs pos="0">
                <a:srgbClr val="941751"/>
              </a:gs>
              <a:gs pos="100000">
                <a:srgbClr val="FF40FF"/>
              </a:gs>
            </a:gsLst>
            <a:lin ang="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74612" lvl="0" marL="596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deber de todo cristiano desarrollar la mente</a:t>
            </a:r>
            <a:endParaRPr b="1" i="0" sz="7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7" name="Google Shape;187;p15"/>
          <p:cNvSpPr txBox="1"/>
          <p:nvPr>
            <p:ph idx="4294967295" type="body"/>
          </p:nvPr>
        </p:nvSpPr>
        <p:spPr>
          <a:xfrm>
            <a:off x="1651000" y="4229100"/>
            <a:ext cx="21329650" cy="883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577515" lvl="0" marL="57751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75"/>
              <a:buFont typeface="Helvetica Neue Light"/>
              <a:buChar char="•"/>
            </a:pPr>
            <a:r>
              <a:rPr lang="en-US" sz="4500"/>
              <a:t>Esto les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dará</a:t>
            </a:r>
            <a:r>
              <a:rPr lang="en-US" sz="4500"/>
              <a:t> una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educación equilibrada</a:t>
            </a:r>
            <a:r>
              <a:rPr lang="en-US" sz="4500"/>
              <a:t>.</a:t>
            </a:r>
            <a:r>
              <a:rPr lang="en-US"/>
              <a:t>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Así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 podrán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crecer 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carácter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, y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adquirir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 una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influencia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 sobre otras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mentes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, que les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capacitará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 para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dirigirlas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 por el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sendero 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justicia</a:t>
            </a:r>
            <a:r>
              <a:rPr b="1" i="1" lang="en-US">
                <a:latin typeface="Helvetica Neue"/>
                <a:ea typeface="Helvetica Neue"/>
                <a:cs typeface="Helvetica Neue"/>
                <a:sym typeface="Helvetica Neue"/>
              </a:rPr>
              <a:t> y la </a:t>
            </a:r>
            <a:r>
              <a:rPr b="1" i="1" lang="en-US" sz="7200">
                <a:latin typeface="Helvetica Neue"/>
                <a:ea typeface="Helvetica Neue"/>
                <a:cs typeface="Helvetica Neue"/>
                <a:sym typeface="Helvetica Neue"/>
              </a:rPr>
              <a:t>santidad</a:t>
            </a:r>
            <a:r>
              <a:rPr lang="en-US"/>
              <a:t>.</a:t>
            </a:r>
            <a:endParaRPr/>
          </a:p>
          <a:p>
            <a:pPr indent="0" lvl="0" marL="0" rtl="0" algn="r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rPr lang="en-US" sz="3200"/>
              <a:t>—Palabras de Vida del Gran Maestro, 269 (1900)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6"/>
          <p:cNvSpPr txBox="1"/>
          <p:nvPr>
            <p:ph type="title"/>
          </p:nvPr>
        </p:nvSpPr>
        <p:spPr>
          <a:xfrm>
            <a:off x="1784350" y="57785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lang="en-US" sz="7600">
                <a:latin typeface="Helvetica Neue"/>
                <a:ea typeface="Helvetica Neue"/>
                <a:cs typeface="Helvetica Neue"/>
                <a:sym typeface="Helvetica Neue"/>
              </a:rPr>
              <a:t>La mente cultivada </a:t>
            </a:r>
            <a:r>
              <a:rPr b="0" lang="en-US" sz="5900">
                <a:latin typeface="Helvetica Neue Light"/>
                <a:ea typeface="Helvetica Neue Light"/>
                <a:cs typeface="Helvetica Neue Light"/>
                <a:sym typeface="Helvetica Neue Light"/>
              </a:rPr>
              <a:t>es la </a:t>
            </a:r>
            <a:r>
              <a:rPr b="1" lang="en-US" sz="7600">
                <a:latin typeface="Helvetica Neue"/>
                <a:ea typeface="Helvetica Neue"/>
                <a:cs typeface="Helvetica Neue"/>
                <a:sym typeface="Helvetica Neue"/>
              </a:rPr>
              <a:t>medida </a:t>
            </a:r>
            <a:r>
              <a:rPr b="0" lang="en-US" sz="5900">
                <a:latin typeface="Helvetica Neue Light"/>
                <a:ea typeface="Helvetica Neue Light"/>
                <a:cs typeface="Helvetica Neue Light"/>
                <a:sym typeface="Helvetica Neue Light"/>
              </a:rPr>
              <a:t>del</a:t>
            </a:r>
            <a:r>
              <a:rPr b="1" lang="en-US" sz="7600">
                <a:latin typeface="Helvetica Neue"/>
                <a:ea typeface="Helvetica Neue"/>
                <a:cs typeface="Helvetica Neue"/>
                <a:sym typeface="Helvetica Neue"/>
              </a:rPr>
              <a:t> hombre</a:t>
            </a:r>
            <a:endParaRPr/>
          </a:p>
        </p:txBody>
      </p:sp>
      <p:pic>
        <p:nvPicPr>
          <p:cNvPr descr="Imagen" id="193" name="Google Shape;193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882768" y="2926915"/>
            <a:ext cx="6576594" cy="661757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194" name="Google Shape;194;p16"/>
          <p:cNvSpPr txBox="1"/>
          <p:nvPr>
            <p:ph idx="4294967295" type="body"/>
          </p:nvPr>
        </p:nvSpPr>
        <p:spPr>
          <a:xfrm>
            <a:off x="4760197" y="4088060"/>
            <a:ext cx="18773081" cy="74367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640"/>
              <a:buFont typeface="Helvetica Neue"/>
              <a:buNone/>
            </a:pPr>
            <a:r>
              <a:rPr b="1" i="1" lang="en-US" sz="8640">
                <a:latin typeface="Helvetica Neue"/>
                <a:ea typeface="Helvetica Neue"/>
                <a:cs typeface="Helvetica Neue"/>
                <a:sym typeface="Helvetica Neue"/>
              </a:rPr>
              <a:t>No penséis nunca </a:t>
            </a:r>
            <a:r>
              <a:rPr i="1" lang="en-US" sz="6528">
                <a:latin typeface="Helvetica Neue"/>
                <a:ea typeface="Helvetica Neue"/>
                <a:cs typeface="Helvetica Neue"/>
                <a:sym typeface="Helvetica Neue"/>
              </a:rPr>
              <a:t>que ya </a:t>
            </a:r>
            <a:r>
              <a:rPr b="1" i="1" lang="en-US" sz="8640">
                <a:latin typeface="Helvetica Neue"/>
                <a:ea typeface="Helvetica Neue"/>
                <a:cs typeface="Helvetica Neue"/>
                <a:sym typeface="Helvetica Neue"/>
              </a:rPr>
              <a:t>habéis aprendido bastante</a:t>
            </a:r>
            <a:r>
              <a:rPr lang="en-US" sz="5440">
                <a:latin typeface="Helvetica Neue"/>
                <a:ea typeface="Helvetica Neue"/>
                <a:cs typeface="Helvetica Neue"/>
                <a:sym typeface="Helvetica Neue"/>
              </a:rPr>
              <a:t>, y que podéis cejar en vuestros esfuerzos.</a:t>
            </a:r>
            <a:r>
              <a:rPr b="1" i="1" lang="en-US" sz="4864"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1" lang="en-US" sz="6528">
                <a:latin typeface="Helvetica Neue"/>
                <a:ea typeface="Helvetica Neue"/>
                <a:cs typeface="Helvetica Neue"/>
                <a:sym typeface="Helvetica Neue"/>
              </a:rPr>
              <a:t>mente cultivada </a:t>
            </a:r>
            <a:r>
              <a:rPr b="1" i="1" lang="en-US" sz="4864">
                <a:latin typeface="Helvetica Neue"/>
                <a:ea typeface="Helvetica Neue"/>
                <a:cs typeface="Helvetica Neue"/>
                <a:sym typeface="Helvetica Neue"/>
              </a:rPr>
              <a:t>es la </a:t>
            </a:r>
            <a:r>
              <a:rPr i="1" lang="en-US" sz="6528">
                <a:latin typeface="Helvetica Neue"/>
                <a:ea typeface="Helvetica Neue"/>
                <a:cs typeface="Helvetica Neue"/>
                <a:sym typeface="Helvetica Neue"/>
              </a:rPr>
              <a:t>medida del hombre</a:t>
            </a:r>
            <a:r>
              <a:rPr b="1" i="1" lang="en-US" sz="4864">
                <a:latin typeface="Helvetica Neue"/>
                <a:ea typeface="Helvetica Neue"/>
                <a:cs typeface="Helvetica Neue"/>
                <a:sym typeface="Helvetica Neue"/>
              </a:rPr>
              <a:t>. Vuestra </a:t>
            </a:r>
            <a:r>
              <a:rPr b="1" i="1" lang="en-US" sz="6528">
                <a:latin typeface="Helvetica Neue"/>
                <a:ea typeface="Helvetica Neue"/>
                <a:cs typeface="Helvetica Neue"/>
                <a:sym typeface="Helvetica Neue"/>
              </a:rPr>
              <a:t>educación debe proseguir </a:t>
            </a:r>
            <a:r>
              <a:rPr b="1" i="1" lang="en-US" sz="4864">
                <a:latin typeface="Helvetica Neue"/>
                <a:ea typeface="Helvetica Neue"/>
                <a:cs typeface="Helvetica Neue"/>
                <a:sym typeface="Helvetica Neue"/>
              </a:rPr>
              <a:t>durante toda la vida; cada día debéis aprender algo y poner en práctica el conocimiento adquirido.</a:t>
            </a:r>
            <a:endParaRPr/>
          </a:p>
        </p:txBody>
      </p:sp>
      <p:sp>
        <p:nvSpPr>
          <p:cNvPr id="195" name="Google Shape;195;p16"/>
          <p:cNvSpPr txBox="1"/>
          <p:nvPr/>
        </p:nvSpPr>
        <p:spPr>
          <a:xfrm>
            <a:off x="10127005" y="12050514"/>
            <a:ext cx="8752790" cy="647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Helvetica Neue Light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399 (1905)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7"/>
          <p:cNvPicPr preferRelativeResize="0"/>
          <p:nvPr/>
        </p:nvPicPr>
        <p:blipFill rotWithShape="1">
          <a:blip r:embed="rId3">
            <a:alphaModFix/>
          </a:blip>
          <a:srcRect b="0" l="4338" r="36476" t="0"/>
          <a:stretch/>
        </p:blipFill>
        <p:spPr>
          <a:xfrm>
            <a:off x="-188260" y="3162300"/>
            <a:ext cx="6756401" cy="739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7"/>
          <p:cNvSpPr txBox="1"/>
          <p:nvPr>
            <p:ph type="title"/>
          </p:nvPr>
        </p:nvSpPr>
        <p:spPr>
          <a:xfrm>
            <a:off x="1264024" y="768044"/>
            <a:ext cx="20412635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lang="en-US"/>
              <a:t>Es </a:t>
            </a:r>
            <a:r>
              <a:rPr lang="en-US" sz="8000"/>
              <a:t>necesario comprender </a:t>
            </a:r>
            <a:r>
              <a:rPr b="1" lang="en-US" sz="5400"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lang="en-US"/>
              <a:t>mente</a:t>
            </a:r>
            <a:br>
              <a:rPr lang="en-US"/>
            </a:br>
            <a:r>
              <a:rPr lang="en-US" sz="5400"/>
              <a:t>al </a:t>
            </a:r>
            <a:r>
              <a:rPr b="1" lang="en-US" sz="8000">
                <a:latin typeface="Helvetica Neue"/>
                <a:ea typeface="Helvetica Neue"/>
                <a:cs typeface="Helvetica Neue"/>
                <a:sym typeface="Helvetica Neue"/>
              </a:rPr>
              <a:t>tratar</a:t>
            </a:r>
            <a:r>
              <a:rPr lang="en-US"/>
              <a:t> </a:t>
            </a:r>
            <a:r>
              <a:rPr b="1" lang="en-US" sz="5400">
                <a:latin typeface="Helvetica Neue"/>
                <a:ea typeface="Helvetica Neue"/>
                <a:cs typeface="Helvetica Neue"/>
                <a:sym typeface="Helvetica Neue"/>
              </a:rPr>
              <a:t>a los </a:t>
            </a:r>
            <a:r>
              <a:rPr lang="en-US"/>
              <a:t>enfermos</a:t>
            </a:r>
            <a:endParaRPr/>
          </a:p>
        </p:txBody>
      </p:sp>
      <p:sp>
        <p:nvSpPr>
          <p:cNvPr id="202" name="Google Shape;202;p17"/>
          <p:cNvSpPr txBox="1"/>
          <p:nvPr>
            <p:ph idx="4294967295" type="body"/>
          </p:nvPr>
        </p:nvSpPr>
        <p:spPr>
          <a:xfrm>
            <a:off x="242046" y="12399615"/>
            <a:ext cx="14863485" cy="131638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</a:pPr>
            <a:r>
              <a:rPr lang="en-US" sz="4800"/>
              <a:t>—El Ministerio de Curación, 187, 188 (1905)</a:t>
            </a:r>
            <a:endParaRPr/>
          </a:p>
        </p:txBody>
      </p:sp>
      <p:sp>
        <p:nvSpPr>
          <p:cNvPr id="203" name="Google Shape;203;p17"/>
          <p:cNvSpPr txBox="1"/>
          <p:nvPr/>
        </p:nvSpPr>
        <p:spPr>
          <a:xfrm>
            <a:off x="5939119" y="4716656"/>
            <a:ext cx="18332824" cy="6718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</a:t>
            </a:r>
            <a:r>
              <a:rPr b="1" i="1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necesita mucha sabiduría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</a:t>
            </a:r>
            <a:r>
              <a:rPr b="1" i="1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tratar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1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enfermedades causadas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la </a:t>
            </a:r>
            <a:r>
              <a:rPr b="1" i="1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corazón dolorido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enfermo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un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espíritu desalentado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necesitan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tratamiento benigno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... La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simpatía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el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tacto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serán muchas veces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mayor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benefici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 enfermo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tratamiento más </a:t>
            </a:r>
            <a:r>
              <a:rPr b="1" i="1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hábil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administrado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frialdad </a:t>
            </a:r>
            <a:r>
              <a:rPr b="0" i="1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indiferencia.</a:t>
            </a:r>
            <a:endParaRPr b="0" i="0" sz="4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8"/>
          <p:cNvSpPr txBox="1"/>
          <p:nvPr>
            <p:ph type="title"/>
          </p:nvPr>
        </p:nvSpPr>
        <p:spPr>
          <a:xfrm>
            <a:off x="762000" y="596900"/>
            <a:ext cx="22301200" cy="27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lang="en-US"/>
              <a:t>Las </a:t>
            </a:r>
            <a:r>
              <a:rPr lang="en-US" sz="8000"/>
              <a:t>facultades cultivadas aumentarán </a:t>
            </a:r>
            <a:r>
              <a:rPr lang="en-US" sz="4800"/>
              <a:t>la </a:t>
            </a:r>
            <a:r>
              <a:rPr b="1" lang="en-US" sz="8000">
                <a:latin typeface="Helvetica Neue"/>
                <a:ea typeface="Helvetica Neue"/>
                <a:cs typeface="Helvetica Neue"/>
                <a:sym typeface="Helvetica Neue"/>
              </a:rPr>
              <a:t>demanda</a:t>
            </a:r>
            <a:r>
              <a:rPr b="1" lang="en-US" sz="4800"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lang="en-US"/>
              <a:t>nuestros servicios</a:t>
            </a:r>
            <a:endParaRPr sz="5192"/>
          </a:p>
        </p:txBody>
      </p:sp>
      <p:pic>
        <p:nvPicPr>
          <p:cNvPr id="209" name="Google Shape;209;p18"/>
          <p:cNvPicPr preferRelativeResize="0"/>
          <p:nvPr/>
        </p:nvPicPr>
        <p:blipFill rotWithShape="1">
          <a:blip r:embed="rId3">
            <a:alphaModFix/>
          </a:blip>
          <a:srcRect b="0" l="14052" r="15683" t="0"/>
          <a:stretch/>
        </p:blipFill>
        <p:spPr>
          <a:xfrm>
            <a:off x="0" y="7019400"/>
            <a:ext cx="6273800" cy="669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8"/>
          <p:cNvSpPr txBox="1"/>
          <p:nvPr/>
        </p:nvSpPr>
        <p:spPr>
          <a:xfrm>
            <a:off x="5405718" y="4391773"/>
            <a:ext cx="18195364" cy="796962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62"/>
              <a:buFont typeface="Helvetica Neue"/>
              <a:buNone/>
            </a:pPr>
            <a:r>
              <a:rPr b="0" i="0" lang="en-US" sz="506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falta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determinación</a:t>
            </a:r>
            <a:r>
              <a:rPr b="0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echar mano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sí mismos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reformarse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las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personas pueden volverse estereotipadas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cierto curso equivocado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acción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o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mediante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cultivo </a:t>
            </a:r>
            <a:r>
              <a:rPr b="0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sus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facultades pueden adquirir capacidad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realizar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mejor servicio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Entonces sus servicios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serán solicitados e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todas partes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Serán apreciados </a:t>
            </a:r>
            <a:r>
              <a:rPr b="1" i="0" lang="en-US" sz="3997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todo lo que </a:t>
            </a:r>
            <a:r>
              <a:rPr b="0" i="0" lang="en-US" sz="653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valen.</a:t>
            </a:r>
            <a:endParaRPr/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62"/>
              <a:buFont typeface="Helvetica Neue"/>
              <a:buNone/>
            </a:pPr>
            <a:r>
              <a:t/>
            </a:r>
            <a:endParaRPr b="0" i="0" sz="5062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r">
              <a:lnSpc>
                <a:spcPct val="809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62"/>
              <a:buFont typeface="Arial"/>
              <a:buNone/>
            </a:pPr>
            <a:r>
              <a:t/>
            </a:r>
            <a:endParaRPr b="0" i="0" sz="5062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8"/>
          <p:cNvSpPr txBox="1"/>
          <p:nvPr/>
        </p:nvSpPr>
        <p:spPr>
          <a:xfrm>
            <a:off x="5405718" y="12361396"/>
            <a:ext cx="15921317" cy="151540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r">
              <a:lnSpc>
                <a:spcPct val="1714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75"/>
              <a:buFont typeface="Helvetica Neue Light"/>
              <a:buNone/>
            </a:pPr>
            <a:r>
              <a:rPr b="0" i="0" lang="en-US" sz="4375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-Palabras de Vida del Gran Maestro, 279, 280; 242 (1900)</a:t>
            </a:r>
            <a:endParaRPr/>
          </a:p>
          <a:p>
            <a:pPr indent="0" lvl="0" marL="0" marR="0" rtl="0" algn="r">
              <a:lnSpc>
                <a:spcPct val="8099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62"/>
              <a:buFont typeface="Arial"/>
              <a:buNone/>
            </a:pPr>
            <a:r>
              <a:t/>
            </a:r>
            <a:endParaRPr b="0" i="0" sz="5062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9"/>
          <p:cNvSpPr txBox="1"/>
          <p:nvPr>
            <p:ph type="title"/>
          </p:nvPr>
        </p:nvSpPr>
        <p:spPr>
          <a:xfrm>
            <a:off x="694420" y="6417416"/>
            <a:ext cx="20550784" cy="680412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64"/>
              <a:buFont typeface="Helvetica Neue"/>
              <a:buNone/>
            </a:pPr>
            <a:r>
              <a:rPr b="0" lang="en-US" sz="5664"/>
              <a:t>—El Señor le ha dado al hombre capacidad para mejorar continuamente, y le ha concedido toda ayuda posible en el trabajo. Mediante las provisiones de la gracia divina, podemos alcanzar casi la excelencia de los ángeles.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64"/>
              <a:buFont typeface="Helvetica Neue"/>
              <a:buNone/>
            </a:pPr>
            <a:r>
              <a:t/>
            </a:r>
            <a:endParaRPr b="0" sz="5664"/>
          </a:p>
          <a:p>
            <a:pPr indent="0" lvl="0" marL="0" rtl="0" algn="r">
              <a:lnSpc>
                <a:spcPct val="1708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 Light"/>
              <a:buNone/>
            </a:pPr>
            <a:r>
              <a:rPr lang="en-US"/>
              <a:t>-The Review and Herald, 20 de junio de 1882</a:t>
            </a:r>
            <a:endParaRPr/>
          </a:p>
          <a:p>
            <a:pPr indent="0" lvl="0" marL="0" rtl="0" algn="l">
              <a:lnSpc>
                <a:spcPct val="7768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64"/>
              <a:buFont typeface="Arial"/>
              <a:buNone/>
            </a:pPr>
            <a:r>
              <a:t/>
            </a:r>
            <a:endParaRPr sz="5664"/>
          </a:p>
        </p:txBody>
      </p:sp>
      <p:pic>
        <p:nvPicPr>
          <p:cNvPr descr="Imagen" id="217" name="Google Shape;217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06277" y="-1251323"/>
            <a:ext cx="8570646" cy="8624046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218" name="Google Shape;218;p19"/>
          <p:cNvSpPr txBox="1"/>
          <p:nvPr/>
        </p:nvSpPr>
        <p:spPr>
          <a:xfrm>
            <a:off x="1053008" y="1733996"/>
            <a:ext cx="17144207" cy="355798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Podemos alcanzar casi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excelencia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los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ángeles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66" name="Google Shape;66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41673" y="4185321"/>
            <a:ext cx="11891567" cy="7224688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2"/>
          <p:cNvSpPr txBox="1"/>
          <p:nvPr>
            <p:ph idx="1" type="body"/>
          </p:nvPr>
        </p:nvSpPr>
        <p:spPr>
          <a:xfrm>
            <a:off x="11335751" y="6509745"/>
            <a:ext cx="9144101" cy="283001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</a:pPr>
            <a:r>
              <a:rPr lang="en-US"/>
              <a:t>Seminario  basado en el libro Mente, Carácter y Personalidad</a:t>
            </a:r>
            <a:endParaRPr/>
          </a:p>
          <a:p>
            <a:pPr indent="0" lvl="1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</a:pPr>
            <a:r>
              <a:rPr lang="en-US"/>
              <a:t>Autor: Elena G. De White</a:t>
            </a:r>
            <a:endParaRPr/>
          </a:p>
        </p:txBody>
      </p:sp>
      <p:pic>
        <p:nvPicPr>
          <p:cNvPr descr="Galería de imágenes" id="68" name="Google Shape;68;p2"/>
          <p:cNvPicPr preferRelativeResize="0"/>
          <p:nvPr/>
        </p:nvPicPr>
        <p:blipFill rotWithShape="1">
          <a:blip r:embed="rId4">
            <a:alphaModFix/>
          </a:blip>
          <a:srcRect b="0" l="0" r="0" t="963"/>
          <a:stretch/>
        </p:blipFill>
        <p:spPr>
          <a:xfrm>
            <a:off x="2322768" y="425698"/>
            <a:ext cx="8064798" cy="128646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69" name="Google Shape;69;p2"/>
          <p:cNvPicPr preferRelativeResize="0"/>
          <p:nvPr/>
        </p:nvPicPr>
        <p:blipFill rotWithShape="1">
          <a:blip r:embed="rId5">
            <a:alphaModFix/>
          </a:blip>
          <a:srcRect b="0" l="632" r="631" t="0"/>
          <a:stretch/>
        </p:blipFill>
        <p:spPr>
          <a:xfrm>
            <a:off x="14221486" y="3672186"/>
            <a:ext cx="3858940" cy="23244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Galería de imágenes" id="70" name="Google Shape;70;p2"/>
          <p:cNvPicPr preferRelativeResize="0"/>
          <p:nvPr/>
        </p:nvPicPr>
        <p:blipFill rotWithShape="1">
          <a:blip r:embed="rId6">
            <a:alphaModFix/>
          </a:blip>
          <a:srcRect b="1671" l="0" r="0" t="1672"/>
          <a:stretch/>
        </p:blipFill>
        <p:spPr>
          <a:xfrm>
            <a:off x="15646545" y="10401443"/>
            <a:ext cx="5990398" cy="387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"/>
          <p:cNvSpPr txBox="1"/>
          <p:nvPr>
            <p:ph type="title"/>
          </p:nvPr>
        </p:nvSpPr>
        <p:spPr>
          <a:xfrm>
            <a:off x="1784350" y="10181925"/>
            <a:ext cx="20815300" cy="180479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EBD8FA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1785"/>
              </a:lnSpc>
              <a:spcBef>
                <a:spcPts val="0"/>
              </a:spcBef>
              <a:spcAft>
                <a:spcPts val="0"/>
              </a:spcAft>
              <a:buClr>
                <a:srgbClr val="33425A"/>
              </a:buClr>
              <a:buSzPts val="11200"/>
              <a:buFont typeface="Arial Black"/>
              <a:buNone/>
            </a:pPr>
            <a:r>
              <a:rPr lang="en-US">
                <a:solidFill>
                  <a:srgbClr val="33425A"/>
                </a:solidFill>
              </a:rPr>
              <a:t>El cristiano</a:t>
            </a:r>
            <a:r>
              <a:rPr lang="en-US" sz="8300">
                <a:solidFill>
                  <a:srgbClr val="33425A"/>
                </a:solidFill>
                <a:latin typeface="Arial"/>
                <a:ea typeface="Arial"/>
                <a:cs typeface="Arial"/>
                <a:sym typeface="Arial"/>
              </a:rPr>
              <a:t> y la </a:t>
            </a:r>
            <a:r>
              <a:rPr lang="en-US">
                <a:solidFill>
                  <a:srgbClr val="33425A"/>
                </a:solidFill>
              </a:rPr>
              <a:t>psicología</a:t>
            </a:r>
            <a:endParaRPr>
              <a:solidFill>
                <a:srgbClr val="33425A"/>
              </a:solidFill>
            </a:endParaRPr>
          </a:p>
        </p:txBody>
      </p:sp>
      <p:pic>
        <p:nvPicPr>
          <p:cNvPr descr="Imagen" id="224" name="Google Shape;224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68955" y="5292699"/>
            <a:ext cx="7246090" cy="4746781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225" name="Google Shape;225;p20"/>
          <p:cNvSpPr txBox="1"/>
          <p:nvPr/>
        </p:nvSpPr>
        <p:spPr>
          <a:xfrm>
            <a:off x="1249455" y="1406712"/>
            <a:ext cx="6231335" cy="171231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01600">
              <a:srgbClr val="000000">
                <a:alpha val="40000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400"/>
              <a:buFont typeface="Arial Black"/>
              <a:buNone/>
            </a:pPr>
            <a:r>
              <a:rPr b="0" i="0" lang="en-US" sz="7400" u="none" cap="none" strike="noStrike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Capítulo 2</a:t>
            </a:r>
            <a:endParaRPr/>
          </a:p>
        </p:txBody>
      </p:sp>
      <p:pic>
        <p:nvPicPr>
          <p:cNvPr descr="Galería de imágenes" id="226" name="Google Shape;226;p20"/>
          <p:cNvPicPr preferRelativeResize="0"/>
          <p:nvPr/>
        </p:nvPicPr>
        <p:blipFill rotWithShape="1">
          <a:blip r:embed="rId5">
            <a:alphaModFix/>
          </a:blip>
          <a:srcRect b="1671" l="0" r="0" t="1672"/>
          <a:stretch/>
        </p:blipFill>
        <p:spPr>
          <a:xfrm>
            <a:off x="-36553" y="11500101"/>
            <a:ext cx="3984706" cy="257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1"/>
          <p:cNvSpPr txBox="1"/>
          <p:nvPr/>
        </p:nvSpPr>
        <p:spPr>
          <a:xfrm>
            <a:off x="2123056" y="4636382"/>
            <a:ext cx="21267440" cy="71198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Helvetica Neue"/>
              <a:buNone/>
            </a:pP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leyes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 fueron ordenadas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—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que creó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mente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ordenó sus leyes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dispuso su desarrollo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acuerdo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</a:t>
            </a:r>
            <a:r>
              <a:rPr b="1" i="0" lang="en-US" sz="9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ellas</a:t>
            </a:r>
            <a:r>
              <a:rPr b="1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*</a:t>
            </a:r>
            <a:endParaRPr b="1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Gill Sans"/>
              <a:buNone/>
            </a:pPr>
            <a:r>
              <a:t/>
            </a:r>
            <a:endParaRPr b="0" i="0" sz="4000" u="none" cap="none" strike="noStrike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Gill Sans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-Ed 41 (1903).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236" name="Google Shape;236;p22"/>
          <p:cNvPicPr preferRelativeResize="0"/>
          <p:nvPr/>
        </p:nvPicPr>
        <p:blipFill rotWithShape="1">
          <a:blip r:embed="rId3">
            <a:alphaModFix/>
          </a:blip>
          <a:srcRect b="25807" l="0" r="0" t="25807"/>
          <a:stretch/>
        </p:blipFill>
        <p:spPr>
          <a:xfrm>
            <a:off x="53379" y="-20836"/>
            <a:ext cx="24277243" cy="742950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2"/>
          <p:cNvSpPr txBox="1"/>
          <p:nvPr/>
        </p:nvSpPr>
        <p:spPr>
          <a:xfrm>
            <a:off x="690179" y="7539732"/>
            <a:ext cx="23003642" cy="1930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3810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verdaderos principios de la psicología en las Escrituras.</a:t>
            </a:r>
            <a:endParaRPr/>
          </a:p>
          <a:p>
            <a:pPr indent="-381000" lvl="0" marL="228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mente dedicada a Dios se desarrolla armoniosamente.</a:t>
            </a:r>
            <a:endParaRPr/>
          </a:p>
        </p:txBody>
      </p:sp>
      <p:sp>
        <p:nvSpPr>
          <p:cNvPr id="238" name="Google Shape;238;p22"/>
          <p:cNvSpPr txBox="1"/>
          <p:nvPr/>
        </p:nvSpPr>
        <p:spPr>
          <a:xfrm>
            <a:off x="1914090" y="10172699"/>
            <a:ext cx="21571820" cy="3149601"/>
          </a:xfrm>
          <a:prstGeom prst="rect">
            <a:avLst/>
          </a:prstGeom>
          <a:gradFill>
            <a:gsLst>
              <a:gs pos="0">
                <a:srgbClr val="877FF0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"/>
              <a:buNone/>
            </a:pPr>
            <a:r>
              <a:rPr b="1" i="0" lang="en-US" sz="4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hombre no sabe lo que vale. Obra de acuerdo con su temperamento sin convertir, porque no contempla a Jesús, Autor y Consumador de su fe. El que acude a Jesús, el que cree en él y lo convierte en su Ejemplo, comprende el significado de las palabras: "Dióles potestad de ser hechos hijos de Dios”.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Helvetica Neue Light"/>
              <a:buNone/>
            </a:pPr>
            <a:r>
              <a:rPr b="0" i="0" lang="en-US" sz="2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{1MCP 25.2}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3"/>
          <p:cNvSpPr txBox="1"/>
          <p:nvPr>
            <p:ph type="title"/>
          </p:nvPr>
        </p:nvSpPr>
        <p:spPr>
          <a:xfrm>
            <a:off x="1573406" y="7407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455168" lvl="0" marL="66649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51"/>
              <a:buFont typeface="Helvetica Neue"/>
              <a:buChar char="•"/>
            </a:pPr>
            <a:r>
              <a:rPr b="1" lang="en-US" sz="6451">
                <a:latin typeface="Helvetica Neue"/>
                <a:ea typeface="Helvetica Neue"/>
                <a:cs typeface="Helvetica Neue"/>
                <a:sym typeface="Helvetica Neue"/>
              </a:rPr>
              <a:t>La mente dedicada a Dios se desarrolla armoniosamente.</a:t>
            </a:r>
            <a:endParaRPr/>
          </a:p>
        </p:txBody>
      </p:sp>
      <p:sp>
        <p:nvSpPr>
          <p:cNvPr id="244" name="Google Shape;244;p23"/>
          <p:cNvSpPr txBox="1"/>
          <p:nvPr/>
        </p:nvSpPr>
        <p:spPr>
          <a:xfrm>
            <a:off x="1526120" y="4171950"/>
            <a:ext cx="21672973" cy="7327901"/>
          </a:xfrm>
          <a:prstGeom prst="rect">
            <a:avLst/>
          </a:prstGeom>
          <a:gradFill>
            <a:gsLst>
              <a:gs pos="0">
                <a:srgbClr val="877FF0"/>
              </a:gs>
              <a:gs pos="100000">
                <a:srgbClr val="1C153B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devoción continua establece una relación tan íntima entre Jesús y sus discípulos que el cristiano se vuelve más semejante a su Maestro en carácter. Tiene una visión más clara y amplia. </a:t>
            </a:r>
            <a:r>
              <a:rPr b="1" i="1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discernimiento es más penetrante, su criterio mejor equilibrado. Queda tan avivado por el poder vivificador del Sol de justicia, que es habilitado para llevar mucho fruto para gloria </a:t>
            </a:r>
            <a:r>
              <a:rPr b="0" i="0" lang="en-US" sz="5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Dios.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800"/>
              <a:buFont typeface="Helvetica Neue Light"/>
              <a:buNone/>
            </a:pPr>
            <a:r>
              <a:t/>
            </a:r>
            <a:endParaRPr b="0" i="0" sz="5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Gill Sans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-OE 302, 303 (1915). 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4"/>
          <p:cNvSpPr txBox="1"/>
          <p:nvPr>
            <p:ph type="title"/>
          </p:nvPr>
        </p:nvSpPr>
        <p:spPr>
          <a:xfrm>
            <a:off x="1573406" y="7407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68960" lvl="0" marL="833119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960"/>
              <a:buFont typeface="Helvetica Neue"/>
              <a:buChar char="•"/>
            </a:pPr>
            <a:r>
              <a:rPr b="1" lang="en-US" sz="8960">
                <a:latin typeface="Helvetica Neue"/>
                <a:ea typeface="Helvetica Neue"/>
                <a:cs typeface="Helvetica Neue"/>
                <a:sym typeface="Helvetica Neue"/>
              </a:rPr>
              <a:t>La ciencia de una vida cristiana pura</a:t>
            </a:r>
            <a:endParaRPr/>
          </a:p>
        </p:txBody>
      </p:sp>
      <p:grpSp>
        <p:nvGrpSpPr>
          <p:cNvPr id="250" name="Google Shape;250;p24"/>
          <p:cNvGrpSpPr/>
          <p:nvPr/>
        </p:nvGrpSpPr>
        <p:grpSpPr>
          <a:xfrm>
            <a:off x="4238228" y="1689100"/>
            <a:ext cx="17233107" cy="8115300"/>
            <a:chOff x="0" y="0"/>
            <a:chExt cx="17233107" cy="8115300"/>
          </a:xfrm>
        </p:grpSpPr>
        <p:pic>
          <p:nvPicPr>
            <p:cNvPr descr="Bible.png" id="251" name="Google Shape;251;p24"/>
            <p:cNvPicPr preferRelativeResize="0"/>
            <p:nvPr/>
          </p:nvPicPr>
          <p:blipFill rotWithShape="1">
            <a:blip r:embed="rId3">
              <a:alphaModFix/>
            </a:blip>
            <a:srcRect b="6888" l="0" r="0" t="6888"/>
            <a:stretch/>
          </p:blipFill>
          <p:spPr>
            <a:xfrm>
              <a:off x="0" y="0"/>
              <a:ext cx="17233107" cy="7429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2" name="Google Shape;252;p24"/>
            <p:cNvSpPr/>
            <p:nvPr/>
          </p:nvSpPr>
          <p:spPr>
            <a:xfrm>
              <a:off x="0" y="7505700"/>
              <a:ext cx="17233107" cy="60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000"/>
                <a:buFont typeface="Helvetica Neue Light"/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rPr>
                <a:t>Leyenda</a:t>
              </a:r>
              <a:endParaRPr/>
            </a:p>
          </p:txBody>
        </p:sp>
      </p:grpSp>
      <p:sp>
        <p:nvSpPr>
          <p:cNvPr id="253" name="Google Shape;253;p24"/>
          <p:cNvSpPr txBox="1"/>
          <p:nvPr/>
        </p:nvSpPr>
        <p:spPr>
          <a:xfrm>
            <a:off x="1551520" y="8128000"/>
            <a:ext cx="21672973" cy="2413001"/>
          </a:xfrm>
          <a:prstGeom prst="rect">
            <a:avLst/>
          </a:prstGeom>
          <a:gradFill>
            <a:gsLst>
              <a:gs pos="0">
                <a:srgbClr val="877FF0"/>
              </a:gs>
              <a:gs pos="100000">
                <a:srgbClr val="1C153B"/>
              </a:gs>
            </a:gsLst>
            <a:lin ang="5400000" scaled="0"/>
          </a:gra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íntegra y consecuente se obtiene mediante el estudio de la Palabra de Dios.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5"/>
          <p:cNvSpPr txBox="1"/>
          <p:nvPr>
            <p:ph type="title"/>
          </p:nvPr>
        </p:nvSpPr>
        <p:spPr>
          <a:xfrm>
            <a:off x="1635169" y="916340"/>
            <a:ext cx="21113661" cy="169239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70763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184"/>
              <a:buFont typeface="Helvetica Neue"/>
              <a:buNone/>
            </a:pPr>
            <a:r>
              <a:rPr b="1" i="0" lang="en-US" sz="918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Rodeados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</a:t>
            </a:r>
            <a:r>
              <a:rPr b="1" i="0" lang="en-US" sz="918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atmósfera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9184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paz</a:t>
            </a:r>
            <a:endParaRPr b="1" i="0" sz="9184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25"/>
          <p:cNvSpPr txBox="1"/>
          <p:nvPr/>
        </p:nvSpPr>
        <p:spPr>
          <a:xfrm>
            <a:off x="18105684" y="12704784"/>
            <a:ext cx="4115004" cy="88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Salmos 46:10</a:t>
            </a:r>
            <a:endParaRPr/>
          </a:p>
        </p:txBody>
      </p:sp>
      <p:pic>
        <p:nvPicPr>
          <p:cNvPr descr="Imagen" id="260" name="Google Shape;26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53968"/>
            <a:ext cx="11210584" cy="10008064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261" name="Google Shape;261;p25"/>
          <p:cNvSpPr txBox="1"/>
          <p:nvPr/>
        </p:nvSpPr>
        <p:spPr>
          <a:xfrm>
            <a:off x="860611" y="6451639"/>
            <a:ext cx="23155837" cy="5993628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3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Times New Roman"/>
              <a:buNone/>
            </a:pPr>
            <a:r>
              <a:rPr b="1" i="1" lang="en-US" sz="8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 toda voz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sido silenciada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y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tranquilos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su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presencia esperamos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silencio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alma hace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más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perceptible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voz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Dios. El nos dice: </a:t>
            </a:r>
            <a:r>
              <a:rPr b="1" i="1" lang="en-US" sz="88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“Estad quietos, y conoced que yo soy Dios”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6"/>
          <p:cNvSpPr txBox="1"/>
          <p:nvPr>
            <p:ph type="title"/>
          </p:nvPr>
        </p:nvSpPr>
        <p:spPr>
          <a:xfrm>
            <a:off x="1635169" y="14265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24536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16"/>
              <a:buFont typeface="Helvetica Neue"/>
              <a:buNone/>
            </a:pPr>
            <a:r>
              <a:rPr b="1" i="0" lang="en-US" sz="761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religión de Cristo es un remedio efectivo</a:t>
            </a:r>
            <a:endParaRPr b="1" i="0" sz="7616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7" name="Google Shape;267;p26"/>
          <p:cNvSpPr txBox="1"/>
          <p:nvPr/>
        </p:nvSpPr>
        <p:spPr>
          <a:xfrm>
            <a:off x="9079887" y="3400082"/>
            <a:ext cx="13668943" cy="924144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5636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 Black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Por todas partes prevalece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enfermedades mentales </a:t>
            </a:r>
            <a:r>
              <a:rPr b="0" i="0" lang="en-US" sz="2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[...].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incrédulos han sacado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partido 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estos casos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desgraciados,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han desequilibrado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mente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] para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atribuir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locura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religión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pic>
        <p:nvPicPr>
          <p:cNvPr descr="Imagen" id="268" name="Google Shape;268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094" y="7522904"/>
            <a:ext cx="7792562" cy="61930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7"/>
          <p:cNvSpPr txBox="1"/>
          <p:nvPr/>
        </p:nvSpPr>
        <p:spPr>
          <a:xfrm>
            <a:off x="9084493" y="4007920"/>
            <a:ext cx="5910711" cy="1025922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Cuando:</a:t>
            </a:r>
            <a:endParaRPr b="0" i="0" sz="3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Imagen" id="274" name="Google Shape;27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08249" y="3073046"/>
            <a:ext cx="12548098" cy="11202108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275" name="Google Shape;275;p27"/>
          <p:cNvSpPr txBox="1"/>
          <p:nvPr>
            <p:ph type="title"/>
          </p:nvPr>
        </p:nvSpPr>
        <p:spPr>
          <a:xfrm>
            <a:off x="2371769" y="14265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330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lang="en-US"/>
              <a:t>Entramos</a:t>
            </a:r>
            <a:r>
              <a:rPr b="0" lang="en-US" sz="7200">
                <a:latin typeface="Helvetica Neue Light"/>
                <a:ea typeface="Helvetica Neue Light"/>
                <a:cs typeface="Helvetica Neue Light"/>
                <a:sym typeface="Helvetica Neue Light"/>
              </a:rPr>
              <a:t> en la </a:t>
            </a:r>
            <a:r>
              <a:rPr lang="en-US"/>
              <a:t>región</a:t>
            </a:r>
            <a:r>
              <a:rPr b="0" lang="en-US" sz="6300"/>
              <a:t> de la </a:t>
            </a:r>
            <a:r>
              <a:rPr lang="en-US"/>
              <a:t>paz</a:t>
            </a:r>
            <a:endParaRPr/>
          </a:p>
        </p:txBody>
      </p:sp>
      <p:sp>
        <p:nvSpPr>
          <p:cNvPr id="276" name="Google Shape;276;p27"/>
          <p:cNvSpPr txBox="1"/>
          <p:nvPr/>
        </p:nvSpPr>
        <p:spPr>
          <a:xfrm>
            <a:off x="242047" y="11314839"/>
            <a:ext cx="24141953" cy="194925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FF8AD8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Arial Black"/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Miren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hacia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punto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que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vieron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luz</a:t>
            </a: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última </a:t>
            </a: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vez [...].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entrar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comunión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Salvador entramos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región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paz.</a:t>
            </a:r>
            <a:endParaRPr b="0" i="0" sz="3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7" name="Google Shape;277;p27"/>
          <p:cNvSpPr txBox="1"/>
          <p:nvPr/>
        </p:nvSpPr>
        <p:spPr>
          <a:xfrm>
            <a:off x="10937333" y="5302235"/>
            <a:ext cx="12548098" cy="4719241"/>
          </a:xfrm>
          <a:prstGeom prst="rect">
            <a:avLst/>
          </a:prstGeom>
          <a:gradFill>
            <a:gsLst>
              <a:gs pos="0">
                <a:srgbClr val="942093"/>
              </a:gs>
              <a:gs pos="99000">
                <a:schemeClr val="dk2"/>
              </a:gs>
              <a:gs pos="100000">
                <a:schemeClr val="dk2"/>
              </a:gs>
            </a:gsLst>
            <a:path path="circle">
              <a:fillToRect l="100%" t="100%"/>
            </a:path>
            <a:tileRect b="-100%" r="-100%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Symbols"/>
              <a:buChar char="✔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tentaciones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asalten</a:t>
            </a:r>
            <a:endParaRPr b="0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Symbols"/>
              <a:buChar char="✔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afanes</a:t>
            </a:r>
            <a:endParaRPr b="1" i="0" sz="60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Symbols"/>
              <a:buChar char="✔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perplejidades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endParaRPr b="0" i="0" sz="48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Noto Sans Symbols"/>
              <a:buChar char="✔"/>
            </a:pP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tinieblas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parezcan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envolverlos</a:t>
            </a:r>
            <a:endParaRPr b="1" i="0" sz="600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8"/>
          <p:cNvSpPr txBox="1"/>
          <p:nvPr>
            <p:ph type="title"/>
          </p:nvPr>
        </p:nvSpPr>
        <p:spPr>
          <a:xfrm>
            <a:off x="1635169" y="14265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57554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736"/>
              <a:buFont typeface="Helvetica Neue"/>
              <a:buNone/>
            </a:pPr>
            <a:r>
              <a:rPr b="1" lang="en-US" sz="8736">
                <a:latin typeface="Helvetica Neue"/>
                <a:ea typeface="Helvetica Neue"/>
                <a:cs typeface="Helvetica Neue"/>
                <a:sym typeface="Helvetica Neue"/>
              </a:rPr>
              <a:t>Toda ansiedad indebida desaparecerá</a:t>
            </a:r>
            <a:endParaRPr/>
          </a:p>
        </p:txBody>
      </p:sp>
      <p:sp>
        <p:nvSpPr>
          <p:cNvPr id="283" name="Google Shape;283;p28"/>
          <p:cNvSpPr txBox="1"/>
          <p:nvPr/>
        </p:nvSpPr>
        <p:spPr>
          <a:xfrm>
            <a:off x="4912357" y="3911599"/>
            <a:ext cx="16950458" cy="8712201"/>
          </a:xfrm>
          <a:prstGeom prst="rect">
            <a:avLst/>
          </a:prstGeom>
          <a:gradFill>
            <a:gsLst>
              <a:gs pos="0">
                <a:srgbClr val="212121"/>
              </a:gs>
              <a:gs pos="100000">
                <a:srgbClr val="FF8AD8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creyéramos plenamente esto, </a:t>
            </a:r>
            <a:r>
              <a:rPr b="0" i="0" lang="en-US" sz="4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toda ansiedad indebida desaparecería.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Nuestras vidas no estarían tan llenas de desengaños como ahora; </a:t>
            </a:r>
            <a:r>
              <a:rPr b="0" i="1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porque cada cosa, grande o pequeña, debe dejarse </a:t>
            </a:r>
            <a:r>
              <a:rPr b="0" i="1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las </a:t>
            </a:r>
            <a:r>
              <a:rPr b="0" i="1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manos </a:t>
            </a:r>
            <a:r>
              <a:rPr b="0" i="1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1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Dios, quien no se confunde por la multiplicidad </a:t>
            </a:r>
            <a:r>
              <a:rPr b="0" i="1" lang="en-US" sz="4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</a:t>
            </a:r>
            <a:r>
              <a:rPr b="0" i="1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cuidados, ni se abruma por su peso.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Gozaríamos entonces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reposo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alma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cual muchos han sido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por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largo tiempo extraños.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 Light"/>
              <a:buNone/>
            </a:pPr>
            <a:r>
              <a:t/>
            </a:r>
            <a:endParaRPr b="0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Camino a Cristo, 85 (1892). {1MCP 27.4}.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9"/>
          <p:cNvSpPr txBox="1"/>
          <p:nvPr/>
        </p:nvSpPr>
        <p:spPr>
          <a:xfrm>
            <a:off x="5930618" y="4089088"/>
            <a:ext cx="17801258" cy="5842625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Debemos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trabajar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para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mantener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cuerpos sanos y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 robustas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no se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debiliten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facilidad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mentes que miren más allá de sí mismas a la causa y al resultado de cada movimiento que se hace. 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Camino a Cristo, 85 (1892). {1MCP 27.4}.</a:t>
            </a:r>
            <a:endParaRPr/>
          </a:p>
        </p:txBody>
      </p:sp>
      <p:sp>
        <p:nvSpPr>
          <p:cNvPr id="289" name="Google Shape;289;p29"/>
          <p:cNvSpPr txBox="1"/>
          <p:nvPr/>
        </p:nvSpPr>
        <p:spPr>
          <a:xfrm>
            <a:off x="420951" y="10793397"/>
            <a:ext cx="23542098" cy="2518638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Helvetica Neue"/>
              <a:buNone/>
            </a:pPr>
            <a:r>
              <a:rPr b="1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Necesitamos mentes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b="1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puedan ver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dificultades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</a:t>
            </a:r>
            <a:r>
              <a:rPr b="1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superarlas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</a:t>
            </a:r>
            <a:r>
              <a:rPr b="1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sabiduría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5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viene de Dios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que </a:t>
            </a:r>
            <a:r>
              <a:rPr b="1" i="0" lang="en-US" sz="4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pueda afrontar problemas difíciles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4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vencerlos.</a:t>
            </a:r>
            <a:endParaRPr/>
          </a:p>
        </p:txBody>
      </p:sp>
      <p:pic>
        <p:nvPicPr>
          <p:cNvPr descr="Imagen" id="290" name="Google Shape;29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37309" y="3110862"/>
            <a:ext cx="6576594" cy="661757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9"/>
          <p:cNvSpPr txBox="1"/>
          <p:nvPr>
            <p:ph type="title"/>
          </p:nvPr>
        </p:nvSpPr>
        <p:spPr>
          <a:xfrm>
            <a:off x="2209546" y="14519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60858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48"/>
              <a:buFont typeface="Helvetica Neue"/>
              <a:buNone/>
            </a:pPr>
            <a:r>
              <a:rPr b="1" i="0" lang="en-US" sz="884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Educar el alma mediante la disciplina</a:t>
            </a:r>
            <a:endParaRPr b="1" i="0" sz="8848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75" name="Google Shape;75;p3"/>
          <p:cNvPicPr preferRelativeResize="0"/>
          <p:nvPr/>
        </p:nvPicPr>
        <p:blipFill rotWithShape="1">
          <a:blip r:embed="rId3">
            <a:alphaModFix/>
          </a:blip>
          <a:srcRect b="2892" l="0" r="0" t="2892"/>
          <a:stretch/>
        </p:blipFill>
        <p:spPr>
          <a:xfrm>
            <a:off x="5677496" y="2819644"/>
            <a:ext cx="16230103" cy="10159512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3"/>
          <p:cNvSpPr txBox="1"/>
          <p:nvPr>
            <p:ph type="title"/>
          </p:nvPr>
        </p:nvSpPr>
        <p:spPr>
          <a:xfrm>
            <a:off x="4070350" y="482104"/>
            <a:ext cx="20445810" cy="433437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El estudio </a:t>
            </a:r>
            <a:r>
              <a:rPr lang="en-US" sz="8100"/>
              <a:t>de la </a:t>
            </a:r>
            <a:r>
              <a:rPr b="0" lang="en-US" sz="11500">
                <a:latin typeface="Arial Black"/>
                <a:ea typeface="Arial Black"/>
                <a:cs typeface="Arial Black"/>
                <a:sym typeface="Arial Black"/>
              </a:rPr>
              <a:t>Mente</a:t>
            </a:r>
            <a:endParaRPr/>
          </a:p>
        </p:txBody>
      </p:sp>
      <p:sp>
        <p:nvSpPr>
          <p:cNvPr id="77" name="Google Shape;77;p3"/>
          <p:cNvSpPr txBox="1"/>
          <p:nvPr/>
        </p:nvSpPr>
        <p:spPr>
          <a:xfrm>
            <a:off x="7550030" y="4082545"/>
            <a:ext cx="5779915" cy="90281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Su importancia</a:t>
            </a:r>
            <a:endParaRPr b="1" i="0" sz="5200" u="none" cap="none" strike="noStrike">
              <a:solidFill>
                <a:srgbClr val="1C153B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78" name="Google Shape;78;p3"/>
          <p:cNvSpPr txBox="1"/>
          <p:nvPr/>
        </p:nvSpPr>
        <p:spPr>
          <a:xfrm>
            <a:off x="7848936" y="7036772"/>
            <a:ext cx="5779915" cy="1703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4000"/>
              <a:buFont typeface="Arial Rounded"/>
              <a:buNone/>
            </a:pPr>
            <a:r>
              <a:rPr b="1" i="0" lang="en-US" sz="40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El</a:t>
            </a: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 cristiano</a:t>
            </a:r>
            <a:r>
              <a:rPr b="1" i="0" lang="en-US" sz="3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 y la </a:t>
            </a: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psicología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9" name="Google Shape;79;p3"/>
          <p:cNvSpPr txBox="1"/>
          <p:nvPr/>
        </p:nvSpPr>
        <p:spPr>
          <a:xfrm>
            <a:off x="7789918" y="10275272"/>
            <a:ext cx="4743161" cy="170303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Peligros </a:t>
            </a:r>
            <a:r>
              <a:rPr b="1" i="0" lang="en-US" sz="3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de la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psicología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0" name="Google Shape;80;p3"/>
          <p:cNvSpPr txBox="1"/>
          <p:nvPr/>
        </p:nvSpPr>
        <p:spPr>
          <a:xfrm>
            <a:off x="15769705" y="3921124"/>
            <a:ext cx="5779915" cy="1981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4000"/>
              <a:buFont typeface="Arial Rounded"/>
              <a:buNone/>
            </a:pPr>
            <a:r>
              <a:rPr b="1" i="0" lang="en-US" sz="40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Las</a:t>
            </a: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 influencias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espirituales</a:t>
            </a:r>
            <a:r>
              <a:rPr b="1" i="0" lang="en-US" sz="3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 y la </a:t>
            </a: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mente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1" name="Google Shape;81;p3"/>
          <p:cNvSpPr txBox="1"/>
          <p:nvPr/>
        </p:nvSpPr>
        <p:spPr>
          <a:xfrm>
            <a:off x="15816152" y="7507287"/>
            <a:ext cx="5779915" cy="762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El fanatismo</a:t>
            </a:r>
            <a:endParaRPr/>
          </a:p>
        </p:txBody>
      </p:sp>
      <p:sp>
        <p:nvSpPr>
          <p:cNvPr id="82" name="Google Shape;82;p3"/>
          <p:cNvSpPr txBox="1"/>
          <p:nvPr/>
        </p:nvSpPr>
        <p:spPr>
          <a:xfrm>
            <a:off x="15952852" y="10468737"/>
            <a:ext cx="4961048" cy="128035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4000"/>
              <a:buFont typeface="Arial Rounded"/>
              <a:buNone/>
            </a:pPr>
            <a:r>
              <a:rPr b="1" i="0" lang="en-US" sz="40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Una </a:t>
            </a: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saludable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5200"/>
              <a:buFont typeface="Arial Rounded"/>
              <a:buNone/>
            </a:pPr>
            <a:r>
              <a:rPr b="1" i="0" lang="en-US" sz="52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Normalidad</a:t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Galería de imágenes" id="83" name="Google Shape;83;p3"/>
          <p:cNvPicPr preferRelativeResize="0"/>
          <p:nvPr/>
        </p:nvPicPr>
        <p:blipFill rotWithShape="1">
          <a:blip r:embed="rId4">
            <a:alphaModFix/>
          </a:blip>
          <a:srcRect b="0" l="0" r="0" t="963"/>
          <a:stretch/>
        </p:blipFill>
        <p:spPr>
          <a:xfrm>
            <a:off x="592704" y="9061749"/>
            <a:ext cx="2993190" cy="4774602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3"/>
          <p:cNvSpPr txBox="1"/>
          <p:nvPr/>
        </p:nvSpPr>
        <p:spPr>
          <a:xfrm>
            <a:off x="6375983" y="4005262"/>
            <a:ext cx="879303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/>
          </a:p>
        </p:txBody>
      </p:sp>
      <p:sp>
        <p:nvSpPr>
          <p:cNvPr id="85" name="Google Shape;85;p3"/>
          <p:cNvSpPr txBox="1"/>
          <p:nvPr/>
        </p:nvSpPr>
        <p:spPr>
          <a:xfrm>
            <a:off x="6375983" y="7265987"/>
            <a:ext cx="879303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/>
          </a:p>
        </p:txBody>
      </p:sp>
      <p:sp>
        <p:nvSpPr>
          <p:cNvPr id="86" name="Google Shape;86;p3"/>
          <p:cNvSpPr txBox="1"/>
          <p:nvPr/>
        </p:nvSpPr>
        <p:spPr>
          <a:xfrm>
            <a:off x="6433368" y="10504487"/>
            <a:ext cx="87930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/>
          </a:p>
        </p:txBody>
      </p:sp>
      <p:sp>
        <p:nvSpPr>
          <p:cNvPr id="87" name="Google Shape;87;p3"/>
          <p:cNvSpPr txBox="1"/>
          <p:nvPr/>
        </p:nvSpPr>
        <p:spPr>
          <a:xfrm>
            <a:off x="14222502" y="4005262"/>
            <a:ext cx="87930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4</a:t>
            </a:r>
            <a:endParaRPr/>
          </a:p>
        </p:txBody>
      </p:sp>
      <p:sp>
        <p:nvSpPr>
          <p:cNvPr id="88" name="Google Shape;88;p3"/>
          <p:cNvSpPr txBox="1"/>
          <p:nvPr/>
        </p:nvSpPr>
        <p:spPr>
          <a:xfrm>
            <a:off x="14222502" y="7265987"/>
            <a:ext cx="87930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/>
          </a:p>
        </p:txBody>
      </p:sp>
      <p:sp>
        <p:nvSpPr>
          <p:cNvPr id="89" name="Google Shape;89;p3"/>
          <p:cNvSpPr txBox="1"/>
          <p:nvPr/>
        </p:nvSpPr>
        <p:spPr>
          <a:xfrm>
            <a:off x="14222502" y="10504487"/>
            <a:ext cx="879302" cy="12446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C153B"/>
              </a:buClr>
              <a:buSzPts val="7800"/>
              <a:buFont typeface="Arial Rounded"/>
              <a:buNone/>
            </a:pPr>
            <a:r>
              <a:rPr b="1" i="0" lang="en-US" sz="7800" u="none" cap="none" strike="noStrike">
                <a:solidFill>
                  <a:srgbClr val="1C153B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/>
          </a:p>
        </p:txBody>
      </p:sp>
      <p:pic>
        <p:nvPicPr>
          <p:cNvPr descr="Galería de imágenes" id="90" name="Google Shape;90;p3"/>
          <p:cNvPicPr preferRelativeResize="0"/>
          <p:nvPr/>
        </p:nvPicPr>
        <p:blipFill rotWithShape="1">
          <a:blip r:embed="rId5">
            <a:alphaModFix/>
          </a:blip>
          <a:srcRect b="1671" l="0" r="0" t="1672"/>
          <a:stretch/>
        </p:blipFill>
        <p:spPr>
          <a:xfrm>
            <a:off x="27401" y="10394186"/>
            <a:ext cx="5990398" cy="38750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0"/>
          <p:cNvSpPr txBox="1"/>
          <p:nvPr/>
        </p:nvSpPr>
        <p:spPr>
          <a:xfrm>
            <a:off x="3865747" y="12264065"/>
            <a:ext cx="17801259" cy="671979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Camino a Cristo, 85 (1892). {1MCP 27.4}.</a:t>
            </a:r>
            <a:endParaRPr/>
          </a:p>
        </p:txBody>
      </p:sp>
      <p:sp>
        <p:nvSpPr>
          <p:cNvPr id="297" name="Google Shape;297;p30"/>
          <p:cNvSpPr txBox="1"/>
          <p:nvPr>
            <p:ph type="title"/>
          </p:nvPr>
        </p:nvSpPr>
        <p:spPr>
          <a:xfrm>
            <a:off x="2209546" y="14519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17931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92"/>
              <a:buFont typeface="Helvetica Neue"/>
              <a:buNone/>
            </a:pPr>
            <a:r>
              <a:rPr b="1" lang="en-US" sz="7392">
                <a:latin typeface="Helvetica Neue"/>
                <a:ea typeface="Helvetica Neue"/>
                <a:cs typeface="Helvetica Neue"/>
                <a:sym typeface="Helvetica Neue"/>
              </a:rPr>
              <a:t>Cristo tiene poder para fortalecer y restaurar</a:t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2750457" y="4869639"/>
            <a:ext cx="20031838" cy="6258123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Helvetica Neue"/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pecado no solo nos aparta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Dios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sino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destruye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el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alma humana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deseo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la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aptitud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conocerlo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La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misión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Cristo consiste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deshacer toda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esta 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obra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</a:t>
            </a:r>
            <a:r>
              <a:rPr b="1" i="0" lang="en-US" sz="8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mal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0" i="0" sz="54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1"/>
          <p:cNvSpPr txBox="1"/>
          <p:nvPr/>
        </p:nvSpPr>
        <p:spPr>
          <a:xfrm>
            <a:off x="1928105" y="4190999"/>
            <a:ext cx="16668973" cy="8712201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200"/>
              <a:buFont typeface="Arial"/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Él tiene poder</a:t>
            </a:r>
            <a:r>
              <a:rPr b="1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fortalecer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y </a:t>
            </a: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restaurar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facultades del alma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 han sido paralizadas</a:t>
            </a:r>
            <a:r>
              <a:rPr b="0" i="1" lang="en-US" sz="49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por el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pecado</a:t>
            </a:r>
            <a:r>
              <a:rPr b="0" i="1" lang="en-US" sz="5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la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mente oscurecida</a:t>
            </a:r>
            <a:r>
              <a:rPr b="0" i="1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y la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voluntad pervertida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Abre ante nosotros las riquezas del universo y nos imparte poder para discernir estos tesoros y apropiarnos de ellos.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—La Educación, 28, 29 (1903). {1MCP 28.1}</a:t>
            </a:r>
            <a:endParaRPr/>
          </a:p>
        </p:txBody>
      </p:sp>
      <p:sp>
        <p:nvSpPr>
          <p:cNvPr id="304" name="Google Shape;304;p31"/>
          <p:cNvSpPr txBox="1"/>
          <p:nvPr>
            <p:ph type="title"/>
          </p:nvPr>
        </p:nvSpPr>
        <p:spPr>
          <a:xfrm>
            <a:off x="2209546" y="1451935"/>
            <a:ext cx="21113661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17931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92"/>
              <a:buFont typeface="Helvetica Neue"/>
              <a:buNone/>
            </a:pPr>
            <a:r>
              <a:rPr b="1" lang="en-US" sz="7392">
                <a:latin typeface="Helvetica Neue"/>
                <a:ea typeface="Helvetica Neue"/>
                <a:cs typeface="Helvetica Neue"/>
                <a:sym typeface="Helvetica Neue"/>
              </a:rPr>
              <a:t>Cristo tiene poder para fortalecer y restaurar</a:t>
            </a:r>
            <a:endParaRPr/>
          </a:p>
        </p:txBody>
      </p:sp>
      <p:pic>
        <p:nvPicPr>
          <p:cNvPr descr="Imagen" id="305" name="Google Shape;30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27570" y="6777459"/>
            <a:ext cx="6530859" cy="691748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306" name="Google Shape;306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80172" y="-1"/>
            <a:ext cx="15446456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11" name="Google Shape;311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72719" y="1932652"/>
            <a:ext cx="7792562" cy="61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2"/>
          <p:cNvSpPr txBox="1"/>
          <p:nvPr/>
        </p:nvSpPr>
        <p:spPr>
          <a:xfrm>
            <a:off x="2311238" y="6500639"/>
            <a:ext cx="19761523" cy="4349909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200"/>
              <a:buFont typeface="Arial"/>
              <a:buNone/>
            </a:pP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Satanás controla toda mente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que</a:t>
            </a: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no se halla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en </a:t>
            </a: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forma decidida bajo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gobierno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del </a:t>
            </a: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Espíritu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de</a:t>
            </a:r>
            <a:r>
              <a:rPr b="0" i="0" lang="en-US" sz="65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i="0" lang="en-US" sz="9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Dios</a:t>
            </a:r>
            <a:r>
              <a:rPr b="0" i="0" lang="en-US" sz="5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b="0" i="0" sz="5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32"/>
          <p:cNvSpPr txBox="1"/>
          <p:nvPr>
            <p:ph type="title"/>
          </p:nvPr>
        </p:nvSpPr>
        <p:spPr>
          <a:xfrm>
            <a:off x="1447546" y="1705935"/>
            <a:ext cx="15698104" cy="22814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8067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20"/>
              <a:buFont typeface="Helvetica Neue"/>
              <a:buNone/>
            </a:pPr>
            <a:r>
              <a:rPr b="1" lang="en-US" sz="9520">
                <a:latin typeface="Helvetica Neue"/>
                <a:ea typeface="Helvetica Neue"/>
                <a:cs typeface="Helvetica Neue"/>
                <a:sym typeface="Helvetica Neue"/>
              </a:rPr>
              <a:t>Dios o Satanás controlan</a:t>
            </a:r>
            <a:endParaRPr/>
          </a:p>
        </p:txBody>
      </p:sp>
      <p:sp>
        <p:nvSpPr>
          <p:cNvPr id="314" name="Google Shape;314;p32"/>
          <p:cNvSpPr txBox="1"/>
          <p:nvPr/>
        </p:nvSpPr>
        <p:spPr>
          <a:xfrm>
            <a:off x="2311238" y="12546664"/>
            <a:ext cx="19761523" cy="595035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Helvetica Neue Light"/>
              <a:buNone/>
            </a:pPr>
            <a:r>
              <a:rPr b="0" i="0" lang="en-US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——Testimonios para los Ministros, 79 (1895). {1MCP 28.2}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"/>
          <p:cNvSpPr/>
          <p:nvPr/>
        </p:nvSpPr>
        <p:spPr>
          <a:xfrm>
            <a:off x="1553936" y="625182"/>
            <a:ext cx="20104099" cy="2365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descr="Imagen" id="320" name="Google Shape;320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992248" y="5013899"/>
            <a:ext cx="7792562" cy="61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3"/>
          <p:cNvSpPr/>
          <p:nvPr/>
        </p:nvSpPr>
        <p:spPr>
          <a:xfrm>
            <a:off x="1833336" y="561711"/>
            <a:ext cx="20104099" cy="2365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2" name="Google Shape;322;p33"/>
          <p:cNvSpPr txBox="1"/>
          <p:nvPr>
            <p:ph type="title"/>
          </p:nvPr>
        </p:nvSpPr>
        <p:spPr>
          <a:xfrm>
            <a:off x="0" y="929399"/>
            <a:ext cx="23992494" cy="12826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33020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10"/>
              <a:buFont typeface="Helvetica Neue"/>
              <a:buNone/>
            </a:pPr>
            <a:r>
              <a:rPr b="1" i="0" lang="en-US" sz="711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Todo pecado acariciado debilita</a:t>
            </a:r>
            <a:r>
              <a:rPr b="0" i="0" lang="en-US" sz="603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1" i="0" lang="en-US" sz="711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</a:t>
            </a:r>
            <a:endParaRPr b="1" i="0" sz="711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23" name="Google Shape;323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3484604"/>
            <a:ext cx="22784811" cy="10231396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3"/>
          <p:cNvSpPr txBox="1"/>
          <p:nvPr/>
        </p:nvSpPr>
        <p:spPr>
          <a:xfrm>
            <a:off x="634298" y="5013899"/>
            <a:ext cx="12811681" cy="7598940"/>
          </a:xfrm>
          <a:prstGeom prst="rect">
            <a:avLst/>
          </a:prstGeom>
          <a:noFill/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347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Helvetica Neue"/>
              <a:buNone/>
            </a:pPr>
            <a:r>
              <a:rPr b="1" i="0" lang="en-US" sz="8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Nadie festeje pensando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los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pecados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acariciados pueden</a:t>
            </a:r>
            <a:r>
              <a:rPr b="1" i="0" lang="en-US" sz="8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ser fácilmente abandonados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b="1" i="0" lang="en-US" sz="8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algún momento futuro.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3174" y="2813050"/>
            <a:ext cx="18335625" cy="10586668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4"/>
          <p:cNvSpPr/>
          <p:nvPr/>
        </p:nvSpPr>
        <p:spPr>
          <a:xfrm>
            <a:off x="2463800" y="1003300"/>
            <a:ext cx="20104099" cy="2365446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1" name="Google Shape;331;p34"/>
          <p:cNvSpPr txBox="1"/>
          <p:nvPr/>
        </p:nvSpPr>
        <p:spPr>
          <a:xfrm>
            <a:off x="1587500" y="1003300"/>
            <a:ext cx="20332699" cy="1562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360"/>
              <a:buFont typeface="Arial Black"/>
              <a:buNone/>
            </a:pPr>
            <a:r>
              <a:rPr b="1" i="0" lang="en-US" sz="9360" u="none" cap="none" strike="noStrike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Todo pecado acariciado:</a:t>
            </a:r>
            <a:endParaRPr b="0" i="0" sz="10920" u="none" cap="none" strike="noStrike">
              <a:solidFill>
                <a:srgbClr val="FFFFFF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332" name="Google Shape;332;p34"/>
          <p:cNvSpPr/>
          <p:nvPr/>
        </p:nvSpPr>
        <p:spPr>
          <a:xfrm>
            <a:off x="5175249" y="4375150"/>
            <a:ext cx="16973549" cy="5509200"/>
          </a:xfrm>
          <a:prstGeom prst="rect">
            <a:avLst/>
          </a:prstGeom>
          <a:noFill/>
          <a:ln>
            <a:noFill/>
          </a:ln>
          <a:effectLst>
            <a:outerShdw blurRad="101600" rotWithShape="0" algn="tl" dir="2700000" dist="76200">
              <a:srgbClr val="34373A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Char char="•"/>
            </a:pP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Debilita </a:t>
            </a:r>
            <a:r>
              <a:rPr b="0" i="0" lang="en-US" sz="6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carácter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Char char="•"/>
            </a:pP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Fortalece</a:t>
            </a:r>
            <a:r>
              <a:rPr b="0" i="0" lang="en-US" sz="6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hábito</a:t>
            </a:r>
            <a:endParaRPr/>
          </a:p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800"/>
              <a:buFont typeface="Arial"/>
              <a:buChar char="•"/>
            </a:pP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Resultado </a:t>
            </a:r>
            <a:r>
              <a:rPr b="0" i="0" lang="en-US" sz="6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una </a:t>
            </a: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depravación física</a:t>
            </a:r>
            <a:r>
              <a:rPr b="0" i="0" lang="en-US" sz="6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</a:t>
            </a: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mental </a:t>
            </a:r>
            <a:r>
              <a:rPr b="0" i="0" lang="en-US" sz="6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88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moral </a:t>
            </a:r>
            <a:endParaRPr b="1" i="0" sz="8800" u="none" cap="none" strike="noStrike">
              <a:solidFill>
                <a:schemeClr val="accent4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333" name="Google Shape;333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420977" y="9309928"/>
            <a:ext cx="4845050" cy="389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3174" y="1913194"/>
            <a:ext cx="4845050" cy="3898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5"/>
          <p:cNvSpPr/>
          <p:nvPr/>
        </p:nvSpPr>
        <p:spPr>
          <a:xfrm>
            <a:off x="9514115" y="1012047"/>
            <a:ext cx="13432972" cy="12998192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rgbClr val="084492"/>
              </a:gs>
            </a:gsLst>
            <a:lin ang="54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</a:pP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que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trabajan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favor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jóvenes deben ser cuidadosos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despertar sus cualidades mentales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fin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que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sepan dirigir sus facultades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manera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puedan ejercitarlas </a:t>
            </a:r>
            <a:r>
              <a:rPr b="1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mayor provecho.</a:t>
            </a:r>
            <a:endParaRPr/>
          </a:p>
        </p:txBody>
      </p:sp>
      <p:sp>
        <p:nvSpPr>
          <p:cNvPr id="340" name="Google Shape;340;p35"/>
          <p:cNvSpPr/>
          <p:nvPr/>
        </p:nvSpPr>
        <p:spPr>
          <a:xfrm>
            <a:off x="1833336" y="561711"/>
            <a:ext cx="20104099" cy="2365446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1" name="Google Shape;341;p35"/>
          <p:cNvSpPr txBox="1"/>
          <p:nvPr/>
        </p:nvSpPr>
        <p:spPr>
          <a:xfrm>
            <a:off x="11686460" y="12456400"/>
            <a:ext cx="11638683" cy="660401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—Joyas de los Testimonios 1:318 (1872). {1MCP 29.1}</a:t>
            </a:r>
            <a:endParaRPr/>
          </a:p>
        </p:txBody>
      </p:sp>
      <p:sp>
        <p:nvSpPr>
          <p:cNvPr id="342" name="Google Shape;342;p35"/>
          <p:cNvSpPr txBox="1"/>
          <p:nvPr>
            <p:ph type="title"/>
          </p:nvPr>
        </p:nvSpPr>
        <p:spPr>
          <a:xfrm>
            <a:off x="1635169" y="929399"/>
            <a:ext cx="21113661" cy="153077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241045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176"/>
              <a:buFont typeface="Helvetica Neue"/>
              <a:buNone/>
            </a:pPr>
            <a:r>
              <a:rPr b="1" i="0" lang="en-US" sz="817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817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cualidades psicológicas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b="1" i="0" lang="en-US" sz="817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maestro</a:t>
            </a:r>
            <a:endParaRPr/>
          </a:p>
        </p:txBody>
      </p:sp>
      <p:pic>
        <p:nvPicPr>
          <p:cNvPr id="343" name="Google Shape;34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3076" y="2939398"/>
            <a:ext cx="10401299" cy="9971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/>
          <p:nvPr/>
        </p:nvSpPr>
        <p:spPr>
          <a:xfrm>
            <a:off x="12274289" y="12446000"/>
            <a:ext cx="11638683" cy="660401"/>
          </a:xfrm>
          <a:prstGeom prst="rect">
            <a:avLst/>
          </a:prstGeom>
          <a:gradFill>
            <a:gsLst>
              <a:gs pos="0">
                <a:srgbClr val="A4A9A7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Juan 3:7, 8</a:t>
            </a:r>
            <a:endParaRPr/>
          </a:p>
        </p:txBody>
      </p:sp>
      <p:sp>
        <p:nvSpPr>
          <p:cNvPr id="349" name="Google Shape;349;p36"/>
          <p:cNvSpPr txBox="1"/>
          <p:nvPr>
            <p:ph type="title"/>
          </p:nvPr>
        </p:nvSpPr>
        <p:spPr>
          <a:xfrm>
            <a:off x="4798064" y="1742657"/>
            <a:ext cx="17544366" cy="2281402"/>
          </a:xfrm>
          <a:prstGeom prst="rect">
            <a:avLst/>
          </a:prstGeom>
          <a:gradFill>
            <a:gsLst>
              <a:gs pos="0">
                <a:srgbClr val="F87E7E"/>
              </a:gs>
              <a:gs pos="100000">
                <a:srgbClr val="51565E"/>
              </a:gs>
            </a:gsLst>
            <a:lin ang="5400000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211327" lvl="0" marL="0" marR="0" rtl="0" algn="ctr">
              <a:lnSpc>
                <a:spcPct val="8314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168"/>
              <a:buFont typeface="Helvetica Neue"/>
              <a:buNone/>
            </a:pPr>
            <a:r>
              <a:rPr b="1" i="0" lang="en-US" sz="716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8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 humano ha</a:t>
            </a:r>
            <a:r>
              <a:rPr b="1" i="0" lang="en-US" sz="716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8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llegar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b="1" i="0" lang="en-US" sz="8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</a:t>
            </a:r>
            <a:r>
              <a:rPr b="1" i="0" lang="en-US" sz="7168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una </a:t>
            </a:r>
            <a:r>
              <a:rPr b="1" i="0" lang="en-US" sz="8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nueva criatura</a:t>
            </a:r>
            <a:endParaRPr b="1" i="0" sz="89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2387600" y="6262941"/>
            <a:ext cx="21113661" cy="585734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184912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272"/>
              <a:buFont typeface="Helvetica Neue"/>
              <a:buNone/>
            </a:pP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Mediante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 divino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se les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imputó han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volver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lealtad. Por medio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leyes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recursos Dios ha ordenado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comunicación celestial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la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 espiritual del hombre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en su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operación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tan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misteriosa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como la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ciencia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la 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acción 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</a:t>
            </a:r>
            <a:r>
              <a:rPr b="1" i="0" lang="en-US" sz="6272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viento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 </a:t>
            </a:r>
            <a:endParaRPr/>
          </a:p>
        </p:txBody>
      </p:sp>
      <p:pic>
        <p:nvPicPr>
          <p:cNvPr descr="Imagen" id="351" name="Google Shape;351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00697" y="-425427"/>
            <a:ext cx="6576594" cy="6617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/>
          <p:nvPr/>
        </p:nvSpPr>
        <p:spPr>
          <a:xfrm>
            <a:off x="1600199" y="3060799"/>
            <a:ext cx="22325111" cy="7693224"/>
          </a:xfrm>
          <a:prstGeom prst="roundRect">
            <a:avLst>
              <a:gd fmla="val 9676" name="adj"/>
            </a:avLst>
          </a:prstGeom>
          <a:blipFill rotWithShape="1">
            <a:blip r:embed="rId4">
              <a:alphaModFix amt="42000"/>
            </a:blip>
            <a:tile algn="tl" flip="none" tx="0" sx="100000" ty="0" sy="100000"/>
          </a:blipFill>
          <a:ln>
            <a:noFill/>
          </a:ln>
          <a:effectLst>
            <a:outerShdw blurRad="76200" rotWithShape="0">
              <a:srgbClr val="000000">
                <a:alpha val="7137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7" name="Google Shape;357;p37"/>
          <p:cNvSpPr txBox="1"/>
          <p:nvPr/>
        </p:nvSpPr>
        <p:spPr>
          <a:xfrm>
            <a:off x="1961306" y="2859104"/>
            <a:ext cx="21602899" cy="7458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00"/>
              <a:buFont typeface="Times New Roman"/>
              <a:buNone/>
            </a:pP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</a:t>
            </a:r>
            <a:r>
              <a:rPr b="1" i="1" lang="en-US" sz="10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Mi reino no es de este mundo”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"/>
              <a:buNone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Juan 18:36.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Times New Roman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00"/>
              <a:buFont typeface="Times New Roman"/>
              <a:buNone/>
            </a:pP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Aun cuando graba su influencia en los gobernantes terrenales, no puede recibir la menor impresión de ellos sin arruinar la semejanza divina.</a:t>
            </a:r>
            <a:endParaRPr/>
          </a:p>
        </p:txBody>
      </p:sp>
      <p:sp>
        <p:nvSpPr>
          <p:cNvPr id="358" name="Google Shape;358;p37"/>
          <p:cNvSpPr txBox="1"/>
          <p:nvPr/>
        </p:nvSpPr>
        <p:spPr>
          <a:xfrm>
            <a:off x="16050766" y="12141154"/>
            <a:ext cx="7217668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{1MCP 29.2}</a:t>
            </a:r>
            <a:endParaRPr/>
          </a:p>
        </p:txBody>
      </p:sp>
      <p:sp>
        <p:nvSpPr>
          <p:cNvPr id="359" name="Google Shape;359;p37"/>
          <p:cNvSpPr txBox="1"/>
          <p:nvPr/>
        </p:nvSpPr>
        <p:spPr>
          <a:xfrm>
            <a:off x="4388643" y="1195644"/>
            <a:ext cx="15606714" cy="1520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100"/>
              <a:buFont typeface="Times New Roman"/>
              <a:buNone/>
            </a:pPr>
            <a:r>
              <a:rPr b="0" i="0" lang="en-US" sz="10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Cristo declaró: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/>
          <p:nvPr/>
        </p:nvSpPr>
        <p:spPr>
          <a:xfrm>
            <a:off x="1600200" y="1580058"/>
            <a:ext cx="21183600" cy="9879807"/>
          </a:xfrm>
          <a:prstGeom prst="roundRect">
            <a:avLst>
              <a:gd fmla="val 7535" name="adj"/>
            </a:avLst>
          </a:prstGeom>
          <a:solidFill>
            <a:srgbClr val="6FC7FC">
              <a:alpha val="49019"/>
            </a:srgbClr>
          </a:solidFill>
          <a:ln>
            <a:noFill/>
          </a:ln>
          <a:effectLst>
            <a:outerShdw blurRad="76200" rotWithShape="0">
              <a:srgbClr val="000000">
                <a:alpha val="7137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5" name="Google Shape;365;p38"/>
          <p:cNvSpPr txBox="1"/>
          <p:nvPr/>
        </p:nvSpPr>
        <p:spPr>
          <a:xfrm>
            <a:off x="1390550" y="1846822"/>
            <a:ext cx="21602901" cy="108015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00"/>
              <a:buFont typeface="Times New Roman"/>
              <a:buNone/>
            </a:pPr>
            <a:r>
              <a:rPr b="1" i="1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Tan espiritual es el carácter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obra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sobre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corazón humano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la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recibe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hace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cada uno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nueva criatura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sin destruir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debilitar ninguna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habilidad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capacidad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haya dado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 humano. Purifica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cada atributo capacitándolo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 la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conexión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con la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naturaleza divina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Lo que nace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Espíritu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es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Espíritu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y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humanidad nace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lo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alto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una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paz </a:t>
            </a:r>
            <a:r>
              <a:rPr b="0" i="1" lang="en-US" sz="70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celestial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satura</a:t>
            </a:r>
            <a:r>
              <a:rPr b="0" i="0" lang="en-US" sz="57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el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alma.</a:t>
            </a:r>
            <a:endParaRPr/>
          </a:p>
        </p:txBody>
      </p:sp>
      <p:sp>
        <p:nvSpPr>
          <p:cNvPr id="366" name="Google Shape;366;p38"/>
          <p:cNvSpPr txBox="1"/>
          <p:nvPr/>
        </p:nvSpPr>
        <p:spPr>
          <a:xfrm>
            <a:off x="8955633" y="12209264"/>
            <a:ext cx="13144401" cy="1447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—Manuscrito 1, 1897. {1MCP 29.3}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39"/>
          <p:cNvSpPr txBox="1"/>
          <p:nvPr>
            <p:ph type="title"/>
          </p:nvPr>
        </p:nvSpPr>
        <p:spPr>
          <a:xfrm>
            <a:off x="1908522" y="292100"/>
            <a:ext cx="20815301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300"/>
              <a:buFont typeface="Arial Black"/>
              <a:buNone/>
            </a:pPr>
            <a:r>
              <a:rPr lang="en-US" sz="7300"/>
              <a:t>Lo </a:t>
            </a:r>
            <a:r>
              <a:rPr b="0" i="0" lang="en-US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bueno</a:t>
            </a:r>
            <a:r>
              <a:rPr lang="en-US" sz="7300"/>
              <a:t> </a:t>
            </a:r>
            <a:r>
              <a:rPr b="0" i="0" lang="en-US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excluye</a:t>
            </a:r>
            <a:r>
              <a:rPr lang="en-US" sz="7300"/>
              <a:t> lo </a:t>
            </a:r>
            <a:r>
              <a:rPr b="0" i="0" lang="en-US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malo</a:t>
            </a:r>
            <a:endParaRPr/>
          </a:p>
        </p:txBody>
      </p:sp>
      <p:sp>
        <p:nvSpPr>
          <p:cNvPr id="372" name="Google Shape;372;p39"/>
          <p:cNvSpPr txBox="1"/>
          <p:nvPr/>
        </p:nvSpPr>
        <p:spPr>
          <a:xfrm>
            <a:off x="1356103" y="3697151"/>
            <a:ext cx="21920139" cy="11654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Times New Roman"/>
              <a:buNone/>
            </a:pPr>
            <a:r>
              <a:rPr b="0" i="1" lang="en-US" sz="7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padres son los que deciden si la mente de sus hijos:</a:t>
            </a:r>
            <a:endParaRPr/>
          </a:p>
        </p:txBody>
      </p:sp>
      <p:sp>
        <p:nvSpPr>
          <p:cNvPr id="373" name="Google Shape;373;p39"/>
          <p:cNvSpPr txBox="1"/>
          <p:nvPr/>
        </p:nvSpPr>
        <p:spPr>
          <a:xfrm>
            <a:off x="2031286" y="5715000"/>
            <a:ext cx="17914182" cy="6512290"/>
          </a:xfrm>
          <a:prstGeom prst="rect">
            <a:avLst/>
          </a:prstGeom>
          <a:gradFill>
            <a:gsLst>
              <a:gs pos="0">
                <a:srgbClr val="B2C7D1"/>
              </a:gs>
              <a:gs pos="100000">
                <a:srgbClr val="990000"/>
              </a:gs>
            </a:gsLst>
            <a:lin ang="5400000" scaled="0"/>
          </a:gradFill>
          <a:ln>
            <a:noFill/>
          </a:ln>
          <a:effectLst>
            <a:outerShdw blurRad="355600" rotWithShape="0">
              <a:srgbClr val="000000">
                <a:alpha val="74901"/>
              </a:srgbClr>
            </a:outerShdw>
          </a:effectLst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-990600" lvl="0" marL="990600" marR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✓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llena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pensamientos ennoblecedores</a:t>
            </a:r>
            <a:endParaRPr/>
          </a:p>
          <a:p>
            <a:pPr indent="-990600" lvl="0" marL="990600" marR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✓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Sentimientos viciosos</a:t>
            </a:r>
            <a:endParaRPr/>
          </a:p>
          <a:p>
            <a:pPr indent="-990600" lvl="0" marL="990600" marR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✓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deben mantener ociosas</a:t>
            </a:r>
            <a:endParaRPr/>
          </a:p>
          <a:p>
            <a:pPr indent="-990600" lvl="0" marL="990600" marR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✓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mentes activas</a:t>
            </a:r>
            <a:endParaRPr/>
          </a:p>
          <a:p>
            <a:pPr indent="-990600" lvl="0" marL="990600" marR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✓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ahuyentar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 con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ceño</a:t>
            </a:r>
            <a:endParaRPr/>
          </a:p>
          <a:p>
            <a:pPr indent="-990600" lvl="0" marL="990600" marR="0" rtl="0" algn="l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✓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Inculcando principios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correctos se pueden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destruir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</a:t>
            </a:r>
            <a:r>
              <a:rPr b="1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pensamientos.</a:t>
            </a:r>
            <a:endParaRPr/>
          </a:p>
        </p:txBody>
      </p:sp>
      <p:pic>
        <p:nvPicPr>
          <p:cNvPr descr="Imagen" id="374" name="Google Shape;37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74870" y="8972130"/>
            <a:ext cx="8042658" cy="4712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531B93"/>
            </a:gs>
            <a:gs pos="100000">
              <a:srgbClr val="FF8AD8"/>
            </a:gs>
          </a:gsLst>
          <a:lin ang="5400000" scaled="0"/>
        </a:gra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4"/>
          <p:cNvPicPr preferRelativeResize="0"/>
          <p:nvPr/>
        </p:nvPicPr>
        <p:blipFill rotWithShape="1">
          <a:blip r:embed="rId3">
            <a:alphaModFix/>
          </a:blip>
          <a:srcRect b="11894" l="0" r="0" t="8505"/>
          <a:stretch/>
        </p:blipFill>
        <p:spPr>
          <a:xfrm>
            <a:off x="4673365" y="143829"/>
            <a:ext cx="15037268" cy="126879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4"/>
          <p:cNvPicPr preferRelativeResize="0"/>
          <p:nvPr/>
        </p:nvPicPr>
        <p:blipFill rotWithShape="1">
          <a:blip r:embed="rId4">
            <a:alphaModFix/>
          </a:blip>
          <a:srcRect b="11483" l="0" r="-1241" t="7155"/>
          <a:stretch/>
        </p:blipFill>
        <p:spPr>
          <a:xfrm>
            <a:off x="4332514" y="10640551"/>
            <a:ext cx="15918757" cy="286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4"/>
          <p:cNvPicPr preferRelativeResize="0"/>
          <p:nvPr/>
        </p:nvPicPr>
        <p:blipFill rotWithShape="1">
          <a:blip r:embed="rId4">
            <a:alphaModFix/>
          </a:blip>
          <a:srcRect b="11483" l="0" r="-1241" t="7155"/>
          <a:stretch/>
        </p:blipFill>
        <p:spPr>
          <a:xfrm>
            <a:off x="-36553" y="1722095"/>
            <a:ext cx="7547695" cy="237035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4"/>
          <p:cNvSpPr txBox="1"/>
          <p:nvPr>
            <p:ph type="title"/>
          </p:nvPr>
        </p:nvSpPr>
        <p:spPr>
          <a:xfrm>
            <a:off x="1955800" y="10587671"/>
            <a:ext cx="20815300" cy="298450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152400">
              <a:srgbClr val="000000">
                <a:alpha val="45882"/>
              </a:srgbClr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 Black"/>
              <a:buNone/>
            </a:pPr>
            <a:r>
              <a:rPr lang="en-US" sz="8800"/>
              <a:t>El </a:t>
            </a:r>
            <a:r>
              <a:rPr lang="en-US"/>
              <a:t>estudio</a:t>
            </a:r>
            <a:r>
              <a:rPr lang="en-US" sz="80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6000">
                <a:latin typeface="Arial"/>
                <a:ea typeface="Arial"/>
                <a:cs typeface="Arial"/>
                <a:sym typeface="Arial"/>
              </a:rPr>
              <a:t>de la </a:t>
            </a:r>
            <a:r>
              <a:rPr lang="en-US"/>
              <a:t>mente</a:t>
            </a:r>
            <a:endParaRPr/>
          </a:p>
        </p:txBody>
      </p:sp>
      <p:sp>
        <p:nvSpPr>
          <p:cNvPr id="99" name="Google Shape;99;p4"/>
          <p:cNvSpPr txBox="1"/>
          <p:nvPr/>
        </p:nvSpPr>
        <p:spPr>
          <a:xfrm>
            <a:off x="174305" y="2278555"/>
            <a:ext cx="7547695" cy="125743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5529D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Arial Black"/>
              <a:buNone/>
            </a:pPr>
            <a:r>
              <a:rPr b="0" i="0" lang="en-US" sz="7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Capítulo 1</a:t>
            </a:r>
            <a:endParaRPr/>
          </a:p>
        </p:txBody>
      </p:sp>
      <p:pic>
        <p:nvPicPr>
          <p:cNvPr descr="Galería de imágenes" id="100" name="Google Shape;100;p4"/>
          <p:cNvPicPr preferRelativeResize="0"/>
          <p:nvPr/>
        </p:nvPicPr>
        <p:blipFill rotWithShape="1">
          <a:blip r:embed="rId5">
            <a:alphaModFix/>
          </a:blip>
          <a:srcRect b="1671" l="0" r="0" t="1672"/>
          <a:stretch/>
        </p:blipFill>
        <p:spPr>
          <a:xfrm>
            <a:off x="-36553" y="11500100"/>
            <a:ext cx="3984706" cy="257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"/>
          <p:cNvSpPr txBox="1"/>
          <p:nvPr>
            <p:ph type="title"/>
          </p:nvPr>
        </p:nvSpPr>
        <p:spPr>
          <a:xfrm>
            <a:off x="1784350" y="292100"/>
            <a:ext cx="9569054" cy="94128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92"/>
              <a:buFont typeface="Arial Black"/>
              <a:buNone/>
            </a:pPr>
            <a:r>
              <a:rPr lang="en-US" sz="4592"/>
              <a:t>Lo bueno excluye lo malo</a:t>
            </a:r>
            <a:endParaRPr/>
          </a:p>
        </p:txBody>
      </p:sp>
      <p:sp>
        <p:nvSpPr>
          <p:cNvPr id="380" name="Google Shape;380;p40"/>
          <p:cNvSpPr txBox="1"/>
          <p:nvPr/>
        </p:nvSpPr>
        <p:spPr>
          <a:xfrm>
            <a:off x="1455917" y="2608715"/>
            <a:ext cx="21472166" cy="8498570"/>
          </a:xfrm>
          <a:prstGeom prst="rect">
            <a:avLst/>
          </a:prstGeom>
          <a:gradFill>
            <a:gsLst>
              <a:gs pos="0">
                <a:srgbClr val="B2C7D1"/>
              </a:gs>
              <a:gs pos="100000">
                <a:srgbClr val="990000"/>
              </a:gs>
            </a:gsLst>
            <a:lin ang="5400000" scaled="0"/>
          </a:gradFill>
          <a:ln>
            <a:noFill/>
          </a:ln>
          <a:effectLst>
            <a:outerShdw blurRad="355600" rotWithShape="0">
              <a:srgbClr val="000000">
                <a:alpha val="74901"/>
              </a:srgbClr>
            </a:outerShdw>
          </a:effectLst>
        </p:spPr>
        <p:txBody>
          <a:bodyPr anchorCtr="0" anchor="t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4393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None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enemigo sembrará cizaña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corazones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hijos a menos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 siembren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ellos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semillas de la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verdad. Las instrucciones buenas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sanas son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único preventivo contra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malas compañías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corrompen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buenos modales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verdad protegerá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alma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las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tentaciones sin fin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habrá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arrostrar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381" name="Google Shape;381;p40"/>
          <p:cNvSpPr txBox="1"/>
          <p:nvPr/>
        </p:nvSpPr>
        <p:spPr>
          <a:xfrm>
            <a:off x="1659813" y="11771419"/>
            <a:ext cx="21064373" cy="622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Helvetica Neue Light"/>
              <a:buNone/>
            </a:pPr>
            <a:r>
              <a:rPr b="0" i="0" lang="en-US" sz="3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—Consejos para los Maestros Padres y Alumnos acerca de la Educación Cristiana, 116 (1913). {1MCP 29.4}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1"/>
          <p:cNvSpPr/>
          <p:nvPr/>
        </p:nvSpPr>
        <p:spPr>
          <a:xfrm>
            <a:off x="3127674" y="2943678"/>
            <a:ext cx="18128652" cy="8794042"/>
          </a:xfrm>
          <a:prstGeom prst="leftRightArrow">
            <a:avLst>
              <a:gd fmla="val 76073" name="adj1"/>
              <a:gd fmla="val 15116" name="adj2"/>
            </a:avLst>
          </a:prstGeom>
          <a:gradFill>
            <a:gsLst>
              <a:gs pos="0">
                <a:schemeClr val="accent1"/>
              </a:gs>
              <a:gs pos="100000">
                <a:srgbClr val="084492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500"/>
              <a:buFont typeface="Times New Roman"/>
              <a:buNone/>
            </a:pPr>
            <a:r>
              <a:rPr b="1" i="0" lang="en-US" sz="9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Día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</a:t>
            </a:r>
            <a:r>
              <a:rPr b="1" i="0" lang="en-US" sz="9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día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todos </a:t>
            </a:r>
            <a:r>
              <a:rPr b="1" i="0" lang="en-US" sz="9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somos probados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9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corregidos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9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educados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para </a:t>
            </a:r>
            <a:r>
              <a:rPr b="1" i="0" lang="en-US" sz="9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ser útiles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 vida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Piensen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esto: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día por vez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 día es mío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Haré en este día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 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mejor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</a:t>
            </a: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pueda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 </a:t>
            </a:r>
            <a:endParaRPr/>
          </a:p>
        </p:txBody>
      </p:sp>
      <p:sp>
        <p:nvSpPr>
          <p:cNvPr id="387" name="Google Shape;387;p41"/>
          <p:cNvSpPr txBox="1"/>
          <p:nvPr>
            <p:ph type="title"/>
          </p:nvPr>
        </p:nvSpPr>
        <p:spPr>
          <a:xfrm>
            <a:off x="1784350" y="2921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Arial Black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Solo un día es mío</a:t>
            </a:r>
            <a:endParaRPr/>
          </a:p>
        </p:txBody>
      </p:sp>
      <p:sp>
        <p:nvSpPr>
          <p:cNvPr id="388" name="Google Shape;388;p41"/>
          <p:cNvSpPr txBox="1"/>
          <p:nvPr/>
        </p:nvSpPr>
        <p:spPr>
          <a:xfrm>
            <a:off x="4792265" y="12623204"/>
            <a:ext cx="18911789" cy="177919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—En Lugares Celestiales, 229 (1901). {1MCP 30.1}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2"/>
          <p:cNvSpPr/>
          <p:nvPr/>
        </p:nvSpPr>
        <p:spPr>
          <a:xfrm>
            <a:off x="3127674" y="2943678"/>
            <a:ext cx="19716946" cy="9726600"/>
          </a:xfrm>
          <a:prstGeom prst="leftRightArrow">
            <a:avLst>
              <a:gd fmla="val 86453" name="adj1"/>
              <a:gd fmla="val 8034" name="adj2"/>
            </a:avLst>
          </a:prstGeom>
          <a:gradFill>
            <a:gsLst>
              <a:gs pos="0">
                <a:schemeClr val="accent1"/>
              </a:gs>
              <a:gs pos="100000">
                <a:srgbClr val="084492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888241" lvl="0" marL="1167641" marR="0" rtl="0" algn="l">
              <a:lnSpc>
                <a:spcPct val="14393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Helvetica Neue"/>
              <a:buChar char="✓"/>
            </a:pPr>
            <a:r>
              <a:rPr b="1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levar bendición a mi prójimo</a:t>
            </a:r>
            <a:endParaRPr/>
          </a:p>
          <a:p>
            <a:pPr indent="-874783" lvl="0" marL="1154183" marR="0" rtl="0" algn="l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Char char="✓"/>
            </a:pPr>
            <a:r>
              <a:rPr b="0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ayudador</a:t>
            </a:r>
            <a:endParaRPr/>
          </a:p>
          <a:p>
            <a:pPr indent="-874783" lvl="0" marL="1154183" marR="0" rtl="0" algn="l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Char char="✓"/>
            </a:pPr>
            <a:r>
              <a:rPr b="0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consolador</a:t>
            </a:r>
            <a:endParaRPr/>
          </a:p>
          <a:p>
            <a:pPr indent="-874783" lvl="0" marL="1154183" marR="0" rtl="0" algn="l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500"/>
              <a:buFont typeface="Helvetica Neue"/>
              <a:buChar char="✓"/>
            </a:pPr>
            <a:r>
              <a:rPr b="0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ejemplo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apruebe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Señor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 Salvador</a:t>
            </a:r>
            <a:endParaRPr/>
          </a:p>
          <a:p>
            <a:pPr indent="-901700" lvl="0" marL="1181100" marR="0" rtl="0" algn="l">
              <a:lnSpc>
                <a:spcPct val="11343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Helvetica Neue"/>
              <a:buChar char="✓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Ejercitarme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paciencia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bondad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clemencia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/>
          </a:p>
          <a:p>
            <a:pPr indent="-901700" lvl="0" marL="1181100" marR="0" rtl="0" algn="l">
              <a:lnSpc>
                <a:spcPct val="11343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700"/>
              <a:buFont typeface="Helvetica Neue"/>
              <a:buChar char="✓"/>
            </a:pP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ue las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virtudes cristianas puedan desarrollarse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mí hoy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394" name="Google Shape;394;p42"/>
          <p:cNvSpPr txBox="1"/>
          <p:nvPr/>
        </p:nvSpPr>
        <p:spPr>
          <a:xfrm>
            <a:off x="1922065" y="1180504"/>
            <a:ext cx="18911789" cy="177919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Usaré mi talento del habla para:</a:t>
            </a:r>
            <a:endParaRPr/>
          </a:p>
        </p:txBody>
      </p:sp>
      <p:sp>
        <p:nvSpPr>
          <p:cNvPr id="395" name="Google Shape;395;p42"/>
          <p:cNvSpPr txBox="1"/>
          <p:nvPr/>
        </p:nvSpPr>
        <p:spPr>
          <a:xfrm>
            <a:off x="7176492" y="12229504"/>
            <a:ext cx="13666391" cy="11538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—En Lugares Celestiales, 229 (1901). {1MCP 30.1}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3"/>
          <p:cNvSpPr txBox="1"/>
          <p:nvPr>
            <p:ph type="title"/>
          </p:nvPr>
        </p:nvSpPr>
        <p:spPr>
          <a:xfrm>
            <a:off x="361950" y="444500"/>
            <a:ext cx="7977188" cy="75009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32"/>
              <a:buFont typeface="Arial Black"/>
              <a:buNone/>
            </a:pPr>
            <a:r>
              <a:rPr lang="en-US" sz="4032"/>
              <a:t>Solo un día es mío</a:t>
            </a:r>
            <a:endParaRPr/>
          </a:p>
        </p:txBody>
      </p:sp>
      <p:sp>
        <p:nvSpPr>
          <p:cNvPr id="401" name="Google Shape;401;p43"/>
          <p:cNvSpPr txBox="1"/>
          <p:nvPr/>
        </p:nvSpPr>
        <p:spPr>
          <a:xfrm>
            <a:off x="4995465" y="12673806"/>
            <a:ext cx="18911789" cy="177919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——Carta 36, 1901; In Heavenly Places, 227. {1MCP 30.2}</a:t>
            </a:r>
            <a:endParaRPr/>
          </a:p>
        </p:txBody>
      </p:sp>
      <p:sp>
        <p:nvSpPr>
          <p:cNvPr id="402" name="Google Shape;402;p43"/>
          <p:cNvSpPr/>
          <p:nvPr/>
        </p:nvSpPr>
        <p:spPr>
          <a:xfrm>
            <a:off x="1835348" y="1249164"/>
            <a:ext cx="20713304" cy="11102678"/>
          </a:xfrm>
          <a:prstGeom prst="roundRect">
            <a:avLst>
              <a:gd fmla="val 14441" name="adj"/>
            </a:avLst>
          </a:prstGeom>
          <a:gradFill>
            <a:gsLst>
              <a:gs pos="0">
                <a:schemeClr val="accent1"/>
              </a:gs>
              <a:gs pos="100000">
                <a:srgbClr val="084492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t/>
            </a:r>
            <a:endParaRPr b="0" i="0" sz="5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3" name="Google Shape;403;p43"/>
          <p:cNvSpPr txBox="1"/>
          <p:nvPr/>
        </p:nvSpPr>
        <p:spPr>
          <a:xfrm>
            <a:off x="3669903" y="1323595"/>
            <a:ext cx="17044194" cy="1045921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76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Times New Roman"/>
              <a:buNone/>
            </a:pP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Cada mañana conságrate con toda tu alma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cuerpo y espíritu a Dios.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Establece hábitos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devoción y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confía más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más en tu Salvador. Puedes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creer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con toda confianza que el Señor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Jesús te ama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desea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crezcas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la estatura de su carácter. Él desea que crezcas en su amor, que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 multipliques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 fortalezcas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toda la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plenitud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amor divino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Entonces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obtendrás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conocimiento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más alto valor para el tiempo y la eternidad.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4"/>
          <p:cNvSpPr txBox="1"/>
          <p:nvPr>
            <p:ph type="title"/>
          </p:nvPr>
        </p:nvSpPr>
        <p:spPr>
          <a:xfrm>
            <a:off x="2546350" y="80645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Arial Rounded"/>
              <a:buNone/>
            </a:pPr>
            <a:r>
              <a:rPr b="1" lang="en-US" sz="8400">
                <a:latin typeface="Arial Rounded"/>
                <a:ea typeface="Arial Rounded"/>
                <a:cs typeface="Arial Rounded"/>
                <a:sym typeface="Arial Rounded"/>
              </a:rPr>
              <a:t>Cómo pueden desarrollarse mentes bien equilibradas</a:t>
            </a:r>
            <a:endParaRPr/>
          </a:p>
        </p:txBody>
      </p:sp>
      <p:sp>
        <p:nvSpPr>
          <p:cNvPr id="409" name="Google Shape;409;p44"/>
          <p:cNvSpPr txBox="1"/>
          <p:nvPr/>
        </p:nvSpPr>
        <p:spPr>
          <a:xfrm>
            <a:off x="7864574" y="11912004"/>
            <a:ext cx="8654852" cy="115380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Helvetica Neue Light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——EC 33 (1872). {1MCP 30.3}</a:t>
            </a:r>
            <a:endParaRPr/>
          </a:p>
        </p:txBody>
      </p:sp>
      <p:sp>
        <p:nvSpPr>
          <p:cNvPr id="410" name="Google Shape;410;p44"/>
          <p:cNvSpPr txBox="1"/>
          <p:nvPr/>
        </p:nvSpPr>
        <p:spPr>
          <a:xfrm>
            <a:off x="2546349" y="4362978"/>
            <a:ext cx="20815302" cy="6976999"/>
          </a:xfrm>
          <a:prstGeom prst="rect">
            <a:avLst/>
          </a:prstGeom>
          <a:gradFill>
            <a:gsLst>
              <a:gs pos="0">
                <a:srgbClr val="A35257"/>
              </a:gs>
              <a:gs pos="100000">
                <a:srgbClr val="990000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2976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Times New Roman"/>
              <a:buNone/>
            </a:pP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 trabajo es una bendición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No es posible disfrutar de salud sin trabajo.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Hay que ejercitar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todas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las facultades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que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puedan desarrollarse correctamente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para que tanto hombres como mujeres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posean 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1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mente bien equilibrada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15" name="Google Shape;415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172" y="-1"/>
            <a:ext cx="1544645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5"/>
          <p:cNvSpPr txBox="1"/>
          <p:nvPr>
            <p:ph type="title"/>
          </p:nvPr>
        </p:nvSpPr>
        <p:spPr>
          <a:xfrm>
            <a:off x="2197100" y="596900"/>
            <a:ext cx="19615251" cy="24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336"/>
              <a:buFont typeface="Arial Black"/>
              <a:buNone/>
            </a:pPr>
            <a:r>
              <a:rPr lang="en-US" sz="6336"/>
              <a:t>El conocimiento</a:t>
            </a:r>
            <a:r>
              <a:rPr lang="en-US" sz="4680">
                <a:latin typeface="Helvetica Neue"/>
                <a:ea typeface="Helvetica Neue"/>
                <a:cs typeface="Helvetica Neue"/>
                <a:sym typeface="Helvetica Neue"/>
              </a:rPr>
              <a:t> y la </a:t>
            </a:r>
            <a:r>
              <a:rPr lang="en-US" sz="6336"/>
              <a:t>ciencia deben ser fortalecidos</a:t>
            </a:r>
            <a:r>
              <a:rPr lang="en-US" sz="4680">
                <a:latin typeface="Helvetica Neue"/>
                <a:ea typeface="Helvetica Neue"/>
                <a:cs typeface="Helvetica Neue"/>
                <a:sym typeface="Helvetica Neue"/>
              </a:rPr>
              <a:t> por el</a:t>
            </a:r>
            <a:r>
              <a:rPr lang="en-US" sz="6336"/>
              <a:t> Espíritu Santo</a:t>
            </a:r>
            <a:endParaRPr/>
          </a:p>
        </p:txBody>
      </p:sp>
      <p:sp>
        <p:nvSpPr>
          <p:cNvPr id="417" name="Google Shape;417;p45"/>
          <p:cNvSpPr txBox="1"/>
          <p:nvPr/>
        </p:nvSpPr>
        <p:spPr>
          <a:xfrm>
            <a:off x="3688333" y="4314824"/>
            <a:ext cx="17007334" cy="1092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Times New Roman"/>
              <a:buNone/>
            </a:pPr>
            <a:r>
              <a:rPr b="0" i="1" lang="en-US" sz="5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talentos</a:t>
            </a:r>
            <a:r>
              <a:rPr b="0" i="1" lang="en-US" sz="5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prestan la </a:t>
            </a:r>
            <a:r>
              <a:rPr b="1" i="1" lang="en-US" sz="6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máxima utilidad</a:t>
            </a:r>
            <a:r>
              <a:rPr b="0" i="1" lang="en-US" sz="5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solo cuando</a:t>
            </a:r>
            <a:endParaRPr/>
          </a:p>
        </p:txBody>
      </p:sp>
      <p:sp>
        <p:nvSpPr>
          <p:cNvPr id="418" name="Google Shape;418;p45"/>
          <p:cNvSpPr txBox="1"/>
          <p:nvPr/>
        </p:nvSpPr>
        <p:spPr>
          <a:xfrm>
            <a:off x="3346341" y="6292849"/>
            <a:ext cx="17316768" cy="3975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927100" lvl="0" marL="1041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 Light"/>
              <a:buChar char="➡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Son puestos bajo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control completo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Espíritu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Dios.</a:t>
            </a:r>
            <a:endParaRPr/>
          </a:p>
          <a:p>
            <a:pPr indent="-927100" lvl="0" marL="1041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 Light"/>
              <a:buChar char="➡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Adquisición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conocimiento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por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medio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los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principios</a:t>
            </a:r>
            <a:endParaRPr/>
          </a:p>
          <a:p>
            <a:pPr indent="-927100" lvl="0" marL="1041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 Light"/>
              <a:buChar char="➡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Ubican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los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fundamentos mismos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verdadera educación</a:t>
            </a:r>
            <a:endParaRPr/>
          </a:p>
          <a:p>
            <a:pPr indent="-927100" lvl="0" marL="1041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 Light"/>
              <a:buChar char="➡"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conocimiento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ciencia deben ser fortalecidos</a:t>
            </a:r>
            <a:endParaRPr/>
          </a:p>
        </p:txBody>
      </p:sp>
      <p:sp>
        <p:nvSpPr>
          <p:cNvPr id="419" name="Google Shape;419;p45"/>
          <p:cNvSpPr txBox="1"/>
          <p:nvPr/>
        </p:nvSpPr>
        <p:spPr>
          <a:xfrm>
            <a:off x="16235323" y="11747499"/>
            <a:ext cx="3305252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—{1MCP 30.4}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24" name="Google Shape;424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172" y="-1"/>
            <a:ext cx="1544645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6"/>
          <p:cNvSpPr txBox="1"/>
          <p:nvPr/>
        </p:nvSpPr>
        <p:spPr>
          <a:xfrm>
            <a:off x="3965416" y="1748410"/>
            <a:ext cx="17316768" cy="1045628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123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 Light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Únicamente el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cristiano puede usar correctamente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conocimiento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 ciencia, para ser plenamente apreciada, debe ser considerada desde un punto de vista religioso. Entonces, todos adorarán al Dios de la ciencia. El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corazón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 sido ennoblecido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por la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gracia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puede comprender mejor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verdadero valor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educación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Los atributos de Dios, tal como se observan en sus obras creadas, nada más pueden apreciarse cuando conocemos al Creador.</a:t>
            </a:r>
            <a:endParaRPr/>
          </a:p>
        </p:txBody>
      </p:sp>
      <p:sp>
        <p:nvSpPr>
          <p:cNvPr id="426" name="Google Shape;426;p46"/>
          <p:cNvSpPr txBox="1"/>
          <p:nvPr/>
        </p:nvSpPr>
        <p:spPr>
          <a:xfrm>
            <a:off x="17708523" y="12204699"/>
            <a:ext cx="3305252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—{1MCP 30.4}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31" name="Google Shape;431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4451" y="0"/>
            <a:ext cx="1154669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7"/>
          <p:cNvSpPr txBox="1"/>
          <p:nvPr/>
        </p:nvSpPr>
        <p:spPr>
          <a:xfrm>
            <a:off x="12673175" y="1750132"/>
            <a:ext cx="10285723" cy="1162296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1232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0"/>
              <a:buFont typeface="Helvetica Neue Light"/>
              <a:buNone/>
            </a:pP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…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conocimiento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 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bien únicamente cuando está unido 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la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verdadera piedad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Un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alma vaciada 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yo será noble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Cuando Cristo more 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el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corazón 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la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 seremos sabios 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la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vista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1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r>
              <a:rPr b="0" i="1" lang="en-US" sz="5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/>
          </a:p>
        </p:txBody>
      </p:sp>
      <p:sp>
        <p:nvSpPr>
          <p:cNvPr id="433" name="Google Shape;433;p47"/>
          <p:cNvSpPr txBox="1"/>
          <p:nvPr/>
        </p:nvSpPr>
        <p:spPr>
          <a:xfrm>
            <a:off x="1126477" y="12687299"/>
            <a:ext cx="3144546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—{1MCP 30.6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8"/>
          <p:cNvSpPr txBox="1"/>
          <p:nvPr>
            <p:ph type="title"/>
          </p:nvPr>
        </p:nvSpPr>
        <p:spPr>
          <a:xfrm>
            <a:off x="-94556" y="-26294"/>
            <a:ext cx="16758346" cy="2246115"/>
          </a:xfrm>
          <a:prstGeom prst="rect">
            <a:avLst/>
          </a:prstGeom>
          <a:gradFill>
            <a:gsLst>
              <a:gs pos="0">
                <a:srgbClr val="090626"/>
              </a:gs>
              <a:gs pos="100000">
                <a:srgbClr val="32445A"/>
              </a:gs>
            </a:gsLst>
            <a:lin ang="1622077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66040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 Black"/>
              <a:buNone/>
            </a:pPr>
            <a:r>
              <a:rPr lang="en-US" sz="8800"/>
              <a:t>El manantial</a:t>
            </a:r>
            <a:r>
              <a:rPr lang="en-US" sz="6600"/>
              <a:t> de la </a:t>
            </a:r>
            <a:r>
              <a:rPr lang="en-US" sz="8800"/>
              <a:t>vida</a:t>
            </a:r>
            <a:endParaRPr/>
          </a:p>
        </p:txBody>
      </p:sp>
      <p:sp>
        <p:nvSpPr>
          <p:cNvPr id="439" name="Google Shape;439;p48"/>
          <p:cNvSpPr txBox="1"/>
          <p:nvPr/>
        </p:nvSpPr>
        <p:spPr>
          <a:xfrm>
            <a:off x="1582522" y="2874539"/>
            <a:ext cx="15713706" cy="9668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10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00"/>
              <a:buFont typeface="Times New Roman"/>
              <a:buNone/>
            </a:pP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Cristo es el manantial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la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vida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 que muchos necesitan 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un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conocimiento más claro 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él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necesitan 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se les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enseñe 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paciencia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y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bondad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pero también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 fervor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abrir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en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 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todo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 ser 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las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influencias curativas </a:t>
            </a:r>
            <a:r>
              <a:rPr b="1" i="1" lang="en-US" sz="62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del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cielo. 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49"/>
          <p:cNvSpPr txBox="1"/>
          <p:nvPr>
            <p:ph type="title"/>
          </p:nvPr>
        </p:nvSpPr>
        <p:spPr>
          <a:xfrm>
            <a:off x="-94556" y="-26294"/>
            <a:ext cx="16758346" cy="2246115"/>
          </a:xfrm>
          <a:prstGeom prst="rect">
            <a:avLst/>
          </a:prstGeom>
          <a:gradFill>
            <a:gsLst>
              <a:gs pos="0">
                <a:srgbClr val="090626"/>
              </a:gs>
              <a:gs pos="100000">
                <a:srgbClr val="32445A"/>
              </a:gs>
            </a:gsLst>
            <a:lin ang="16220773" scaled="0"/>
          </a:gradFill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66040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 Black"/>
              <a:buNone/>
            </a:pPr>
            <a:r>
              <a:rPr lang="en-US" sz="8800"/>
              <a:t>El manantial</a:t>
            </a:r>
            <a:r>
              <a:rPr lang="en-US" sz="6600"/>
              <a:t> de la </a:t>
            </a:r>
            <a:r>
              <a:rPr lang="en-US" sz="8800"/>
              <a:t>vida</a:t>
            </a:r>
            <a:endParaRPr/>
          </a:p>
        </p:txBody>
      </p:sp>
      <p:sp>
        <p:nvSpPr>
          <p:cNvPr id="445" name="Google Shape;445;p49"/>
          <p:cNvSpPr txBox="1"/>
          <p:nvPr/>
        </p:nvSpPr>
        <p:spPr>
          <a:xfrm>
            <a:off x="1201522" y="3310956"/>
            <a:ext cx="15713706" cy="849108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107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300"/>
              <a:buFont typeface="Times New Roman"/>
              <a:buNone/>
            </a:pP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Cuando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</a:t>
            </a:r>
            <a:r>
              <a:rPr b="1" i="1" lang="en-US" sz="6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sol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amor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ilumina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los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oscuros rincones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1" i="1" lang="en-US" sz="9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alma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el 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cansancio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el 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descontento pasan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y 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satisfacciones gratas fortalecen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mente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dando salud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energía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</a:t>
            </a:r>
            <a:r>
              <a:rPr b="0" i="0" lang="en-US" sz="9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cuerpo.</a:t>
            </a:r>
            <a:endParaRPr/>
          </a:p>
        </p:txBody>
      </p:sp>
      <p:sp>
        <p:nvSpPr>
          <p:cNvPr id="446" name="Google Shape;446;p49"/>
          <p:cNvSpPr txBox="1"/>
          <p:nvPr/>
        </p:nvSpPr>
        <p:spPr>
          <a:xfrm>
            <a:off x="10305567" y="12439649"/>
            <a:ext cx="13374066" cy="7747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Helvetica Neue Light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191 (1905). {1MCP 31.1}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05" name="Google Shape;10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172" y="-1"/>
            <a:ext cx="15446456" cy="1371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5"/>
          <p:cNvPicPr preferRelativeResize="0"/>
          <p:nvPr/>
        </p:nvPicPr>
        <p:blipFill rotWithShape="1">
          <a:blip r:embed="rId4">
            <a:alphaModFix/>
          </a:blip>
          <a:srcRect b="24506" l="0" r="0" t="18346"/>
          <a:stretch/>
        </p:blipFill>
        <p:spPr>
          <a:xfrm>
            <a:off x="4952999" y="887506"/>
            <a:ext cx="13980459" cy="293211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5"/>
          <p:cNvSpPr txBox="1"/>
          <p:nvPr/>
        </p:nvSpPr>
        <p:spPr>
          <a:xfrm>
            <a:off x="3426040" y="1493536"/>
            <a:ext cx="18351964" cy="178115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Helvetica Neue"/>
              <a:buNone/>
            </a:pPr>
            <a:r>
              <a:rPr b="1" i="0" lang="en-US" sz="9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obra más delicada</a:t>
            </a:r>
            <a:endParaRPr b="1" i="0" sz="96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8" name="Google Shape;108;p5"/>
          <p:cNvSpPr txBox="1"/>
          <p:nvPr/>
        </p:nvSpPr>
        <p:spPr>
          <a:xfrm>
            <a:off x="4137240" y="4084806"/>
            <a:ext cx="18416491" cy="595392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400"/>
              <a:buFont typeface="Helvetica Neue"/>
              <a:buNone/>
            </a:pPr>
            <a:r>
              <a:rPr b="1" i="0" lang="en-US" sz="8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Tratar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las </a:t>
            </a:r>
            <a:r>
              <a:rPr b="1" i="0" lang="en-US" sz="8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 humanas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 la </a:t>
            </a:r>
            <a:r>
              <a:rPr b="1" i="0" lang="en-US" sz="8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obra más delicada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la </a:t>
            </a:r>
            <a:r>
              <a:rPr b="1" i="0" lang="en-US" sz="8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cual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los </a:t>
            </a:r>
            <a:r>
              <a:rPr b="1" i="0" lang="en-US" sz="84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seres humanos estuvieron alguna vez ocupados.</a:t>
            </a:r>
            <a:endParaRPr/>
          </a:p>
        </p:txBody>
      </p:sp>
      <p:sp>
        <p:nvSpPr>
          <p:cNvPr id="109" name="Google Shape;109;p5"/>
          <p:cNvSpPr txBox="1"/>
          <p:nvPr/>
        </p:nvSpPr>
        <p:spPr>
          <a:xfrm>
            <a:off x="7245350" y="12009116"/>
            <a:ext cx="13609241" cy="144169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—Testimonies for the Church 3:269 (1873).</a:t>
            </a:r>
            <a:endParaRPr/>
          </a:p>
        </p:txBody>
      </p:sp>
      <p:pic>
        <p:nvPicPr>
          <p:cNvPr id="110" name="Google Shape;110;p5"/>
          <p:cNvPicPr preferRelativeResize="0"/>
          <p:nvPr/>
        </p:nvPicPr>
        <p:blipFill rotWithShape="1">
          <a:blip r:embed="rId5">
            <a:alphaModFix/>
          </a:blip>
          <a:srcRect b="0" l="4338" r="36476" t="0"/>
          <a:stretch/>
        </p:blipFill>
        <p:spPr>
          <a:xfrm>
            <a:off x="-360327" y="6324600"/>
            <a:ext cx="6756401" cy="73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51" name="Google Shape;45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172" y="-1"/>
            <a:ext cx="1544645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50"/>
          <p:cNvSpPr txBox="1"/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772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 Black"/>
              <a:buNone/>
            </a:pPr>
            <a:r>
              <a:rPr lang="en-US" sz="8800"/>
              <a:t>Los frutos</a:t>
            </a:r>
            <a:r>
              <a:rPr b="1" lang="en-US" sz="5900"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8800"/>
              <a:t>Espíritu </a:t>
            </a:r>
            <a:r>
              <a:rPr lang="en-US" sz="7200"/>
              <a:t>no se desarrollan en un momento</a:t>
            </a:r>
            <a:endParaRPr/>
          </a:p>
        </p:txBody>
      </p:sp>
      <p:sp>
        <p:nvSpPr>
          <p:cNvPr id="453" name="Google Shape;453;p50"/>
          <p:cNvSpPr/>
          <p:nvPr/>
        </p:nvSpPr>
        <p:spPr>
          <a:xfrm>
            <a:off x="8762603" y="3987006"/>
            <a:ext cx="11626851" cy="5018088"/>
          </a:xfrm>
          <a:custGeom>
            <a:rect b="b" l="l" r="r" t="t"/>
            <a:pathLst>
              <a:path extrusionOk="0" h="21600" w="21600">
                <a:moveTo>
                  <a:pt x="3695" y="0"/>
                </a:moveTo>
                <a:cubicBezTo>
                  <a:pt x="3286" y="0"/>
                  <a:pt x="2956" y="766"/>
                  <a:pt x="2956" y="1712"/>
                </a:cubicBezTo>
                <a:lnTo>
                  <a:pt x="2956" y="13791"/>
                </a:lnTo>
                <a:lnTo>
                  <a:pt x="0" y="17124"/>
                </a:lnTo>
                <a:lnTo>
                  <a:pt x="3009" y="20515"/>
                </a:lnTo>
                <a:cubicBezTo>
                  <a:pt x="3117" y="21149"/>
                  <a:pt x="3383" y="21600"/>
                  <a:pt x="3695" y="21600"/>
                </a:cubicBezTo>
                <a:lnTo>
                  <a:pt x="20861" y="21600"/>
                </a:lnTo>
                <a:cubicBezTo>
                  <a:pt x="21269" y="21600"/>
                  <a:pt x="21600" y="20832"/>
                  <a:pt x="21600" y="19887"/>
                </a:cubicBezTo>
                <a:lnTo>
                  <a:pt x="21600" y="1712"/>
                </a:lnTo>
                <a:cubicBezTo>
                  <a:pt x="21600" y="766"/>
                  <a:pt x="21269" y="0"/>
                  <a:pt x="20861" y="0"/>
                </a:cubicBezTo>
                <a:lnTo>
                  <a:pt x="3695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rgbClr val="084492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8513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400"/>
              <a:buFont typeface="Arial Black"/>
              <a:buNone/>
            </a:pPr>
            <a:r>
              <a:rPr b="0" i="0" lang="en-US" sz="7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Los frutos</a:t>
            </a:r>
            <a:r>
              <a:rPr b="0" i="0" lang="en-US" sz="5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del </a:t>
            </a:r>
            <a:r>
              <a:rPr b="0" i="0" lang="en-US" sz="74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Espíritu Santo no se desarrollan en un momento</a:t>
            </a:r>
            <a:r>
              <a:rPr b="0" i="0" lang="en-US" sz="3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454" name="Google Shape;454;p50"/>
          <p:cNvSpPr txBox="1"/>
          <p:nvPr/>
        </p:nvSpPr>
        <p:spPr>
          <a:xfrm>
            <a:off x="648246" y="9436099"/>
            <a:ext cx="23087510" cy="3429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Helvetica Neue Light"/>
              <a:buNone/>
            </a:pP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valor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mansedumbre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fe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1" i="0" lang="en-US" sz="6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confianza</a:t>
            </a:r>
            <a:r>
              <a:rPr b="0" i="0" lang="en-US" sz="5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inquebrantable en el poder de Dios para salvar, se adquieren por la experiencia de años. Los hijos de Dios han de sellar su destino mediante una vida de santo esfuerzo y de firme adhesión a lo justo.</a:t>
            </a:r>
            <a:endParaRPr/>
          </a:p>
        </p:txBody>
      </p:sp>
      <p:pic>
        <p:nvPicPr>
          <p:cNvPr descr="Imagen" id="455" name="Google Shape;455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4544" y="4639188"/>
            <a:ext cx="4480512" cy="3713724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 txBox="1"/>
          <p:nvPr>
            <p:ph type="title"/>
          </p:nvPr>
        </p:nvSpPr>
        <p:spPr>
          <a:xfrm>
            <a:off x="1656655" y="577850"/>
            <a:ext cx="21070690" cy="196066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624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769"/>
              <a:buFont typeface="Arial Black"/>
              <a:buNone/>
            </a:pPr>
            <a:r>
              <a:rPr lang="en-US" sz="7769"/>
              <a:t>Conocer</a:t>
            </a:r>
            <a:r>
              <a:rPr lang="en-US" sz="5106"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lang="en-US" sz="7769"/>
              <a:t>leyes</a:t>
            </a:r>
            <a:r>
              <a:rPr lang="en-US" sz="5106"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lang="en-US" sz="7769"/>
              <a:t>rigen</a:t>
            </a:r>
            <a:endParaRPr/>
          </a:p>
          <a:p>
            <a:pPr indent="0" lvl="0" marL="0" rtl="0" algn="ctr">
              <a:lnSpc>
                <a:spcPct val="8624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106"/>
              <a:buFont typeface="Helvetica Neue"/>
              <a:buNone/>
            </a:pPr>
            <a:r>
              <a:rPr lang="en-US" sz="5106"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lang="en-US" sz="7769"/>
              <a:t>mente</a:t>
            </a:r>
            <a:r>
              <a:rPr lang="en-US" sz="5106">
                <a:latin typeface="Helvetica Neue"/>
                <a:ea typeface="Helvetica Neue"/>
                <a:cs typeface="Helvetica Neue"/>
                <a:sym typeface="Helvetica Neue"/>
              </a:rPr>
              <a:t> y el </a:t>
            </a:r>
            <a:r>
              <a:rPr lang="en-US" sz="7769"/>
              <a:t>cuerpo</a:t>
            </a:r>
            <a:endParaRPr/>
          </a:p>
        </p:txBody>
      </p:sp>
      <p:sp>
        <p:nvSpPr>
          <p:cNvPr id="116" name="Google Shape;116;p6"/>
          <p:cNvSpPr txBox="1"/>
          <p:nvPr/>
        </p:nvSpPr>
        <p:spPr>
          <a:xfrm>
            <a:off x="574377" y="3127125"/>
            <a:ext cx="16951622" cy="1137841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rgbClr val="710B02"/>
              </a:gs>
            </a:gsLst>
            <a:lin ang="5400000" scaled="0"/>
          </a:gradFill>
          <a:ln>
            <a:noFill/>
          </a:ln>
          <a:effectLst>
            <a:outerShdw blurRad="50800" rotWithShape="0" algn="tl" dir="2700000" dist="127000">
              <a:srgbClr val="000000">
                <a:alpha val="40000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322263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 Light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 deber de toda persona, para su propio bien:</a:t>
            </a:r>
            <a:endParaRPr/>
          </a:p>
        </p:txBody>
      </p:sp>
      <p:sp>
        <p:nvSpPr>
          <p:cNvPr id="117" name="Google Shape;117;p6"/>
          <p:cNvSpPr txBox="1"/>
          <p:nvPr/>
        </p:nvSpPr>
        <p:spPr>
          <a:xfrm>
            <a:off x="2525454" y="5161082"/>
            <a:ext cx="17909205" cy="7602340"/>
          </a:xfrm>
          <a:prstGeom prst="rect">
            <a:avLst/>
          </a:prstGeom>
          <a:noFill/>
          <a:ln>
            <a:noFill/>
          </a:ln>
          <a:effectLst>
            <a:outerShdw blurRad="50800" rotWithShape="0" algn="l" dir="480000" dist="63500">
              <a:srgbClr val="002060">
                <a:alpha val="40000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-525689" lvl="0" marL="525689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Conocer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leyes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  <a:endParaRPr b="0" i="0" sz="5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525689" lvl="0" marL="525689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Obedecerlas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con toda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conciencia</a:t>
            </a:r>
            <a:endParaRPr b="0" i="0" sz="5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525689" lvl="0" marL="525689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Conocer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maravilloso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</a:t>
            </a:r>
            <a:endParaRPr b="0" i="0" sz="5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525689" lvl="0" marL="525689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Comprender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funciones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los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órganos </a:t>
            </a:r>
            <a:endParaRPr/>
          </a:p>
          <a:p>
            <a:pPr indent="-525689" lvl="0" marL="525689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560"/>
              <a:buFont typeface="Helvetica Neue"/>
              <a:buChar char="•"/>
            </a:pP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dependen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unos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otros</a:t>
            </a:r>
            <a:endParaRPr b="0" i="0" sz="5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525689" lvl="0" marL="525689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Estudiar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cómo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influye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sobre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cuerpo</a:t>
            </a:r>
            <a:endParaRPr b="1" i="0" sz="6000" u="none" cap="none" strike="noStrik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525689" lvl="0" marL="525689" marR="0" rtl="0" algn="l">
              <a:lnSpc>
                <a:spcPct val="90000"/>
              </a:lnSpc>
              <a:spcBef>
                <a:spcPts val="300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Helvetica Neue"/>
              <a:buChar char="•"/>
            </a:pPr>
            <a:r>
              <a:rPr b="1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Conocer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leyes </a:t>
            </a:r>
            <a:r>
              <a:rPr b="0" i="0" lang="en-US" sz="3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los 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rigen</a:t>
            </a:r>
            <a:endParaRPr b="0" i="0" sz="5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18" name="Google Shape;118;p6"/>
          <p:cNvSpPr txBox="1"/>
          <p:nvPr/>
        </p:nvSpPr>
        <p:spPr>
          <a:xfrm>
            <a:off x="11480057" y="12763422"/>
            <a:ext cx="11787087" cy="6604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Ministerio de Curación, 89, 90 (1905). {1MCP 19.2}</a:t>
            </a:r>
            <a:endParaRPr/>
          </a:p>
        </p:txBody>
      </p:sp>
      <p:pic>
        <p:nvPicPr>
          <p:cNvPr id="119" name="Google Shape;11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405100" y="4310816"/>
            <a:ext cx="10063514" cy="6278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/>
          <p:nvPr/>
        </p:nvSpPr>
        <p:spPr>
          <a:xfrm>
            <a:off x="3683000" y="12299013"/>
            <a:ext cx="12801600" cy="129519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 Light"/>
              <a:buNone/>
            </a:pPr>
            <a:r>
              <a:rPr b="0" i="0" lang="en-US" sz="3600" u="none" cap="none" strike="noStrike">
                <a:solidFill>
                  <a:schemeClr val="dk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—Palabras de Vida del Gran Maestro, 269, 270; 234 (1900)</a:t>
            </a:r>
            <a:endParaRPr/>
          </a:p>
        </p:txBody>
      </p:sp>
      <p:sp>
        <p:nvSpPr>
          <p:cNvPr id="125" name="Google Shape;125;p7"/>
          <p:cNvSpPr txBox="1"/>
          <p:nvPr/>
        </p:nvSpPr>
        <p:spPr>
          <a:xfrm>
            <a:off x="711200" y="3373067"/>
            <a:ext cx="17526000" cy="807486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49213" lvl="1" marL="0" marR="0" rtl="0" algn="ctr">
              <a:lnSpc>
                <a:spcPct val="86148"/>
              </a:lnSpc>
              <a:spcBef>
                <a:spcPts val="0"/>
              </a:spcBef>
              <a:spcAft>
                <a:spcPts val="0"/>
              </a:spcAft>
              <a:buClr>
                <a:srgbClr val="004889"/>
              </a:buClr>
              <a:buSzPts val="6105"/>
              <a:buFont typeface="Helvetica Neue"/>
              <a:buNone/>
            </a:pPr>
            <a:r>
              <a:rPr b="1" i="0" lang="en-US" sz="6105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</a:t>
            </a:r>
            <a:r>
              <a:rPr b="1" i="0" lang="en-US" sz="11840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mente común</a:t>
            </a:r>
            <a:r>
              <a:rPr b="1" i="0" lang="en-US" sz="555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bien </a:t>
            </a:r>
            <a:r>
              <a:rPr b="1" i="0" lang="en-US" sz="7955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disciplinada</a:t>
            </a:r>
            <a:r>
              <a:rPr b="0" i="0" lang="en-US" sz="481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955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efectuará</a:t>
            </a:r>
            <a:r>
              <a:rPr b="1" i="0" lang="en-US" sz="6105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81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una </a:t>
            </a:r>
            <a:r>
              <a:rPr b="1" i="0" lang="en-US" sz="8695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obra</a:t>
            </a:r>
            <a:r>
              <a:rPr b="1" i="0" lang="en-US" sz="6660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1" i="0" lang="en-US" sz="9527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mayor</a:t>
            </a:r>
            <a:r>
              <a:rPr b="0" i="0" lang="en-US" sz="481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555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</a:t>
            </a:r>
            <a:r>
              <a:rPr b="0" i="0" lang="en-US" sz="481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6660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más </a:t>
            </a:r>
            <a:r>
              <a:rPr b="1" i="0" lang="en-US" sz="9527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elevada</a:t>
            </a:r>
            <a:r>
              <a:rPr b="1" i="0" lang="en-US" sz="6660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b="0" i="0" lang="en-US" sz="555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la </a:t>
            </a:r>
            <a:r>
              <a:rPr b="1" i="0" lang="en-US" sz="9527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mente mejor adecuada</a:t>
            </a:r>
            <a:r>
              <a:rPr b="1" i="0" lang="en-US" sz="6105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1" i="0" lang="en-US" sz="555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los </a:t>
            </a:r>
            <a:r>
              <a:rPr b="1" i="0" lang="en-US" sz="10545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mayores talentos </a:t>
            </a:r>
            <a:r>
              <a:rPr b="1" i="0" lang="en-US" sz="5550" u="none" cap="none" strike="noStrike">
                <a:solidFill>
                  <a:srgbClr val="00488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 el </a:t>
            </a:r>
            <a:r>
              <a:rPr b="1" i="0" lang="en-US" sz="11840" u="none" cap="none" strike="noStrike">
                <a:solidFill>
                  <a:srgbClr val="004889"/>
                </a:solidFill>
                <a:latin typeface="Arial Black"/>
                <a:ea typeface="Arial Black"/>
                <a:cs typeface="Arial Black"/>
                <a:sym typeface="Arial Black"/>
              </a:rPr>
              <a:t>dominio propio</a:t>
            </a:r>
            <a:endParaRPr b="1" i="0" sz="11840" u="none" cap="none" strike="noStrike">
              <a:solidFill>
                <a:srgbClr val="004889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26" name="Google Shape;126;p7"/>
          <p:cNvSpPr/>
          <p:nvPr/>
        </p:nvSpPr>
        <p:spPr>
          <a:xfrm>
            <a:off x="2072902" y="495732"/>
            <a:ext cx="19577796" cy="1446550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</a:pPr>
            <a:r>
              <a:rPr b="1" i="0" lang="en-US" sz="88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El potencia de la mente disciplinada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31" name="Google Shape;13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59058" y="6643120"/>
            <a:ext cx="9124942" cy="707288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8"/>
          <p:cNvSpPr txBox="1"/>
          <p:nvPr>
            <p:ph idx="4294967295" type="body"/>
          </p:nvPr>
        </p:nvSpPr>
        <p:spPr>
          <a:xfrm>
            <a:off x="1121469" y="2865932"/>
            <a:ext cx="22704723" cy="3268365"/>
          </a:xfrm>
          <a:prstGeom prst="rect">
            <a:avLst/>
          </a:prstGeom>
          <a:gradFill>
            <a:gsLst>
              <a:gs pos="0">
                <a:srgbClr val="941751"/>
              </a:gs>
              <a:gs pos="100000">
                <a:srgbClr val="FF40FF"/>
              </a:gs>
            </a:gsLst>
            <a:lin ang="0" scaled="0"/>
          </a:gradFill>
          <a:ln>
            <a:noFill/>
          </a:ln>
          <a:effectLst>
            <a:outerShdw blurRad="190500" rotWithShape="0" dir="5400000" dist="8455">
              <a:srgbClr val="000000">
                <a:alpha val="87843"/>
              </a:srgbClr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531622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None/>
            </a:pPr>
            <a:r>
              <a:rPr lang="en-US"/>
              <a:t>El tiempo</a:t>
            </a:r>
            <a:r>
              <a:rPr b="0" lang="en-US" sz="5460"/>
              <a:t> de los </a:t>
            </a:r>
            <a:r>
              <a:rPr lang="en-US"/>
              <a:t>padres </a:t>
            </a:r>
            <a:r>
              <a:rPr b="0" lang="en-US" sz="5460"/>
              <a:t>es</a:t>
            </a:r>
            <a:r>
              <a:rPr lang="en-US"/>
              <a:t> demasiado valioso </a:t>
            </a:r>
            <a:r>
              <a:rPr b="0" lang="en-US" sz="5460"/>
              <a:t>para </a:t>
            </a:r>
            <a:r>
              <a:rPr lang="en-US"/>
              <a:t>gastarlo en la complacencia</a:t>
            </a:r>
            <a:r>
              <a:rPr b="0" lang="en-US" sz="5460"/>
              <a:t> del </a:t>
            </a:r>
            <a:r>
              <a:rPr lang="en-US"/>
              <a:t>apetito</a:t>
            </a:r>
            <a:r>
              <a:rPr b="0" lang="en-US" sz="5460"/>
              <a:t> o </a:t>
            </a:r>
            <a:r>
              <a:rPr lang="en-US"/>
              <a:t>para ir </a:t>
            </a:r>
            <a:r>
              <a:rPr b="0" lang="en-US" sz="5460"/>
              <a:t>en pos de la </a:t>
            </a:r>
            <a:r>
              <a:rPr lang="en-US"/>
              <a:t>riqueza </a:t>
            </a:r>
            <a:r>
              <a:rPr b="0" lang="en-US" sz="5460"/>
              <a:t>o de la </a:t>
            </a:r>
            <a:r>
              <a:rPr lang="en-US"/>
              <a:t>moda</a:t>
            </a:r>
            <a:r>
              <a:rPr b="0" lang="en-US" sz="5460"/>
              <a:t>.</a:t>
            </a:r>
            <a:endParaRPr/>
          </a:p>
        </p:txBody>
      </p:sp>
      <p:sp>
        <p:nvSpPr>
          <p:cNvPr id="133" name="Google Shape;133;p8"/>
          <p:cNvSpPr txBox="1"/>
          <p:nvPr/>
        </p:nvSpPr>
        <p:spPr>
          <a:xfrm>
            <a:off x="7349529" y="12282834"/>
            <a:ext cx="8160942" cy="181461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43"/>
              <a:buFont typeface="Helvetica Neue Light"/>
              <a:buNone/>
            </a:pPr>
            <a:r>
              <a:rPr b="0" i="0" lang="en-US" sz="3743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-La Temperancia, 240 (1886)</a:t>
            </a:r>
            <a:endParaRPr/>
          </a:p>
        </p:txBody>
      </p:sp>
      <p:sp>
        <p:nvSpPr>
          <p:cNvPr id="134" name="Google Shape;134;p8"/>
          <p:cNvSpPr txBox="1"/>
          <p:nvPr/>
        </p:nvSpPr>
        <p:spPr>
          <a:xfrm>
            <a:off x="937369" y="7218660"/>
            <a:ext cx="16196767" cy="62037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8403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330"/>
              <a:buFont typeface="Times New Roman"/>
              <a:buNone/>
            </a:pPr>
            <a:r>
              <a:rPr b="1" i="1" lang="en-US" sz="833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Dios ha colocado 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sus </a:t>
            </a:r>
            <a:r>
              <a:rPr b="0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manos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la </a:t>
            </a:r>
            <a:r>
              <a:rPr b="1" i="0" lang="en-US" sz="6076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preciosa juventud </a:t>
            </a:r>
            <a:r>
              <a:rPr b="0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 sólo 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que </a:t>
            </a:r>
            <a:r>
              <a:rPr b="1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6076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capacite</a:t>
            </a:r>
            <a:r>
              <a:rPr b="1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un </a:t>
            </a:r>
            <a:r>
              <a:rPr b="0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lugar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utilidad</a:t>
            </a:r>
            <a:r>
              <a:rPr b="0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esta </a:t>
            </a:r>
            <a:r>
              <a:rPr b="0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vida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sino </a:t>
            </a:r>
            <a:r>
              <a:rPr b="0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6076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sea preparada </a:t>
            </a:r>
            <a:r>
              <a:rPr b="0" i="0" lang="en-US" sz="539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las </a:t>
            </a:r>
            <a:r>
              <a:rPr b="1" i="0" lang="en-US" sz="6076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cortes celestiales</a:t>
            </a:r>
            <a:r>
              <a:rPr b="0" i="0" lang="en-US" sz="6076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sp>
        <p:nvSpPr>
          <p:cNvPr id="135" name="Google Shape;135;p8"/>
          <p:cNvSpPr txBox="1"/>
          <p:nvPr/>
        </p:nvSpPr>
        <p:spPr>
          <a:xfrm>
            <a:off x="1784350" y="293588"/>
            <a:ext cx="20815300" cy="148798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Tratar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 las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mentes </a:t>
            </a:r>
            <a:r>
              <a:rPr b="0" i="0" lang="en-US" sz="6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la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mayor obra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0172" y="-1"/>
            <a:ext cx="1544645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 txBox="1"/>
          <p:nvPr>
            <p:ph type="title"/>
          </p:nvPr>
        </p:nvSpPr>
        <p:spPr>
          <a:xfrm>
            <a:off x="3192363" y="393700"/>
            <a:ext cx="18558074" cy="202644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00"/>
              <a:buFont typeface="Helvetica Neue"/>
              <a:buNone/>
            </a:pPr>
            <a:r>
              <a:rPr b="1" lang="en-US" sz="7600">
                <a:latin typeface="Helvetica Neue"/>
                <a:ea typeface="Helvetica Neue"/>
                <a:cs typeface="Helvetica Neue"/>
                <a:sym typeface="Helvetica Neue"/>
              </a:rPr>
              <a:t>Prepara </a:t>
            </a:r>
            <a:r>
              <a:rPr b="0" lang="en-US" sz="5800"/>
              <a:t>para la </a:t>
            </a:r>
            <a:r>
              <a:rPr b="1" lang="en-US" sz="7600">
                <a:latin typeface="Helvetica Neue"/>
                <a:ea typeface="Helvetica Neue"/>
                <a:cs typeface="Helvetica Neue"/>
                <a:sym typeface="Helvetica Neue"/>
              </a:rPr>
              <a:t>eternidad</a:t>
            </a:r>
            <a:endParaRPr/>
          </a:p>
        </p:txBody>
      </p:sp>
      <p:sp>
        <p:nvSpPr>
          <p:cNvPr id="142" name="Google Shape;142;p9"/>
          <p:cNvSpPr txBox="1"/>
          <p:nvPr>
            <p:ph idx="4294967295" type="body"/>
          </p:nvPr>
        </p:nvSpPr>
        <p:spPr>
          <a:xfrm>
            <a:off x="15551150" y="11772900"/>
            <a:ext cx="4707434" cy="85447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41"/>
              <a:buFont typeface="Helvetica Neue Light"/>
              <a:buNone/>
            </a:pPr>
            <a:r>
              <a:rPr lang="en-US" sz="4941"/>
              <a:t>Marcos 4:28.</a:t>
            </a:r>
            <a:endParaRPr/>
          </a:p>
        </p:txBody>
      </p:sp>
      <p:sp>
        <p:nvSpPr>
          <p:cNvPr id="143" name="Google Shape;143;p9"/>
          <p:cNvSpPr txBox="1"/>
          <p:nvPr/>
        </p:nvSpPr>
        <p:spPr>
          <a:xfrm>
            <a:off x="209550" y="2566430"/>
            <a:ext cx="20288250" cy="2026444"/>
          </a:xfrm>
          <a:prstGeom prst="rect">
            <a:avLst/>
          </a:prstGeom>
          <a:gradFill>
            <a:gsLst>
              <a:gs pos="0">
                <a:srgbClr val="DC33C7"/>
              </a:gs>
              <a:gs pos="100000">
                <a:srgbClr val="030303"/>
              </a:gs>
            </a:gsLst>
            <a:lin ang="5400000" scaled="0"/>
          </a:gradFill>
          <a:ln>
            <a:noFill/>
          </a:ln>
          <a:effectLst>
            <a:outerShdw blurRad="76200" rotWithShape="0">
              <a:srgbClr val="000000">
                <a:alpha val="80000"/>
              </a:srgbClr>
            </a:outerShdw>
          </a:effectLst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251968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Helvetica Neue Light"/>
              <a:buNone/>
            </a:pP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todo vuestro trabajo, haced como el labrador cuando trabaja para obtener los frutos de la tierra.</a:t>
            </a:r>
            <a:endParaRPr/>
          </a:p>
        </p:txBody>
      </p:sp>
      <p:sp>
        <p:nvSpPr>
          <p:cNvPr id="144" name="Google Shape;144;p9"/>
          <p:cNvSpPr txBox="1"/>
          <p:nvPr/>
        </p:nvSpPr>
        <p:spPr>
          <a:xfrm>
            <a:off x="3400375" y="5124003"/>
            <a:ext cx="18558074" cy="654139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-1297744" lvl="0" marL="1610164" marR="0" rtl="0" algn="l">
              <a:lnSpc>
                <a:spcPct val="69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3"/>
              <a:buFont typeface="Arial Black"/>
              <a:buChar char="•"/>
            </a:pP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Aparentemente desperdicia la simiente</a:t>
            </a:r>
            <a:endParaRPr/>
          </a:p>
          <a:p>
            <a:pPr indent="-1297744" lvl="0" marL="1610164" marR="0" rtl="0" algn="l">
              <a:lnSpc>
                <a:spcPct val="6944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4723"/>
              <a:buFont typeface="Arial Black"/>
              <a:buChar char="•"/>
            </a:pP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La oculta</a:t>
            </a:r>
            <a:r>
              <a:rPr b="0" i="0" lang="en-US" sz="492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el </a:t>
            </a: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suelo</a:t>
            </a:r>
            <a:endParaRPr/>
          </a:p>
          <a:p>
            <a:pPr indent="-1297744" lvl="0" marL="1610164" marR="0" rtl="0" algn="l">
              <a:lnSpc>
                <a:spcPct val="6944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4723"/>
              <a:buFont typeface="Arial Black"/>
              <a:buChar char="•"/>
            </a:pP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Germina</a:t>
            </a:r>
            <a:endParaRPr/>
          </a:p>
          <a:p>
            <a:pPr indent="-1297744" lvl="0" marL="1610164" marR="0" rtl="0" algn="l">
              <a:lnSpc>
                <a:spcPct val="6944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4723"/>
              <a:buFont typeface="Arial Black"/>
              <a:buChar char="•"/>
            </a:pP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El poder</a:t>
            </a:r>
            <a:r>
              <a:rPr b="0" i="0" lang="en-US" sz="492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</a:t>
            </a: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Dios vivo</a:t>
            </a:r>
            <a:r>
              <a:rPr b="0" i="0" lang="en-US" sz="492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 da </a:t>
            </a: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vida</a:t>
            </a:r>
            <a:r>
              <a:rPr b="0" i="0" lang="en-US" sz="492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vitalidad</a:t>
            </a:r>
            <a:endParaRPr/>
          </a:p>
          <a:p>
            <a:pPr indent="-1297744" lvl="0" marL="1610164" marR="0" rtl="0" algn="l">
              <a:lnSpc>
                <a:spcPct val="6944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4723"/>
              <a:buFont typeface="Arial Black"/>
              <a:buChar char="•"/>
            </a:pP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Se ve “primero hierba</a:t>
            </a:r>
            <a:r>
              <a:rPr b="0" i="0" lang="en-US" sz="492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luego </a:t>
            </a: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espiga</a:t>
            </a:r>
            <a:endParaRPr/>
          </a:p>
          <a:p>
            <a:pPr indent="-1297744" lvl="0" marL="1610164" marR="0" rtl="0" algn="l">
              <a:lnSpc>
                <a:spcPct val="69444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4723"/>
              <a:buFont typeface="Arial Black"/>
              <a:buChar char="•"/>
            </a:pP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Después grano lleno</a:t>
            </a:r>
            <a:r>
              <a:rPr b="0" i="0" lang="en-US" sz="492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la</a:t>
            </a:r>
            <a:r>
              <a:rPr b="0" i="0" lang="en-US" sz="5904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 espiga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