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56" r:id="rId2"/>
    <p:sldId id="407" r:id="rId3"/>
    <p:sldId id="449" r:id="rId4"/>
    <p:sldId id="446" r:id="rId5"/>
    <p:sldId id="447" r:id="rId6"/>
    <p:sldId id="448" r:id="rId7"/>
    <p:sldId id="410" r:id="rId8"/>
    <p:sldId id="436" r:id="rId9"/>
    <p:sldId id="437" r:id="rId10"/>
    <p:sldId id="411" r:id="rId11"/>
    <p:sldId id="409" r:id="rId12"/>
    <p:sldId id="412" r:id="rId13"/>
    <p:sldId id="408" r:id="rId14"/>
    <p:sldId id="415" r:id="rId15"/>
    <p:sldId id="452" r:id="rId16"/>
    <p:sldId id="416" r:id="rId17"/>
    <p:sldId id="450" r:id="rId18"/>
    <p:sldId id="453" r:id="rId19"/>
    <p:sldId id="433" r:id="rId20"/>
    <p:sldId id="434" r:id="rId21"/>
    <p:sldId id="435" r:id="rId22"/>
    <p:sldId id="432" r:id="rId23"/>
    <p:sldId id="417" r:id="rId24"/>
    <p:sldId id="418" r:id="rId25"/>
    <p:sldId id="419" r:id="rId26"/>
    <p:sldId id="420" r:id="rId27"/>
    <p:sldId id="421" r:id="rId28"/>
    <p:sldId id="422" r:id="rId29"/>
    <p:sldId id="423" r:id="rId30"/>
    <p:sldId id="424" r:id="rId31"/>
    <p:sldId id="425" r:id="rId32"/>
    <p:sldId id="438" r:id="rId33"/>
    <p:sldId id="440" r:id="rId34"/>
    <p:sldId id="441" r:id="rId35"/>
    <p:sldId id="442" r:id="rId36"/>
    <p:sldId id="444" r:id="rId37"/>
    <p:sldId id="443" r:id="rId38"/>
    <p:sldId id="445" r:id="rId39"/>
    <p:sldId id="451" r:id="rId40"/>
    <p:sldId id="439" r:id="rId41"/>
    <p:sldId id="426" r:id="rId42"/>
    <p:sldId id="454" r:id="rId43"/>
    <p:sldId id="427" r:id="rId44"/>
    <p:sldId id="428" r:id="rId45"/>
    <p:sldId id="455" r:id="rId46"/>
    <p:sldId id="413" r:id="rId47"/>
  </p:sldIdLst>
  <p:sldSz cx="9144000" cy="6858000" type="screen4x3"/>
  <p:notesSz cx="6858000" cy="9077325"/>
  <p:defaultTextStyle>
    <a:defPPr>
      <a:defRPr lang="es-ES"/>
    </a:defPPr>
    <a:lvl1pPr algn="l" rtl="0" fontAlgn="base">
      <a:spcBef>
        <a:spcPct val="0"/>
      </a:spcBef>
      <a:spcAft>
        <a:spcPct val="0"/>
      </a:spcAft>
      <a:defRPr kern="1200">
        <a:solidFill>
          <a:schemeClr val="tx1"/>
        </a:solidFill>
        <a:latin typeface="Baskerville Old Face" panose="02020602080505020303" pitchFamily="18" charset="0"/>
        <a:ea typeface="+mn-ea"/>
        <a:cs typeface="+mn-cs"/>
      </a:defRPr>
    </a:lvl1pPr>
    <a:lvl2pPr marL="457200" algn="l" rtl="0" fontAlgn="base">
      <a:spcBef>
        <a:spcPct val="0"/>
      </a:spcBef>
      <a:spcAft>
        <a:spcPct val="0"/>
      </a:spcAft>
      <a:defRPr kern="1200">
        <a:solidFill>
          <a:schemeClr val="tx1"/>
        </a:solidFill>
        <a:latin typeface="Baskerville Old Face" panose="02020602080505020303" pitchFamily="18" charset="0"/>
        <a:ea typeface="+mn-ea"/>
        <a:cs typeface="+mn-cs"/>
      </a:defRPr>
    </a:lvl2pPr>
    <a:lvl3pPr marL="914400" algn="l" rtl="0" fontAlgn="base">
      <a:spcBef>
        <a:spcPct val="0"/>
      </a:spcBef>
      <a:spcAft>
        <a:spcPct val="0"/>
      </a:spcAft>
      <a:defRPr kern="1200">
        <a:solidFill>
          <a:schemeClr val="tx1"/>
        </a:solidFill>
        <a:latin typeface="Baskerville Old Face" panose="02020602080505020303" pitchFamily="18" charset="0"/>
        <a:ea typeface="+mn-ea"/>
        <a:cs typeface="+mn-cs"/>
      </a:defRPr>
    </a:lvl3pPr>
    <a:lvl4pPr marL="1371600" algn="l" rtl="0" fontAlgn="base">
      <a:spcBef>
        <a:spcPct val="0"/>
      </a:spcBef>
      <a:spcAft>
        <a:spcPct val="0"/>
      </a:spcAft>
      <a:defRPr kern="1200">
        <a:solidFill>
          <a:schemeClr val="tx1"/>
        </a:solidFill>
        <a:latin typeface="Baskerville Old Face" panose="02020602080505020303" pitchFamily="18" charset="0"/>
        <a:ea typeface="+mn-ea"/>
        <a:cs typeface="+mn-cs"/>
      </a:defRPr>
    </a:lvl4pPr>
    <a:lvl5pPr marL="1828800" algn="l" rtl="0" fontAlgn="base">
      <a:spcBef>
        <a:spcPct val="0"/>
      </a:spcBef>
      <a:spcAft>
        <a:spcPct val="0"/>
      </a:spcAft>
      <a:defRPr kern="1200">
        <a:solidFill>
          <a:schemeClr val="tx1"/>
        </a:solidFill>
        <a:latin typeface="Baskerville Old Face" panose="02020602080505020303" pitchFamily="18" charset="0"/>
        <a:ea typeface="+mn-ea"/>
        <a:cs typeface="+mn-cs"/>
      </a:defRPr>
    </a:lvl5pPr>
    <a:lvl6pPr marL="2286000" algn="l" defTabSz="914400" rtl="0" eaLnBrk="1" latinLnBrk="0" hangingPunct="1">
      <a:defRPr kern="1200">
        <a:solidFill>
          <a:schemeClr val="tx1"/>
        </a:solidFill>
        <a:latin typeface="Baskerville Old Face" panose="02020602080505020303" pitchFamily="18" charset="0"/>
        <a:ea typeface="+mn-ea"/>
        <a:cs typeface="+mn-cs"/>
      </a:defRPr>
    </a:lvl6pPr>
    <a:lvl7pPr marL="2743200" algn="l" defTabSz="914400" rtl="0" eaLnBrk="1" latinLnBrk="0" hangingPunct="1">
      <a:defRPr kern="1200">
        <a:solidFill>
          <a:schemeClr val="tx1"/>
        </a:solidFill>
        <a:latin typeface="Baskerville Old Face" panose="02020602080505020303" pitchFamily="18" charset="0"/>
        <a:ea typeface="+mn-ea"/>
        <a:cs typeface="+mn-cs"/>
      </a:defRPr>
    </a:lvl7pPr>
    <a:lvl8pPr marL="3200400" algn="l" defTabSz="914400" rtl="0" eaLnBrk="1" latinLnBrk="0" hangingPunct="1">
      <a:defRPr kern="1200">
        <a:solidFill>
          <a:schemeClr val="tx1"/>
        </a:solidFill>
        <a:latin typeface="Baskerville Old Face" panose="02020602080505020303" pitchFamily="18" charset="0"/>
        <a:ea typeface="+mn-ea"/>
        <a:cs typeface="+mn-cs"/>
      </a:defRPr>
    </a:lvl8pPr>
    <a:lvl9pPr marL="3657600" algn="l" defTabSz="914400" rtl="0" eaLnBrk="1" latinLnBrk="0" hangingPunct="1">
      <a:defRPr kern="1200">
        <a:solidFill>
          <a:schemeClr val="tx1"/>
        </a:solidFill>
        <a:latin typeface="Baskerville Old Face" panose="020206020805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191DB"/>
    <a:srgbClr val="990033"/>
    <a:srgbClr val="FFFF00"/>
    <a:srgbClr val="0066FF"/>
    <a:srgbClr val="008000"/>
    <a:srgbClr val="CC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0" autoAdjust="0"/>
    <p:restoredTop sz="83133" autoAdjust="0"/>
  </p:normalViewPr>
  <p:slideViewPr>
    <p:cSldViewPr snapToGrid="0">
      <p:cViewPr varScale="1">
        <p:scale>
          <a:sx n="62" d="100"/>
          <a:sy n="62" d="100"/>
        </p:scale>
        <p:origin x="1806" y="78"/>
      </p:cViewPr>
      <p:guideLst>
        <p:guide orient="horz" pos="2160"/>
        <p:guide pos="288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6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s-ES" altLang="es-CO"/>
          </a:p>
        </p:txBody>
      </p:sp>
      <p:sp>
        <p:nvSpPr>
          <p:cNvPr id="7171" name="Rectangle 3"/>
          <p:cNvSpPr>
            <a:spLocks noGrp="1" noChangeArrowheads="1"/>
          </p:cNvSpPr>
          <p:nvPr>
            <p:ph type="dt"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s-ES" altLang="es-CO"/>
          </a:p>
        </p:txBody>
      </p:sp>
      <p:sp>
        <p:nvSpPr>
          <p:cNvPr id="7172" name="Rectangle 4"/>
          <p:cNvSpPr>
            <a:spLocks noRot="1" noChangeArrowheads="1" noTextEdit="1"/>
          </p:cNvSpPr>
          <p:nvPr>
            <p:ph type="sldImg" idx="2"/>
          </p:nvPr>
        </p:nvSpPr>
        <p:spPr bwMode="auto">
          <a:xfrm>
            <a:off x="1160463" y="681038"/>
            <a:ext cx="4537075" cy="34036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11650"/>
            <a:ext cx="5486400"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CO" smtClean="0"/>
              <a:t>Click to edit Master text styles</a:t>
            </a:r>
          </a:p>
          <a:p>
            <a:pPr lvl="1"/>
            <a:r>
              <a:rPr lang="es-ES" altLang="es-CO" smtClean="0"/>
              <a:t>Second level</a:t>
            </a:r>
          </a:p>
          <a:p>
            <a:pPr lvl="2"/>
            <a:r>
              <a:rPr lang="es-ES" altLang="es-CO" smtClean="0"/>
              <a:t>Third level</a:t>
            </a:r>
          </a:p>
          <a:p>
            <a:pPr lvl="3"/>
            <a:r>
              <a:rPr lang="es-ES" altLang="es-CO" smtClean="0"/>
              <a:t>Fourth level</a:t>
            </a:r>
          </a:p>
          <a:p>
            <a:pPr lvl="4"/>
            <a:r>
              <a:rPr lang="es-ES" altLang="es-CO" smtClean="0"/>
              <a:t>Fifth level</a:t>
            </a:r>
          </a:p>
        </p:txBody>
      </p:sp>
      <p:sp>
        <p:nvSpPr>
          <p:cNvPr id="7174" name="Rectangle 6"/>
          <p:cNvSpPr>
            <a:spLocks noGrp="1" noChangeArrowheads="1"/>
          </p:cNvSpPr>
          <p:nvPr>
            <p:ph type="ftr" sz="quarter" idx="4"/>
          </p:nvPr>
        </p:nvSpPr>
        <p:spPr bwMode="auto">
          <a:xfrm>
            <a:off x="0"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s-ES" altLang="es-CO"/>
          </a:p>
        </p:txBody>
      </p:sp>
      <p:sp>
        <p:nvSpPr>
          <p:cNvPr id="7175" name="Rectangle 7"/>
          <p:cNvSpPr>
            <a:spLocks noGrp="1" noChangeArrowheads="1"/>
          </p:cNvSpPr>
          <p:nvPr>
            <p:ph type="sldNum" sz="quarter" idx="5"/>
          </p:nvPr>
        </p:nvSpPr>
        <p:spPr bwMode="auto">
          <a:xfrm>
            <a:off x="3884613"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16FF01B-F464-4244-A7F5-1E0005745369}" type="slidenum">
              <a:rPr lang="es-ES" altLang="es-CO"/>
              <a:pPr/>
              <a:t>‹Nº›</a:t>
            </a:fld>
            <a:endParaRPr lang="es-ES" altLang="es-CO"/>
          </a:p>
        </p:txBody>
      </p:sp>
    </p:spTree>
    <p:extLst>
      <p:ext uri="{BB962C8B-B14F-4D97-AF65-F5344CB8AC3E}">
        <p14:creationId xmlns:p14="http://schemas.microsoft.com/office/powerpoint/2010/main" val="3465535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Baskerville Old Face" panose="02020602080505020303" pitchFamily="18" charset="0"/>
        <a:ea typeface="+mn-ea"/>
        <a:cs typeface="+mn-cs"/>
      </a:defRPr>
    </a:lvl1pPr>
    <a:lvl2pPr marL="457200" algn="l" rtl="0" fontAlgn="base">
      <a:spcBef>
        <a:spcPct val="30000"/>
      </a:spcBef>
      <a:spcAft>
        <a:spcPct val="0"/>
      </a:spcAft>
      <a:defRPr sz="1200" kern="1200">
        <a:solidFill>
          <a:schemeClr val="tx1"/>
        </a:solidFill>
        <a:latin typeface="Baskerville Old Face" panose="02020602080505020303" pitchFamily="18" charset="0"/>
        <a:ea typeface="+mn-ea"/>
        <a:cs typeface="+mn-cs"/>
      </a:defRPr>
    </a:lvl2pPr>
    <a:lvl3pPr marL="914400" algn="l" rtl="0" fontAlgn="base">
      <a:spcBef>
        <a:spcPct val="30000"/>
      </a:spcBef>
      <a:spcAft>
        <a:spcPct val="0"/>
      </a:spcAft>
      <a:defRPr sz="1200" kern="1200">
        <a:solidFill>
          <a:schemeClr val="tx1"/>
        </a:solidFill>
        <a:latin typeface="Baskerville Old Face" panose="02020602080505020303" pitchFamily="18" charset="0"/>
        <a:ea typeface="+mn-ea"/>
        <a:cs typeface="+mn-cs"/>
      </a:defRPr>
    </a:lvl3pPr>
    <a:lvl4pPr marL="1371600" algn="l" rtl="0" fontAlgn="base">
      <a:spcBef>
        <a:spcPct val="30000"/>
      </a:spcBef>
      <a:spcAft>
        <a:spcPct val="0"/>
      </a:spcAft>
      <a:defRPr sz="1200" kern="1200">
        <a:solidFill>
          <a:schemeClr val="tx1"/>
        </a:solidFill>
        <a:latin typeface="Baskerville Old Face" panose="02020602080505020303" pitchFamily="18" charset="0"/>
        <a:ea typeface="+mn-ea"/>
        <a:cs typeface="+mn-cs"/>
      </a:defRPr>
    </a:lvl4pPr>
    <a:lvl5pPr marL="1828800" algn="l" rtl="0" fontAlgn="base">
      <a:spcBef>
        <a:spcPct val="30000"/>
      </a:spcBef>
      <a:spcAft>
        <a:spcPct val="0"/>
      </a:spcAft>
      <a:defRPr sz="1200" kern="1200">
        <a:solidFill>
          <a:schemeClr val="tx1"/>
        </a:solidFill>
        <a:latin typeface="Baskerville Old Face" panose="020206020805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726AC1-C2C0-4E75-A7A5-6DFC1BE81FB6}" type="slidenum">
              <a:rPr lang="es-ES" altLang="es-CO"/>
              <a:pPr/>
              <a:t>1</a:t>
            </a:fld>
            <a:endParaRPr lang="es-ES" altLang="es-CO"/>
          </a:p>
        </p:txBody>
      </p:sp>
      <p:sp>
        <p:nvSpPr>
          <p:cNvPr id="275458" name="Rectangle 2"/>
          <p:cNvSpPr>
            <a:spLocks noRot="1" noChangeArrowheads="1" noTextEdit="1"/>
          </p:cNvSpPr>
          <p:nvPr>
            <p:ph type="sldImg"/>
          </p:nvPr>
        </p:nvSpPr>
        <p:spPr>
          <a:xfrm>
            <a:off x="1160463" y="681038"/>
            <a:ext cx="4538662" cy="3403600"/>
          </a:xfrm>
          <a:ln/>
        </p:spPr>
      </p:sp>
      <p:sp>
        <p:nvSpPr>
          <p:cNvPr id="275459" name="Rectangle 3"/>
          <p:cNvSpPr>
            <a:spLocks noGrp="1" noChangeArrowheads="1"/>
          </p:cNvSpPr>
          <p:nvPr>
            <p:ph type="body" idx="1"/>
          </p:nvPr>
        </p:nvSpPr>
        <p:spPr/>
        <p:txBody>
          <a:bodyPr/>
          <a:lstStyle/>
          <a:p>
            <a:r>
              <a:rPr lang="en-US" altLang="es-CO"/>
              <a:t>	</a:t>
            </a:r>
          </a:p>
        </p:txBody>
      </p:sp>
    </p:spTree>
    <p:extLst>
      <p:ext uri="{BB962C8B-B14F-4D97-AF65-F5344CB8AC3E}">
        <p14:creationId xmlns:p14="http://schemas.microsoft.com/office/powerpoint/2010/main" val="149155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4A887-16D1-4F79-9752-954286D7A4BB}" type="slidenum">
              <a:rPr lang="es-ES" altLang="es-CO"/>
              <a:pPr/>
              <a:t>13</a:t>
            </a:fld>
            <a:endParaRPr lang="es-ES" altLang="es-CO"/>
          </a:p>
        </p:txBody>
      </p:sp>
      <p:sp>
        <p:nvSpPr>
          <p:cNvPr id="284674" name="Rectangle 2"/>
          <p:cNvSpPr>
            <a:spLocks noRo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s-ES" altLang="es-CO"/>
              <a:t>SOLDADO DE USA EN LA GUERRA RECIENTE.</a:t>
            </a:r>
          </a:p>
        </p:txBody>
      </p:sp>
    </p:spTree>
    <p:extLst>
      <p:ext uri="{BB962C8B-B14F-4D97-AF65-F5344CB8AC3E}">
        <p14:creationId xmlns:p14="http://schemas.microsoft.com/office/powerpoint/2010/main" val="234938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92B45F-457E-4DB1-AC0B-BDFD1429384B}" type="slidenum">
              <a:rPr lang="es-ES" altLang="es-CO"/>
              <a:pPr/>
              <a:t>16</a:t>
            </a:fld>
            <a:endParaRPr lang="es-ES" altLang="es-CO"/>
          </a:p>
        </p:txBody>
      </p:sp>
      <p:sp>
        <p:nvSpPr>
          <p:cNvPr id="285698" name="Rectangle 2"/>
          <p:cNvSpPr>
            <a:spLocks noRot="1"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s-ES" altLang="es-CO"/>
              <a:t>DESCUBRIERON 1800 SEPULCROS.</a:t>
            </a:r>
          </a:p>
          <a:p>
            <a:r>
              <a:rPr lang="es-ES" altLang="es-CO"/>
              <a:t>16 DE LA REALEZA.</a:t>
            </a:r>
          </a:p>
        </p:txBody>
      </p:sp>
    </p:spTree>
    <p:extLst>
      <p:ext uri="{BB962C8B-B14F-4D97-AF65-F5344CB8AC3E}">
        <p14:creationId xmlns:p14="http://schemas.microsoft.com/office/powerpoint/2010/main" val="3483076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B4D33-A421-4D22-81A6-C3513BCC12B7}" type="slidenum">
              <a:rPr lang="es-ES" altLang="es-CO"/>
              <a:pPr/>
              <a:t>17</a:t>
            </a:fld>
            <a:endParaRPr lang="es-ES" altLang="es-CO"/>
          </a:p>
        </p:txBody>
      </p:sp>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s-ES" altLang="es-CO"/>
              <a:t>UNICA TUMBA INTACTA DE LAS TUMBAS REALES ES LA DE LA REINA PUABI.</a:t>
            </a:r>
          </a:p>
        </p:txBody>
      </p:sp>
    </p:spTree>
    <p:extLst>
      <p:ext uri="{BB962C8B-B14F-4D97-AF65-F5344CB8AC3E}">
        <p14:creationId xmlns:p14="http://schemas.microsoft.com/office/powerpoint/2010/main" val="676890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058747-0C84-49C2-B851-B4173D6FDAC6}" type="slidenum">
              <a:rPr lang="es-ES" altLang="es-CO"/>
              <a:pPr/>
              <a:t>18</a:t>
            </a:fld>
            <a:endParaRPr lang="es-ES" altLang="es-CO"/>
          </a:p>
        </p:txBody>
      </p:sp>
      <p:sp>
        <p:nvSpPr>
          <p:cNvPr id="287746" name="Rectangle 2"/>
          <p:cNvSpPr>
            <a:spLocks noRo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s-ES" altLang="es-CO"/>
              <a:t>EL LENGUAJE ESTÁ EN CUNEIFORME SUMERIO, EL PRIMER LENGUAJE ESCRITO DEL MUNDO.</a:t>
            </a:r>
          </a:p>
        </p:txBody>
      </p:sp>
    </p:spTree>
    <p:extLst>
      <p:ext uri="{BB962C8B-B14F-4D97-AF65-F5344CB8AC3E}">
        <p14:creationId xmlns:p14="http://schemas.microsoft.com/office/powerpoint/2010/main" val="390626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68CF-448A-41E5-829D-F64BE82FAF40}" type="slidenum">
              <a:rPr lang="es-ES" altLang="es-CO"/>
              <a:pPr/>
              <a:t>22</a:t>
            </a:fld>
            <a:endParaRPr lang="es-ES" altLang="es-CO"/>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s-ES" altLang="es-CO"/>
              <a:t>LOS ARQUEOLOGOS CREEN QUE TODOS SE UBICABAN LISTOS PARA MORIR Y BEBIAN ALGUN VENENO.</a:t>
            </a:r>
          </a:p>
          <a:p>
            <a:r>
              <a:rPr lang="es-ES" altLang="es-CO"/>
              <a:t>POR SUS CREENCIAS ERA UN HONOR MORIR JUNTO AL REY.</a:t>
            </a:r>
          </a:p>
        </p:txBody>
      </p:sp>
    </p:spTree>
    <p:extLst>
      <p:ext uri="{BB962C8B-B14F-4D97-AF65-F5344CB8AC3E}">
        <p14:creationId xmlns:p14="http://schemas.microsoft.com/office/powerpoint/2010/main" val="1967409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EEDA-C3B2-4D1F-B9F1-9A028F0DFB55}" type="slidenum">
              <a:rPr lang="es-ES" altLang="es-CO"/>
              <a:pPr/>
              <a:t>24</a:t>
            </a:fld>
            <a:endParaRPr lang="es-ES" altLang="es-CO"/>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s-ES" altLang="es-CO"/>
              <a:t>JOYAS Y CUENTAS O COLLARES</a:t>
            </a:r>
          </a:p>
        </p:txBody>
      </p:sp>
    </p:spTree>
    <p:extLst>
      <p:ext uri="{BB962C8B-B14F-4D97-AF65-F5344CB8AC3E}">
        <p14:creationId xmlns:p14="http://schemas.microsoft.com/office/powerpoint/2010/main" val="325135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3C861-0314-4F71-B237-B2543783EF86}" type="slidenum">
              <a:rPr lang="es-ES" altLang="es-CO"/>
              <a:pPr/>
              <a:t>25</a:t>
            </a:fld>
            <a:endParaRPr lang="es-ES" altLang="es-CO"/>
          </a:p>
        </p:txBody>
      </p:sp>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s-ES" altLang="es-CO"/>
              <a:t>IZQUIERDA: UNA LIRA</a:t>
            </a:r>
          </a:p>
        </p:txBody>
      </p:sp>
    </p:spTree>
    <p:extLst>
      <p:ext uri="{BB962C8B-B14F-4D97-AF65-F5344CB8AC3E}">
        <p14:creationId xmlns:p14="http://schemas.microsoft.com/office/powerpoint/2010/main" val="74384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0AF452-01E2-47E3-B08F-81DB44B56385}" type="slidenum">
              <a:rPr lang="es-ES" altLang="es-CO"/>
              <a:pPr/>
              <a:t>26</a:t>
            </a:fld>
            <a:endParaRPr lang="es-ES" altLang="es-CO"/>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s-ES" altLang="es-CO"/>
              <a:t>LA HISTORIA DE ABRAHAM CUANDO IBA A MATAR A SU HIJO PUEDE REFLEJAR UNA LEYENDA DE UR DE LOS CALDEOS CON RESPECTO A UN CARNERO ENREDADO EN UN ARBUSTO.</a:t>
            </a:r>
          </a:p>
        </p:txBody>
      </p:sp>
    </p:spTree>
    <p:extLst>
      <p:ext uri="{BB962C8B-B14F-4D97-AF65-F5344CB8AC3E}">
        <p14:creationId xmlns:p14="http://schemas.microsoft.com/office/powerpoint/2010/main" val="3257981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A2EB1E-D23F-4840-BB01-DE298410C07D}" type="slidenum">
              <a:rPr lang="es-ES" altLang="es-CO"/>
              <a:pPr/>
              <a:t>28</a:t>
            </a:fld>
            <a:endParaRPr lang="es-ES" altLang="es-CO"/>
          </a:p>
        </p:txBody>
      </p:sp>
      <p:sp>
        <p:nvSpPr>
          <p:cNvPr id="292866" name="Rectangle 2"/>
          <p:cNvSpPr>
            <a:spLocks noRot="1" noChangeArrowheads="1" noTextEdit="1"/>
          </p:cNvSpPr>
          <p:nvPr>
            <p:ph type="sldImg"/>
          </p:nvPr>
        </p:nvSpPr>
        <p:spPr>
          <a:ln/>
        </p:spPr>
      </p:sp>
      <p:sp>
        <p:nvSpPr>
          <p:cNvPr id="292867" name="Rectangle 3"/>
          <p:cNvSpPr>
            <a:spLocks noGrp="1" noChangeArrowheads="1"/>
          </p:cNvSpPr>
          <p:nvPr>
            <p:ph type="body" idx="1"/>
          </p:nvPr>
        </p:nvSpPr>
        <p:spPr/>
        <p:txBody>
          <a:bodyPr/>
          <a:lstStyle/>
          <a:p>
            <a:r>
              <a:rPr lang="es-ES" altLang="es-CO"/>
              <a:t>CAJA DE COSMÉTICOS.</a:t>
            </a:r>
          </a:p>
        </p:txBody>
      </p:sp>
    </p:spTree>
    <p:extLst>
      <p:ext uri="{BB962C8B-B14F-4D97-AF65-F5344CB8AC3E}">
        <p14:creationId xmlns:p14="http://schemas.microsoft.com/office/powerpoint/2010/main" val="81527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1B43BB-D86B-401E-AAFC-2367767025D2}" type="slidenum">
              <a:rPr lang="es-ES" altLang="es-CO"/>
              <a:pPr/>
              <a:t>29</a:t>
            </a:fld>
            <a:endParaRPr lang="es-ES" altLang="es-CO"/>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s-ES" altLang="es-CO"/>
              <a:t>VASIJA DE ORO CON LA FORMA DE UN HUEVO DE AVESTRUZ</a:t>
            </a:r>
          </a:p>
        </p:txBody>
      </p:sp>
    </p:spTree>
    <p:extLst>
      <p:ext uri="{BB962C8B-B14F-4D97-AF65-F5344CB8AC3E}">
        <p14:creationId xmlns:p14="http://schemas.microsoft.com/office/powerpoint/2010/main" val="105284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7FE193-DDF9-4B95-A552-5CAC727857E7}" type="slidenum">
              <a:rPr lang="es-ES" altLang="es-CO"/>
              <a:pPr/>
              <a:t>2</a:t>
            </a:fld>
            <a:endParaRPr lang="es-ES" altLang="es-CO"/>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s-ES" altLang="es-CO"/>
              <a:t>SUS MURALLAS ENCIERRAN 60 Ha.</a:t>
            </a:r>
          </a:p>
          <a:p>
            <a:r>
              <a:rPr lang="es-ES" altLang="es-CO"/>
              <a:t>UR REPRESENTA UN PERIODO CULTURA.</a:t>
            </a:r>
          </a:p>
        </p:txBody>
      </p:sp>
    </p:spTree>
    <p:extLst>
      <p:ext uri="{BB962C8B-B14F-4D97-AF65-F5344CB8AC3E}">
        <p14:creationId xmlns:p14="http://schemas.microsoft.com/office/powerpoint/2010/main" val="618211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A6BC7E-E20D-4D00-8831-F9055C1B25C7}" type="slidenum">
              <a:rPr lang="es-ES" altLang="es-CO"/>
              <a:pPr/>
              <a:t>31</a:t>
            </a:fld>
            <a:endParaRPr lang="es-ES" altLang="es-CO"/>
          </a:p>
        </p:txBody>
      </p:sp>
      <p:sp>
        <p:nvSpPr>
          <p:cNvPr id="294914" name="Rectangle 2"/>
          <p:cNvSpPr>
            <a:spLocks noRot="1" noChangeArrowheads="1" noTextEdit="1"/>
          </p:cNvSpPr>
          <p:nvPr>
            <p:ph type="sldImg"/>
          </p:nvPr>
        </p:nvSpPr>
        <p:spPr>
          <a:ln/>
        </p:spPr>
      </p:sp>
      <p:sp>
        <p:nvSpPr>
          <p:cNvPr id="294915" name="Rectangle 3"/>
          <p:cNvSpPr>
            <a:spLocks noGrp="1" noChangeArrowheads="1"/>
          </p:cNvSpPr>
          <p:nvPr>
            <p:ph type="body" idx="1"/>
          </p:nvPr>
        </p:nvSpPr>
        <p:spPr/>
        <p:txBody>
          <a:bodyPr/>
          <a:lstStyle/>
          <a:p>
            <a:r>
              <a:rPr lang="es-ES" altLang="es-CO"/>
              <a:t>EL LEON ES EL SIMBOLO DE LA CULTURA MESOPOTAMICA</a:t>
            </a:r>
          </a:p>
        </p:txBody>
      </p:sp>
    </p:spTree>
    <p:extLst>
      <p:ext uri="{BB962C8B-B14F-4D97-AF65-F5344CB8AC3E}">
        <p14:creationId xmlns:p14="http://schemas.microsoft.com/office/powerpoint/2010/main" val="1020399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BE324-F4A5-491F-A4E3-798F5746D07F}" type="slidenum">
              <a:rPr lang="es-ES" altLang="es-CO"/>
              <a:pPr/>
              <a:t>33</a:t>
            </a:fld>
            <a:endParaRPr lang="es-ES" altLang="es-CO"/>
          </a:p>
        </p:txBody>
      </p:sp>
      <p:sp>
        <p:nvSpPr>
          <p:cNvPr id="295938" name="Rectangle 2"/>
          <p:cNvSpPr>
            <a:spLocks noRo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s-ES" altLang="es-CO"/>
              <a:t>LA LIRA TAL COMO LA ENCONTRARON</a:t>
            </a:r>
          </a:p>
        </p:txBody>
      </p:sp>
    </p:spTree>
    <p:extLst>
      <p:ext uri="{BB962C8B-B14F-4D97-AF65-F5344CB8AC3E}">
        <p14:creationId xmlns:p14="http://schemas.microsoft.com/office/powerpoint/2010/main" val="3687669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481F04-7037-4167-B0DC-CDBFD656EE2E}" type="slidenum">
              <a:rPr lang="es-ES" altLang="es-CO"/>
              <a:pPr/>
              <a:t>35</a:t>
            </a:fld>
            <a:endParaRPr lang="es-ES" altLang="es-CO"/>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s-ES" altLang="es-CO"/>
              <a:t>AQUÍ ESTÁ LOS RESTOS DE LA REINA PUABI</a:t>
            </a:r>
          </a:p>
        </p:txBody>
      </p:sp>
    </p:spTree>
    <p:extLst>
      <p:ext uri="{BB962C8B-B14F-4D97-AF65-F5344CB8AC3E}">
        <p14:creationId xmlns:p14="http://schemas.microsoft.com/office/powerpoint/2010/main" val="840405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3C717-81AB-4CBF-B266-B25F0D285937}" type="slidenum">
              <a:rPr lang="es-ES" altLang="es-CO"/>
              <a:pPr/>
              <a:t>37</a:t>
            </a:fld>
            <a:endParaRPr lang="es-ES" altLang="es-CO"/>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s-ES" altLang="es-CO"/>
              <a:t>RECONSTRUCCIÓN DE LA MUJER QUE LE APLASTARON EL CRANEO.  ERA ASISTENTE DE ALGUIEN DE LA REALEZA.</a:t>
            </a:r>
          </a:p>
        </p:txBody>
      </p:sp>
    </p:spTree>
    <p:extLst>
      <p:ext uri="{BB962C8B-B14F-4D97-AF65-F5344CB8AC3E}">
        <p14:creationId xmlns:p14="http://schemas.microsoft.com/office/powerpoint/2010/main" val="410057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F628B-0A66-455F-86DD-F2CD9E249262}" type="slidenum">
              <a:rPr lang="es-ES" altLang="es-CO"/>
              <a:pPr/>
              <a:t>38</a:t>
            </a:fld>
            <a:endParaRPr lang="es-ES" altLang="es-CO"/>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s-ES" altLang="es-CO"/>
              <a:t>ESTATUA DE PIEDRA DE UN ADORADOR </a:t>
            </a:r>
          </a:p>
        </p:txBody>
      </p:sp>
    </p:spTree>
    <p:extLst>
      <p:ext uri="{BB962C8B-B14F-4D97-AF65-F5344CB8AC3E}">
        <p14:creationId xmlns:p14="http://schemas.microsoft.com/office/powerpoint/2010/main" val="3767118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86A3D-42B0-4E23-BBFC-02335FB0E5CB}" type="slidenum">
              <a:rPr lang="es-ES" altLang="es-CO"/>
              <a:pPr/>
              <a:t>40</a:t>
            </a:fld>
            <a:endParaRPr lang="es-ES" altLang="es-CO"/>
          </a:p>
        </p:txBody>
      </p:sp>
      <p:sp>
        <p:nvSpPr>
          <p:cNvPr id="300034" name="Rectangle 2"/>
          <p:cNvSpPr>
            <a:spLocks noRo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s-ES" altLang="es-CO"/>
              <a:t>DESCUBRIMIENTOS DE WOOLLEY SE ENCUENTRAN CAPAS GRUESAS DE ARCILLA QUE FUERON ENCONTRADAS DEBAJO DE UR Y QUE SE DATAN ENTRE LOS AÑOS 4.000 A 3.000 ANTES DE CRISTO, Y SE PRESENTAN COMO EVIDENCIA DE UN GRAN DILUVIO REGISTRADAS EN EL LIBRO DE GENESIS Y EN LAS NARRACIONES MESOPOTAMICAS.</a:t>
            </a:r>
          </a:p>
        </p:txBody>
      </p:sp>
    </p:spTree>
    <p:extLst>
      <p:ext uri="{BB962C8B-B14F-4D97-AF65-F5344CB8AC3E}">
        <p14:creationId xmlns:p14="http://schemas.microsoft.com/office/powerpoint/2010/main" val="2150257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56023-973E-45ED-8ED7-CFCDD692ADA0}" type="slidenum">
              <a:rPr lang="es-ES" altLang="es-CO"/>
              <a:pPr/>
              <a:t>41</a:t>
            </a:fld>
            <a:endParaRPr lang="es-ES" altLang="es-CO"/>
          </a:p>
        </p:txBody>
      </p:sp>
      <p:sp>
        <p:nvSpPr>
          <p:cNvPr id="301058" name="Rectangle 2"/>
          <p:cNvSpPr>
            <a:spLocks noRot="1"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s-ES" altLang="es-CO"/>
              <a:t>ADEMÁS DE LO ANTERIOR TAMBIEN SE ENCONTRO LA TABLILLA DE NIPPUR QUE SUPUESTAMENTE PERTENECIÓ AL ANTIGUO NIPPUR Y QUE SOBREVIVIÓ PARA CONTAR LA HISTORIA DEL DILUVIO SUMERIO</a:t>
            </a:r>
          </a:p>
        </p:txBody>
      </p:sp>
    </p:spTree>
    <p:extLst>
      <p:ext uri="{BB962C8B-B14F-4D97-AF65-F5344CB8AC3E}">
        <p14:creationId xmlns:p14="http://schemas.microsoft.com/office/powerpoint/2010/main" val="1566824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BC66D-0C60-4365-9B61-DB79A203E5AD}" type="slidenum">
              <a:rPr lang="es-ES" altLang="es-CO"/>
              <a:pPr/>
              <a:t>42</a:t>
            </a:fld>
            <a:endParaRPr lang="es-ES" altLang="es-CO"/>
          </a:p>
        </p:txBody>
      </p:sp>
      <p:sp>
        <p:nvSpPr>
          <p:cNvPr id="302082" name="Rectangle 2"/>
          <p:cNvSpPr>
            <a:spLocks noRo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s-ES" altLang="es-CO"/>
              <a:t>LA TABLILLA ES DEL SIGLO XVII AC, CONTIENE SEIS COLUMNAS DE TEXTOS, TRES POR CADA LADO, ESCRITO EN SUMERIO.  DESCRIBE EL DILUVIO, LA CREACION DE LOS ANIMALES Y HUMANOS Y LOS REGISTROS DE LOS NOMBRES DE LOS ANTEDILUVIANOS CON SUS CIUDADES Y SUS GOBERNANTES.</a:t>
            </a:r>
          </a:p>
        </p:txBody>
      </p:sp>
    </p:spTree>
    <p:extLst>
      <p:ext uri="{BB962C8B-B14F-4D97-AF65-F5344CB8AC3E}">
        <p14:creationId xmlns:p14="http://schemas.microsoft.com/office/powerpoint/2010/main" val="4232251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DDDFDD-CC92-472A-AE33-6BA16777ABCD}" type="slidenum">
              <a:rPr lang="es-ES" altLang="es-CO"/>
              <a:pPr/>
              <a:t>43</a:t>
            </a:fld>
            <a:endParaRPr lang="es-ES" altLang="es-CO"/>
          </a:p>
        </p:txBody>
      </p:sp>
      <p:sp>
        <p:nvSpPr>
          <p:cNvPr id="303106" name="Rectangle 2"/>
          <p:cNvSpPr>
            <a:spLocks noRo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s-ES" altLang="es-CO"/>
              <a:t>ESTA ES LA TABLETA DE NIPPUR.</a:t>
            </a:r>
          </a:p>
        </p:txBody>
      </p:sp>
    </p:spTree>
    <p:extLst>
      <p:ext uri="{BB962C8B-B14F-4D97-AF65-F5344CB8AC3E}">
        <p14:creationId xmlns:p14="http://schemas.microsoft.com/office/powerpoint/2010/main" val="942530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ED3051-4F94-421E-B833-E69E5A74AD5A}" type="slidenum">
              <a:rPr lang="es-ES" altLang="es-CO"/>
              <a:pPr/>
              <a:t>44</a:t>
            </a:fld>
            <a:endParaRPr lang="es-ES" altLang="es-CO"/>
          </a:p>
        </p:txBody>
      </p:sp>
      <p:sp>
        <p:nvSpPr>
          <p:cNvPr id="304130" name="Rectangle 2"/>
          <p:cNvSpPr>
            <a:spLocks noRo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s-ES" altLang="es-CO"/>
              <a:t>LOS ARQUEOLOGOS Y ESPECIALISTAS DUDAN DE LAS NARRATIVAS DEL DILUVIO.  CREEN QUE ERA UNA AMENAZA PERSISTENTE DE LA LLANURA DEL SUR DE MESOPOTAMIA.</a:t>
            </a:r>
          </a:p>
        </p:txBody>
      </p:sp>
    </p:spTree>
    <p:extLst>
      <p:ext uri="{BB962C8B-B14F-4D97-AF65-F5344CB8AC3E}">
        <p14:creationId xmlns:p14="http://schemas.microsoft.com/office/powerpoint/2010/main" val="426254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C1D71-8621-4185-B89D-1DADB37EEF21}" type="slidenum">
              <a:rPr lang="es-ES" altLang="es-CO"/>
              <a:pPr/>
              <a:t>3</a:t>
            </a:fld>
            <a:endParaRPr lang="es-ES" altLang="es-CO"/>
          </a:p>
        </p:txBody>
      </p:sp>
      <p:sp>
        <p:nvSpPr>
          <p:cNvPr id="277506" name="Rectangle 2"/>
          <p:cNvSpPr>
            <a:spLocks noRo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s-ES" altLang="es-CO"/>
              <a:t>UR FUE OCUPADO EN PRIMER LUGAR POR EL PERIODO UBAID.</a:t>
            </a:r>
          </a:p>
          <a:p>
            <a:r>
              <a:rPr lang="es-ES" altLang="es-CO"/>
              <a:t>SU PERIODO DE FLORECIMIENTO ES EL PERIODO DINASTICO TEMPRANO</a:t>
            </a:r>
          </a:p>
          <a:p>
            <a:r>
              <a:rPr lang="es-ES" altLang="es-CO"/>
              <a:t>SUS OBJETOS SON DE BRONCE Y ORO.</a:t>
            </a:r>
          </a:p>
        </p:txBody>
      </p:sp>
    </p:spTree>
    <p:extLst>
      <p:ext uri="{BB962C8B-B14F-4D97-AF65-F5344CB8AC3E}">
        <p14:creationId xmlns:p14="http://schemas.microsoft.com/office/powerpoint/2010/main" val="128699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B4365-0ABA-46E0-8202-9DB6A8D75EF4}" type="slidenum">
              <a:rPr lang="es-ES" altLang="es-CO"/>
              <a:pPr/>
              <a:t>45</a:t>
            </a:fld>
            <a:endParaRPr lang="es-ES" altLang="es-CO"/>
          </a:p>
        </p:txBody>
      </p:sp>
      <p:sp>
        <p:nvSpPr>
          <p:cNvPr id="305154" name="Rectangle 2"/>
          <p:cNvSpPr>
            <a:spLocks noRo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s-ES" altLang="es-CO"/>
              <a:t>POR OTRO LADO, ALGUNOS CIENTIFICOS CREEN QUE EL DILUVIO DE LA TRADICIÓN MESOPOTAMICA FUE RECONSTRUIDO POR LOS ESCRITORES HEBREOS ENTRE LOS SIGLOS 8 AL 6 AC  EN EL REGISTRO BÍBLICO DE  LA GRAN HISTORIA DE NOE EN EL LIBRO DE GENESIS.</a:t>
            </a:r>
          </a:p>
          <a:p>
            <a:r>
              <a:rPr lang="es-ES" altLang="es-CO"/>
              <a:t>CUAL ES EL PROBLEMA?  ESTE RELATO FUE ESCRITO ANTES DEL RELATO BIBLICO.</a:t>
            </a:r>
          </a:p>
        </p:txBody>
      </p:sp>
    </p:spTree>
    <p:extLst>
      <p:ext uri="{BB962C8B-B14F-4D97-AF65-F5344CB8AC3E}">
        <p14:creationId xmlns:p14="http://schemas.microsoft.com/office/powerpoint/2010/main" val="2942071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A584EA-3B86-4A43-858A-CB391F1CAC34}" type="slidenum">
              <a:rPr lang="es-ES" altLang="es-CO"/>
              <a:pPr/>
              <a:t>46</a:t>
            </a:fld>
            <a:endParaRPr lang="es-ES" altLang="es-CO"/>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s-ES" altLang="es-CO"/>
              <a:t>OTRO HALLAZGO.</a:t>
            </a:r>
          </a:p>
          <a:p>
            <a:r>
              <a:rPr lang="es-ES" altLang="es-CO"/>
              <a:t>TAREA. INVESTIGAR SOBRE ABRAHAM Y LA TIERRA DE UR.</a:t>
            </a:r>
          </a:p>
          <a:p>
            <a:r>
              <a:rPr lang="es-ES" altLang="es-CO"/>
              <a:t>LOS ANTIGUOS CONSIDERABAN A LOS REYES COMO DIOSES: LOS ADORABAN Y LO RESPETABAN.</a:t>
            </a:r>
          </a:p>
          <a:p>
            <a:endParaRPr lang="es-ES" altLang="es-CO"/>
          </a:p>
        </p:txBody>
      </p:sp>
    </p:spTree>
    <p:extLst>
      <p:ext uri="{BB962C8B-B14F-4D97-AF65-F5344CB8AC3E}">
        <p14:creationId xmlns:p14="http://schemas.microsoft.com/office/powerpoint/2010/main" val="128505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20FB67-BA7E-4F14-A26D-3B2DC86C61E1}" type="slidenum">
              <a:rPr lang="es-ES" altLang="es-CO"/>
              <a:pPr/>
              <a:t>4</a:t>
            </a:fld>
            <a:endParaRPr lang="es-ES" altLang="es-CO"/>
          </a:p>
        </p:txBody>
      </p:sp>
      <p:sp>
        <p:nvSpPr>
          <p:cNvPr id="278530" name="Rectangle 2"/>
          <p:cNvSpPr>
            <a:spLocks noRo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s-ES" altLang="es-CO"/>
              <a:t>EL HALLAZGO MÁS IMPORTANTE DE ESTE PERIODO SON LAS TUMBAS REALES DEL CEMENTERIO.</a:t>
            </a:r>
          </a:p>
          <a:p>
            <a:r>
              <a:rPr lang="es-ES" altLang="es-CO"/>
              <a:t>SE REALIZABAN SACRIFICIOS HUMANOS DE LOS ASISTENTES DEL REY Y DE LA REINA.</a:t>
            </a:r>
          </a:p>
        </p:txBody>
      </p:sp>
    </p:spTree>
    <p:extLst>
      <p:ext uri="{BB962C8B-B14F-4D97-AF65-F5344CB8AC3E}">
        <p14:creationId xmlns:p14="http://schemas.microsoft.com/office/powerpoint/2010/main" val="243559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D1C6A-FEAF-4DC9-BBE3-5F4AFCB8122D}" type="slidenum">
              <a:rPr lang="es-ES" altLang="es-CO"/>
              <a:pPr/>
              <a:t>5</a:t>
            </a:fld>
            <a:endParaRPr lang="es-ES" altLang="es-CO"/>
          </a:p>
        </p:txBody>
      </p:sp>
      <p:sp>
        <p:nvSpPr>
          <p:cNvPr id="279554" name="Rectangle 2"/>
          <p:cNvSpPr>
            <a:spLocks noRo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s-ES" altLang="es-CO"/>
              <a:t>EL PERIODO II TIENE UNA DECLINACIÓN.</a:t>
            </a:r>
          </a:p>
          <a:p>
            <a:r>
              <a:rPr lang="es-ES" altLang="es-CO"/>
              <a:t>UR FLORECIÓ EN LA TERCERA DINASTIA DE UR EN EL SIGLO 21, ES LA ÉPOCA DE ABRAHAM,    FUNDADA POR UR NAMMU.</a:t>
            </a:r>
          </a:p>
        </p:txBody>
      </p:sp>
    </p:spTree>
    <p:extLst>
      <p:ext uri="{BB962C8B-B14F-4D97-AF65-F5344CB8AC3E}">
        <p14:creationId xmlns:p14="http://schemas.microsoft.com/office/powerpoint/2010/main" val="150459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89AED-D10B-4D6A-86B5-B69D996F063A}" type="slidenum">
              <a:rPr lang="es-ES" altLang="es-CO"/>
              <a:pPr/>
              <a:t>7</a:t>
            </a:fld>
            <a:endParaRPr lang="es-ES" altLang="es-CO"/>
          </a:p>
        </p:txBody>
      </p:sp>
      <p:sp>
        <p:nvSpPr>
          <p:cNvPr id="280578" name="Rectangle 2"/>
          <p:cNvSpPr>
            <a:spLocks noRot="1"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s-ES" altLang="es-CO"/>
              <a:t>TRES CLASES DE LA SOCIEDAD DE UR:</a:t>
            </a:r>
          </a:p>
          <a:p>
            <a:r>
              <a:rPr lang="es-ES" altLang="es-CO"/>
              <a:t>1. LOS REYES Y SACERDOTES</a:t>
            </a:r>
          </a:p>
          <a:p>
            <a:r>
              <a:rPr lang="es-ES" altLang="es-CO"/>
              <a:t>2. LOS AGRICULTORES Y ARTESANOS Y GANADEROS</a:t>
            </a:r>
          </a:p>
          <a:p>
            <a:r>
              <a:rPr lang="es-ES" altLang="es-CO"/>
              <a:t>3. LOS SIRVIENTES</a:t>
            </a:r>
          </a:p>
          <a:p>
            <a:endParaRPr lang="es-ES" altLang="es-CO"/>
          </a:p>
          <a:p>
            <a:r>
              <a:rPr lang="es-ES" altLang="es-CO"/>
              <a:t>HABÍAN CASAS ASEGURADAS. ALGUNAS DE DOS PISOS Y CON DRENAJE.</a:t>
            </a:r>
          </a:p>
          <a:p>
            <a:r>
              <a:rPr lang="es-ES" altLang="es-CO"/>
              <a:t>HABÍA UNA UNIVERSIDAD QUE ENSEÑABA MATEMATICAS, GEOGRAFIA, ASTRONOMÍA.</a:t>
            </a:r>
          </a:p>
        </p:txBody>
      </p:sp>
    </p:spTree>
    <p:extLst>
      <p:ext uri="{BB962C8B-B14F-4D97-AF65-F5344CB8AC3E}">
        <p14:creationId xmlns:p14="http://schemas.microsoft.com/office/powerpoint/2010/main" val="39024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F888E-C02A-43DE-A9B5-81CD559E9153}" type="slidenum">
              <a:rPr lang="es-ES" altLang="es-CO"/>
              <a:pPr/>
              <a:t>8</a:t>
            </a:fld>
            <a:endParaRPr lang="es-ES" altLang="es-CO"/>
          </a:p>
        </p:txBody>
      </p:sp>
      <p:sp>
        <p:nvSpPr>
          <p:cNvPr id="281602" name="Rectangle 2"/>
          <p:cNvSpPr>
            <a:spLocks noRot="1" noChangeArrowheads="1" noTextEdit="1"/>
          </p:cNvSpPr>
          <p:nvPr>
            <p:ph type="sldImg"/>
          </p:nvPr>
        </p:nvSpPr>
        <p:spPr>
          <a:ln/>
        </p:spPr>
      </p:sp>
      <p:sp>
        <p:nvSpPr>
          <p:cNvPr id="281603" name="Rectangle 3"/>
          <p:cNvSpPr>
            <a:spLocks noGrp="1" noChangeArrowheads="1"/>
          </p:cNvSpPr>
          <p:nvPr>
            <p:ph type="body" idx="1"/>
          </p:nvPr>
        </p:nvSpPr>
        <p:spPr/>
        <p:txBody>
          <a:bodyPr/>
          <a:lstStyle/>
          <a:p>
            <a:r>
              <a:rPr lang="es-ES" altLang="es-CO"/>
              <a:t>OTRA PARTE DE LA SOCIEDAD:</a:t>
            </a:r>
          </a:p>
          <a:p>
            <a:r>
              <a:rPr lang="es-ES" altLang="es-CO"/>
              <a:t>LOS GUERREROS:</a:t>
            </a:r>
          </a:p>
          <a:p>
            <a:r>
              <a:rPr lang="es-ES" altLang="es-CO"/>
              <a:t>LOS GENERALES</a:t>
            </a:r>
          </a:p>
          <a:p>
            <a:r>
              <a:rPr lang="es-ES" altLang="es-CO"/>
              <a:t>LOS CAPITANES</a:t>
            </a:r>
          </a:p>
          <a:p>
            <a:r>
              <a:rPr lang="es-ES" altLang="es-CO"/>
              <a:t>LOS SOLDADOS</a:t>
            </a:r>
          </a:p>
        </p:txBody>
      </p:sp>
    </p:spTree>
    <p:extLst>
      <p:ext uri="{BB962C8B-B14F-4D97-AF65-F5344CB8AC3E}">
        <p14:creationId xmlns:p14="http://schemas.microsoft.com/office/powerpoint/2010/main" val="38451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B6683-1506-4969-A596-E23B2A4B603A}" type="slidenum">
              <a:rPr lang="es-ES" altLang="es-CO"/>
              <a:pPr/>
              <a:t>9</a:t>
            </a:fld>
            <a:endParaRPr lang="es-ES" altLang="es-CO"/>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s-ES" altLang="es-CO"/>
              <a:t>LOS MUSICOS ERAN PERSONAL DE LA REALEZA.</a:t>
            </a:r>
          </a:p>
        </p:txBody>
      </p:sp>
    </p:spTree>
    <p:extLst>
      <p:ext uri="{BB962C8B-B14F-4D97-AF65-F5344CB8AC3E}">
        <p14:creationId xmlns:p14="http://schemas.microsoft.com/office/powerpoint/2010/main" val="113980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77FF4-D2D9-4BEC-84F5-02E7E31EAF74}" type="slidenum">
              <a:rPr lang="es-ES" altLang="es-CO"/>
              <a:pPr/>
              <a:t>11</a:t>
            </a:fld>
            <a:endParaRPr lang="es-ES" altLang="es-CO"/>
          </a:p>
        </p:txBody>
      </p:sp>
      <p:sp>
        <p:nvSpPr>
          <p:cNvPr id="283650" name="Rectangle 2"/>
          <p:cNvSpPr>
            <a:spLocks noRot="1" noChangeArrowheads="1" noTextEdit="1"/>
          </p:cNvSpPr>
          <p:nvPr>
            <p:ph type="sldImg"/>
          </p:nvPr>
        </p:nvSpPr>
        <p:spPr>
          <a:ln/>
        </p:spPr>
      </p:sp>
      <p:sp>
        <p:nvSpPr>
          <p:cNvPr id="283651" name="Rectangle 3"/>
          <p:cNvSpPr>
            <a:spLocks noGrp="1" noChangeArrowheads="1"/>
          </p:cNvSpPr>
          <p:nvPr>
            <p:ph type="body" idx="1"/>
          </p:nvPr>
        </p:nvSpPr>
        <p:spPr/>
        <p:txBody>
          <a:bodyPr/>
          <a:lstStyle/>
          <a:p>
            <a:r>
              <a:rPr lang="es-ES" altLang="es-CO"/>
              <a:t>ZIGURAT RECONSTRUIDO</a:t>
            </a:r>
          </a:p>
        </p:txBody>
      </p:sp>
    </p:spTree>
    <p:extLst>
      <p:ext uri="{BB962C8B-B14F-4D97-AF65-F5344CB8AC3E}">
        <p14:creationId xmlns:p14="http://schemas.microsoft.com/office/powerpoint/2010/main" val="350558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p:txBody>
          <a:bodyPr/>
          <a:lstStyle>
            <a:lvl1pPr>
              <a:defRPr/>
            </a:lvl1pPr>
          </a:lstStyle>
          <a:p>
            <a:endParaRPr lang="es-ES" altLang="es-CO"/>
          </a:p>
        </p:txBody>
      </p:sp>
      <p:sp>
        <p:nvSpPr>
          <p:cNvPr id="5" name="Marcador de pie de página 4"/>
          <p:cNvSpPr>
            <a:spLocks noGrp="1"/>
          </p:cNvSpPr>
          <p:nvPr>
            <p:ph type="ftr" sz="quarter" idx="11"/>
          </p:nvPr>
        </p:nvSpPr>
        <p:spPr/>
        <p:txBody>
          <a:bodyPr/>
          <a:lstStyle>
            <a:lvl1pPr>
              <a:defRPr/>
            </a:lvl1pPr>
          </a:lstStyle>
          <a:p>
            <a:endParaRPr lang="es-ES" altLang="es-CO"/>
          </a:p>
        </p:txBody>
      </p:sp>
      <p:sp>
        <p:nvSpPr>
          <p:cNvPr id="6" name="Marcador de número de diapositiva 5"/>
          <p:cNvSpPr>
            <a:spLocks noGrp="1"/>
          </p:cNvSpPr>
          <p:nvPr>
            <p:ph type="sldNum" sz="quarter" idx="12"/>
          </p:nvPr>
        </p:nvSpPr>
        <p:spPr/>
        <p:txBody>
          <a:bodyPr/>
          <a:lstStyle>
            <a:lvl1pPr>
              <a:defRPr/>
            </a:lvl1pPr>
          </a:lstStyle>
          <a:p>
            <a:fld id="{B6DA2DC4-03C7-4D3E-93F8-B33032E60413}" type="slidenum">
              <a:rPr lang="es-ES" altLang="es-CO"/>
              <a:pPr/>
              <a:t>‹Nº›</a:t>
            </a:fld>
            <a:endParaRPr lang="es-ES" altLang="es-CO"/>
          </a:p>
        </p:txBody>
      </p:sp>
    </p:spTree>
    <p:extLst>
      <p:ext uri="{BB962C8B-B14F-4D97-AF65-F5344CB8AC3E}">
        <p14:creationId xmlns:p14="http://schemas.microsoft.com/office/powerpoint/2010/main" val="301122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lvl1pPr>
              <a:defRPr/>
            </a:lvl1pPr>
          </a:lstStyle>
          <a:p>
            <a:endParaRPr lang="es-ES" altLang="es-CO"/>
          </a:p>
        </p:txBody>
      </p:sp>
      <p:sp>
        <p:nvSpPr>
          <p:cNvPr id="5" name="Marcador de pie de página 4"/>
          <p:cNvSpPr>
            <a:spLocks noGrp="1"/>
          </p:cNvSpPr>
          <p:nvPr>
            <p:ph type="ftr" sz="quarter" idx="11"/>
          </p:nvPr>
        </p:nvSpPr>
        <p:spPr/>
        <p:txBody>
          <a:bodyPr/>
          <a:lstStyle>
            <a:lvl1pPr>
              <a:defRPr/>
            </a:lvl1pPr>
          </a:lstStyle>
          <a:p>
            <a:endParaRPr lang="es-ES" altLang="es-CO"/>
          </a:p>
        </p:txBody>
      </p:sp>
      <p:sp>
        <p:nvSpPr>
          <p:cNvPr id="6" name="Marcador de número de diapositiva 5"/>
          <p:cNvSpPr>
            <a:spLocks noGrp="1"/>
          </p:cNvSpPr>
          <p:nvPr>
            <p:ph type="sldNum" sz="quarter" idx="12"/>
          </p:nvPr>
        </p:nvSpPr>
        <p:spPr/>
        <p:txBody>
          <a:bodyPr/>
          <a:lstStyle>
            <a:lvl1pPr>
              <a:defRPr/>
            </a:lvl1pPr>
          </a:lstStyle>
          <a:p>
            <a:fld id="{A13D692F-E32C-4A78-8240-CCE239F073B5}" type="slidenum">
              <a:rPr lang="es-ES" altLang="es-CO"/>
              <a:pPr/>
              <a:t>‹Nº›</a:t>
            </a:fld>
            <a:endParaRPr lang="es-ES" altLang="es-CO"/>
          </a:p>
        </p:txBody>
      </p:sp>
    </p:spTree>
    <p:extLst>
      <p:ext uri="{BB962C8B-B14F-4D97-AF65-F5344CB8AC3E}">
        <p14:creationId xmlns:p14="http://schemas.microsoft.com/office/powerpoint/2010/main" val="121371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lvl1pPr>
              <a:defRPr/>
            </a:lvl1pPr>
          </a:lstStyle>
          <a:p>
            <a:endParaRPr lang="es-ES" altLang="es-CO"/>
          </a:p>
        </p:txBody>
      </p:sp>
      <p:sp>
        <p:nvSpPr>
          <p:cNvPr id="5" name="Marcador de pie de página 4"/>
          <p:cNvSpPr>
            <a:spLocks noGrp="1"/>
          </p:cNvSpPr>
          <p:nvPr>
            <p:ph type="ftr" sz="quarter" idx="11"/>
          </p:nvPr>
        </p:nvSpPr>
        <p:spPr/>
        <p:txBody>
          <a:bodyPr/>
          <a:lstStyle>
            <a:lvl1pPr>
              <a:defRPr/>
            </a:lvl1pPr>
          </a:lstStyle>
          <a:p>
            <a:endParaRPr lang="es-ES" altLang="es-CO"/>
          </a:p>
        </p:txBody>
      </p:sp>
      <p:sp>
        <p:nvSpPr>
          <p:cNvPr id="6" name="Marcador de número de diapositiva 5"/>
          <p:cNvSpPr>
            <a:spLocks noGrp="1"/>
          </p:cNvSpPr>
          <p:nvPr>
            <p:ph type="sldNum" sz="quarter" idx="12"/>
          </p:nvPr>
        </p:nvSpPr>
        <p:spPr/>
        <p:txBody>
          <a:bodyPr/>
          <a:lstStyle>
            <a:lvl1pPr>
              <a:defRPr/>
            </a:lvl1pPr>
          </a:lstStyle>
          <a:p>
            <a:fld id="{5AB4A0C0-4BA9-4EF1-AE65-D8A99F2754B2}" type="slidenum">
              <a:rPr lang="es-ES" altLang="es-CO"/>
              <a:pPr/>
              <a:t>‹Nº›</a:t>
            </a:fld>
            <a:endParaRPr lang="es-ES" altLang="es-CO"/>
          </a:p>
        </p:txBody>
      </p:sp>
    </p:spTree>
    <p:extLst>
      <p:ext uri="{BB962C8B-B14F-4D97-AF65-F5344CB8AC3E}">
        <p14:creationId xmlns:p14="http://schemas.microsoft.com/office/powerpoint/2010/main" val="187953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lvl1pPr>
              <a:defRPr/>
            </a:lvl1pPr>
          </a:lstStyle>
          <a:p>
            <a:endParaRPr lang="es-ES" altLang="es-CO"/>
          </a:p>
        </p:txBody>
      </p:sp>
      <p:sp>
        <p:nvSpPr>
          <p:cNvPr id="5" name="Marcador de pie de página 4"/>
          <p:cNvSpPr>
            <a:spLocks noGrp="1"/>
          </p:cNvSpPr>
          <p:nvPr>
            <p:ph type="ftr" sz="quarter" idx="11"/>
          </p:nvPr>
        </p:nvSpPr>
        <p:spPr/>
        <p:txBody>
          <a:bodyPr/>
          <a:lstStyle>
            <a:lvl1pPr>
              <a:defRPr/>
            </a:lvl1pPr>
          </a:lstStyle>
          <a:p>
            <a:endParaRPr lang="es-ES" altLang="es-CO"/>
          </a:p>
        </p:txBody>
      </p:sp>
      <p:sp>
        <p:nvSpPr>
          <p:cNvPr id="6" name="Marcador de número de diapositiva 5"/>
          <p:cNvSpPr>
            <a:spLocks noGrp="1"/>
          </p:cNvSpPr>
          <p:nvPr>
            <p:ph type="sldNum" sz="quarter" idx="12"/>
          </p:nvPr>
        </p:nvSpPr>
        <p:spPr/>
        <p:txBody>
          <a:bodyPr/>
          <a:lstStyle>
            <a:lvl1pPr>
              <a:defRPr/>
            </a:lvl1pPr>
          </a:lstStyle>
          <a:p>
            <a:fld id="{E151A5C1-B58B-4026-BA3B-E7028176BD95}" type="slidenum">
              <a:rPr lang="es-ES" altLang="es-CO"/>
              <a:pPr/>
              <a:t>‹Nº›</a:t>
            </a:fld>
            <a:endParaRPr lang="es-ES" altLang="es-CO"/>
          </a:p>
        </p:txBody>
      </p:sp>
    </p:spTree>
    <p:extLst>
      <p:ext uri="{BB962C8B-B14F-4D97-AF65-F5344CB8AC3E}">
        <p14:creationId xmlns:p14="http://schemas.microsoft.com/office/powerpoint/2010/main" val="408966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endParaRPr lang="es-ES" altLang="es-CO"/>
          </a:p>
        </p:txBody>
      </p:sp>
      <p:sp>
        <p:nvSpPr>
          <p:cNvPr id="5" name="Marcador de pie de página 4"/>
          <p:cNvSpPr>
            <a:spLocks noGrp="1"/>
          </p:cNvSpPr>
          <p:nvPr>
            <p:ph type="ftr" sz="quarter" idx="11"/>
          </p:nvPr>
        </p:nvSpPr>
        <p:spPr/>
        <p:txBody>
          <a:bodyPr/>
          <a:lstStyle>
            <a:lvl1pPr>
              <a:defRPr/>
            </a:lvl1pPr>
          </a:lstStyle>
          <a:p>
            <a:endParaRPr lang="es-ES" altLang="es-CO"/>
          </a:p>
        </p:txBody>
      </p:sp>
      <p:sp>
        <p:nvSpPr>
          <p:cNvPr id="6" name="Marcador de número de diapositiva 5"/>
          <p:cNvSpPr>
            <a:spLocks noGrp="1"/>
          </p:cNvSpPr>
          <p:nvPr>
            <p:ph type="sldNum" sz="quarter" idx="12"/>
          </p:nvPr>
        </p:nvSpPr>
        <p:spPr/>
        <p:txBody>
          <a:bodyPr/>
          <a:lstStyle>
            <a:lvl1pPr>
              <a:defRPr/>
            </a:lvl1pPr>
          </a:lstStyle>
          <a:p>
            <a:fld id="{F12A085D-A0C3-4184-A91E-817590536B0E}" type="slidenum">
              <a:rPr lang="es-ES" altLang="es-CO"/>
              <a:pPr/>
              <a:t>‹Nº›</a:t>
            </a:fld>
            <a:endParaRPr lang="es-ES" altLang="es-CO"/>
          </a:p>
        </p:txBody>
      </p:sp>
    </p:spTree>
    <p:extLst>
      <p:ext uri="{BB962C8B-B14F-4D97-AF65-F5344CB8AC3E}">
        <p14:creationId xmlns:p14="http://schemas.microsoft.com/office/powerpoint/2010/main" val="407652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lvl1pPr>
              <a:defRPr/>
            </a:lvl1pPr>
          </a:lstStyle>
          <a:p>
            <a:endParaRPr lang="es-ES" altLang="es-CO"/>
          </a:p>
        </p:txBody>
      </p:sp>
      <p:sp>
        <p:nvSpPr>
          <p:cNvPr id="6" name="Marcador de pie de página 5"/>
          <p:cNvSpPr>
            <a:spLocks noGrp="1"/>
          </p:cNvSpPr>
          <p:nvPr>
            <p:ph type="ftr" sz="quarter" idx="11"/>
          </p:nvPr>
        </p:nvSpPr>
        <p:spPr/>
        <p:txBody>
          <a:bodyPr/>
          <a:lstStyle>
            <a:lvl1pPr>
              <a:defRPr/>
            </a:lvl1pPr>
          </a:lstStyle>
          <a:p>
            <a:endParaRPr lang="es-ES" altLang="es-CO"/>
          </a:p>
        </p:txBody>
      </p:sp>
      <p:sp>
        <p:nvSpPr>
          <p:cNvPr id="7" name="Marcador de número de diapositiva 6"/>
          <p:cNvSpPr>
            <a:spLocks noGrp="1"/>
          </p:cNvSpPr>
          <p:nvPr>
            <p:ph type="sldNum" sz="quarter" idx="12"/>
          </p:nvPr>
        </p:nvSpPr>
        <p:spPr/>
        <p:txBody>
          <a:bodyPr/>
          <a:lstStyle>
            <a:lvl1pPr>
              <a:defRPr/>
            </a:lvl1pPr>
          </a:lstStyle>
          <a:p>
            <a:fld id="{A8583987-8E03-4A49-924B-6A4FEC0F7504}" type="slidenum">
              <a:rPr lang="es-ES" altLang="es-CO"/>
              <a:pPr/>
              <a:t>‹Nº›</a:t>
            </a:fld>
            <a:endParaRPr lang="es-ES" altLang="es-CO"/>
          </a:p>
        </p:txBody>
      </p:sp>
    </p:spTree>
    <p:extLst>
      <p:ext uri="{BB962C8B-B14F-4D97-AF65-F5344CB8AC3E}">
        <p14:creationId xmlns:p14="http://schemas.microsoft.com/office/powerpoint/2010/main" val="212154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lvl1pPr>
              <a:defRPr/>
            </a:lvl1pPr>
          </a:lstStyle>
          <a:p>
            <a:endParaRPr lang="es-ES" altLang="es-CO"/>
          </a:p>
        </p:txBody>
      </p:sp>
      <p:sp>
        <p:nvSpPr>
          <p:cNvPr id="8" name="Marcador de pie de página 7"/>
          <p:cNvSpPr>
            <a:spLocks noGrp="1"/>
          </p:cNvSpPr>
          <p:nvPr>
            <p:ph type="ftr" sz="quarter" idx="11"/>
          </p:nvPr>
        </p:nvSpPr>
        <p:spPr/>
        <p:txBody>
          <a:bodyPr/>
          <a:lstStyle>
            <a:lvl1pPr>
              <a:defRPr/>
            </a:lvl1pPr>
          </a:lstStyle>
          <a:p>
            <a:endParaRPr lang="es-ES" altLang="es-CO"/>
          </a:p>
        </p:txBody>
      </p:sp>
      <p:sp>
        <p:nvSpPr>
          <p:cNvPr id="9" name="Marcador de número de diapositiva 8"/>
          <p:cNvSpPr>
            <a:spLocks noGrp="1"/>
          </p:cNvSpPr>
          <p:nvPr>
            <p:ph type="sldNum" sz="quarter" idx="12"/>
          </p:nvPr>
        </p:nvSpPr>
        <p:spPr/>
        <p:txBody>
          <a:bodyPr/>
          <a:lstStyle>
            <a:lvl1pPr>
              <a:defRPr/>
            </a:lvl1pPr>
          </a:lstStyle>
          <a:p>
            <a:fld id="{F2753312-E880-4242-9867-FA9B260C7CA6}" type="slidenum">
              <a:rPr lang="es-ES" altLang="es-CO"/>
              <a:pPr/>
              <a:t>‹Nº›</a:t>
            </a:fld>
            <a:endParaRPr lang="es-ES" altLang="es-CO"/>
          </a:p>
        </p:txBody>
      </p:sp>
    </p:spTree>
    <p:extLst>
      <p:ext uri="{BB962C8B-B14F-4D97-AF65-F5344CB8AC3E}">
        <p14:creationId xmlns:p14="http://schemas.microsoft.com/office/powerpoint/2010/main" val="177070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lvl1pPr>
              <a:defRPr/>
            </a:lvl1pPr>
          </a:lstStyle>
          <a:p>
            <a:endParaRPr lang="es-ES" altLang="es-CO"/>
          </a:p>
        </p:txBody>
      </p:sp>
      <p:sp>
        <p:nvSpPr>
          <p:cNvPr id="4" name="Marcador de pie de página 3"/>
          <p:cNvSpPr>
            <a:spLocks noGrp="1"/>
          </p:cNvSpPr>
          <p:nvPr>
            <p:ph type="ftr" sz="quarter" idx="11"/>
          </p:nvPr>
        </p:nvSpPr>
        <p:spPr/>
        <p:txBody>
          <a:bodyPr/>
          <a:lstStyle>
            <a:lvl1pPr>
              <a:defRPr/>
            </a:lvl1pPr>
          </a:lstStyle>
          <a:p>
            <a:endParaRPr lang="es-ES" altLang="es-CO"/>
          </a:p>
        </p:txBody>
      </p:sp>
      <p:sp>
        <p:nvSpPr>
          <p:cNvPr id="5" name="Marcador de número de diapositiva 4"/>
          <p:cNvSpPr>
            <a:spLocks noGrp="1"/>
          </p:cNvSpPr>
          <p:nvPr>
            <p:ph type="sldNum" sz="quarter" idx="12"/>
          </p:nvPr>
        </p:nvSpPr>
        <p:spPr/>
        <p:txBody>
          <a:bodyPr/>
          <a:lstStyle>
            <a:lvl1pPr>
              <a:defRPr/>
            </a:lvl1pPr>
          </a:lstStyle>
          <a:p>
            <a:fld id="{3AC986AF-57A3-4DE9-86B9-4A85BD0F5DA1}" type="slidenum">
              <a:rPr lang="es-ES" altLang="es-CO"/>
              <a:pPr/>
              <a:t>‹Nº›</a:t>
            </a:fld>
            <a:endParaRPr lang="es-ES" altLang="es-CO"/>
          </a:p>
        </p:txBody>
      </p:sp>
    </p:spTree>
    <p:extLst>
      <p:ext uri="{BB962C8B-B14F-4D97-AF65-F5344CB8AC3E}">
        <p14:creationId xmlns:p14="http://schemas.microsoft.com/office/powerpoint/2010/main" val="408788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s-ES" altLang="es-CO"/>
          </a:p>
        </p:txBody>
      </p:sp>
      <p:sp>
        <p:nvSpPr>
          <p:cNvPr id="3" name="Marcador de pie de página 2"/>
          <p:cNvSpPr>
            <a:spLocks noGrp="1"/>
          </p:cNvSpPr>
          <p:nvPr>
            <p:ph type="ftr" sz="quarter" idx="11"/>
          </p:nvPr>
        </p:nvSpPr>
        <p:spPr/>
        <p:txBody>
          <a:bodyPr/>
          <a:lstStyle>
            <a:lvl1pPr>
              <a:defRPr/>
            </a:lvl1pPr>
          </a:lstStyle>
          <a:p>
            <a:endParaRPr lang="es-ES" altLang="es-CO"/>
          </a:p>
        </p:txBody>
      </p:sp>
      <p:sp>
        <p:nvSpPr>
          <p:cNvPr id="4" name="Marcador de número de diapositiva 3"/>
          <p:cNvSpPr>
            <a:spLocks noGrp="1"/>
          </p:cNvSpPr>
          <p:nvPr>
            <p:ph type="sldNum" sz="quarter" idx="12"/>
          </p:nvPr>
        </p:nvSpPr>
        <p:spPr/>
        <p:txBody>
          <a:bodyPr/>
          <a:lstStyle>
            <a:lvl1pPr>
              <a:defRPr/>
            </a:lvl1pPr>
          </a:lstStyle>
          <a:p>
            <a:fld id="{15500E4A-3BE1-48FA-A647-BC3BA4D37C10}" type="slidenum">
              <a:rPr lang="es-ES" altLang="es-CO"/>
              <a:pPr/>
              <a:t>‹Nº›</a:t>
            </a:fld>
            <a:endParaRPr lang="es-ES" altLang="es-CO"/>
          </a:p>
        </p:txBody>
      </p:sp>
    </p:spTree>
    <p:extLst>
      <p:ext uri="{BB962C8B-B14F-4D97-AF65-F5344CB8AC3E}">
        <p14:creationId xmlns:p14="http://schemas.microsoft.com/office/powerpoint/2010/main" val="252558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ltLang="es-CO"/>
          </a:p>
        </p:txBody>
      </p:sp>
      <p:sp>
        <p:nvSpPr>
          <p:cNvPr id="6" name="Marcador de pie de página 5"/>
          <p:cNvSpPr>
            <a:spLocks noGrp="1"/>
          </p:cNvSpPr>
          <p:nvPr>
            <p:ph type="ftr" sz="quarter" idx="11"/>
          </p:nvPr>
        </p:nvSpPr>
        <p:spPr/>
        <p:txBody>
          <a:bodyPr/>
          <a:lstStyle>
            <a:lvl1pPr>
              <a:defRPr/>
            </a:lvl1pPr>
          </a:lstStyle>
          <a:p>
            <a:endParaRPr lang="es-ES" altLang="es-CO"/>
          </a:p>
        </p:txBody>
      </p:sp>
      <p:sp>
        <p:nvSpPr>
          <p:cNvPr id="7" name="Marcador de número de diapositiva 6"/>
          <p:cNvSpPr>
            <a:spLocks noGrp="1"/>
          </p:cNvSpPr>
          <p:nvPr>
            <p:ph type="sldNum" sz="quarter" idx="12"/>
          </p:nvPr>
        </p:nvSpPr>
        <p:spPr/>
        <p:txBody>
          <a:bodyPr/>
          <a:lstStyle>
            <a:lvl1pPr>
              <a:defRPr/>
            </a:lvl1pPr>
          </a:lstStyle>
          <a:p>
            <a:fld id="{FB7DFCC6-4D98-4EE0-98A7-D2C6A97D7712}" type="slidenum">
              <a:rPr lang="es-ES" altLang="es-CO"/>
              <a:pPr/>
              <a:t>‹Nº›</a:t>
            </a:fld>
            <a:endParaRPr lang="es-ES" altLang="es-CO"/>
          </a:p>
        </p:txBody>
      </p:sp>
    </p:spTree>
    <p:extLst>
      <p:ext uri="{BB962C8B-B14F-4D97-AF65-F5344CB8AC3E}">
        <p14:creationId xmlns:p14="http://schemas.microsoft.com/office/powerpoint/2010/main" val="373792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ltLang="es-CO"/>
          </a:p>
        </p:txBody>
      </p:sp>
      <p:sp>
        <p:nvSpPr>
          <p:cNvPr id="6" name="Marcador de pie de página 5"/>
          <p:cNvSpPr>
            <a:spLocks noGrp="1"/>
          </p:cNvSpPr>
          <p:nvPr>
            <p:ph type="ftr" sz="quarter" idx="11"/>
          </p:nvPr>
        </p:nvSpPr>
        <p:spPr/>
        <p:txBody>
          <a:bodyPr/>
          <a:lstStyle>
            <a:lvl1pPr>
              <a:defRPr/>
            </a:lvl1pPr>
          </a:lstStyle>
          <a:p>
            <a:endParaRPr lang="es-ES" altLang="es-CO"/>
          </a:p>
        </p:txBody>
      </p:sp>
      <p:sp>
        <p:nvSpPr>
          <p:cNvPr id="7" name="Marcador de número de diapositiva 6"/>
          <p:cNvSpPr>
            <a:spLocks noGrp="1"/>
          </p:cNvSpPr>
          <p:nvPr>
            <p:ph type="sldNum" sz="quarter" idx="12"/>
          </p:nvPr>
        </p:nvSpPr>
        <p:spPr/>
        <p:txBody>
          <a:bodyPr/>
          <a:lstStyle>
            <a:lvl1pPr>
              <a:defRPr/>
            </a:lvl1pPr>
          </a:lstStyle>
          <a:p>
            <a:fld id="{91E56B59-79B8-4420-82D9-BBBF8623977C}" type="slidenum">
              <a:rPr lang="es-ES" altLang="es-CO"/>
              <a:pPr/>
              <a:t>‹Nº›</a:t>
            </a:fld>
            <a:endParaRPr lang="es-ES" altLang="es-CO"/>
          </a:p>
        </p:txBody>
      </p:sp>
    </p:spTree>
    <p:extLst>
      <p:ext uri="{BB962C8B-B14F-4D97-AF65-F5344CB8AC3E}">
        <p14:creationId xmlns:p14="http://schemas.microsoft.com/office/powerpoint/2010/main" val="11758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191DB"/>
            </a:gs>
            <a:gs pos="50000">
              <a:schemeClr val="bg1"/>
            </a:gs>
            <a:gs pos="100000">
              <a:srgbClr val="9191DB"/>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CO"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CO" smtClean="0"/>
              <a:t>Haga clic para modificar el estilo de texto del patrón</a:t>
            </a:r>
          </a:p>
          <a:p>
            <a:pPr lvl="1"/>
            <a:r>
              <a:rPr lang="es-ES" altLang="es-CO" smtClean="0"/>
              <a:t>Segundo nivel</a:t>
            </a:r>
          </a:p>
          <a:p>
            <a:pPr lvl="2"/>
            <a:r>
              <a:rPr lang="es-ES" altLang="es-CO" smtClean="0"/>
              <a:t>Tercer nivel</a:t>
            </a:r>
          </a:p>
          <a:p>
            <a:pPr lvl="3"/>
            <a:r>
              <a:rPr lang="es-ES" altLang="es-CO" smtClean="0"/>
              <a:t>Cuarto nivel</a:t>
            </a:r>
          </a:p>
          <a:p>
            <a:pPr lvl="4"/>
            <a:r>
              <a:rPr lang="es-ES" altLang="es-CO"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es-CO"/>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es-CO"/>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D5E7808-0B7B-4770-AB37-2627C2E62FD3}" type="slidenum">
              <a:rPr lang="es-ES" altLang="es-CO"/>
              <a:pPr/>
              <a:t>‹Nº›</a:t>
            </a:fld>
            <a:endParaRPr lang="es-ES" alt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Baskerville Old Face" panose="02020602080505020303" pitchFamily="18" charset="0"/>
        </a:defRPr>
      </a:lvl2pPr>
      <a:lvl3pPr algn="ctr" rtl="0" fontAlgn="base">
        <a:spcBef>
          <a:spcPct val="0"/>
        </a:spcBef>
        <a:spcAft>
          <a:spcPct val="0"/>
        </a:spcAft>
        <a:defRPr sz="4400">
          <a:solidFill>
            <a:schemeClr val="tx2"/>
          </a:solidFill>
          <a:latin typeface="Baskerville Old Face" panose="02020602080505020303" pitchFamily="18" charset="0"/>
        </a:defRPr>
      </a:lvl3pPr>
      <a:lvl4pPr algn="ctr" rtl="0" fontAlgn="base">
        <a:spcBef>
          <a:spcPct val="0"/>
        </a:spcBef>
        <a:spcAft>
          <a:spcPct val="0"/>
        </a:spcAft>
        <a:defRPr sz="4400">
          <a:solidFill>
            <a:schemeClr val="tx2"/>
          </a:solidFill>
          <a:latin typeface="Baskerville Old Face" panose="02020602080505020303" pitchFamily="18" charset="0"/>
        </a:defRPr>
      </a:lvl4pPr>
      <a:lvl5pPr algn="ctr" rtl="0" fontAlgn="base">
        <a:spcBef>
          <a:spcPct val="0"/>
        </a:spcBef>
        <a:spcAft>
          <a:spcPct val="0"/>
        </a:spcAft>
        <a:defRPr sz="4400">
          <a:solidFill>
            <a:schemeClr val="tx2"/>
          </a:solidFill>
          <a:latin typeface="Baskerville Old Face" panose="02020602080505020303" pitchFamily="18" charset="0"/>
        </a:defRPr>
      </a:lvl5pPr>
      <a:lvl6pPr marL="457200" algn="ctr" rtl="0" fontAlgn="base">
        <a:spcBef>
          <a:spcPct val="0"/>
        </a:spcBef>
        <a:spcAft>
          <a:spcPct val="0"/>
        </a:spcAft>
        <a:defRPr sz="4400">
          <a:solidFill>
            <a:schemeClr val="tx2"/>
          </a:solidFill>
          <a:latin typeface="Baskerville Old Face" panose="02020602080505020303" pitchFamily="18" charset="0"/>
        </a:defRPr>
      </a:lvl6pPr>
      <a:lvl7pPr marL="914400" algn="ctr" rtl="0" fontAlgn="base">
        <a:spcBef>
          <a:spcPct val="0"/>
        </a:spcBef>
        <a:spcAft>
          <a:spcPct val="0"/>
        </a:spcAft>
        <a:defRPr sz="4400">
          <a:solidFill>
            <a:schemeClr val="tx2"/>
          </a:solidFill>
          <a:latin typeface="Baskerville Old Face" panose="02020602080505020303" pitchFamily="18" charset="0"/>
        </a:defRPr>
      </a:lvl7pPr>
      <a:lvl8pPr marL="1371600" algn="ctr" rtl="0" fontAlgn="base">
        <a:spcBef>
          <a:spcPct val="0"/>
        </a:spcBef>
        <a:spcAft>
          <a:spcPct val="0"/>
        </a:spcAft>
        <a:defRPr sz="4400">
          <a:solidFill>
            <a:schemeClr val="tx2"/>
          </a:solidFill>
          <a:latin typeface="Baskerville Old Face" panose="02020602080505020303" pitchFamily="18" charset="0"/>
        </a:defRPr>
      </a:lvl8pPr>
      <a:lvl9pPr marL="1828800" algn="ctr" rtl="0" fontAlgn="base">
        <a:spcBef>
          <a:spcPct val="0"/>
        </a:spcBef>
        <a:spcAft>
          <a:spcPct val="0"/>
        </a:spcAft>
        <a:defRPr sz="4400">
          <a:solidFill>
            <a:schemeClr val="tx2"/>
          </a:solidFill>
          <a:latin typeface="Baskerville Old Face" panose="02020602080505020303"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oi.uchicago.edu/OI/UR/Stone.html" TargetMode="Externa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2"/>
          <p:cNvSpPr txBox="1">
            <a:spLocks noChangeArrowheads="1"/>
          </p:cNvSpPr>
          <p:nvPr/>
        </p:nvSpPr>
        <p:spPr bwMode="auto">
          <a:xfrm>
            <a:off x="0" y="29972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s-CO"/>
          </a:p>
        </p:txBody>
      </p:sp>
      <p:sp>
        <p:nvSpPr>
          <p:cNvPr id="274435" name="Text Box 3"/>
          <p:cNvSpPr txBox="1">
            <a:spLocks noChangeArrowheads="1"/>
          </p:cNvSpPr>
          <p:nvPr/>
        </p:nvSpPr>
        <p:spPr bwMode="auto">
          <a:xfrm>
            <a:off x="3563938" y="1657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a:p>
        </p:txBody>
      </p:sp>
      <p:sp>
        <p:nvSpPr>
          <p:cNvPr id="274436" name="Text Box 4"/>
          <p:cNvSpPr txBox="1">
            <a:spLocks noChangeArrowheads="1"/>
          </p:cNvSpPr>
          <p:nvPr/>
        </p:nvSpPr>
        <p:spPr bwMode="auto">
          <a:xfrm>
            <a:off x="4356100" y="2017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a:p>
        </p:txBody>
      </p:sp>
      <p:sp>
        <p:nvSpPr>
          <p:cNvPr id="274437" name="Text Box 5"/>
          <p:cNvSpPr txBox="1">
            <a:spLocks noChangeArrowheads="1"/>
          </p:cNvSpPr>
          <p:nvPr/>
        </p:nvSpPr>
        <p:spPr bwMode="auto">
          <a:xfrm flipV="1">
            <a:off x="735013" y="26400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p>
            <a:endParaRPr lang="en-US" altLang="es-CO"/>
          </a:p>
        </p:txBody>
      </p:sp>
      <p:pic>
        <p:nvPicPr>
          <p:cNvPr id="274438" name="Picture 6" descr="BACK0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260350"/>
            <a:ext cx="8640763" cy="6408738"/>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74439" name="Text Box 7"/>
          <p:cNvSpPr txBox="1">
            <a:spLocks noChangeArrowheads="1"/>
          </p:cNvSpPr>
          <p:nvPr/>
        </p:nvSpPr>
        <p:spPr bwMode="auto">
          <a:xfrm>
            <a:off x="2554288" y="1681163"/>
            <a:ext cx="39465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MX" altLang="es-CO" sz="4000" i="1"/>
              <a:t>Baja Mesopotamia</a:t>
            </a:r>
          </a:p>
          <a:p>
            <a:pPr algn="ctr"/>
            <a:endParaRPr lang="es-MX" altLang="es-CO" sz="4000" i="1"/>
          </a:p>
          <a:p>
            <a:pPr algn="ctr"/>
            <a:r>
              <a:rPr lang="es-MX" altLang="es-CO" sz="4000" i="1"/>
              <a:t>UR</a:t>
            </a:r>
          </a:p>
          <a:p>
            <a:pPr algn="ctr"/>
            <a:endParaRPr lang="en-US" altLang="es-CO" sz="4000" i="1"/>
          </a:p>
        </p:txBody>
      </p:sp>
      <p:sp>
        <p:nvSpPr>
          <p:cNvPr id="274440" name="Text Box 8"/>
          <p:cNvSpPr txBox="1">
            <a:spLocks noChangeArrowheads="1"/>
          </p:cNvSpPr>
          <p:nvPr/>
        </p:nvSpPr>
        <p:spPr bwMode="auto">
          <a:xfrm>
            <a:off x="5632450" y="4949825"/>
            <a:ext cx="1662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MX" altLang="es-CO" sz="1200" b="1"/>
              <a:t>Ruben Tenorio Carvallo</a:t>
            </a:r>
            <a:endParaRPr lang="en-US" altLang="es-CO" sz="1200" b="1"/>
          </a:p>
        </p:txBody>
      </p:sp>
      <p:sp>
        <p:nvSpPr>
          <p:cNvPr id="274441" name="Oval 9"/>
          <p:cNvSpPr>
            <a:spLocks noChangeArrowheads="1"/>
          </p:cNvSpPr>
          <p:nvPr/>
        </p:nvSpPr>
        <p:spPr bwMode="auto">
          <a:xfrm>
            <a:off x="1403350" y="6907213"/>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CO"/>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0"/>
            <a:ext cx="89693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1" name="Rectangle 3"/>
          <p:cNvSpPr>
            <a:spLocks noChangeArrowheads="1"/>
          </p:cNvSpPr>
          <p:nvPr/>
        </p:nvSpPr>
        <p:spPr bwMode="auto">
          <a:xfrm>
            <a:off x="1200150" y="5688013"/>
            <a:ext cx="7127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ES" altLang="es-CO" sz="2400" b="1">
                <a:solidFill>
                  <a:srgbClr val="CC0000"/>
                </a:solidFill>
              </a:rPr>
              <a:t>This ziggurat was erected to the moon god Nanna. </a:t>
            </a:r>
          </a:p>
          <a:p>
            <a:r>
              <a:rPr lang="es-ES" altLang="es-CO" sz="2400" b="1">
                <a:solidFill>
                  <a:srgbClr val="CC0000"/>
                </a:solidFill>
              </a:rPr>
              <a:t>It was built by Ur-Nammu at Ur around 2113-2096 B.C</a:t>
            </a:r>
            <a:r>
              <a:rPr lang="es-ES" altLang="es-CO" b="1"/>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extLst>
              <a:ext uri="{28A0092B-C50C-407E-A947-70E740481C1C}">
                <a14:useLocalDpi xmlns:a14="http://schemas.microsoft.com/office/drawing/2010/main" val="0"/>
              </a:ext>
            </a:extLst>
          </a:blip>
          <a:srcRect b="6273"/>
          <a:stretch>
            <a:fillRect/>
          </a:stretch>
        </p:blipFill>
        <p:spPr bwMode="auto">
          <a:xfrm>
            <a:off x="0" y="0"/>
            <a:ext cx="9144000" cy="569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457200" y="274638"/>
            <a:ext cx="8229600" cy="542925"/>
          </a:xfrm>
        </p:spPr>
        <p:txBody>
          <a:bodyPr/>
          <a:lstStyle/>
          <a:p>
            <a:r>
              <a:rPr lang="es-MX" altLang="es-CO" sz="4000">
                <a:solidFill>
                  <a:srgbClr val="CC0000"/>
                </a:solidFill>
              </a:rPr>
              <a:t>Tumbas Reales</a:t>
            </a:r>
            <a:endParaRPr lang="en-US" altLang="es-CO" sz="4000">
              <a:solidFill>
                <a:srgbClr val="CC0000"/>
              </a:solidFill>
            </a:endParaRPr>
          </a:p>
        </p:txBody>
      </p:sp>
      <p:sp>
        <p:nvSpPr>
          <p:cNvPr id="218115" name="Rectangle 3"/>
          <p:cNvSpPr>
            <a:spLocks noGrp="1" noChangeArrowheads="1"/>
          </p:cNvSpPr>
          <p:nvPr>
            <p:ph type="body" idx="1"/>
          </p:nvPr>
        </p:nvSpPr>
        <p:spPr>
          <a:xfrm>
            <a:off x="620713" y="1709738"/>
            <a:ext cx="8229600" cy="4525962"/>
          </a:xfrm>
        </p:spPr>
        <p:txBody>
          <a:bodyPr/>
          <a:lstStyle/>
          <a:p>
            <a:pPr>
              <a:lnSpc>
                <a:spcPct val="90000"/>
              </a:lnSpc>
            </a:pPr>
            <a:r>
              <a:rPr lang="en-US" altLang="es-CO" b="1">
                <a:solidFill>
                  <a:srgbClr val="CC0000"/>
                </a:solidFill>
              </a:rPr>
              <a:t>Extravagant jewelry of gold, lapis lazuli, and carnelian, cups of gold and silver, bowls of alabaster, and extraordinary objects of art and culture were among the Mesopotamian treasures uncovered in the late 1920s by renowned British archaeologist C. Leonard Woolley in a joint expedition by the British Museum and the University of Pennsylvania Museum. </a:t>
            </a:r>
            <a:endParaRPr lang="en-US" altLang="es-CO">
              <a:solidFill>
                <a:srgbClr val="CC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endParaRPr lang="en-US" altLang="es-CO"/>
          </a:p>
        </p:txBody>
      </p:sp>
      <p:sp>
        <p:nvSpPr>
          <p:cNvPr id="270339" name="Rectangle 3"/>
          <p:cNvSpPr>
            <a:spLocks noGrp="1" noChangeArrowheads="1"/>
          </p:cNvSpPr>
          <p:nvPr>
            <p:ph type="body" idx="1"/>
          </p:nvPr>
        </p:nvSpPr>
        <p:spPr/>
        <p:txBody>
          <a:bodyPr/>
          <a:lstStyle/>
          <a:p>
            <a:r>
              <a:rPr lang="en-US" altLang="es-CO" sz="4000" b="1">
                <a:solidFill>
                  <a:srgbClr val="CC0000"/>
                </a:solidFill>
              </a:rPr>
              <a:t>One of the most spectacular discoveries in ancient Mesopotamia (modern day Iraq), the royal tombs at Ur opened the world's eyes to the full glory of ancient Sumerian culture (2600-2500 BC) at its zenith.</a:t>
            </a:r>
            <a:r>
              <a:rPr lang="en-US" altLang="es-CO" sz="4000">
                <a:solidFill>
                  <a:srgbClr val="CC0000"/>
                </a:solidFill>
              </a:rPr>
              <a:t> </a:t>
            </a:r>
          </a:p>
          <a:p>
            <a:endParaRPr lang="en-US" altLang="es-CO"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endParaRPr lang="en-US" altLang="es-CO"/>
          </a:p>
        </p:txBody>
      </p:sp>
      <p:sp>
        <p:nvSpPr>
          <p:cNvPr id="219139" name="Rectangle 3"/>
          <p:cNvSpPr>
            <a:spLocks noGrp="1" noChangeArrowheads="1"/>
          </p:cNvSpPr>
          <p:nvPr>
            <p:ph type="body" idx="1"/>
          </p:nvPr>
        </p:nvSpPr>
        <p:spPr/>
        <p:txBody>
          <a:bodyPr/>
          <a:lstStyle/>
          <a:p>
            <a:r>
              <a:rPr lang="en-US" altLang="es-CO" sz="3600" b="1">
                <a:solidFill>
                  <a:srgbClr val="CC0000"/>
                </a:solidFill>
              </a:rPr>
              <a:t>The Ur site excavated by C. Leonard Woolley and his team contained about 1800 burials. Woolley classified 16 of these as "royal" based on their distinctive form, their wealth, and the fact that they contained burials of servants and other high-ranking personages along with the "royal" person.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3"/>
          <p:cNvSpPr>
            <a:spLocks noGrp="1" noChangeArrowheads="1"/>
          </p:cNvSpPr>
          <p:nvPr>
            <p:ph type="body" idx="1"/>
          </p:nvPr>
        </p:nvSpPr>
        <p:spPr>
          <a:xfrm>
            <a:off x="457200" y="863600"/>
            <a:ext cx="8229600" cy="4525963"/>
          </a:xfrm>
        </p:spPr>
        <p:txBody>
          <a:bodyPr/>
          <a:lstStyle/>
          <a:p>
            <a:r>
              <a:rPr lang="en-US" altLang="es-CO" sz="4000" b="1">
                <a:solidFill>
                  <a:srgbClr val="CC0000"/>
                </a:solidFill>
              </a:rPr>
              <a:t>The royal cemetery tomb of Queen Puabi, like the tomb of King Tutankhamun, was an especially extraordinary find for being intact, having escaped looting through the millennia. </a:t>
            </a:r>
            <a:endParaRPr lang="en-US" altLang="es-CO" sz="4000">
              <a:solidFill>
                <a:srgbClr val="CC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Rectangle 3"/>
          <p:cNvSpPr>
            <a:spLocks noGrp="1" noChangeArrowheads="1"/>
          </p:cNvSpPr>
          <p:nvPr>
            <p:ph type="body" idx="1"/>
          </p:nvPr>
        </p:nvSpPr>
        <p:spPr>
          <a:xfrm>
            <a:off x="498475" y="1000125"/>
            <a:ext cx="8229600" cy="4525963"/>
          </a:xfrm>
        </p:spPr>
        <p:txBody>
          <a:bodyPr/>
          <a:lstStyle/>
          <a:p>
            <a:r>
              <a:rPr lang="en-US" altLang="es-CO" sz="3600" b="1">
                <a:solidFill>
                  <a:srgbClr val="CC0000"/>
                </a:solidFill>
              </a:rPr>
              <a:t>The tomb featured a vaulted chamber set at the bottom of a deep "death pit"; the lady was buried lying on a wooden bier. She was identified by a </a:t>
            </a:r>
            <a:r>
              <a:rPr lang="en-US" altLang="es-CO" sz="3600" b="1">
                <a:solidFill>
                  <a:srgbClr val="0000CC"/>
                </a:solidFill>
              </a:rPr>
              <a:t>cylinder seal bearing her name that was found on her body</a:t>
            </a:r>
            <a:r>
              <a:rPr lang="en-US" altLang="es-CO" sz="3600" b="1">
                <a:solidFill>
                  <a:srgbClr val="CC0000"/>
                </a:solidFill>
              </a:rPr>
              <a:t>. The seal is carved in cuneiform and written in Sumerian, the world's first written language.</a:t>
            </a:r>
          </a:p>
          <a:p>
            <a:endParaRPr lang="en-US" altLang="es-CO"/>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0" y="0"/>
            <a:ext cx="4260850" cy="6445250"/>
          </a:xfrm>
        </p:spPr>
      </p:pic>
      <p:sp>
        <p:nvSpPr>
          <p:cNvPr id="238595" name="Rectangle 3"/>
          <p:cNvSpPr>
            <a:spLocks noGrp="1" noChangeArrowheads="1"/>
          </p:cNvSpPr>
          <p:nvPr>
            <p:ph type="body" sz="half" idx="2"/>
          </p:nvPr>
        </p:nvSpPr>
        <p:spPr/>
        <p:txBody>
          <a:bodyPr/>
          <a:lstStyle/>
          <a:p>
            <a:endParaRPr lang="en-US" altLang="es-CO" sz="2800"/>
          </a:p>
        </p:txBody>
      </p:sp>
      <p:pic>
        <p:nvPicPr>
          <p:cNvPr id="238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0"/>
            <a:ext cx="4344987" cy="651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597" name="Rectangle 5"/>
          <p:cNvSpPr>
            <a:spLocks noChangeArrowheads="1"/>
          </p:cNvSpPr>
          <p:nvPr/>
        </p:nvSpPr>
        <p:spPr bwMode="auto">
          <a:xfrm>
            <a:off x="1033463" y="6537325"/>
            <a:ext cx="6911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CO" b="1">
                <a:solidFill>
                  <a:srgbClr val="CC0000"/>
                </a:solidFill>
              </a:rPr>
              <a:t>Plan of the central temenos of Ur, showing location of the Royal Cemetery</a:t>
            </a:r>
          </a:p>
          <a:p>
            <a:pPr eaLnBrk="0" hangingPunct="0"/>
            <a:endParaRPr lang="es-ES" altLang="es-CO"/>
          </a:p>
        </p:txBody>
      </p:sp>
      <p:sp>
        <p:nvSpPr>
          <p:cNvPr id="238598" name="Text Box 6"/>
          <p:cNvSpPr txBox="1">
            <a:spLocks noChangeArrowheads="1"/>
          </p:cNvSpPr>
          <p:nvPr/>
        </p:nvSpPr>
        <p:spPr bwMode="auto">
          <a:xfrm>
            <a:off x="6413500" y="5440363"/>
            <a:ext cx="2055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CO" b="1">
                <a:solidFill>
                  <a:srgbClr val="CC0000"/>
                </a:solidFill>
              </a:rPr>
              <a:t>TUMBAS REALES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2320925" y="0"/>
            <a:ext cx="6823075" cy="706438"/>
          </a:xfrm>
        </p:spPr>
        <p:txBody>
          <a:bodyPr/>
          <a:lstStyle/>
          <a:p>
            <a:r>
              <a:rPr lang="en-US" altLang="es-CO" sz="2800">
                <a:solidFill>
                  <a:srgbClr val="0000CC"/>
                </a:solidFill>
              </a:rPr>
              <a:t>UR 3000- 2400 AC</a:t>
            </a:r>
            <a:r>
              <a:rPr lang="en-US" altLang="es-CO" sz="3600">
                <a:solidFill>
                  <a:srgbClr val="0000CC"/>
                </a:solidFill>
              </a:rPr>
              <a:t/>
            </a:r>
            <a:br>
              <a:rPr lang="en-US" altLang="es-CO" sz="3600">
                <a:solidFill>
                  <a:srgbClr val="0000CC"/>
                </a:solidFill>
              </a:rPr>
            </a:br>
            <a:r>
              <a:rPr lang="en-US" altLang="es-CO" sz="2400" b="1">
                <a:solidFill>
                  <a:srgbClr val="0000CC"/>
                </a:solidFill>
              </a:rPr>
              <a:t>BRONCE TEMPRANO 3300-2100 AC</a:t>
            </a:r>
          </a:p>
        </p:txBody>
      </p:sp>
      <p:sp>
        <p:nvSpPr>
          <p:cNvPr id="207875" name="Rectangle 3"/>
          <p:cNvSpPr>
            <a:spLocks noGrp="1" noChangeArrowheads="1"/>
          </p:cNvSpPr>
          <p:nvPr>
            <p:ph type="body" sz="half" idx="2"/>
          </p:nvPr>
        </p:nvSpPr>
        <p:spPr>
          <a:xfrm>
            <a:off x="4348163" y="809625"/>
            <a:ext cx="4625975" cy="6048375"/>
          </a:xfrm>
        </p:spPr>
        <p:txBody>
          <a:bodyPr/>
          <a:lstStyle/>
          <a:p>
            <a:r>
              <a:rPr lang="en-US" altLang="es-CO" sz="3600" b="1">
                <a:solidFill>
                  <a:srgbClr val="CC0000"/>
                </a:solidFill>
              </a:rPr>
              <a:t>Its walls enclose circa 60 hectares. Ur was excavated by a joint expedition of the British Museum and the University of Pennsylvania under </a:t>
            </a:r>
            <a:r>
              <a:rPr lang="en-US" altLang="es-CO" sz="3600" b="1">
                <a:solidFill>
                  <a:srgbClr val="0000CC"/>
                </a:solidFill>
              </a:rPr>
              <a:t>Sir Leonard Woolley</a:t>
            </a:r>
            <a:r>
              <a:rPr lang="en-US" altLang="es-CO" sz="3600" b="1">
                <a:solidFill>
                  <a:srgbClr val="CC0000"/>
                </a:solidFill>
              </a:rPr>
              <a:t> between 1922 and 1934</a:t>
            </a:r>
            <a:r>
              <a:rPr lang="en-US" altLang="es-CO">
                <a:solidFill>
                  <a:srgbClr val="CC0000"/>
                </a:solidFill>
              </a:rPr>
              <a:t>. </a:t>
            </a:r>
          </a:p>
        </p:txBody>
      </p:sp>
      <p:pic>
        <p:nvPicPr>
          <p:cNvPr id="2078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5050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1463" y="3576638"/>
            <a:ext cx="2601912"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1910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1" name="Rectangle 5"/>
          <p:cNvSpPr>
            <a:spLocks noGrp="1" noChangeArrowheads="1"/>
          </p:cNvSpPr>
          <p:nvPr>
            <p:ph type="title"/>
          </p:nvPr>
        </p:nvSpPr>
        <p:spPr>
          <a:xfrm>
            <a:off x="388938" y="6465888"/>
            <a:ext cx="8229600" cy="392112"/>
          </a:xfrm>
        </p:spPr>
        <p:txBody>
          <a:bodyPr/>
          <a:lstStyle/>
          <a:p>
            <a:r>
              <a:rPr lang="en-US" altLang="es-CO" sz="2400" b="1"/>
              <a:t>Plan of the so-called "King's Grave"</a:t>
            </a:r>
            <a:br>
              <a:rPr lang="en-US" altLang="es-CO" sz="2400" b="1"/>
            </a:br>
            <a:endParaRPr lang="en-US" altLang="es-CO" sz="24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8" y="0"/>
            <a:ext cx="4041775" cy="606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0645" name="Rectangle 5"/>
          <p:cNvSpPr>
            <a:spLocks noGrp="1" noChangeArrowheads="1"/>
          </p:cNvSpPr>
          <p:nvPr>
            <p:ph type="title"/>
          </p:nvPr>
        </p:nvSpPr>
        <p:spPr>
          <a:xfrm>
            <a:off x="498475" y="6288088"/>
            <a:ext cx="8229600" cy="569912"/>
          </a:xfrm>
        </p:spPr>
        <p:txBody>
          <a:bodyPr/>
          <a:lstStyle/>
          <a:p>
            <a:r>
              <a:rPr lang="en-US" altLang="es-CO" sz="2400" b="1">
                <a:solidFill>
                  <a:srgbClr val="CC0000"/>
                </a:solidFill>
              </a:rPr>
              <a:t>Crushed skull of a female attendant, with jewelry and headdress</a:t>
            </a:r>
            <a:r>
              <a:rPr lang="en-US" altLang="es-CO" sz="2400" b="1"/>
              <a:t/>
            </a:r>
            <a:br>
              <a:rPr lang="en-US" altLang="es-CO" sz="2400" b="1"/>
            </a:br>
            <a:endParaRPr lang="en-US" altLang="es-CO" sz="24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7575" name="Rectangle 7"/>
          <p:cNvSpPr>
            <a:spLocks noChangeArrowheads="1"/>
          </p:cNvSpPr>
          <p:nvPr/>
        </p:nvSpPr>
        <p:spPr bwMode="auto">
          <a:xfrm>
            <a:off x="3111500" y="6251575"/>
            <a:ext cx="4086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a:solidFill>
                  <a:srgbClr val="CC0000"/>
                </a:solidFill>
              </a:rPr>
              <a:t>Reconstruction of a funeral in the cemetery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638" y="0"/>
            <a:ext cx="432276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168" name="Rectangle 8"/>
          <p:cNvSpPr>
            <a:spLocks noChangeArrowheads="1"/>
          </p:cNvSpPr>
          <p:nvPr/>
        </p:nvSpPr>
        <p:spPr bwMode="auto">
          <a:xfrm>
            <a:off x="3041650" y="5942013"/>
            <a:ext cx="33877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QUEEN PUABI'S HEADDRESS.</a:t>
            </a:r>
            <a:r>
              <a:rPr lang="es-ES" altLang="es-CO" b="1"/>
              <a:t/>
            </a:r>
            <a:br>
              <a:rPr lang="es-ES" altLang="es-CO" b="1"/>
            </a:br>
            <a:r>
              <a:rPr lang="es-ES" altLang="es-CO" b="1"/>
              <a:t>  (40K)</a:t>
            </a:r>
            <a:br>
              <a:rPr lang="es-ES" altLang="es-CO" b="1"/>
            </a:br>
            <a:r>
              <a:rPr lang="es-ES" altLang="es-CO" b="1"/>
              <a:t>Gold, lapis lazuli, and carnelian.</a:t>
            </a:r>
            <a:r>
              <a:rPr lang="es-ES" altLang="es-CO"/>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 y="0"/>
            <a:ext cx="7250113"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13" name="Rectangle 5"/>
          <p:cNvSpPr>
            <a:spLocks noChangeArrowheads="1"/>
          </p:cNvSpPr>
          <p:nvPr/>
        </p:nvSpPr>
        <p:spPr bwMode="auto">
          <a:xfrm>
            <a:off x="2862263" y="5392738"/>
            <a:ext cx="3557587"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QUEEN PUABI'S BEADED CAPE</a:t>
            </a:r>
            <a:br>
              <a:rPr lang="es-ES" altLang="es-CO" b="1" i="1"/>
            </a:br>
            <a:r>
              <a:rPr lang="es-ES" altLang="es-CO" b="1" i="1"/>
              <a:t>AND JEWELRY.</a:t>
            </a:r>
            <a:r>
              <a:rPr lang="es-ES" altLang="es-CO" b="1"/>
              <a:t/>
            </a:r>
            <a:br>
              <a:rPr lang="es-ES" altLang="es-CO" b="1"/>
            </a:br>
            <a:r>
              <a:rPr lang="es-ES" altLang="es-CO" b="1"/>
              <a:t>  (89K)</a:t>
            </a:r>
            <a:br>
              <a:rPr lang="es-ES" altLang="es-CO" b="1"/>
            </a:br>
            <a:r>
              <a:rPr lang="es-ES" altLang="es-CO" b="1"/>
              <a:t>Gold, lapis lazuli, carnelian, and</a:t>
            </a:r>
            <a:br>
              <a:rPr lang="es-ES" altLang="es-CO" b="1"/>
            </a:br>
            <a:r>
              <a:rPr lang="es-ES" altLang="es-CO" b="1"/>
              <a:t>various stones.</a:t>
            </a:r>
            <a:r>
              <a:rPr lang="es-ES" altLang="es-CO"/>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8" y="0"/>
            <a:ext cx="2879725" cy="649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7" name="Rectangle 5"/>
          <p:cNvSpPr>
            <a:spLocks noChangeArrowheads="1"/>
          </p:cNvSpPr>
          <p:nvPr/>
        </p:nvSpPr>
        <p:spPr bwMode="auto">
          <a:xfrm>
            <a:off x="0" y="1452563"/>
            <a:ext cx="268922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REAT LYRE FROM THE</a:t>
            </a:r>
            <a:br>
              <a:rPr lang="es-ES" altLang="es-CO" b="1" i="1"/>
            </a:br>
            <a:r>
              <a:rPr lang="es-ES" altLang="es-CO" b="1" i="1"/>
              <a:t>"KING'S GRAVE."</a:t>
            </a:r>
            <a:r>
              <a:rPr lang="es-ES" altLang="es-CO" b="1"/>
              <a:t/>
            </a:r>
            <a:br>
              <a:rPr lang="es-ES" altLang="es-CO" b="1"/>
            </a:br>
            <a:r>
              <a:rPr lang="es-ES" altLang="es-CO" b="1"/>
              <a:t>(Left = 40K   Right = 39K)</a:t>
            </a:r>
            <a:br>
              <a:rPr lang="es-ES" altLang="es-CO" b="1"/>
            </a:br>
            <a:r>
              <a:rPr lang="es-ES" altLang="es-CO" b="1"/>
              <a:t>Gold, lapis lazuli, shell,</a:t>
            </a:r>
            <a:br>
              <a:rPr lang="es-ES" altLang="es-CO" b="1"/>
            </a:br>
            <a:r>
              <a:rPr lang="es-ES" altLang="es-CO" b="1"/>
              <a:t>bitumen, and wood.</a:t>
            </a:r>
            <a:br>
              <a:rPr lang="es-ES" altLang="es-CO" b="1"/>
            </a:br>
            <a:r>
              <a:rPr lang="es-ES" altLang="es-CO" b="1"/>
              <a:t>Height of head 35.6 cm,</a:t>
            </a:r>
            <a:br>
              <a:rPr lang="es-ES" altLang="es-CO" b="1"/>
            </a:br>
            <a:r>
              <a:rPr lang="es-ES" altLang="es-CO" b="1"/>
              <a:t>Height of plaque 33 cm.</a:t>
            </a:r>
            <a:r>
              <a:rPr lang="es-ES" altLang="es-CO"/>
              <a:t> </a:t>
            </a:r>
          </a:p>
        </p:txBody>
      </p:sp>
      <p:pic>
        <p:nvPicPr>
          <p:cNvPr id="223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25" y="0"/>
            <a:ext cx="2797175" cy="64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0" name="Picture 4"/>
          <p:cNvPicPr>
            <a:picLocks noChangeAspect="1" noChangeArrowheads="1"/>
          </p:cNvPicPr>
          <p:nvPr/>
        </p:nvPicPr>
        <p:blipFill>
          <a:blip r:embed="rId3">
            <a:extLst>
              <a:ext uri="{28A0092B-C50C-407E-A947-70E740481C1C}">
                <a14:useLocalDpi xmlns:a14="http://schemas.microsoft.com/office/drawing/2010/main" val="0"/>
              </a:ext>
            </a:extLst>
          </a:blip>
          <a:srcRect r="484" b="-833"/>
          <a:stretch>
            <a:fillRect/>
          </a:stretch>
        </p:blipFill>
        <p:spPr bwMode="auto">
          <a:xfrm>
            <a:off x="215900" y="0"/>
            <a:ext cx="3182938"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261" name="Rectangle 5"/>
          <p:cNvSpPr>
            <a:spLocks noChangeArrowheads="1"/>
          </p:cNvSpPr>
          <p:nvPr/>
        </p:nvSpPr>
        <p:spPr bwMode="auto">
          <a:xfrm>
            <a:off x="3170238" y="5392738"/>
            <a:ext cx="35401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"RAM CAUGHT IN A THICKET."</a:t>
            </a:r>
            <a:r>
              <a:rPr lang="es-ES" altLang="es-CO" b="1"/>
              <a:t/>
            </a:r>
            <a:br>
              <a:rPr lang="es-ES" altLang="es-CO" b="1"/>
            </a:br>
            <a:r>
              <a:rPr lang="es-ES" altLang="es-CO" b="1"/>
              <a:t>  (46K)</a:t>
            </a:r>
            <a:br>
              <a:rPr lang="es-ES" altLang="es-CO" b="1"/>
            </a:br>
            <a:r>
              <a:rPr lang="es-ES" altLang="es-CO" b="1"/>
              <a:t>Gold, silver, lapis lazuli, copper,</a:t>
            </a:r>
            <a:br>
              <a:rPr lang="es-ES" altLang="es-CO" b="1"/>
            </a:br>
            <a:r>
              <a:rPr lang="es-ES" altLang="es-CO" b="1"/>
              <a:t>shell, red limestone, and bitumen.</a:t>
            </a:r>
            <a:br>
              <a:rPr lang="es-ES" altLang="es-CO" b="1"/>
            </a:br>
            <a:r>
              <a:rPr lang="es-ES" altLang="es-CO" b="1"/>
              <a:t>Height 42.6 cm.</a:t>
            </a:r>
            <a:r>
              <a:rPr lang="es-ES" altLang="es-CO"/>
              <a:t> </a:t>
            </a:r>
          </a:p>
        </p:txBody>
      </p:sp>
      <p:pic>
        <p:nvPicPr>
          <p:cNvPr id="224262" name="Picture 6"/>
          <p:cNvPicPr>
            <a:picLocks noChangeAspect="1" noChangeArrowheads="1"/>
          </p:cNvPicPr>
          <p:nvPr/>
        </p:nvPicPr>
        <p:blipFill>
          <a:blip r:embed="rId4">
            <a:extLst>
              <a:ext uri="{28A0092B-C50C-407E-A947-70E740481C1C}">
                <a14:useLocalDpi xmlns:a14="http://schemas.microsoft.com/office/drawing/2010/main" val="0"/>
              </a:ext>
            </a:extLst>
          </a:blip>
          <a:srcRect l="16251" t="5000" r="19112" b="5861"/>
          <a:stretch>
            <a:fillRect/>
          </a:stretch>
        </p:blipFill>
        <p:spPr bwMode="auto">
          <a:xfrm>
            <a:off x="5449888" y="0"/>
            <a:ext cx="3694112" cy="50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0"/>
            <a:ext cx="6526212"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85" name="Rectangle 5"/>
          <p:cNvSpPr>
            <a:spLocks noChangeArrowheads="1"/>
          </p:cNvSpPr>
          <p:nvPr/>
        </p:nvSpPr>
        <p:spPr bwMode="auto">
          <a:xfrm>
            <a:off x="3416300" y="5942013"/>
            <a:ext cx="29670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GOLD BULL AMULET.</a:t>
            </a:r>
            <a:r>
              <a:rPr lang="es-ES" altLang="es-CO" b="1"/>
              <a:t/>
            </a:r>
            <a:br>
              <a:rPr lang="es-ES" altLang="es-CO" b="1"/>
            </a:br>
            <a:r>
              <a:rPr lang="es-ES" altLang="es-CO" b="1"/>
              <a:t>  (44K)</a:t>
            </a:r>
            <a:br>
              <a:rPr lang="es-ES" altLang="es-CO" b="1"/>
            </a:br>
            <a:r>
              <a:rPr lang="es-ES" altLang="es-CO" b="1"/>
              <a:t>Height 1.5 cm, Width 1.5 cm.</a:t>
            </a:r>
            <a:r>
              <a:rPr lang="es-ES" altLang="es-CO"/>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0"/>
            <a:ext cx="7589837" cy="49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09" name="Rectangle 5"/>
          <p:cNvSpPr>
            <a:spLocks noChangeArrowheads="1"/>
          </p:cNvSpPr>
          <p:nvPr/>
        </p:nvSpPr>
        <p:spPr bwMode="auto">
          <a:xfrm>
            <a:off x="3414713" y="5118100"/>
            <a:ext cx="30543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COSMETIC BOX WITH</a:t>
            </a:r>
            <a:br>
              <a:rPr lang="es-ES" altLang="es-CO" b="1" i="1"/>
            </a:br>
            <a:r>
              <a:rPr lang="es-ES" altLang="es-CO" b="1" i="1"/>
              <a:t>INLAID LID.</a:t>
            </a:r>
            <a:r>
              <a:rPr lang="es-ES" altLang="es-CO" b="1"/>
              <a:t/>
            </a:r>
            <a:br>
              <a:rPr lang="es-ES" altLang="es-CO" b="1"/>
            </a:br>
            <a:r>
              <a:rPr lang="es-ES" altLang="es-CO" b="1"/>
              <a:t>  (59K)</a:t>
            </a:r>
            <a:br>
              <a:rPr lang="es-ES" altLang="es-CO" b="1"/>
            </a:br>
            <a:r>
              <a:rPr lang="es-ES" altLang="es-CO" b="1"/>
              <a:t>Silver, lapis lazuli, and shell.</a:t>
            </a:r>
            <a:br>
              <a:rPr lang="es-ES" altLang="es-CO" b="1"/>
            </a:br>
            <a:r>
              <a:rPr lang="es-ES" altLang="es-CO" b="1"/>
              <a:t>Height 3.5 cm, Diameter across</a:t>
            </a:r>
            <a:br>
              <a:rPr lang="es-ES" altLang="es-CO" b="1"/>
            </a:br>
            <a:r>
              <a:rPr lang="es-ES" altLang="es-CO" b="1"/>
              <a:t>lid 6.4 cm.</a:t>
            </a:r>
            <a:r>
              <a:rPr lang="es-ES" altLang="es-CO"/>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1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3" name="Rectangle 5"/>
          <p:cNvSpPr>
            <a:spLocks noChangeArrowheads="1"/>
          </p:cNvSpPr>
          <p:nvPr/>
        </p:nvSpPr>
        <p:spPr bwMode="auto">
          <a:xfrm>
            <a:off x="5837238" y="5118100"/>
            <a:ext cx="33067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GOLD VESSEL IN THE FORM</a:t>
            </a:r>
            <a:br>
              <a:rPr lang="es-ES" altLang="es-CO" b="1" i="1"/>
            </a:br>
            <a:r>
              <a:rPr lang="es-ES" altLang="es-CO" b="1" i="1"/>
              <a:t>OF AN OSTRICH EGG.</a:t>
            </a:r>
            <a:r>
              <a:rPr lang="es-ES" altLang="es-CO" b="1"/>
              <a:t/>
            </a:r>
            <a:br>
              <a:rPr lang="es-ES" altLang="es-CO" b="1"/>
            </a:br>
            <a:r>
              <a:rPr lang="es-ES" altLang="es-CO" b="1"/>
              <a:t>  (47K)</a:t>
            </a:r>
            <a:br>
              <a:rPr lang="es-ES" altLang="es-CO" b="1"/>
            </a:br>
            <a:r>
              <a:rPr lang="es-ES" altLang="es-CO" b="1"/>
              <a:t>Gold, lapis lazuli, red limestone,</a:t>
            </a:r>
            <a:br>
              <a:rPr lang="es-ES" altLang="es-CO" b="1"/>
            </a:br>
            <a:r>
              <a:rPr lang="es-ES" altLang="es-CO" b="1"/>
              <a:t>shell, and bitumen.</a:t>
            </a:r>
            <a:br>
              <a:rPr lang="es-ES" altLang="es-CO" b="1"/>
            </a:br>
            <a:r>
              <a:rPr lang="es-ES" altLang="es-CO" b="1"/>
              <a:t>Height 14.6 cm, Diameter 13 cm.</a:t>
            </a:r>
            <a:r>
              <a:rPr lang="es-ES" altLang="es-CO"/>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0" name="Rectangle 6"/>
          <p:cNvSpPr>
            <a:spLocks noGrp="1" noChangeArrowheads="1"/>
          </p:cNvSpPr>
          <p:nvPr>
            <p:ph type="body" sz="half" idx="2"/>
          </p:nvPr>
        </p:nvSpPr>
        <p:spPr>
          <a:xfrm>
            <a:off x="4359275" y="0"/>
            <a:ext cx="4583113" cy="4525963"/>
          </a:xfrm>
        </p:spPr>
        <p:txBody>
          <a:bodyPr/>
          <a:lstStyle/>
          <a:p>
            <a:r>
              <a:rPr lang="en-US" altLang="es-CO" sz="4000">
                <a:solidFill>
                  <a:srgbClr val="CC0000"/>
                </a:solidFill>
              </a:rPr>
              <a:t>The earliest occupation of the site belonged to the Ubaid Period but and the most flourishing period for the city was the Early Dynastic Period (circa 3000 - 2400 BC). </a:t>
            </a:r>
          </a:p>
          <a:p>
            <a:endParaRPr lang="en-US" altLang="es-CO" sz="4000">
              <a:solidFill>
                <a:srgbClr val="CC0000"/>
              </a:solidFill>
            </a:endParaRPr>
          </a:p>
        </p:txBody>
      </p:sp>
      <p:pic>
        <p:nvPicPr>
          <p:cNvPr id="262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22700" cy="33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2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 y="3430588"/>
            <a:ext cx="2338388" cy="342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513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57" name="Rectangle 5"/>
          <p:cNvSpPr>
            <a:spLocks noChangeArrowheads="1"/>
          </p:cNvSpPr>
          <p:nvPr/>
        </p:nvSpPr>
        <p:spPr bwMode="auto">
          <a:xfrm>
            <a:off x="6707188" y="5500688"/>
            <a:ext cx="2190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CO" b="1" i="1"/>
              <a:t>TUMBLER.</a:t>
            </a:r>
            <a:r>
              <a:rPr lang="es-ES" altLang="es-CO" b="1"/>
              <a:t/>
            </a:r>
            <a:br>
              <a:rPr lang="es-ES" altLang="es-CO" b="1"/>
            </a:br>
            <a:r>
              <a:rPr lang="es-ES" altLang="es-CO" b="1"/>
              <a:t>  (37K)</a:t>
            </a:r>
            <a:br>
              <a:rPr lang="es-ES" altLang="es-CO" b="1"/>
            </a:br>
            <a:r>
              <a:rPr lang="es-ES" altLang="es-CO" b="1"/>
              <a:t>Electrum.</a:t>
            </a:r>
            <a:br>
              <a:rPr lang="es-ES" altLang="es-CO" b="1"/>
            </a:br>
            <a:r>
              <a:rPr lang="es-ES" altLang="es-CO" b="1"/>
              <a:t>Height 15.2 cm.</a:t>
            </a:r>
            <a:r>
              <a:rPr lang="es-ES" altLang="es-CO"/>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70700" cy="5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1" name="Rectangle 5"/>
          <p:cNvSpPr>
            <a:spLocks noChangeArrowheads="1"/>
          </p:cNvSpPr>
          <p:nvPr/>
        </p:nvSpPr>
        <p:spPr bwMode="auto">
          <a:xfrm>
            <a:off x="6175375" y="5667375"/>
            <a:ext cx="29686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i="1"/>
              <a:t>SILVER HEAD OF A LION.</a:t>
            </a:r>
            <a:r>
              <a:rPr lang="es-ES" altLang="es-CO" b="1"/>
              <a:t/>
            </a:r>
            <a:br>
              <a:rPr lang="es-ES" altLang="es-CO" b="1"/>
            </a:br>
            <a:r>
              <a:rPr lang="es-ES" altLang="es-CO" b="1"/>
              <a:t>  (55K)</a:t>
            </a:r>
            <a:br>
              <a:rPr lang="es-ES" altLang="es-CO" b="1"/>
            </a:br>
            <a:r>
              <a:rPr lang="es-ES" altLang="es-CO" b="1"/>
              <a:t>Silver, lapis lazuli, and shell.</a:t>
            </a:r>
            <a:br>
              <a:rPr lang="es-ES" altLang="es-CO" b="1"/>
            </a:br>
            <a:r>
              <a:rPr lang="es-ES" altLang="es-CO" b="1"/>
              <a:t>Height 11 cm, Width 12 cm.</a:t>
            </a:r>
            <a:r>
              <a:rPr lang="es-ES" altLang="es-CO"/>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14788" cy="602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7813" name="Rectangle 5"/>
          <p:cNvSpPr>
            <a:spLocks noChangeArrowheads="1"/>
          </p:cNvSpPr>
          <p:nvPr/>
        </p:nvSpPr>
        <p:spPr bwMode="auto">
          <a:xfrm>
            <a:off x="3008313" y="6216650"/>
            <a:ext cx="4059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a:solidFill>
                  <a:srgbClr val="CC0000"/>
                </a:solidFill>
              </a:rPr>
              <a:t>Lyre from tomb of Meskalamdug, restored</a:t>
            </a:r>
          </a:p>
          <a:p>
            <a:pPr eaLnBrk="0" hangingPunct="0"/>
            <a:endParaRPr lang="es-ES" altLang="es-CO"/>
          </a:p>
        </p:txBody>
      </p:sp>
      <p:pic>
        <p:nvPicPr>
          <p:cNvPr id="2478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0"/>
            <a:ext cx="4259262"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885" name="Rectangle 5"/>
          <p:cNvSpPr>
            <a:spLocks noChangeArrowheads="1"/>
          </p:cNvSpPr>
          <p:nvPr/>
        </p:nvSpPr>
        <p:spPr bwMode="auto">
          <a:xfrm>
            <a:off x="5368925" y="5667375"/>
            <a:ext cx="27559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CO" b="1"/>
              <a:t>Headdress and jewelry of Queen Pu-Ab</a:t>
            </a:r>
          </a:p>
          <a:p>
            <a:pPr eaLnBrk="0" hangingPunct="0"/>
            <a:endParaRPr lang="es-ES" altLang="es-CO"/>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075" y="0"/>
            <a:ext cx="40513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3" name="Rectangle 5"/>
          <p:cNvSpPr>
            <a:spLocks noChangeArrowheads="1"/>
          </p:cNvSpPr>
          <p:nvPr/>
        </p:nvSpPr>
        <p:spPr bwMode="auto">
          <a:xfrm>
            <a:off x="936625" y="6216650"/>
            <a:ext cx="7432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a:t>Restoration of headdress and jewelry (gold and lapis lazuli) of a female attendant</a:t>
            </a:r>
          </a:p>
          <a:p>
            <a:pPr eaLnBrk="0" hangingPunct="0"/>
            <a:endParaRPr lang="es-ES" altLang="es-CO"/>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27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981" name="Rectangle 5"/>
          <p:cNvSpPr>
            <a:spLocks noChangeArrowheads="1"/>
          </p:cNvSpPr>
          <p:nvPr/>
        </p:nvSpPr>
        <p:spPr bwMode="auto">
          <a:xfrm>
            <a:off x="4297363" y="6216650"/>
            <a:ext cx="48466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a:t>Stone worshipper statuette of Entemenna of Lagash</a:t>
            </a:r>
          </a:p>
          <a:p>
            <a:pPr eaLnBrk="0" hangingPunct="0"/>
            <a:endParaRPr lang="es-ES" altLang="es-CO"/>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a:extLst>
              <a:ext uri="{28A0092B-C50C-407E-A947-70E740481C1C}">
                <a14:useLocalDpi xmlns:a14="http://schemas.microsoft.com/office/drawing/2010/main" val="0"/>
              </a:ext>
            </a:extLst>
          </a:blip>
          <a:srcRect t="21973" b="9056"/>
          <a:stretch>
            <a:fillRect/>
          </a:stretch>
        </p:blipFill>
        <p:spPr bwMode="auto">
          <a:xfrm>
            <a:off x="0" y="0"/>
            <a:ext cx="9144000" cy="630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Grp="1" noChangeArrowheads="1"/>
          </p:cNvSpPr>
          <p:nvPr>
            <p:ph type="body" sz="half" idx="2"/>
          </p:nvPr>
        </p:nvSpPr>
        <p:spPr>
          <a:xfrm>
            <a:off x="5105400" y="358775"/>
            <a:ext cx="4038600" cy="4525963"/>
          </a:xfrm>
        </p:spPr>
        <p:txBody>
          <a:bodyPr/>
          <a:lstStyle/>
          <a:p>
            <a:pPr>
              <a:lnSpc>
                <a:spcPct val="90000"/>
              </a:lnSpc>
            </a:pPr>
            <a:r>
              <a:rPr lang="en-US" altLang="es-CO">
                <a:solidFill>
                  <a:srgbClr val="CC0000"/>
                </a:solidFill>
              </a:rPr>
              <a:t>To this period belong the celebrated </a:t>
            </a:r>
            <a:r>
              <a:rPr lang="en-US" altLang="es-CO">
                <a:solidFill>
                  <a:srgbClr val="0000CC"/>
                </a:solidFill>
              </a:rPr>
              <a:t>tombs of the Royal Cemetery</a:t>
            </a:r>
            <a:r>
              <a:rPr lang="en-US" altLang="es-CO">
                <a:solidFill>
                  <a:srgbClr val="CC0000"/>
                </a:solidFill>
              </a:rPr>
              <a:t> with their wealth of goods made of gold - lapis lazuli - other precious materials. There is also evidence of the sacrifice of human attendants of the dead kings and queens. </a:t>
            </a:r>
          </a:p>
          <a:p>
            <a:pPr>
              <a:lnSpc>
                <a:spcPct val="90000"/>
              </a:lnSpc>
            </a:pPr>
            <a:endParaRPr lang="en-US" altLang="es-CO">
              <a:solidFill>
                <a:srgbClr val="CC0000"/>
              </a:solidFill>
            </a:endParaRPr>
          </a:p>
        </p:txBody>
      </p:sp>
      <p:sp>
        <p:nvSpPr>
          <p:cNvPr id="256009" name="Rectangle 9"/>
          <p:cNvSpPr>
            <a:spLocks noChangeArrowheads="1"/>
          </p:cNvSpPr>
          <p:nvPr/>
        </p:nvSpPr>
        <p:spPr bwMode="auto">
          <a:xfrm>
            <a:off x="333375" y="6235700"/>
            <a:ext cx="244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a:t>TOOLS &amp; WEAPONS </a:t>
            </a:r>
          </a:p>
        </p:txBody>
      </p:sp>
      <p:pic>
        <p:nvPicPr>
          <p:cNvPr id="2560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48038"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0" y="303213"/>
            <a:ext cx="1652588" cy="607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1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3048000"/>
            <a:ext cx="310515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9" name="Rectangle 7"/>
          <p:cNvSpPr>
            <a:spLocks noGrp="1" noChangeArrowheads="1"/>
          </p:cNvSpPr>
          <p:nvPr>
            <p:ph type="title"/>
          </p:nvPr>
        </p:nvSpPr>
        <p:spPr/>
        <p:txBody>
          <a:bodyPr/>
          <a:lstStyle/>
          <a:p>
            <a:endParaRPr lang="en-US" altLang="es-CO"/>
          </a:p>
        </p:txBody>
      </p:sp>
      <p:sp>
        <p:nvSpPr>
          <p:cNvPr id="248837" name="Rectangle 5"/>
          <p:cNvSpPr>
            <a:spLocks noGrp="1" noChangeArrowheads="1"/>
          </p:cNvSpPr>
          <p:nvPr>
            <p:ph type="body" idx="1"/>
          </p:nvPr>
        </p:nvSpPr>
        <p:spPr/>
        <p:txBody>
          <a:bodyPr/>
          <a:lstStyle/>
          <a:p>
            <a:r>
              <a:rPr lang="en-US" altLang="es-CO" b="1">
                <a:solidFill>
                  <a:srgbClr val="CC0000"/>
                </a:solidFill>
              </a:rPr>
              <a:t>WOOLLEY AND THE GREAT FLOOD</a:t>
            </a:r>
          </a:p>
          <a:p>
            <a:r>
              <a:rPr lang="en-US" altLang="es-CO" b="1">
                <a:solidFill>
                  <a:srgbClr val="CC0000"/>
                </a:solidFill>
              </a:rPr>
              <a:t>Among C. Leonard Woolley's discoveries at Ur were thick layers of water-laid clay found beneath Ur and dating back to between 4,000 and 3,000 BC. Woolley declared this find to be evidence of the "Great Flood" recorded in Mesopotamian narratives and in the Book of Genesis.</a:t>
            </a:r>
          </a:p>
          <a:p>
            <a:endParaRPr lang="en-US" altLang="es-CO">
              <a:solidFill>
                <a:srgbClr val="CC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6" name="Rectangle 6"/>
          <p:cNvSpPr>
            <a:spLocks noGrp="1" noChangeArrowheads="1"/>
          </p:cNvSpPr>
          <p:nvPr>
            <p:ph type="body" idx="1"/>
          </p:nvPr>
        </p:nvSpPr>
        <p:spPr>
          <a:xfrm>
            <a:off x="415925" y="822325"/>
            <a:ext cx="8229600" cy="4525963"/>
          </a:xfrm>
        </p:spPr>
        <p:txBody>
          <a:bodyPr/>
          <a:lstStyle/>
          <a:p>
            <a:r>
              <a:rPr lang="en-US" altLang="es-CO" sz="4400" b="1">
                <a:solidFill>
                  <a:srgbClr val="CC0000"/>
                </a:solidFill>
              </a:rPr>
              <a:t>Included in the exhibit are samples of the "Flood Mud" discovered beneath Ur, and the Nippur Tablet, a clay tablet from ancient Nippur which is the only surviving document of the Sumerian flood story.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endParaRPr lang="en-US" altLang="es-CO"/>
          </a:p>
        </p:txBody>
      </p:sp>
      <p:sp>
        <p:nvSpPr>
          <p:cNvPr id="272387" name="Rectangle 3"/>
          <p:cNvSpPr>
            <a:spLocks noGrp="1" noChangeArrowheads="1"/>
          </p:cNvSpPr>
          <p:nvPr>
            <p:ph type="body" idx="1"/>
          </p:nvPr>
        </p:nvSpPr>
        <p:spPr/>
        <p:txBody>
          <a:bodyPr/>
          <a:lstStyle/>
          <a:p>
            <a:r>
              <a:rPr lang="en-US" altLang="es-CO" sz="3600" b="1">
                <a:solidFill>
                  <a:srgbClr val="CC0000"/>
                </a:solidFill>
              </a:rPr>
              <a:t>Dating from the 17th century BC, the tablet contains six columns of text, three per side, with 10-15 lines in each column. Written in Sumerian, it not only tells the flood story, but also describes the creation of humans and animals, and records the names of antediluvian cities and their rulers.</a:t>
            </a:r>
            <a:r>
              <a:rPr lang="en-US" altLang="es-CO" sz="3600">
                <a:solidFill>
                  <a:srgbClr val="CC0000"/>
                </a:solidFill>
              </a:rPr>
              <a:t> </a:t>
            </a:r>
          </a:p>
          <a:p>
            <a:endParaRPr lang="en-US" altLang="es-CO"/>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396875"/>
            <a:ext cx="7369175"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ChangeArrowheads="1"/>
          </p:cNvSpPr>
          <p:nvPr>
            <p:ph type="body" idx="4294967295"/>
          </p:nvPr>
        </p:nvSpPr>
        <p:spPr>
          <a:xfrm>
            <a:off x="314325" y="358775"/>
            <a:ext cx="8229600" cy="4525963"/>
          </a:xfrm>
        </p:spPr>
        <p:txBody>
          <a:bodyPr/>
          <a:lstStyle/>
          <a:p>
            <a:r>
              <a:rPr lang="en-US" altLang="es-CO" sz="4000" b="1">
                <a:solidFill>
                  <a:srgbClr val="CC0000"/>
                </a:solidFill>
              </a:rPr>
              <a:t>Archaeologists and language specialists today doubt that the Ur (or Kish) floods could be the source of the Mesopotamian flood narratives. Instead, they view the discovered flood deposits merely as evidence that flooding was a persistent hazard in the flat alluvial plain of southern Mesopotamia. </a:t>
            </a:r>
            <a:endParaRPr lang="en-US" altLang="es-CO" sz="4000">
              <a:solidFill>
                <a:srgbClr val="CC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endParaRPr lang="en-US" altLang="es-CO"/>
          </a:p>
        </p:txBody>
      </p:sp>
      <p:sp>
        <p:nvSpPr>
          <p:cNvPr id="273411" name="Rectangle 3"/>
          <p:cNvSpPr>
            <a:spLocks noGrp="1" noChangeArrowheads="1"/>
          </p:cNvSpPr>
          <p:nvPr>
            <p:ph type="body" idx="1"/>
          </p:nvPr>
        </p:nvSpPr>
        <p:spPr/>
        <p:txBody>
          <a:bodyPr/>
          <a:lstStyle/>
          <a:p>
            <a:r>
              <a:rPr lang="en-US" altLang="es-CO" sz="3600" b="1">
                <a:solidFill>
                  <a:srgbClr val="CC0000"/>
                </a:solidFill>
              </a:rPr>
              <a:t>On the other hand, many scholars believe that the Mesopotamian flood tradition was reshaped by Hebrew writers of the 8th and 6th centuries BC into the biblical account of Noah and the Great Deluge found in the Book of Genesis.</a:t>
            </a:r>
            <a:r>
              <a:rPr lang="en-US" altLang="es-CO" sz="3600">
                <a:solidFill>
                  <a:srgbClr val="CC0000"/>
                </a:solidFill>
              </a:rPr>
              <a:t> </a:t>
            </a:r>
          </a:p>
          <a:p>
            <a:endParaRPr lang="en-US" altLang="es-CO"/>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a:xfrm>
            <a:off x="2736850" y="6343650"/>
            <a:ext cx="3028950" cy="514350"/>
          </a:xfrm>
        </p:spPr>
        <p:txBody>
          <a:bodyPr/>
          <a:lstStyle/>
          <a:p>
            <a:r>
              <a:rPr lang="es-MX" altLang="es-CO" sz="2000">
                <a:solidFill>
                  <a:srgbClr val="CC0000"/>
                </a:solidFill>
              </a:rPr>
              <a:t>ESTELA DE UR-NAMU 2100 AC</a:t>
            </a:r>
            <a:endParaRPr lang="en-US" altLang="es-CO" sz="2000">
              <a:solidFill>
                <a:srgbClr val="CC0000"/>
              </a:solidFill>
            </a:endParaRPr>
          </a:p>
        </p:txBody>
      </p:sp>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0"/>
            <a:ext cx="4840287" cy="624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4" name="Rectangle 6"/>
          <p:cNvSpPr>
            <a:spLocks noGrp="1" noChangeArrowheads="1"/>
          </p:cNvSpPr>
          <p:nvPr>
            <p:ph type="body" sz="half" idx="2"/>
          </p:nvPr>
        </p:nvSpPr>
        <p:spPr>
          <a:xfrm>
            <a:off x="379413" y="546100"/>
            <a:ext cx="8513762" cy="2233613"/>
          </a:xfrm>
        </p:spPr>
        <p:txBody>
          <a:bodyPr/>
          <a:lstStyle/>
          <a:p>
            <a:r>
              <a:rPr lang="en-US" altLang="es-CO" sz="2800">
                <a:solidFill>
                  <a:srgbClr val="CC0000"/>
                </a:solidFill>
              </a:rPr>
              <a:t>After a period of decline Ur flourished again in the time of the Third Dynasty of Ur in the 21st century BC which saw the final flowering of Sumerian achievement. The founder of this dynasty Ur-Nammu built a great Ziggurat to the city's patron deity Nanna the Moon God. </a:t>
            </a:r>
          </a:p>
        </p:txBody>
      </p:sp>
      <p:sp>
        <p:nvSpPr>
          <p:cNvPr id="258058" name="Rectangle 10"/>
          <p:cNvSpPr>
            <a:spLocks noChangeArrowheads="1"/>
          </p:cNvSpPr>
          <p:nvPr/>
        </p:nvSpPr>
        <p:spPr bwMode="auto">
          <a:xfrm>
            <a:off x="173038" y="6248400"/>
            <a:ext cx="213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a:t>CYLINDER SEALS </a:t>
            </a:r>
          </a:p>
        </p:txBody>
      </p:sp>
      <p:pic>
        <p:nvPicPr>
          <p:cNvPr id="258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3255963"/>
            <a:ext cx="8307387" cy="261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2" name="Rectangle 6"/>
          <p:cNvSpPr>
            <a:spLocks noGrp="1" noChangeArrowheads="1"/>
          </p:cNvSpPr>
          <p:nvPr>
            <p:ph type="body" sz="half" idx="2"/>
          </p:nvPr>
        </p:nvSpPr>
        <p:spPr>
          <a:xfrm>
            <a:off x="4716463" y="304800"/>
            <a:ext cx="4427537" cy="4525963"/>
          </a:xfrm>
        </p:spPr>
        <p:txBody>
          <a:bodyPr/>
          <a:lstStyle/>
          <a:p>
            <a:r>
              <a:rPr lang="en-US" altLang="es-CO" sz="3600" b="1">
                <a:solidFill>
                  <a:srgbClr val="CC0000"/>
                </a:solidFill>
              </a:rPr>
              <a:t>The city continued to thrive in the Old Babylonian Period and the Bible claims Ur as the home of Abraham before he left for the west. Later the city declined and was </a:t>
            </a:r>
            <a:r>
              <a:rPr lang="en-US" altLang="es-CO" sz="3600" b="1">
                <a:solidFill>
                  <a:srgbClr val="0000CC"/>
                </a:solidFill>
              </a:rPr>
              <a:t>finally abandoned in the 4th century BC</a:t>
            </a:r>
            <a:r>
              <a:rPr lang="en-US" altLang="es-CO" sz="3600" b="1">
                <a:solidFill>
                  <a:srgbClr val="CC0000"/>
                </a:solidFill>
              </a:rPr>
              <a:t> </a:t>
            </a:r>
          </a:p>
          <a:p>
            <a:endParaRPr lang="en-US" altLang="es-CO" sz="3600" b="1">
              <a:solidFill>
                <a:srgbClr val="CC0000"/>
              </a:solidFill>
            </a:endParaRPr>
          </a:p>
        </p:txBody>
      </p:sp>
      <p:sp>
        <p:nvSpPr>
          <p:cNvPr id="260103" name="Rectangle 7"/>
          <p:cNvSpPr>
            <a:spLocks noChangeArrowheads="1"/>
          </p:cNvSpPr>
          <p:nvPr/>
        </p:nvSpPr>
        <p:spPr bwMode="auto">
          <a:xfrm>
            <a:off x="2805113" y="3862388"/>
            <a:ext cx="2008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a:hlinkClick r:id="rId2"/>
              </a:rPr>
              <a:t>STONE VESSELS</a:t>
            </a:r>
            <a:r>
              <a:rPr lang="es-ES" altLang="es-CO"/>
              <a:t> </a:t>
            </a:r>
          </a:p>
        </p:txBody>
      </p:sp>
      <p:pic>
        <p:nvPicPr>
          <p:cNvPr id="2601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528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011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89325"/>
            <a:ext cx="2790825"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p:cNvPicPr>
            <a:picLocks noChangeAspect="1" noChangeArrowheads="1"/>
          </p:cNvPicPr>
          <p:nvPr/>
        </p:nvPicPr>
        <p:blipFill>
          <a:blip r:embed="rId3">
            <a:extLst>
              <a:ext uri="{28A0092B-C50C-407E-A947-70E740481C1C}">
                <a14:useLocalDpi xmlns:a14="http://schemas.microsoft.com/office/drawing/2010/main" val="0"/>
              </a:ext>
            </a:extLst>
          </a:blip>
          <a:srcRect t="18057" b="14055"/>
          <a:stretch>
            <a:fillRect/>
          </a:stretch>
        </p:blipFill>
        <p:spPr bwMode="auto">
          <a:xfrm>
            <a:off x="176213" y="285750"/>
            <a:ext cx="8809037" cy="62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9775"/>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4742" name="Rectangle 6"/>
          <p:cNvSpPr>
            <a:spLocks noChangeArrowheads="1"/>
          </p:cNvSpPr>
          <p:nvPr/>
        </p:nvSpPr>
        <p:spPr bwMode="auto">
          <a:xfrm>
            <a:off x="3719513" y="6216650"/>
            <a:ext cx="173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CO" b="1"/>
              <a:t>Side with warfare</a:t>
            </a:r>
          </a:p>
          <a:p>
            <a:pPr eaLnBrk="0" hangingPunct="0"/>
            <a:endParaRPr lang="es-ES" altLang="es-CO"/>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381000"/>
            <a:ext cx="381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393700"/>
            <a:ext cx="381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790" name="Text Box 6"/>
          <p:cNvSpPr txBox="1">
            <a:spLocks noChangeArrowheads="1"/>
          </p:cNvSpPr>
          <p:nvPr/>
        </p:nvSpPr>
        <p:spPr bwMode="auto">
          <a:xfrm>
            <a:off x="4891088" y="6188075"/>
            <a:ext cx="3775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CO"/>
              <a:t>MUSICOS QUE ALEGRAN AL REY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Baskerville Old Face"/>
        <a:ea typeface=""/>
        <a:cs typeface=""/>
      </a:majorFont>
      <a:minorFont>
        <a:latin typeface="Baskerville Old 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2229</TotalTime>
  <Words>1482</Words>
  <Application>Microsoft Office PowerPoint</Application>
  <PresentationFormat>Presentación en pantalla (4:3)</PresentationFormat>
  <Paragraphs>130</Paragraphs>
  <Slides>46</Slides>
  <Notes>31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46</vt:i4>
      </vt:variant>
    </vt:vector>
  </HeadingPairs>
  <TitlesOfParts>
    <vt:vector size="49" baseType="lpstr">
      <vt:lpstr>Baskerville Old Face</vt:lpstr>
      <vt:lpstr>Arial</vt:lpstr>
      <vt:lpstr>Diseño predeterminado</vt:lpstr>
      <vt:lpstr>Presentación de PowerPoint</vt:lpstr>
      <vt:lpstr>UR 3000- 2400 AC BRONCE TEMPRANO 3300-2100 AC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Tumbas Reales</vt:lpstr>
      <vt:lpstr>Presentación de PowerPoint</vt:lpstr>
      <vt:lpstr>Presentación de PowerPoint</vt:lpstr>
      <vt:lpstr>Presentación de PowerPoint</vt:lpstr>
      <vt:lpstr>Presentación de PowerPoint</vt:lpstr>
      <vt:lpstr>Presentación de PowerPoint</vt:lpstr>
      <vt:lpstr>Plan of the so-called "King's Grave" </vt:lpstr>
      <vt:lpstr>Crushed skull of a female attendant, with jewelry and headdress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ESTELA DE UR-NAMU 2100 AC</vt:lpstr>
    </vt:vector>
  </TitlesOfParts>
  <Company>ULV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Ruben Tenorio C</dc:creator>
  <cp:lastModifiedBy>Daniel Borja</cp:lastModifiedBy>
  <cp:revision>62</cp:revision>
  <dcterms:created xsi:type="dcterms:W3CDTF">2002-12-12T18:10:38Z</dcterms:created>
  <dcterms:modified xsi:type="dcterms:W3CDTF">2016-03-14T13:00:13Z</dcterms:modified>
</cp:coreProperties>
</file>