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70" r:id="rId8"/>
    <p:sldId id="271" r:id="rId9"/>
    <p:sldId id="272" r:id="rId10"/>
    <p:sldId id="273" r:id="rId11"/>
    <p:sldId id="261" r:id="rId12"/>
    <p:sldId id="262" r:id="rId13"/>
    <p:sldId id="263" r:id="rId14"/>
    <p:sldId id="264" r:id="rId15"/>
    <p:sldId id="265" r:id="rId16"/>
    <p:sldId id="26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406"/>
    <a:srgbClr val="FFAE22"/>
    <a:srgbClr val="57ABA1"/>
    <a:srgbClr val="38E5B9"/>
    <a:srgbClr val="61BC95"/>
    <a:srgbClr val="65D6B7"/>
    <a:srgbClr val="92D0AF"/>
    <a:srgbClr val="F5406C"/>
    <a:srgbClr val="FFFFFF"/>
    <a:srgbClr val="FFBC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58" autoAdjust="0"/>
    <p:restoredTop sz="94660"/>
  </p:normalViewPr>
  <p:slideViewPr>
    <p:cSldViewPr snapToGrid="0">
      <p:cViewPr>
        <p:scale>
          <a:sx n="72" d="100"/>
          <a:sy n="72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F52CBA3-E1FD-C847-9908-78CDB356D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68D2E7C1-583D-8E42-97E3-D08E2AA2AF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10D7B48E-8692-2A40-9BAF-C67FE0BA3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10/22/19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6ED7D8D-5351-8847-B9F1-30CD8478D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387C93C-570A-2F4A-8A97-14561F475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146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F90A58F-B602-C143-928C-E353E9689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ECF4F517-E092-304E-910D-F59CD4DB1C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6CB1B45-D17F-7244-910D-C2D116A4B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10/22/19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481900C-F13F-B14D-B741-00DAD45F2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F9DC4482-A3EF-3144-AB6C-ACE59F22A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051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8FA17F1A-D544-5E4D-BF93-F49B98B79F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66FEF27C-F8E5-884C-80F8-04E1D6D466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F538A1A-9442-AB4E-9494-227F48454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10/22/19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220C553-61B7-694F-972D-8F1169EE2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FFDD66E-8AB2-064D-B424-B7BEBCFB4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898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9370EB2-1520-FF44-83C6-8A32CF2C3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19AD31AA-0DDA-004F-ABAA-83C81CCC6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70A18FC-7465-B74F-A355-C4C40DE88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10/22/19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A58960B-0FB1-C340-A287-FB5470FCB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BA255D85-72BF-4C4C-BD40-5D1325172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785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71692FF-19B6-7E45-BFB3-139981F67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F08C3961-0C0C-9645-AB21-3516FFB16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C3252DC-23B9-AE44-BA01-99B1FF101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10/22/19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19B42D6-1973-C346-B83C-A454631AC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AB9320A-B2F6-B144-8EBE-07A87967E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203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234338C-B826-6642-999A-AA520D61B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1EAD2807-0224-DF41-B843-23081B5712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8A44629C-8E45-DB4A-AD9F-6DA81E905C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3B12F5A8-8667-B64F-975A-576C4E993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10/22/19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3911387F-1CDF-AB4C-87A9-D2097F86F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92AB81E0-9BB3-F045-BB89-4C8EA1194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9078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E30F84E-2D5A-6445-BF5F-1949AE06D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8FE38A78-6EDD-AF40-B131-1FCE29226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D326FB98-840C-9B43-BF0A-BE853E40B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789846C2-EA4C-C94E-8D29-22EEE7CD6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8B9F7325-481D-D643-9BC9-90E500A3EF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111043DC-13C5-5D42-887D-E23E4A6E2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10/22/19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CD791A26-BF2A-4F45-85B2-38831CA94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E90DEF71-A228-FF42-8BB9-549771BCC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4378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E062B83-A78A-4746-86CE-598936833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13708DB0-F3B1-544D-8FD8-D34FAC6CD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10/22/19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FE590606-B769-FC46-9660-499491EBD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67D18AB2-A767-C44B-9F30-5AAE373E5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307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A487A9EF-BF6E-954C-BBF6-267B98F9B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10/22/19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EDAD94DE-D883-9642-9760-82C46A6E0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E4F4780E-2BFD-AD4F-ABCF-548FE746E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426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0CD98AE-E372-F147-B9AA-A6C6627C2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FE3037B6-7814-3746-8AEC-2BA59DE6D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CBC26F6F-5D14-5E48-A3B6-C15ACC68B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6EC64F4A-EC0E-D04F-99B4-3F0425B3A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10/22/19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569A8528-0503-4649-995F-8B8D35633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A6156DBB-4A48-A540-B48E-59EB58A65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4749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E3923B4-3728-694E-A6BC-0909EDD8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C6E71A87-61D4-AF4E-9B86-02893F8909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3D5A1724-4126-2F48-8211-35A163420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48407176-7FAF-D543-8B6F-A03C1BC21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10/22/19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A46CC823-1A12-9F41-B73C-91A33011C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CFDA47F5-CAD6-A446-B538-65E94FD51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225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AAE55CEF-9975-D44E-ABD9-DD01FE3C8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BD7620A-0D4C-E042-A604-27B1063A6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CDC0F9C-5F99-A648-9FD5-6EB355EA02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10/22/19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DE97BEF3-9FAF-C440-97B8-167C294FF1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267F5F2-99B1-9E49-8C49-00BDD4F193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170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Relationship Id="rId3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A406"/>
            </a:gs>
            <a:gs pos="98000">
              <a:srgbClr val="FFAE22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DF570FC9-A3BF-8047-B78F-2E1513FA57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1272" y="5363603"/>
            <a:ext cx="9144000" cy="1655762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Dr. </a:t>
            </a:r>
            <a:r>
              <a:rPr lang="es-ES" b="1" dirty="0" err="1">
                <a:solidFill>
                  <a:schemeClr val="bg1"/>
                </a:solidFill>
              </a:rPr>
              <a:t>Gudiel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Roblero</a:t>
            </a:r>
            <a:r>
              <a:rPr lang="es-ES" b="1" dirty="0">
                <a:solidFill>
                  <a:schemeClr val="bg1"/>
                </a:solidFill>
              </a:rPr>
              <a:t> Mazariegos</a:t>
            </a:r>
            <a:r>
              <a:rPr lang="es-MX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154" y="0"/>
            <a:ext cx="10439980" cy="505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5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4855839"/>
              </p:ext>
            </p:extLst>
          </p:nvPr>
        </p:nvGraphicFramePr>
        <p:xfrm>
          <a:off x="205273" y="314062"/>
          <a:ext cx="11868539" cy="57588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34678"/>
                <a:gridCol w="3993502"/>
                <a:gridCol w="3340359"/>
              </a:tblGrid>
              <a:tr h="9186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800" dirty="0">
                          <a:effectLst/>
                        </a:rPr>
                        <a:t>Versículo</a:t>
                      </a:r>
                      <a:endParaRPr lang="es-MX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676" marR="111676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800" dirty="0">
                          <a:effectLst/>
                        </a:rPr>
                        <a:t>Actitudes de Israel</a:t>
                      </a:r>
                      <a:endParaRPr lang="es-MX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676" marR="111676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800" dirty="0">
                          <a:effectLst/>
                        </a:rPr>
                        <a:t>Actitudes de José</a:t>
                      </a:r>
                      <a:endParaRPr lang="es-MX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676" marR="111676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48402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3600" dirty="0" smtClean="0">
                          <a:effectLst/>
                        </a:rPr>
                        <a:t>45:9</a:t>
                      </a:r>
                      <a:endParaRPr lang="es-MX" sz="32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865505" algn="ctr"/>
                        </a:tabLst>
                      </a:pPr>
                      <a:r>
                        <a:rPr lang="es-ES_tradnl" sz="2400" dirty="0" smtClean="0">
                          <a:effectLst/>
                        </a:rPr>
                        <a:t>“Apresuraos, id a mi padre y decidle: `Así dice tu hijo José: Dios me ha puesto como señor de todo Egipto. Ven a mí; no te detengas”.</a:t>
                      </a:r>
                      <a:endParaRPr lang="es-MX" sz="32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865505" algn="ctr"/>
                        </a:tabLst>
                      </a:pPr>
                      <a:r>
                        <a:rPr lang="es-ES_tradnl" sz="2400" dirty="0" smtClean="0">
                          <a:effectLst/>
                        </a:rPr>
                        <a:t>46:29 “Y José unció su carro y vino a recibir a Israel su padre en </a:t>
                      </a:r>
                      <a:r>
                        <a:rPr lang="es-ES_tradnl" sz="2400" dirty="0" err="1" smtClean="0">
                          <a:effectLst/>
                        </a:rPr>
                        <a:t>Gosén</a:t>
                      </a:r>
                      <a:r>
                        <a:rPr lang="es-ES_tradnl" sz="2400" dirty="0" smtClean="0">
                          <a:effectLst/>
                        </a:rPr>
                        <a:t>; y se manifestó a él, y se echó sobre su cuello, y lloró sobre su cuello largamente”.</a:t>
                      </a:r>
                      <a:endParaRPr lang="es-MX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676" marR="111676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2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676" marR="111676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7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endParaRPr lang="es-MX" sz="2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676" marR="111676" marT="0" marB="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21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EFF10"/>
            </a:gs>
            <a:gs pos="98000">
              <a:schemeClr val="accent6">
                <a:lumMod val="20000"/>
                <a:lumOff val="8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1084831">
            <a:off x="2747687" y="1009415"/>
            <a:ext cx="6696626" cy="5983758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705A44E-C42A-3C46-8655-FA3768011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214" y="1927097"/>
            <a:ext cx="410547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3600" dirty="0">
                <a:solidFill>
                  <a:schemeClr val="bg1"/>
                </a:solidFill>
              </a:rPr>
              <a:t>Escribe un mensaje de </a:t>
            </a:r>
            <a:r>
              <a:rPr lang="es-ES_tradnl" sz="3600" b="1" dirty="0">
                <a:solidFill>
                  <a:schemeClr val="bg1"/>
                </a:solidFill>
              </a:rPr>
              <a:t>WhatsApp</a:t>
            </a:r>
            <a:r>
              <a:rPr lang="es-ES_tradnl" sz="3600" dirty="0">
                <a:solidFill>
                  <a:schemeClr val="bg1"/>
                </a:solidFill>
              </a:rPr>
              <a:t> que contenga todas las palabras que escribiste en los recuadros de José.</a:t>
            </a:r>
            <a:r>
              <a:rPr lang="es-MX" sz="36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12" y="159257"/>
            <a:ext cx="10936224" cy="176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9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t="5028" b="11955"/>
          <a:stretch/>
        </p:blipFill>
        <p:spPr>
          <a:xfrm>
            <a:off x="71718" y="0"/>
            <a:ext cx="12030635" cy="6876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84831">
            <a:off x="2747687" y="1009415"/>
            <a:ext cx="6696626" cy="5983758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07B9353B-AC03-5D46-A800-9855A0D71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7647" y="2220063"/>
            <a:ext cx="5916706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4000" dirty="0">
                <a:solidFill>
                  <a:schemeClr val="bg1"/>
                </a:solidFill>
              </a:rPr>
              <a:t>Escribe un mensaje que contribuye a fortalecer la relación con tu padre y tu madre o </a:t>
            </a:r>
            <a:r>
              <a:rPr lang="es-ES_tradnl" sz="4000" dirty="0" smtClean="0">
                <a:solidFill>
                  <a:schemeClr val="bg1"/>
                </a:solidFill>
              </a:rPr>
              <a:t>con</a:t>
            </a:r>
            <a:r>
              <a:rPr lang="es-ES_tradnl" sz="4000" dirty="0" smtClean="0">
                <a:solidFill>
                  <a:schemeClr val="bg1"/>
                </a:solidFill>
              </a:rPr>
              <a:t> </a:t>
            </a:r>
            <a:r>
              <a:rPr lang="es-ES_tradnl" sz="4000" dirty="0">
                <a:solidFill>
                  <a:schemeClr val="bg1"/>
                </a:solidFill>
              </a:rPr>
              <a:t>ambos.</a:t>
            </a:r>
            <a:r>
              <a:rPr lang="es-MX" sz="40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609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1004043" y="860612"/>
            <a:ext cx="7476565" cy="3550023"/>
          </a:xfrm>
          <a:prstGeom prst="roundRect">
            <a:avLst/>
          </a:prstGeom>
          <a:solidFill>
            <a:srgbClr val="FFC000"/>
          </a:solidFill>
          <a:ln w="1079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60B56BC0-EB2B-264B-AC16-694134EC9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3470" y="1162237"/>
            <a:ext cx="654647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3200" dirty="0">
                <a:solidFill>
                  <a:schemeClr val="bg1"/>
                </a:solidFill>
              </a:rPr>
              <a:t>“</a:t>
            </a:r>
            <a:r>
              <a:rPr lang="es-ES_tradnl" sz="3200" dirty="0">
                <a:solidFill>
                  <a:schemeClr val="bg1"/>
                </a:solidFill>
              </a:rPr>
              <a:t>Varios estudios han encontrado que la dificultad de comunicación con los padres se encuentra asociada a la dificultad de comunicación con los amigos y a tener malestar físico y psicológico”.</a:t>
            </a:r>
            <a:r>
              <a:rPr lang="es-MX" sz="32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6054">
            <a:off x="-1882588" y="-1280994"/>
            <a:ext cx="23308236" cy="1310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58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98000">
              <a:srgbClr val="FFAE22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DDD0BD50-3911-0647-AE0A-762805132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706" y="982524"/>
            <a:ext cx="2223246" cy="753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4400" dirty="0">
                <a:solidFill>
                  <a:schemeClr val="bg1"/>
                </a:solidFill>
              </a:rPr>
              <a:t>“</a:t>
            </a:r>
            <a:r>
              <a:rPr lang="es-ES_tradnl" sz="4400" dirty="0" smtClean="0">
                <a:solidFill>
                  <a:schemeClr val="bg1"/>
                </a:solidFill>
              </a:rPr>
              <a:t>gracias”</a:t>
            </a:r>
            <a:endParaRPr lang="es-MX" sz="4400" dirty="0">
              <a:solidFill>
                <a:schemeClr val="bg1"/>
              </a:solidFill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="" xmlns:a16="http://schemas.microsoft.com/office/drawing/2014/main" id="{DDD0BD50-3911-0647-AE0A-7628051324BF}"/>
              </a:ext>
            </a:extLst>
          </p:cNvPr>
          <p:cNvSpPr txBox="1">
            <a:spLocks/>
          </p:cNvSpPr>
          <p:nvPr/>
        </p:nvSpPr>
        <p:spPr>
          <a:xfrm>
            <a:off x="3639670" y="442430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8000" dirty="0" smtClean="0">
                <a:solidFill>
                  <a:schemeClr val="bg1"/>
                </a:solidFill>
              </a:rPr>
              <a:t>“provecho”</a:t>
            </a:r>
            <a:endParaRPr lang="es-MX" sz="8000" dirty="0">
              <a:solidFill>
                <a:schemeClr val="bg1"/>
              </a:solidFill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="" xmlns:a16="http://schemas.microsoft.com/office/drawing/2014/main" id="{DDD0BD50-3911-0647-AE0A-7628051324BF}"/>
              </a:ext>
            </a:extLst>
          </p:cNvPr>
          <p:cNvSpPr txBox="1">
            <a:spLocks/>
          </p:cNvSpPr>
          <p:nvPr/>
        </p:nvSpPr>
        <p:spPr>
          <a:xfrm>
            <a:off x="6044452" y="2232259"/>
            <a:ext cx="5706036" cy="756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5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“buenas tardes”</a:t>
            </a:r>
            <a:endParaRPr lang="es-MX" sz="5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="" xmlns:a16="http://schemas.microsoft.com/office/drawing/2014/main" id="{DDD0BD50-3911-0647-AE0A-7628051324BF}"/>
              </a:ext>
            </a:extLst>
          </p:cNvPr>
          <p:cNvSpPr txBox="1">
            <a:spLocks/>
          </p:cNvSpPr>
          <p:nvPr/>
        </p:nvSpPr>
        <p:spPr>
          <a:xfrm>
            <a:off x="7463118" y="965567"/>
            <a:ext cx="3823448" cy="1006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“buenos días”</a:t>
            </a:r>
            <a:endParaRPr lang="es-MX"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="" xmlns:a16="http://schemas.microsoft.com/office/drawing/2014/main" id="{DDD0BD50-3911-0647-AE0A-7628051324BF}"/>
              </a:ext>
            </a:extLst>
          </p:cNvPr>
          <p:cNvSpPr txBox="1">
            <a:spLocks/>
          </p:cNvSpPr>
          <p:nvPr/>
        </p:nvSpPr>
        <p:spPr>
          <a:xfrm>
            <a:off x="3639670" y="1277034"/>
            <a:ext cx="10515600" cy="9952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6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“salud”</a:t>
            </a:r>
            <a:endParaRPr lang="es-MX" sz="6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="" xmlns:a16="http://schemas.microsoft.com/office/drawing/2014/main" id="{DDD0BD50-3911-0647-AE0A-7628051324BF}"/>
              </a:ext>
            </a:extLst>
          </p:cNvPr>
          <p:cNvSpPr txBox="1">
            <a:spLocks/>
          </p:cNvSpPr>
          <p:nvPr/>
        </p:nvSpPr>
        <p:spPr>
          <a:xfrm>
            <a:off x="1281951" y="5023417"/>
            <a:ext cx="2765613" cy="824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3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“por favor” </a:t>
            </a:r>
            <a:endParaRPr lang="es-MX" sz="3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="" xmlns:a16="http://schemas.microsoft.com/office/drawing/2014/main" id="{DDD0BD50-3911-0647-AE0A-7628051324BF}"/>
              </a:ext>
            </a:extLst>
          </p:cNvPr>
          <p:cNvSpPr txBox="1">
            <a:spLocks/>
          </p:cNvSpPr>
          <p:nvPr/>
        </p:nvSpPr>
        <p:spPr>
          <a:xfrm>
            <a:off x="3146612" y="3401470"/>
            <a:ext cx="10515600" cy="1017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4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“con permiso”</a:t>
            </a:r>
            <a:endParaRPr lang="es-MX" sz="4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Marcador de contenido 2">
            <a:extLst>
              <a:ext uri="{FF2B5EF4-FFF2-40B4-BE49-F238E27FC236}">
                <a16:creationId xmlns="" xmlns:a16="http://schemas.microsoft.com/office/drawing/2014/main" id="{DDD0BD50-3911-0647-AE0A-7628051324BF}"/>
              </a:ext>
            </a:extLst>
          </p:cNvPr>
          <p:cNvSpPr txBox="1">
            <a:spLocks/>
          </p:cNvSpPr>
          <p:nvPr/>
        </p:nvSpPr>
        <p:spPr>
          <a:xfrm>
            <a:off x="0" y="223225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8000" dirty="0" smtClean="0">
                <a:solidFill>
                  <a:schemeClr val="bg1"/>
                </a:solidFill>
              </a:rPr>
              <a:t>“provecho”</a:t>
            </a:r>
            <a:endParaRPr lang="es-MX" sz="8000" dirty="0">
              <a:solidFill>
                <a:schemeClr val="bg1"/>
              </a:solidFill>
            </a:endParaRPr>
          </a:p>
        </p:txBody>
      </p:sp>
      <p:sp>
        <p:nvSpPr>
          <p:cNvPr id="11" name="Marcador de contenido 2">
            <a:extLst>
              <a:ext uri="{FF2B5EF4-FFF2-40B4-BE49-F238E27FC236}">
                <a16:creationId xmlns="" xmlns:a16="http://schemas.microsoft.com/office/drawing/2014/main" id="{DDD0BD50-3911-0647-AE0A-7628051324BF}"/>
              </a:ext>
            </a:extLst>
          </p:cNvPr>
          <p:cNvSpPr txBox="1">
            <a:spLocks/>
          </p:cNvSpPr>
          <p:nvPr/>
        </p:nvSpPr>
        <p:spPr>
          <a:xfrm>
            <a:off x="2698376" y="404610"/>
            <a:ext cx="5706036" cy="756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5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“buenas tardes”</a:t>
            </a:r>
            <a:endParaRPr lang="es-MX" sz="5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="" xmlns:a16="http://schemas.microsoft.com/office/drawing/2014/main" id="{DDD0BD50-3911-0647-AE0A-7628051324BF}"/>
              </a:ext>
            </a:extLst>
          </p:cNvPr>
          <p:cNvSpPr txBox="1">
            <a:spLocks/>
          </p:cNvSpPr>
          <p:nvPr/>
        </p:nvSpPr>
        <p:spPr>
          <a:xfrm>
            <a:off x="7958417" y="3875395"/>
            <a:ext cx="3823448" cy="1006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“buenos días”</a:t>
            </a:r>
            <a:endParaRPr lang="es-MX"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="" xmlns:a16="http://schemas.microsoft.com/office/drawing/2014/main" id="{DDD0BD50-3911-0647-AE0A-7628051324BF}"/>
              </a:ext>
            </a:extLst>
          </p:cNvPr>
          <p:cNvSpPr txBox="1">
            <a:spLocks/>
          </p:cNvSpPr>
          <p:nvPr/>
        </p:nvSpPr>
        <p:spPr>
          <a:xfrm>
            <a:off x="7351060" y="3187054"/>
            <a:ext cx="10515600" cy="1017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4800" dirty="0" smtClean="0">
                <a:solidFill>
                  <a:srgbClr val="FFFFFF"/>
                </a:solidFill>
              </a:rPr>
              <a:t>“con permiso”</a:t>
            </a:r>
            <a:endParaRPr lang="es-MX" sz="4800" dirty="0">
              <a:solidFill>
                <a:srgbClr val="FFFFFF"/>
              </a:solidFill>
            </a:endParaRPr>
          </a:p>
        </p:txBody>
      </p:sp>
      <p:sp>
        <p:nvSpPr>
          <p:cNvPr id="14" name="Marcador de contenido 2">
            <a:extLst>
              <a:ext uri="{FF2B5EF4-FFF2-40B4-BE49-F238E27FC236}">
                <a16:creationId xmlns="" xmlns:a16="http://schemas.microsoft.com/office/drawing/2014/main" id="{DDD0BD50-3911-0647-AE0A-7628051324BF}"/>
              </a:ext>
            </a:extLst>
          </p:cNvPr>
          <p:cNvSpPr txBox="1">
            <a:spLocks/>
          </p:cNvSpPr>
          <p:nvPr/>
        </p:nvSpPr>
        <p:spPr>
          <a:xfrm>
            <a:off x="8731623" y="1757949"/>
            <a:ext cx="2765613" cy="824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3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“por favor” </a:t>
            </a:r>
            <a:endParaRPr lang="es-MX" sz="3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="" xmlns:a16="http://schemas.microsoft.com/office/drawing/2014/main" id="{DDD0BD50-3911-0647-AE0A-7628051324BF}"/>
              </a:ext>
            </a:extLst>
          </p:cNvPr>
          <p:cNvSpPr txBox="1">
            <a:spLocks/>
          </p:cNvSpPr>
          <p:nvPr/>
        </p:nvSpPr>
        <p:spPr>
          <a:xfrm>
            <a:off x="1969993" y="5907429"/>
            <a:ext cx="5706036" cy="756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5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“buenas tardes”</a:t>
            </a:r>
            <a:endParaRPr lang="es-MX" sz="5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Marcador de contenido 2">
            <a:extLst>
              <a:ext uri="{FF2B5EF4-FFF2-40B4-BE49-F238E27FC236}">
                <a16:creationId xmlns="" xmlns:a16="http://schemas.microsoft.com/office/drawing/2014/main" id="{DDD0BD50-3911-0647-AE0A-7628051324BF}"/>
              </a:ext>
            </a:extLst>
          </p:cNvPr>
          <p:cNvSpPr txBox="1">
            <a:spLocks/>
          </p:cNvSpPr>
          <p:nvPr/>
        </p:nvSpPr>
        <p:spPr>
          <a:xfrm>
            <a:off x="7463118" y="5633710"/>
            <a:ext cx="2223246" cy="753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_tradnl" sz="4400" dirty="0" smtClean="0">
                <a:solidFill>
                  <a:schemeClr val="bg1"/>
                </a:solidFill>
              </a:rPr>
              <a:t>“gracias”</a:t>
            </a:r>
            <a:endParaRPr lang="es-MX" sz="4400" dirty="0">
              <a:solidFill>
                <a:schemeClr val="bg1"/>
              </a:solidFill>
            </a:endParaRPr>
          </a:p>
        </p:txBody>
      </p:sp>
      <p:sp>
        <p:nvSpPr>
          <p:cNvPr id="17" name="Marcador de contenido 2">
            <a:extLst>
              <a:ext uri="{FF2B5EF4-FFF2-40B4-BE49-F238E27FC236}">
                <a16:creationId xmlns="" xmlns:a16="http://schemas.microsoft.com/office/drawing/2014/main" id="{DDD0BD50-3911-0647-AE0A-7628051324BF}"/>
              </a:ext>
            </a:extLst>
          </p:cNvPr>
          <p:cNvSpPr txBox="1">
            <a:spLocks/>
          </p:cNvSpPr>
          <p:nvPr/>
        </p:nvSpPr>
        <p:spPr>
          <a:xfrm>
            <a:off x="253253" y="4199637"/>
            <a:ext cx="10515600" cy="9952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6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“salud”</a:t>
            </a:r>
            <a:endParaRPr lang="es-MX" sz="66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65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5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5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5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4" grpId="1"/>
      <p:bldP spid="5" grpId="0"/>
      <p:bldP spid="6" grpId="0"/>
      <p:bldP spid="7" grpId="0"/>
      <p:bldP spid="8" grpId="0"/>
      <p:bldP spid="9" grpId="0"/>
      <p:bldP spid="10" grpId="0"/>
      <p:bldP spid="11" grpId="0"/>
      <p:bldP spid="11" grpId="1"/>
      <p:bldP spid="12" grpId="0"/>
      <p:bldP spid="13" grpId="0"/>
      <p:bldP spid="13" grpId="1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70965"/>
            <a:ext cx="12192000" cy="8121508"/>
          </a:xfrm>
          <a:prstGeom prst="rect">
            <a:avLst/>
          </a:prstGeom>
        </p:spPr>
      </p:pic>
      <p:sp>
        <p:nvSpPr>
          <p:cNvPr id="6" name="Rectángulo redondeado 5"/>
          <p:cNvSpPr/>
          <p:nvPr/>
        </p:nvSpPr>
        <p:spPr>
          <a:xfrm>
            <a:off x="4159624" y="-770965"/>
            <a:ext cx="4249270" cy="234875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760B7B9-450F-A149-9342-28AC0696D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632" y="8964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4000" dirty="0">
                <a:solidFill>
                  <a:schemeClr val="bg1"/>
                </a:solidFill>
              </a:rPr>
              <a:t>Conversa con </a:t>
            </a:r>
            <a:endParaRPr lang="es-ES_tradnl" sz="40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s-ES_tradnl" sz="4000" dirty="0" smtClean="0">
                <a:solidFill>
                  <a:schemeClr val="bg1"/>
                </a:solidFill>
              </a:rPr>
              <a:t>tus </a:t>
            </a:r>
            <a:r>
              <a:rPr lang="es-ES_tradnl" sz="4000" dirty="0">
                <a:solidFill>
                  <a:schemeClr val="bg1"/>
                </a:solidFill>
              </a:rPr>
              <a:t>padres</a:t>
            </a:r>
            <a:r>
              <a:rPr lang="es-MX" sz="40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298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E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razón 7"/>
          <p:cNvSpPr/>
          <p:nvPr/>
        </p:nvSpPr>
        <p:spPr>
          <a:xfrm>
            <a:off x="1197899" y="802869"/>
            <a:ext cx="5762084" cy="4896420"/>
          </a:xfrm>
          <a:prstGeom prst="heart">
            <a:avLst/>
          </a:prstGeom>
          <a:solidFill>
            <a:srgbClr val="FF4A63"/>
          </a:solidFill>
          <a:ln w="168275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E9C3F76-C97A-CF41-BC42-55DD88007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5365" y="2231473"/>
            <a:ext cx="4787153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4000" dirty="0">
                <a:solidFill>
                  <a:schemeClr val="bg1"/>
                </a:solidFill>
              </a:rPr>
              <a:t>Reconoce </a:t>
            </a:r>
            <a:r>
              <a:rPr lang="es-ES_tradnl" sz="4000" dirty="0" smtClean="0">
                <a:solidFill>
                  <a:schemeClr val="bg1"/>
                </a:solidFill>
              </a:rPr>
              <a:t>de inmediato tus </a:t>
            </a:r>
            <a:r>
              <a:rPr lang="es-ES_tradnl" sz="4000" dirty="0">
                <a:solidFill>
                  <a:schemeClr val="bg1"/>
                </a:solidFill>
              </a:rPr>
              <a:t>errores y pide disculpas</a:t>
            </a:r>
            <a:r>
              <a:rPr lang="es-MX" sz="40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281" y="-675226"/>
            <a:ext cx="13967012" cy="785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0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8" grpId="3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7222" y="-1440577"/>
            <a:ext cx="17381173" cy="9772138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953965C-323F-A14C-9ECD-3D1E7B139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1510" y="1862948"/>
            <a:ext cx="5102290" cy="4351338"/>
          </a:xfrm>
        </p:spPr>
        <p:txBody>
          <a:bodyPr/>
          <a:lstStyle/>
          <a:p>
            <a:pPr marL="0" indent="0">
              <a:buNone/>
            </a:pPr>
            <a:r>
              <a:rPr lang="es-ES" dirty="0">
                <a:solidFill>
                  <a:srgbClr val="F5406C"/>
                </a:solidFill>
              </a:rPr>
              <a:t>“</a:t>
            </a:r>
            <a:r>
              <a:rPr lang="es-ES_tradnl" sz="3200" dirty="0">
                <a:solidFill>
                  <a:srgbClr val="F5406C"/>
                </a:solidFill>
              </a:rPr>
              <a:t>El hará volver el corazón de los padres hacia los hijos, y el corazón de los hijos hacia los padres, no sea que yo venga y hiera a la tierra con maldición” </a:t>
            </a:r>
            <a:endParaRPr lang="es-ES_tradnl" sz="3200" dirty="0" smtClean="0">
              <a:solidFill>
                <a:srgbClr val="F5406C"/>
              </a:solidFill>
            </a:endParaRPr>
          </a:p>
          <a:p>
            <a:pPr marL="0" indent="0">
              <a:buNone/>
            </a:pPr>
            <a:r>
              <a:rPr lang="es-ES_tradnl" dirty="0" smtClean="0">
                <a:solidFill>
                  <a:schemeClr val="bg2">
                    <a:lumMod val="25000"/>
                  </a:schemeClr>
                </a:solidFill>
              </a:rPr>
              <a:t>Malaquías 4:6</a:t>
            </a:r>
            <a:r>
              <a:rPr lang="es-ES_tradnl" dirty="0">
                <a:solidFill>
                  <a:schemeClr val="bg2">
                    <a:lumMod val="25000"/>
                  </a:schemeClr>
                </a:solidFill>
              </a:rPr>
              <a:t>.</a:t>
            </a:r>
            <a:r>
              <a:rPr lang="es-MX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155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268" y="1317910"/>
            <a:ext cx="6257731" cy="4168489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526831" y="335069"/>
            <a:ext cx="6223002" cy="6223002"/>
          </a:xfrm>
          <a:prstGeom prst="ellipse">
            <a:avLst/>
          </a:prstGeom>
          <a:solidFill>
            <a:srgbClr val="00B0F0"/>
          </a:solidFill>
          <a:ln w="149225">
            <a:solidFill>
              <a:srgbClr val="7CE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69F3221D-B919-084A-A656-A964437EC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4019" y="1321774"/>
            <a:ext cx="4480249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3600" dirty="0">
                <a:solidFill>
                  <a:schemeClr val="bg1"/>
                </a:solidFill>
              </a:rPr>
              <a:t> </a:t>
            </a:r>
            <a:r>
              <a:rPr lang="es-ES" sz="3600" dirty="0">
                <a:solidFill>
                  <a:schemeClr val="bg1"/>
                </a:solidFill>
              </a:rPr>
              <a:t>“</a:t>
            </a:r>
            <a:r>
              <a:rPr lang="es-ES_tradnl" sz="3600" dirty="0">
                <a:solidFill>
                  <a:schemeClr val="bg1"/>
                </a:solidFill>
              </a:rPr>
              <a:t>Los padres y los hijos deben mantener una relación con Dios tan </a:t>
            </a:r>
            <a:r>
              <a:rPr lang="es-ES_tradnl" sz="3600" dirty="0" smtClean="0">
                <a:solidFill>
                  <a:schemeClr val="bg1"/>
                </a:solidFill>
              </a:rPr>
              <a:t>estrecha, </a:t>
            </a:r>
            <a:r>
              <a:rPr lang="es-ES_tradnl" sz="3600" dirty="0">
                <a:solidFill>
                  <a:schemeClr val="bg1"/>
                </a:solidFill>
              </a:rPr>
              <a:t>que los ángeles celestiales puedan comunicarse con ellos” </a:t>
            </a:r>
            <a:endParaRPr lang="es-ES_tradnl" sz="3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_tradnl" dirty="0" smtClean="0">
                <a:solidFill>
                  <a:schemeClr val="bg2"/>
                </a:solidFill>
              </a:rPr>
              <a:t>(</a:t>
            </a:r>
            <a:r>
              <a:rPr lang="es-ES_tradnl" dirty="0">
                <a:solidFill>
                  <a:schemeClr val="bg2"/>
                </a:solidFill>
              </a:rPr>
              <a:t>Manuscrito 100, 1902).</a:t>
            </a:r>
            <a:r>
              <a:rPr lang="es-MX" dirty="0">
                <a:solidFill>
                  <a:schemeClr val="bg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137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261256" y="205276"/>
            <a:ext cx="5374433" cy="644745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E89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319" y="1318445"/>
            <a:ext cx="6579674" cy="435456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95" y="322912"/>
            <a:ext cx="5373624" cy="639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51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710" y="0"/>
            <a:ext cx="10314290" cy="68707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877710" y="0"/>
            <a:ext cx="286992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Rectángulo redondeado 5"/>
          <p:cNvSpPr/>
          <p:nvPr/>
        </p:nvSpPr>
        <p:spPr>
          <a:xfrm>
            <a:off x="653143" y="1642188"/>
            <a:ext cx="4273420" cy="315374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1B8B3D0-4167-BB42-8E4F-E514F0295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722" y="1922106"/>
            <a:ext cx="3974841" cy="45160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3200" dirty="0">
                <a:solidFill>
                  <a:schemeClr val="bg1"/>
                </a:solidFill>
              </a:rPr>
              <a:t>El ser humano tiene necesidades de socialización y comunicación; esas necesidades deberían suplirse en la familia. </a:t>
            </a:r>
            <a:endParaRPr lang="es-MX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43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7821116"/>
              </p:ext>
            </p:extLst>
          </p:nvPr>
        </p:nvGraphicFramePr>
        <p:xfrm>
          <a:off x="205273" y="314062"/>
          <a:ext cx="11271380" cy="57588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34678"/>
                <a:gridCol w="3433665"/>
                <a:gridCol w="3303037"/>
              </a:tblGrid>
              <a:tr h="9186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800" dirty="0">
                          <a:effectLst/>
                        </a:rPr>
                        <a:t>Versículo</a:t>
                      </a:r>
                      <a:endParaRPr lang="es-MX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676" marR="111676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800" dirty="0">
                          <a:effectLst/>
                        </a:rPr>
                        <a:t>Actitudes de Israel</a:t>
                      </a:r>
                      <a:endParaRPr lang="es-MX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676" marR="111676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800" dirty="0">
                          <a:effectLst/>
                        </a:rPr>
                        <a:t>Actitudes de José</a:t>
                      </a:r>
                      <a:endParaRPr lang="es-MX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676" marR="111676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48402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3600" dirty="0">
                          <a:effectLst/>
                        </a:rPr>
                        <a:t>37:3</a:t>
                      </a:r>
                      <a:endParaRPr lang="es-MX" sz="2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400" dirty="0">
                          <a:effectLst/>
                        </a:rPr>
                        <a:t>“Amaba Israel a José más que a todos sus hijos, porque lo había tenido en la vejez; y le hizo una ropa de muchos colores”.</a:t>
                      </a:r>
                      <a:r>
                        <a:rPr lang="es-ES_tradnl" sz="2000" dirty="0">
                          <a:effectLst/>
                        </a:rPr>
                        <a:t> 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676" marR="111676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676" marR="111676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700" dirty="0">
                          <a:effectLst/>
                        </a:rPr>
                        <a:t> </a:t>
                      </a:r>
                      <a:endParaRPr lang="es-MX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676" marR="111676" marT="0" marB="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4" name="Rectángulo 13"/>
          <p:cNvSpPr/>
          <p:nvPr/>
        </p:nvSpPr>
        <p:spPr>
          <a:xfrm>
            <a:off x="3825551" y="4590661"/>
            <a:ext cx="8366449" cy="100770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/>
              <a:t>Los hermanos de José se pusieron muy celosos de tantas atenciones especiales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0274" y="1676333"/>
            <a:ext cx="12192000" cy="6854653"/>
          </a:xfrm>
          <a:prstGeom prst="rect">
            <a:avLst/>
          </a:prstGeom>
        </p:spPr>
      </p:pic>
      <p:sp>
        <p:nvSpPr>
          <p:cNvPr id="13" name="Elipse 12"/>
          <p:cNvSpPr/>
          <p:nvPr/>
        </p:nvSpPr>
        <p:spPr>
          <a:xfrm>
            <a:off x="746451" y="3441719"/>
            <a:ext cx="3284376" cy="3284376"/>
          </a:xfrm>
          <a:prstGeom prst="ellipse">
            <a:avLst/>
          </a:prstGeom>
          <a:noFill/>
          <a:ln w="1428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904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5784279"/>
              </p:ext>
            </p:extLst>
          </p:nvPr>
        </p:nvGraphicFramePr>
        <p:xfrm>
          <a:off x="205273" y="314062"/>
          <a:ext cx="11625943" cy="57588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21290"/>
                <a:gridCol w="3489649"/>
                <a:gridCol w="3415004"/>
              </a:tblGrid>
              <a:tr h="9186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800" dirty="0">
                          <a:effectLst/>
                        </a:rPr>
                        <a:t>Versículo</a:t>
                      </a:r>
                      <a:endParaRPr lang="es-MX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676" marR="111676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800" dirty="0">
                          <a:effectLst/>
                        </a:rPr>
                        <a:t>Actitudes de Israel</a:t>
                      </a:r>
                      <a:endParaRPr lang="es-MX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676" marR="111676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800" dirty="0">
                          <a:effectLst/>
                        </a:rPr>
                        <a:t>Actitudes de José</a:t>
                      </a:r>
                      <a:endParaRPr lang="es-MX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676" marR="111676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48402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3600" dirty="0" smtClean="0">
                          <a:effectLst/>
                        </a:rPr>
                        <a:t>37:13</a:t>
                      </a:r>
                      <a:endParaRPr lang="es-MX" sz="3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400" dirty="0" smtClean="0">
                          <a:effectLst/>
                        </a:rPr>
                        <a:t>“e Israel dijo a José: Tus hermanos apacientan las ovejas cerca de </a:t>
                      </a:r>
                      <a:r>
                        <a:rPr lang="es-ES_tradnl" sz="2400" dirty="0" err="1" smtClean="0">
                          <a:effectLst/>
                        </a:rPr>
                        <a:t>Siquem</a:t>
                      </a:r>
                      <a:r>
                        <a:rPr lang="es-ES_tradnl" sz="2400" dirty="0" smtClean="0">
                          <a:effectLst/>
                        </a:rPr>
                        <a:t>. Ven, te enviaré a ellos. Y él le respondió: Heme aquí”.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676" marR="111676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676" marR="111676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700" dirty="0">
                          <a:effectLst/>
                        </a:rPr>
                        <a:t> </a:t>
                      </a:r>
                      <a:endParaRPr lang="es-MX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676" marR="111676" marT="0" marB="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3041780" y="3825551"/>
            <a:ext cx="1063689" cy="177281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Rectángulo 6"/>
          <p:cNvSpPr/>
          <p:nvPr/>
        </p:nvSpPr>
        <p:spPr>
          <a:xfrm>
            <a:off x="3813478" y="3825551"/>
            <a:ext cx="8366449" cy="177281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es-ES_tradnl" sz="2400" dirty="0"/>
              <a:t>Al ver </a:t>
            </a:r>
            <a:r>
              <a:rPr lang="es-ES_tradnl" sz="2400" dirty="0" smtClean="0"/>
              <a:t>a José, sus </a:t>
            </a:r>
            <a:r>
              <a:rPr lang="es-ES_tradnl" sz="2400" dirty="0"/>
              <a:t>hermano planearon matarlo, pero terminaron vendiéndolo a unos comerciantes, mataron un cabrito y con su sangre mancharon la ropa de colores, engañaron a su padre Jacob diciendo que fue un animal </a:t>
            </a:r>
            <a:r>
              <a:rPr lang="es-ES_tradnl" sz="2400" dirty="0" smtClean="0"/>
              <a:t>el que </a:t>
            </a:r>
            <a:r>
              <a:rPr lang="es-ES_tradnl" sz="2400" dirty="0"/>
              <a:t>devoró a su hijo favorito.</a:t>
            </a:r>
            <a:endParaRPr lang="es-MX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4604" y="1656580"/>
            <a:ext cx="12192000" cy="6854653"/>
          </a:xfrm>
          <a:prstGeom prst="rect">
            <a:avLst/>
          </a:prstGeom>
        </p:spPr>
      </p:pic>
      <p:sp>
        <p:nvSpPr>
          <p:cNvPr id="13" name="Elipse 12"/>
          <p:cNvSpPr/>
          <p:nvPr/>
        </p:nvSpPr>
        <p:spPr>
          <a:xfrm>
            <a:off x="429208" y="3441719"/>
            <a:ext cx="3284376" cy="3284376"/>
          </a:xfrm>
          <a:prstGeom prst="ellipse">
            <a:avLst/>
          </a:prstGeom>
          <a:noFill/>
          <a:ln w="1428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98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1625689"/>
              </p:ext>
            </p:extLst>
          </p:nvPr>
        </p:nvGraphicFramePr>
        <p:xfrm>
          <a:off x="205273" y="314062"/>
          <a:ext cx="11868539" cy="57588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34678"/>
                <a:gridCol w="3993502"/>
                <a:gridCol w="3340359"/>
              </a:tblGrid>
              <a:tr h="9186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800" dirty="0">
                          <a:effectLst/>
                        </a:rPr>
                        <a:t>Versículo</a:t>
                      </a:r>
                      <a:endParaRPr lang="es-MX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676" marR="111676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800" dirty="0">
                          <a:effectLst/>
                        </a:rPr>
                        <a:t>Actitudes de Israel</a:t>
                      </a:r>
                      <a:endParaRPr lang="es-MX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676" marR="111676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800" dirty="0">
                          <a:effectLst/>
                        </a:rPr>
                        <a:t>Actitudes de José</a:t>
                      </a:r>
                      <a:endParaRPr lang="es-MX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676" marR="111676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48402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3600" dirty="0" smtClean="0">
                          <a:effectLst/>
                        </a:rPr>
                        <a:t>37:34</a:t>
                      </a:r>
                      <a:r>
                        <a:rPr lang="es-ES_tradnl" sz="2400" dirty="0" smtClean="0">
                          <a:effectLst/>
                        </a:rPr>
                        <a:t> </a:t>
                      </a:r>
                      <a:endParaRPr lang="es-MX" sz="32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400" dirty="0" smtClean="0">
                          <a:effectLst/>
                        </a:rPr>
                        <a:t>“Entonces Jacob rasgó sus vestiduras, se cubrió con cilicio y guardó duelo por su hijo muchos días”.</a:t>
                      </a:r>
                      <a:endParaRPr lang="es-MX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676" marR="111676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2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676" marR="111676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7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endParaRPr lang="es-MX" sz="2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676" marR="111676" marT="0" marB="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3041780" y="4721290"/>
            <a:ext cx="1063689" cy="177281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Rectángulo 6"/>
          <p:cNvSpPr/>
          <p:nvPr/>
        </p:nvSpPr>
        <p:spPr>
          <a:xfrm>
            <a:off x="3825551" y="4720551"/>
            <a:ext cx="8366449" cy="177281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es-ES_tradnl" sz="2400" dirty="0"/>
              <a:t>José fue llevado por los comerciantes a </a:t>
            </a:r>
            <a:r>
              <a:rPr lang="es-ES_tradnl" sz="2400" dirty="0" smtClean="0"/>
              <a:t>Egipto. Durante el camino </a:t>
            </a:r>
            <a:r>
              <a:rPr lang="es-ES_tradnl" sz="2400" dirty="0"/>
              <a:t>José no dejaba de pensar en su familia, especialmente en su </a:t>
            </a:r>
            <a:r>
              <a:rPr lang="es-ES_tradnl" sz="2400" dirty="0" smtClean="0"/>
              <a:t>padre. Al </a:t>
            </a:r>
            <a:r>
              <a:rPr lang="es-ES_tradnl" sz="2400" dirty="0"/>
              <a:t>llegar a Egipto y todo el tiempo que pasó </a:t>
            </a:r>
            <a:r>
              <a:rPr lang="es-ES_tradnl" sz="2400" dirty="0" smtClean="0"/>
              <a:t>ahí,  José tenía siempre el  siempre </a:t>
            </a:r>
            <a:r>
              <a:rPr lang="es-ES_tradnl" sz="2400" dirty="0"/>
              <a:t>deseo de volver a ver con vida a su padre.</a:t>
            </a:r>
            <a:endParaRPr lang="es-MX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429208" y="3441719"/>
            <a:ext cx="3284376" cy="3284376"/>
          </a:xfrm>
          <a:prstGeom prst="ellipse">
            <a:avLst/>
          </a:prstGeom>
          <a:noFill/>
          <a:ln w="1428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0817" y="1638651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6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2263185"/>
              </p:ext>
            </p:extLst>
          </p:nvPr>
        </p:nvGraphicFramePr>
        <p:xfrm>
          <a:off x="205273" y="314062"/>
          <a:ext cx="11868539" cy="57588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34678"/>
                <a:gridCol w="3993502"/>
                <a:gridCol w="3340359"/>
              </a:tblGrid>
              <a:tr h="9186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800" dirty="0">
                          <a:effectLst/>
                        </a:rPr>
                        <a:t>Versículo</a:t>
                      </a:r>
                      <a:endParaRPr lang="es-MX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676" marR="111676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800" dirty="0">
                          <a:effectLst/>
                        </a:rPr>
                        <a:t>Actitudes de Israel</a:t>
                      </a:r>
                      <a:endParaRPr lang="es-MX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676" marR="111676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800" dirty="0">
                          <a:effectLst/>
                        </a:rPr>
                        <a:t>Actitudes de José</a:t>
                      </a:r>
                      <a:endParaRPr lang="es-MX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676" marR="111676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48402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3600" dirty="0" smtClean="0">
                          <a:effectLst/>
                        </a:rPr>
                        <a:t>43:7</a:t>
                      </a:r>
                      <a:endParaRPr lang="es-MX" sz="32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400" dirty="0" smtClean="0">
                          <a:effectLst/>
                        </a:rPr>
                        <a:t>“Ellos respondieron: Aquel hombre nos preguntó expresamente por nosotros y por nuestra familia, diciendo: “¿Vive aún vuestro padre? ...”.</a:t>
                      </a:r>
                      <a:endParaRPr lang="es-MX" sz="32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400" dirty="0" smtClean="0">
                          <a:effectLst/>
                        </a:rPr>
                        <a:t>43: 27 “Él les preguntó cómo estaban y les dijo: Vuestro padre, el anciano que mencionasteis, ¿está bien? ¿Vive todavía?”.</a:t>
                      </a:r>
                      <a:endParaRPr lang="es-MX" sz="32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MX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676" marR="111676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MX" sz="2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676" marR="111676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endParaRPr lang="es-MX" sz="2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676" marR="111676" marT="0" marB="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205273" y="5223865"/>
            <a:ext cx="11986727" cy="14755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es-ES_tradnl" sz="2400" dirty="0"/>
              <a:t>Después de darse a conocer a sus hermanos, José les rogó que fueran a buscar a su padre y lo trajeran a </a:t>
            </a:r>
            <a:r>
              <a:rPr lang="es-ES_tradnl" sz="2400" dirty="0" smtClean="0"/>
              <a:t>él </a:t>
            </a:r>
            <a:r>
              <a:rPr lang="es-ES_tradnl" sz="2400" dirty="0"/>
              <a:t>con toda prisa, sin detenerse</a:t>
            </a:r>
            <a:r>
              <a:rPr lang="es-ES_tradnl" sz="2400" dirty="0" smtClean="0"/>
              <a:t>.  </a:t>
            </a:r>
            <a:r>
              <a:rPr lang="es-ES_tradnl" sz="2400" dirty="0"/>
              <a:t>Judá se adelantó para avisar a José que su padre ya venía en camino y José se preparó para ver a su padre.</a:t>
            </a:r>
            <a:endParaRPr lang="es-MX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1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1033</TotalTime>
  <Words>489</Words>
  <Application>Microsoft Macintosh PowerPoint</Application>
  <PresentationFormat>Panorámica</PresentationFormat>
  <Paragraphs>63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Calibri</vt:lpstr>
      <vt:lpstr>Calibri Light</vt:lpstr>
      <vt:lpstr>Times New Roman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Sexualidad</dc:title>
  <dc:creator>Diseño Curricular 02</dc:creator>
  <cp:lastModifiedBy>Usuario de Microsoft Office</cp:lastModifiedBy>
  <cp:revision>51</cp:revision>
  <dcterms:created xsi:type="dcterms:W3CDTF">2019-07-19T17:21:26Z</dcterms:created>
  <dcterms:modified xsi:type="dcterms:W3CDTF">2019-10-22T16:48:11Z</dcterms:modified>
</cp:coreProperties>
</file>