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E3E8F1-CD15-4F03-BE65-ED2207E74719}" type="datetimeFigureOut">
              <a:rPr lang="en-US" smtClean="0"/>
              <a:t>4/15/2019</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333732-F130-4043-8302-E7A1A3132303}" type="slidenum">
              <a:rPr lang="en-US" smtClean="0"/>
              <a:t>‹Nº›</a:t>
            </a:fld>
            <a:endParaRPr lang="en-US"/>
          </a:p>
        </p:txBody>
      </p:sp>
    </p:spTree>
    <p:extLst>
      <p:ext uri="{BB962C8B-B14F-4D97-AF65-F5344CB8AC3E}">
        <p14:creationId xmlns:p14="http://schemas.microsoft.com/office/powerpoint/2010/main" val="2341852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5481389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14</a:t>
            </a:fld>
            <a:endParaRPr lang="es-CR" dirty="0"/>
          </a:p>
        </p:txBody>
      </p:sp>
    </p:spTree>
    <p:extLst>
      <p:ext uri="{BB962C8B-B14F-4D97-AF65-F5344CB8AC3E}">
        <p14:creationId xmlns:p14="http://schemas.microsoft.com/office/powerpoint/2010/main" val="7056781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15</a:t>
            </a:fld>
            <a:endParaRPr lang="es-CR" dirty="0"/>
          </a:p>
        </p:txBody>
      </p:sp>
    </p:spTree>
    <p:extLst>
      <p:ext uri="{BB962C8B-B14F-4D97-AF65-F5344CB8AC3E}">
        <p14:creationId xmlns:p14="http://schemas.microsoft.com/office/powerpoint/2010/main" val="6825109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16</a:t>
            </a:fld>
            <a:endParaRPr lang="es-CR" dirty="0"/>
          </a:p>
        </p:txBody>
      </p:sp>
    </p:spTree>
    <p:extLst>
      <p:ext uri="{BB962C8B-B14F-4D97-AF65-F5344CB8AC3E}">
        <p14:creationId xmlns:p14="http://schemas.microsoft.com/office/powerpoint/2010/main" val="12015842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17</a:t>
            </a:fld>
            <a:endParaRPr lang="es-CR" dirty="0"/>
          </a:p>
        </p:txBody>
      </p:sp>
    </p:spTree>
    <p:extLst>
      <p:ext uri="{BB962C8B-B14F-4D97-AF65-F5344CB8AC3E}">
        <p14:creationId xmlns:p14="http://schemas.microsoft.com/office/powerpoint/2010/main" val="10822365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18</a:t>
            </a:fld>
            <a:endParaRPr lang="es-CR" dirty="0"/>
          </a:p>
        </p:txBody>
      </p:sp>
    </p:spTree>
    <p:extLst>
      <p:ext uri="{BB962C8B-B14F-4D97-AF65-F5344CB8AC3E}">
        <p14:creationId xmlns:p14="http://schemas.microsoft.com/office/powerpoint/2010/main" val="9063054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19</a:t>
            </a:fld>
            <a:endParaRPr lang="es-CR" dirty="0"/>
          </a:p>
        </p:txBody>
      </p:sp>
    </p:spTree>
    <p:extLst>
      <p:ext uri="{BB962C8B-B14F-4D97-AF65-F5344CB8AC3E}">
        <p14:creationId xmlns:p14="http://schemas.microsoft.com/office/powerpoint/2010/main" val="21452295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20</a:t>
            </a:fld>
            <a:endParaRPr lang="es-CR" dirty="0"/>
          </a:p>
        </p:txBody>
      </p:sp>
    </p:spTree>
    <p:extLst>
      <p:ext uri="{BB962C8B-B14F-4D97-AF65-F5344CB8AC3E}">
        <p14:creationId xmlns:p14="http://schemas.microsoft.com/office/powerpoint/2010/main" val="20666151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21</a:t>
            </a:fld>
            <a:endParaRPr lang="es-CR" dirty="0"/>
          </a:p>
        </p:txBody>
      </p:sp>
    </p:spTree>
    <p:extLst>
      <p:ext uri="{BB962C8B-B14F-4D97-AF65-F5344CB8AC3E}">
        <p14:creationId xmlns:p14="http://schemas.microsoft.com/office/powerpoint/2010/main" val="13209239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22</a:t>
            </a:fld>
            <a:endParaRPr lang="es-CR" dirty="0"/>
          </a:p>
        </p:txBody>
      </p:sp>
    </p:spTree>
    <p:extLst>
      <p:ext uri="{BB962C8B-B14F-4D97-AF65-F5344CB8AC3E}">
        <p14:creationId xmlns:p14="http://schemas.microsoft.com/office/powerpoint/2010/main" val="7540092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23</a:t>
            </a:fld>
            <a:endParaRPr lang="es-CR" dirty="0"/>
          </a:p>
        </p:txBody>
      </p:sp>
    </p:spTree>
    <p:extLst>
      <p:ext uri="{BB962C8B-B14F-4D97-AF65-F5344CB8AC3E}">
        <p14:creationId xmlns:p14="http://schemas.microsoft.com/office/powerpoint/2010/main" val="28303309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6</a:t>
            </a:fld>
            <a:endParaRPr lang="es-CR" dirty="0"/>
          </a:p>
        </p:txBody>
      </p:sp>
    </p:spTree>
    <p:extLst>
      <p:ext uri="{BB962C8B-B14F-4D97-AF65-F5344CB8AC3E}">
        <p14:creationId xmlns:p14="http://schemas.microsoft.com/office/powerpoint/2010/main" val="16719794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24</a:t>
            </a:fld>
            <a:endParaRPr lang="es-CR" dirty="0"/>
          </a:p>
        </p:txBody>
      </p:sp>
    </p:spTree>
    <p:extLst>
      <p:ext uri="{BB962C8B-B14F-4D97-AF65-F5344CB8AC3E}">
        <p14:creationId xmlns:p14="http://schemas.microsoft.com/office/powerpoint/2010/main" val="7205834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25</a:t>
            </a:fld>
            <a:endParaRPr lang="es-CR" dirty="0"/>
          </a:p>
        </p:txBody>
      </p:sp>
    </p:spTree>
    <p:extLst>
      <p:ext uri="{BB962C8B-B14F-4D97-AF65-F5344CB8AC3E}">
        <p14:creationId xmlns:p14="http://schemas.microsoft.com/office/powerpoint/2010/main" val="4128811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26</a:t>
            </a:fld>
            <a:endParaRPr lang="es-CR" dirty="0"/>
          </a:p>
        </p:txBody>
      </p:sp>
    </p:spTree>
    <p:extLst>
      <p:ext uri="{BB962C8B-B14F-4D97-AF65-F5344CB8AC3E}">
        <p14:creationId xmlns:p14="http://schemas.microsoft.com/office/powerpoint/2010/main" val="10979262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27</a:t>
            </a:fld>
            <a:endParaRPr lang="es-CR" dirty="0"/>
          </a:p>
        </p:txBody>
      </p:sp>
    </p:spTree>
    <p:extLst>
      <p:ext uri="{BB962C8B-B14F-4D97-AF65-F5344CB8AC3E}">
        <p14:creationId xmlns:p14="http://schemas.microsoft.com/office/powerpoint/2010/main" val="32511342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28</a:t>
            </a:fld>
            <a:endParaRPr lang="es-CR" dirty="0"/>
          </a:p>
        </p:txBody>
      </p:sp>
    </p:spTree>
    <p:extLst>
      <p:ext uri="{BB962C8B-B14F-4D97-AF65-F5344CB8AC3E}">
        <p14:creationId xmlns:p14="http://schemas.microsoft.com/office/powerpoint/2010/main" val="42473189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29</a:t>
            </a:fld>
            <a:endParaRPr lang="es-CR" dirty="0"/>
          </a:p>
        </p:txBody>
      </p:sp>
    </p:spTree>
    <p:extLst>
      <p:ext uri="{BB962C8B-B14F-4D97-AF65-F5344CB8AC3E}">
        <p14:creationId xmlns:p14="http://schemas.microsoft.com/office/powerpoint/2010/main" val="48314196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30</a:t>
            </a:fld>
            <a:endParaRPr lang="es-CR" dirty="0"/>
          </a:p>
        </p:txBody>
      </p:sp>
    </p:spTree>
    <p:extLst>
      <p:ext uri="{BB962C8B-B14F-4D97-AF65-F5344CB8AC3E}">
        <p14:creationId xmlns:p14="http://schemas.microsoft.com/office/powerpoint/2010/main" val="126354627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31</a:t>
            </a:fld>
            <a:endParaRPr lang="es-CR" dirty="0"/>
          </a:p>
        </p:txBody>
      </p:sp>
    </p:spTree>
    <p:extLst>
      <p:ext uri="{BB962C8B-B14F-4D97-AF65-F5344CB8AC3E}">
        <p14:creationId xmlns:p14="http://schemas.microsoft.com/office/powerpoint/2010/main" val="16514069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32</a:t>
            </a:fld>
            <a:endParaRPr lang="es-CR" dirty="0"/>
          </a:p>
        </p:txBody>
      </p:sp>
    </p:spTree>
    <p:extLst>
      <p:ext uri="{BB962C8B-B14F-4D97-AF65-F5344CB8AC3E}">
        <p14:creationId xmlns:p14="http://schemas.microsoft.com/office/powerpoint/2010/main" val="369628162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33</a:t>
            </a:fld>
            <a:endParaRPr lang="es-CR" dirty="0"/>
          </a:p>
        </p:txBody>
      </p:sp>
    </p:spTree>
    <p:extLst>
      <p:ext uri="{BB962C8B-B14F-4D97-AF65-F5344CB8AC3E}">
        <p14:creationId xmlns:p14="http://schemas.microsoft.com/office/powerpoint/2010/main" val="3714626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7</a:t>
            </a:fld>
            <a:endParaRPr lang="es-CR" dirty="0"/>
          </a:p>
        </p:txBody>
      </p:sp>
    </p:spTree>
    <p:extLst>
      <p:ext uri="{BB962C8B-B14F-4D97-AF65-F5344CB8AC3E}">
        <p14:creationId xmlns:p14="http://schemas.microsoft.com/office/powerpoint/2010/main" val="256986286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34</a:t>
            </a:fld>
            <a:endParaRPr lang="es-CR" dirty="0"/>
          </a:p>
        </p:txBody>
      </p:sp>
    </p:spTree>
    <p:extLst>
      <p:ext uri="{BB962C8B-B14F-4D97-AF65-F5344CB8AC3E}">
        <p14:creationId xmlns:p14="http://schemas.microsoft.com/office/powerpoint/2010/main" val="33804183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35</a:t>
            </a:fld>
            <a:endParaRPr lang="es-CR" dirty="0"/>
          </a:p>
        </p:txBody>
      </p:sp>
    </p:spTree>
    <p:extLst>
      <p:ext uri="{BB962C8B-B14F-4D97-AF65-F5344CB8AC3E}">
        <p14:creationId xmlns:p14="http://schemas.microsoft.com/office/powerpoint/2010/main" val="334423466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36</a:t>
            </a:fld>
            <a:endParaRPr lang="es-CR" dirty="0"/>
          </a:p>
        </p:txBody>
      </p:sp>
    </p:spTree>
    <p:extLst>
      <p:ext uri="{BB962C8B-B14F-4D97-AF65-F5344CB8AC3E}">
        <p14:creationId xmlns:p14="http://schemas.microsoft.com/office/powerpoint/2010/main" val="408233046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37</a:t>
            </a:fld>
            <a:endParaRPr lang="es-CR" dirty="0"/>
          </a:p>
        </p:txBody>
      </p:sp>
    </p:spTree>
    <p:extLst>
      <p:ext uri="{BB962C8B-B14F-4D97-AF65-F5344CB8AC3E}">
        <p14:creationId xmlns:p14="http://schemas.microsoft.com/office/powerpoint/2010/main" val="395115261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38</a:t>
            </a:fld>
            <a:endParaRPr lang="es-CR" dirty="0"/>
          </a:p>
        </p:txBody>
      </p:sp>
    </p:spTree>
    <p:extLst>
      <p:ext uri="{BB962C8B-B14F-4D97-AF65-F5344CB8AC3E}">
        <p14:creationId xmlns:p14="http://schemas.microsoft.com/office/powerpoint/2010/main" val="168230781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39</a:t>
            </a:fld>
            <a:endParaRPr lang="es-CR" dirty="0"/>
          </a:p>
        </p:txBody>
      </p:sp>
    </p:spTree>
    <p:extLst>
      <p:ext uri="{BB962C8B-B14F-4D97-AF65-F5344CB8AC3E}">
        <p14:creationId xmlns:p14="http://schemas.microsoft.com/office/powerpoint/2010/main" val="169548071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40</a:t>
            </a:fld>
            <a:endParaRPr lang="es-CR" dirty="0"/>
          </a:p>
        </p:txBody>
      </p:sp>
    </p:spTree>
    <p:extLst>
      <p:ext uri="{BB962C8B-B14F-4D97-AF65-F5344CB8AC3E}">
        <p14:creationId xmlns:p14="http://schemas.microsoft.com/office/powerpoint/2010/main" val="386154663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41</a:t>
            </a:fld>
            <a:endParaRPr lang="es-CR" dirty="0"/>
          </a:p>
        </p:txBody>
      </p:sp>
    </p:spTree>
    <p:extLst>
      <p:ext uri="{BB962C8B-B14F-4D97-AF65-F5344CB8AC3E}">
        <p14:creationId xmlns:p14="http://schemas.microsoft.com/office/powerpoint/2010/main" val="380794652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42</a:t>
            </a:fld>
            <a:endParaRPr lang="es-CR" dirty="0"/>
          </a:p>
        </p:txBody>
      </p:sp>
    </p:spTree>
    <p:extLst>
      <p:ext uri="{BB962C8B-B14F-4D97-AF65-F5344CB8AC3E}">
        <p14:creationId xmlns:p14="http://schemas.microsoft.com/office/powerpoint/2010/main" val="369256704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43</a:t>
            </a:fld>
            <a:endParaRPr lang="es-CR" dirty="0"/>
          </a:p>
        </p:txBody>
      </p:sp>
    </p:spTree>
    <p:extLst>
      <p:ext uri="{BB962C8B-B14F-4D97-AF65-F5344CB8AC3E}">
        <p14:creationId xmlns:p14="http://schemas.microsoft.com/office/powerpoint/2010/main" val="1678087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8</a:t>
            </a:fld>
            <a:endParaRPr lang="es-CR" dirty="0"/>
          </a:p>
        </p:txBody>
      </p:sp>
    </p:spTree>
    <p:extLst>
      <p:ext uri="{BB962C8B-B14F-4D97-AF65-F5344CB8AC3E}">
        <p14:creationId xmlns:p14="http://schemas.microsoft.com/office/powerpoint/2010/main" val="104114014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44</a:t>
            </a:fld>
            <a:endParaRPr lang="es-CR" dirty="0"/>
          </a:p>
        </p:txBody>
      </p:sp>
    </p:spTree>
    <p:extLst>
      <p:ext uri="{BB962C8B-B14F-4D97-AF65-F5344CB8AC3E}">
        <p14:creationId xmlns:p14="http://schemas.microsoft.com/office/powerpoint/2010/main" val="245519261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45</a:t>
            </a:fld>
            <a:endParaRPr lang="es-CR" dirty="0"/>
          </a:p>
        </p:txBody>
      </p:sp>
    </p:spTree>
    <p:extLst>
      <p:ext uri="{BB962C8B-B14F-4D97-AF65-F5344CB8AC3E}">
        <p14:creationId xmlns:p14="http://schemas.microsoft.com/office/powerpoint/2010/main" val="307629195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46</a:t>
            </a:fld>
            <a:endParaRPr lang="es-CR" dirty="0"/>
          </a:p>
        </p:txBody>
      </p:sp>
    </p:spTree>
    <p:extLst>
      <p:ext uri="{BB962C8B-B14F-4D97-AF65-F5344CB8AC3E}">
        <p14:creationId xmlns:p14="http://schemas.microsoft.com/office/powerpoint/2010/main" val="387485996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47</a:t>
            </a:fld>
            <a:endParaRPr lang="es-CR" dirty="0"/>
          </a:p>
        </p:txBody>
      </p:sp>
    </p:spTree>
    <p:extLst>
      <p:ext uri="{BB962C8B-B14F-4D97-AF65-F5344CB8AC3E}">
        <p14:creationId xmlns:p14="http://schemas.microsoft.com/office/powerpoint/2010/main" val="352398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9</a:t>
            </a:fld>
            <a:endParaRPr lang="es-CR" dirty="0"/>
          </a:p>
        </p:txBody>
      </p:sp>
    </p:spTree>
    <p:extLst>
      <p:ext uri="{BB962C8B-B14F-4D97-AF65-F5344CB8AC3E}">
        <p14:creationId xmlns:p14="http://schemas.microsoft.com/office/powerpoint/2010/main" val="4116921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10</a:t>
            </a:fld>
            <a:endParaRPr lang="es-CR" dirty="0"/>
          </a:p>
        </p:txBody>
      </p:sp>
    </p:spTree>
    <p:extLst>
      <p:ext uri="{BB962C8B-B14F-4D97-AF65-F5344CB8AC3E}">
        <p14:creationId xmlns:p14="http://schemas.microsoft.com/office/powerpoint/2010/main" val="20099966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11</a:t>
            </a:fld>
            <a:endParaRPr lang="es-CR" dirty="0"/>
          </a:p>
        </p:txBody>
      </p:sp>
    </p:spTree>
    <p:extLst>
      <p:ext uri="{BB962C8B-B14F-4D97-AF65-F5344CB8AC3E}">
        <p14:creationId xmlns:p14="http://schemas.microsoft.com/office/powerpoint/2010/main" val="5752778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12</a:t>
            </a:fld>
            <a:endParaRPr lang="es-CR" dirty="0"/>
          </a:p>
        </p:txBody>
      </p:sp>
    </p:spTree>
    <p:extLst>
      <p:ext uri="{BB962C8B-B14F-4D97-AF65-F5344CB8AC3E}">
        <p14:creationId xmlns:p14="http://schemas.microsoft.com/office/powerpoint/2010/main" val="24437801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13</a:t>
            </a:fld>
            <a:endParaRPr lang="es-CR" dirty="0"/>
          </a:p>
        </p:txBody>
      </p:sp>
    </p:spTree>
    <p:extLst>
      <p:ext uri="{BB962C8B-B14F-4D97-AF65-F5344CB8AC3E}">
        <p14:creationId xmlns:p14="http://schemas.microsoft.com/office/powerpoint/2010/main" val="9362883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a:p>
        </p:txBody>
      </p:sp>
      <p:sp>
        <p:nvSpPr>
          <p:cNvPr id="4" name="Marcador de fecha 3"/>
          <p:cNvSpPr>
            <a:spLocks noGrp="1"/>
          </p:cNvSpPr>
          <p:nvPr>
            <p:ph type="dt" sz="half" idx="10"/>
          </p:nvPr>
        </p:nvSpPr>
        <p:spPr/>
        <p:txBody>
          <a:bodyPr/>
          <a:lstStyle/>
          <a:p>
            <a:fld id="{6A527CFA-4163-4BDD-BC92-EDE08DE02BA5}" type="datetimeFigureOut">
              <a:rPr lang="en-US" smtClean="0"/>
              <a:t>4/15/2019</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D910B68C-6223-4318-922E-404C59D6274E}" type="slidenum">
              <a:rPr lang="en-US" smtClean="0"/>
              <a:t>‹Nº›</a:t>
            </a:fld>
            <a:endParaRPr lang="en-US"/>
          </a:p>
        </p:txBody>
      </p:sp>
    </p:spTree>
    <p:extLst>
      <p:ext uri="{BB962C8B-B14F-4D97-AF65-F5344CB8AC3E}">
        <p14:creationId xmlns:p14="http://schemas.microsoft.com/office/powerpoint/2010/main" val="2242307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6A527CFA-4163-4BDD-BC92-EDE08DE02BA5}" type="datetimeFigureOut">
              <a:rPr lang="en-US" smtClean="0"/>
              <a:t>4/15/2019</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D910B68C-6223-4318-922E-404C59D6274E}" type="slidenum">
              <a:rPr lang="en-US" smtClean="0"/>
              <a:t>‹Nº›</a:t>
            </a:fld>
            <a:endParaRPr lang="en-US"/>
          </a:p>
        </p:txBody>
      </p:sp>
    </p:spTree>
    <p:extLst>
      <p:ext uri="{BB962C8B-B14F-4D97-AF65-F5344CB8AC3E}">
        <p14:creationId xmlns:p14="http://schemas.microsoft.com/office/powerpoint/2010/main" val="1399911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6A527CFA-4163-4BDD-BC92-EDE08DE02BA5}" type="datetimeFigureOut">
              <a:rPr lang="en-US" smtClean="0"/>
              <a:t>4/15/2019</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D910B68C-6223-4318-922E-404C59D6274E}" type="slidenum">
              <a:rPr lang="en-US" smtClean="0"/>
              <a:t>‹Nº›</a:t>
            </a:fld>
            <a:endParaRPr lang="en-US"/>
          </a:p>
        </p:txBody>
      </p:sp>
    </p:spTree>
    <p:extLst>
      <p:ext uri="{BB962C8B-B14F-4D97-AF65-F5344CB8AC3E}">
        <p14:creationId xmlns:p14="http://schemas.microsoft.com/office/powerpoint/2010/main" val="3254261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p:nvPr/>
        </p:nvSpPr>
        <p:spPr>
          <a:xfrm>
            <a:off x="10059311" y="877033"/>
            <a:ext cx="1732400" cy="577200"/>
          </a:xfrm>
          <a:prstGeom prst="triangle">
            <a:avLst>
              <a:gd name="adj" fmla="val 32425"/>
            </a:avLst>
          </a:prstGeom>
          <a:solidFill>
            <a:srgbClr val="263248"/>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nvGrpSpPr>
          <p:cNvPr id="11" name="Google Shape;11;p2"/>
          <p:cNvGrpSpPr/>
          <p:nvPr/>
        </p:nvGrpSpPr>
        <p:grpSpPr>
          <a:xfrm>
            <a:off x="0" y="-9451"/>
            <a:ext cx="11548531" cy="6867451"/>
            <a:chOff x="0" y="-7088"/>
            <a:chExt cx="8661398" cy="5150588"/>
          </a:xfrm>
        </p:grpSpPr>
        <p:sp>
          <p:nvSpPr>
            <p:cNvPr id="12" name="Google Shape;12;p2"/>
            <p:cNvSpPr/>
            <p:nvPr/>
          </p:nvSpPr>
          <p:spPr>
            <a:xfrm>
              <a:off x="0" y="0"/>
              <a:ext cx="3525000" cy="5143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 name="Google Shape;13;p2"/>
            <p:cNvSpPr/>
            <p:nvPr/>
          </p:nvSpPr>
          <p:spPr>
            <a:xfrm rot="10800000" flipH="1">
              <a:off x="3517898" y="-7088"/>
              <a:ext cx="5143500" cy="5143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grpSp>
        <p:nvGrpSpPr>
          <p:cNvPr id="14" name="Google Shape;14;p2"/>
          <p:cNvGrpSpPr/>
          <p:nvPr/>
        </p:nvGrpSpPr>
        <p:grpSpPr>
          <a:xfrm rot="10800000" flipH="1">
            <a:off x="2" y="1454351"/>
            <a:ext cx="11796669" cy="3949300"/>
            <a:chOff x="-8178042" y="-4493254"/>
            <a:chExt cx="19483598" cy="6522736"/>
          </a:xfrm>
        </p:grpSpPr>
        <p:sp>
          <p:nvSpPr>
            <p:cNvPr id="15" name="Google Shape;15;p2"/>
            <p:cNvSpPr/>
            <p:nvPr/>
          </p:nvSpPr>
          <p:spPr>
            <a:xfrm>
              <a:off x="-8178042" y="-4493118"/>
              <a:ext cx="12968400" cy="65226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sp>
          <p:nvSpPr>
            <p:cNvPr id="16" name="Google Shape;16;p2"/>
            <p:cNvSpPr/>
            <p:nvPr/>
          </p:nvSpPr>
          <p:spPr>
            <a:xfrm>
              <a:off x="4782955" y="-4493254"/>
              <a:ext cx="6522600" cy="65226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grpSp>
        <p:nvGrpSpPr>
          <p:cNvPr id="17" name="Google Shape;17;p2"/>
          <p:cNvGrpSpPr/>
          <p:nvPr/>
        </p:nvGrpSpPr>
        <p:grpSpPr>
          <a:xfrm>
            <a:off x="4902982" y="5704465"/>
            <a:ext cx="7307772" cy="577328"/>
            <a:chOff x="5582265" y="4646738"/>
            <a:chExt cx="5480829" cy="432996"/>
          </a:xfrm>
        </p:grpSpPr>
        <p:sp>
          <p:nvSpPr>
            <p:cNvPr id="18" name="Google Shape;18;p2"/>
            <p:cNvSpPr/>
            <p:nvPr/>
          </p:nvSpPr>
          <p:spPr>
            <a:xfrm rot="10800000">
              <a:off x="5582265"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nvGrpSpPr>
            <p:cNvPr id="19" name="Google Shape;19;p2"/>
            <p:cNvGrpSpPr/>
            <p:nvPr/>
          </p:nvGrpSpPr>
          <p:grpSpPr>
            <a:xfrm flipH="1">
              <a:off x="5585232" y="4646738"/>
              <a:ext cx="5477861" cy="304551"/>
              <a:chOff x="-24158748" y="330075"/>
              <a:chExt cx="30568423" cy="1699506"/>
            </a:xfrm>
          </p:grpSpPr>
          <p:sp>
            <p:nvSpPr>
              <p:cNvPr id="20" name="Google Shape;20;p2"/>
              <p:cNvSpPr/>
              <p:nvPr/>
            </p:nvSpPr>
            <p:spPr>
              <a:xfrm>
                <a:off x="-24158748" y="330081"/>
                <a:ext cx="289080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1" name="Google Shape;21;p2"/>
              <p:cNvSpPr/>
              <p:nvPr/>
            </p:nvSpPr>
            <p:spPr>
              <a:xfrm>
                <a:off x="4710175"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sp>
        <p:nvSpPr>
          <p:cNvPr id="22" name="Google Shape;22;p2"/>
          <p:cNvSpPr txBox="1">
            <a:spLocks noGrp="1"/>
          </p:cNvSpPr>
          <p:nvPr>
            <p:ph type="ctrTitle"/>
          </p:nvPr>
        </p:nvSpPr>
        <p:spPr>
          <a:xfrm>
            <a:off x="914400" y="1454333"/>
            <a:ext cx="7157200" cy="3949200"/>
          </a:xfrm>
          <a:prstGeom prst="rect">
            <a:avLst/>
          </a:prstGeom>
        </p:spPr>
        <p:txBody>
          <a:bodyPr spcFirstLastPara="1" wrap="square" lIns="91425" tIns="91425" rIns="91425" bIns="91425" anchor="ctr" anchorCtr="0"/>
          <a:lstStyle>
            <a:lvl1pPr lvl="0">
              <a:spcBef>
                <a:spcPts val="0"/>
              </a:spcBef>
              <a:spcAft>
                <a:spcPts val="0"/>
              </a:spcAft>
              <a:buSzPts val="4800"/>
              <a:buNone/>
              <a:defRPr sz="6400"/>
            </a:lvl1pPr>
            <a:lvl2pPr lvl="1" algn="ctr">
              <a:spcBef>
                <a:spcPts val="0"/>
              </a:spcBef>
              <a:spcAft>
                <a:spcPts val="0"/>
              </a:spcAft>
              <a:buSzPts val="4800"/>
              <a:buNone/>
              <a:defRPr sz="6400"/>
            </a:lvl2pPr>
            <a:lvl3pPr lvl="2" algn="ctr">
              <a:spcBef>
                <a:spcPts val="0"/>
              </a:spcBef>
              <a:spcAft>
                <a:spcPts val="0"/>
              </a:spcAft>
              <a:buSzPts val="4800"/>
              <a:buNone/>
              <a:defRPr sz="6400"/>
            </a:lvl3pPr>
            <a:lvl4pPr lvl="3" algn="ctr">
              <a:spcBef>
                <a:spcPts val="0"/>
              </a:spcBef>
              <a:spcAft>
                <a:spcPts val="0"/>
              </a:spcAft>
              <a:buSzPts val="4800"/>
              <a:buNone/>
              <a:defRPr sz="6400"/>
            </a:lvl4pPr>
            <a:lvl5pPr lvl="4" algn="ctr">
              <a:spcBef>
                <a:spcPts val="0"/>
              </a:spcBef>
              <a:spcAft>
                <a:spcPts val="0"/>
              </a:spcAft>
              <a:buSzPts val="4800"/>
              <a:buNone/>
              <a:defRPr sz="6400"/>
            </a:lvl5pPr>
            <a:lvl6pPr lvl="5" algn="ctr">
              <a:spcBef>
                <a:spcPts val="0"/>
              </a:spcBef>
              <a:spcAft>
                <a:spcPts val="0"/>
              </a:spcAft>
              <a:buSzPts val="4800"/>
              <a:buNone/>
              <a:defRPr sz="6400"/>
            </a:lvl6pPr>
            <a:lvl7pPr lvl="6" algn="ctr">
              <a:spcBef>
                <a:spcPts val="0"/>
              </a:spcBef>
              <a:spcAft>
                <a:spcPts val="0"/>
              </a:spcAft>
              <a:buSzPts val="4800"/>
              <a:buNone/>
              <a:defRPr sz="6400"/>
            </a:lvl7pPr>
            <a:lvl8pPr lvl="7" algn="ctr">
              <a:spcBef>
                <a:spcPts val="0"/>
              </a:spcBef>
              <a:spcAft>
                <a:spcPts val="0"/>
              </a:spcAft>
              <a:buSzPts val="4800"/>
              <a:buNone/>
              <a:defRPr sz="6400"/>
            </a:lvl8pPr>
            <a:lvl9pPr lvl="8" algn="ctr">
              <a:spcBef>
                <a:spcPts val="0"/>
              </a:spcBef>
              <a:spcAft>
                <a:spcPts val="0"/>
              </a:spcAft>
              <a:buSzPts val="4800"/>
              <a:buNone/>
              <a:defRPr sz="6400"/>
            </a:lvl9pPr>
          </a:lstStyle>
          <a:p>
            <a:endParaRPr/>
          </a:p>
        </p:txBody>
      </p:sp>
    </p:spTree>
    <p:extLst>
      <p:ext uri="{BB962C8B-B14F-4D97-AF65-F5344CB8AC3E}">
        <p14:creationId xmlns:p14="http://schemas.microsoft.com/office/powerpoint/2010/main" val="184649566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61"/>
        <p:cNvGrpSpPr/>
        <p:nvPr/>
      </p:nvGrpSpPr>
      <p:grpSpPr>
        <a:xfrm>
          <a:off x="0" y="0"/>
          <a:ext cx="0" cy="0"/>
          <a:chOff x="0" y="0"/>
          <a:chExt cx="0" cy="0"/>
        </a:xfrm>
      </p:grpSpPr>
      <p:grpSp>
        <p:nvGrpSpPr>
          <p:cNvPr id="62" name="Google Shape;62;p5"/>
          <p:cNvGrpSpPr/>
          <p:nvPr/>
        </p:nvGrpSpPr>
        <p:grpSpPr>
          <a:xfrm>
            <a:off x="-6" y="54"/>
            <a:ext cx="9429907" cy="1769753"/>
            <a:chOff x="-4" y="40"/>
            <a:chExt cx="7072430" cy="1327315"/>
          </a:xfrm>
        </p:grpSpPr>
        <p:sp>
          <p:nvSpPr>
            <p:cNvPr id="63" name="Google Shape;63;p5"/>
            <p:cNvSpPr/>
            <p:nvPr/>
          </p:nvSpPr>
          <p:spPr>
            <a:xfrm>
              <a:off x="6292649" y="126425"/>
              <a:ext cx="779700" cy="2598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nvGrpSpPr>
            <p:cNvPr id="64" name="Google Shape;64;p5"/>
            <p:cNvGrpSpPr/>
            <p:nvPr/>
          </p:nvGrpSpPr>
          <p:grpSpPr>
            <a:xfrm rot="10800000" flipH="1">
              <a:off x="3" y="40"/>
              <a:ext cx="6756168" cy="1327315"/>
              <a:chOff x="-2168138" y="330075"/>
              <a:chExt cx="8650663" cy="1699506"/>
            </a:xfrm>
          </p:grpSpPr>
          <p:sp>
            <p:nvSpPr>
              <p:cNvPr id="65" name="Google Shape;65;p5"/>
              <p:cNvSpPr/>
              <p:nvPr/>
            </p:nvSpPr>
            <p:spPr>
              <a:xfrm>
                <a:off x="-2168138" y="330081"/>
                <a:ext cx="69582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sp>
            <p:nvSpPr>
              <p:cNvPr id="66" name="Google Shape;66;p5"/>
              <p:cNvSpPr/>
              <p:nvPr/>
            </p:nvSpPr>
            <p:spPr>
              <a:xfrm>
                <a:off x="4783025"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grpSp>
          <p:nvGrpSpPr>
            <p:cNvPr id="67" name="Google Shape;67;p5"/>
            <p:cNvGrpSpPr/>
            <p:nvPr/>
          </p:nvGrpSpPr>
          <p:grpSpPr>
            <a:xfrm rot="10800000" flipH="1">
              <a:off x="-4" y="381007"/>
              <a:ext cx="7072430" cy="771744"/>
              <a:chOff x="-9092084" y="330075"/>
              <a:chExt cx="15574609" cy="1699501"/>
            </a:xfrm>
          </p:grpSpPr>
          <p:sp>
            <p:nvSpPr>
              <p:cNvPr id="68" name="Google Shape;68;p5"/>
              <p:cNvSpPr/>
              <p:nvPr/>
            </p:nvSpPr>
            <p:spPr>
              <a:xfrm>
                <a:off x="-9092084" y="330076"/>
                <a:ext cx="13882200" cy="16995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sp>
            <p:nvSpPr>
              <p:cNvPr id="69" name="Google Shape;69;p5"/>
              <p:cNvSpPr/>
              <p:nvPr/>
            </p:nvSpPr>
            <p:spPr>
              <a:xfrm>
                <a:off x="4783025" y="330075"/>
                <a:ext cx="1699500" cy="16995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grpSp>
      <p:grpSp>
        <p:nvGrpSpPr>
          <p:cNvPr id="70" name="Google Shape;70;p5"/>
          <p:cNvGrpSpPr/>
          <p:nvPr/>
        </p:nvGrpSpPr>
        <p:grpSpPr>
          <a:xfrm>
            <a:off x="9262456" y="5963632"/>
            <a:ext cx="2937107" cy="894393"/>
            <a:chOff x="5575242" y="4472723"/>
            <a:chExt cx="2202830" cy="670795"/>
          </a:xfrm>
        </p:grpSpPr>
        <p:sp>
          <p:nvSpPr>
            <p:cNvPr id="71" name="Google Shape;71;p5"/>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nvGrpSpPr>
            <p:cNvPr id="72" name="Google Shape;72;p5"/>
            <p:cNvGrpSpPr/>
            <p:nvPr/>
          </p:nvGrpSpPr>
          <p:grpSpPr>
            <a:xfrm flipH="1">
              <a:off x="5734850" y="4472723"/>
              <a:ext cx="2040837" cy="670795"/>
              <a:chOff x="1297954" y="330075"/>
              <a:chExt cx="5169293" cy="1699506"/>
            </a:xfrm>
          </p:grpSpPr>
          <p:sp>
            <p:nvSpPr>
              <p:cNvPr id="73" name="Google Shape;73;p5"/>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4" name="Google Shape;74;p5"/>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75" name="Google Shape;75;p5"/>
            <p:cNvGrpSpPr/>
            <p:nvPr/>
          </p:nvGrpSpPr>
          <p:grpSpPr>
            <a:xfrm flipH="1">
              <a:off x="5578209" y="4646738"/>
              <a:ext cx="2199863" cy="304563"/>
              <a:chOff x="-5827153" y="330075"/>
              <a:chExt cx="12276019" cy="1699569"/>
            </a:xfrm>
          </p:grpSpPr>
          <p:sp>
            <p:nvSpPr>
              <p:cNvPr id="76" name="Google Shape;76;p5"/>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7" name="Google Shape;77;p5"/>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sp>
        <p:nvSpPr>
          <p:cNvPr id="78" name="Google Shape;78;p5"/>
          <p:cNvSpPr txBox="1">
            <a:spLocks noGrp="1"/>
          </p:cNvSpPr>
          <p:nvPr>
            <p:ph type="title"/>
          </p:nvPr>
        </p:nvSpPr>
        <p:spPr>
          <a:xfrm>
            <a:off x="1085700" y="523433"/>
            <a:ext cx="7323200" cy="1021600"/>
          </a:xfrm>
          <a:prstGeom prst="rect">
            <a:avLst/>
          </a:prstGeom>
        </p:spPr>
        <p:txBody>
          <a:bodyPr spcFirstLastPara="1" wrap="square" lIns="91425" tIns="91425" rIns="91425" bIns="91425" anchor="ctr" anchorCtr="0"/>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79" name="Google Shape;79;p5"/>
          <p:cNvSpPr txBox="1">
            <a:spLocks noGrp="1"/>
          </p:cNvSpPr>
          <p:nvPr>
            <p:ph type="body" idx="1"/>
          </p:nvPr>
        </p:nvSpPr>
        <p:spPr>
          <a:xfrm>
            <a:off x="1085700" y="1769800"/>
            <a:ext cx="8176800" cy="4194000"/>
          </a:xfrm>
          <a:prstGeom prst="rect">
            <a:avLst/>
          </a:prstGeom>
        </p:spPr>
        <p:txBody>
          <a:bodyPr spcFirstLastPara="1" wrap="square" lIns="91425" tIns="91425" rIns="91425" bIns="91425" anchor="ctr" anchorCtr="0"/>
          <a:lstStyle>
            <a:lvl1pPr marL="609585" lvl="0" indent="-507987">
              <a:spcBef>
                <a:spcPts val="800"/>
              </a:spcBef>
              <a:spcAft>
                <a:spcPts val="0"/>
              </a:spcAft>
              <a:buSzPts val="2400"/>
              <a:buChar char="▰"/>
              <a:defRPr/>
            </a:lvl1pPr>
            <a:lvl2pPr marL="1219170" lvl="1" indent="-507987">
              <a:spcBef>
                <a:spcPts val="1333"/>
              </a:spcBef>
              <a:spcAft>
                <a:spcPts val="0"/>
              </a:spcAft>
              <a:buSzPts val="2400"/>
              <a:buChar char="▻"/>
              <a:defRPr/>
            </a:lvl2pPr>
            <a:lvl3pPr marL="1828754" lvl="2" indent="-507987">
              <a:spcBef>
                <a:spcPts val="1333"/>
              </a:spcBef>
              <a:spcAft>
                <a:spcPts val="0"/>
              </a:spcAft>
              <a:buSzPts val="2400"/>
              <a:buChar char="▻"/>
              <a:defRPr/>
            </a:lvl3pPr>
            <a:lvl4pPr marL="2438339" lvl="3" indent="-507987">
              <a:spcBef>
                <a:spcPts val="1333"/>
              </a:spcBef>
              <a:spcAft>
                <a:spcPts val="0"/>
              </a:spcAft>
              <a:buSzPts val="2400"/>
              <a:buChar char="▻"/>
              <a:defRPr/>
            </a:lvl4pPr>
            <a:lvl5pPr marL="3047924" lvl="4" indent="-507987">
              <a:spcBef>
                <a:spcPts val="1333"/>
              </a:spcBef>
              <a:spcAft>
                <a:spcPts val="0"/>
              </a:spcAft>
              <a:buSzPts val="2400"/>
              <a:buChar char="▻"/>
              <a:defRPr/>
            </a:lvl5pPr>
            <a:lvl6pPr marL="3657509" lvl="5" indent="-507987">
              <a:spcBef>
                <a:spcPts val="1333"/>
              </a:spcBef>
              <a:spcAft>
                <a:spcPts val="0"/>
              </a:spcAft>
              <a:buSzPts val="2400"/>
              <a:buChar char="▻"/>
              <a:defRPr/>
            </a:lvl6pPr>
            <a:lvl7pPr marL="4267093" lvl="6" indent="-507987">
              <a:spcBef>
                <a:spcPts val="1333"/>
              </a:spcBef>
              <a:spcAft>
                <a:spcPts val="0"/>
              </a:spcAft>
              <a:buSzPts val="2400"/>
              <a:buChar char="▻"/>
              <a:defRPr/>
            </a:lvl7pPr>
            <a:lvl8pPr marL="4876678" lvl="7" indent="-507987">
              <a:spcBef>
                <a:spcPts val="1333"/>
              </a:spcBef>
              <a:spcAft>
                <a:spcPts val="0"/>
              </a:spcAft>
              <a:buSzPts val="2400"/>
              <a:buChar char="▻"/>
              <a:defRPr/>
            </a:lvl8pPr>
            <a:lvl9pPr marL="5486263" lvl="8" indent="-507987">
              <a:spcBef>
                <a:spcPts val="1333"/>
              </a:spcBef>
              <a:spcAft>
                <a:spcPts val="1333"/>
              </a:spcAft>
              <a:buSzPts val="2400"/>
              <a:buChar char="▻"/>
              <a:defRPr/>
            </a:lvl9pPr>
          </a:lstStyle>
          <a:p>
            <a:endParaRPr/>
          </a:p>
        </p:txBody>
      </p:sp>
      <p:sp>
        <p:nvSpPr>
          <p:cNvPr id="80" name="Google Shape;80;p5"/>
          <p:cNvSpPr txBox="1">
            <a:spLocks noGrp="1"/>
          </p:cNvSpPr>
          <p:nvPr>
            <p:ph type="sldNum" idx="12"/>
          </p:nvPr>
        </p:nvSpPr>
        <p:spPr>
          <a:xfrm>
            <a:off x="10157333" y="6182000"/>
            <a:ext cx="1983200" cy="42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s-CR" smtClean="0"/>
              <a:pPr/>
              <a:t>‹Nº›</a:t>
            </a:fld>
            <a:endParaRPr lang="es-CR" dirty="0"/>
          </a:p>
        </p:txBody>
      </p:sp>
    </p:spTree>
    <p:extLst>
      <p:ext uri="{BB962C8B-B14F-4D97-AF65-F5344CB8AC3E}">
        <p14:creationId xmlns:p14="http://schemas.microsoft.com/office/powerpoint/2010/main" val="319603516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6A527CFA-4163-4BDD-BC92-EDE08DE02BA5}" type="datetimeFigureOut">
              <a:rPr lang="en-US" smtClean="0"/>
              <a:t>4/15/2019</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D910B68C-6223-4318-922E-404C59D6274E}" type="slidenum">
              <a:rPr lang="en-US" smtClean="0"/>
              <a:t>‹Nº›</a:t>
            </a:fld>
            <a:endParaRPr lang="en-US"/>
          </a:p>
        </p:txBody>
      </p:sp>
    </p:spTree>
    <p:extLst>
      <p:ext uri="{BB962C8B-B14F-4D97-AF65-F5344CB8AC3E}">
        <p14:creationId xmlns:p14="http://schemas.microsoft.com/office/powerpoint/2010/main" val="3578492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6A527CFA-4163-4BDD-BC92-EDE08DE02BA5}" type="datetimeFigureOut">
              <a:rPr lang="en-US" smtClean="0"/>
              <a:t>4/15/2019</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D910B68C-6223-4318-922E-404C59D6274E}" type="slidenum">
              <a:rPr lang="en-US" smtClean="0"/>
              <a:t>‹Nº›</a:t>
            </a:fld>
            <a:endParaRPr lang="en-US"/>
          </a:p>
        </p:txBody>
      </p:sp>
    </p:spTree>
    <p:extLst>
      <p:ext uri="{BB962C8B-B14F-4D97-AF65-F5344CB8AC3E}">
        <p14:creationId xmlns:p14="http://schemas.microsoft.com/office/powerpoint/2010/main" val="3597407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fecha 4"/>
          <p:cNvSpPr>
            <a:spLocks noGrp="1"/>
          </p:cNvSpPr>
          <p:nvPr>
            <p:ph type="dt" sz="half" idx="10"/>
          </p:nvPr>
        </p:nvSpPr>
        <p:spPr/>
        <p:txBody>
          <a:bodyPr/>
          <a:lstStyle/>
          <a:p>
            <a:fld id="{6A527CFA-4163-4BDD-BC92-EDE08DE02BA5}" type="datetimeFigureOut">
              <a:rPr lang="en-US" smtClean="0"/>
              <a:t>4/15/2019</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D910B68C-6223-4318-922E-404C59D6274E}" type="slidenum">
              <a:rPr lang="en-US" smtClean="0"/>
              <a:t>‹Nº›</a:t>
            </a:fld>
            <a:endParaRPr lang="en-US"/>
          </a:p>
        </p:txBody>
      </p:sp>
    </p:spTree>
    <p:extLst>
      <p:ext uri="{BB962C8B-B14F-4D97-AF65-F5344CB8AC3E}">
        <p14:creationId xmlns:p14="http://schemas.microsoft.com/office/powerpoint/2010/main" val="2753659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Marcador de fecha 6"/>
          <p:cNvSpPr>
            <a:spLocks noGrp="1"/>
          </p:cNvSpPr>
          <p:nvPr>
            <p:ph type="dt" sz="half" idx="10"/>
          </p:nvPr>
        </p:nvSpPr>
        <p:spPr/>
        <p:txBody>
          <a:bodyPr/>
          <a:lstStyle/>
          <a:p>
            <a:fld id="{6A527CFA-4163-4BDD-BC92-EDE08DE02BA5}" type="datetimeFigureOut">
              <a:rPr lang="en-US" smtClean="0"/>
              <a:t>4/15/2019</a:t>
            </a:fld>
            <a:endParaRPr lang="en-US"/>
          </a:p>
        </p:txBody>
      </p:sp>
      <p:sp>
        <p:nvSpPr>
          <p:cNvPr id="8" name="Marcador de pie de página 7"/>
          <p:cNvSpPr>
            <a:spLocks noGrp="1"/>
          </p:cNvSpPr>
          <p:nvPr>
            <p:ph type="ftr" sz="quarter" idx="11"/>
          </p:nvPr>
        </p:nvSpPr>
        <p:spPr/>
        <p:txBody>
          <a:bodyPr/>
          <a:lstStyle/>
          <a:p>
            <a:endParaRPr lang="en-US"/>
          </a:p>
        </p:txBody>
      </p:sp>
      <p:sp>
        <p:nvSpPr>
          <p:cNvPr id="9" name="Marcador de número de diapositiva 8"/>
          <p:cNvSpPr>
            <a:spLocks noGrp="1"/>
          </p:cNvSpPr>
          <p:nvPr>
            <p:ph type="sldNum" sz="quarter" idx="12"/>
          </p:nvPr>
        </p:nvSpPr>
        <p:spPr/>
        <p:txBody>
          <a:bodyPr/>
          <a:lstStyle/>
          <a:p>
            <a:fld id="{D910B68C-6223-4318-922E-404C59D6274E}" type="slidenum">
              <a:rPr lang="en-US" smtClean="0"/>
              <a:t>‹Nº›</a:t>
            </a:fld>
            <a:endParaRPr lang="en-US"/>
          </a:p>
        </p:txBody>
      </p:sp>
    </p:spTree>
    <p:extLst>
      <p:ext uri="{BB962C8B-B14F-4D97-AF65-F5344CB8AC3E}">
        <p14:creationId xmlns:p14="http://schemas.microsoft.com/office/powerpoint/2010/main" val="882016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fecha 2"/>
          <p:cNvSpPr>
            <a:spLocks noGrp="1"/>
          </p:cNvSpPr>
          <p:nvPr>
            <p:ph type="dt" sz="half" idx="10"/>
          </p:nvPr>
        </p:nvSpPr>
        <p:spPr/>
        <p:txBody>
          <a:bodyPr/>
          <a:lstStyle/>
          <a:p>
            <a:fld id="{6A527CFA-4163-4BDD-BC92-EDE08DE02BA5}" type="datetimeFigureOut">
              <a:rPr lang="en-US" smtClean="0"/>
              <a:t>4/15/2019</a:t>
            </a:fld>
            <a:endParaRPr lang="en-US"/>
          </a:p>
        </p:txBody>
      </p:sp>
      <p:sp>
        <p:nvSpPr>
          <p:cNvPr id="4" name="Marcador de pie de página 3"/>
          <p:cNvSpPr>
            <a:spLocks noGrp="1"/>
          </p:cNvSpPr>
          <p:nvPr>
            <p:ph type="ftr" sz="quarter" idx="11"/>
          </p:nvPr>
        </p:nvSpPr>
        <p:spPr/>
        <p:txBody>
          <a:bodyPr/>
          <a:lstStyle/>
          <a:p>
            <a:endParaRPr lang="en-US"/>
          </a:p>
        </p:txBody>
      </p:sp>
      <p:sp>
        <p:nvSpPr>
          <p:cNvPr id="5" name="Marcador de número de diapositiva 4"/>
          <p:cNvSpPr>
            <a:spLocks noGrp="1"/>
          </p:cNvSpPr>
          <p:nvPr>
            <p:ph type="sldNum" sz="quarter" idx="12"/>
          </p:nvPr>
        </p:nvSpPr>
        <p:spPr/>
        <p:txBody>
          <a:bodyPr/>
          <a:lstStyle/>
          <a:p>
            <a:fld id="{D910B68C-6223-4318-922E-404C59D6274E}" type="slidenum">
              <a:rPr lang="en-US" smtClean="0"/>
              <a:t>‹Nº›</a:t>
            </a:fld>
            <a:endParaRPr lang="en-US"/>
          </a:p>
        </p:txBody>
      </p:sp>
    </p:spTree>
    <p:extLst>
      <p:ext uri="{BB962C8B-B14F-4D97-AF65-F5344CB8AC3E}">
        <p14:creationId xmlns:p14="http://schemas.microsoft.com/office/powerpoint/2010/main" val="456690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6A527CFA-4163-4BDD-BC92-EDE08DE02BA5}" type="datetimeFigureOut">
              <a:rPr lang="en-US" smtClean="0"/>
              <a:t>4/15/2019</a:t>
            </a:fld>
            <a:endParaRPr lang="en-US"/>
          </a:p>
        </p:txBody>
      </p:sp>
      <p:sp>
        <p:nvSpPr>
          <p:cNvPr id="3" name="Marcador de pie de página 2"/>
          <p:cNvSpPr>
            <a:spLocks noGrp="1"/>
          </p:cNvSpPr>
          <p:nvPr>
            <p:ph type="ftr" sz="quarter" idx="11"/>
          </p:nvPr>
        </p:nvSpPr>
        <p:spPr/>
        <p:txBody>
          <a:bodyPr/>
          <a:lstStyle/>
          <a:p>
            <a:endParaRPr lang="en-US"/>
          </a:p>
        </p:txBody>
      </p:sp>
      <p:sp>
        <p:nvSpPr>
          <p:cNvPr id="4" name="Marcador de número de diapositiva 3"/>
          <p:cNvSpPr>
            <a:spLocks noGrp="1"/>
          </p:cNvSpPr>
          <p:nvPr>
            <p:ph type="sldNum" sz="quarter" idx="12"/>
          </p:nvPr>
        </p:nvSpPr>
        <p:spPr/>
        <p:txBody>
          <a:bodyPr/>
          <a:lstStyle/>
          <a:p>
            <a:fld id="{D910B68C-6223-4318-922E-404C59D6274E}" type="slidenum">
              <a:rPr lang="en-US" smtClean="0"/>
              <a:t>‹Nº›</a:t>
            </a:fld>
            <a:endParaRPr lang="en-US"/>
          </a:p>
        </p:txBody>
      </p:sp>
    </p:spTree>
    <p:extLst>
      <p:ext uri="{BB962C8B-B14F-4D97-AF65-F5344CB8AC3E}">
        <p14:creationId xmlns:p14="http://schemas.microsoft.com/office/powerpoint/2010/main" val="1722532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6A527CFA-4163-4BDD-BC92-EDE08DE02BA5}" type="datetimeFigureOut">
              <a:rPr lang="en-US" smtClean="0"/>
              <a:t>4/15/2019</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D910B68C-6223-4318-922E-404C59D6274E}" type="slidenum">
              <a:rPr lang="en-US" smtClean="0"/>
              <a:t>‹Nº›</a:t>
            </a:fld>
            <a:endParaRPr lang="en-US"/>
          </a:p>
        </p:txBody>
      </p:sp>
    </p:spTree>
    <p:extLst>
      <p:ext uri="{BB962C8B-B14F-4D97-AF65-F5344CB8AC3E}">
        <p14:creationId xmlns:p14="http://schemas.microsoft.com/office/powerpoint/2010/main" val="1661053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6A527CFA-4163-4BDD-BC92-EDE08DE02BA5}" type="datetimeFigureOut">
              <a:rPr lang="en-US" smtClean="0"/>
              <a:t>4/15/2019</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D910B68C-6223-4318-922E-404C59D6274E}" type="slidenum">
              <a:rPr lang="en-US" smtClean="0"/>
              <a:t>‹Nº›</a:t>
            </a:fld>
            <a:endParaRPr lang="en-US"/>
          </a:p>
        </p:txBody>
      </p:sp>
    </p:spTree>
    <p:extLst>
      <p:ext uri="{BB962C8B-B14F-4D97-AF65-F5344CB8AC3E}">
        <p14:creationId xmlns:p14="http://schemas.microsoft.com/office/powerpoint/2010/main" val="576980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527CFA-4163-4BDD-BC92-EDE08DE02BA5}" type="datetimeFigureOut">
              <a:rPr lang="en-US" smtClean="0"/>
              <a:t>4/15/2019</a:t>
            </a:fld>
            <a:endParaRPr lang="en-U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10B68C-6223-4318-922E-404C59D6274E}" type="slidenum">
              <a:rPr lang="en-US" smtClean="0"/>
              <a:t>‹Nº›</a:t>
            </a:fld>
            <a:endParaRPr lang="en-US"/>
          </a:p>
        </p:txBody>
      </p:sp>
    </p:spTree>
    <p:extLst>
      <p:ext uri="{BB962C8B-B14F-4D97-AF65-F5344CB8AC3E}">
        <p14:creationId xmlns:p14="http://schemas.microsoft.com/office/powerpoint/2010/main" val="37670422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13.xml"/><Relationship Id="rId5" Type="http://schemas.openxmlformats.org/officeDocument/2006/relationships/image" Target="../media/image5.jpeg"/><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13.xml"/><Relationship Id="rId5" Type="http://schemas.openxmlformats.org/officeDocument/2006/relationships/image" Target="../media/image5.jpeg"/><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8.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1.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2.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3.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11"/>
          <p:cNvSpPr txBox="1">
            <a:spLocks noGrp="1"/>
          </p:cNvSpPr>
          <p:nvPr>
            <p:ph type="ctrTitle"/>
          </p:nvPr>
        </p:nvSpPr>
        <p:spPr>
          <a:xfrm>
            <a:off x="488290" y="1232280"/>
            <a:ext cx="9295789" cy="3949200"/>
          </a:xfrm>
          <a:prstGeom prst="rect">
            <a:avLst/>
          </a:prstGeom>
        </p:spPr>
        <p:txBody>
          <a:bodyPr spcFirstLastPara="1" wrap="square" lIns="121900" tIns="121900" rIns="121900" bIns="121900" anchor="ctr" anchorCtr="0">
            <a:noAutofit/>
          </a:bodyPr>
          <a:lstStyle/>
          <a:p>
            <a:pPr algn="just"/>
            <a:r>
              <a:rPr lang="es-ES" sz="5400" b="1" dirty="0" smtClean="0">
                <a:solidFill>
                  <a:schemeClr val="bg1"/>
                </a:solidFill>
                <a:latin typeface="Roboto Condensed" panose="020B0604020202020204" charset="0"/>
                <a:ea typeface="Roboto Condensed" panose="020B0604020202020204" charset="0"/>
              </a:rPr>
              <a:t>REAVIVAMIENTO ES: BUSCAR PRIMERAMENTE EL REINO DE DIOS</a:t>
            </a:r>
            <a:endParaRPr lang="en-US" sz="5400" b="1" dirty="0">
              <a:solidFill>
                <a:schemeClr val="bg1"/>
              </a:solidFill>
              <a:latin typeface="Roboto Condensed" panose="020B0604020202020204" charset="0"/>
              <a:ea typeface="Roboto Condensed" panose="020B0604020202020204" charset="0"/>
            </a:endParaRPr>
          </a:p>
        </p:txBody>
      </p:sp>
      <p:pic>
        <p:nvPicPr>
          <p:cNvPr id="1028" name="Picture 4" descr="Imagen relacionada">
            <a:extLst>
              <a:ext uri="{FF2B5EF4-FFF2-40B4-BE49-F238E27FC236}">
                <a16:creationId xmlns:a16="http://schemas.microsoft.com/office/drawing/2014/main" id="{B1D97338-3D59-4400-98D5-6DA428DB65D2}"/>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9925297" y="4966872"/>
            <a:ext cx="1754751" cy="145433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Resultado de imagen para logo de mayordomia">
            <a:extLst>
              <a:ext uri="{FF2B5EF4-FFF2-40B4-BE49-F238E27FC236}">
                <a16:creationId xmlns:a16="http://schemas.microsoft.com/office/drawing/2014/main" id="{2E119204-9255-4CB1-A240-B04B53BD7A1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8738904" y="5051073"/>
            <a:ext cx="1795993" cy="1285931"/>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a:extLst>
              <a:ext uri="{FF2B5EF4-FFF2-40B4-BE49-F238E27FC236}">
                <a16:creationId xmlns:a16="http://schemas.microsoft.com/office/drawing/2014/main" id="{FBD342AA-5DB7-4FB2-BE8D-2ACD80EE86AE}"/>
              </a:ext>
            </a:extLst>
          </p:cNvPr>
          <p:cNvSpPr txBox="1"/>
          <p:nvPr/>
        </p:nvSpPr>
        <p:spPr>
          <a:xfrm>
            <a:off x="8478955" y="6326220"/>
            <a:ext cx="3713045" cy="369332"/>
          </a:xfrm>
          <a:prstGeom prst="rect">
            <a:avLst/>
          </a:prstGeom>
          <a:noFill/>
        </p:spPr>
        <p:txBody>
          <a:bodyPr wrap="square" rtlCol="0">
            <a:spAutoFit/>
          </a:bodyPr>
          <a:lstStyle/>
          <a:p>
            <a:pPr algn="ctr"/>
            <a:r>
              <a:rPr lang="es-CR" b="1" dirty="0">
                <a:latin typeface="Arial Black" panose="020B0A04020102020204" pitchFamily="34" charset="0"/>
                <a:ea typeface="Roboto Condensed" panose="020B0604020202020204" charset="0"/>
              </a:rPr>
              <a:t>Comunión y Misión</a:t>
            </a:r>
          </a:p>
        </p:txBody>
      </p:sp>
      <p:sp>
        <p:nvSpPr>
          <p:cNvPr id="6" name="Rectángulo 5">
            <a:extLst>
              <a:ext uri="{FF2B5EF4-FFF2-40B4-BE49-F238E27FC236}">
                <a16:creationId xmlns:a16="http://schemas.microsoft.com/office/drawing/2014/main" id="{B25FA3DF-F206-4CEE-9F23-E8EB3B15C455}"/>
              </a:ext>
            </a:extLst>
          </p:cNvPr>
          <p:cNvSpPr/>
          <p:nvPr/>
        </p:nvSpPr>
        <p:spPr>
          <a:xfrm>
            <a:off x="5202255" y="5694038"/>
            <a:ext cx="2021707" cy="707886"/>
          </a:xfrm>
          <a:prstGeom prst="rect">
            <a:avLst/>
          </a:prstGeom>
        </p:spPr>
        <p:txBody>
          <a:bodyPr wrap="none">
            <a:spAutoFit/>
          </a:bodyPr>
          <a:lstStyle/>
          <a:p>
            <a:pPr algn="ctr"/>
            <a:r>
              <a:rPr lang="es-CR" sz="2000" b="1" dirty="0" smtClean="0">
                <a:solidFill>
                  <a:schemeClr val="bg1"/>
                </a:solidFill>
                <a:latin typeface="Roboto Condensed" panose="020B0604020202020204"/>
              </a:rPr>
              <a:t>TEMA 1 abril 27</a:t>
            </a:r>
          </a:p>
          <a:p>
            <a:pPr algn="ctr"/>
            <a:endParaRPr lang="es-CR" sz="2000" b="1" dirty="0">
              <a:solidFill>
                <a:schemeClr val="bg1"/>
              </a:solidFill>
              <a:latin typeface="Roboto Condensed" panose="020B0604020202020204"/>
            </a:endParaRPr>
          </a:p>
        </p:txBody>
      </p:sp>
    </p:spTree>
    <p:extLst>
      <p:ext uri="{BB962C8B-B14F-4D97-AF65-F5344CB8AC3E}">
        <p14:creationId xmlns:p14="http://schemas.microsoft.com/office/powerpoint/2010/main" val="214797556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sz="3600" b="1" dirty="0" smtClean="0">
                <a:latin typeface="Roboto Condensed" panose="020B0604020202020204"/>
              </a:rPr>
              <a:t>Mandato </a:t>
            </a:r>
            <a:r>
              <a:rPr lang="es-CR" sz="3600" b="1" dirty="0">
                <a:latin typeface="Roboto Condensed" panose="020B0604020202020204"/>
              </a:rPr>
              <a:t>1 </a:t>
            </a:r>
            <a:r>
              <a:rPr lang="es-CR" sz="3600" b="1" dirty="0" smtClean="0">
                <a:latin typeface="Roboto Condensed" panose="020B0604020202020204"/>
              </a:rPr>
              <a:t>“Más buscad primeramente”</a:t>
            </a:r>
            <a:endParaRPr lang="es-CR" sz="36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02698" y="1675926"/>
            <a:ext cx="10463349" cy="4882573"/>
          </a:xfrm>
        </p:spPr>
        <p:txBody>
          <a:bodyPr>
            <a:noAutofit/>
          </a:bodyPr>
          <a:lstStyle/>
          <a:p>
            <a:pPr marL="101598" indent="0" algn="just">
              <a:buNone/>
            </a:pPr>
            <a:r>
              <a:rPr lang="es-CR" sz="4200" b="1" dirty="0" smtClean="0">
                <a:solidFill>
                  <a:srgbClr val="0070C0"/>
                </a:solidFill>
                <a:latin typeface="Roboto Condensed" panose="020B0604020202020204"/>
              </a:rPr>
              <a:t>Jesús nos invita a dejar: el orgullo</a:t>
            </a:r>
          </a:p>
          <a:p>
            <a:pPr marL="101598" indent="0" algn="just">
              <a:buNone/>
            </a:pPr>
            <a:r>
              <a:rPr lang="es-ES" sz="4200" b="1" dirty="0">
                <a:latin typeface="Roboto Condensed" panose="020B0604020202020204"/>
              </a:rPr>
              <a:t>" Porque cualquiera que se enaltece, será humillado; y el que se humilla, será enaltecido. " </a:t>
            </a:r>
            <a:r>
              <a:rPr lang="es-ES" sz="4200" b="1" dirty="0" smtClean="0">
                <a:latin typeface="Roboto Condensed" panose="020B0604020202020204"/>
              </a:rPr>
              <a:t>Lucas 14:11</a:t>
            </a:r>
          </a:p>
          <a:p>
            <a:pPr marL="101598" indent="0" algn="just">
              <a:buNone/>
            </a:pPr>
            <a:r>
              <a:rPr lang="es-ES" sz="4200" b="1" dirty="0" smtClean="0">
                <a:latin typeface="Roboto Condensed" panose="020B0604020202020204"/>
              </a:rPr>
              <a:t>“</a:t>
            </a:r>
            <a:r>
              <a:rPr lang="es-ES" sz="4200" b="1" dirty="0">
                <a:latin typeface="Roboto Condensed" panose="020B0604020202020204"/>
              </a:rPr>
              <a:t>Humillaos, pues, bajo la poderosa mano de Dios, para que él os exalte cuando fuere </a:t>
            </a:r>
            <a:r>
              <a:rPr lang="es-ES" sz="4200" b="1" dirty="0" smtClean="0">
                <a:latin typeface="Roboto Condensed" panose="020B0604020202020204"/>
              </a:rPr>
              <a:t>tiempo”. 1 Pedro 5:6</a:t>
            </a:r>
            <a:endParaRPr lang="es-ES" sz="36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604601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sz="4000" b="1" dirty="0" smtClean="0">
                <a:latin typeface="Roboto Condensed" panose="020B0604020202020204"/>
              </a:rPr>
              <a:t>Mandato </a:t>
            </a:r>
            <a:r>
              <a:rPr lang="es-CR" sz="4000" b="1" dirty="0">
                <a:latin typeface="Roboto Condensed" panose="020B0604020202020204"/>
              </a:rPr>
              <a:t>1 </a:t>
            </a:r>
            <a:r>
              <a:rPr lang="es-CR" sz="4000" b="1" dirty="0" smtClean="0">
                <a:latin typeface="Roboto Condensed" panose="020B0604020202020204"/>
              </a:rPr>
              <a:t>“Más buscad primeramente”</a:t>
            </a:r>
            <a:endParaRPr lang="es-CR" sz="40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018904" y="1518527"/>
            <a:ext cx="9966960" cy="4519749"/>
          </a:xfrm>
        </p:spPr>
        <p:txBody>
          <a:bodyPr>
            <a:noAutofit/>
          </a:bodyPr>
          <a:lstStyle/>
          <a:p>
            <a:pPr marL="101598" indent="0" algn="just">
              <a:buNone/>
            </a:pPr>
            <a:r>
              <a:rPr lang="es-CR" sz="4200" b="1" dirty="0" smtClean="0">
                <a:solidFill>
                  <a:srgbClr val="0070C0"/>
                </a:solidFill>
                <a:latin typeface="Roboto Condensed" panose="020B0604020202020204"/>
              </a:rPr>
              <a:t>Jesús nos invita a dejar:</a:t>
            </a:r>
            <a:endParaRPr lang="es-ES" sz="4200" b="1" dirty="0">
              <a:solidFill>
                <a:srgbClr val="0070C0"/>
              </a:solidFill>
              <a:latin typeface="Roboto Condensed" panose="020B0604020202020204"/>
            </a:endParaRPr>
          </a:p>
          <a:p>
            <a:pPr marL="101598" indent="0" algn="just">
              <a:buClr>
                <a:srgbClr val="002060"/>
              </a:buClr>
              <a:buNone/>
            </a:pPr>
            <a:r>
              <a:rPr lang="es-ES" sz="4200" b="1" dirty="0" smtClean="0">
                <a:solidFill>
                  <a:srgbClr val="0070C0"/>
                </a:solidFill>
                <a:latin typeface="Roboto Condensed" panose="020B0604020202020204"/>
              </a:rPr>
              <a:t>El orgullo:</a:t>
            </a:r>
            <a:r>
              <a:rPr lang="es-ES" sz="4200" b="1" dirty="0" smtClean="0">
                <a:latin typeface="Roboto Condensed" panose="020B0604020202020204"/>
              </a:rPr>
              <a:t> Son la estrategias que utiliza la persona para defender con razón o sin razón lo que cree, siente y piensa de sí misma de manera excesiva, sin interesarle los demás.</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230227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sz="3600" b="1" dirty="0" smtClean="0">
                <a:latin typeface="Roboto Condensed" panose="020B0604020202020204"/>
              </a:rPr>
              <a:t>Mandato </a:t>
            </a:r>
            <a:r>
              <a:rPr lang="es-CR" sz="3600" b="1" dirty="0">
                <a:latin typeface="Roboto Condensed" panose="020B0604020202020204"/>
              </a:rPr>
              <a:t>1 </a:t>
            </a:r>
            <a:r>
              <a:rPr lang="es-CR" sz="3600" b="1" dirty="0" smtClean="0">
                <a:latin typeface="Roboto Condensed" panose="020B0604020202020204"/>
              </a:rPr>
              <a:t>“Más buscad primeramente”</a:t>
            </a:r>
            <a:endParaRPr lang="es-CR" sz="36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09897" y="1895530"/>
            <a:ext cx="10332719" cy="4519749"/>
          </a:xfrm>
        </p:spPr>
        <p:txBody>
          <a:bodyPr>
            <a:noAutofit/>
          </a:bodyPr>
          <a:lstStyle/>
          <a:p>
            <a:pPr marL="101598" indent="0" algn="just">
              <a:buNone/>
            </a:pPr>
            <a:r>
              <a:rPr lang="es-CR" sz="4200" b="1" dirty="0" smtClean="0">
                <a:solidFill>
                  <a:srgbClr val="0070C0"/>
                </a:solidFill>
                <a:latin typeface="Roboto Condensed" panose="020B0604020202020204"/>
              </a:rPr>
              <a:t>Jesús nos invita a dejar el materialismo:</a:t>
            </a:r>
          </a:p>
          <a:p>
            <a:pPr marL="101598" indent="0" algn="just">
              <a:buNone/>
            </a:pPr>
            <a:r>
              <a:rPr lang="es-ES" sz="4200" b="1" dirty="0" smtClean="0">
                <a:latin typeface="Roboto Condensed" panose="020B0604020202020204"/>
              </a:rPr>
              <a:t>“Ninguno </a:t>
            </a:r>
            <a:r>
              <a:rPr lang="es-ES" sz="4200" b="1" dirty="0">
                <a:latin typeface="Roboto Condensed" panose="020B0604020202020204"/>
              </a:rPr>
              <a:t>puede servir a dos señores; porque o aborrecerá al uno y amará al otro, o estimará al uno y menospreciará al otro. No podéis servir a Dios y a las </a:t>
            </a:r>
            <a:r>
              <a:rPr lang="es-ES" sz="4200" b="1" dirty="0" smtClean="0">
                <a:latin typeface="Roboto Condensed" panose="020B0604020202020204"/>
              </a:rPr>
              <a:t>riquezas”. Mateo 6:24</a:t>
            </a:r>
            <a:endParaRPr lang="es-ES" sz="36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208123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sz="3600" b="1" dirty="0" smtClean="0">
                <a:latin typeface="Roboto Condensed" panose="020B0604020202020204"/>
              </a:rPr>
              <a:t>Mandato </a:t>
            </a:r>
            <a:r>
              <a:rPr lang="es-CR" sz="3600" b="1" dirty="0">
                <a:latin typeface="Roboto Condensed" panose="020B0604020202020204"/>
              </a:rPr>
              <a:t>1 </a:t>
            </a:r>
            <a:r>
              <a:rPr lang="es-CR" sz="3600" b="1" dirty="0" smtClean="0">
                <a:latin typeface="Roboto Condensed" panose="020B0604020202020204"/>
              </a:rPr>
              <a:t>“Más buscad primeramente”</a:t>
            </a:r>
            <a:endParaRPr lang="es-CR" sz="36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14400" y="1694794"/>
            <a:ext cx="10241280" cy="4519749"/>
          </a:xfrm>
        </p:spPr>
        <p:txBody>
          <a:bodyPr>
            <a:noAutofit/>
          </a:bodyPr>
          <a:lstStyle/>
          <a:p>
            <a:pPr marL="101598" indent="0" algn="just">
              <a:buNone/>
            </a:pPr>
            <a:r>
              <a:rPr lang="es-CR" sz="4200" b="1" dirty="0" smtClean="0">
                <a:latin typeface="Roboto Condensed" panose="020B0604020202020204"/>
              </a:rPr>
              <a:t>Jesús nos invita a dejar:</a:t>
            </a:r>
            <a:endParaRPr lang="es-ES" sz="4200" b="1" dirty="0">
              <a:latin typeface="Roboto Condensed" panose="020B0604020202020204"/>
            </a:endParaRPr>
          </a:p>
          <a:p>
            <a:pPr marL="101598" indent="0" algn="just">
              <a:buClr>
                <a:srgbClr val="002060"/>
              </a:buClr>
              <a:buNone/>
            </a:pPr>
            <a:r>
              <a:rPr lang="es-ES" sz="4200" b="1" dirty="0" smtClean="0">
                <a:solidFill>
                  <a:srgbClr val="0070C0"/>
                </a:solidFill>
                <a:latin typeface="Roboto Condensed" panose="020B0604020202020204"/>
              </a:rPr>
              <a:t>El materialismo:</a:t>
            </a:r>
            <a:r>
              <a:rPr lang="es-ES" sz="4200" b="1" dirty="0" smtClean="0">
                <a:latin typeface="Roboto Condensed" panose="020B0604020202020204"/>
              </a:rPr>
              <a:t> es un sistema sofisticado e insidioso que ofrece seguridad temporal. Su tendencia primordial es por las cosas materiales dejando en segundo plano las personas, los principios y los valores morales.</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87165" y="494174"/>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61014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sz="3600" b="1" dirty="0" smtClean="0">
                <a:latin typeface="Roboto Condensed" panose="020B0604020202020204"/>
              </a:rPr>
              <a:t>Mandato </a:t>
            </a:r>
            <a:r>
              <a:rPr lang="es-CR" sz="3600" b="1" dirty="0">
                <a:latin typeface="Roboto Condensed" panose="020B0604020202020204"/>
              </a:rPr>
              <a:t>1 </a:t>
            </a:r>
            <a:r>
              <a:rPr lang="es-CR" sz="3600" b="1" dirty="0" smtClean="0">
                <a:latin typeface="Roboto Condensed" panose="020B0604020202020204"/>
              </a:rPr>
              <a:t>“Más buscad primeramente”</a:t>
            </a:r>
            <a:endParaRPr lang="es-CR" sz="36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22428" y="1670267"/>
            <a:ext cx="10032276" cy="4519749"/>
          </a:xfrm>
        </p:spPr>
        <p:txBody>
          <a:bodyPr>
            <a:noAutofit/>
          </a:bodyPr>
          <a:lstStyle/>
          <a:p>
            <a:pPr marL="101598" indent="0" algn="just">
              <a:buNone/>
            </a:pPr>
            <a:r>
              <a:rPr lang="es-CR" sz="4200" b="1" dirty="0" smtClean="0">
                <a:solidFill>
                  <a:srgbClr val="0070C0"/>
                </a:solidFill>
                <a:latin typeface="Roboto Condensed" panose="020B0604020202020204"/>
              </a:rPr>
              <a:t>Jesús nos invita a dejar la gratificación instantánea: </a:t>
            </a:r>
            <a:r>
              <a:rPr lang="es-ES" sz="4200" b="1" dirty="0" smtClean="0">
                <a:latin typeface="Roboto Condensed" panose="020B0604020202020204"/>
              </a:rPr>
              <a:t>“El </a:t>
            </a:r>
            <a:r>
              <a:rPr lang="es-ES" sz="4200" b="1" dirty="0">
                <a:latin typeface="Roboto Condensed" panose="020B0604020202020204"/>
              </a:rPr>
              <a:t>que ama el dinero, no se saciará de dinero; y el que ama el mucho tener, no sacará fruto. También esto es </a:t>
            </a:r>
            <a:r>
              <a:rPr lang="es-ES" sz="4200" b="1" dirty="0" smtClean="0">
                <a:latin typeface="Roboto Condensed" panose="020B0604020202020204"/>
              </a:rPr>
              <a:t>vanidad”. Eclesiastés 5:10</a:t>
            </a:r>
            <a:endParaRPr lang="es-ES" sz="4200" b="1" dirty="0">
              <a:solidFill>
                <a:srgbClr val="002060"/>
              </a:solidFill>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913570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sz="3600" b="1" dirty="0" smtClean="0">
                <a:latin typeface="Roboto Condensed" panose="020B0604020202020204"/>
              </a:rPr>
              <a:t>Mandato </a:t>
            </a:r>
            <a:r>
              <a:rPr lang="es-CR" sz="3600" b="1" dirty="0">
                <a:latin typeface="Roboto Condensed" panose="020B0604020202020204"/>
              </a:rPr>
              <a:t>1 </a:t>
            </a:r>
            <a:r>
              <a:rPr lang="es-CR" sz="3600" b="1" dirty="0" smtClean="0">
                <a:latin typeface="Roboto Condensed" panose="020B0604020202020204"/>
              </a:rPr>
              <a:t>“Más buscad primeramente”</a:t>
            </a:r>
            <a:endParaRPr lang="es-CR" sz="36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18456" y="1893671"/>
            <a:ext cx="10110197" cy="4764930"/>
          </a:xfrm>
        </p:spPr>
        <p:txBody>
          <a:bodyPr>
            <a:noAutofit/>
          </a:bodyPr>
          <a:lstStyle/>
          <a:p>
            <a:pPr marL="101598" indent="0" algn="just">
              <a:buNone/>
            </a:pPr>
            <a:r>
              <a:rPr lang="es-CR" sz="4200" b="1" dirty="0" smtClean="0">
                <a:solidFill>
                  <a:srgbClr val="0070C0"/>
                </a:solidFill>
                <a:latin typeface="Roboto Condensed" panose="020B0604020202020204"/>
              </a:rPr>
              <a:t>Jesús nos invita a dejar la gratificación instantánea: </a:t>
            </a:r>
            <a:r>
              <a:rPr lang="es-ES" sz="4200" b="1" dirty="0" smtClean="0">
                <a:latin typeface="Roboto Condensed" panose="020B0604020202020204"/>
              </a:rPr>
              <a:t>“Porque </a:t>
            </a:r>
            <a:r>
              <a:rPr lang="es-ES" sz="4200" b="1" dirty="0">
                <a:latin typeface="Roboto Condensed" panose="020B0604020202020204"/>
              </a:rPr>
              <a:t>los que quieren enriquecerse caen en tentación y lazo, y en muchas codicias necias y dañosas, que hunden a los hombres en destrucción y perdición</a:t>
            </a:r>
            <a:r>
              <a:rPr lang="es-ES" sz="4200" b="1" dirty="0" smtClean="0">
                <a:latin typeface="Roboto Condensed" panose="020B0604020202020204"/>
              </a:rPr>
              <a:t>;” 1 Timoteo 6:9</a:t>
            </a:r>
            <a:endParaRPr lang="es-ES" sz="42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332842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sz="3600" b="1" dirty="0" smtClean="0">
                <a:latin typeface="Roboto Condensed" panose="020B0604020202020204"/>
              </a:rPr>
              <a:t>Mandato </a:t>
            </a:r>
            <a:r>
              <a:rPr lang="es-CR" sz="3600" b="1" dirty="0">
                <a:latin typeface="Roboto Condensed" panose="020B0604020202020204"/>
              </a:rPr>
              <a:t>1 </a:t>
            </a:r>
            <a:r>
              <a:rPr lang="es-CR" sz="3600" b="1" dirty="0" smtClean="0">
                <a:latin typeface="Roboto Condensed" panose="020B0604020202020204"/>
              </a:rPr>
              <a:t>“Más buscad primeramente”</a:t>
            </a:r>
            <a:endParaRPr lang="es-CR" sz="36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609599" y="2384680"/>
            <a:ext cx="10693401" cy="4519749"/>
          </a:xfrm>
        </p:spPr>
        <p:txBody>
          <a:bodyPr>
            <a:noAutofit/>
          </a:bodyPr>
          <a:lstStyle/>
          <a:p>
            <a:pPr marL="101598" indent="0" algn="just">
              <a:buNone/>
            </a:pPr>
            <a:r>
              <a:rPr lang="es-CR" sz="4400" b="1" dirty="0" smtClean="0">
                <a:latin typeface="Roboto Condensed" panose="020B0604020202020204"/>
              </a:rPr>
              <a:t>“</a:t>
            </a:r>
            <a:r>
              <a:rPr lang="es-ES" sz="4400" b="1" dirty="0" smtClean="0">
                <a:latin typeface="Roboto Condensed" panose="020B0604020202020204"/>
              </a:rPr>
              <a:t>porque </a:t>
            </a:r>
            <a:r>
              <a:rPr lang="es-ES" sz="4400" b="1" dirty="0">
                <a:latin typeface="Roboto Condensed" panose="020B0604020202020204"/>
              </a:rPr>
              <a:t>raíz de todos los males es el amor al dinero, el cual codiciando algunos, se extraviaron de la fe, y fueron </a:t>
            </a:r>
            <a:r>
              <a:rPr lang="es-ES" sz="4400" b="1" dirty="0" smtClean="0">
                <a:latin typeface="Roboto Condensed" panose="020B0604020202020204"/>
              </a:rPr>
              <a:t>traspasados </a:t>
            </a:r>
            <a:r>
              <a:rPr lang="es-ES" sz="4400" b="1" dirty="0">
                <a:latin typeface="Roboto Condensed" panose="020B0604020202020204"/>
              </a:rPr>
              <a:t>de muchos dolores</a:t>
            </a:r>
            <a:r>
              <a:rPr lang="es-ES" sz="4400" b="1" dirty="0" smtClean="0">
                <a:latin typeface="Roboto Condensed" panose="020B0604020202020204"/>
              </a:rPr>
              <a:t>." </a:t>
            </a:r>
          </a:p>
          <a:p>
            <a:pPr marL="101598" indent="0" algn="just">
              <a:buNone/>
            </a:pPr>
            <a:r>
              <a:rPr lang="es-ES" sz="4400" b="1" dirty="0" smtClean="0">
                <a:latin typeface="Roboto Condensed" panose="020B0604020202020204"/>
              </a:rPr>
              <a:t>1 Timoteo 6:10</a:t>
            </a:r>
            <a:endParaRPr lang="es-ES" sz="4400" b="1" dirty="0">
              <a:latin typeface="Roboto Condensed" panose="020B0604020202020204"/>
            </a:endParaRPr>
          </a:p>
          <a:p>
            <a:pPr marL="101598" indent="0" algn="just">
              <a:buNone/>
            </a:pPr>
            <a:endParaRPr lang="es-ES" sz="4400" b="1" dirty="0">
              <a:solidFill>
                <a:srgbClr val="002060"/>
              </a:solidFill>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781429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sz="3600" b="1" dirty="0" smtClean="0">
                <a:latin typeface="Roboto Condensed" panose="020B0604020202020204"/>
              </a:rPr>
              <a:t>Mandato </a:t>
            </a:r>
            <a:r>
              <a:rPr lang="es-CR" sz="3600" b="1" dirty="0">
                <a:latin typeface="Roboto Condensed" panose="020B0604020202020204"/>
              </a:rPr>
              <a:t>1 </a:t>
            </a:r>
            <a:r>
              <a:rPr lang="es-CR" sz="3600" b="1" dirty="0" smtClean="0">
                <a:latin typeface="Roboto Condensed" panose="020B0604020202020204"/>
              </a:rPr>
              <a:t>“Más buscad primeramente”</a:t>
            </a:r>
            <a:endParaRPr lang="es-CR" sz="36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447040" y="1799930"/>
            <a:ext cx="11023833" cy="4519749"/>
          </a:xfrm>
        </p:spPr>
        <p:txBody>
          <a:bodyPr>
            <a:noAutofit/>
          </a:bodyPr>
          <a:lstStyle/>
          <a:p>
            <a:pPr marL="101598" indent="0" algn="just">
              <a:buNone/>
            </a:pPr>
            <a:r>
              <a:rPr lang="es-CR" sz="4400" b="1" dirty="0" smtClean="0">
                <a:solidFill>
                  <a:srgbClr val="0070C0"/>
                </a:solidFill>
                <a:latin typeface="Roboto Condensed" panose="020B0604020202020204"/>
              </a:rPr>
              <a:t>Jesús nos invita a dejar </a:t>
            </a:r>
            <a:r>
              <a:rPr lang="es-ES" sz="4400" b="1" dirty="0" smtClean="0">
                <a:solidFill>
                  <a:srgbClr val="0070C0"/>
                </a:solidFill>
                <a:latin typeface="Roboto Condensed" panose="020B0604020202020204"/>
              </a:rPr>
              <a:t>La gratificación instantánea:</a:t>
            </a:r>
            <a:r>
              <a:rPr lang="es-ES" sz="4400" b="1" dirty="0" smtClean="0">
                <a:latin typeface="Roboto Condensed" panose="020B0604020202020204"/>
              </a:rPr>
              <a:t> tener dinero es poder. Tener poder es darme gusto aquí y ahora sin importarme las necesidades de los demás, porque lo importante es sentirme bien y</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43192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sz="3600" b="1" dirty="0" smtClean="0">
                <a:latin typeface="Roboto Condensed" panose="020B0604020202020204"/>
              </a:rPr>
              <a:t>Mandato </a:t>
            </a:r>
            <a:r>
              <a:rPr lang="es-CR" sz="3600" b="1" dirty="0">
                <a:latin typeface="Roboto Condensed" panose="020B0604020202020204"/>
              </a:rPr>
              <a:t>1 </a:t>
            </a:r>
            <a:r>
              <a:rPr lang="es-CR" sz="3600" b="1" dirty="0" smtClean="0">
                <a:latin typeface="Roboto Condensed" panose="020B0604020202020204"/>
              </a:rPr>
              <a:t>“Más buscad primeramente”</a:t>
            </a:r>
            <a:endParaRPr lang="es-CR" sz="36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62149" y="1895530"/>
            <a:ext cx="10371908" cy="4519749"/>
          </a:xfrm>
        </p:spPr>
        <p:txBody>
          <a:bodyPr>
            <a:noAutofit/>
          </a:bodyPr>
          <a:lstStyle/>
          <a:p>
            <a:pPr marL="101598" indent="0" algn="just">
              <a:buNone/>
            </a:pPr>
            <a:r>
              <a:rPr lang="es-ES" sz="4400" b="1" dirty="0" smtClean="0">
                <a:latin typeface="Roboto Condensed" panose="020B0604020202020204"/>
              </a:rPr>
              <a:t>creer que soy importante por dejarme llevar por el que dirán, la música secular, la moda irreverente, la tecnología y la ciencia que no reconoce la autoridad de Dios. </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934797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sz="3600" b="1" dirty="0" smtClean="0">
                <a:latin typeface="Roboto Condensed" panose="020B0604020202020204"/>
              </a:rPr>
              <a:t>Mandato </a:t>
            </a:r>
            <a:r>
              <a:rPr lang="es-CR" sz="3600" b="1" dirty="0">
                <a:latin typeface="Roboto Condensed" panose="020B0604020202020204"/>
              </a:rPr>
              <a:t>1 </a:t>
            </a:r>
            <a:r>
              <a:rPr lang="es-CR" sz="3600" b="1" dirty="0" smtClean="0">
                <a:latin typeface="Roboto Condensed" panose="020B0604020202020204"/>
              </a:rPr>
              <a:t>“Más buscad primeramente”</a:t>
            </a:r>
            <a:endParaRPr lang="es-CR" sz="36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88274" y="2277859"/>
            <a:ext cx="10162903" cy="3460543"/>
          </a:xfrm>
        </p:spPr>
        <p:txBody>
          <a:bodyPr>
            <a:noAutofit/>
          </a:bodyPr>
          <a:lstStyle/>
          <a:p>
            <a:pPr marL="101598" indent="0" algn="just">
              <a:buNone/>
            </a:pPr>
            <a:r>
              <a:rPr lang="es-ES" sz="4200" b="1" dirty="0">
                <a:latin typeface="Roboto Condensed" panose="020B0604020202020204"/>
              </a:rPr>
              <a:t>Cuando Jesús habla de un nuevo corazón, se refiere a la mente, a la vida, a todo el ser. Tener un cambio de corazón quiere decir apartar los efectos de este mundo y </a:t>
            </a:r>
            <a:r>
              <a:rPr lang="es-ES" sz="4200" b="1" dirty="0">
                <a:solidFill>
                  <a:srgbClr val="0070C0"/>
                </a:solidFill>
                <a:latin typeface="Roboto Condensed" panose="020B0604020202020204"/>
              </a:rPr>
              <a:t>aferrarse de Cristo.</a:t>
            </a:r>
            <a:r>
              <a:rPr lang="es-ES" sz="4200" b="1" dirty="0">
                <a:latin typeface="Roboto Condensed" panose="020B0604020202020204"/>
              </a:rPr>
              <a:t> </a:t>
            </a:r>
            <a:endParaRPr lang="es-ES" sz="4200" b="1" dirty="0">
              <a:solidFill>
                <a:srgbClr val="002060"/>
              </a:solidFill>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326313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a:solidFill>
                  <a:schemeClr val="bg1"/>
                </a:solidFill>
                <a:latin typeface="Roboto Condensed" panose="020B0604020202020204"/>
              </a:rPr>
              <a:t>INTRODUCCIÓN</a:t>
            </a: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1085699" y="1920125"/>
            <a:ext cx="9742954" cy="4320530"/>
          </a:xfrm>
        </p:spPr>
        <p:txBody>
          <a:bodyPr>
            <a:noAutofit/>
          </a:bodyPr>
          <a:lstStyle/>
          <a:p>
            <a:pPr marL="0" indent="0" algn="just">
              <a:buNone/>
            </a:pPr>
            <a:r>
              <a:rPr lang="es-ES" sz="4200" b="1" dirty="0" smtClean="0">
                <a:latin typeface="Roboto Condensed" panose="020B0604020202020204"/>
              </a:rPr>
              <a:t>El reto del ser humano del Siglo XXI es darle el primer lugar a Dios en la vida personal. Dios debe ser la prioridad en la familia, en el trabajo, en el manejo del dinero, en los estudios y en la distribución del tiempo durante el día. </a:t>
            </a: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pic>
        <p:nvPicPr>
          <p:cNvPr id="8194"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71892" y="384978"/>
            <a:ext cx="2513522" cy="1772741"/>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6574420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1" y="496928"/>
            <a:ext cx="8543109"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a:t>
            </a:r>
            <a:r>
              <a:rPr lang="es-CR" sz="4000" b="1" dirty="0" smtClean="0">
                <a:latin typeface="Roboto Condensed" panose="020B0604020202020204"/>
              </a:rPr>
              <a:t>Mandato </a:t>
            </a:r>
            <a:r>
              <a:rPr lang="es-CR" sz="4000" b="1" dirty="0">
                <a:latin typeface="Roboto Condensed" panose="020B0604020202020204"/>
              </a:rPr>
              <a:t>1 </a:t>
            </a:r>
            <a:r>
              <a:rPr lang="es-CR" sz="4000" b="1" dirty="0" smtClean="0">
                <a:latin typeface="Roboto Condensed" panose="020B0604020202020204"/>
              </a:rPr>
              <a:t>“Más buscad primeramente”</a:t>
            </a:r>
            <a:endParaRPr lang="es-CR" sz="40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600892" y="2258756"/>
            <a:ext cx="10450285" cy="3623286"/>
          </a:xfrm>
        </p:spPr>
        <p:txBody>
          <a:bodyPr>
            <a:noAutofit/>
          </a:bodyPr>
          <a:lstStyle/>
          <a:p>
            <a:pPr marL="101598" indent="0" algn="just">
              <a:buNone/>
            </a:pPr>
            <a:r>
              <a:rPr lang="es-ES" sz="4200" b="1" dirty="0" smtClean="0">
                <a:latin typeface="Roboto Condensed" panose="020B0604020202020204"/>
              </a:rPr>
              <a:t>Tener </a:t>
            </a:r>
            <a:r>
              <a:rPr lang="es-ES" sz="4200" b="1" dirty="0">
                <a:latin typeface="Roboto Condensed" panose="020B0604020202020204"/>
              </a:rPr>
              <a:t>un nuevo corazón es tener nueva mente, nuevos propósitos, nuevos motivos. </a:t>
            </a:r>
            <a:r>
              <a:rPr lang="es-ES" sz="4200" b="1" dirty="0">
                <a:solidFill>
                  <a:srgbClr val="0070C0"/>
                </a:solidFill>
                <a:latin typeface="Roboto Condensed" panose="020B0604020202020204"/>
              </a:rPr>
              <a:t>¿Cuál es la señal de un nuevo corazón?: una vida nueva. Hay una muerte diaria y de cada hora al egoísmo y al orgullo.</a:t>
            </a:r>
            <a:r>
              <a:rPr lang="es-ES" sz="4200" b="1" dirty="0">
                <a:latin typeface="Roboto Condensed" panose="020B0604020202020204"/>
              </a:rPr>
              <a:t> </a:t>
            </a:r>
            <a:r>
              <a:rPr lang="es-ES" sz="4200" b="1" dirty="0" smtClean="0">
                <a:latin typeface="Roboto Condensed" panose="020B0604020202020204"/>
              </a:rPr>
              <a:t>HH pg. 95</a:t>
            </a:r>
            <a:endParaRPr lang="es-ES" sz="3600" b="1" dirty="0">
              <a:solidFill>
                <a:srgbClr val="002060"/>
              </a:solidFill>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085612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1" y="496928"/>
            <a:ext cx="8582297"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sz="3600" b="1" dirty="0" smtClean="0">
                <a:latin typeface="Roboto Condensed" panose="020B0604020202020204"/>
              </a:rPr>
              <a:t>Mandato </a:t>
            </a:r>
            <a:r>
              <a:rPr lang="es-CR" sz="3600" b="1" dirty="0">
                <a:latin typeface="Roboto Condensed" panose="020B0604020202020204"/>
              </a:rPr>
              <a:t>1 </a:t>
            </a:r>
            <a:r>
              <a:rPr lang="es-CR" sz="3600" b="1" dirty="0" smtClean="0">
                <a:latin typeface="Roboto Condensed" panose="020B0604020202020204"/>
              </a:rPr>
              <a:t>“Más buscad primeramente”</a:t>
            </a:r>
            <a:endParaRPr lang="es-CR" sz="36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70708" y="1895530"/>
            <a:ext cx="10345783" cy="4519749"/>
          </a:xfrm>
        </p:spPr>
        <p:txBody>
          <a:bodyPr>
            <a:noAutofit/>
          </a:bodyPr>
          <a:lstStyle/>
          <a:p>
            <a:pPr marL="101598" indent="0" algn="just">
              <a:buNone/>
            </a:pPr>
            <a:r>
              <a:rPr lang="es-ES" sz="4000" b="1" dirty="0">
                <a:latin typeface="Roboto Condensed" panose="020B0604020202020204"/>
              </a:rPr>
              <a:t>Nuestro orgullo, egoísmo, malas pasiones y amor de los placeres mundanales, deben ser todos vencidos; por lo tanto Dios nos manda aflicciones para probarnos, y mostramos que existen estos males en nuestro carácter</a:t>
            </a:r>
            <a:r>
              <a:rPr lang="es-ES" sz="4000" b="1" dirty="0" smtClean="0">
                <a:latin typeface="Roboto Condensed" panose="020B0604020202020204"/>
              </a:rPr>
              <a:t>. MG pg. 80</a:t>
            </a:r>
            <a:endParaRPr lang="es-ES" sz="40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34304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sz="4200" b="1" dirty="0">
                <a:latin typeface="Roboto Condensed" panose="020B0604020202020204"/>
              </a:rPr>
              <a:t>Mandato </a:t>
            </a:r>
            <a:r>
              <a:rPr lang="es-CR" sz="4200" b="1" dirty="0" smtClean="0">
                <a:latin typeface="Roboto Condensed" panose="020B0604020202020204"/>
              </a:rPr>
              <a:t>2 “El reino de Dios”</a:t>
            </a:r>
            <a:endParaRPr lang="es-CR" sz="42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40526" y="2246598"/>
            <a:ext cx="10215154" cy="4049484"/>
          </a:xfrm>
        </p:spPr>
        <p:txBody>
          <a:bodyPr>
            <a:noAutofit/>
          </a:bodyPr>
          <a:lstStyle/>
          <a:p>
            <a:pPr marL="0" indent="0" algn="just">
              <a:buNone/>
            </a:pPr>
            <a:r>
              <a:rPr lang="es-ES" sz="4000" b="1" dirty="0" smtClean="0">
                <a:latin typeface="Roboto Condensed" panose="020B0604020202020204"/>
              </a:rPr>
              <a:t>La mente del ser humano se enfoca solo en lo que es temporal y fugaz. De ahí que los grandes comerciantes del mundo crean productos para hacerle creer a la gente que serán felices y que sentirán una gran satisfacción si los compran. </a:t>
            </a:r>
            <a:r>
              <a:rPr lang="es-ES" sz="4000" b="1" dirty="0">
                <a:latin typeface="Roboto Condensed" panose="020B0604020202020204"/>
              </a:rPr>
              <a:t>¡</a:t>
            </a:r>
            <a:r>
              <a:rPr lang="es-ES" sz="4000" b="1" dirty="0" smtClean="0">
                <a:latin typeface="Roboto Condensed" panose="020B0604020202020204"/>
              </a:rPr>
              <a:t>Que gran engaño!</a:t>
            </a:r>
            <a:endParaRPr lang="es-ES" sz="40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689927"/>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780172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sz="4200" b="1" dirty="0">
                <a:latin typeface="Roboto Condensed" panose="020B0604020202020204"/>
              </a:rPr>
              <a:t>Mandato </a:t>
            </a:r>
            <a:r>
              <a:rPr lang="es-CR" sz="4200" b="1" dirty="0" smtClean="0">
                <a:latin typeface="Roboto Condensed" panose="020B0604020202020204"/>
              </a:rPr>
              <a:t>2 “El reino de Dios”</a:t>
            </a:r>
            <a:endParaRPr lang="es-CR" sz="42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31520" y="2037590"/>
            <a:ext cx="10620103" cy="4049484"/>
          </a:xfrm>
        </p:spPr>
        <p:txBody>
          <a:bodyPr>
            <a:noAutofit/>
          </a:bodyPr>
          <a:lstStyle/>
          <a:p>
            <a:pPr marL="0" indent="0" algn="just">
              <a:buNone/>
            </a:pPr>
            <a:r>
              <a:rPr lang="es-ES" sz="4200" b="1" dirty="0" smtClean="0">
                <a:latin typeface="Roboto Condensed" panose="020B0604020202020204"/>
              </a:rPr>
              <a:t>“Preguntando </a:t>
            </a:r>
            <a:r>
              <a:rPr lang="es-ES" sz="4200" b="1" dirty="0">
                <a:latin typeface="Roboto Condensed" panose="020B0604020202020204"/>
              </a:rPr>
              <a:t>por los fariseos, cuándo había de venir el reino de Dios, les respondió y dijo: El reino de Dios no vendrá con advertencia, </a:t>
            </a:r>
            <a:r>
              <a:rPr lang="es-ES" sz="4200" b="1" dirty="0" smtClean="0">
                <a:latin typeface="Roboto Condensed" panose="020B0604020202020204"/>
              </a:rPr>
              <a:t>ni </a:t>
            </a:r>
            <a:r>
              <a:rPr lang="es-ES" sz="4200" b="1" dirty="0">
                <a:latin typeface="Roboto Condensed" panose="020B0604020202020204"/>
              </a:rPr>
              <a:t>dirán: Helo aquí, o helo allí; porque he aquí el reino de Dios está entre </a:t>
            </a:r>
            <a:r>
              <a:rPr lang="es-ES" sz="4200" b="1" dirty="0" smtClean="0">
                <a:latin typeface="Roboto Condensed" panose="020B0604020202020204"/>
              </a:rPr>
              <a:t>vosotros.” Lucas 17:20,21</a:t>
            </a:r>
            <a:endParaRPr lang="es-ES" sz="42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689927"/>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715757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sz="4200" b="1" dirty="0">
                <a:latin typeface="Roboto Condensed" panose="020B0604020202020204"/>
              </a:rPr>
              <a:t>Mandato </a:t>
            </a:r>
            <a:r>
              <a:rPr lang="es-CR" sz="4200" b="1" dirty="0" smtClean="0">
                <a:latin typeface="Roboto Condensed" panose="020B0604020202020204"/>
              </a:rPr>
              <a:t>2 “El reino de Dios”</a:t>
            </a:r>
            <a:endParaRPr lang="es-CR" sz="42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50772" y="1810344"/>
            <a:ext cx="10409412" cy="3807039"/>
          </a:xfrm>
        </p:spPr>
        <p:txBody>
          <a:bodyPr>
            <a:noAutofit/>
          </a:bodyPr>
          <a:lstStyle/>
          <a:p>
            <a:pPr marL="0" indent="0" algn="just">
              <a:buNone/>
            </a:pPr>
            <a:endParaRPr lang="es-ES" sz="4400" b="1" dirty="0" smtClean="0">
              <a:latin typeface="Roboto Condensed" panose="020B0604020202020204"/>
            </a:endParaRPr>
          </a:p>
          <a:p>
            <a:pPr marL="0" indent="0" algn="just">
              <a:buNone/>
            </a:pPr>
            <a:r>
              <a:rPr lang="es-ES" sz="4000" b="1" dirty="0" smtClean="0">
                <a:latin typeface="Roboto Condensed" panose="020B0604020202020204"/>
              </a:rPr>
              <a:t>El </a:t>
            </a:r>
            <a:r>
              <a:rPr lang="es-ES" sz="4000" b="1" dirty="0">
                <a:latin typeface="Roboto Condensed" panose="020B0604020202020204"/>
              </a:rPr>
              <a:t>reino que había venido a establecer no vendría "con advertencia", sino que sería una realidad en el corazón de quienes creyeran en él y llegaran a ser hijos de Dios. </a:t>
            </a:r>
            <a:r>
              <a:rPr lang="es-ES" sz="4000" b="1" dirty="0" smtClean="0">
                <a:latin typeface="Roboto Condensed" panose="020B0604020202020204"/>
              </a:rPr>
              <a:t>Se </a:t>
            </a:r>
            <a:r>
              <a:rPr lang="es-ES" sz="4000" b="1" dirty="0">
                <a:latin typeface="Roboto Condensed" panose="020B0604020202020204"/>
              </a:rPr>
              <a:t>refiere al reino actual de la gracia divina en el corazón de los hombres. </a:t>
            </a:r>
            <a:r>
              <a:rPr lang="es-ES" sz="4000" b="1" dirty="0" smtClean="0">
                <a:latin typeface="Roboto Condensed" panose="020B0604020202020204"/>
              </a:rPr>
              <a:t>CBA </a:t>
            </a:r>
            <a:r>
              <a:rPr lang="es-ES" sz="4000" b="1" dirty="0">
                <a:latin typeface="Roboto Condensed" panose="020B0604020202020204"/>
              </a:rPr>
              <a:t>T5 pg. </a:t>
            </a:r>
            <a:r>
              <a:rPr lang="es-ES" sz="4000" b="1" dirty="0" smtClean="0">
                <a:latin typeface="Roboto Condensed" panose="020B0604020202020204"/>
              </a:rPr>
              <a:t>14,17</a:t>
            </a: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689927"/>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910291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sz="4200" b="1" dirty="0">
                <a:latin typeface="Roboto Condensed" panose="020B0604020202020204"/>
              </a:rPr>
              <a:t>Mandato </a:t>
            </a:r>
            <a:r>
              <a:rPr lang="es-CR" sz="4200" b="1" dirty="0" smtClean="0">
                <a:latin typeface="Roboto Condensed" panose="020B0604020202020204"/>
              </a:rPr>
              <a:t>2 “El reino de Dios”</a:t>
            </a:r>
            <a:endParaRPr lang="es-CR" sz="42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24319" y="2277239"/>
            <a:ext cx="10489474" cy="3352966"/>
          </a:xfrm>
        </p:spPr>
        <p:txBody>
          <a:bodyPr>
            <a:noAutofit/>
          </a:bodyPr>
          <a:lstStyle/>
          <a:p>
            <a:pPr marL="0" indent="0" algn="just">
              <a:buNone/>
            </a:pPr>
            <a:r>
              <a:rPr lang="es-ES" sz="4200" b="1" dirty="0" smtClean="0">
                <a:solidFill>
                  <a:srgbClr val="0070C0"/>
                </a:solidFill>
                <a:latin typeface="Roboto Condensed" panose="020B0604020202020204"/>
              </a:rPr>
              <a:t>Dos pasos para permanecer en el reino de Dios:</a:t>
            </a:r>
          </a:p>
          <a:p>
            <a:pPr marL="0" indent="0" algn="just">
              <a:buNone/>
            </a:pPr>
            <a:r>
              <a:rPr lang="es-ES" sz="4200" b="1" dirty="0" smtClean="0">
                <a:latin typeface="Roboto Condensed" panose="020B0604020202020204"/>
              </a:rPr>
              <a:t>1. Vivir como hijo de Dios</a:t>
            </a:r>
          </a:p>
          <a:p>
            <a:pPr marL="0" indent="0" algn="just">
              <a:buNone/>
            </a:pPr>
            <a:r>
              <a:rPr lang="es-ES" sz="4200" b="1" dirty="0">
                <a:latin typeface="Roboto Condensed" panose="020B0604020202020204"/>
              </a:rPr>
              <a:t>2</a:t>
            </a:r>
            <a:r>
              <a:rPr lang="es-ES" sz="4200" b="1" dirty="0" smtClean="0">
                <a:latin typeface="Roboto Condensed" panose="020B0604020202020204"/>
              </a:rPr>
              <a:t>. Trabajar para Dios</a:t>
            </a: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689927"/>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501111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2" y="496928"/>
            <a:ext cx="8843555"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sz="3500" b="1" dirty="0" smtClean="0">
                <a:latin typeface="Roboto Condensed" panose="020B0604020202020204"/>
              </a:rPr>
              <a:t>Reino de Dios: 1 “Vivir como hijo de Dios”</a:t>
            </a:r>
            <a:endParaRPr lang="es-CR" sz="35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62147" y="2534201"/>
            <a:ext cx="10280470" cy="3556849"/>
          </a:xfrm>
        </p:spPr>
        <p:txBody>
          <a:bodyPr>
            <a:noAutofit/>
          </a:bodyPr>
          <a:lstStyle/>
          <a:p>
            <a:pPr marL="0" indent="0" algn="just">
              <a:buNone/>
            </a:pPr>
            <a:endParaRPr lang="es-ES" sz="4400" b="1" dirty="0" smtClean="0">
              <a:latin typeface="Roboto Condensed" panose="020B0604020202020204"/>
            </a:endParaRPr>
          </a:p>
          <a:p>
            <a:pPr marL="0" indent="0" algn="just">
              <a:buNone/>
            </a:pPr>
            <a:r>
              <a:rPr lang="es-ES" sz="4000" b="1" dirty="0">
                <a:latin typeface="Roboto Condensed" panose="020B0604020202020204"/>
              </a:rPr>
              <a:t>“Y comerás y te saciarás, y bendecirás a Jehová tu Dios por la buena tierra que te habrá dado. </a:t>
            </a:r>
            <a:r>
              <a:rPr lang="es-ES" sz="4000" b="1" dirty="0" smtClean="0">
                <a:latin typeface="Roboto Condensed" panose="020B0604020202020204"/>
              </a:rPr>
              <a:t>Cuídate </a:t>
            </a:r>
            <a:r>
              <a:rPr lang="es-ES" sz="4000" b="1" dirty="0">
                <a:latin typeface="Roboto Condensed" panose="020B0604020202020204"/>
              </a:rPr>
              <a:t>de no olvidarte de Jehová tu Dios, para cumplir sus mandamientos, sus decretos y sus estatutos que yo te ordeno hoy; </a:t>
            </a:r>
          </a:p>
          <a:p>
            <a:pPr marL="0" indent="0" algn="just">
              <a:buNone/>
            </a:pPr>
            <a:endParaRPr lang="es-ES" sz="4000" b="1" dirty="0" smtClean="0">
              <a:latin typeface="Roboto Condensed" panose="020B0604020202020204"/>
            </a:endParaRPr>
          </a:p>
          <a:p>
            <a:pPr marL="0" indent="0" algn="just">
              <a:buNone/>
            </a:pP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689927"/>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682384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2" y="496928"/>
            <a:ext cx="8778241"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sz="3500" b="1" dirty="0" smtClean="0">
                <a:latin typeface="Roboto Condensed" panose="020B0604020202020204"/>
              </a:rPr>
              <a:t>Reino de Dios: 1 “Vivir como hijo de Dios”</a:t>
            </a:r>
            <a:endParaRPr lang="es-CR" sz="35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53589" y="2416634"/>
            <a:ext cx="10189028" cy="3556849"/>
          </a:xfrm>
        </p:spPr>
        <p:txBody>
          <a:bodyPr>
            <a:noAutofit/>
          </a:bodyPr>
          <a:lstStyle/>
          <a:p>
            <a:pPr marL="0" indent="0" algn="just">
              <a:buNone/>
            </a:pPr>
            <a:endParaRPr lang="es-ES" sz="4400" b="1" dirty="0" smtClean="0">
              <a:latin typeface="Roboto Condensed" panose="020B0604020202020204"/>
            </a:endParaRPr>
          </a:p>
          <a:p>
            <a:pPr marL="0" indent="0" algn="just">
              <a:buNone/>
            </a:pPr>
            <a:r>
              <a:rPr lang="es-ES" sz="4200" b="1" dirty="0">
                <a:latin typeface="Roboto Condensed" panose="020B0604020202020204"/>
              </a:rPr>
              <a:t>“no suceda que comas y te sacies, y edifiques buenas casas en que habites</a:t>
            </a:r>
            <a:r>
              <a:rPr lang="es-ES" sz="4200" b="1" dirty="0" smtClean="0">
                <a:latin typeface="Roboto Condensed" panose="020B0604020202020204"/>
              </a:rPr>
              <a:t>, y </a:t>
            </a:r>
            <a:r>
              <a:rPr lang="es-ES" sz="4200" b="1" dirty="0">
                <a:latin typeface="Roboto Condensed" panose="020B0604020202020204"/>
              </a:rPr>
              <a:t>tus vacas y tus ovejas se aumenten, y la plata y el oro se te multipliquen, y todo lo que tuvieres se aumente; </a:t>
            </a:r>
          </a:p>
          <a:p>
            <a:pPr marL="0" indent="0" algn="just">
              <a:buNone/>
            </a:pPr>
            <a:endParaRPr lang="es-ES" sz="4000" b="1" dirty="0" smtClean="0">
              <a:latin typeface="Roboto Condensed" panose="020B0604020202020204"/>
            </a:endParaRPr>
          </a:p>
          <a:p>
            <a:pPr marL="0" indent="0" algn="just">
              <a:buNone/>
            </a:pP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689927"/>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934203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1" y="496928"/>
            <a:ext cx="869986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sz="3500" b="1" dirty="0" smtClean="0">
                <a:latin typeface="Roboto Condensed" panose="020B0604020202020204"/>
              </a:rPr>
              <a:t>Reino de Dios: 2 “Vivir como hijo de Dios”</a:t>
            </a:r>
            <a:endParaRPr lang="es-CR" sz="35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31520" y="1901554"/>
            <a:ext cx="10345782" cy="3980488"/>
          </a:xfrm>
        </p:spPr>
        <p:txBody>
          <a:bodyPr>
            <a:noAutofit/>
          </a:bodyPr>
          <a:lstStyle/>
          <a:p>
            <a:pPr marL="0" indent="0" algn="just">
              <a:buNone/>
            </a:pPr>
            <a:endParaRPr lang="es-ES" sz="4400" b="1" dirty="0" smtClean="0">
              <a:latin typeface="Roboto Condensed" panose="020B0604020202020204"/>
            </a:endParaRPr>
          </a:p>
          <a:p>
            <a:pPr marL="0" indent="0" algn="just">
              <a:buNone/>
            </a:pPr>
            <a:r>
              <a:rPr lang="es-ES" sz="4000" b="1" dirty="0">
                <a:latin typeface="Roboto Condensed" panose="020B0604020202020204"/>
              </a:rPr>
              <a:t>“y se enorgullezca tu corazón, y te olvides de Jehová tu Dios, que te sacó de tierra de Egipto, de casa de servidumbre; </a:t>
            </a:r>
            <a:r>
              <a:rPr lang="es-ES" sz="4000" b="1" dirty="0">
                <a:solidFill>
                  <a:srgbClr val="0070C0"/>
                </a:solidFill>
                <a:latin typeface="Roboto Condensed" panose="020B0604020202020204"/>
              </a:rPr>
              <a:t>Sino acuérdate de Jehová tu Dios, porque él te da el poder para hacer las riquezas,</a:t>
            </a:r>
            <a:r>
              <a:rPr lang="es-ES" sz="4000" b="1" dirty="0">
                <a:latin typeface="Roboto Condensed" panose="020B0604020202020204"/>
              </a:rPr>
              <a:t> a fin de confirmar su pacto que juró a tus padres, como en este día. </a:t>
            </a:r>
            <a:r>
              <a:rPr lang="es-ES" sz="4000" b="1" dirty="0" smtClean="0">
                <a:latin typeface="Roboto Condensed" panose="020B0604020202020204"/>
              </a:rPr>
              <a:t>Dt 8:10-14,18</a:t>
            </a:r>
            <a:endParaRPr lang="es-ES" sz="40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689927"/>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305118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1" y="496928"/>
            <a:ext cx="8765178"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sz="3500" b="1" dirty="0" smtClean="0">
                <a:latin typeface="Roboto Condensed" panose="020B0604020202020204"/>
              </a:rPr>
              <a:t>Reino de Dios: 1. “Vivir como hijo de Dios”</a:t>
            </a:r>
            <a:endParaRPr lang="es-CR" sz="35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280160" y="2325193"/>
            <a:ext cx="9405181" cy="3556849"/>
          </a:xfrm>
        </p:spPr>
        <p:txBody>
          <a:bodyPr>
            <a:noAutofit/>
          </a:bodyPr>
          <a:lstStyle/>
          <a:p>
            <a:pPr marL="0" indent="0" algn="just">
              <a:buNone/>
            </a:pPr>
            <a:endParaRPr lang="es-ES" sz="4400" b="1" dirty="0" smtClean="0">
              <a:latin typeface="Roboto Condensed" panose="020B0604020202020204"/>
            </a:endParaRPr>
          </a:p>
          <a:p>
            <a:pPr marL="0" indent="0" algn="just">
              <a:buNone/>
            </a:pPr>
            <a:r>
              <a:rPr lang="es-ES" sz="4200" b="1" dirty="0" smtClean="0">
                <a:latin typeface="Roboto Condensed" panose="020B0604020202020204"/>
              </a:rPr>
              <a:t>“Porque </a:t>
            </a:r>
            <a:r>
              <a:rPr lang="es-ES" sz="4200" b="1" dirty="0">
                <a:latin typeface="Roboto Condensed" panose="020B0604020202020204"/>
              </a:rPr>
              <a:t>todos los que son guiados por el Espíritu de Dios, éstos son hijos de Dios</a:t>
            </a:r>
            <a:r>
              <a:rPr lang="es-ES" sz="4200" b="1" dirty="0" smtClean="0">
                <a:latin typeface="Roboto Condensed" panose="020B0604020202020204"/>
              </a:rPr>
              <a:t>.” Romanos 8:14</a:t>
            </a:r>
            <a:endParaRPr lang="es-ES" sz="4200" b="1" dirty="0">
              <a:latin typeface="Roboto Condensed" panose="020B0604020202020204"/>
            </a:endParaRPr>
          </a:p>
          <a:p>
            <a:pPr marL="0" indent="0" algn="just">
              <a:buNone/>
            </a:pPr>
            <a:endParaRPr lang="es-ES" sz="4200" b="1" dirty="0" smtClean="0">
              <a:latin typeface="Roboto Condensed" panose="020B0604020202020204"/>
            </a:endParaRPr>
          </a:p>
          <a:p>
            <a:pPr marL="0" indent="0" algn="just">
              <a:buNone/>
            </a:pP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689927"/>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227171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a:solidFill>
                  <a:schemeClr val="bg1"/>
                </a:solidFill>
                <a:latin typeface="Roboto Condensed" panose="020B0604020202020204"/>
              </a:rPr>
              <a:t>INTRODUCCIÓN</a:t>
            </a: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846246" y="1929996"/>
            <a:ext cx="9839095" cy="4320530"/>
          </a:xfrm>
        </p:spPr>
        <p:txBody>
          <a:bodyPr>
            <a:normAutofit/>
          </a:bodyPr>
          <a:lstStyle/>
          <a:p>
            <a:pPr marL="0" indent="0" algn="just">
              <a:buNone/>
            </a:pPr>
            <a:r>
              <a:rPr lang="es-ES" sz="4400" b="1" dirty="0">
                <a:latin typeface="Roboto Condensed" panose="020B0604020202020204"/>
              </a:rPr>
              <a:t>Pero Dios le dijo: Necio, esta noche vienen a pedirte tu alma; y lo que has provisto, ¿de quién será</a:t>
            </a:r>
            <a:r>
              <a:rPr lang="es-ES" sz="4400" b="1" dirty="0" smtClean="0">
                <a:latin typeface="Roboto Condensed" panose="020B0604020202020204"/>
              </a:rPr>
              <a:t>?</a:t>
            </a:r>
          </a:p>
          <a:p>
            <a:pPr marL="0" indent="0" algn="just">
              <a:buNone/>
            </a:pPr>
            <a:r>
              <a:rPr lang="es-ES" sz="4400" b="1" dirty="0" smtClean="0">
                <a:latin typeface="Roboto Condensed" panose="020B0604020202020204"/>
              </a:rPr>
              <a:t>Así </a:t>
            </a:r>
            <a:r>
              <a:rPr lang="es-ES" sz="4400" b="1" dirty="0">
                <a:latin typeface="Roboto Condensed" panose="020B0604020202020204"/>
              </a:rPr>
              <a:t>es el que hace para sí tesoro, y no es rico para con Dios. </a:t>
            </a:r>
            <a:r>
              <a:rPr lang="es-ES" sz="4400" b="1" dirty="0" smtClean="0">
                <a:latin typeface="Roboto Condensed" panose="020B0604020202020204"/>
              </a:rPr>
              <a:t> Lucas 12:20,21</a:t>
            </a:r>
            <a:endParaRPr lang="es-ES" sz="4400" b="1" dirty="0">
              <a:latin typeface="Roboto Condensed" panose="020B0604020202020204"/>
            </a:endParaRP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pic>
        <p:nvPicPr>
          <p:cNvPr id="8194"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85402" y="358084"/>
            <a:ext cx="2513522" cy="1772741"/>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1321496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1" y="496928"/>
            <a:ext cx="8699863"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a:t>
            </a:r>
            <a:r>
              <a:rPr lang="es-CR" sz="4000" b="1" dirty="0" smtClean="0">
                <a:latin typeface="Roboto Condensed" panose="020B0604020202020204"/>
              </a:rPr>
              <a:t>Reino de Dios: 2. “Trabajar para Dios”</a:t>
            </a:r>
            <a:endParaRPr lang="es-CR" sz="40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79714" y="2325193"/>
            <a:ext cx="10280470" cy="3556849"/>
          </a:xfrm>
        </p:spPr>
        <p:txBody>
          <a:bodyPr>
            <a:noAutofit/>
          </a:bodyPr>
          <a:lstStyle/>
          <a:p>
            <a:pPr marL="0" indent="0" algn="just">
              <a:buNone/>
            </a:pPr>
            <a:endParaRPr lang="es-ES" sz="4400" b="1" dirty="0" smtClean="0">
              <a:latin typeface="Roboto Condensed" panose="020B0604020202020204"/>
            </a:endParaRPr>
          </a:p>
          <a:p>
            <a:pPr marL="0" indent="0" algn="just">
              <a:buNone/>
            </a:pPr>
            <a:r>
              <a:rPr lang="es-ES" sz="4400" b="1" dirty="0" smtClean="0">
                <a:latin typeface="Roboto Condensed" panose="020B0604020202020204"/>
              </a:rPr>
              <a:t>“A </a:t>
            </a:r>
            <a:r>
              <a:rPr lang="es-ES" sz="4400" b="1" dirty="0">
                <a:latin typeface="Roboto Condensed" panose="020B0604020202020204"/>
              </a:rPr>
              <a:t>cualquiera, pues, que me confiese delante de los hombres, yo también le confesaré delante de mi Padre que está en los cielos</a:t>
            </a:r>
            <a:r>
              <a:rPr lang="es-ES" sz="4400" b="1" dirty="0" smtClean="0">
                <a:latin typeface="Roboto Condensed" panose="020B0604020202020204"/>
              </a:rPr>
              <a:t>.” Mateo 10:32</a:t>
            </a:r>
          </a:p>
          <a:p>
            <a:pPr marL="0" indent="0" algn="just">
              <a:buNone/>
            </a:pP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689927"/>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322884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1" y="496928"/>
            <a:ext cx="8699863"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a:t>
            </a:r>
            <a:r>
              <a:rPr lang="es-CR" sz="4000" b="1" dirty="0" smtClean="0">
                <a:latin typeface="Roboto Condensed" panose="020B0604020202020204"/>
              </a:rPr>
              <a:t>Reino de Dios: 2 “Trabajar para Dios”</a:t>
            </a:r>
            <a:endParaRPr lang="es-CR" sz="40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79714" y="2063933"/>
            <a:ext cx="10280470" cy="3556849"/>
          </a:xfrm>
        </p:spPr>
        <p:txBody>
          <a:bodyPr>
            <a:noAutofit/>
          </a:bodyPr>
          <a:lstStyle/>
          <a:p>
            <a:pPr marL="0" indent="0" algn="just">
              <a:buNone/>
            </a:pPr>
            <a:endParaRPr lang="es-ES" sz="4400" b="1" dirty="0" smtClean="0">
              <a:latin typeface="Roboto Condensed" panose="020B0604020202020204"/>
            </a:endParaRPr>
          </a:p>
          <a:p>
            <a:pPr marL="0" indent="0" algn="just">
              <a:buNone/>
            </a:pPr>
            <a:r>
              <a:rPr lang="es-ES" sz="4400" b="1" dirty="0">
                <a:latin typeface="Roboto Condensed" panose="020B0604020202020204"/>
              </a:rPr>
              <a:t>“Y les dijo: Id por todo el mundo y predicad el evangelio a toda criatura. </a:t>
            </a:r>
            <a:r>
              <a:rPr lang="es-ES" sz="4400" b="1" dirty="0" smtClean="0">
                <a:latin typeface="Roboto Condensed" panose="020B0604020202020204"/>
              </a:rPr>
              <a:t>El </a:t>
            </a:r>
            <a:r>
              <a:rPr lang="es-ES" sz="4400" b="1" dirty="0">
                <a:latin typeface="Roboto Condensed" panose="020B0604020202020204"/>
              </a:rPr>
              <a:t>que creyere y fuere bautizado, será salvo; mas el que no creyere, será condenado</a:t>
            </a:r>
            <a:r>
              <a:rPr lang="es-ES" sz="4400" b="1" dirty="0" smtClean="0">
                <a:latin typeface="Roboto Condensed" panose="020B0604020202020204"/>
              </a:rPr>
              <a:t>. Marcos 16:15,16</a:t>
            </a: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689927"/>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450034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1" y="496928"/>
            <a:ext cx="8699863"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a:t>
            </a:r>
            <a:r>
              <a:rPr lang="es-CR" sz="4000" b="1" dirty="0" smtClean="0">
                <a:latin typeface="Roboto Condensed" panose="020B0604020202020204"/>
              </a:rPr>
              <a:t>Reino de Dios: 2 “Trabajar para Dios”</a:t>
            </a:r>
            <a:endParaRPr lang="es-CR" sz="40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136469" y="1619380"/>
            <a:ext cx="9692184" cy="4930855"/>
          </a:xfrm>
        </p:spPr>
        <p:txBody>
          <a:bodyPr>
            <a:noAutofit/>
          </a:bodyPr>
          <a:lstStyle/>
          <a:p>
            <a:pPr marL="0" indent="0" algn="just">
              <a:buNone/>
            </a:pPr>
            <a:r>
              <a:rPr lang="es-ES" sz="4000" b="1" dirty="0">
                <a:latin typeface="Roboto Condensed" panose="020B0604020202020204"/>
              </a:rPr>
              <a:t>Cada verdadero discípulo nace en el reino de Dios como misionero</a:t>
            </a:r>
            <a:r>
              <a:rPr lang="es-ES" sz="4000" b="1" dirty="0" smtClean="0">
                <a:latin typeface="Roboto Condensed" panose="020B0604020202020204"/>
              </a:rPr>
              <a:t>. DTG pg. 160</a:t>
            </a:r>
          </a:p>
          <a:p>
            <a:pPr marL="0" indent="0" algn="just">
              <a:buNone/>
            </a:pPr>
            <a:r>
              <a:rPr lang="es-ES" sz="4000" b="1" dirty="0">
                <a:latin typeface="Roboto Condensed" panose="020B0604020202020204"/>
              </a:rPr>
              <a:t>Si cada miembro de la iglesia fuese un misionero vivo, el </a:t>
            </a:r>
            <a:r>
              <a:rPr lang="es-ES" sz="4000" b="1" dirty="0" smtClean="0">
                <a:latin typeface="Roboto Condensed" panose="020B0604020202020204"/>
              </a:rPr>
              <a:t>evangelio </a:t>
            </a:r>
            <a:r>
              <a:rPr lang="es-ES" sz="4000" b="1" dirty="0">
                <a:latin typeface="Roboto Condensed" panose="020B0604020202020204"/>
              </a:rPr>
              <a:t>sería anunciado en poco tiempo en todo país, pueblo, nación y lengua. </a:t>
            </a:r>
            <a:r>
              <a:rPr lang="es-ES" sz="4000" b="1" dirty="0" smtClean="0">
                <a:latin typeface="Roboto Condensed" panose="020B0604020202020204"/>
              </a:rPr>
              <a:t>EJ pg. 180</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689927"/>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956523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1" y="496928"/>
            <a:ext cx="8699863"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a:t>
            </a:r>
            <a:r>
              <a:rPr lang="es-CR" sz="4000" b="1" dirty="0" smtClean="0">
                <a:latin typeface="Roboto Condensed" panose="020B0604020202020204"/>
              </a:rPr>
              <a:t>Reino de Dios: 2 “Trabajar para Dios”</a:t>
            </a:r>
            <a:endParaRPr lang="es-CR" sz="40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018902" y="1701620"/>
            <a:ext cx="9935471" cy="4930855"/>
          </a:xfrm>
        </p:spPr>
        <p:txBody>
          <a:bodyPr>
            <a:noAutofit/>
          </a:bodyPr>
          <a:lstStyle/>
          <a:p>
            <a:pPr marL="0" indent="0" algn="just">
              <a:buNone/>
            </a:pPr>
            <a:r>
              <a:rPr lang="es-ES" sz="4000" b="1" dirty="0">
                <a:solidFill>
                  <a:srgbClr val="0070C0"/>
                </a:solidFill>
                <a:latin typeface="Roboto Condensed" panose="020B0604020202020204"/>
              </a:rPr>
              <a:t>El éxito misionero estará en proporción con el esfuerzo sincero y cabalmente consagrado.</a:t>
            </a:r>
            <a:r>
              <a:rPr lang="es-ES" sz="4000" b="1" dirty="0">
                <a:latin typeface="Roboto Condensed" panose="020B0604020202020204"/>
              </a:rPr>
              <a:t> Cada vez que la iglesia se ha apartado del verdadero espíritu misionero, cada vez que ha dejado de albergar ese espíritu, esto ha reaccionado sobre ella, y se ha manifestado una declinación de la espiritualidad. </a:t>
            </a:r>
            <a:endParaRPr lang="es-ES" sz="40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376415"/>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384838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1" y="496928"/>
            <a:ext cx="8699863"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a:t>
            </a:r>
            <a:r>
              <a:rPr lang="es-CR" sz="4000" b="1" dirty="0" smtClean="0">
                <a:latin typeface="Roboto Condensed" panose="020B0604020202020204"/>
              </a:rPr>
              <a:t>Reino de Dios: 2 “Trabajar para Dios”</a:t>
            </a:r>
            <a:endParaRPr lang="es-CR" sz="40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136469" y="1826500"/>
            <a:ext cx="9692184" cy="4363516"/>
          </a:xfrm>
        </p:spPr>
        <p:txBody>
          <a:bodyPr>
            <a:noAutofit/>
          </a:bodyPr>
          <a:lstStyle/>
          <a:p>
            <a:pPr marL="0" indent="0" algn="just">
              <a:buNone/>
            </a:pPr>
            <a:r>
              <a:rPr lang="es-ES" sz="4000" b="1" dirty="0" smtClean="0">
                <a:latin typeface="Roboto Condensed" panose="020B0604020202020204"/>
              </a:rPr>
              <a:t>Pero </a:t>
            </a:r>
            <a:r>
              <a:rPr lang="es-ES" sz="4000" b="1" dirty="0">
                <a:latin typeface="Roboto Condensed" panose="020B0604020202020204"/>
              </a:rPr>
              <a:t>todo esfuerzo ferviente que haya sido hecho en los ramos misioneros, </a:t>
            </a:r>
            <a:r>
              <a:rPr lang="es-ES" sz="4000" b="1" dirty="0">
                <a:solidFill>
                  <a:srgbClr val="0070C0"/>
                </a:solidFill>
                <a:latin typeface="Roboto Condensed" panose="020B0604020202020204"/>
              </a:rPr>
              <a:t>ha traído, salud espiritual a la iglesia, y no solamente ha aumentado la feligresía de ésta, sino ha aumentado su santo celo y alegría.</a:t>
            </a:r>
            <a:r>
              <a:rPr lang="es-ES" sz="4000" b="1" dirty="0">
                <a:latin typeface="Roboto Condensed" panose="020B0604020202020204"/>
              </a:rPr>
              <a:t> </a:t>
            </a:r>
            <a:r>
              <a:rPr lang="es-ES" sz="4000" b="1" dirty="0" smtClean="0">
                <a:latin typeface="Roboto Condensed" panose="020B0604020202020204"/>
              </a:rPr>
              <a:t>TM pg.30</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689927"/>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125256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1" y="496928"/>
            <a:ext cx="8699863"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a:t>
            </a:r>
            <a:r>
              <a:rPr lang="es-CR" sz="4000" b="1" dirty="0" smtClean="0">
                <a:latin typeface="Roboto Condensed" panose="020B0604020202020204"/>
              </a:rPr>
              <a:t>Reino de Dios: 2 “Trabajar para Dios”</a:t>
            </a:r>
            <a:endParaRPr lang="es-CR" sz="40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43095" y="1771032"/>
            <a:ext cx="10081501" cy="4363516"/>
          </a:xfrm>
        </p:spPr>
        <p:txBody>
          <a:bodyPr>
            <a:noAutofit/>
          </a:bodyPr>
          <a:lstStyle/>
          <a:p>
            <a:pPr marL="0" indent="0" algn="just">
              <a:buNone/>
            </a:pPr>
            <a:r>
              <a:rPr lang="es-ES" sz="4200" b="1" dirty="0">
                <a:latin typeface="Roboto Condensed" panose="020B0604020202020204"/>
              </a:rPr>
              <a:t>La obra que hicieron los discípulos, hemos de hacerla nosotros también. </a:t>
            </a:r>
            <a:r>
              <a:rPr lang="es-ES" sz="4200" b="1" dirty="0">
                <a:solidFill>
                  <a:srgbClr val="0070C0"/>
                </a:solidFill>
                <a:latin typeface="Roboto Condensed" panose="020B0604020202020204"/>
              </a:rPr>
              <a:t>Todo cristiano debe ser un misionero.</a:t>
            </a:r>
            <a:r>
              <a:rPr lang="es-ES" sz="4200" b="1" dirty="0">
                <a:latin typeface="Roboto Condensed" panose="020B0604020202020204"/>
              </a:rPr>
              <a:t> Con simpatía y compasión tenemos que desempeñar nuestro ministerio en bien de los que </a:t>
            </a:r>
            <a:r>
              <a:rPr lang="es-ES" sz="4200" b="1" dirty="0" smtClean="0">
                <a:latin typeface="Roboto Condensed" panose="020B0604020202020204"/>
              </a:rPr>
              <a:t>necesitan ayuda,</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842849" y="496928"/>
            <a:ext cx="1971608" cy="139053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694382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1" y="496928"/>
            <a:ext cx="8699863"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a:t>
            </a:r>
            <a:r>
              <a:rPr lang="es-CR" sz="4000" b="1" dirty="0" smtClean="0">
                <a:latin typeface="Roboto Condensed" panose="020B0604020202020204"/>
              </a:rPr>
              <a:t>Reino de Dios: 2 “Trabajar para Dios”</a:t>
            </a:r>
            <a:endParaRPr lang="es-CR" sz="40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95346" y="2157093"/>
            <a:ext cx="10081501" cy="3689543"/>
          </a:xfrm>
        </p:spPr>
        <p:txBody>
          <a:bodyPr>
            <a:noAutofit/>
          </a:bodyPr>
          <a:lstStyle/>
          <a:p>
            <a:pPr marL="0" indent="0" algn="just">
              <a:buNone/>
            </a:pPr>
            <a:r>
              <a:rPr lang="es-ES" sz="4200" b="1" dirty="0" smtClean="0">
                <a:latin typeface="Roboto Condensed" panose="020B0604020202020204"/>
              </a:rPr>
              <a:t>y </a:t>
            </a:r>
            <a:r>
              <a:rPr lang="es-ES" sz="4200" b="1" dirty="0">
                <a:latin typeface="Roboto Condensed" panose="020B0604020202020204"/>
              </a:rPr>
              <a:t>procurar con todo desprendimiento aliviar las miserias de la humanidad doliente. </a:t>
            </a:r>
            <a:r>
              <a:rPr lang="es-ES" sz="4200" b="1" dirty="0" smtClean="0">
                <a:solidFill>
                  <a:srgbClr val="0070C0"/>
                </a:solidFill>
                <a:latin typeface="Roboto Condensed" panose="020B0604020202020204"/>
              </a:rPr>
              <a:t>Todos </a:t>
            </a:r>
            <a:r>
              <a:rPr lang="es-ES" sz="4200" b="1" dirty="0">
                <a:solidFill>
                  <a:srgbClr val="0070C0"/>
                </a:solidFill>
                <a:latin typeface="Roboto Condensed" panose="020B0604020202020204"/>
              </a:rPr>
              <a:t>pueden encontrar algo que hacer. </a:t>
            </a:r>
            <a:r>
              <a:rPr lang="es-ES" sz="4200" b="1" dirty="0">
                <a:latin typeface="Roboto Condensed" panose="020B0604020202020204"/>
              </a:rPr>
              <a:t>Nadie debe considerar que para él no hay sitio donde trabajar por Cristo</a:t>
            </a:r>
            <a:r>
              <a:rPr lang="es-ES" sz="4200" b="1" dirty="0" smtClean="0">
                <a:latin typeface="Roboto Condensed" panose="020B0604020202020204"/>
              </a:rPr>
              <a:t>. MC pg. 59</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842849" y="496928"/>
            <a:ext cx="1971608" cy="139053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932532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Mandato 3 “su justicia”</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09897" y="1994282"/>
            <a:ext cx="10345783" cy="3526762"/>
          </a:xfrm>
        </p:spPr>
        <p:txBody>
          <a:bodyPr>
            <a:noAutofit/>
          </a:bodyPr>
          <a:lstStyle/>
          <a:p>
            <a:pPr marL="0" indent="0" algn="just">
              <a:buNone/>
            </a:pPr>
            <a:endParaRPr lang="es-ES" sz="4400" b="1" dirty="0" smtClean="0">
              <a:latin typeface="Roboto Condensed" panose="020B0604020202020204"/>
            </a:endParaRPr>
          </a:p>
          <a:p>
            <a:pPr marL="0" indent="0" algn="just">
              <a:buNone/>
            </a:pPr>
            <a:r>
              <a:rPr lang="es-ES" sz="4000" b="1" dirty="0" smtClean="0">
                <a:latin typeface="Roboto Condensed" panose="020B0604020202020204"/>
              </a:rPr>
              <a:t>“¿</a:t>
            </a:r>
            <a:r>
              <a:rPr lang="es-ES" sz="4000" b="1" dirty="0">
                <a:latin typeface="Roboto Condensed" panose="020B0604020202020204"/>
              </a:rPr>
              <a:t>Quién acusará a los escogidos de Dios? </a:t>
            </a:r>
            <a:r>
              <a:rPr lang="es-ES" sz="4000" b="1" dirty="0">
                <a:solidFill>
                  <a:srgbClr val="0070C0"/>
                </a:solidFill>
                <a:latin typeface="Roboto Condensed" panose="020B0604020202020204"/>
              </a:rPr>
              <a:t>Dios es el que justifica.</a:t>
            </a:r>
            <a:r>
              <a:rPr lang="es-ES" sz="4000" b="1" dirty="0">
                <a:latin typeface="Roboto Condensed" panose="020B0604020202020204"/>
              </a:rPr>
              <a:t> ¿Quién es el que condenará? </a:t>
            </a:r>
            <a:r>
              <a:rPr lang="es-ES" sz="4000" b="1" dirty="0">
                <a:solidFill>
                  <a:srgbClr val="0070C0"/>
                </a:solidFill>
                <a:latin typeface="Roboto Condensed" panose="020B0604020202020204"/>
              </a:rPr>
              <a:t>Cristo es el que murió; más aun, el que también resucitó, el que además está a la diestra de Dios, el que también intercede por nosotros</a:t>
            </a:r>
            <a:r>
              <a:rPr lang="es-ES" sz="4000" b="1" dirty="0" smtClean="0">
                <a:solidFill>
                  <a:srgbClr val="0070C0"/>
                </a:solidFill>
                <a:latin typeface="Roboto Condensed" panose="020B0604020202020204"/>
              </a:rPr>
              <a:t>.</a:t>
            </a:r>
            <a:r>
              <a:rPr lang="es-ES" sz="4000" b="1" dirty="0" smtClean="0">
                <a:latin typeface="Roboto Condensed" panose="020B0604020202020204"/>
              </a:rPr>
              <a:t>” </a:t>
            </a:r>
            <a:r>
              <a:rPr lang="es-ES" sz="4000" b="1" dirty="0">
                <a:latin typeface="Roboto Condensed" panose="020B0604020202020204"/>
              </a:rPr>
              <a:t>Romanos </a:t>
            </a:r>
            <a:r>
              <a:rPr lang="es-ES" sz="4000" b="1" dirty="0" smtClean="0">
                <a:latin typeface="Roboto Condensed" panose="020B0604020202020204"/>
              </a:rPr>
              <a:t>8:33,34</a:t>
            </a: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689927"/>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056427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Mandato 3 “su justicia”</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240972" y="2565395"/>
            <a:ext cx="9731374" cy="2416414"/>
          </a:xfrm>
        </p:spPr>
        <p:txBody>
          <a:bodyPr>
            <a:noAutofit/>
          </a:bodyPr>
          <a:lstStyle/>
          <a:p>
            <a:pPr marL="0" indent="0" algn="just">
              <a:buNone/>
            </a:pPr>
            <a:endParaRPr lang="es-ES" sz="4400" b="1" dirty="0" smtClean="0">
              <a:latin typeface="Roboto Condensed" panose="020B0604020202020204"/>
            </a:endParaRPr>
          </a:p>
          <a:p>
            <a:pPr marL="0" indent="0" algn="just">
              <a:buNone/>
            </a:pPr>
            <a:r>
              <a:rPr lang="es-ES" sz="4400" b="1" dirty="0">
                <a:latin typeface="Roboto Condensed" panose="020B0604020202020204"/>
              </a:rPr>
              <a:t>“sino vestíos del Señor Jesucristo, y no proveáis para los deseos de la carne</a:t>
            </a:r>
            <a:r>
              <a:rPr lang="es-ES" sz="4400" b="1" dirty="0" smtClean="0">
                <a:latin typeface="Roboto Condensed" panose="020B0604020202020204"/>
              </a:rPr>
              <a:t>.” Romanos 13:14</a:t>
            </a: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689927"/>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861646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Mandato 3 “su justicia”</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214845" y="2087017"/>
            <a:ext cx="9470497" cy="3674006"/>
          </a:xfrm>
        </p:spPr>
        <p:txBody>
          <a:bodyPr>
            <a:noAutofit/>
          </a:bodyPr>
          <a:lstStyle/>
          <a:p>
            <a:pPr marL="0" indent="0" algn="just">
              <a:buNone/>
            </a:pPr>
            <a:endParaRPr lang="es-ES" sz="4400" b="1" dirty="0" smtClean="0">
              <a:latin typeface="Roboto Condensed" panose="020B0604020202020204"/>
            </a:endParaRPr>
          </a:p>
          <a:p>
            <a:pPr marL="0" indent="0" algn="just">
              <a:buNone/>
            </a:pPr>
            <a:r>
              <a:rPr lang="es-ES" sz="4400" b="1" dirty="0" smtClean="0">
                <a:solidFill>
                  <a:srgbClr val="0070C0"/>
                </a:solidFill>
                <a:latin typeface="Roboto Condensed" panose="020B0604020202020204"/>
              </a:rPr>
              <a:t>Cristo nuestra justicia:</a:t>
            </a:r>
          </a:p>
          <a:p>
            <a:pPr marL="0" indent="0" algn="just">
              <a:buNone/>
            </a:pPr>
            <a:r>
              <a:rPr lang="es-ES" sz="4400" b="1" dirty="0" smtClean="0">
                <a:latin typeface="Roboto Condensed" panose="020B0604020202020204"/>
              </a:rPr>
              <a:t>Nos salva de la condenación.</a:t>
            </a:r>
          </a:p>
          <a:p>
            <a:pPr marL="0" indent="0" algn="just">
              <a:buNone/>
            </a:pPr>
            <a:r>
              <a:rPr lang="es-ES" sz="4400" b="1" dirty="0" smtClean="0">
                <a:latin typeface="Roboto Condensed" panose="020B0604020202020204"/>
              </a:rPr>
              <a:t>Nos perdona.</a:t>
            </a:r>
          </a:p>
          <a:p>
            <a:pPr marL="0" indent="0" algn="just">
              <a:buNone/>
            </a:pPr>
            <a:r>
              <a:rPr lang="es-ES" sz="4400" b="1" dirty="0" smtClean="0">
                <a:latin typeface="Roboto Condensed" panose="020B0604020202020204"/>
              </a:rPr>
              <a:t>Intercede por nosotros.</a:t>
            </a:r>
          </a:p>
          <a:p>
            <a:pPr marL="0" indent="0" algn="just">
              <a:buNone/>
            </a:pPr>
            <a:r>
              <a:rPr lang="es-ES" sz="4400" b="1" dirty="0" smtClean="0">
                <a:latin typeface="Roboto Condensed" panose="020B0604020202020204"/>
              </a:rPr>
              <a:t>Nos libra de los deseos de la carne</a:t>
            </a: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689927"/>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292141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a:solidFill>
                  <a:schemeClr val="bg1"/>
                </a:solidFill>
                <a:latin typeface="Roboto Condensed" panose="020B0604020202020204"/>
              </a:rPr>
              <a:t>INTRODUCCIÓN</a:t>
            </a: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992777" y="1920125"/>
            <a:ext cx="9835875" cy="4320530"/>
          </a:xfrm>
        </p:spPr>
        <p:txBody>
          <a:bodyPr>
            <a:noAutofit/>
          </a:bodyPr>
          <a:lstStyle/>
          <a:p>
            <a:pPr marL="0" indent="0" algn="just">
              <a:buNone/>
            </a:pPr>
            <a:r>
              <a:rPr lang="es-ES" sz="4200" b="1" dirty="0" smtClean="0">
                <a:latin typeface="Roboto Condensed" panose="020B0604020202020204"/>
              </a:rPr>
              <a:t>No es una preferencia circunstancial. No es que si quiero bien, sino, no y todo va bien. Así no es. Pecamos cuando damos un lugar secundario a Dios. La Biblia llama necio a aquel que hace planes, dejando a Dios por fuera.</a:t>
            </a:r>
            <a:endParaRPr lang="es-ES" sz="4200" b="1" dirty="0">
              <a:latin typeface="Roboto Condensed" panose="020B0604020202020204"/>
            </a:endParaRP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pic>
        <p:nvPicPr>
          <p:cNvPr id="8194"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71892" y="384978"/>
            <a:ext cx="2513522" cy="1772741"/>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408951395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Mandato 3 “su justicia”</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67983" y="1639546"/>
            <a:ext cx="9960670" cy="4454435"/>
          </a:xfrm>
        </p:spPr>
        <p:txBody>
          <a:bodyPr>
            <a:noAutofit/>
          </a:bodyPr>
          <a:lstStyle/>
          <a:p>
            <a:pPr marL="0" indent="0" algn="just">
              <a:buNone/>
            </a:pPr>
            <a:endParaRPr lang="es-ES" sz="4400" b="1" dirty="0" smtClean="0">
              <a:latin typeface="Roboto Condensed" panose="020B0604020202020204"/>
            </a:endParaRPr>
          </a:p>
          <a:p>
            <a:pPr marL="0" indent="0" algn="just">
              <a:buNone/>
            </a:pPr>
            <a:r>
              <a:rPr lang="es-ES" sz="4400" b="1" dirty="0" smtClean="0">
                <a:solidFill>
                  <a:srgbClr val="0070C0"/>
                </a:solidFill>
                <a:latin typeface="Roboto Condensed" panose="020B0604020202020204"/>
              </a:rPr>
              <a:t>El plan del enemigo </a:t>
            </a:r>
            <a:r>
              <a:rPr lang="es-ES" sz="4400" b="1" dirty="0" smtClean="0">
                <a:latin typeface="Roboto Condensed" panose="020B0604020202020204"/>
              </a:rPr>
              <a:t>es conquistar al ser humano por medio del materialismo y las cosas superficiales que atraen a cada corazón. El materialismo no puede hablar, pero conoce todos los idiomas. </a:t>
            </a: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689927"/>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131360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smtClean="0">
                <a:latin typeface="Roboto Condensed" panose="020B0604020202020204"/>
              </a:rPr>
              <a:t>Mandato 3 “su justicia”</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24672" y="1802674"/>
            <a:ext cx="9960670" cy="6669049"/>
          </a:xfrm>
        </p:spPr>
        <p:txBody>
          <a:bodyPr>
            <a:noAutofit/>
          </a:bodyPr>
          <a:lstStyle/>
          <a:p>
            <a:pPr marL="0" indent="0" algn="just">
              <a:buNone/>
            </a:pPr>
            <a:endParaRPr lang="es-ES" sz="4400" b="1" dirty="0" smtClean="0">
              <a:latin typeface="Roboto Condensed" panose="020B0604020202020204"/>
            </a:endParaRPr>
          </a:p>
          <a:p>
            <a:pPr marL="0" indent="0" algn="just">
              <a:buNone/>
            </a:pPr>
            <a:r>
              <a:rPr lang="es-ES" sz="4400" b="1" dirty="0">
                <a:latin typeface="Roboto Condensed" panose="020B0604020202020204"/>
              </a:rPr>
              <a:t>Tiene claro como brindar emoción y </a:t>
            </a:r>
            <a:r>
              <a:rPr lang="es-ES" sz="4400" b="1" dirty="0" smtClean="0">
                <a:latin typeface="Roboto Condensed" panose="020B0604020202020204"/>
              </a:rPr>
              <a:t>gratificación tanto a los ricos como a los pobres. El materialismo contamina la mente y hace que la persona confíe en sus riquezas en lugar de confiar en Dios y su justicia.</a:t>
            </a:r>
          </a:p>
          <a:p>
            <a:pPr marL="0" indent="0" algn="just">
              <a:buNone/>
            </a:pPr>
            <a:endParaRPr lang="es-ES" sz="4400" b="1" dirty="0" smtClean="0">
              <a:latin typeface="Roboto Condensed" panose="020B0604020202020204"/>
            </a:endParaRPr>
          </a:p>
          <a:p>
            <a:pPr marL="0" indent="0" algn="just">
              <a:buNone/>
            </a:pPr>
            <a:endParaRPr lang="es-ES" sz="4400" b="1" dirty="0" smtClean="0">
              <a:latin typeface="Roboto Condensed" panose="020B0604020202020204"/>
            </a:endParaRPr>
          </a:p>
          <a:p>
            <a:pPr marL="0" indent="0" algn="just">
              <a:buNone/>
            </a:pPr>
            <a:endParaRPr lang="es-ES" sz="4400" b="1" dirty="0" smtClean="0">
              <a:latin typeface="Roboto Condensed" panose="020B0604020202020204"/>
            </a:endParaRPr>
          </a:p>
          <a:p>
            <a:pPr marL="0" indent="0" algn="just">
              <a:buNone/>
            </a:pP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689927"/>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224843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Mandato 3 “su justicia”</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103494" y="1700710"/>
            <a:ext cx="9960670" cy="4181332"/>
          </a:xfrm>
        </p:spPr>
        <p:txBody>
          <a:bodyPr>
            <a:noAutofit/>
          </a:bodyPr>
          <a:lstStyle/>
          <a:p>
            <a:pPr marL="0" indent="0" algn="just">
              <a:buNone/>
            </a:pPr>
            <a:endParaRPr lang="es-ES" sz="4400" b="1" dirty="0" smtClean="0">
              <a:latin typeface="Roboto Condensed" panose="020B0604020202020204"/>
            </a:endParaRPr>
          </a:p>
          <a:p>
            <a:pPr marL="0" indent="0" algn="just">
              <a:buNone/>
            </a:pPr>
            <a:r>
              <a:rPr lang="es-ES" sz="4400" b="1" dirty="0" smtClean="0">
                <a:latin typeface="Roboto Condensed" panose="020B0604020202020204"/>
              </a:rPr>
              <a:t>Los 3 pasos de la avaricia son:</a:t>
            </a:r>
          </a:p>
          <a:p>
            <a:pPr marL="0" indent="0" algn="just">
              <a:buNone/>
            </a:pPr>
            <a:r>
              <a:rPr lang="es-ES" sz="4400" b="1" dirty="0" smtClean="0">
                <a:latin typeface="Roboto Condensed" panose="020B0604020202020204"/>
              </a:rPr>
              <a:t>1. Lo veo = pasión</a:t>
            </a:r>
          </a:p>
          <a:p>
            <a:pPr marL="0" indent="0" algn="just">
              <a:buNone/>
            </a:pPr>
            <a:r>
              <a:rPr lang="es-ES" sz="4400" b="1" dirty="0" smtClean="0">
                <a:latin typeface="Roboto Condensed" panose="020B0604020202020204"/>
              </a:rPr>
              <a:t>2. Lo quiero = poder</a:t>
            </a:r>
          </a:p>
          <a:p>
            <a:pPr marL="0" indent="0" algn="just">
              <a:buNone/>
            </a:pPr>
            <a:r>
              <a:rPr lang="es-ES" sz="4400" b="1" dirty="0" smtClean="0">
                <a:latin typeface="Roboto Condensed" panose="020B0604020202020204"/>
              </a:rPr>
              <a:t>3. Lo tengo = posesiones</a:t>
            </a:r>
          </a:p>
          <a:p>
            <a:pPr marL="0" indent="0" algn="just">
              <a:buNone/>
            </a:pPr>
            <a:r>
              <a:rPr lang="es-ES" sz="4400" b="1" dirty="0" smtClean="0">
                <a:latin typeface="Roboto Condensed" panose="020B0604020202020204"/>
              </a:rPr>
              <a:t>Ejemplo: Judas. Mateo 26:14-16</a:t>
            </a: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689927"/>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374693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smtClean="0">
                <a:latin typeface="Roboto Condensed" panose="020B0604020202020204"/>
              </a:rPr>
              <a:t>Mandato 3 “su justicia”</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27462" y="1123406"/>
            <a:ext cx="9757879" cy="4973090"/>
          </a:xfrm>
        </p:spPr>
        <p:txBody>
          <a:bodyPr>
            <a:noAutofit/>
          </a:bodyPr>
          <a:lstStyle/>
          <a:p>
            <a:pPr marL="0" indent="0" algn="just">
              <a:buNone/>
            </a:pPr>
            <a:endParaRPr lang="es-ES" sz="4400" b="1" dirty="0" smtClean="0">
              <a:latin typeface="Roboto Condensed" panose="020B0604020202020204"/>
            </a:endParaRPr>
          </a:p>
          <a:p>
            <a:pPr marL="0" indent="0" algn="just">
              <a:buNone/>
            </a:pPr>
            <a:r>
              <a:rPr lang="es-ES" sz="4000" b="1" dirty="0" smtClean="0">
                <a:solidFill>
                  <a:srgbClr val="0070C0"/>
                </a:solidFill>
                <a:latin typeface="Roboto Condensed" panose="020B0604020202020204"/>
              </a:rPr>
              <a:t>La solución para vencer la avaricia es:</a:t>
            </a:r>
          </a:p>
          <a:p>
            <a:pPr marL="0" indent="0" algn="just">
              <a:buNone/>
            </a:pPr>
            <a:r>
              <a:rPr lang="es-ES" sz="4000" b="1" dirty="0" smtClean="0">
                <a:solidFill>
                  <a:srgbClr val="0070C0"/>
                </a:solidFill>
                <a:latin typeface="Roboto Condensed" panose="020B0604020202020204"/>
              </a:rPr>
              <a:t>1. Aceptar a Jesús = Justicia</a:t>
            </a:r>
          </a:p>
          <a:p>
            <a:pPr marL="0" indent="0" algn="just">
              <a:buNone/>
            </a:pPr>
            <a:r>
              <a:rPr lang="es-ES" sz="4000" b="1" dirty="0">
                <a:latin typeface="Roboto Condensed" panose="020B0604020202020204"/>
              </a:rPr>
              <a:t>Y ciertamente, aun estimo todas las cosas como pérdida por la excelencia del conocimiento de Cristo Jesús, mi Señor, por amor del cual lo he perdido todo, y lo tengo por basura, para ganar a Cristo, </a:t>
            </a: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585423"/>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415751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smtClean="0">
                <a:latin typeface="Roboto Condensed" panose="020B0604020202020204"/>
              </a:rPr>
              <a:t>Mandato 3 “su justicia”</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75211" y="2026006"/>
            <a:ext cx="10228217" cy="3366533"/>
          </a:xfrm>
        </p:spPr>
        <p:txBody>
          <a:bodyPr>
            <a:noAutofit/>
          </a:bodyPr>
          <a:lstStyle/>
          <a:p>
            <a:pPr marL="0" indent="0" algn="just">
              <a:buNone/>
            </a:pPr>
            <a:endParaRPr lang="es-ES" sz="4400" b="1" dirty="0" smtClean="0">
              <a:latin typeface="Roboto Condensed" panose="020B0604020202020204"/>
            </a:endParaRPr>
          </a:p>
          <a:p>
            <a:pPr marL="0" indent="0" algn="just">
              <a:buNone/>
            </a:pPr>
            <a:r>
              <a:rPr lang="es-ES" sz="4400" b="1" dirty="0" smtClean="0">
                <a:latin typeface="Roboto Condensed" panose="020B0604020202020204"/>
              </a:rPr>
              <a:t>y </a:t>
            </a:r>
            <a:r>
              <a:rPr lang="es-ES" sz="4400" b="1" dirty="0">
                <a:latin typeface="Roboto Condensed" panose="020B0604020202020204"/>
              </a:rPr>
              <a:t>ser hallado en él, no teniendo mi propia justicia, que es por la ley, sino la que es por la fe de Cristo, la justicia que es de Dios por la </a:t>
            </a:r>
            <a:r>
              <a:rPr lang="es-ES" sz="4400" b="1" dirty="0" smtClean="0">
                <a:latin typeface="Roboto Condensed" panose="020B0604020202020204"/>
              </a:rPr>
              <a:t>fe. Filipenses 3:8,9</a:t>
            </a: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689927"/>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26112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smtClean="0">
                <a:latin typeface="Roboto Condensed" panose="020B0604020202020204"/>
              </a:rPr>
              <a:t>Mandato 3 “su justicia”</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084216" y="1518526"/>
            <a:ext cx="9601125" cy="4428309"/>
          </a:xfrm>
        </p:spPr>
        <p:txBody>
          <a:bodyPr>
            <a:noAutofit/>
          </a:bodyPr>
          <a:lstStyle/>
          <a:p>
            <a:pPr marL="0" indent="0" algn="just">
              <a:buNone/>
            </a:pPr>
            <a:endParaRPr lang="es-ES" sz="4400" b="1" dirty="0" smtClean="0">
              <a:latin typeface="Roboto Condensed" panose="020B0604020202020204"/>
            </a:endParaRPr>
          </a:p>
          <a:p>
            <a:pPr marL="0" indent="0" algn="just">
              <a:buNone/>
            </a:pPr>
            <a:r>
              <a:rPr lang="es-ES" sz="4000" b="1" dirty="0" smtClean="0">
                <a:solidFill>
                  <a:srgbClr val="0070C0"/>
                </a:solidFill>
                <a:latin typeface="Roboto Condensed" panose="020B0604020202020204"/>
              </a:rPr>
              <a:t>La solución para vencer la avaricia es:</a:t>
            </a:r>
          </a:p>
          <a:p>
            <a:pPr marL="0" indent="0" algn="just">
              <a:buNone/>
            </a:pPr>
            <a:r>
              <a:rPr lang="es-ES" sz="4000" b="1" dirty="0" smtClean="0">
                <a:solidFill>
                  <a:srgbClr val="0070C0"/>
                </a:solidFill>
                <a:latin typeface="Roboto Condensed" panose="020B0604020202020204"/>
              </a:rPr>
              <a:t>2. Permanecer en Jesús = Autocontrol</a:t>
            </a:r>
          </a:p>
          <a:p>
            <a:pPr marL="0" indent="0" algn="just">
              <a:buNone/>
            </a:pPr>
            <a:r>
              <a:rPr lang="es-ES" sz="4000" b="1" dirty="0" smtClean="0">
                <a:latin typeface="Roboto Condensed" panose="020B0604020202020204"/>
              </a:rPr>
              <a:t>“Yo </a:t>
            </a:r>
            <a:r>
              <a:rPr lang="es-ES" sz="4000" b="1" dirty="0">
                <a:latin typeface="Roboto Condensed" panose="020B0604020202020204"/>
              </a:rPr>
              <a:t>soy la vid, vosotros los pámpanos; el que permanece en mí, y yo en él, éste lleva mucho fruto; porque separados de mí nada podéis hacer</a:t>
            </a:r>
            <a:r>
              <a:rPr lang="es-ES" sz="4000" b="1" dirty="0" smtClean="0">
                <a:latin typeface="Roboto Condensed" panose="020B0604020202020204"/>
              </a:rPr>
              <a:t>.” Juan 15:5</a:t>
            </a: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689927"/>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814975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smtClean="0">
                <a:latin typeface="Roboto Condensed" panose="020B0604020202020204"/>
              </a:rPr>
              <a:t>Mandato 3 “su justicia”</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267097" y="2403732"/>
            <a:ext cx="9196251" cy="2802443"/>
          </a:xfrm>
        </p:spPr>
        <p:txBody>
          <a:bodyPr>
            <a:noAutofit/>
          </a:bodyPr>
          <a:lstStyle/>
          <a:p>
            <a:pPr marL="0" indent="0" algn="just">
              <a:buNone/>
            </a:pPr>
            <a:endParaRPr lang="es-ES" sz="4400" b="1" dirty="0" smtClean="0">
              <a:latin typeface="Roboto Condensed" panose="020B0604020202020204"/>
            </a:endParaRPr>
          </a:p>
          <a:p>
            <a:pPr marL="0" indent="0" algn="just">
              <a:buNone/>
            </a:pPr>
            <a:r>
              <a:rPr lang="es-ES" sz="4000" b="1" dirty="0" smtClean="0">
                <a:solidFill>
                  <a:srgbClr val="0070C0"/>
                </a:solidFill>
                <a:latin typeface="Roboto Condensed" panose="020B0604020202020204"/>
              </a:rPr>
              <a:t>La solución para vencer la avaricia es:</a:t>
            </a:r>
          </a:p>
          <a:p>
            <a:pPr marL="0" indent="0" algn="just">
              <a:buNone/>
            </a:pPr>
            <a:r>
              <a:rPr lang="es-ES" sz="4000" b="1" dirty="0" smtClean="0">
                <a:solidFill>
                  <a:srgbClr val="0070C0"/>
                </a:solidFill>
                <a:latin typeface="Roboto Condensed" panose="020B0604020202020204"/>
              </a:rPr>
              <a:t>3. Obedecer a Jesús = Bendiciones</a:t>
            </a:r>
          </a:p>
          <a:p>
            <a:pPr marL="0" indent="0" algn="just">
              <a:buNone/>
            </a:pPr>
            <a:r>
              <a:rPr lang="es-ES" sz="4000" b="1" dirty="0" smtClean="0">
                <a:latin typeface="Roboto Condensed" panose="020B0604020202020204"/>
              </a:rPr>
              <a:t>“Si </a:t>
            </a:r>
            <a:r>
              <a:rPr lang="es-ES" sz="4000" b="1" dirty="0">
                <a:latin typeface="Roboto Condensed" panose="020B0604020202020204"/>
              </a:rPr>
              <a:t>me amáis, guardad mis mandamientos</a:t>
            </a:r>
            <a:r>
              <a:rPr lang="es-ES" sz="4000" b="1" dirty="0" smtClean="0">
                <a:latin typeface="Roboto Condensed" panose="020B0604020202020204"/>
              </a:rPr>
              <a:t>.” Juan 14:15</a:t>
            </a: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689927"/>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073282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Mandato 3 “su justicia”</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05393" y="2090196"/>
            <a:ext cx="10528663" cy="3069772"/>
          </a:xfrm>
        </p:spPr>
        <p:txBody>
          <a:bodyPr>
            <a:noAutofit/>
          </a:bodyPr>
          <a:lstStyle/>
          <a:p>
            <a:pPr marL="0" indent="0" algn="just">
              <a:buNone/>
            </a:pPr>
            <a:endParaRPr lang="es-ES" sz="4400" b="1" dirty="0" smtClean="0">
              <a:latin typeface="Roboto Condensed" panose="020B0604020202020204"/>
            </a:endParaRPr>
          </a:p>
          <a:p>
            <a:pPr marL="0" indent="0" algn="just">
              <a:buNone/>
            </a:pPr>
            <a:r>
              <a:rPr lang="es-ES" sz="4400" b="1" dirty="0" smtClean="0">
                <a:latin typeface="Roboto Condensed" panose="020B0604020202020204"/>
              </a:rPr>
              <a:t>“He </a:t>
            </a:r>
            <a:r>
              <a:rPr lang="es-ES" sz="4400" b="1" dirty="0">
                <a:latin typeface="Roboto Condensed" panose="020B0604020202020204"/>
              </a:rPr>
              <a:t>aquí yo pongo hoy delante de vosotros la bendición y la maldición:</a:t>
            </a:r>
            <a:r>
              <a:rPr lang="es-ES" sz="4400" b="1" dirty="0">
                <a:solidFill>
                  <a:srgbClr val="0070C0"/>
                </a:solidFill>
                <a:latin typeface="Roboto Condensed" panose="020B0604020202020204"/>
              </a:rPr>
              <a:t> </a:t>
            </a:r>
            <a:r>
              <a:rPr lang="es-ES" sz="4400" b="1" dirty="0" smtClean="0">
                <a:solidFill>
                  <a:srgbClr val="0070C0"/>
                </a:solidFill>
                <a:latin typeface="Roboto Condensed" panose="020B0604020202020204"/>
              </a:rPr>
              <a:t>la </a:t>
            </a:r>
            <a:r>
              <a:rPr lang="es-ES" sz="4400" b="1" dirty="0">
                <a:solidFill>
                  <a:srgbClr val="0070C0"/>
                </a:solidFill>
                <a:latin typeface="Roboto Condensed" panose="020B0604020202020204"/>
              </a:rPr>
              <a:t>bendición</a:t>
            </a:r>
            <a:r>
              <a:rPr lang="es-ES" sz="4400" b="1" dirty="0">
                <a:latin typeface="Roboto Condensed" panose="020B0604020202020204"/>
              </a:rPr>
              <a:t>, si oyereis los mandamientos de Jehová vuestro Dios, que yo os prescribo </a:t>
            </a:r>
            <a:r>
              <a:rPr lang="es-ES" sz="4400" b="1" dirty="0" smtClean="0">
                <a:latin typeface="Roboto Condensed" panose="020B0604020202020204"/>
              </a:rPr>
              <a:t>hoy.” Deuteronomio 11:26,27</a:t>
            </a: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0493" y="689927"/>
            <a:ext cx="2349698" cy="165719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162635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smtClean="0">
                <a:solidFill>
                  <a:schemeClr val="bg1"/>
                </a:solidFill>
                <a:latin typeface="Roboto Condensed" panose="020B0604020202020204"/>
              </a:rPr>
              <a:t>LLAMADO</a:t>
            </a:r>
            <a:endParaRPr lang="es-CR" sz="4000" b="1" dirty="0">
              <a:solidFill>
                <a:schemeClr val="bg1"/>
              </a:solidFill>
              <a:latin typeface="Roboto Condensed" panose="020B0604020202020204"/>
            </a:endParaRP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846246" y="1806293"/>
            <a:ext cx="10322497" cy="4809997"/>
          </a:xfrm>
        </p:spPr>
        <p:txBody>
          <a:bodyPr>
            <a:noAutofit/>
          </a:bodyPr>
          <a:lstStyle/>
          <a:p>
            <a:pPr marL="0" indent="0" algn="just">
              <a:buNone/>
            </a:pPr>
            <a:r>
              <a:rPr lang="es-ES" sz="3600" b="1" dirty="0" smtClean="0">
                <a:latin typeface="Roboto Condensed" panose="020B0604020202020204"/>
              </a:rPr>
              <a:t>Reavivamiento es:</a:t>
            </a:r>
          </a:p>
          <a:p>
            <a:pPr marL="0" indent="0" algn="just">
              <a:buNone/>
            </a:pPr>
            <a:r>
              <a:rPr lang="es-ES" sz="3600" b="1" dirty="0" smtClean="0">
                <a:solidFill>
                  <a:srgbClr val="0070C0"/>
                </a:solidFill>
                <a:latin typeface="Roboto Condensed" panose="020B0604020202020204"/>
              </a:rPr>
              <a:t>Buscar primeramente:</a:t>
            </a:r>
            <a:r>
              <a:rPr lang="es-ES" sz="3600" b="1" dirty="0" smtClean="0">
                <a:latin typeface="Roboto Condensed" panose="020B0604020202020204"/>
              </a:rPr>
              <a:t> Abandonar el egoísmo, el orgullo, el materialismo y la gratificación instantánea. </a:t>
            </a:r>
          </a:p>
          <a:p>
            <a:pPr marL="0" indent="0" algn="just">
              <a:buNone/>
            </a:pPr>
            <a:r>
              <a:rPr lang="es-ES" sz="3600" b="1" dirty="0" smtClean="0">
                <a:solidFill>
                  <a:srgbClr val="0070C0"/>
                </a:solidFill>
                <a:latin typeface="Roboto Condensed" panose="020B0604020202020204"/>
              </a:rPr>
              <a:t>El reino de Dios:</a:t>
            </a:r>
            <a:r>
              <a:rPr lang="es-ES" sz="3600" b="1" dirty="0" smtClean="0">
                <a:latin typeface="Roboto Condensed" panose="020B0604020202020204"/>
              </a:rPr>
              <a:t> vivir como hijo de Dios y trabajar para Dios.</a:t>
            </a:r>
          </a:p>
          <a:p>
            <a:pPr marL="0" indent="0" algn="just">
              <a:buNone/>
            </a:pPr>
            <a:r>
              <a:rPr lang="es-ES" sz="3600" b="1" dirty="0" smtClean="0">
                <a:solidFill>
                  <a:srgbClr val="0070C0"/>
                </a:solidFill>
                <a:latin typeface="Roboto Condensed" panose="020B0604020202020204"/>
              </a:rPr>
              <a:t>Y su justicia:</a:t>
            </a:r>
            <a:r>
              <a:rPr lang="es-ES" sz="3600" b="1" dirty="0" smtClean="0">
                <a:latin typeface="Roboto Condensed" panose="020B0604020202020204"/>
              </a:rPr>
              <a:t> aceptar a Jesús, permanecer en él y obedecer los 10 mandamientos.</a:t>
            </a:r>
          </a:p>
          <a:p>
            <a:pPr marL="0" indent="0" algn="just">
              <a:buNone/>
            </a:pPr>
            <a:endParaRPr lang="es-ES" sz="3600" b="1" dirty="0">
              <a:latin typeface="Roboto Condensed" panose="020B0604020202020204"/>
            </a:endParaRP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pic>
        <p:nvPicPr>
          <p:cNvPr id="8194"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85402" y="358084"/>
            <a:ext cx="2513522" cy="1772741"/>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40952471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a:solidFill>
                  <a:schemeClr val="bg1"/>
                </a:solidFill>
                <a:latin typeface="Roboto Condensed" panose="020B0604020202020204"/>
              </a:rPr>
              <a:t>INTRODUCCIÓN</a:t>
            </a: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1085699" y="1929996"/>
            <a:ext cx="9742953" cy="4320530"/>
          </a:xfrm>
        </p:spPr>
        <p:txBody>
          <a:bodyPr>
            <a:normAutofit/>
          </a:bodyPr>
          <a:lstStyle/>
          <a:p>
            <a:pPr marL="0" indent="0" algn="just">
              <a:buNone/>
            </a:pPr>
            <a:r>
              <a:rPr lang="es-ES" sz="4400" b="1" dirty="0" smtClean="0">
                <a:latin typeface="Roboto Condensed" panose="020B0604020202020204"/>
              </a:rPr>
              <a:t>El llamado de Jesús es:</a:t>
            </a:r>
          </a:p>
          <a:p>
            <a:pPr marL="0" indent="0" algn="just">
              <a:buNone/>
            </a:pPr>
            <a:r>
              <a:rPr lang="es-ES" sz="4400" b="1" dirty="0" smtClean="0">
                <a:latin typeface="Roboto Condensed" panose="020B0604020202020204"/>
              </a:rPr>
              <a:t>“Mas </a:t>
            </a:r>
            <a:r>
              <a:rPr lang="es-ES" sz="4400" b="1" dirty="0">
                <a:latin typeface="Roboto Condensed" panose="020B0604020202020204"/>
              </a:rPr>
              <a:t>buscad primeramente el reino de Dios y su justicia, y todas estas cosas os serán </a:t>
            </a:r>
            <a:r>
              <a:rPr lang="es-ES" sz="4400" b="1" dirty="0" smtClean="0">
                <a:latin typeface="Roboto Condensed" panose="020B0604020202020204"/>
              </a:rPr>
              <a:t>añadidas”. </a:t>
            </a:r>
          </a:p>
          <a:p>
            <a:pPr marL="0" indent="0" algn="just">
              <a:buNone/>
            </a:pPr>
            <a:r>
              <a:rPr lang="es-ES" sz="4400" b="1" dirty="0" smtClean="0">
                <a:latin typeface="Roboto Condensed" panose="020B0604020202020204"/>
              </a:rPr>
              <a:t>Mateo 6:33</a:t>
            </a:r>
            <a:endParaRPr lang="es-ES" sz="4400" b="1" dirty="0">
              <a:latin typeface="Roboto Condensed" panose="020B0604020202020204"/>
            </a:endParaRP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pic>
        <p:nvPicPr>
          <p:cNvPr id="8194"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85402" y="358084"/>
            <a:ext cx="2513522" cy="1772741"/>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404596023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sz="3600" b="1" dirty="0" smtClean="0">
                <a:latin typeface="Roboto Condensed" panose="020B0604020202020204"/>
              </a:rPr>
              <a:t>Mandato </a:t>
            </a:r>
            <a:r>
              <a:rPr lang="es-CR" sz="3600" b="1" dirty="0">
                <a:latin typeface="Roboto Condensed" panose="020B0604020202020204"/>
              </a:rPr>
              <a:t>1 </a:t>
            </a:r>
            <a:r>
              <a:rPr lang="es-CR" sz="3600" b="1" dirty="0" smtClean="0">
                <a:latin typeface="Roboto Condensed" panose="020B0604020202020204"/>
              </a:rPr>
              <a:t>“Más buscad primeramente”</a:t>
            </a:r>
            <a:endParaRPr lang="es-CR" sz="36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653143" y="1730776"/>
            <a:ext cx="10528662" cy="4519749"/>
          </a:xfrm>
        </p:spPr>
        <p:txBody>
          <a:bodyPr>
            <a:noAutofit/>
          </a:bodyPr>
          <a:lstStyle/>
          <a:p>
            <a:pPr marL="101598" indent="0" algn="just">
              <a:buNone/>
            </a:pPr>
            <a:r>
              <a:rPr lang="es-CR" sz="4400" b="1" dirty="0" smtClean="0">
                <a:solidFill>
                  <a:srgbClr val="0070C0"/>
                </a:solidFill>
                <a:latin typeface="Roboto Condensed" panose="020B0604020202020204"/>
              </a:rPr>
              <a:t>Jesús nos invita a dejar: el egoísmo</a:t>
            </a:r>
            <a:endParaRPr lang="es-ES" sz="4400" b="1" dirty="0">
              <a:solidFill>
                <a:srgbClr val="0070C0"/>
              </a:solidFill>
              <a:latin typeface="Roboto Condensed" panose="020B0604020202020204"/>
            </a:endParaRPr>
          </a:p>
          <a:p>
            <a:pPr marL="101598" indent="0" algn="just">
              <a:buClr>
                <a:srgbClr val="002060"/>
              </a:buClr>
              <a:buNone/>
            </a:pPr>
            <a:r>
              <a:rPr lang="es-ES" sz="4400" b="1" dirty="0" smtClean="0">
                <a:latin typeface="Roboto Condensed" panose="020B0604020202020204"/>
              </a:rPr>
              <a:t>“Y </a:t>
            </a:r>
            <a:r>
              <a:rPr lang="es-ES" sz="4400" b="1" dirty="0">
                <a:latin typeface="Roboto Condensed" panose="020B0604020202020204"/>
              </a:rPr>
              <a:t>decía a todos: Si alguno quiere venir en pos de mí, niéguese a sí mismo, tome su cruz cada día, y sígame</a:t>
            </a:r>
            <a:r>
              <a:rPr lang="es-ES" sz="4400" b="1" dirty="0" smtClean="0">
                <a:latin typeface="Roboto Condensed" panose="020B0604020202020204"/>
              </a:rPr>
              <a:t>. Porque </a:t>
            </a:r>
            <a:r>
              <a:rPr lang="es-ES" sz="4400" b="1" dirty="0">
                <a:latin typeface="Roboto Condensed" panose="020B0604020202020204"/>
              </a:rPr>
              <a:t>todo el que quiera salvar su vida, la perderá; </a:t>
            </a:r>
            <a:endParaRPr lang="es-ES" sz="44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831193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sz="3600" b="1" dirty="0" smtClean="0">
                <a:latin typeface="Roboto Condensed" panose="020B0604020202020204"/>
              </a:rPr>
              <a:t>Mandato </a:t>
            </a:r>
            <a:r>
              <a:rPr lang="es-CR" sz="3600" b="1" dirty="0">
                <a:latin typeface="Roboto Condensed" panose="020B0604020202020204"/>
              </a:rPr>
              <a:t>1 </a:t>
            </a:r>
            <a:r>
              <a:rPr lang="es-CR" sz="3600" b="1" dirty="0" smtClean="0">
                <a:latin typeface="Roboto Condensed" panose="020B0604020202020204"/>
              </a:rPr>
              <a:t>“Más buscad primeramente”</a:t>
            </a:r>
            <a:endParaRPr lang="es-CR" sz="36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653142" y="1926721"/>
            <a:ext cx="10528662" cy="4519749"/>
          </a:xfrm>
        </p:spPr>
        <p:txBody>
          <a:bodyPr>
            <a:noAutofit/>
          </a:bodyPr>
          <a:lstStyle/>
          <a:p>
            <a:pPr marL="101598" indent="0" algn="just">
              <a:buNone/>
            </a:pPr>
            <a:r>
              <a:rPr lang="es-CR" sz="4400" b="1" dirty="0" smtClean="0">
                <a:solidFill>
                  <a:srgbClr val="0070C0"/>
                </a:solidFill>
                <a:latin typeface="Roboto Condensed" panose="020B0604020202020204"/>
              </a:rPr>
              <a:t>Jesús nos invita a dejar: el egoísmo</a:t>
            </a:r>
            <a:endParaRPr lang="es-ES" sz="4400" b="1" dirty="0">
              <a:solidFill>
                <a:srgbClr val="0070C0"/>
              </a:solidFill>
              <a:latin typeface="Roboto Condensed" panose="020B0604020202020204"/>
            </a:endParaRPr>
          </a:p>
          <a:p>
            <a:pPr marL="101598" indent="0" algn="just">
              <a:buClr>
                <a:srgbClr val="002060"/>
              </a:buClr>
              <a:buNone/>
            </a:pPr>
            <a:r>
              <a:rPr lang="es-ES" sz="4400" b="1" dirty="0" smtClean="0">
                <a:latin typeface="Roboto Condensed" panose="020B0604020202020204"/>
              </a:rPr>
              <a:t>“y </a:t>
            </a:r>
            <a:r>
              <a:rPr lang="es-ES" sz="4400" b="1" dirty="0">
                <a:latin typeface="Roboto Condensed" panose="020B0604020202020204"/>
              </a:rPr>
              <a:t>todo el que pierda su vida por causa de mí, éste la salvará</a:t>
            </a:r>
            <a:r>
              <a:rPr lang="es-ES" sz="4400" b="1" dirty="0" smtClean="0">
                <a:latin typeface="Roboto Condensed" panose="020B0604020202020204"/>
              </a:rPr>
              <a:t>. Pues </a:t>
            </a:r>
            <a:r>
              <a:rPr lang="es-ES" sz="4400" b="1" dirty="0">
                <a:latin typeface="Roboto Condensed" panose="020B0604020202020204"/>
              </a:rPr>
              <a:t>¿qué aprovecha al hombre, si gana todo el mundo, y se destruye o se pierde a sí mismo</a:t>
            </a:r>
            <a:r>
              <a:rPr lang="es-ES" sz="4400" b="1" dirty="0" smtClean="0">
                <a:latin typeface="Roboto Condensed" panose="020B0604020202020204"/>
              </a:rPr>
              <a:t>?” Lucas 9:23-25</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955145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sz="3600" b="1" dirty="0" smtClean="0">
                <a:latin typeface="Roboto Condensed" panose="020B0604020202020204"/>
              </a:rPr>
              <a:t>Mandato </a:t>
            </a:r>
            <a:r>
              <a:rPr lang="es-CR" sz="3600" b="1" dirty="0">
                <a:latin typeface="Roboto Condensed" panose="020B0604020202020204"/>
              </a:rPr>
              <a:t>1 </a:t>
            </a:r>
            <a:r>
              <a:rPr lang="es-CR" sz="3600" b="1" dirty="0" smtClean="0">
                <a:latin typeface="Roboto Condensed" panose="020B0604020202020204"/>
              </a:rPr>
              <a:t>“Más buscad primeramente”</a:t>
            </a:r>
            <a:endParaRPr lang="es-CR" sz="36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70709" y="1518527"/>
            <a:ext cx="10228216" cy="4519749"/>
          </a:xfrm>
        </p:spPr>
        <p:txBody>
          <a:bodyPr>
            <a:noAutofit/>
          </a:bodyPr>
          <a:lstStyle/>
          <a:p>
            <a:pPr marL="101598" indent="0" algn="just">
              <a:buNone/>
            </a:pPr>
            <a:r>
              <a:rPr lang="es-CR" sz="4400" b="1" dirty="0" smtClean="0">
                <a:latin typeface="Roboto Condensed" panose="020B0604020202020204"/>
              </a:rPr>
              <a:t>Jesús nos invita a dejar:</a:t>
            </a:r>
            <a:endParaRPr lang="es-ES" sz="4400" b="1" dirty="0">
              <a:latin typeface="Roboto Condensed" panose="020B0604020202020204"/>
            </a:endParaRPr>
          </a:p>
          <a:p>
            <a:pPr marL="101598" indent="0" algn="just">
              <a:buClr>
                <a:srgbClr val="002060"/>
              </a:buClr>
              <a:buNone/>
            </a:pPr>
            <a:r>
              <a:rPr lang="es-ES" sz="4400" b="1" dirty="0" smtClean="0">
                <a:solidFill>
                  <a:srgbClr val="0070C0"/>
                </a:solidFill>
                <a:latin typeface="Roboto Condensed" panose="020B0604020202020204"/>
              </a:rPr>
              <a:t>El egoísmo:</a:t>
            </a:r>
            <a:r>
              <a:rPr lang="es-ES" sz="4400" b="1" dirty="0" smtClean="0">
                <a:latin typeface="Roboto Condensed" panose="020B0604020202020204"/>
              </a:rPr>
              <a:t> Excesivo aprecio por lo que una persona cree, siente y piensa de sí misma y que le hace enfocarse desmedidamente a su propio interés, sin preocuparse de los demás.</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283549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sz="3600" b="1" dirty="0" smtClean="0">
                <a:latin typeface="Roboto Condensed" panose="020B0604020202020204"/>
              </a:rPr>
              <a:t>Mandato </a:t>
            </a:r>
            <a:r>
              <a:rPr lang="es-CR" sz="3600" b="1" dirty="0">
                <a:latin typeface="Roboto Condensed" panose="020B0604020202020204"/>
              </a:rPr>
              <a:t>1 </a:t>
            </a:r>
            <a:r>
              <a:rPr lang="es-CR" sz="3600" b="1" dirty="0" smtClean="0">
                <a:latin typeface="Roboto Condensed" panose="020B0604020202020204"/>
              </a:rPr>
              <a:t>“Más buscad primeramente”</a:t>
            </a:r>
            <a:endParaRPr lang="es-CR" sz="3600"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66651" y="1838487"/>
            <a:ext cx="10202091" cy="4519749"/>
          </a:xfrm>
        </p:spPr>
        <p:txBody>
          <a:bodyPr>
            <a:noAutofit/>
          </a:bodyPr>
          <a:lstStyle/>
          <a:p>
            <a:pPr marL="101598" indent="0" algn="just">
              <a:buNone/>
            </a:pPr>
            <a:r>
              <a:rPr lang="es-CR" sz="4400" b="1" dirty="0" smtClean="0">
                <a:solidFill>
                  <a:srgbClr val="0070C0"/>
                </a:solidFill>
                <a:latin typeface="Roboto Condensed" panose="020B0604020202020204"/>
              </a:rPr>
              <a:t>Jesús nos invita a dejar: el orgullo</a:t>
            </a:r>
          </a:p>
          <a:p>
            <a:pPr marL="101598" indent="0" algn="just">
              <a:buNone/>
            </a:pPr>
            <a:r>
              <a:rPr lang="es-ES" sz="4400" b="1" dirty="0" smtClean="0">
                <a:latin typeface="Roboto Condensed" panose="020B0604020202020204"/>
              </a:rPr>
              <a:t>“Los </a:t>
            </a:r>
            <a:r>
              <a:rPr lang="es-ES" sz="4400" b="1" dirty="0">
                <a:latin typeface="Roboto Condensed" panose="020B0604020202020204"/>
              </a:rPr>
              <a:t>sacrificios de Dios son el espíritu quebrantado</a:t>
            </a:r>
            <a:r>
              <a:rPr lang="es-ES" sz="4400" b="1" dirty="0" smtClean="0">
                <a:latin typeface="Roboto Condensed" panose="020B0604020202020204"/>
              </a:rPr>
              <a:t>; Al </a:t>
            </a:r>
            <a:r>
              <a:rPr lang="es-ES" sz="4400" b="1" dirty="0">
                <a:latin typeface="Roboto Condensed" panose="020B0604020202020204"/>
              </a:rPr>
              <a:t>corazón contrito y humillado no despreciarás tú, oh </a:t>
            </a:r>
            <a:r>
              <a:rPr lang="es-ES" sz="4400" b="1" dirty="0" smtClean="0">
                <a:latin typeface="Roboto Condensed" panose="020B0604020202020204"/>
              </a:rPr>
              <a:t>Dios”. Salmo 51:17</a:t>
            </a:r>
            <a:endParaRPr lang="es-ES" sz="4400" b="1" dirty="0">
              <a:latin typeface="Roboto Condensed" panose="020B0604020202020204"/>
            </a:endParaRPr>
          </a:p>
          <a:p>
            <a:pPr marL="101598" indent="0" algn="just">
              <a:buNone/>
            </a:pPr>
            <a:endParaRPr lang="es-ES" sz="36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125299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2527</Words>
  <Application>Microsoft Office PowerPoint</Application>
  <PresentationFormat>Panorámica</PresentationFormat>
  <Paragraphs>239</Paragraphs>
  <Slides>48</Slides>
  <Notes>43</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48</vt:i4>
      </vt:variant>
    </vt:vector>
  </HeadingPairs>
  <TitlesOfParts>
    <vt:vector size="55" baseType="lpstr">
      <vt:lpstr>Arial</vt:lpstr>
      <vt:lpstr>Arial Black</vt:lpstr>
      <vt:lpstr>Arvo</vt:lpstr>
      <vt:lpstr>Calibri</vt:lpstr>
      <vt:lpstr>Calibri Light</vt:lpstr>
      <vt:lpstr>Roboto Condensed</vt:lpstr>
      <vt:lpstr>Tema de Office</vt:lpstr>
      <vt:lpstr>REAVIVAMIENTO ES: BUSCAR PRIMERAMENTE EL REINO DE DIOS</vt:lpstr>
      <vt:lpstr>INTRODUCCIÓN</vt:lpstr>
      <vt:lpstr>INTRODUCCIÓN</vt:lpstr>
      <vt:lpstr>INTRODUCCIÓN</vt:lpstr>
      <vt:lpstr>INTRODUCCIÓN</vt:lpstr>
      <vt:lpstr> Mandato 1 “Más buscad primeramente”</vt:lpstr>
      <vt:lpstr> Mandato 1 “Más buscad primeramente”</vt:lpstr>
      <vt:lpstr> Mandato 1 “Más buscad primeramente”</vt:lpstr>
      <vt:lpstr> Mandato 1 “Más buscad primeramente”</vt:lpstr>
      <vt:lpstr> Mandato 1 “Más buscad primeramente”</vt:lpstr>
      <vt:lpstr>Mandato 1 “Más buscad primeramente”</vt:lpstr>
      <vt:lpstr> Mandato 1 “Más buscad primeramente”</vt:lpstr>
      <vt:lpstr> Mandato 1 “Más buscad primeramente”</vt:lpstr>
      <vt:lpstr> Mandato 1 “Más buscad primeramente”</vt:lpstr>
      <vt:lpstr> Mandato 1 “Más buscad primeramente”</vt:lpstr>
      <vt:lpstr> Mandato 1 “Más buscad primeramente”</vt:lpstr>
      <vt:lpstr> Mandato 1 “Más buscad primeramente”</vt:lpstr>
      <vt:lpstr> Mandato 1 “Más buscad primeramente”</vt:lpstr>
      <vt:lpstr> Mandato 1 “Más buscad primeramente”</vt:lpstr>
      <vt:lpstr> Mandato 1 “Más buscad primeramente”</vt:lpstr>
      <vt:lpstr>  Mandato 1 “Más buscad primeramente”</vt:lpstr>
      <vt:lpstr>     Mandato 2 “El reino de Dios”</vt:lpstr>
      <vt:lpstr>     Mandato 2 “El reino de Dios”</vt:lpstr>
      <vt:lpstr>     Mandato 2 “El reino de Dios”</vt:lpstr>
      <vt:lpstr>     Mandato 2 “El reino de Dios”</vt:lpstr>
      <vt:lpstr>Reino de Dios: 1 “Vivir como hijo de Dios”</vt:lpstr>
      <vt:lpstr>Reino de Dios: 1 “Vivir como hijo de Dios”</vt:lpstr>
      <vt:lpstr>Reino de Dios: 2 “Vivir como hijo de Dios”</vt:lpstr>
      <vt:lpstr>Reino de Dios: 1. “Vivir como hijo de Dios”</vt:lpstr>
      <vt:lpstr>    Reino de Dios: 2. “Trabajar para Dios”</vt:lpstr>
      <vt:lpstr>    Reino de Dios: 2 “Trabajar para Dios”</vt:lpstr>
      <vt:lpstr>    Reino de Dios: 2 “Trabajar para Dios”</vt:lpstr>
      <vt:lpstr>    Reino de Dios: 2 “Trabajar para Dios”</vt:lpstr>
      <vt:lpstr>    Reino de Dios: 2 “Trabajar para Dios”</vt:lpstr>
      <vt:lpstr>    Reino de Dios: 2 “Trabajar para Dios”</vt:lpstr>
      <vt:lpstr>    Reino de Dios: 2 “Trabajar para Dios”</vt:lpstr>
      <vt:lpstr>    Mandato 3 “su justicia”</vt:lpstr>
      <vt:lpstr>    Mandato 3 “su justicia”</vt:lpstr>
      <vt:lpstr>   Mandato 3 “su justicia”</vt:lpstr>
      <vt:lpstr> Mandato 3 “su justicia”</vt:lpstr>
      <vt:lpstr>Mandato 3 “su justicia”</vt:lpstr>
      <vt:lpstr> Mandato 3 “su justicia”</vt:lpstr>
      <vt:lpstr>Mandato 3 “su justicia”</vt:lpstr>
      <vt:lpstr>Mandato 3 “su justicia”</vt:lpstr>
      <vt:lpstr>Mandato 3 “su justicia”</vt:lpstr>
      <vt:lpstr>Mandato 3 “su justicia”</vt:lpstr>
      <vt:lpstr> Mandato 3 “su justicia”</vt:lpstr>
      <vt:lpstr>LLAMADO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REAVIVAMIENTO ES: BUSCAR PRIMERAMENTE EL REINO DE DIOS</dc:title>
  <dc:creator>USUARIO</dc:creator>
  <cp:lastModifiedBy>USUARIO</cp:lastModifiedBy>
  <cp:revision>1</cp:revision>
  <dcterms:created xsi:type="dcterms:W3CDTF">2019-04-15T17:10:49Z</dcterms:created>
  <dcterms:modified xsi:type="dcterms:W3CDTF">2019-04-15T17:12:09Z</dcterms:modified>
</cp:coreProperties>
</file>