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4" r:id="rId3"/>
    <p:sldId id="325" r:id="rId4"/>
    <p:sldId id="328" r:id="rId5"/>
    <p:sldId id="327" r:id="rId6"/>
    <p:sldId id="329" r:id="rId7"/>
    <p:sldId id="330" r:id="rId8"/>
    <p:sldId id="260" r:id="rId9"/>
    <p:sldId id="261" r:id="rId10"/>
    <p:sldId id="262" r:id="rId11"/>
    <p:sldId id="263" r:id="rId12"/>
    <p:sldId id="264" r:id="rId13"/>
    <p:sldId id="332" r:id="rId14"/>
    <p:sldId id="266" r:id="rId15"/>
    <p:sldId id="267" r:id="rId16"/>
    <p:sldId id="268" r:id="rId17"/>
    <p:sldId id="269" r:id="rId18"/>
    <p:sldId id="331" r:id="rId19"/>
    <p:sldId id="271" r:id="rId20"/>
    <p:sldId id="272" r:id="rId21"/>
    <p:sldId id="333" r:id="rId22"/>
    <p:sldId id="281" r:id="rId23"/>
    <p:sldId id="282" r:id="rId24"/>
    <p:sldId id="283" r:id="rId25"/>
    <p:sldId id="284" r:id="rId26"/>
    <p:sldId id="285" r:id="rId27"/>
    <p:sldId id="334" r:id="rId28"/>
    <p:sldId id="287" r:id="rId29"/>
    <p:sldId id="288" r:id="rId30"/>
    <p:sldId id="289" r:id="rId31"/>
    <p:sldId id="335" r:id="rId32"/>
    <p:sldId id="293" r:id="rId33"/>
    <p:sldId id="294" r:id="rId34"/>
    <p:sldId id="295" r:id="rId35"/>
    <p:sldId id="336" r:id="rId36"/>
    <p:sldId id="337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6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90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99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4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4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053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37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4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5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60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55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4047-B1E0-452C-9498-241DB567C5E4}" type="datetimeFigureOut">
              <a:rPr lang="es-CO" smtClean="0"/>
              <a:t>15/06/2024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430F-8A39-4C93-9BFC-98BA5E8BD3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6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r="12946" b="62240"/>
          <a:stretch/>
        </p:blipFill>
        <p:spPr>
          <a:xfrm>
            <a:off x="5861576" y="1042043"/>
            <a:ext cx="5740271" cy="19413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t="82030" b="2346"/>
          <a:stretch/>
        </p:blipFill>
        <p:spPr>
          <a:xfrm>
            <a:off x="6149919" y="5387926"/>
            <a:ext cx="6056149" cy="7596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6" t="36132" r="4801" b="18296"/>
          <a:stretch/>
        </p:blipFill>
        <p:spPr>
          <a:xfrm>
            <a:off x="6441827" y="3119873"/>
            <a:ext cx="5472332" cy="21101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55055" y="2619412"/>
            <a:ext cx="5162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Tomar DECISIONES en los</a:t>
            </a:r>
          </a:p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3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04290" y="1635562"/>
            <a:ext cx="6031345" cy="3859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“Venid luego, dice Jehová, y estemos a cuenta: si vuestros pecados fueren como la grana, como la nieve serán emblanquecidos; si fueren rojos como el carmesí, vendrán a ser como blanca lana”.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Isaías 1:18</a:t>
            </a:r>
            <a:endParaRPr lang="es-CO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11928" y="1968471"/>
            <a:ext cx="6096000" cy="280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aquí, yo estoy a la puerta y llamo; si alguno oye mi voz y abre la puerta, entraré a él, y cenaré con él, y él conmigo”.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Apocalipsis 3:20</a:t>
            </a:r>
            <a:endParaRPr lang="es-CO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58" y="1155671"/>
            <a:ext cx="3281090" cy="49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856182" y="1064737"/>
            <a:ext cx="78139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 marR="349250" algn="just">
              <a:spcAft>
                <a:spcPts val="0"/>
              </a:spcAft>
            </a:pPr>
            <a:r>
              <a:rPr lang="es-ES" sz="320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“Muchos están en el valle de la decisión; allí se necesitan llamados especiales, personales y directos para motivarlos a soltar las armas de su milicia y tomar posición del lado del Señor”. </a:t>
            </a:r>
          </a:p>
          <a:p>
            <a:pPr marL="432435" marR="349250" algn="just">
              <a:spcAft>
                <a:spcPts val="0"/>
              </a:spcAft>
            </a:pPr>
            <a:endParaRPr lang="es-ES" sz="2800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marL="432435" marR="349250" algn="ctr">
              <a:spcAft>
                <a:spcPts val="0"/>
              </a:spcAft>
            </a:pPr>
            <a:r>
              <a:rPr lang="es-ES" sz="2800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Testimonios para la iglesia, tomo 1, </a:t>
            </a:r>
          </a:p>
          <a:p>
            <a:pPr marL="432435" marR="349250" algn="ctr">
              <a:spcAft>
                <a:spcPts val="0"/>
              </a:spcAft>
            </a:pPr>
            <a:r>
              <a:rPr lang="es-ES" sz="2800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págs. 559, 560. </a:t>
            </a:r>
            <a:endParaRPr lang="es-CO" sz="2800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4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71965" y="2274838"/>
            <a:ext cx="4336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EL LLAMADO 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EMPIEZA CON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ORACIÓN.</a:t>
            </a:r>
          </a:p>
        </p:txBody>
      </p:sp>
    </p:spTree>
    <p:extLst>
      <p:ext uri="{BB962C8B-B14F-4D97-AF65-F5344CB8AC3E}">
        <p14:creationId xmlns:p14="http://schemas.microsoft.com/office/powerpoint/2010/main" val="18535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uevageneracionparadios.files.wordpress.com/2012/09/prost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98762" y="187236"/>
            <a:ext cx="11037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Vivimos inmersos en un conflicto de dimensiones cósmicas entre el bien y el mal, entre Cristo y Satanás.</a:t>
            </a:r>
          </a:p>
          <a:p>
            <a:pPr algn="just" fontAlgn="base"/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Evangelismo es guerra. </a:t>
            </a: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OREMOS para que El Espíritu Santo impresione y prepare el corazón de los amigos que reciben estudios bíblicos. </a:t>
            </a:r>
          </a:p>
          <a:p>
            <a:pPr algn="just" fontAlgn="base"/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s-CO" sz="2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1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tosalcedo.files.wordpress.com/2014/11/hombre-orando-con-fe-fondo-g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963178" y="497760"/>
            <a:ext cx="52288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“En Hechos dos, la iglesia oro durante diez días, Pedro predicó diez minutos y tres mil personas se salvaron. Hoy día las iglesias  oran diez minutos,  predican diez días, y se salvan tres”. </a:t>
            </a:r>
          </a:p>
          <a:p>
            <a:r>
              <a:rPr lang="es-CO" sz="2000" b="1" i="1" u="sng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2000" b="1" i="1" u="sng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Maxwel</a:t>
            </a:r>
            <a:r>
              <a:rPr lang="es-CO" sz="2000" b="1" i="1" u="sng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Compañeros de oración 19). </a:t>
            </a:r>
          </a:p>
        </p:txBody>
      </p:sp>
    </p:spTree>
    <p:extLst>
      <p:ext uri="{BB962C8B-B14F-4D97-AF65-F5344CB8AC3E}">
        <p14:creationId xmlns:p14="http://schemas.microsoft.com/office/powerpoint/2010/main" val="254410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tosalcedo.files.wordpress.com/2014/11/hombre-orando-con-fe-fondo-g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877318" y="582067"/>
            <a:ext cx="5112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“Denme cien predicadores que no teman, sino al pecado y deseen solo a Dios, y nada importa en absoluto si son clérigos o laicos, solo eso sacudirá las puertas del infierno y establecerá el reino de los cielos en la tierra. Dios no hace nada, sino a través de la oración”. </a:t>
            </a:r>
            <a:r>
              <a:rPr lang="es-CO" sz="2400" b="1" i="1" u="sng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Juan Wesley (Compañeros de oración, </a:t>
            </a:r>
            <a:r>
              <a:rPr lang="es-CO" sz="2400" b="1" i="1" u="sng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Jhon</a:t>
            </a:r>
            <a:r>
              <a:rPr lang="es-CO" sz="2400" b="1" i="1" u="sng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i="1" u="sng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Maxwel</a:t>
            </a:r>
            <a:r>
              <a:rPr lang="es-CO" sz="2400" b="1" i="1" u="sng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CO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2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uevageneracionparadios.files.wordpress.com/2012/09/prost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7927" y="196656"/>
            <a:ext cx="1146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“Comenzad a orar por las almas; haced que vuestras peticiones fervientes, sinceras y humildes asciendan hacia Dios en busca de sabiduría para tener éxito en la salvación no sólo de vuestra propia alma, sino también de otras almas”. </a:t>
            </a:r>
          </a:p>
          <a:p>
            <a:pPr algn="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(Testimonios para la iglesia, tomo 1, pg. 449).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2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71965" y="1905506"/>
            <a:ext cx="4212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EL QUE LLAMA DEBE 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CONSAGRARSE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DIOS</a:t>
            </a:r>
          </a:p>
        </p:txBody>
      </p:sp>
    </p:spTree>
    <p:extLst>
      <p:ext uri="{BB962C8B-B14F-4D97-AF65-F5344CB8AC3E}">
        <p14:creationId xmlns:p14="http://schemas.microsoft.com/office/powerpoint/2010/main" val="8077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246909"/>
            <a:ext cx="3214255" cy="48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682182" y="0"/>
            <a:ext cx="350981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2945" y="1914482"/>
            <a:ext cx="7454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“El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qu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trabaja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por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las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alma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necesita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consagración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integridad,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inteligencia,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laboriosidad,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energía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y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tacto.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poseyendo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estas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calificacione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ningún hombre puede ser inferior; sino 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que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contrario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ejercerá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poderosa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influencia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bien” </a:t>
            </a:r>
          </a:p>
          <a:p>
            <a:pPr algn="just"/>
            <a:endParaRPr lang="es-ES" sz="2800" b="1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Obreros Evangélicos</a:t>
            </a:r>
            <a:r>
              <a:rPr lang="es-ES" sz="28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pág. 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116</a:t>
            </a:r>
            <a:r>
              <a:rPr lang="es-ES" sz="28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.</a:t>
            </a:r>
            <a:r>
              <a:rPr lang="es-ES" sz="28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688512" y="757671"/>
            <a:ext cx="47057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“El plan de celebrar estudios bíblicos es una idea de origen divino” </a:t>
            </a:r>
          </a:p>
          <a:p>
            <a:pPr algn="ctr"/>
            <a:endParaRPr lang="es-CO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 Cristiano, 176</a:t>
            </a:r>
          </a:p>
        </p:txBody>
      </p:sp>
    </p:spTree>
    <p:extLst>
      <p:ext uri="{BB962C8B-B14F-4D97-AF65-F5344CB8AC3E}">
        <p14:creationId xmlns:p14="http://schemas.microsoft.com/office/powerpoint/2010/main" val="39174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02364" y="1404970"/>
            <a:ext cx="7721600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 marR="349250" algn="ctr">
              <a:spcBef>
                <a:spcPts val="83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“El</a:t>
            </a:r>
            <a:r>
              <a:rPr lang="es-ES" sz="3200" b="1" spc="-4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que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llama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</a:t>
            </a:r>
            <a:r>
              <a:rPr lang="es-ES" sz="3200" b="1" spc="-4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los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hombres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al</a:t>
            </a:r>
            <a:r>
              <a:rPr lang="es-ES" sz="3200" b="1" spc="-4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arrepentimiento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debe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comulgar</a:t>
            </a:r>
            <a:r>
              <a:rPr lang="es-ES" sz="3200" b="1" spc="-3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</a:t>
            </a:r>
            <a:r>
              <a:rPr lang="es-ES" sz="3200" b="1" spc="-4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Dios en oración. Debe aferrarse al brazo del Todopoderoso diciendo: ´No te dejaré, si no me bendices´. </a:t>
            </a:r>
          </a:p>
          <a:p>
            <a:pPr marL="432435" marR="349250" algn="ctr">
              <a:spcBef>
                <a:spcPts val="83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Dame poder para ganar almas para Cristo” </a:t>
            </a:r>
          </a:p>
          <a:p>
            <a:pPr marL="432435" marR="349250" algn="ctr">
              <a:spcBef>
                <a:spcPts val="830"/>
              </a:spcBef>
              <a:spcAft>
                <a:spcPts val="0"/>
              </a:spcAft>
            </a:pPr>
            <a:r>
              <a:rPr lang="es-ES" sz="2800" b="1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Obreros Evangélicos, pág. 525. </a:t>
            </a:r>
            <a:endParaRPr lang="es-CO" sz="2800" b="1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22436" y="394782"/>
            <a:ext cx="760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EL INSTRUMENTO PARA LLAMAR DEBE </a:t>
            </a:r>
          </a:p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SER UN HOMBRE DE DIOS.(Santidad - Técnica)</a:t>
            </a:r>
          </a:p>
        </p:txBody>
      </p:sp>
    </p:spTree>
    <p:extLst>
      <p:ext uri="{BB962C8B-B14F-4D97-AF65-F5344CB8AC3E}">
        <p14:creationId xmlns:p14="http://schemas.microsoft.com/office/powerpoint/2010/main" val="402178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57897" y="1554172"/>
            <a:ext cx="448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 TODO ESTUDIO BÍBLICO 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DEBE TENER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 LLAMADO</a:t>
            </a:r>
          </a:p>
        </p:txBody>
      </p:sp>
    </p:spTree>
    <p:extLst>
      <p:ext uri="{BB962C8B-B14F-4D97-AF65-F5344CB8AC3E}">
        <p14:creationId xmlns:p14="http://schemas.microsoft.com/office/powerpoint/2010/main" val="4800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15164" y="111087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“En</a:t>
            </a:r>
            <a:r>
              <a:rPr lang="es-ES" sz="3200" b="1" spc="-12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todo</a:t>
            </a:r>
            <a:r>
              <a:rPr lang="es-ES" sz="3200" b="1" spc="-12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discurso</a:t>
            </a:r>
            <a:r>
              <a:rPr lang="es-ES" sz="3200" b="1" spc="-13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debieran</a:t>
            </a:r>
            <a:r>
              <a:rPr lang="es-ES" sz="3200" b="1" spc="-12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efectuarse</a:t>
            </a:r>
            <a:r>
              <a:rPr lang="es-ES" sz="3200" b="1" spc="-12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fervorosos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llamamientos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los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oyentes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que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abandonen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sus</a:t>
            </a:r>
            <a:r>
              <a:rPr lang="es-ES" sz="32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pecados y se vuelvan a Cristo”.</a:t>
            </a:r>
          </a:p>
          <a:p>
            <a:pPr algn="ctr"/>
            <a:endParaRPr lang="es-ES" sz="3200" b="1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Testimonies </a:t>
            </a:r>
            <a:r>
              <a:rPr lang="es-ES" sz="3200" i="1" dirty="0" err="1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for</a:t>
            </a:r>
            <a:r>
              <a:rPr lang="es-ES" sz="32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i="1" dirty="0" err="1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the</a:t>
            </a:r>
            <a:r>
              <a:rPr lang="es-ES" sz="32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i="1" dirty="0" err="1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Church</a:t>
            </a:r>
            <a:r>
              <a:rPr lang="es-ES" sz="32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ES" sz="32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vol. 4, pág. 396. </a:t>
            </a:r>
            <a:endParaRPr lang="es-CO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246909"/>
            <a:ext cx="3214255" cy="48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682182" y="0"/>
            <a:ext cx="350981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25599" y="1951427"/>
            <a:ext cx="65301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evangelismo personal consiste en lograr que la gente se decida en favor de Cristo. </a:t>
            </a:r>
          </a:p>
          <a:p>
            <a:pPr algn="just"/>
            <a:endParaRPr lang="es-CO" sz="2800" b="1" i="1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b="1" i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nuestra tarea no consiste solo en alimentar a los peces, sino en pescarlos.</a:t>
            </a:r>
            <a:endParaRPr lang="es-CO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11601" y="307447"/>
            <a:ext cx="77031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Si usted no hace llamados, no va a conducir a la gente a la decisión. Si usted quiere que alguien se decida por Cristo, pídaselo. Corra el riesgo de ofenderlos por causa de Cristo. 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Corra el riesgo de perturbar su comodidad y su conveniencia por causa de Cristo. Esté dispuesto a correr el riesgo de que pasen por unos breves momentos de tensión nerviosa por causa de Cristo. </a:t>
            </a:r>
          </a:p>
        </p:txBody>
      </p:sp>
    </p:spTree>
    <p:extLst>
      <p:ext uri="{BB962C8B-B14F-4D97-AF65-F5344CB8AC3E}">
        <p14:creationId xmlns:p14="http://schemas.microsoft.com/office/powerpoint/2010/main" val="3021713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02909" y="941855"/>
            <a:ext cx="60960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530225" algn="ctr">
              <a:spcBef>
                <a:spcPts val="85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“Muchas veces las mentes son impresionadas diez veces más mediante  los llamados personales que por cualquier otra clase de trabajo”. </a:t>
            </a:r>
          </a:p>
          <a:p>
            <a:pPr marL="71755" marR="530225" algn="ctr">
              <a:spcBef>
                <a:spcPts val="850"/>
              </a:spcBef>
              <a:spcAft>
                <a:spcPts val="0"/>
              </a:spcAft>
            </a:pPr>
            <a:endParaRPr lang="es-ES" sz="3200" b="1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marL="71755" marR="530225" algn="ctr">
              <a:spcBef>
                <a:spcPts val="850"/>
              </a:spcBef>
              <a:spcAft>
                <a:spcPts val="0"/>
              </a:spcAft>
            </a:pPr>
            <a:r>
              <a:rPr lang="es-ES" sz="32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El Evangelismo, pág. 339. </a:t>
            </a:r>
            <a:endParaRPr lang="es-CO" sz="3200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7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08582" y="654971"/>
            <a:ext cx="7352145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0520" lvl="1" algn="ctr">
              <a:lnSpc>
                <a:spcPct val="91000"/>
              </a:lnSpc>
              <a:spcBef>
                <a:spcPts val="740"/>
              </a:spcBef>
              <a:spcAft>
                <a:spcPts val="0"/>
              </a:spcAft>
              <a:buClr>
                <a:srgbClr val="231F20"/>
              </a:buClr>
              <a:buSzPts val="1150"/>
              <a:tabLst>
                <a:tab pos="602615" algn="l"/>
              </a:tabLst>
            </a:pPr>
            <a:r>
              <a:rPr lang="es-ES" sz="2000" b="1" i="1" spc="-1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TOME</a:t>
            </a:r>
            <a:r>
              <a:rPr lang="es-ES" sz="2000" b="1" i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000" b="1" i="1" cap="small" spc="-1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LAS DECISIONES DE MANERA PROGRESIVA</a:t>
            </a:r>
            <a:r>
              <a:rPr lang="es-ES" sz="2000" b="1" i="1" cap="small" spc="-4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 </a:t>
            </a:r>
            <a:r>
              <a:rPr lang="es-ES" sz="2000" b="1" i="1" spc="-1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ESTO FACILITARÁ LA RESPUESTA A LAS DECISIONES MÁS TRASCENDENTALES.</a:t>
            </a:r>
            <a:r>
              <a:rPr lang="es-ES" sz="2000" b="1" i="1" cap="small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endParaRPr lang="es-ES" sz="2000" b="1" i="1" spc="-30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marL="612140" marR="349250" algn="just">
              <a:spcAft>
                <a:spcPts val="0"/>
              </a:spcAft>
            </a:pPr>
            <a:endParaRPr lang="es-ES" sz="2000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marL="612140" marR="349250" algn="just">
              <a:spcAft>
                <a:spcPts val="0"/>
              </a:spcAft>
            </a:pP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Cada estudio bíblico, debe tener como finalidad conducir a la decisión por Cristo. No espere llegar a las verdades definidas para conseguir    las decisiones, sino que comience pidiendo el consentimiento o la aceptación desde el primer estudio. </a:t>
            </a:r>
          </a:p>
          <a:p>
            <a:pPr marL="612140" marR="349250" algn="just">
              <a:spcAft>
                <a:spcPts val="0"/>
              </a:spcAft>
            </a:pPr>
            <a:endParaRPr lang="es-ES" sz="2400" b="1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marL="612140" marR="349250" algn="just">
              <a:spcAft>
                <a:spcPts val="0"/>
              </a:spcAft>
            </a:pP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Considere cada verdad que se presenta como un escalón más en el hermoso templo de la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verdad.</a:t>
            </a:r>
            <a:endParaRPr lang="es-CO" sz="2400" b="1" dirty="0">
              <a:effectLst/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1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57897" y="2274838"/>
            <a:ext cx="3962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 LLAME CON 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SENTIDO DE </a:t>
            </a:r>
          </a:p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URGENCIA</a:t>
            </a:r>
          </a:p>
        </p:txBody>
      </p:sp>
    </p:spTree>
    <p:extLst>
      <p:ext uri="{BB962C8B-B14F-4D97-AF65-F5344CB8AC3E}">
        <p14:creationId xmlns:p14="http://schemas.microsoft.com/office/powerpoint/2010/main" val="29785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93127" y="634309"/>
            <a:ext cx="7740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Para que el llamado sea eficaz, el instructor bíblico debe tener un sentido de URGENCIA. </a:t>
            </a:r>
          </a:p>
          <a:p>
            <a:pPr algn="ctr"/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En todo estudio bíblico, se deben hacer fervientes llamados para inducir a la gente a abandonar sus pecados y volverse a Cristo. 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“Hoy es el día de la salvación”.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“Ahora, pues, ¿por qué te detienes? Levántate y bautízate, y lava tus pecados, invocando su nombre”. Hechos 22:16.</a:t>
            </a:r>
          </a:p>
        </p:txBody>
      </p:sp>
    </p:spTree>
    <p:extLst>
      <p:ext uri="{BB962C8B-B14F-4D97-AF65-F5344CB8AC3E}">
        <p14:creationId xmlns:p14="http://schemas.microsoft.com/office/powerpoint/2010/main" val="144012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10327" y="170204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“Puede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ser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que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algunos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estén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escuchando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el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último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estudio bíblico de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su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vida,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y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áurea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oportunidad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sea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perdida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siempre.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Si</a:t>
            </a:r>
            <a:r>
              <a:rPr lang="es-ES" sz="2400" b="1" spc="-7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Cristo y su amor redentor hubiesen sido proclamados en conexión con la teoría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verdad,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dichas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personas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podrían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haber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sido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ganadas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 él” </a:t>
            </a:r>
          </a:p>
          <a:p>
            <a:pPr algn="r"/>
            <a:endParaRPr lang="es-ES" sz="2400" b="1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algn="r"/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Obreros evangélicos, pág. 166. 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412639" y="397401"/>
            <a:ext cx="49876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“La obra de Cristo </a:t>
            </a:r>
          </a:p>
          <a:p>
            <a:pPr algn="ctr"/>
            <a:r>
              <a:rPr lang="es-ES_tradnl" alt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componía mayormente de entrevistas personales.  </a:t>
            </a:r>
          </a:p>
          <a:p>
            <a:pPr algn="ctr"/>
            <a:r>
              <a:rPr lang="es-ES_tradnl" alt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 manifestaba una fiel consideración hacia el auditorio de una sola alma.” </a:t>
            </a:r>
          </a:p>
          <a:p>
            <a:pPr algn="ctr"/>
            <a:endParaRPr lang="es-ES_tradnl" alt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altLang="es-CO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Evangelismo  p. 325</a:t>
            </a:r>
          </a:p>
        </p:txBody>
      </p:sp>
    </p:spTree>
    <p:extLst>
      <p:ext uri="{BB962C8B-B14F-4D97-AF65-F5344CB8AC3E}">
        <p14:creationId xmlns:p14="http://schemas.microsoft.com/office/powerpoint/2010/main" val="9606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246909"/>
            <a:ext cx="3214255" cy="48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682182" y="0"/>
            <a:ext cx="350981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14763" y="1524265"/>
            <a:ext cx="6696364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ganador de almas es perfectamente consciente de que está presentando dos caminos a sus oyente: el de la vida eterna y el de la muerte eterna.  ¡Los seres humanos se salvan o se pierden! Se trata de salvación o condenación.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ES" sz="2400" b="1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“Inducid a la gente a pensar que hay vida o muerte en estas solemnes cuestiones” </a:t>
            </a:r>
          </a:p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es-ES" sz="24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El Evangelismo, pág. 210.</a:t>
            </a:r>
            <a:endParaRPr lang="es-CO" sz="2400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07491" y="304800"/>
            <a:ext cx="582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ASUNTO DE VIDA O MUERTE</a:t>
            </a:r>
          </a:p>
        </p:txBody>
      </p:sp>
    </p:spTree>
    <p:extLst>
      <p:ext uri="{BB962C8B-B14F-4D97-AF65-F5344CB8AC3E}">
        <p14:creationId xmlns:p14="http://schemas.microsoft.com/office/powerpoint/2010/main" val="90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0" y="0"/>
            <a:ext cx="12422910" cy="692086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31373" y="2405091"/>
            <a:ext cx="48442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6. EL ESPÍRITU SANTO</a:t>
            </a:r>
          </a:p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IRÁ CON NOSOTROS</a:t>
            </a:r>
          </a:p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CONVERTIR </a:t>
            </a:r>
          </a:p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LOS PECADORES</a:t>
            </a:r>
          </a:p>
        </p:txBody>
      </p:sp>
    </p:spTree>
    <p:extLst>
      <p:ext uri="{BB962C8B-B14F-4D97-AF65-F5344CB8AC3E}">
        <p14:creationId xmlns:p14="http://schemas.microsoft.com/office/powerpoint/2010/main" val="2434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25600" y="1886911"/>
            <a:ext cx="7232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INSTRUCTOR: 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Enseña, aclara, persuade y hace el llamado.</a:t>
            </a:r>
          </a:p>
          <a:p>
            <a:pPr lvl="0">
              <a:buNone/>
            </a:pP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ESPÍRITU SANTO: 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Convence y convierte.</a:t>
            </a:r>
          </a:p>
          <a:p>
            <a:pPr lvl="0">
              <a:buNone/>
            </a:pP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INTERESADO: 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e inicia una nueva vida.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79782" y="387927"/>
            <a:ext cx="574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PAPEL DEL PREDICADOR</a:t>
            </a:r>
          </a:p>
        </p:txBody>
      </p:sp>
    </p:spTree>
    <p:extLst>
      <p:ext uri="{BB962C8B-B14F-4D97-AF65-F5344CB8AC3E}">
        <p14:creationId xmlns:p14="http://schemas.microsoft.com/office/powerpoint/2010/main" val="10885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88653" y="1812744"/>
            <a:ext cx="58743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“Es la obra del Espíritu Santo convencer a las almas de su necesidad de Cristo”  (</a:t>
            </a:r>
            <a:r>
              <a:rPr lang="es-MX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Ev</a:t>
            </a: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p. 209). </a:t>
            </a:r>
          </a:p>
        </p:txBody>
      </p: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58" y="1607127"/>
            <a:ext cx="3287359" cy="41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58" y="1607127"/>
            <a:ext cx="3287359" cy="41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81229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2480" marR="350520" indent="-180340" algn="ctr">
              <a:spcBef>
                <a:spcPts val="20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“Pero, sin la presencia del Espíritu de Dios, ningún corazón se conmoverá,</a:t>
            </a:r>
            <a:r>
              <a:rPr lang="es-ES" sz="28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ningún</a:t>
            </a:r>
            <a:r>
              <a:rPr lang="es-ES" sz="28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pecador</a:t>
            </a:r>
            <a:r>
              <a:rPr lang="es-ES" sz="28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será</a:t>
            </a:r>
            <a:r>
              <a:rPr lang="es-ES" sz="28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ganado</a:t>
            </a:r>
            <a:r>
              <a:rPr lang="es-ES" sz="28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</a:t>
            </a:r>
            <a:r>
              <a:rPr lang="es-ES" sz="28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Cristo”</a:t>
            </a:r>
            <a:r>
              <a:rPr lang="es-ES" sz="28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.</a:t>
            </a:r>
          </a:p>
          <a:p>
            <a:pPr marL="792480" marR="350520" indent="-180340" algn="ctr">
              <a:spcBef>
                <a:spcPts val="20"/>
              </a:spcBef>
              <a:spcAft>
                <a:spcPts val="0"/>
              </a:spcAft>
            </a:pPr>
            <a:endParaRPr lang="es-ES" sz="2800" b="1" spc="-45" dirty="0">
              <a:solidFill>
                <a:srgbClr val="231F20"/>
              </a:solidFill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  <a:p>
            <a:pPr marL="792480" marR="350520" indent="-180340" algn="ctr">
              <a:spcBef>
                <a:spcPts val="20"/>
              </a:spcBef>
              <a:spcAft>
                <a:spcPts val="0"/>
              </a:spcAft>
            </a:pPr>
            <a:r>
              <a:rPr lang="es-ES" sz="28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Joyas</a:t>
            </a:r>
            <a:r>
              <a:rPr lang="es-ES" sz="2800" i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</a:t>
            </a:r>
            <a:r>
              <a:rPr lang="es-ES" sz="2800" i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los Testimonios, </a:t>
            </a:r>
          </a:p>
          <a:p>
            <a:pPr marL="792480" marR="350520" indent="-180340" algn="ctr">
              <a:spcBef>
                <a:spcPts val="20"/>
              </a:spcBef>
              <a:spcAft>
                <a:spcPts val="0"/>
              </a:spcAft>
            </a:pPr>
            <a:r>
              <a:rPr lang="es-ES" sz="2800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tomo 3, pág. 212. </a:t>
            </a:r>
            <a:endParaRPr lang="es-CO" sz="2800" i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0" y="0"/>
            <a:ext cx="12422910" cy="692086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530139" y="542228"/>
            <a:ext cx="53771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RECAPITULEMOS. </a:t>
            </a:r>
          </a:p>
          <a:p>
            <a:pPr algn="ctr"/>
            <a:r>
              <a:rPr lang="es-C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Elementos Efectivos para hacer llamados</a:t>
            </a:r>
          </a:p>
          <a:p>
            <a:pPr algn="ctr"/>
            <a:endParaRPr lang="es-CO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llamados es bíblico.</a:t>
            </a:r>
          </a:p>
          <a:p>
            <a:pPr marL="342900" indent="-342900">
              <a:buAutoNum type="arabicPeriod"/>
            </a:pPr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llamado empieza con oración.</a:t>
            </a:r>
          </a:p>
          <a:p>
            <a:pPr marL="342900" indent="-342900">
              <a:buAutoNum type="arabicPeriod"/>
            </a:pPr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llama debe consagrarse a Dios.</a:t>
            </a:r>
          </a:p>
          <a:p>
            <a:pPr marL="342900" indent="-342900">
              <a:buAutoNum type="arabicPeriod"/>
            </a:pPr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estudio bíblico debe tener un llamado.</a:t>
            </a:r>
          </a:p>
          <a:p>
            <a:pPr marL="342900" indent="-342900">
              <a:buAutoNum type="arabicPeriod"/>
            </a:pPr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Llame con sentido de urgencia.</a:t>
            </a:r>
          </a:p>
          <a:p>
            <a:pPr marL="342900" indent="-342900">
              <a:buAutoNum type="arabicPeriod"/>
            </a:pPr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Espíritu Santo irá con nosotros para convertir a los pecadores.</a:t>
            </a:r>
            <a:endParaRPr lang="es-CO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6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0" y="0"/>
            <a:ext cx="12422910" cy="692086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20655" y="378691"/>
            <a:ext cx="80633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RECAPITULEMOS. </a:t>
            </a:r>
          </a:p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6 Elementos Efectivos para hacer llamados</a:t>
            </a:r>
          </a:p>
          <a:p>
            <a:pPr algn="ctr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Hacer llamados es bíblico.</a:t>
            </a:r>
          </a:p>
          <a:p>
            <a:pPr marL="342900" indent="-342900"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El llamado empieza con oración.</a:t>
            </a:r>
          </a:p>
          <a:p>
            <a:pPr marL="342900" indent="-342900"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El que llama debe consagrarse a Dios.</a:t>
            </a:r>
          </a:p>
          <a:p>
            <a:pPr marL="342900" indent="-342900"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Todo estudio bíblico debe tener un llamado.</a:t>
            </a:r>
          </a:p>
          <a:p>
            <a:pPr marL="342900" indent="-342900"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Llame con sentido de urgencia.</a:t>
            </a:r>
          </a:p>
          <a:p>
            <a:pPr marL="342900" indent="-342900"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El Espíritu Santo irá con nosotros para convertir a los pecadores.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7699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CuadroTexto 1"/>
          <p:cNvSpPr txBox="1"/>
          <p:nvPr/>
        </p:nvSpPr>
        <p:spPr>
          <a:xfrm>
            <a:off x="9393382" y="5763492"/>
            <a:ext cx="2798618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                                           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8063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246909"/>
            <a:ext cx="3214255" cy="48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682182" y="0"/>
            <a:ext cx="350981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74618" y="1933292"/>
            <a:ext cx="7305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obra que está por encima de toda otra obra, el negocio que está por encima de todo otro negocio, y que debe comprometer todas las energías del alma, es la obra de salvar a las almas por las cuales Cristo murió. Haced de esto la obra principal y la más importante de vuestra vida”. </a:t>
            </a:r>
          </a:p>
          <a:p>
            <a:pPr algn="just">
              <a:spcAft>
                <a:spcPts val="0"/>
              </a:spcAft>
            </a:pPr>
            <a:endParaRPr lang="es-CO" sz="24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O" sz="2400" i="1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400" i="1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400" i="1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Youth’s</a:t>
            </a:r>
            <a:r>
              <a:rPr lang="es-CO" sz="2400" i="1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Instructor, 4 de mayo de 1893)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31373" y="757671"/>
            <a:ext cx="5132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“Muchos serán los llamados a trabajar de casa en casa  dando estudios bíblicos y orando con las personas interesadas” </a:t>
            </a:r>
          </a:p>
          <a:p>
            <a:pPr algn="r"/>
            <a:r>
              <a:rPr lang="es-ES_trad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(JT, t3, p. 370)</a:t>
            </a:r>
            <a:endParaRPr lang="es-MX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“Los miembros de nuestras iglesias deben hacer más trabajo de casa en casa, dando estudios bíblicos”. 	         </a:t>
            </a:r>
          </a:p>
          <a:p>
            <a:pPr lvl="0" algn="r"/>
            <a:r>
              <a:rPr lang="es-ES_trad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(JT, t3, p. 346)</a:t>
            </a:r>
            <a:endParaRPr lang="es-MX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88510" y="455275"/>
            <a:ext cx="7749308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marR="350520" algn="ctr">
              <a:spcBef>
                <a:spcPts val="810"/>
              </a:spcBef>
              <a:spcAft>
                <a:spcPts val="0"/>
              </a:spcAft>
            </a:pPr>
            <a:r>
              <a:rPr lang="es-ES" sz="280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“Hacer un llamado para el bautismo      es igual al aterrizaje de un avión. El despegue pudo ser lindo, esto es la introducción; mantenerse planeando serenamente en el aire, esto es el desarrollo del sermón, pero si el llamado no es bueno, puedes estrellarte”. </a:t>
            </a:r>
          </a:p>
          <a:p>
            <a:pPr marL="252095" marR="350520" algn="ctr">
              <a:spcBef>
                <a:spcPts val="810"/>
              </a:spcBef>
              <a:spcAft>
                <a:spcPts val="0"/>
              </a:spcAft>
            </a:pPr>
            <a:r>
              <a:rPr lang="es-ES" sz="280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Es de singular importancia entonces, que el evangelista entienda lo fundamental del llamado para llevar a la gente a una DECISIÓN por Cristo.</a:t>
            </a:r>
            <a:endParaRPr lang="es-CO" sz="2800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1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0036" y="1342057"/>
            <a:ext cx="73521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El hacer llamados para que la gente tome decisiones por Cristo es algo bíblico. Es parte del plan de Dios para salvar a la humanidad. </a:t>
            </a:r>
          </a:p>
          <a:p>
            <a:pPr algn="just"/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 Israel se deslizó hacia la abierta rebelión contra Dios, Moisés les extendió un llamado a la decisión. Les preguntó directamente: "¿Quién está por Jehová?" (</a:t>
            </a:r>
            <a:r>
              <a:rPr lang="es-CO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. 32: 26).  </a:t>
            </a:r>
          </a:p>
          <a:p>
            <a:pPr algn="just"/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Josué de nuevo le dio a Israel la oportunidad de decidir cuando dijo: "Escogeos hoy a quién sirváis" (</a:t>
            </a:r>
            <a:r>
              <a:rPr lang="es-CO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Jos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. 24: 15).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59709" y="350429"/>
            <a:ext cx="637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llama por medio de su Palabra</a:t>
            </a:r>
          </a:p>
        </p:txBody>
      </p:sp>
    </p:spTree>
    <p:extLst>
      <p:ext uri="{BB962C8B-B14F-4D97-AF65-F5344CB8AC3E}">
        <p14:creationId xmlns:p14="http://schemas.microsoft.com/office/powerpoint/2010/main" val="34898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57745" y="2146962"/>
            <a:ext cx="7259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"Y discutía en las sinagogas todos los sábados, y </a:t>
            </a:r>
            <a:r>
              <a:rPr lang="es-CO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persuadía</a:t>
            </a: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 a judíos y a griegos" (Hechos. 18:4)</a:t>
            </a:r>
          </a:p>
          <a:p>
            <a:pPr algn="ctr"/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73745" y="234791"/>
            <a:ext cx="550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</a:rPr>
              <a:t>    </a:t>
            </a:r>
            <a:r>
              <a:rPr lang="es-CO" sz="4400" b="1" dirty="0">
                <a:solidFill>
                  <a:schemeClr val="bg1"/>
                </a:solidFill>
              </a:rPr>
              <a:t>PABLO PERSUADÍA</a:t>
            </a:r>
          </a:p>
        </p:txBody>
      </p:sp>
    </p:spTree>
    <p:extLst>
      <p:ext uri="{BB962C8B-B14F-4D97-AF65-F5344CB8AC3E}">
        <p14:creationId xmlns:p14="http://schemas.microsoft.com/office/powerpoint/2010/main" val="40873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73745" y="234791"/>
            <a:ext cx="550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</a:rPr>
              <a:t>    </a:t>
            </a:r>
            <a:r>
              <a:rPr lang="es-CO" sz="4400" b="1" dirty="0">
                <a:solidFill>
                  <a:schemeClr val="bg1"/>
                </a:solidFill>
              </a:rPr>
              <a:t>PABLO PERSUADÍA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90254" y="1659285"/>
            <a:ext cx="66224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habiéndole señalado un día, vinieron a él muchos a la posada, a los cuales les declaraba y les testificaba el reino de Dios desde la mañana hasta la tarde, </a:t>
            </a:r>
            <a:r>
              <a:rPr lang="es-CO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persuadiéndoles</a:t>
            </a:r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acerca de Jesús, tanto por la ley de Moisés como por los profetas”. Hechos 28:23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2945" y="1700687"/>
            <a:ext cx="780551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/>
              <a:t>“Y entrando Pablo en la sinagoga, habló con denuedo por espacio de tres meses, discutiendo y </a:t>
            </a:r>
            <a:r>
              <a:rPr lang="es-CO" sz="2800" b="1" u="sng" dirty="0"/>
              <a:t>persuadiendo</a:t>
            </a:r>
            <a:r>
              <a:rPr lang="es-CO" sz="2800" b="1" dirty="0"/>
              <a:t> acerca del reino de Dios”. 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Hechos. 19:8). </a:t>
            </a:r>
          </a:p>
          <a:p>
            <a:pPr algn="just"/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Su propósito no era sólo proclamar sino persuadir. No sólo querían convencer sino convertir. El propósito de la predicación consiste en conducir a la gente a una decisión.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73745" y="234791"/>
            <a:ext cx="550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</a:rPr>
              <a:t>    </a:t>
            </a:r>
            <a:r>
              <a:rPr lang="es-CO" sz="4400" b="1" dirty="0">
                <a:solidFill>
                  <a:schemeClr val="bg1"/>
                </a:solidFill>
              </a:rPr>
              <a:t>PABLO PERSUADÍA</a:t>
            </a:r>
          </a:p>
        </p:txBody>
      </p:sp>
    </p:spTree>
    <p:extLst>
      <p:ext uri="{BB962C8B-B14F-4D97-AF65-F5344CB8AC3E}">
        <p14:creationId xmlns:p14="http://schemas.microsoft.com/office/powerpoint/2010/main" val="33170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5106" y="1489793"/>
            <a:ext cx="7842639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529590" algn="just">
              <a:spcBef>
                <a:spcPts val="97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 persuasión es un elemento importante que deben estar claro en la mente de todo evangelista, especialmente a la hora de hacer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el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llamado.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</a:p>
          <a:p>
            <a:pPr marL="71755" marR="529590" algn="just">
              <a:spcBef>
                <a:spcPts val="97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El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mensaje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del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predicador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no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debe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terminar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</a:t>
            </a:r>
            <a:r>
              <a:rPr lang="es-ES" sz="2400" b="1" spc="-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una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mera conclusión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la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simple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expresión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buen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deseo.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Debe</a:t>
            </a:r>
            <a:r>
              <a:rPr lang="es-ES" sz="2400" b="1" spc="-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contener</a:t>
            </a:r>
            <a:r>
              <a:rPr lang="es-ES" sz="2400" b="1" spc="-4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algunos elementos que motiven y faciliten una respuesta positiva de los oyentes. Es ahí donde intervienen la persuasión. ¿Qué es persuasión?</a:t>
            </a:r>
            <a:endParaRPr lang="es-CO" sz="2400" b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63781" y="2043736"/>
            <a:ext cx="74260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528955" algn="ctr">
              <a:lnSpc>
                <a:spcPct val="95000"/>
              </a:lnSpc>
              <a:spcBef>
                <a:spcPts val="765"/>
              </a:spcBef>
              <a:spcAft>
                <a:spcPts val="0"/>
              </a:spcAft>
            </a:pPr>
            <a:r>
              <a:rPr lang="es-ES" sz="32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Persuasión:</a:t>
            </a:r>
            <a:r>
              <a:rPr lang="es-ES" sz="32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i="1" spc="9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“E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capacidad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habilidad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convenc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r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una </a:t>
            </a:r>
            <a:r>
              <a:rPr lang="es-ES" sz="3200" b="1" spc="-2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persona mediante </a:t>
            </a:r>
            <a:r>
              <a:rPr lang="es-ES" sz="3200" b="1" spc="1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razones </a:t>
            </a:r>
            <a:r>
              <a:rPr lang="es-ES" sz="3200" b="1" spc="1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3200" b="1" spc="1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argu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mento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 </a:t>
            </a:r>
            <a:r>
              <a:rPr lang="es-ES" sz="3200" b="1" spc="1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 </a:t>
            </a:r>
            <a:r>
              <a:rPr lang="es-ES" sz="3200" b="1" spc="1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que </a:t>
            </a:r>
            <a:r>
              <a:rPr lang="es-ES" sz="3200" b="1" spc="1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piense </a:t>
            </a:r>
            <a:r>
              <a:rPr lang="es-ES" sz="3200" b="1" spc="1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 </a:t>
            </a:r>
            <a:r>
              <a:rPr lang="es-ES" sz="3200" b="1" spc="1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una </a:t>
            </a:r>
            <a:r>
              <a:rPr lang="es-ES" sz="3200" b="1" spc="1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determinada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manera o</a:t>
            </a:r>
            <a:r>
              <a:rPr lang="es-ES" sz="3200" b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haga cierta cosa”</a:t>
            </a:r>
            <a:r>
              <a:rPr lang="es-ES" sz="3200" b="1" spc="-10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(Oxfor</a:t>
            </a:r>
            <a:r>
              <a:rPr lang="es-ES" sz="3200" b="1" i="1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</a:t>
            </a:r>
            <a:r>
              <a:rPr lang="es-ES" sz="3200" b="1" i="1" spc="-5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3200" b="1" i="1" cap="small" dirty="0" err="1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Dictionary</a:t>
            </a:r>
            <a:r>
              <a:rPr lang="es-ES" sz="3200" b="1" i="1" cap="small" dirty="0"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).</a:t>
            </a:r>
            <a:endParaRPr lang="es-CO" sz="3200" b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40873" y="1855442"/>
            <a:ext cx="6714836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529590" algn="just">
              <a:lnSpc>
                <a:spcPct val="96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“E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proceso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destinad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cambiar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actitud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comportamiento </a:t>
            </a:r>
            <a:r>
              <a:rPr lang="es-ES" sz="2400" b="1" spc="-9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de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una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persona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grup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hacia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algún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evento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,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idea,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objet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6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persona(s), mediante</a:t>
            </a:r>
            <a:r>
              <a:rPr lang="es-ES" sz="2400" b="1" spc="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</a:t>
            </a:r>
            <a:r>
              <a:rPr lang="es-ES" sz="2400" b="1" spc="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uso</a:t>
            </a:r>
            <a:r>
              <a:rPr lang="es-ES" sz="2400" b="1" spc="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2400" b="1" spc="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palabras</a:t>
            </a:r>
            <a:r>
              <a:rPr lang="es-ES" sz="2400" b="1" spc="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para</a:t>
            </a:r>
            <a:r>
              <a:rPr lang="es-ES" sz="2400" b="1" spc="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transmitir</a:t>
            </a:r>
            <a:r>
              <a:rPr lang="es-ES" sz="2400" b="1" spc="50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información,</a:t>
            </a:r>
            <a:r>
              <a:rPr lang="es-ES" sz="2400" b="1" spc="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sentimientos,</a:t>
            </a:r>
            <a:r>
              <a:rPr lang="es-ES" sz="2400" b="1" spc="5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o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l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razonamiento, o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una combinación 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e</a:t>
            </a:r>
            <a:r>
              <a:rPr lang="es-ES" sz="2400" b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lo</a:t>
            </a:r>
            <a:r>
              <a:rPr lang="es-ES" sz="2400" b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 mismos”</a:t>
            </a:r>
            <a:r>
              <a:rPr lang="es-ES" sz="2400" b="1" spc="-1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i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(Busines</a:t>
            </a:r>
            <a:r>
              <a:rPr lang="es-ES" sz="2400" b="1" i="1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s</a:t>
            </a:r>
            <a:r>
              <a:rPr lang="es-ES" sz="2400" b="1" i="1" spc="-5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 </a:t>
            </a:r>
            <a:r>
              <a:rPr lang="es-ES" sz="2400" b="1" i="1" cap="small" dirty="0" err="1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Dictionary</a:t>
            </a:r>
            <a:r>
              <a:rPr lang="es-ES" sz="2400" b="1" i="1" cap="small" dirty="0">
                <a:solidFill>
                  <a:srgbClr val="231F20"/>
                </a:solidFill>
                <a:latin typeface="Arial" panose="020B0604020202020204" pitchFamily="34" charset="0"/>
                <a:ea typeface="Californian FB" panose="0207040306080B030204" pitchFamily="18" charset="0"/>
                <a:cs typeface="Arial" panose="020B0604020202020204" pitchFamily="34" charset="0"/>
              </a:rPr>
              <a:t>).</a:t>
            </a:r>
            <a:endParaRPr lang="es-CO" sz="2400" b="1" dirty="0">
              <a:latin typeface="Arial" panose="020B0604020202020204" pitchFamily="34" charset="0"/>
              <a:ea typeface="Californian FB" panose="0207040306080B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07127" y="1524076"/>
            <a:ext cx="6853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Con absoluta sinceridad puede decir: "Dios les ha hablado esta noche. Ustedes han oído su voz. Los está llamando. Esta noche les dice: 'Ven'. </a:t>
            </a:r>
          </a:p>
          <a:p>
            <a:pPr algn="ctr"/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"No posterguen su decisión. Jesús los está llamando. Les dice: 'Los amo y quiero perdonarlos'.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54546" y="147780"/>
            <a:ext cx="763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LO QUE PODEMOS DECIR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LLAMADOS</a:t>
            </a:r>
          </a:p>
        </p:txBody>
      </p:sp>
    </p:spTree>
    <p:extLst>
      <p:ext uri="{BB962C8B-B14F-4D97-AF65-F5344CB8AC3E}">
        <p14:creationId xmlns:p14="http://schemas.microsoft.com/office/powerpoint/2010/main" val="414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54546" y="147780"/>
            <a:ext cx="763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LO QUE PODEMOS DECIR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LLAMADOS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38035" y="1618826"/>
            <a:ext cx="6567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"Escuchen su voz mientras los llama ahora y les dice: 'Hijo mío, hija mía, te amo. Ven esta noche. Ven con tus pecados. Ven con tus debilidades. Ven con tus temores. Ven con tus dudas'. </a:t>
            </a:r>
          </a:p>
        </p:txBody>
      </p:sp>
    </p:spTree>
    <p:extLst>
      <p:ext uri="{BB962C8B-B14F-4D97-AF65-F5344CB8AC3E}">
        <p14:creationId xmlns:p14="http://schemas.microsoft.com/office/powerpoint/2010/main" val="35277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12732" y="482892"/>
            <a:ext cx="51722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“Centenares y millares fueron vistos visitando las familias, abriendo delante de ellas la Palabra de Dios. Los corazones eran convencidos por el poder del Espíritu Santo, y un espíritu de genuina conversión se manifestaba”. </a:t>
            </a:r>
          </a:p>
          <a:p>
            <a:pPr algn="ctr"/>
            <a:endParaRPr lang="es-ES_trad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(T.I t9, p. 126)</a:t>
            </a:r>
            <a:endParaRPr lang="es-MX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54546" y="147780"/>
            <a:ext cx="763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LO QUE PODEMOS DECIR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LLAMADOS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44857" y="1610064"/>
            <a:ext cx="7213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"Esta noche, no importa lo que seas: comerciante, ama de casa, obrero, empresario, estudiante, ven a Jesús. 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Esta noche, no importa dónde te encuentres, en el frente o en el fondo del auditorio, ven a Jesús. El te va a aceptar esta noche. El te va a perdonar esta noche. El está hablando a tu corazón esta noche. "Ven, mientras cantamos este maravilloso himno que dice: "Mientras Jesús te llama, ven, pecador. </a:t>
            </a: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Mientras por ti oramos, ven, pecador. Hoy es el día de salvación, ven, pecador. Hoy puedes conocerle, ven, pecador. </a:t>
            </a:r>
          </a:p>
        </p:txBody>
      </p:sp>
    </p:spTree>
    <p:extLst>
      <p:ext uri="{BB962C8B-B14F-4D97-AF65-F5344CB8AC3E}">
        <p14:creationId xmlns:p14="http://schemas.microsoft.com/office/powerpoint/2010/main" val="40181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54546" y="147780"/>
            <a:ext cx="763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LO QUE PODEMOS DECIR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LLAMADOS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25782" y="1775890"/>
            <a:ext cx="63130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"El Espíritu Santo ha tocado el corazón de ustedes esta noche. Es posible que Dios no les vuelva a hablar con la misma fuerza otra vez. Vean los brazos de Jesús. Están ampliamente abiertos para recibirlos. Los invita a acudir a él esta noche. </a:t>
            </a:r>
          </a:p>
        </p:txBody>
      </p:sp>
    </p:spTree>
    <p:extLst>
      <p:ext uri="{BB962C8B-B14F-4D97-AF65-F5344CB8AC3E}">
        <p14:creationId xmlns:p14="http://schemas.microsoft.com/office/powerpoint/2010/main" val="25469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76581" y="169006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yo, sí fuere levantado de la tierra, a todos atraeré a mí mismo”. </a:t>
            </a:r>
          </a:p>
          <a:p>
            <a:pPr algn="ctr"/>
            <a:r>
              <a:rPr lang="es-CO" sz="4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12:32</a:t>
            </a:r>
            <a:endParaRPr lang="es-CO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58109" y="172042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“Así será mi palabra que sale de mi boca; no volverá a mí vacía, sino que hará lo que yo quiero, y será prosperada en aquello para que la envié”. </a:t>
            </a:r>
          </a:p>
          <a:p>
            <a:pPr algn="ctr"/>
            <a:endParaRPr lang="es-CO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 55:11</a:t>
            </a:r>
            <a:endParaRPr lang="es-CO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9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3334328" y="6390260"/>
            <a:ext cx="8857672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 DECISIONES</a:t>
            </a:r>
          </a:p>
        </p:txBody>
      </p:sp>
    </p:spTree>
    <p:extLst>
      <p:ext uri="{BB962C8B-B14F-4D97-AF65-F5344CB8AC3E}">
        <p14:creationId xmlns:p14="http://schemas.microsoft.com/office/powerpoint/2010/main" val="224349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688512" y="849140"/>
            <a:ext cx="49646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6 Elementos Efectivos Para Hacer Llamados en el estudio bíblico</a:t>
            </a:r>
          </a:p>
        </p:txBody>
      </p:sp>
    </p:spTree>
    <p:extLst>
      <p:ext uri="{BB962C8B-B14F-4D97-AF65-F5344CB8AC3E}">
        <p14:creationId xmlns:p14="http://schemas.microsoft.com/office/powerpoint/2010/main" val="1827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914399" y="-487847"/>
            <a:ext cx="7246223" cy="7193377"/>
            <a:chOff x="-228600" y="-539960"/>
            <a:chExt cx="6978937" cy="69280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80" y="0"/>
              <a:ext cx="6418557" cy="638808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06" y="564776"/>
              <a:ext cx="5851087" cy="58233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-539960"/>
              <a:ext cx="6961093" cy="692804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/>
          <a:stretch/>
        </p:blipFill>
        <p:spPr>
          <a:xfrm>
            <a:off x="-14068" y="62860"/>
            <a:ext cx="5950634" cy="531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1076609"/>
            <a:ext cx="6263090" cy="5854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926631" y="642539"/>
            <a:ext cx="3900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HACER </a:t>
            </a:r>
          </a:p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LLAMADOS</a:t>
            </a:r>
          </a:p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 BÍBLICO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926631" y="4182517"/>
            <a:ext cx="4433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hacer llamados para que la gente tome decisiones por Cristo es algo bíblico. Es parte del plan de Dios para salvar a la humanidad. </a:t>
            </a:r>
          </a:p>
        </p:txBody>
      </p:sp>
    </p:spTree>
    <p:extLst>
      <p:ext uri="{BB962C8B-B14F-4D97-AF65-F5344CB8AC3E}">
        <p14:creationId xmlns:p14="http://schemas.microsoft.com/office/powerpoint/2010/main" val="18600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22763" y="1691380"/>
            <a:ext cx="6253018" cy="3330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“Arrepentíos, y bautícese cada uno de vosotros en el nombre de Jesucristo para perdón de los pecados; y recibiréis el don del Espíritu Santo”.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O" sz="3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Hechos 2:38</a:t>
            </a:r>
            <a:endParaRPr lang="es-CO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apologista.files.wordpress.com/2010/07/predicand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413163"/>
            <a:ext cx="3214255" cy="46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858458" y="0"/>
            <a:ext cx="33335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Arte de Tomar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DECISIONES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04291" y="1931926"/>
            <a:ext cx="6096000" cy="280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“Ahora, pues, ¿por qué te detienes? Levántate y bautízate, y lava tus pecados, invocando su nombre”.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Hechos 22:16</a:t>
            </a:r>
            <a:endParaRPr lang="es-CO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2524</Words>
  <Application>Microsoft Office PowerPoint</Application>
  <PresentationFormat>Panorámica</PresentationFormat>
  <Paragraphs>238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Pr. William</dc:creator>
  <cp:lastModifiedBy>AV_IASD Central</cp:lastModifiedBy>
  <cp:revision>32</cp:revision>
  <dcterms:created xsi:type="dcterms:W3CDTF">2023-05-04T16:40:33Z</dcterms:created>
  <dcterms:modified xsi:type="dcterms:W3CDTF">2024-06-15T23:13:06Z</dcterms:modified>
</cp:coreProperties>
</file>