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59" d="100"/>
          <a:sy n="59" d="100"/>
        </p:scale>
        <p:origin x="8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 Juan Pérez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 Juan Pérez</a:t>
            </a:r>
          </a:p>
        </p:txBody>
      </p:sp>
      <p:sp>
        <p:nvSpPr>
          <p:cNvPr id="96" name="“Escribe una cita aquí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“Escribe una cita aquí”</a:t>
            </a:r>
          </a:p>
        </p:txBody>
      </p:sp>
      <p:sp>
        <p:nvSpPr>
          <p:cNvPr id="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n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Marcador de posición de objeto"/>
          <p:cNvSpPr txBox="1">
            <a:spLocks noGrp="1"/>
          </p:cNvSpPr>
          <p:nvPr>
            <p:ph sz="quarter" idx="3"/>
          </p:nvPr>
        </p:nvSpPr>
        <p:spPr>
          <a:xfrm>
            <a:off x="13716000" y="3898900"/>
            <a:ext cx="8293100" cy="80391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pic>
        <p:nvPicPr>
          <p:cNvPr id="59" name="LOGO MINMUJER.png" descr="LOGO MINMUJER.png"/>
          <p:cNvPicPr>
            <a:picLocks noChangeAspect="1"/>
          </p:cNvPicPr>
          <p:nvPr/>
        </p:nvPicPr>
        <p:blipFill>
          <a:blip r:embed="rId3"/>
          <a:srcRect l="632" r="632"/>
          <a:stretch>
            <a:fillRect/>
          </a:stretch>
        </p:blipFill>
        <p:spPr>
          <a:xfrm>
            <a:off x="200717" y="485191"/>
            <a:ext cx="1068676" cy="643714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n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ivel de texto 1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n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n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n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upo"/>
          <p:cNvGrpSpPr/>
          <p:nvPr/>
        </p:nvGrpSpPr>
        <p:grpSpPr>
          <a:xfrm>
            <a:off x="28575" y="132853"/>
            <a:ext cx="24326850" cy="14255851"/>
            <a:chOff x="0" y="0"/>
            <a:chExt cx="24326850" cy="14255849"/>
          </a:xfrm>
        </p:grpSpPr>
        <p:pic>
          <p:nvPicPr>
            <p:cNvPr id="121" name="fondoWoman_Mesa de trabajo 1.jpg" descr="fondoWoman_Mesa de trabajo 1.jpg"/>
            <p:cNvPicPr>
              <a:picLocks noChangeAspect="1"/>
            </p:cNvPicPr>
            <p:nvPr/>
          </p:nvPicPr>
          <p:blipFill>
            <a:blip r:embed="rId2"/>
            <a:srcRect t="415" b="415"/>
            <a:stretch>
              <a:fillRect/>
            </a:stretch>
          </p:blipFill>
          <p:spPr>
            <a:xfrm>
              <a:off x="0" y="0"/>
              <a:ext cx="24326850" cy="13570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Rectángulo"/>
            <p:cNvSpPr txBox="1"/>
            <p:nvPr/>
          </p:nvSpPr>
          <p:spPr>
            <a:xfrm>
              <a:off x="0" y="13646249"/>
              <a:ext cx="24326850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ángulo redondeado"/>
          <p:cNvSpPr/>
          <p:nvPr/>
        </p:nvSpPr>
        <p:spPr>
          <a:xfrm>
            <a:off x="2855664" y="4235035"/>
            <a:ext cx="18672672" cy="7312858"/>
          </a:xfrm>
          <a:prstGeom prst="roundRect">
            <a:avLst>
              <a:gd name="adj" fmla="val 9970"/>
            </a:avLst>
          </a:prstGeom>
          <a:solidFill>
            <a:schemeClr val="accent6">
              <a:hueOff val="-30012"/>
              <a:satOff val="21098"/>
              <a:lumOff val="-15988"/>
              <a:alpha val="50441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485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2" name="Con compasión y amor"/>
          <p:cNvSpPr txBox="1">
            <a:spLocks noGrp="1"/>
          </p:cNvSpPr>
          <p:nvPr>
            <p:ph type="title"/>
          </p:nvPr>
        </p:nvSpPr>
        <p:spPr>
          <a:xfrm>
            <a:off x="4271378" y="250935"/>
            <a:ext cx="14833776" cy="2439691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5400"/>
              </a:lnSpc>
              <a:spcBef>
                <a:spcPts val="1200"/>
              </a:spcBef>
              <a:defRPr sz="4900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 Light"/>
              </a:defRPr>
            </a:pPr>
            <a:r>
              <a:rPr sz="8000" b="1">
                <a:effectLst>
                  <a:outerShdw blurRad="38100" dist="76200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Con compasión</a:t>
            </a:r>
            <a:r>
              <a:rPr sz="6200">
                <a:effectLst>
                  <a:outerShdw blurRad="38100" dist="76200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y </a:t>
            </a:r>
            <a:r>
              <a:rPr sz="8000" b="1">
                <a:effectLst>
                  <a:outerShdw blurRad="38100" dist="76200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amor</a:t>
            </a:r>
          </a:p>
        </p:txBody>
      </p:sp>
      <p:sp>
        <p:nvSpPr>
          <p:cNvPr id="323" name="No todos están preparados para:"/>
          <p:cNvSpPr txBox="1"/>
          <p:nvPr/>
        </p:nvSpPr>
        <p:spPr>
          <a:xfrm>
            <a:off x="1907104" y="2487362"/>
            <a:ext cx="12105044" cy="1079836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 i="1">
                <a:solidFill>
                  <a:srgbClr val="000000"/>
                </a:solidFill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No todos están preparados para:</a:t>
            </a:r>
          </a:p>
        </p:txBody>
      </p:sp>
      <p:sp>
        <p:nvSpPr>
          <p:cNvPr id="324" name="—Testimonies for the Church 3:269, 270 (1873). {1MCP 91.2}"/>
          <p:cNvSpPr txBox="1"/>
          <p:nvPr/>
        </p:nvSpPr>
        <p:spPr>
          <a:xfrm>
            <a:off x="10104780" y="11961730"/>
            <a:ext cx="1082924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r>
              <a:t>—Testimonies for the Church 3:269, 270 (1873). {1MCP 91.2}</a:t>
            </a:r>
          </a:p>
        </p:txBody>
      </p:sp>
      <p:sp>
        <p:nvSpPr>
          <p:cNvPr id="325" name="Corregir a los que yerran…"/>
          <p:cNvSpPr txBox="1"/>
          <p:nvPr/>
        </p:nvSpPr>
        <p:spPr>
          <a:xfrm>
            <a:off x="3625226" y="4862514"/>
            <a:ext cx="17726281" cy="60579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38200" indent="-584200" algn="l">
              <a:buSzPct val="80000"/>
              <a:buBlip>
                <a:blip r:embed="rId3"/>
              </a:buBlip>
              <a:defRPr sz="5600"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Corregir </a:t>
            </a:r>
            <a:r>
              <a:rPr sz="4400"/>
              <a:t>a los que</a:t>
            </a:r>
            <a:r>
              <a:t> yerran</a:t>
            </a:r>
          </a:p>
          <a:p>
            <a:pPr marL="838200" indent="-584200" algn="l">
              <a:buSzPct val="80000"/>
              <a:buBlip>
                <a:blip r:embed="rId3"/>
              </a:buBlip>
              <a:defRPr sz="5600"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No tienen sabiduría </a:t>
            </a:r>
            <a:r>
              <a:rPr sz="4400"/>
              <a:t>para </a:t>
            </a:r>
            <a:r>
              <a:t>tratar </a:t>
            </a:r>
            <a:r>
              <a:rPr sz="4400"/>
              <a:t>con</a:t>
            </a:r>
            <a:r>
              <a:t> justicia ni  misericordia</a:t>
            </a:r>
          </a:p>
          <a:p>
            <a:pPr marL="838200" indent="-584200" algn="l">
              <a:buSzPct val="80000"/>
              <a:buBlip>
                <a:blip r:embed="rId3"/>
              </a:buBlip>
              <a:defRPr sz="5600"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Mezclar el amor</a:t>
            </a:r>
            <a:r>
              <a:rPr sz="4400"/>
              <a:t> y</a:t>
            </a:r>
            <a:r>
              <a:rPr sz="4100"/>
              <a:t> la </a:t>
            </a:r>
            <a:r>
              <a:t>tierna compasión </a:t>
            </a:r>
            <a:r>
              <a:rPr sz="4400"/>
              <a:t>con las </a:t>
            </a:r>
            <a:r>
              <a:t>reprensiones justas. </a:t>
            </a:r>
          </a:p>
          <a:p>
            <a:pPr marL="838200" indent="-584200" algn="l">
              <a:buSzPct val="80000"/>
              <a:buBlip>
                <a:blip r:embed="rId3"/>
              </a:buBlip>
              <a:defRPr sz="5600"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Ser siempre innecesariamente severos</a:t>
            </a:r>
          </a:p>
          <a:p>
            <a:pPr marL="838200" indent="-584200" algn="l">
              <a:buSzPct val="80000"/>
              <a:buBlip>
                <a:blip r:embed="rId3"/>
              </a:buBlip>
              <a:defRPr sz="5600"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Sentir necesidad </a:t>
            </a:r>
            <a:r>
              <a:rPr sz="4400"/>
              <a:t>de </a:t>
            </a:r>
            <a:r>
              <a:t>escuchar </a:t>
            </a:r>
            <a:r>
              <a:rPr sz="4400"/>
              <a:t>los </a:t>
            </a:r>
            <a:r>
              <a:t>mandatos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ángulo redondeado"/>
          <p:cNvSpPr/>
          <p:nvPr/>
        </p:nvSpPr>
        <p:spPr>
          <a:xfrm>
            <a:off x="2672754" y="1801316"/>
            <a:ext cx="18672672" cy="5245930"/>
          </a:xfrm>
          <a:prstGeom prst="roundRect">
            <a:avLst>
              <a:gd name="adj" fmla="val 13899"/>
            </a:avLst>
          </a:prstGeom>
          <a:solidFill>
            <a:schemeClr val="accent6">
              <a:hueOff val="-30012"/>
              <a:satOff val="21098"/>
              <a:lumOff val="-15988"/>
              <a:alpha val="50441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485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8" name="Con compasión y amor"/>
          <p:cNvSpPr txBox="1">
            <a:spLocks noGrp="1"/>
          </p:cNvSpPr>
          <p:nvPr>
            <p:ph type="title"/>
          </p:nvPr>
        </p:nvSpPr>
        <p:spPr>
          <a:xfrm>
            <a:off x="207378" y="-79265"/>
            <a:ext cx="10265844" cy="1772643"/>
          </a:xfrm>
          <a:prstGeom prst="rect">
            <a:avLst/>
          </a:prstGeom>
        </p:spPr>
        <p:txBody>
          <a:bodyPr/>
          <a:lstStyle>
            <a:lvl1pPr>
              <a:lnSpc>
                <a:spcPts val="5400"/>
              </a:lnSpc>
              <a:spcBef>
                <a:spcPts val="1200"/>
              </a:spcBef>
              <a:defRPr sz="6200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76200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4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 Light"/>
              </a:defRPr>
            </a:pPr>
            <a:r>
              <a:rPr sz="6200">
                <a:effectLst>
                  <a:outerShdw blurRad="38100" dist="76200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Con compasión y amor</a:t>
            </a:r>
          </a:p>
        </p:txBody>
      </p:sp>
      <p:sp>
        <p:nvSpPr>
          <p:cNvPr id="329" name="“Tengan compasión de los que dudan. A unos sálvenlos sacándolos del fuego”."/>
          <p:cNvSpPr txBox="1"/>
          <p:nvPr/>
        </p:nvSpPr>
        <p:spPr>
          <a:xfrm>
            <a:off x="4320104" y="2190925"/>
            <a:ext cx="16075282" cy="446671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 i="1">
                <a:effectLst>
                  <a:outerShdw blurRad="38100" dist="63500" dir="18900000" rotWithShape="0">
                    <a:srgbClr val="FFFFFF">
                      <a:alpha val="88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 sz="10100" b="1"/>
              <a:t>Tengan compasión</a:t>
            </a:r>
            <a:r>
              <a:t> de los </a:t>
            </a:r>
            <a:r>
              <a:rPr sz="10100" b="1"/>
              <a:t>que dudan</a:t>
            </a:r>
            <a:r>
              <a:t>. A unos </a:t>
            </a:r>
            <a:r>
              <a:rPr sz="10100" b="1"/>
              <a:t>sálvenlos sacándolos</a:t>
            </a:r>
            <a:r>
              <a:t> del </a:t>
            </a:r>
            <a:r>
              <a:rPr sz="10100" b="1"/>
              <a:t>fuego</a:t>
            </a:r>
            <a:r>
              <a:t>”. </a:t>
            </a:r>
          </a:p>
        </p:txBody>
      </p:sp>
      <p:sp>
        <p:nvSpPr>
          <p:cNvPr id="330" name="Judas 22, 23 (DHH)"/>
          <p:cNvSpPr txBox="1"/>
          <p:nvPr/>
        </p:nvSpPr>
        <p:spPr>
          <a:xfrm>
            <a:off x="6777856" y="11152716"/>
            <a:ext cx="36146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Judas 22, 23 (DHH)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No se le puede confiar la atención de asuntos que se relacionan con los que Cristo compró a un precio infinito. Si se pone a dirigir hombres, herirá y magullará sus almas; porque carece del toque refinado y la delicada sensibilidad que imparte la gracia "/>
          <p:cNvSpPr txBox="1"/>
          <p:nvPr/>
        </p:nvSpPr>
        <p:spPr>
          <a:xfrm>
            <a:off x="2085913" y="4423311"/>
            <a:ext cx="21065456" cy="609598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>
              <a:lnSpc>
                <a:spcPts val="7900"/>
              </a:lnSpc>
              <a:spcBef>
                <a:spcPts val="800"/>
              </a:spcBef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000">
                <a:latin typeface="Helvetica"/>
                <a:ea typeface="Helvetica"/>
                <a:cs typeface="Helvetica"/>
                <a:sym typeface="Helvetica"/>
              </a:rPr>
              <a:t>No se le puede confiar la atención de asuntos que se relacionan con los que Cristo compró a un precio infinito. Si se pone a dirigir hombres, herirá y magullará sus almas; porque carece del toque refinado y la delicada sensibilidad que imparte la gracia de Cristo. Su propio corazón necesita ser enternecido.</a:t>
            </a:r>
          </a:p>
        </p:txBody>
      </p:sp>
      <p:sp>
        <p:nvSpPr>
          <p:cNvPr id="333" name="Una persona apasionada no debe tratar con las mentes"/>
          <p:cNvSpPr txBox="1">
            <a:spLocks noGrp="1"/>
          </p:cNvSpPr>
          <p:nvPr>
            <p:ph type="title"/>
          </p:nvPr>
        </p:nvSpPr>
        <p:spPr>
          <a:xfrm>
            <a:off x="1256534" y="876202"/>
            <a:ext cx="22724214" cy="1855951"/>
          </a:xfrm>
          <a:prstGeom prst="rect">
            <a:avLst/>
          </a:prstGeom>
          <a:gradFill>
            <a:gsLst>
              <a:gs pos="0">
                <a:srgbClr val="FA8585"/>
              </a:gs>
              <a:gs pos="100000">
                <a:srgbClr val="DF6161"/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defTabSz="520065">
              <a:defRPr sz="7056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5859" b="0"/>
              <a:t>Una </a:t>
            </a:r>
            <a:r>
              <a:t>persona apasionada no debe tratar </a:t>
            </a:r>
            <a:r>
              <a:rPr sz="5859" b="0"/>
              <a:t>con las </a:t>
            </a:r>
            <a:r>
              <a:t>mentes</a:t>
            </a:r>
          </a:p>
        </p:txBody>
      </p:sp>
      <p:sp>
        <p:nvSpPr>
          <p:cNvPr id="334" name="—Testimonios para los Ministros, 261 (1896). {1MCP 91.3}"/>
          <p:cNvSpPr txBox="1"/>
          <p:nvPr/>
        </p:nvSpPr>
        <p:spPr>
          <a:xfrm>
            <a:off x="7456382" y="12210456"/>
            <a:ext cx="1032451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—Testimonios para los Ministros, 261 (1896). {1MCP 91.3}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alidades necesarias para…"/>
          <p:cNvSpPr txBox="1">
            <a:spLocks noGrp="1"/>
          </p:cNvSpPr>
          <p:nvPr>
            <p:ph type="title"/>
          </p:nvPr>
        </p:nvSpPr>
        <p:spPr>
          <a:xfrm>
            <a:off x="1370767" y="300468"/>
            <a:ext cx="22020820" cy="2281401"/>
          </a:xfrm>
          <a:prstGeom prst="rect">
            <a:avLst/>
          </a:prstGeom>
        </p:spPr>
        <p:txBody>
          <a:bodyPr/>
          <a:lstStyle/>
          <a:p>
            <a:pPr defTabSz="528319">
              <a:defRPr sz="7168" b="1">
                <a:latin typeface="Helvetica"/>
                <a:ea typeface="Helvetica"/>
                <a:cs typeface="Helvetica"/>
                <a:sym typeface="Helvetica"/>
              </a:defRPr>
            </a:pPr>
            <a:r>
              <a:t>Cualidades necesarias</a:t>
            </a:r>
            <a:r>
              <a:rPr sz="5760" b="0"/>
              <a:t> para</a:t>
            </a:r>
          </a:p>
          <a:p>
            <a:pPr defTabSz="528319">
              <a:defRPr sz="7168" b="1">
                <a:latin typeface="Helvetica"/>
                <a:ea typeface="Helvetica"/>
                <a:cs typeface="Helvetica"/>
                <a:sym typeface="Helvetica"/>
              </a:defRPr>
            </a:pPr>
            <a:r>
              <a:t>comprender</a:t>
            </a:r>
            <a:r>
              <a:rPr sz="5760" b="0"/>
              <a:t> las </a:t>
            </a:r>
            <a:r>
              <a:t>mentes</a:t>
            </a:r>
          </a:p>
        </p:txBody>
      </p:sp>
      <p:sp>
        <p:nvSpPr>
          <p:cNvPr id="337" name="—The Review and Herald, 25 de julio de 1899"/>
          <p:cNvSpPr txBox="1"/>
          <p:nvPr/>
        </p:nvSpPr>
        <p:spPr>
          <a:xfrm>
            <a:off x="12898501" y="12670366"/>
            <a:ext cx="925499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—The Review and Herald, 25 de julio de 1899</a:t>
            </a:r>
          </a:p>
        </p:txBody>
      </p:sp>
      <p:sp>
        <p:nvSpPr>
          <p:cNvPr id="338" name="Las lecciones aprendidas…"/>
          <p:cNvSpPr txBox="1"/>
          <p:nvPr/>
        </p:nvSpPr>
        <p:spPr>
          <a:xfrm>
            <a:off x="7829863" y="6246748"/>
            <a:ext cx="11033028" cy="4022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60400" indent="-228600" algn="l">
              <a:lnSpc>
                <a:spcPts val="8500"/>
              </a:lnSpc>
              <a:buSzPct val="100000"/>
              <a:buChar char="✓"/>
              <a:defRPr sz="6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Las lecciones aprendidas</a:t>
            </a:r>
          </a:p>
          <a:p>
            <a:pPr marL="660400" indent="-228600" algn="l">
              <a:lnSpc>
                <a:spcPts val="8500"/>
              </a:lnSpc>
              <a:buSzPct val="100000"/>
              <a:buChar char="✓"/>
              <a:defRPr sz="6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El tacto y </a:t>
            </a:r>
          </a:p>
          <a:p>
            <a:pPr marL="660400" indent="-228600" algn="l">
              <a:lnSpc>
                <a:spcPts val="8500"/>
              </a:lnSpc>
              <a:buSzPct val="100000"/>
              <a:buChar char="✓"/>
              <a:defRPr sz="6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La disciplina</a:t>
            </a:r>
          </a:p>
        </p:txBody>
      </p:sp>
      <p:sp>
        <p:nvSpPr>
          <p:cNvPr id="339" name="Los que aprenden en forma muy pobre las lecciones y son descuidados y bruscos al acercarse a las personas, manifestarán la misma falta de tacto y capacidad al tratar con las mentes."/>
          <p:cNvSpPr txBox="1"/>
          <p:nvPr/>
        </p:nvSpPr>
        <p:spPr>
          <a:xfrm>
            <a:off x="2068401" y="3385608"/>
            <a:ext cx="20247199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4500"/>
              <a:t>Los que </a:t>
            </a:r>
            <a:r>
              <a:t>aprenden </a:t>
            </a:r>
            <a:r>
              <a:rPr sz="4500"/>
              <a:t>en</a:t>
            </a:r>
            <a:r>
              <a:t> forma muy pobre </a:t>
            </a:r>
            <a:r>
              <a:rPr sz="4500"/>
              <a:t>las </a:t>
            </a:r>
            <a:r>
              <a:t>lecciones </a:t>
            </a:r>
            <a:r>
              <a:rPr sz="4500"/>
              <a:t>y son </a:t>
            </a:r>
            <a:r>
              <a:t>descuidados</a:t>
            </a:r>
            <a:r>
              <a:rPr sz="4500"/>
              <a:t> y bruscos al acercarse a las personas</a:t>
            </a:r>
            <a:r>
              <a:t>, manifestarán la misma falta de tacto</a:t>
            </a:r>
            <a:r>
              <a:rPr sz="4500"/>
              <a:t> y </a:t>
            </a:r>
            <a:r>
              <a:t>capacidad al tratar </a:t>
            </a:r>
            <a:r>
              <a:rPr sz="4300"/>
              <a:t>con las </a:t>
            </a:r>
            <a:r>
              <a:t>mentes.</a:t>
            </a:r>
          </a:p>
        </p:txBody>
      </p:sp>
      <p:sp>
        <p:nvSpPr>
          <p:cNvPr id="340" name="Los capacitarán para otros campos de utilidad, donde podrán ministrar en favor de las almas."/>
          <p:cNvSpPr txBox="1"/>
          <p:nvPr/>
        </p:nvSpPr>
        <p:spPr>
          <a:xfrm>
            <a:off x="25283" y="10132087"/>
            <a:ext cx="23817496" cy="2281401"/>
          </a:xfrm>
          <a:prstGeom prst="rect">
            <a:avLst/>
          </a:pr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57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Los capacitarán para otros campos de utilidad, donde podrán ministrar en favor de las almas.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ratar con las mentes es la obra más delicada que se haya confiado alguna vez a los mortales, y necesitan constantemente la ayuda del Espíritu de Dios para poder hacer correctamente su trabajo."/>
          <p:cNvSpPr txBox="1"/>
          <p:nvPr/>
        </p:nvSpPr>
        <p:spPr>
          <a:xfrm>
            <a:off x="1583485" y="4443464"/>
            <a:ext cx="21217030" cy="5751939"/>
          </a:xfrm>
          <a:prstGeom prst="rect">
            <a:avLst/>
          </a:prstGeom>
          <a:gradFill>
            <a:gsLst>
              <a:gs pos="0">
                <a:srgbClr val="FA8585"/>
              </a:gs>
              <a:gs pos="100000">
                <a:srgbClr val="DF6161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ts val="8900"/>
              </a:lnSpc>
              <a:defRPr sz="7700" b="1">
                <a:effectLst>
                  <a:outerShdw blurRad="76200" dist="254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Tratar </a:t>
            </a:r>
            <a:r>
              <a:rPr sz="5700" b="0"/>
              <a:t>con las </a:t>
            </a:r>
            <a:r>
              <a:t>mentes </a:t>
            </a:r>
            <a:r>
              <a:rPr sz="5700" b="0"/>
              <a:t>es la </a:t>
            </a:r>
            <a:r>
              <a:t>obra más delicada </a:t>
            </a:r>
            <a:r>
              <a:rPr sz="5700" b="0"/>
              <a:t>que se </a:t>
            </a:r>
            <a:r>
              <a:t>haya confiado alguna vez </a:t>
            </a:r>
            <a:r>
              <a:rPr sz="5700" b="0"/>
              <a:t>a los</a:t>
            </a:r>
            <a:r>
              <a:t> </a:t>
            </a:r>
            <a:r>
              <a:rPr sz="5700" b="0"/>
              <a:t>mortales, y </a:t>
            </a:r>
            <a:r>
              <a:t>necesitan constantemente la ayuda del Espíritu</a:t>
            </a:r>
            <a:r>
              <a:rPr sz="5700" b="0"/>
              <a:t> de </a:t>
            </a:r>
            <a:r>
              <a:t>Dios </a:t>
            </a:r>
            <a:r>
              <a:rPr sz="5700" b="0"/>
              <a:t>para </a:t>
            </a:r>
            <a:r>
              <a:t>poder hacer correctamente </a:t>
            </a:r>
            <a:r>
              <a:rPr sz="5700" b="0"/>
              <a:t>su </a:t>
            </a:r>
            <a:r>
              <a:t>trabajo</a:t>
            </a:r>
            <a:r>
              <a:rPr sz="5700" b="0"/>
              <a:t>. </a:t>
            </a:r>
          </a:p>
        </p:txBody>
      </p:sp>
      <p:sp>
        <p:nvSpPr>
          <p:cNvPr id="343" name="Enfrentar los impulsos, la impaciencia,…"/>
          <p:cNvSpPr txBox="1">
            <a:spLocks noGrp="1"/>
          </p:cNvSpPr>
          <p:nvPr>
            <p:ph type="title"/>
          </p:nvPr>
        </p:nvSpPr>
        <p:spPr>
          <a:xfrm>
            <a:off x="1913609" y="500791"/>
            <a:ext cx="20184248" cy="3040226"/>
          </a:xfrm>
          <a:prstGeom prst="rect">
            <a:avLst/>
          </a:prstGeom>
          <a:gradFill>
            <a:gsLst>
              <a:gs pos="0">
                <a:srgbClr val="FA8585"/>
              </a:gs>
              <a:gs pos="100000">
                <a:srgbClr val="DF6161"/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defTabSz="709930">
              <a:defRPr sz="9632" b="1">
                <a:effectLst>
                  <a:outerShdw blurRad="65532" dist="21844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622"/>
              <a:t>Enfrentar</a:t>
            </a:r>
            <a:r>
              <a:t> </a:t>
            </a:r>
            <a:r>
              <a:rPr sz="4902" b="0"/>
              <a:t>los </a:t>
            </a:r>
            <a:r>
              <a:t>impulsos</a:t>
            </a:r>
            <a:r>
              <a:rPr sz="4902" b="0"/>
              <a:t>, la </a:t>
            </a:r>
            <a:r>
              <a:t>impaciencia</a:t>
            </a:r>
            <a:r>
              <a:rPr sz="4902" b="0"/>
              <a:t>,</a:t>
            </a:r>
          </a:p>
          <a:p>
            <a:pPr defTabSz="709930">
              <a:defRPr sz="9632" b="1">
                <a:effectLst>
                  <a:outerShdw blurRad="65532" dist="21844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4902" b="0"/>
              <a:t>el </a:t>
            </a:r>
            <a:r>
              <a:t>orgullo</a:t>
            </a:r>
            <a:r>
              <a:rPr sz="4902" b="0"/>
              <a:t> y la </a:t>
            </a:r>
            <a:r>
              <a:t>estima propia</a:t>
            </a:r>
          </a:p>
        </p:txBody>
      </p:sp>
      <p:sp>
        <p:nvSpPr>
          <p:cNvPr id="344" name="—The Review and Herald, 29 de abril de 1884; Nuestra Elavada Vocacion, 334. {1MCP 79.3}"/>
          <p:cNvSpPr txBox="1"/>
          <p:nvPr/>
        </p:nvSpPr>
        <p:spPr>
          <a:xfrm>
            <a:off x="3786985" y="11980797"/>
            <a:ext cx="16437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—The Review and Herald, 29 de abril de 1884; Nuestra Elavada Vocacion, 334. {1MCP 79.3}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alería de imágenes"/>
          <p:cNvGrpSpPr/>
          <p:nvPr/>
        </p:nvGrpSpPr>
        <p:grpSpPr>
          <a:xfrm>
            <a:off x="-40085" y="791682"/>
            <a:ext cx="24464170" cy="13741302"/>
            <a:chOff x="0" y="0"/>
            <a:chExt cx="24464168" cy="13741300"/>
          </a:xfrm>
        </p:grpSpPr>
        <p:pic>
          <p:nvPicPr>
            <p:cNvPr id="346" name="mentecomuni.png" descr="mentecomuni.png"/>
            <p:cNvPicPr>
              <a:picLocks noChangeAspect="1"/>
            </p:cNvPicPr>
            <p:nvPr/>
          </p:nvPicPr>
          <p:blipFill>
            <a:blip r:embed="rId2"/>
            <a:srcRect l="18257" r="18257"/>
            <a:stretch>
              <a:fillRect/>
            </a:stretch>
          </p:blipFill>
          <p:spPr>
            <a:xfrm>
              <a:off x="0" y="0"/>
              <a:ext cx="24464169" cy="1305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" name="Leyenda"/>
            <p:cNvSpPr/>
            <p:nvPr/>
          </p:nvSpPr>
          <p:spPr>
            <a:xfrm>
              <a:off x="0" y="13131700"/>
              <a:ext cx="24464169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Leyenda</a:t>
              </a:r>
            </a:p>
          </p:txBody>
        </p:sp>
      </p:grpSp>
      <p:sp>
        <p:nvSpPr>
          <p:cNvPr id="349" name="Tratar con las mentes es la obra más delicada que se haya confiado alguna vez a los mortales, y necesitan constantemente la ayuda del Espíritu de Dios para poder hacer correctamente su trabajo."/>
          <p:cNvSpPr txBox="1"/>
          <p:nvPr/>
        </p:nvSpPr>
        <p:spPr>
          <a:xfrm>
            <a:off x="1913685" y="6602464"/>
            <a:ext cx="21217030" cy="5751939"/>
          </a:xfrm>
          <a:prstGeom prst="rect">
            <a:avLst/>
          </a:prstGeom>
          <a:gradFill>
            <a:gsLst>
              <a:gs pos="0">
                <a:srgbClr val="DF6161"/>
              </a:gs>
              <a:gs pos="100000">
                <a:srgbClr val="FA8585"/>
              </a:gs>
            </a:gsLst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ts val="8900"/>
              </a:lnSpc>
              <a:defRPr sz="7700" b="1">
                <a:solidFill>
                  <a:srgbClr val="000000"/>
                </a:solidFill>
                <a:effectLst>
                  <a:outerShdw blurRad="76200" dist="254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Tratar</a:t>
            </a:r>
            <a:r>
              <a:t> </a:t>
            </a:r>
            <a:r>
              <a:rPr sz="5700" b="0"/>
              <a:t>con las </a:t>
            </a: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mentes</a:t>
            </a:r>
            <a:r>
              <a:t> </a:t>
            </a:r>
            <a:r>
              <a:rPr sz="5700" b="0"/>
              <a:t>es la </a:t>
            </a: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obra más delicada</a:t>
            </a:r>
            <a:r>
              <a:t> </a:t>
            </a:r>
            <a:r>
              <a:rPr sz="5700" b="0"/>
              <a:t>que se </a:t>
            </a: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haya confiado alguna vez</a:t>
            </a:r>
            <a:r>
              <a:t> </a:t>
            </a:r>
            <a:r>
              <a:rPr sz="5700" b="0"/>
              <a:t>a los</a:t>
            </a:r>
            <a:r>
              <a:t> </a:t>
            </a:r>
            <a:r>
              <a:rPr sz="5700" b="0"/>
              <a:t>mortales, y </a:t>
            </a: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necesitan constantemente</a:t>
            </a:r>
            <a:r>
              <a:rPr sz="5700" b="0"/>
              <a:t> la </a:t>
            </a: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ayuda</a:t>
            </a:r>
            <a:r>
              <a:t> </a:t>
            </a:r>
            <a:r>
              <a:rPr sz="5700" b="0"/>
              <a:t>del </a:t>
            </a:r>
            <a:r>
              <a:t>Espíritu</a:t>
            </a:r>
            <a:r>
              <a:rPr sz="5700" b="0"/>
              <a:t> de </a:t>
            </a:r>
            <a:r>
              <a:t>Dios </a:t>
            </a:r>
            <a:r>
              <a:rPr sz="5700" b="0"/>
              <a:t>para </a:t>
            </a:r>
            <a:r>
              <a:t>poder hacer correctamente </a:t>
            </a:r>
            <a:r>
              <a:rPr sz="5700" b="0"/>
              <a:t>su </a:t>
            </a:r>
            <a:r>
              <a:t>trabajo</a:t>
            </a:r>
            <a:r>
              <a:rPr sz="5700" b="0"/>
              <a:t>. </a:t>
            </a:r>
          </a:p>
        </p:txBody>
      </p:sp>
      <p:sp>
        <p:nvSpPr>
          <p:cNvPr id="350" name="Enfrentar los impulsos, la impaciencia,…"/>
          <p:cNvSpPr txBox="1">
            <a:spLocks noGrp="1"/>
          </p:cNvSpPr>
          <p:nvPr>
            <p:ph type="title"/>
          </p:nvPr>
        </p:nvSpPr>
        <p:spPr>
          <a:xfrm>
            <a:off x="3361409" y="602391"/>
            <a:ext cx="17091798" cy="274981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defTabSz="643889">
              <a:defRPr sz="8736" b="1">
                <a:solidFill>
                  <a:srgbClr val="000000"/>
                </a:solidFill>
                <a:effectLst>
                  <a:outerShdw blurRad="59435" dist="19812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006"/>
              <a:t>Enfrentar</a:t>
            </a:r>
            <a:r>
              <a:t> </a:t>
            </a:r>
            <a:r>
              <a:rPr sz="4446" b="0"/>
              <a:t>los </a:t>
            </a:r>
            <a:r>
              <a:t>impulsos</a:t>
            </a:r>
            <a:r>
              <a:rPr sz="4446" b="0"/>
              <a:t>, la </a:t>
            </a:r>
            <a:r>
              <a:t>impaciencia</a:t>
            </a:r>
            <a:r>
              <a:rPr sz="4446" b="0"/>
              <a:t>,</a:t>
            </a:r>
          </a:p>
          <a:p>
            <a:pPr defTabSz="643889">
              <a:defRPr sz="8736" b="1">
                <a:solidFill>
                  <a:srgbClr val="000000"/>
                </a:solidFill>
                <a:effectLst>
                  <a:outerShdw blurRad="59435" dist="19812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4446" b="0"/>
              <a:t>el </a:t>
            </a:r>
            <a:r>
              <a:t>orgullo</a:t>
            </a:r>
            <a:r>
              <a:rPr sz="4446" b="0"/>
              <a:t> y la </a:t>
            </a:r>
            <a:r>
              <a:t>estima propia</a:t>
            </a:r>
          </a:p>
        </p:txBody>
      </p:sp>
      <p:sp>
        <p:nvSpPr>
          <p:cNvPr id="351" name="—Consejos para los Maestros Padres y Alumnos acerca de la Educación Cristiana, 251 (1913). {1MCP 92.1}"/>
          <p:cNvSpPr txBox="1"/>
          <p:nvPr/>
        </p:nvSpPr>
        <p:spPr>
          <a:xfrm>
            <a:off x="2961792" y="12661899"/>
            <a:ext cx="1983201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—Consejos para los Maestros Padres y Alumnos acerca de la Educación Cristiana, 251 (1913). {1MCP 92.1}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alería de imágenes" descr="Galería de imágenes"/>
          <p:cNvPicPr>
            <a:picLocks noChangeAspect="1"/>
          </p:cNvPicPr>
          <p:nvPr/>
        </p:nvPicPr>
        <p:blipFill>
          <a:blip r:embed="rId2"/>
          <a:srcRect l="21585" r="21585"/>
          <a:stretch>
            <a:fillRect/>
          </a:stretch>
        </p:blipFill>
        <p:spPr>
          <a:xfrm>
            <a:off x="-82947" y="-22325"/>
            <a:ext cx="24549894" cy="137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e encontrará una gran diversidad de caracteres y educación"/>
          <p:cNvSpPr txBox="1"/>
          <p:nvPr/>
        </p:nvSpPr>
        <p:spPr>
          <a:xfrm>
            <a:off x="4228161" y="416186"/>
            <a:ext cx="15927679" cy="2317228"/>
          </a:xfrm>
          <a:prstGeom prst="rect">
            <a:avLst/>
          </a:prstGeom>
          <a:gradFill>
            <a:gsLst>
              <a:gs pos="0">
                <a:srgbClr val="DF6161"/>
              </a:gs>
              <a:gs pos="100000">
                <a:srgbClr val="FA8585"/>
              </a:gs>
            </a:gsLst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ts val="8900"/>
              </a:lnSpc>
              <a:defRPr sz="7700" b="1">
                <a:solidFill>
                  <a:srgbClr val="000000"/>
                </a:solidFill>
                <a:effectLst>
                  <a:outerShdw blurRad="76200" dist="254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200"/>
              <a:t>S</a:t>
            </a:r>
            <a:r>
              <a:rPr sz="6200"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e encontrará</a:t>
            </a:r>
            <a:r>
              <a:rPr sz="4800" b="0"/>
              <a:t> una gran </a:t>
            </a:r>
            <a:r>
              <a:rPr sz="6200"/>
              <a:t>diversidad</a:t>
            </a:r>
            <a:r>
              <a:rPr>
                <a:effectLst>
                  <a:outerShdw blurRad="76200" dist="254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rPr>
              <a:t> </a:t>
            </a:r>
            <a:r>
              <a:rPr sz="4800" b="0"/>
              <a:t>de </a:t>
            </a:r>
            <a:r>
              <a:rPr sz="6200"/>
              <a:t>caracteres</a:t>
            </a:r>
            <a:r>
              <a:rPr sz="4800" b="0"/>
              <a:t> y </a:t>
            </a:r>
            <a:r>
              <a:rPr sz="6200"/>
              <a:t>educación</a:t>
            </a:r>
          </a:p>
        </p:txBody>
      </p:sp>
      <p:sp>
        <p:nvSpPr>
          <p:cNvPr id="355" name="El maestro hará frente a:"/>
          <p:cNvSpPr txBox="1"/>
          <p:nvPr/>
        </p:nvSpPr>
        <p:spPr>
          <a:xfrm>
            <a:off x="5595739" y="3441700"/>
            <a:ext cx="785852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 maestro hará frente a:</a:t>
            </a:r>
          </a:p>
        </p:txBody>
      </p:sp>
      <p:sp>
        <p:nvSpPr>
          <p:cNvPr id="356" name="Los impulsos…"/>
          <p:cNvSpPr txBox="1"/>
          <p:nvPr/>
        </p:nvSpPr>
        <p:spPr>
          <a:xfrm>
            <a:off x="6598853" y="4400549"/>
            <a:ext cx="12710294" cy="561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Los impulsos</a:t>
            </a:r>
          </a:p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La impaciencia</a:t>
            </a:r>
          </a:p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El orgullo</a:t>
            </a:r>
          </a:p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El egoísmo</a:t>
            </a:r>
          </a:p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La estima propia desmedida</a:t>
            </a:r>
          </a:p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Un espíritu de obstinación y desafío</a:t>
            </a:r>
          </a:p>
          <a:p>
            <a:pPr marL="1257300" indent="-1130300" algn="l">
              <a:buSzPct val="80000"/>
              <a:buBlip>
                <a:blip r:embed="rId3"/>
              </a:buBlip>
              <a:defRPr b="1"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Otros han sido mimados</a:t>
            </a:r>
          </a:p>
        </p:txBody>
      </p:sp>
      <p:sp>
        <p:nvSpPr>
          <p:cNvPr id="357" name="Otros han sido mimados, y sus padres, excediéndose en sus afectos, les han permitido seguir sus propias inclinaciones. Han disculpado sus defectos hasta deformarles el carácter."/>
          <p:cNvSpPr txBox="1"/>
          <p:nvPr/>
        </p:nvSpPr>
        <p:spPr>
          <a:xfrm>
            <a:off x="212375" y="10363766"/>
            <a:ext cx="23959251" cy="2463831"/>
          </a:xfrm>
          <a:prstGeom prst="rect">
            <a:avLst/>
          </a:prstGeom>
          <a:gradFill>
            <a:gsLst>
              <a:gs pos="0">
                <a:srgbClr val="CBE0D9"/>
              </a:gs>
              <a:gs pos="100000">
                <a:srgbClr val="CBFED9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000000"/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Otros han sido mimados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, y sus </a:t>
            </a:r>
            <a:r>
              <a:t>padres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, </a:t>
            </a:r>
            <a:r>
              <a:t>excediéndose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en sus </a:t>
            </a:r>
            <a:r>
              <a:t>afectos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, les han</a:t>
            </a:r>
            <a:r>
              <a:t> permitido seguir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sus </a:t>
            </a:r>
            <a:r>
              <a:t>propias inclinaciones. Han disculpado sus defectos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hasta </a:t>
            </a:r>
            <a:r>
              <a:t>deformarles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el </a:t>
            </a:r>
            <a:r>
              <a:t>carácter.</a:t>
            </a:r>
          </a:p>
        </p:txBody>
      </p:sp>
      <p:sp>
        <p:nvSpPr>
          <p:cNvPr id="358" name="—Consejos para los Maestros Padres y Alumnos acerca de la Educación Cristiana, 251 (1913). {1MCP 92.1}"/>
          <p:cNvSpPr txBox="1"/>
          <p:nvPr/>
        </p:nvSpPr>
        <p:spPr>
          <a:xfrm>
            <a:off x="4578438" y="12903199"/>
            <a:ext cx="1675112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  <a:effectLst>
                  <a:outerShdw blurRad="38100" dist="63500" dir="21240000" rotWithShape="0">
                    <a:schemeClr val="accent6">
                      <a:hueOff val="10811956"/>
                      <a:satOff val="-58544"/>
                      <a:lumOff val="-9736"/>
                      <a:alpha val="97000"/>
                    </a:schemeClr>
                  </a:outerShdw>
                </a:effectLst>
              </a:defRPr>
            </a:lvl1pPr>
          </a:lstStyle>
          <a:p>
            <a:r>
              <a:t>—Consejos para los Maestros Padres y Alumnos acerca de la Educación Cristiana, 251 (1913). {1MCP 92.1}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Ejercitar mucho tacto…"/>
          <p:cNvSpPr txBox="1"/>
          <p:nvPr/>
        </p:nvSpPr>
        <p:spPr>
          <a:xfrm>
            <a:off x="3161820" y="6502705"/>
            <a:ext cx="17033802" cy="4478256"/>
          </a:xfrm>
          <a:prstGeom prst="rect">
            <a:avLst/>
          </a:prstGeom>
          <a:gradFill>
            <a:gsLst>
              <a:gs pos="0">
                <a:srgbClr val="4597AA"/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0100" indent="-673100" algn="l">
              <a:lnSpc>
                <a:spcPts val="11700"/>
              </a:lnSpc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Ejercitar mucho tacto </a:t>
            </a:r>
          </a:p>
          <a:p>
            <a:pPr marL="800100" indent="-673100" algn="l">
              <a:lnSpc>
                <a:spcPts val="11700"/>
              </a:lnSpc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Delicadeza en su dirección</a:t>
            </a:r>
          </a:p>
          <a:p>
            <a:pPr marL="800100" indent="-673100" algn="l">
              <a:lnSpc>
                <a:spcPts val="11700"/>
              </a:lnSpc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 Al mismo tiempo firmeza</a:t>
            </a:r>
          </a:p>
        </p:txBody>
      </p:sp>
      <p:sp>
        <p:nvSpPr>
          <p:cNvPr id="361" name="Se necesitan paciencia, tacto y sabiduría"/>
          <p:cNvSpPr txBox="1">
            <a:spLocks noGrp="1"/>
          </p:cNvSpPr>
          <p:nvPr>
            <p:ph type="title"/>
          </p:nvPr>
        </p:nvSpPr>
        <p:spPr>
          <a:xfrm>
            <a:off x="1825003" y="63402"/>
            <a:ext cx="19707436" cy="2281401"/>
          </a:xfrm>
          <a:prstGeom prst="rect">
            <a:avLst/>
          </a:prstGeom>
        </p:spPr>
        <p:txBody>
          <a:bodyPr/>
          <a:lstStyle/>
          <a:p>
            <a:pPr algn="l" defTabSz="561340">
              <a:defRPr sz="7616" b="1">
                <a:effectLst>
                  <a:outerShdw blurRad="25908" dist="60452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 necesitan </a:t>
            </a:r>
            <a:r>
              <a:rPr sz="8160"/>
              <a:t>paciencia</a:t>
            </a:r>
            <a:r>
              <a:rPr sz="6596" b="0"/>
              <a:t>, </a:t>
            </a:r>
            <a:r>
              <a:rPr sz="8160"/>
              <a:t>tacto</a:t>
            </a:r>
            <a:r>
              <a:rPr sz="6596" b="0"/>
              <a:t> y </a:t>
            </a:r>
            <a:r>
              <a:rPr sz="8160"/>
              <a:t>sabiduría</a:t>
            </a:r>
          </a:p>
        </p:txBody>
      </p:sp>
      <p:sp>
        <p:nvSpPr>
          <p:cNvPr id="362" name="Para tratar con éxito con…"/>
          <p:cNvSpPr txBox="1"/>
          <p:nvPr/>
        </p:nvSpPr>
        <p:spPr>
          <a:xfrm>
            <a:off x="3796172" y="3860863"/>
            <a:ext cx="10481898" cy="234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9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Para tratar con éxito con</a:t>
            </a:r>
          </a:p>
          <a:p>
            <a:pPr algn="l">
              <a:defRPr sz="79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estas mentes diferentes:</a:t>
            </a:r>
          </a:p>
        </p:txBody>
      </p:sp>
      <p:pic>
        <p:nvPicPr>
          <p:cNvPr id="36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651" y="2599064"/>
            <a:ext cx="10481898" cy="3649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5" y="7721905"/>
            <a:ext cx="12246070" cy="469393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—Consejos para los Maestros Padres y Alumnos acerca de la Educación Cristiana, 251 (1913). {1MCP 92.2}"/>
          <p:cNvSpPr txBox="1"/>
          <p:nvPr/>
        </p:nvSpPr>
        <p:spPr>
          <a:xfrm>
            <a:off x="1564792" y="12585699"/>
            <a:ext cx="1983201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—Consejos para los Maestros Padres y Alumnos acerca de la Educación Cristiana, 251 (1913). {1MCP 92.2}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acción:"/>
          <p:cNvSpPr txBox="1"/>
          <p:nvPr/>
        </p:nvSpPr>
        <p:spPr>
          <a:xfrm>
            <a:off x="2218048" y="1042378"/>
            <a:ext cx="394590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/>
            </a:lvl1pPr>
          </a:lstStyle>
          <a:p>
            <a:r>
              <a:t>Reacción:</a:t>
            </a:r>
          </a:p>
        </p:txBody>
      </p:sp>
      <p:sp>
        <p:nvSpPr>
          <p:cNvPr id="368" name="Se manifestará desagrado…"/>
          <p:cNvSpPr txBox="1"/>
          <p:nvPr/>
        </p:nvSpPr>
        <p:spPr>
          <a:xfrm>
            <a:off x="2644564" y="2725334"/>
            <a:ext cx="19094872" cy="6680436"/>
          </a:xfrm>
          <a:prstGeom prst="rect">
            <a:avLst/>
          </a:prstGeom>
          <a:gradFill>
            <a:gsLst>
              <a:gs pos="0">
                <a:srgbClr val="4597AA"/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0100" indent="-673100" algn="l">
              <a:lnSpc>
                <a:spcPts val="9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 manifestará desagrado </a:t>
            </a:r>
          </a:p>
          <a:p>
            <a:pPr marL="800100" indent="-673100" algn="l">
              <a:lnSpc>
                <a:spcPts val="9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Desprecio </a:t>
            </a:r>
            <a:r>
              <a:rPr sz="5900"/>
              <a:t>por los </a:t>
            </a:r>
            <a:r>
              <a:t>reglamentos.</a:t>
            </a:r>
          </a:p>
          <a:p>
            <a:pPr marL="800100" indent="-673100" algn="l">
              <a:lnSpc>
                <a:spcPts val="9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Ejercitarán </a:t>
            </a:r>
            <a:r>
              <a:rPr sz="5900"/>
              <a:t>su </a:t>
            </a:r>
            <a:r>
              <a:t>ingenio </a:t>
            </a:r>
            <a:r>
              <a:rPr sz="5900"/>
              <a:t>para </a:t>
            </a:r>
            <a:r>
              <a:t>evitar</a:t>
            </a:r>
            <a:r>
              <a:rPr sz="5900"/>
              <a:t> </a:t>
            </a:r>
            <a:r>
              <a:rPr sz="4600"/>
              <a:t>las </a:t>
            </a:r>
            <a:r>
              <a:t>penalidades</a:t>
            </a:r>
          </a:p>
          <a:p>
            <a:pPr marL="800100" indent="-673100" algn="l">
              <a:lnSpc>
                <a:spcPts val="9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7400">
                <a:effectLst>
                  <a:outerShdw blurRad="38100" dist="508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Otros ostentarán</a:t>
            </a:r>
            <a:r>
              <a:rPr sz="5900"/>
              <a:t> una</a:t>
            </a:r>
            <a:r>
              <a:t> temeraria indiferencia</a:t>
            </a:r>
          </a:p>
        </p:txBody>
      </p:sp>
      <p:sp>
        <p:nvSpPr>
          <p:cNvPr id="369" name="Todo esto exigirá paciencia, tolerancia y sabiduría de parte de aquellos a quienes se ha confiado la educación :"/>
          <p:cNvSpPr txBox="1"/>
          <p:nvPr/>
        </p:nvSpPr>
        <p:spPr>
          <a:xfrm>
            <a:off x="1745801" y="10199724"/>
            <a:ext cx="2089239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700"/>
            </a:pPr>
            <a:r>
              <a:rPr sz="5400"/>
              <a:t>Todo esto </a:t>
            </a:r>
            <a:r>
              <a:t>exigirá paciencia, tolerancia</a:t>
            </a:r>
            <a:r>
              <a:rPr sz="4500"/>
              <a:t> y </a:t>
            </a:r>
            <a:r>
              <a:t>sabiduría </a:t>
            </a:r>
            <a:r>
              <a:rPr sz="4500"/>
              <a:t>de parte de aquellos a quienes se</a:t>
            </a:r>
            <a:r>
              <a:t> ha confiado</a:t>
            </a:r>
            <a:r>
              <a:rPr sz="4500"/>
              <a:t> la </a:t>
            </a:r>
            <a:r>
              <a:t>educación :</a:t>
            </a:r>
          </a:p>
        </p:txBody>
      </p:sp>
      <p:pic>
        <p:nvPicPr>
          <p:cNvPr id="37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006" y="246901"/>
            <a:ext cx="4498978" cy="579467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71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54" y="7109493"/>
            <a:ext cx="8019692" cy="3073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—El Ministerio de Curación, 356 (1905). {1MCP 80.4}"/>
          <p:cNvSpPr txBox="1"/>
          <p:nvPr/>
        </p:nvSpPr>
        <p:spPr>
          <a:xfrm>
            <a:off x="10072956" y="12124266"/>
            <a:ext cx="11638683" cy="6604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>
              <a:defRPr sz="3200"/>
            </a:pPr>
            <a:r>
              <a:rPr sz="3700"/>
              <a:t>—El Ministerio de Curación, 356 (1905). {1MCP 80.4}</a:t>
            </a:r>
          </a:p>
        </p:txBody>
      </p:sp>
      <p:sp>
        <p:nvSpPr>
          <p:cNvPr id="374" name="Una conducta que puede dejar cicatrices y heridas irreparables"/>
          <p:cNvSpPr txBox="1">
            <a:spLocks noGrp="1"/>
          </p:cNvSpPr>
          <p:nvPr>
            <p:ph type="title"/>
          </p:nvPr>
        </p:nvSpPr>
        <p:spPr>
          <a:xfrm>
            <a:off x="5068997" y="1742657"/>
            <a:ext cx="17544368" cy="2281402"/>
          </a:xfrm>
          <a:prstGeom prst="rect">
            <a:avLst/>
          </a:prstGeom>
          <a:gradFill>
            <a:gsLst>
              <a:gs pos="0">
                <a:srgbClr val="F87E7E"/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</p:spPr>
        <p:txBody>
          <a:bodyPr/>
          <a:lstStyle>
            <a:lvl1pPr defTabSz="528319">
              <a:defRPr sz="7168" b="1">
                <a:effectLst>
                  <a:outerShdw blurRad="32512" dist="24384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Una conducta que puede dejar cicatrices y heridas irreparables</a:t>
            </a:r>
          </a:p>
        </p:txBody>
      </p:sp>
      <p:sp>
        <p:nvSpPr>
          <p:cNvPr id="375" name="…Se puede tener suficiente educación y conocimiento en las ciencias para instruir, pero ¿Tiene tacto y sabiduría para tratar con las mentes humanas? Si los instructores no tienen el amor de Cristo en su corazón, no son idóneos para llevar las graves resp"/>
          <p:cNvSpPr txBox="1"/>
          <p:nvPr/>
        </p:nvSpPr>
        <p:spPr>
          <a:xfrm>
            <a:off x="1635169" y="5145490"/>
            <a:ext cx="21113662" cy="5857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330200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  <a:r>
              <a:rPr sz="7300" i="1">
                <a:latin typeface="Times New Roman"/>
                <a:ea typeface="Times New Roman"/>
                <a:cs typeface="Times New Roman"/>
                <a:sym typeface="Times New Roman"/>
              </a:rPr>
              <a:t>Se puede tener suficiente educación y conocimiento en las ciencias para instruir</a:t>
            </a:r>
            <a:r>
              <a:rPr sz="4400" b="0"/>
              <a:t>, pero </a:t>
            </a:r>
            <a:r>
              <a:t>¿Tiene tacto</a:t>
            </a:r>
            <a:r>
              <a:rPr sz="4400" b="0"/>
              <a:t> y </a:t>
            </a:r>
            <a:r>
              <a:t>sabiduría para tratar</a:t>
            </a:r>
            <a:r>
              <a:rPr sz="4400" b="0"/>
              <a:t> con las </a:t>
            </a:r>
            <a:r>
              <a:t>mentes humanas? </a:t>
            </a:r>
            <a:r>
              <a:rPr sz="4400" b="0"/>
              <a:t>Si los </a:t>
            </a:r>
            <a:r>
              <a:t>instructores no tienen </a:t>
            </a:r>
            <a:r>
              <a:rPr sz="4400" b="0"/>
              <a:t>el </a:t>
            </a:r>
            <a:r>
              <a:t>amor</a:t>
            </a:r>
            <a:r>
              <a:rPr sz="4400" b="0"/>
              <a:t> de </a:t>
            </a:r>
            <a:r>
              <a:t>Cristo </a:t>
            </a:r>
            <a:r>
              <a:rPr sz="4400" b="0"/>
              <a:t>en su </a:t>
            </a:r>
            <a:r>
              <a:t>corazón</a:t>
            </a:r>
            <a:r>
              <a:rPr sz="4400" b="0"/>
              <a:t>, no son </a:t>
            </a:r>
            <a:r>
              <a:t>idóneos </a:t>
            </a:r>
            <a:r>
              <a:rPr sz="4400" b="0"/>
              <a:t>para</a:t>
            </a:r>
            <a:r>
              <a:t> llevar </a:t>
            </a:r>
            <a:r>
              <a:rPr sz="4400" b="0"/>
              <a:t>las </a:t>
            </a:r>
            <a:r>
              <a:t>graves responsabilidades confiadas </a:t>
            </a:r>
            <a:r>
              <a:rPr sz="4400" b="0"/>
              <a:t>a quienes educan</a:t>
            </a:r>
          </a:p>
        </p:txBody>
      </p:sp>
      <p:pic>
        <p:nvPicPr>
          <p:cNvPr id="376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497" y="-1339827"/>
            <a:ext cx="6576594" cy="6617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924" y="3889444"/>
            <a:ext cx="8492440" cy="515955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eminario  basado en el libro Mente, Carácter y Personalidad…"/>
          <p:cNvSpPr txBox="1">
            <a:spLocks noGrp="1"/>
          </p:cNvSpPr>
          <p:nvPr>
            <p:ph type="body" sz="quarter" idx="1"/>
          </p:nvPr>
        </p:nvSpPr>
        <p:spPr>
          <a:xfrm>
            <a:off x="14438924" y="5054215"/>
            <a:ext cx="7746439" cy="2830017"/>
          </a:xfrm>
          <a:prstGeom prst="rect">
            <a:avLst/>
          </a:prstGeom>
        </p:spPr>
        <p:txBody>
          <a:bodyPr/>
          <a:lstStyle/>
          <a:p>
            <a:r>
              <a:rPr sz="3800">
                <a:effectLst>
                  <a:outerShdw blurRad="12700" dist="38100" dir="18900000" rotWithShape="0">
                    <a:schemeClr val="accent4">
                      <a:hueOff val="-241732"/>
                      <a:satOff val="29417"/>
                      <a:lumOff val="20730"/>
                    </a:schemeClr>
                  </a:outerShdw>
                </a:effectLst>
              </a:rPr>
              <a:t>Seminario  basado en el libro </a:t>
            </a:r>
            <a:r>
              <a:rPr>
                <a:effectLst>
                  <a:outerShdw blurRad="12700" dist="38100" dir="18900000" rotWithShape="0">
                    <a:schemeClr val="accent4">
                      <a:hueOff val="-241732"/>
                      <a:satOff val="29417"/>
                      <a:lumOff val="20730"/>
                    </a:schemeClr>
                  </a:outerShdw>
                </a:effectLst>
              </a:rPr>
              <a:t>Mente, Carácter </a:t>
            </a:r>
            <a:r>
              <a:rPr sz="4100">
                <a:effectLst>
                  <a:outerShdw blurRad="12700" dist="38100" dir="18900000" rotWithShape="0">
                    <a:schemeClr val="accent4">
                      <a:hueOff val="-241732"/>
                      <a:satOff val="29417"/>
                      <a:lumOff val="20730"/>
                    </a:schemeClr>
                  </a:outerShdw>
                </a:effectLst>
              </a:rPr>
              <a:t>y </a:t>
            </a:r>
            <a:r>
              <a:t>Personalidad</a:t>
            </a:r>
          </a:p>
          <a:p>
            <a:pPr lvl="1">
              <a:defRPr>
                <a:effectLst>
                  <a:outerShdw blurRad="12700" dist="38100" dir="18900000" rotWithShape="0">
                    <a:schemeClr val="accent4">
                      <a:hueOff val="-241732"/>
                      <a:satOff val="29417"/>
                      <a:lumOff val="20730"/>
                    </a:schemeClr>
                  </a:outerShdw>
                </a:effectLst>
              </a:defRPr>
            </a:pPr>
            <a:r>
              <a:rPr sz="3500"/>
              <a:t>Autor: </a:t>
            </a:r>
            <a:r>
              <a:t>Elena G</a:t>
            </a:r>
            <a:r>
              <a:rPr sz="4100"/>
              <a:t>. de </a:t>
            </a:r>
            <a:r>
              <a:t>White</a:t>
            </a:r>
          </a:p>
        </p:txBody>
      </p:sp>
      <p:pic>
        <p:nvPicPr>
          <p:cNvPr id="127" name="PortadA MENTEcaracterPer.png" descr="PortadA MENTEcaracterPer.png"/>
          <p:cNvPicPr>
            <a:picLocks noChangeAspect="1"/>
          </p:cNvPicPr>
          <p:nvPr/>
        </p:nvPicPr>
        <p:blipFill>
          <a:blip r:embed="rId3"/>
          <a:srcRect t="963"/>
          <a:stretch>
            <a:fillRect/>
          </a:stretch>
        </p:blipFill>
        <p:spPr>
          <a:xfrm>
            <a:off x="4229100" y="425698"/>
            <a:ext cx="8064798" cy="12864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LOGO MINMUJER.png" descr="LOGO MINMUJER.png"/>
          <p:cNvPicPr>
            <a:picLocks noChangeAspect="1"/>
          </p:cNvPicPr>
          <p:nvPr/>
        </p:nvPicPr>
        <p:blipFill>
          <a:blip r:embed="rId4"/>
          <a:srcRect l="632" r="632"/>
          <a:stretch>
            <a:fillRect/>
          </a:stretch>
        </p:blipFill>
        <p:spPr>
          <a:xfrm>
            <a:off x="16557161" y="2801606"/>
            <a:ext cx="3510149" cy="211433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9" name="Galería de imágenes" descr="Galería de imágenes"/>
          <p:cNvPicPr>
            <a:picLocks noChangeAspect="1"/>
          </p:cNvPicPr>
          <p:nvPr/>
        </p:nvPicPr>
        <p:blipFill>
          <a:blip r:embed="rId5"/>
          <a:srcRect t="1217" b="1217"/>
          <a:stretch>
            <a:fillRect/>
          </a:stretch>
        </p:blipFill>
        <p:spPr>
          <a:xfrm>
            <a:off x="13862417" y="9146195"/>
            <a:ext cx="8064898" cy="5266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—Consejos para los Maestros Padres y Alumnos acerca de la Educación Cristiana, 185 (1913). {1MCP 92.3}"/>
          <p:cNvSpPr txBox="1"/>
          <p:nvPr/>
        </p:nvSpPr>
        <p:spPr>
          <a:xfrm>
            <a:off x="957333" y="12086166"/>
            <a:ext cx="22016071" cy="6350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—Consejos para los Maestros Padres y Alumnos acerca de la Educación Cristiana, 185 (1913). {1MCP 92.3}</a:t>
            </a:r>
          </a:p>
        </p:txBody>
      </p:sp>
      <p:pic>
        <p:nvPicPr>
          <p:cNvPr id="3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7" y="387373"/>
            <a:ext cx="6576594" cy="661757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u propio corazón insubordinado procura dominar; el sujetar a una disciplina tal el carácter y la mente plástica de los niños es dejar sobre esta cicatrices y magulladuras que nunca se eliminarán."/>
          <p:cNvSpPr txBox="1">
            <a:spLocks noGrp="1"/>
          </p:cNvSpPr>
          <p:nvPr>
            <p:ph type="title"/>
          </p:nvPr>
        </p:nvSpPr>
        <p:spPr>
          <a:xfrm>
            <a:off x="3544997" y="2178266"/>
            <a:ext cx="18390505" cy="9359468"/>
          </a:xfrm>
          <a:prstGeom prst="rect">
            <a:avLst/>
          </a:prstGeom>
          <a:gradFill>
            <a:gsLst>
              <a:gs pos="0">
                <a:srgbClr val="F87E7E"/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</p:spPr>
        <p:txBody>
          <a:bodyPr/>
          <a:lstStyle/>
          <a:p>
            <a:pPr defTabSz="693419">
              <a:defRPr sz="9407" b="1">
                <a:effectLst>
                  <a:outerShdw blurRad="42672" dist="32004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7728" b="0"/>
              <a:t>Su propio </a:t>
            </a:r>
            <a:r>
              <a:t>corazón insubordinado procura dominar</a:t>
            </a:r>
            <a:r>
              <a:rPr sz="5880" b="0"/>
              <a:t>; el </a:t>
            </a:r>
            <a:r>
              <a:t>sujetar </a:t>
            </a:r>
            <a:r>
              <a:rPr sz="5880" b="0"/>
              <a:t>a una </a:t>
            </a:r>
            <a:r>
              <a:t>disciplina </a:t>
            </a:r>
            <a:r>
              <a:rPr sz="5880" b="0"/>
              <a:t>tal el </a:t>
            </a:r>
            <a:r>
              <a:t>carácter </a:t>
            </a:r>
            <a:r>
              <a:rPr sz="5880" b="0"/>
              <a:t>y la </a:t>
            </a:r>
            <a:r>
              <a:t>mente plástica </a:t>
            </a:r>
            <a:r>
              <a:rPr sz="5880" b="0"/>
              <a:t>de los </a:t>
            </a:r>
            <a:r>
              <a:t>niños </a:t>
            </a:r>
            <a:r>
              <a:rPr sz="5880" b="0"/>
              <a:t>es </a:t>
            </a:r>
            <a:r>
              <a:t>dejar </a:t>
            </a:r>
            <a:r>
              <a:rPr sz="5880" b="0"/>
              <a:t>sobre esta </a:t>
            </a:r>
            <a:r>
              <a:t>cicatrices </a:t>
            </a:r>
            <a:r>
              <a:rPr sz="5880" b="0"/>
              <a:t>y </a:t>
            </a:r>
            <a:r>
              <a:t>magulladuras </a:t>
            </a:r>
            <a:r>
              <a:rPr sz="5880" b="0"/>
              <a:t>que </a:t>
            </a:r>
            <a:r>
              <a:t>nunca </a:t>
            </a:r>
            <a:r>
              <a:rPr sz="5880" b="0"/>
              <a:t>se </a:t>
            </a:r>
            <a:r>
              <a:t>eliminarán.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odo aquel que tenga algo que ver con la educación y preparación de los jóvenes, necesita vivir muy cerca del gran Maestro, para participar de su Espíritu y manera de trabajar. Tiene que dar lecciones que impacten el carácter y la obra de toda la vida de"/>
          <p:cNvSpPr/>
          <p:nvPr/>
        </p:nvSpPr>
        <p:spPr>
          <a:xfrm>
            <a:off x="1549400" y="3546375"/>
            <a:ext cx="21285200" cy="8689778"/>
          </a:xfrm>
          <a:prstGeom prst="roundRect">
            <a:avLst>
              <a:gd name="adj" fmla="val 10853"/>
            </a:avLst>
          </a:prstGeom>
          <a:gradFill>
            <a:gsLst>
              <a:gs pos="0">
                <a:srgbClr val="F9D5C1"/>
              </a:gs>
              <a:gs pos="100000">
                <a:srgbClr val="8F6047"/>
              </a:gs>
            </a:gsLst>
            <a:lin ang="5400000"/>
          </a:gradFill>
          <a:ln w="12700">
            <a:miter lim="400000"/>
          </a:ln>
          <a:effectLst>
            <a:outerShdw blurRad="190500" dist="1651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660400">
              <a:lnSpc>
                <a:spcPts val="8900"/>
              </a:lnSpc>
              <a:spcBef>
                <a:spcPts val="500"/>
              </a:spcBef>
              <a:defRPr sz="6200" b="1">
                <a:solidFill>
                  <a:srgbClr val="0000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7300" b="0"/>
              <a:t>Todo aquel que tenga algo que ver con la</a:t>
            </a:r>
            <a:r>
              <a:rPr sz="7300"/>
              <a:t>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educación</a:t>
            </a:r>
            <a:r>
              <a:rPr sz="8100" b="0" i="1"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preparación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de los jóvenes,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necesita vivir muy cerca </a:t>
            </a:r>
            <a:r>
              <a:rPr sz="8100" b="0" i="1">
                <a:latin typeface="Times New Roman"/>
                <a:ea typeface="Times New Roman"/>
                <a:cs typeface="Times New Roman"/>
                <a:sym typeface="Times New Roman"/>
              </a:rPr>
              <a:t>del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gran Maestro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, para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participar </a:t>
            </a:r>
            <a:r>
              <a:rPr sz="8100" b="0" i="1">
                <a:latin typeface="Times New Roman"/>
                <a:ea typeface="Times New Roman"/>
                <a:cs typeface="Times New Roman"/>
                <a:sym typeface="Times New Roman"/>
              </a:rPr>
              <a:t>de su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Espíritu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y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manera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trabajar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Tiene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dar lecciones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impacten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carácter</a:t>
            </a:r>
            <a:r>
              <a:rPr sz="61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y la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obra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toda</a:t>
            </a:r>
            <a:r>
              <a:rPr sz="8100" b="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vida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 de</a:t>
            </a:r>
            <a:r>
              <a:rPr sz="8100" b="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aquellos 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a quienes </a:t>
            </a:r>
            <a:r>
              <a:rPr sz="9100" i="1">
                <a:latin typeface="Times New Roman"/>
                <a:ea typeface="Times New Roman"/>
                <a:cs typeface="Times New Roman"/>
                <a:sym typeface="Times New Roman"/>
              </a:rPr>
              <a:t>instruye</a:t>
            </a:r>
            <a:r>
              <a:rPr sz="6100" b="0" i="1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383" name="—Obreros Evangélicos, 348 (1915). {1MCP 93.1}"/>
          <p:cNvSpPr txBox="1"/>
          <p:nvPr/>
        </p:nvSpPr>
        <p:spPr>
          <a:xfrm>
            <a:off x="6707600" y="12676982"/>
            <a:ext cx="1096880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—Obreros Evangélicos, 348 (1915). {1MCP 93.1}</a:t>
            </a:r>
          </a:p>
        </p:txBody>
      </p:sp>
      <p:sp>
        <p:nvSpPr>
          <p:cNvPr id="384" name="Se requiere el discernimiento más sutil"/>
          <p:cNvSpPr txBox="1">
            <a:spLocks noGrp="1"/>
          </p:cNvSpPr>
          <p:nvPr>
            <p:ph type="title"/>
          </p:nvPr>
        </p:nvSpPr>
        <p:spPr>
          <a:xfrm>
            <a:off x="1559200" y="634141"/>
            <a:ext cx="20526751" cy="247140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defTabSz="652145">
              <a:defRPr sz="8848" b="1">
                <a:effectLst>
                  <a:outerShdw blurRad="60198" dist="20066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 requiere</a:t>
            </a:r>
            <a:r>
              <a:rPr sz="6636" b="0"/>
              <a:t> </a:t>
            </a:r>
            <a:r>
              <a:rPr sz="6557" b="0"/>
              <a:t>el </a:t>
            </a:r>
            <a:r>
              <a:t>discernimiento más sutil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Al enseñar, Cristo:"/>
          <p:cNvSpPr txBox="1"/>
          <p:nvPr/>
        </p:nvSpPr>
        <p:spPr>
          <a:xfrm>
            <a:off x="1196780" y="3185374"/>
            <a:ext cx="9394124" cy="969852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200" b="1" i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/>
            </a:pPr>
            <a:r>
              <a:rPr b="1"/>
              <a:t>Al enseñar, Cristo:</a:t>
            </a:r>
          </a:p>
        </p:txBody>
      </p:sp>
      <p:sp>
        <p:nvSpPr>
          <p:cNvPr id="387" name="La relación personal es esencial"/>
          <p:cNvSpPr txBox="1">
            <a:spLocks noGrp="1"/>
          </p:cNvSpPr>
          <p:nvPr>
            <p:ph type="title"/>
          </p:nvPr>
        </p:nvSpPr>
        <p:spPr>
          <a:xfrm>
            <a:off x="3154804" y="790156"/>
            <a:ext cx="18074392" cy="1594711"/>
          </a:xfrm>
          <a:prstGeom prst="rect">
            <a:avLst/>
          </a:prstGeom>
        </p:spPr>
        <p:txBody>
          <a:bodyPr/>
          <a:lstStyle/>
          <a:p>
            <a:pPr defTabSz="693419">
              <a:defRPr sz="9407" b="1">
                <a:latin typeface="Helvetica"/>
                <a:ea typeface="Helvetica"/>
                <a:cs typeface="Helvetica"/>
                <a:sym typeface="Helvetica"/>
              </a:defRPr>
            </a:pPr>
            <a:r>
              <a:t>La relación personal </a:t>
            </a:r>
            <a:r>
              <a:rPr sz="6972" b="0"/>
              <a:t>es</a:t>
            </a:r>
            <a:r>
              <a:t> esencial</a:t>
            </a:r>
          </a:p>
        </p:txBody>
      </p:sp>
      <p:sp>
        <p:nvSpPr>
          <p:cNvPr id="388" name="Trató individualmente…"/>
          <p:cNvSpPr txBox="1"/>
          <p:nvPr/>
        </p:nvSpPr>
        <p:spPr>
          <a:xfrm>
            <a:off x="2708973" y="4473133"/>
            <a:ext cx="21981213" cy="7998148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Trató individualmente</a:t>
            </a:r>
            <a:endParaRPr b="1">
              <a:effectLst>
                <a:outerShdw blurRad="38100" dist="63500" dir="18900000" rotWithShape="0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Educó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a los doce por medio del trato y asociación personal</a:t>
            </a:r>
          </a:p>
          <a:p>
            <a:pPr marL="1435100" indent="-939800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Sus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instrucciones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privado</a:t>
            </a:r>
          </a:p>
          <a:p>
            <a:pPr marL="1435100" indent="-939800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frecuencia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a un solo oyente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Reveló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sus más ricos tesoros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Hablaba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y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exhortaba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en forma directa a cada mente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Se dirigía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a cada corazón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Observaba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los rostros de sus oyentes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risto vio en sus oyentes:"/>
          <p:cNvSpPr txBox="1"/>
          <p:nvPr/>
        </p:nvSpPr>
        <p:spPr>
          <a:xfrm>
            <a:off x="1450780" y="1448187"/>
            <a:ext cx="11472459" cy="989826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300" b="1">
                <a:latin typeface="Arial"/>
                <a:ea typeface="Arial"/>
                <a:cs typeface="Arial"/>
                <a:sym typeface="Arial"/>
              </a:rPr>
              <a:t>Cristo vio en sus oyentes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sp>
        <p:nvSpPr>
          <p:cNvPr id="391" name="Percibió un corazón sensible…"/>
          <p:cNvSpPr txBox="1"/>
          <p:nvPr/>
        </p:nvSpPr>
        <p:spPr>
          <a:xfrm>
            <a:off x="3707014" y="2858926"/>
            <a:ext cx="21084772" cy="7998148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Percibió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corazón sensible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Una mente abierta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 espíritu receptivo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Veía cuando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iluminaban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su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rostro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Notaba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mirada rápida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y de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comprensión</a:t>
            </a:r>
          </a:p>
          <a:p>
            <a:pPr marL="1678751" indent="-1183451" algn="l">
              <a:buSzPct val="80000"/>
              <a:buBlip>
                <a:blip r:embed="rId2"/>
              </a:buBlip>
              <a:defRPr sz="5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Que revelaba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hecho 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de que la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verdad había llegado 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al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alma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, y su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corazón vibraba 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respuesta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sz="6800" b="1">
                <a:effectLst>
                  <a:outerShdw blurRad="38100" dist="635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gozosa bondad</a:t>
            </a:r>
            <a:r>
              <a:rPr sz="560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92" name="—La Educación, 231 (1903). {1MCP 93.2}"/>
          <p:cNvSpPr txBox="1"/>
          <p:nvPr/>
        </p:nvSpPr>
        <p:spPr>
          <a:xfrm>
            <a:off x="7139558" y="11849100"/>
            <a:ext cx="1010488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r>
              <a:t>—La Educación, 231 (1903). {1MCP 93.2}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restar atención a las leyes de la salud,…"/>
          <p:cNvSpPr txBox="1"/>
          <p:nvPr/>
        </p:nvSpPr>
        <p:spPr>
          <a:xfrm>
            <a:off x="2542175" y="1639682"/>
            <a:ext cx="19872937" cy="596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586899" indent="-1586899" algn="l" defTabSz="685165">
              <a:lnSpc>
                <a:spcPts val="9200"/>
              </a:lnSpc>
              <a:buSzPct val="100000"/>
              <a:buChar char="✓"/>
              <a:defRPr sz="5062" b="1">
                <a:effectLst>
                  <a:outerShdw blurRad="31623" dist="52705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7636"/>
              <a:t>Prestar atención</a:t>
            </a:r>
            <a:r>
              <a:rPr sz="6308" b="0"/>
              <a:t> a las</a:t>
            </a:r>
            <a:r>
              <a:rPr b="0"/>
              <a:t> </a:t>
            </a:r>
            <a:r>
              <a:rPr sz="8466"/>
              <a:t>leyes</a:t>
            </a:r>
            <a:r>
              <a:rPr b="0"/>
              <a:t> de la </a:t>
            </a:r>
            <a:r>
              <a:rPr sz="8466"/>
              <a:t>salud</a:t>
            </a:r>
            <a:r>
              <a:rPr b="0"/>
              <a:t>,</a:t>
            </a:r>
          </a:p>
          <a:p>
            <a:pPr marL="1759388" indent="-1759388" algn="l" defTabSz="685165">
              <a:lnSpc>
                <a:spcPts val="9200"/>
              </a:lnSpc>
              <a:buSzPct val="100000"/>
              <a:buChar char="✓"/>
              <a:defRPr sz="5062" b="1">
                <a:effectLst>
                  <a:outerShdw blurRad="31623" dist="52705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8466"/>
              <a:t>Ejercer</a:t>
            </a:r>
            <a:r>
              <a:rPr b="0"/>
              <a:t> </a:t>
            </a:r>
            <a:r>
              <a:rPr sz="4316" b="0"/>
              <a:t>una </a:t>
            </a:r>
            <a:r>
              <a:rPr sz="6308" b="0"/>
              <a:t>influencia correcta.</a:t>
            </a:r>
          </a:p>
          <a:p>
            <a:pPr marL="1310916" indent="-1310916" algn="l" defTabSz="685165">
              <a:lnSpc>
                <a:spcPts val="9200"/>
              </a:lnSpc>
              <a:buSzPct val="100000"/>
              <a:buChar char="✓"/>
              <a:defRPr sz="5062" b="1">
                <a:effectLst>
                  <a:outerShdw blurRad="31623" dist="52705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308" b="0"/>
              <a:t>Si la </a:t>
            </a:r>
            <a:r>
              <a:rPr sz="8466"/>
              <a:t>capacidad </a:t>
            </a:r>
            <a:r>
              <a:rPr sz="7636"/>
              <a:t>física ya está debilitada</a:t>
            </a:r>
            <a:r>
              <a:rPr b="0"/>
              <a:t> </a:t>
            </a:r>
            <a:r>
              <a:rPr sz="4316" b="0"/>
              <a:t>por la</a:t>
            </a:r>
            <a:r>
              <a:rPr sz="5478" b="0"/>
              <a:t> </a:t>
            </a:r>
            <a:r>
              <a:rPr sz="6308" b="0"/>
              <a:t>enfermedad</a:t>
            </a:r>
            <a:r>
              <a:rPr sz="5478" b="0"/>
              <a:t> </a:t>
            </a:r>
            <a:r>
              <a:rPr sz="4316" b="0"/>
              <a:t>o el</a:t>
            </a:r>
            <a:r>
              <a:rPr sz="5478" b="0"/>
              <a:t> </a:t>
            </a:r>
            <a:r>
              <a:rPr sz="6308" b="0"/>
              <a:t>exceso </a:t>
            </a:r>
            <a:r>
              <a:rPr sz="4316" b="0"/>
              <a:t>de</a:t>
            </a:r>
            <a:r>
              <a:rPr sz="6308" b="0"/>
              <a:t> trabajo.</a:t>
            </a:r>
          </a:p>
          <a:p>
            <a:pPr marL="1586899" indent="-1586899" algn="l" defTabSz="685165">
              <a:lnSpc>
                <a:spcPts val="9200"/>
              </a:lnSpc>
              <a:buSzPct val="100000"/>
              <a:buChar char="✓"/>
              <a:defRPr sz="5062" b="1">
                <a:effectLst>
                  <a:outerShdw blurRad="31623" dist="52705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7636"/>
              <a:t>Tomar tiempo</a:t>
            </a:r>
            <a:r>
              <a:rPr sz="6308" b="0"/>
              <a:t> </a:t>
            </a:r>
            <a:r>
              <a:rPr sz="4316" b="0"/>
              <a:t>para la </a:t>
            </a:r>
            <a:r>
              <a:rPr sz="7636"/>
              <a:t>recreación</a:t>
            </a:r>
            <a:r>
              <a:rPr sz="6308" b="0"/>
              <a:t>.</a:t>
            </a:r>
          </a:p>
        </p:txBody>
      </p:sp>
      <p:sp>
        <p:nvSpPr>
          <p:cNvPr id="395" name="Fundamentals of Christian Education, 147 (1890). {1MCP 93.3}"/>
          <p:cNvSpPr txBox="1"/>
          <p:nvPr/>
        </p:nvSpPr>
        <p:spPr>
          <a:xfrm>
            <a:off x="10566211" y="9102422"/>
            <a:ext cx="1185371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Fundamentals of Christian Education, 147 (1890). {1MCP 93.3}</a:t>
            </a:r>
          </a:p>
        </p:txBody>
      </p:sp>
      <p:pic>
        <p:nvPicPr>
          <p:cNvPr id="396" name="Galería de imágenes" descr="Galería de imáge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7" y="7392651"/>
            <a:ext cx="13710306" cy="623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El exceso de trabajo incapacita"/>
          <p:cNvSpPr txBox="1">
            <a:spLocks noGrp="1"/>
          </p:cNvSpPr>
          <p:nvPr>
            <p:ph type="title"/>
          </p:nvPr>
        </p:nvSpPr>
        <p:spPr>
          <a:xfrm>
            <a:off x="4516566" y="761174"/>
            <a:ext cx="15350868" cy="1871204"/>
          </a:xfrm>
          <a:prstGeom prst="rect">
            <a:avLst/>
          </a:prstGeom>
        </p:spPr>
        <p:txBody>
          <a:bodyPr/>
          <a:lstStyle/>
          <a:p>
            <a:pPr defTabSz="652145">
              <a:defRPr sz="8848" b="1">
                <a:effectLst>
                  <a:outerShdw blurRad="30099" dist="70231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478" b="0"/>
              <a:t>El </a:t>
            </a:r>
            <a:r>
              <a:t>exceso</a:t>
            </a:r>
            <a:r>
              <a:rPr sz="4108" b="0"/>
              <a:t> de </a:t>
            </a:r>
            <a:r>
              <a:t>trabajo incapacita</a:t>
            </a:r>
          </a:p>
        </p:txBody>
      </p:sp>
      <p:sp>
        <p:nvSpPr>
          <p:cNvPr id="399" name="No cargue responsabilidades adicionales a su trabajo…"/>
          <p:cNvSpPr txBox="1"/>
          <p:nvPr/>
        </p:nvSpPr>
        <p:spPr>
          <a:xfrm>
            <a:off x="6337288" y="3158619"/>
            <a:ext cx="16552357" cy="658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231946" indent="-1231946" algn="l" defTabSz="643889">
              <a:lnSpc>
                <a:spcPts val="8600"/>
              </a:lnSpc>
              <a:buSzPct val="100000"/>
              <a:buChar char="✓"/>
              <a:defRPr sz="4758" b="1">
                <a:effectLst>
                  <a:outerShdw blurRad="29717" dist="49530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928" b="0"/>
              <a:t>No </a:t>
            </a:r>
            <a:r>
              <a:rPr sz="7175"/>
              <a:t>cargue</a:t>
            </a:r>
            <a:r>
              <a:rPr sz="7956"/>
              <a:t> </a:t>
            </a:r>
            <a:r>
              <a:rPr sz="6317"/>
              <a:t>responsabilidades adicionales</a:t>
            </a:r>
            <a:r>
              <a:rPr sz="5928" b="0"/>
              <a:t> a su trabajo </a:t>
            </a:r>
          </a:p>
          <a:p>
            <a:pPr marL="1231946" indent="-1231946" algn="l" defTabSz="643889">
              <a:lnSpc>
                <a:spcPts val="8600"/>
              </a:lnSpc>
              <a:buSzPct val="100000"/>
              <a:buChar char="✓"/>
              <a:defRPr sz="4758" b="1">
                <a:effectLst>
                  <a:outerShdw blurRad="29717" dist="49530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928" b="0"/>
              <a:t>Le</a:t>
            </a:r>
            <a:r>
              <a:rPr b="0"/>
              <a:t> </a:t>
            </a:r>
            <a:r>
              <a:rPr sz="7175"/>
              <a:t>abrumarán física</a:t>
            </a:r>
            <a:r>
              <a:rPr b="0"/>
              <a:t> o </a:t>
            </a:r>
            <a:r>
              <a:rPr sz="7175"/>
              <a:t>mentalmente</a:t>
            </a:r>
            <a:r>
              <a:rPr b="0"/>
              <a:t> </a:t>
            </a:r>
            <a:r>
              <a:rPr sz="5928" b="0"/>
              <a:t>tanto su sistema nervioso que se desequilibra</a:t>
            </a:r>
          </a:p>
          <a:p>
            <a:pPr marL="1231946" indent="-1231946" algn="l" defTabSz="643889">
              <a:lnSpc>
                <a:spcPts val="8600"/>
              </a:lnSpc>
              <a:buSzPct val="100000"/>
              <a:buChar char="✓"/>
              <a:defRPr sz="4758" b="1">
                <a:effectLst>
                  <a:outerShdw blurRad="29717" dist="49530" dir="210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928" b="0"/>
              <a:t>Se </a:t>
            </a:r>
            <a:r>
              <a:rPr sz="7175"/>
              <a:t>incapacita</a:t>
            </a:r>
            <a:r>
              <a:rPr b="0"/>
              <a:t> </a:t>
            </a:r>
            <a:r>
              <a:rPr sz="5928" b="0"/>
              <a:t>para tratar con las mentes</a:t>
            </a:r>
          </a:p>
        </p:txBody>
      </p:sp>
      <p:sp>
        <p:nvSpPr>
          <p:cNvPr id="400" name="—Fundamentals of Christian Education, 147 (1890). {1MCP 93.3}"/>
          <p:cNvSpPr txBox="1"/>
          <p:nvPr/>
        </p:nvSpPr>
        <p:spPr>
          <a:xfrm>
            <a:off x="8477061" y="12158133"/>
            <a:ext cx="1227281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—Fundamentals of Christian Education, 147 (1890). {1MCP 93.3}</a:t>
            </a:r>
          </a:p>
        </p:txBody>
      </p:sp>
      <p:pic>
        <p:nvPicPr>
          <p:cNvPr id="401" name="Galería de imágenes" descr="Galería de imáge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625" y="3864989"/>
            <a:ext cx="10740750" cy="826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415" y="7550724"/>
            <a:ext cx="8766561" cy="9875219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— {1MCP 94.1}, {1MCP 94.2}"/>
          <p:cNvSpPr txBox="1"/>
          <p:nvPr/>
        </p:nvSpPr>
        <p:spPr>
          <a:xfrm>
            <a:off x="7973222" y="12397316"/>
            <a:ext cx="13936523" cy="6223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— {1MCP 94.1}, {1MCP 94.2}</a:t>
            </a:r>
          </a:p>
        </p:txBody>
      </p:sp>
      <p:sp>
        <p:nvSpPr>
          <p:cNvPr id="405" name="Comprender las diferentes necesidades"/>
          <p:cNvSpPr txBox="1">
            <a:spLocks noGrp="1"/>
          </p:cNvSpPr>
          <p:nvPr>
            <p:ph type="title"/>
          </p:nvPr>
        </p:nvSpPr>
        <p:spPr>
          <a:xfrm>
            <a:off x="3696176" y="532913"/>
            <a:ext cx="16991649" cy="1724801"/>
          </a:xfrm>
          <a:prstGeom prst="rect">
            <a:avLst/>
          </a:prstGeom>
        </p:spPr>
        <p:txBody>
          <a:bodyPr/>
          <a:lstStyle/>
          <a:p>
            <a:pPr algn="l" defTabSz="528319">
              <a:defRPr sz="7168" b="1">
                <a:effectLst>
                  <a:outerShdw blurRad="24384" dist="56896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Comprender </a:t>
            </a:r>
            <a:r>
              <a:rPr sz="5696" b="0"/>
              <a:t>las </a:t>
            </a:r>
            <a:r>
              <a:t>diferentes necesidades</a:t>
            </a:r>
          </a:p>
        </p:txBody>
      </p:sp>
      <p:sp>
        <p:nvSpPr>
          <p:cNvPr id="406" name="Hay muchos que se provocaron enfermedades de casi todo tipo por su complacencia pecaminosa.…"/>
          <p:cNvSpPr txBox="1"/>
          <p:nvPr/>
        </p:nvSpPr>
        <p:spPr>
          <a:xfrm>
            <a:off x="2310974" y="8207086"/>
            <a:ext cx="20568502" cy="41402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Hay muchos que se provocaron enfermedades de casi todo tipo por su complacencia pecaminosa. </a:t>
            </a:r>
          </a:p>
          <a:p>
            <a: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Esta clase de personas no merece la solidaridad que con frecuencia requieren. Y resulta penoso que los médicos dediquen tiempo y esfuerzos a estas personas, degradadas física, mental y moralmente</a:t>
            </a:r>
          </a:p>
        </p:txBody>
      </p:sp>
      <p:sp>
        <p:nvSpPr>
          <p:cNvPr id="407" name="Los médicos deben ser hombres y mujeres de fe y espiritualidad.…"/>
          <p:cNvSpPr txBox="1"/>
          <p:nvPr/>
        </p:nvSpPr>
        <p:spPr>
          <a:xfrm>
            <a:off x="3871624" y="3270103"/>
            <a:ext cx="16640752" cy="336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49400" indent="-1270000" algn="l">
              <a:lnSpc>
                <a:spcPts val="8600"/>
              </a:lnSpc>
              <a:buSzPct val="80000"/>
              <a:buBlip>
                <a:blip r:embed="rId3"/>
              </a:buBlip>
              <a:defRPr sz="7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Arial Black"/>
              </a:defRPr>
            </a:pPr>
            <a:r>
              <a:rPr b="1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Los médicos </a:t>
            </a:r>
            <a:r>
              <a:rPr sz="5900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deben ser hombres y mujeres de</a:t>
            </a:r>
            <a:r>
              <a:rPr b="1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fe y espiritualidad.</a:t>
            </a:r>
          </a:p>
          <a:p>
            <a:pPr marL="1549400" indent="-1270000" algn="l">
              <a:lnSpc>
                <a:spcPts val="8600"/>
              </a:lnSpc>
              <a:buSzPct val="80000"/>
              <a:buBlip>
                <a:blip r:embed="rId3"/>
              </a:buBlip>
              <a:defRPr sz="7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Arial Black"/>
              </a:defRPr>
            </a:pPr>
            <a:r>
              <a:rPr b="1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Han </a:t>
            </a:r>
            <a:r>
              <a:rPr sz="5900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b="1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poner</a:t>
            </a:r>
            <a:r>
              <a:rPr sz="5900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en</a:t>
            </a:r>
            <a:r>
              <a:rPr b="1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Dios</a:t>
            </a:r>
            <a:r>
              <a:rPr sz="5900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su </a:t>
            </a:r>
            <a:r>
              <a:rPr b="1" i="1">
                <a:effectLst>
                  <a:outerShdw blurRad="38100" dist="38100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confianza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615" y="4070924"/>
            <a:ext cx="8766561" cy="9875218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—Testimonies for the Church 3:178 (1872). {1MCP 94.4}"/>
          <p:cNvSpPr txBox="1"/>
          <p:nvPr/>
        </p:nvSpPr>
        <p:spPr>
          <a:xfrm>
            <a:off x="7973222" y="12397316"/>
            <a:ext cx="13936523" cy="6223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—Testimonies for the Church 3:178 (1872). {1MCP 94.4}</a:t>
            </a:r>
          </a:p>
        </p:txBody>
      </p:sp>
      <p:sp>
        <p:nvSpPr>
          <p:cNvPr id="411" name="Hay un grupo de personas que vivieron en violación de las leyes naturales por ignorancia. Trabajaron y comieron en forma intemperante porque tal era la costumbre… acuden con una débil esperanza de que puedan encontrar alivio."/>
          <p:cNvSpPr txBox="1"/>
          <p:nvPr/>
        </p:nvSpPr>
        <p:spPr>
          <a:xfrm>
            <a:off x="1907749" y="891886"/>
            <a:ext cx="20568502" cy="33274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Hay un grupo de personas que vivieron en violación de las leyes</a:t>
            </a:r>
            <a:r>
              <a:t> naturales por ignorancia. Trabajaron y comieron en forma intemperante porque tal era la costumbre… acuden con una débil esperanza de que puedan encontrar alivio.</a:t>
            </a:r>
          </a:p>
        </p:txBody>
      </p:sp>
      <p:sp>
        <p:nvSpPr>
          <p:cNvPr id="412" name="Necesitan apoyo.…"/>
          <p:cNvSpPr txBox="1"/>
          <p:nvPr/>
        </p:nvSpPr>
        <p:spPr>
          <a:xfrm>
            <a:off x="2999949" y="5019001"/>
            <a:ext cx="12255757" cy="7493001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223818" indent="-1071418" algn="l">
              <a:buSzPct val="80000"/>
              <a:buBlip>
                <a:blip r:embed="rId3"/>
              </a:buBlip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Necesitan apoyo</a:t>
            </a:r>
            <a:r>
              <a:t>.</a:t>
            </a:r>
          </a:p>
          <a:p>
            <a:pPr marL="1223818" indent="-1071418" algn="l">
              <a:buSzPct val="80000"/>
              <a:buBlip>
                <a:blip r:embed="rId3"/>
              </a:buBlip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Hay que t</a:t>
            </a:r>
            <a:r>
              <a:t>ratarlas con la mayor ternura</a:t>
            </a:r>
          </a:p>
          <a:p>
            <a:pPr marL="1223818" indent="-1071418" algn="l">
              <a:buSzPct val="80000"/>
              <a:buBlip>
                <a:blip r:embed="rId3"/>
              </a:buBlip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Procurar</a:t>
            </a:r>
            <a:r>
              <a:t> que </a:t>
            </a: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comprendan</a:t>
            </a:r>
            <a:r>
              <a:t> las leyes que rigen sus cuerpos</a:t>
            </a:r>
          </a:p>
          <a:p>
            <a:pPr marL="889000" indent="-736600" algn="l">
              <a:buSzPct val="80000"/>
              <a:buBlip>
                <a:blip r:embed="rId3"/>
              </a:buBlip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Para que puedan dejar de violarlas y al dominarse</a:t>
            </a:r>
          </a:p>
          <a:p>
            <a:pPr marL="1223818" indent="-1071418" algn="l">
              <a:buSzPct val="80000"/>
              <a:buBlip>
                <a:blip r:embed="rId3"/>
              </a:buBlip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Evitar</a:t>
            </a:r>
            <a:r>
              <a:t> el sufrimiento y la enfermedad</a:t>
            </a:r>
          </a:p>
          <a:p>
            <a:pPr marL="889000" indent="-736600" algn="l">
              <a:buSzPct val="80000"/>
              <a:buBlip>
                <a:blip r:embed="rId3"/>
              </a:buBlip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El </a:t>
            </a:r>
            <a:r>
              <a:rPr sz="6400" b="1" i="1">
                <a:latin typeface="Times New Roman"/>
                <a:ea typeface="Times New Roman"/>
                <a:cs typeface="Times New Roman"/>
                <a:sym typeface="Times New Roman"/>
              </a:rPr>
              <a:t>castigo</a:t>
            </a:r>
            <a:r>
              <a:t> por violar las leyes de la naturaleza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No debe decirse la verdad en todo momento"/>
          <p:cNvSpPr txBox="1">
            <a:spLocks noGrp="1"/>
          </p:cNvSpPr>
          <p:nvPr>
            <p:ph type="title"/>
          </p:nvPr>
        </p:nvSpPr>
        <p:spPr>
          <a:xfrm>
            <a:off x="4974464" y="520700"/>
            <a:ext cx="14435072" cy="2336933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6800"/>
              </a:lnSpc>
              <a:defRPr sz="8800"/>
            </a:pPr>
            <a:r>
              <a:t>No debe decirse</a:t>
            </a:r>
            <a:r>
              <a:rPr sz="5900">
                <a:latin typeface="Helvetica"/>
                <a:ea typeface="Helvetica"/>
                <a:cs typeface="Helvetica"/>
                <a:sym typeface="Helvetica"/>
              </a:rPr>
              <a:t> la </a:t>
            </a:r>
            <a:r>
              <a:t>verdad </a:t>
            </a:r>
            <a:r>
              <a:rPr sz="5900">
                <a:latin typeface="Helvetica"/>
                <a:ea typeface="Helvetica"/>
                <a:cs typeface="Helvetica"/>
                <a:sym typeface="Helvetica"/>
              </a:rPr>
              <a:t>en todo </a:t>
            </a:r>
            <a:r>
              <a:t>momento</a:t>
            </a:r>
          </a:p>
        </p:txBody>
      </p:sp>
      <p:sp>
        <p:nvSpPr>
          <p:cNvPr id="415" name="Pocos de los que actúan en la sociedad del mundo…, están preparados para escuchar una presentación de la realidad con respecto a sí mismos."/>
          <p:cNvSpPr/>
          <p:nvPr/>
        </p:nvSpPr>
        <p:spPr>
          <a:xfrm>
            <a:off x="1835150" y="3305332"/>
            <a:ext cx="20713701" cy="2009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323"/>
                </a:moveTo>
                <a:lnTo>
                  <a:pt x="0" y="4277"/>
                </a:lnTo>
                <a:cubicBezTo>
                  <a:pt x="0" y="1915"/>
                  <a:pt x="186" y="0"/>
                  <a:pt x="415" y="0"/>
                </a:cubicBezTo>
                <a:lnTo>
                  <a:pt x="21185" y="0"/>
                </a:lnTo>
                <a:cubicBezTo>
                  <a:pt x="21414" y="0"/>
                  <a:pt x="21600" y="1915"/>
                  <a:pt x="21600" y="4277"/>
                </a:cubicBezTo>
                <a:lnTo>
                  <a:pt x="21600" y="17323"/>
                </a:lnTo>
                <a:cubicBezTo>
                  <a:pt x="21600" y="19685"/>
                  <a:pt x="21414" y="21600"/>
                  <a:pt x="21185" y="21600"/>
                </a:cubicBezTo>
                <a:lnTo>
                  <a:pt x="415" y="21600"/>
                </a:lnTo>
                <a:cubicBezTo>
                  <a:pt x="186" y="21600"/>
                  <a:pt x="0" y="19685"/>
                  <a:pt x="0" y="1732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6300"/>
              </a:lnSpc>
              <a:defRPr sz="4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latin typeface="+mj-lt"/>
                <a:ea typeface="+mj-ea"/>
                <a:cs typeface="+mj-cs"/>
                <a:sym typeface="Arial Black"/>
              </a:rPr>
              <a:t>Pocos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de los que actúan en la sociedad del mundo…,</a:t>
            </a:r>
            <a:r>
              <a:rPr>
                <a:latin typeface="+mj-lt"/>
                <a:ea typeface="+mj-ea"/>
                <a:cs typeface="+mj-cs"/>
                <a:sym typeface="Arial Black"/>
              </a:rPr>
              <a:t> están preparados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para </a:t>
            </a:r>
            <a:r>
              <a:rPr>
                <a:latin typeface="+mj-lt"/>
                <a:ea typeface="+mj-ea"/>
                <a:cs typeface="+mj-cs"/>
                <a:sym typeface="Arial Black"/>
              </a:rPr>
              <a:t>escuchar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una </a:t>
            </a:r>
            <a:r>
              <a:rPr>
                <a:latin typeface="+mj-lt"/>
                <a:ea typeface="+mj-ea"/>
                <a:cs typeface="+mj-cs"/>
                <a:sym typeface="Arial Black"/>
              </a:rPr>
              <a:t>presentación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de la </a:t>
            </a:r>
            <a:r>
              <a:rPr>
                <a:latin typeface="+mj-lt"/>
                <a:ea typeface="+mj-ea"/>
                <a:cs typeface="+mj-cs"/>
                <a:sym typeface="Arial Black"/>
              </a:rPr>
              <a:t>realidad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con </a:t>
            </a:r>
            <a:r>
              <a:rPr>
                <a:latin typeface="+mj-lt"/>
                <a:ea typeface="+mj-ea"/>
                <a:cs typeface="+mj-cs"/>
                <a:sym typeface="Arial Black"/>
              </a:rPr>
              <a:t>respecto a sí mismos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. </a:t>
            </a:r>
          </a:p>
        </p:txBody>
      </p:sp>
      <p:sp>
        <p:nvSpPr>
          <p:cNvPr id="416" name="Aun la verdad no debe ser presentada en todo momento.…"/>
          <p:cNvSpPr txBox="1"/>
          <p:nvPr/>
        </p:nvSpPr>
        <p:spPr>
          <a:xfrm>
            <a:off x="2951179" y="5762212"/>
            <a:ext cx="19711426" cy="694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2600" indent="-330200" algn="l">
              <a:lnSpc>
                <a:spcPts val="6500"/>
              </a:lnSpc>
              <a:spcBef>
                <a:spcPts val="4300"/>
              </a:spcBef>
              <a:buSzPct val="80000"/>
              <a:buBlip>
                <a:blip r:embed="rId2"/>
              </a:buBlip>
              <a:defRPr sz="4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Aun la verdad no debe ser presentada en todo momento.</a:t>
            </a:r>
          </a:p>
          <a:p>
            <a:pPr marL="482600" indent="-330200" algn="l">
              <a:lnSpc>
                <a:spcPts val="6500"/>
              </a:lnSpc>
              <a:spcBef>
                <a:spcPts val="4300"/>
              </a:spcBef>
              <a:buSzPct val="80000"/>
              <a:buBlip>
                <a:blip r:embed="rId2"/>
              </a:buBlip>
              <a:defRPr sz="4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Hay un tiempo y una oportunidad apropiados para hablar cuando las palabras no ofenderán.</a:t>
            </a:r>
          </a:p>
          <a:p>
            <a:pPr marL="482600" indent="-330200" algn="l">
              <a:lnSpc>
                <a:spcPts val="6500"/>
              </a:lnSpc>
              <a:spcBef>
                <a:spcPts val="4300"/>
              </a:spcBef>
              <a:buSzPct val="80000"/>
              <a:buBlip>
                <a:blip r:embed="rId2"/>
              </a:buBlip>
              <a:defRPr sz="4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Los médicos no deberían tener exceso de trabajo y sus sistemas nerviosos debilitados, pues esta condición del cuerpo no favorece una mente tranquila, nervios serenos y un espíritu alegre y jovial.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ángulo redondeado"/>
          <p:cNvSpPr/>
          <p:nvPr/>
        </p:nvSpPr>
        <p:spPr>
          <a:xfrm>
            <a:off x="3581400" y="3335833"/>
            <a:ext cx="19530914" cy="9129217"/>
          </a:xfrm>
          <a:prstGeom prst="roundRect">
            <a:avLst>
              <a:gd name="adj" fmla="val 13459"/>
            </a:avLst>
          </a:prstGeom>
          <a:gradFill>
            <a:gsLst>
              <a:gs pos="0">
                <a:schemeClr val="accent1">
                  <a:alpha val="49962"/>
                </a:schemeClr>
              </a:gs>
              <a:gs pos="100000">
                <a:schemeClr val="accent1">
                  <a:hueOff val="321133"/>
                  <a:satOff val="-12043"/>
                  <a:lumOff val="-7113"/>
                  <a:alpha val="4996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5368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9" name="Cristo comprende"/>
          <p:cNvSpPr txBox="1">
            <a:spLocks noGrp="1"/>
          </p:cNvSpPr>
          <p:nvPr>
            <p:ph type="title"/>
          </p:nvPr>
        </p:nvSpPr>
        <p:spPr>
          <a:xfrm>
            <a:off x="7143750" y="151112"/>
            <a:ext cx="10624047" cy="1879502"/>
          </a:xfrm>
          <a:prstGeom prst="rect">
            <a:avLst/>
          </a:prstGeom>
        </p:spPr>
        <p:txBody>
          <a:bodyPr/>
          <a:lstStyle>
            <a:lvl1pPr>
              <a:defRPr sz="8200">
                <a:solidFill>
                  <a:srgbClr val="4B362E"/>
                </a:solidFill>
                <a:effectLst>
                  <a:outerShdw blurRad="38100" dist="63500" dir="18900000" rotWithShape="0">
                    <a:schemeClr val="accent6">
                      <a:hueOff val="7068528"/>
                      <a:satOff val="-63217"/>
                      <a:lumOff val="21330"/>
                    </a:schemeClr>
                  </a:outerShdw>
                </a:effectLst>
              </a:defRPr>
            </a:lvl1pPr>
          </a:lstStyle>
          <a:p>
            <a:pPr>
              <a:defRPr sz="11200"/>
            </a:pPr>
            <a:r>
              <a:rPr sz="8200"/>
              <a:t>Cristo comprende</a:t>
            </a:r>
          </a:p>
        </p:txBody>
      </p:sp>
      <p:sp>
        <p:nvSpPr>
          <p:cNvPr id="420" name="Aquel que se hizo hombre sabe solidarizarse con los padecimientos de la humanidad."/>
          <p:cNvSpPr txBox="1">
            <a:spLocks noGrp="1"/>
          </p:cNvSpPr>
          <p:nvPr>
            <p:ph type="body" sz="quarter" idx="1"/>
          </p:nvPr>
        </p:nvSpPr>
        <p:spPr>
          <a:xfrm>
            <a:off x="373790" y="1925570"/>
            <a:ext cx="23177169" cy="986930"/>
          </a:xfrm>
          <a:prstGeom prst="rect">
            <a:avLst/>
          </a:prstGeom>
          <a:solidFill>
            <a:schemeClr val="accent6">
              <a:hueOff val="105381"/>
              <a:satOff val="14341"/>
              <a:lumOff val="10801"/>
            </a:schemeClr>
          </a:solidFill>
        </p:spPr>
        <p:txBody>
          <a:bodyPr anchor="t"/>
          <a:lstStyle>
            <a:lvl1pPr marL="0" indent="0" algn="ctr">
              <a:buSzTx/>
              <a:buNone/>
              <a:defRPr sz="4300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Aquel que se hizo hombre sabe solidarizarse con los padecimientos de la humanidad.</a:t>
            </a:r>
          </a:p>
        </p:txBody>
      </p:sp>
      <p:sp>
        <p:nvSpPr>
          <p:cNvPr id="421" name="Cristo no solo conoce a cada alma…"/>
          <p:cNvSpPr txBox="1"/>
          <p:nvPr/>
        </p:nvSpPr>
        <p:spPr>
          <a:xfrm>
            <a:off x="1990846" y="3603016"/>
            <a:ext cx="20929855" cy="859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32000" indent="-1866900" algn="l">
              <a:lnSpc>
                <a:spcPts val="6100"/>
              </a:lnSpc>
              <a:spcBef>
                <a:spcPts val="2800"/>
              </a:spcBef>
              <a:buSzPct val="80000"/>
              <a:buBlip>
                <a:blip r:embed="rId3"/>
              </a:buBlip>
              <a:defRPr>
                <a:effectLst>
                  <a:outerShdw blurRad="38100" dist="25400" dir="18900000" rotWithShape="0">
                    <a:srgbClr val="000000"/>
                  </a:outerShdw>
                </a:effectLst>
              </a:defRPr>
            </a:pPr>
            <a:r>
              <a:t>Cristo no solo </a:t>
            </a:r>
            <a:r>
              <a:rPr sz="6200" b="1">
                <a:latin typeface="Helvetica"/>
                <a:ea typeface="Helvetica"/>
                <a:cs typeface="Helvetica"/>
                <a:sym typeface="Helvetica"/>
              </a:rPr>
              <a:t>conoce</a:t>
            </a:r>
            <a:r>
              <a:t> a cada alma</a:t>
            </a:r>
          </a:p>
          <a:p>
            <a:pPr marL="2032000" indent="-1866900" algn="l">
              <a:lnSpc>
                <a:spcPts val="6100"/>
              </a:lnSpc>
              <a:spcBef>
                <a:spcPts val="2800"/>
              </a:spcBef>
              <a:buSzPct val="80000"/>
              <a:buBlip>
                <a:blip r:embed="rId3"/>
              </a:buBlip>
              <a:defRPr>
                <a:effectLst>
                  <a:outerShdw blurRad="38100" dist="25400" dir="18900000" rotWithShape="0">
                    <a:srgbClr val="000000"/>
                  </a:outerShdw>
                </a:effectLst>
              </a:defRPr>
            </a:pPr>
            <a:r>
              <a:t>Sus </a:t>
            </a:r>
            <a:r>
              <a:rPr sz="6200" b="1">
                <a:latin typeface="Helvetica"/>
                <a:ea typeface="Helvetica"/>
                <a:cs typeface="Helvetica"/>
                <a:sym typeface="Helvetica"/>
              </a:rPr>
              <a:t>necesidades</a:t>
            </a:r>
            <a:r>
              <a:t> y pruebas particulares, </a:t>
            </a:r>
          </a:p>
          <a:p>
            <a:pPr marL="2391019" indent="-2225919" algn="l">
              <a:lnSpc>
                <a:spcPts val="5100"/>
              </a:lnSpc>
              <a:spcBef>
                <a:spcPts val="2800"/>
              </a:spcBef>
              <a:buSzPct val="80000"/>
              <a:buBlip>
                <a:blip r:embed="rId3"/>
              </a:buBlip>
              <a:defRPr>
                <a:effectLst>
                  <a:outerShdw blurRad="38100" dist="25400" dir="18900000" rotWithShape="0">
                    <a:srgbClr val="000000"/>
                  </a:outerShdw>
                </a:effectLst>
              </a:defRPr>
            </a:pPr>
            <a:r>
              <a:rPr sz="6200" b="1">
                <a:latin typeface="Helvetica"/>
                <a:ea typeface="Helvetica"/>
                <a:cs typeface="Helvetica"/>
                <a:sym typeface="Helvetica"/>
              </a:rPr>
              <a:t>Conoce</a:t>
            </a:r>
            <a:r>
              <a:t> todas las circunstancias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que </a:t>
            </a:r>
            <a:r>
              <a:t>irritan el espíritu </a:t>
            </a:r>
            <a:r>
              <a:rPr sz="4000">
                <a:latin typeface="Helvetica"/>
                <a:ea typeface="Helvetica"/>
                <a:cs typeface="Helvetica"/>
                <a:sym typeface="Helvetica"/>
              </a:rPr>
              <a:t>y lo </a:t>
            </a:r>
            <a:r>
              <a:t>dejan perplejo.</a:t>
            </a:r>
          </a:p>
          <a:p>
            <a:pPr marL="2391019" indent="-2225919" algn="l">
              <a:lnSpc>
                <a:spcPts val="6100"/>
              </a:lnSpc>
              <a:spcBef>
                <a:spcPts val="2800"/>
              </a:spcBef>
              <a:buSzPct val="80000"/>
              <a:buBlip>
                <a:blip r:embed="rId3"/>
              </a:buBlip>
              <a:defRPr>
                <a:effectLst>
                  <a:outerShdw blurRad="38100" dist="25400" dir="18900000" rotWithShape="0">
                    <a:srgbClr val="000000"/>
                  </a:outerShdw>
                </a:effectLst>
              </a:defRPr>
            </a:pPr>
            <a:r>
              <a:rPr sz="6200" b="1">
                <a:latin typeface="Helvetica"/>
                <a:ea typeface="Helvetica"/>
                <a:cs typeface="Helvetica"/>
                <a:sym typeface="Helvetica"/>
              </a:rPr>
              <a:t>Tiende su mano</a:t>
            </a:r>
            <a:r>
              <a:t> con tierna compasión a todo hijo de Dios que sufre reciben mayor medida de su bondad y compasión. </a:t>
            </a:r>
          </a:p>
          <a:p>
            <a:pPr marL="2032000" indent="-1866900" algn="l">
              <a:lnSpc>
                <a:spcPts val="6100"/>
              </a:lnSpc>
              <a:spcBef>
                <a:spcPts val="2800"/>
              </a:spcBef>
              <a:buSzPct val="80000"/>
              <a:buBlip>
                <a:blip r:embed="rId3"/>
              </a:buBlip>
              <a:defRPr>
                <a:effectLst>
                  <a:outerShdw blurRad="38100" dist="25400" dir="18900000" rotWithShape="0">
                    <a:srgbClr val="000000"/>
                  </a:outerShdw>
                </a:effectLst>
              </a:defRPr>
            </a:pPr>
            <a:r>
              <a:t>Lo </a:t>
            </a:r>
            <a:r>
              <a:rPr sz="6200" b="1">
                <a:latin typeface="Helvetica"/>
                <a:ea typeface="Helvetica"/>
                <a:cs typeface="Helvetica"/>
                <a:sym typeface="Helvetica"/>
              </a:rPr>
              <a:t>conmueven</a:t>
            </a:r>
            <a:r>
              <a:t> nuestros achaques </a:t>
            </a:r>
          </a:p>
          <a:p>
            <a:pPr marL="2032000" indent="-1866900" algn="l">
              <a:lnSpc>
                <a:spcPts val="6100"/>
              </a:lnSpc>
              <a:spcBef>
                <a:spcPts val="2800"/>
              </a:spcBef>
              <a:buSzPct val="80000"/>
              <a:buBlip>
                <a:blip r:embed="rId3"/>
              </a:buBlip>
              <a:defRPr>
                <a:effectLst>
                  <a:outerShdw blurRad="38100" dist="25400" dir="18900000" rotWithShape="0">
                    <a:srgbClr val="000000"/>
                  </a:outerShdw>
                </a:effectLst>
              </a:defRPr>
            </a:pPr>
            <a:r>
              <a:t>Desea que pongamos a sus pies nuestras congojas y nuestros dolores, y que allí los dejemos.</a:t>
            </a:r>
          </a:p>
        </p:txBody>
      </p:sp>
      <p:sp>
        <p:nvSpPr>
          <p:cNvPr id="422" name="El Ministerio de Curación, 192, 193 (1905). {1MCP 94.6}"/>
          <p:cNvSpPr txBox="1"/>
          <p:nvPr/>
        </p:nvSpPr>
        <p:spPr>
          <a:xfrm>
            <a:off x="12353652" y="12685183"/>
            <a:ext cx="993829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4B3B38"/>
                </a:solidFill>
              </a:defRPr>
            </a:lvl1pPr>
          </a:lstStyle>
          <a:p>
            <a:r>
              <a:t>El Ministerio de Curación, 192, 193 (1905). {1MCP 94.6}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ndice.png" descr="indice.png"/>
          <p:cNvPicPr>
            <a:picLocks noChangeAspect="1"/>
          </p:cNvPicPr>
          <p:nvPr/>
        </p:nvPicPr>
        <p:blipFill>
          <a:blip r:embed="rId2"/>
          <a:srcRect t="3284" b="35925"/>
          <a:stretch>
            <a:fillRect/>
          </a:stretch>
        </p:blipFill>
        <p:spPr>
          <a:xfrm>
            <a:off x="7379737" y="4428269"/>
            <a:ext cx="15930851" cy="643428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laciones básicas"/>
          <p:cNvSpPr txBox="1">
            <a:spLocks noGrp="1"/>
          </p:cNvSpPr>
          <p:nvPr>
            <p:ph type="title"/>
          </p:nvPr>
        </p:nvSpPr>
        <p:spPr>
          <a:xfrm>
            <a:off x="4592177" y="1142912"/>
            <a:ext cx="16145019" cy="1625601"/>
          </a:xfrm>
          <a:prstGeom prst="rect">
            <a:avLst/>
          </a:prstGeom>
        </p:spPr>
        <p:txBody>
          <a:bodyPr/>
          <a:lstStyle>
            <a:lvl1pPr>
              <a:lnSpc>
                <a:spcPts val="8400"/>
              </a:lnSpc>
              <a:defRPr b="1">
                <a:ln w="25400">
                  <a:solidFill>
                    <a:schemeClr val="accent4"/>
                  </a:solidFill>
                </a:ln>
                <a:solidFill>
                  <a:srgbClr val="EBEBEB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Relaciones básicas</a:t>
            </a:r>
          </a:p>
        </p:txBody>
      </p:sp>
      <p:sp>
        <p:nvSpPr>
          <p:cNvPr id="133" name="Enfermedades que se originan…"/>
          <p:cNvSpPr txBox="1"/>
          <p:nvPr/>
        </p:nvSpPr>
        <p:spPr>
          <a:xfrm>
            <a:off x="9426307" y="5544064"/>
            <a:ext cx="5779915" cy="1805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4400"/>
              </a:lnSpc>
              <a:defRPr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Enfermedades</a:t>
            </a:r>
            <a:r>
              <a:rPr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sz="3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que se </a:t>
            </a:r>
            <a:r>
              <a:rPr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originan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l">
              <a:lnSpc>
                <a:spcPts val="4400"/>
              </a:lnSpc>
              <a:defRPr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39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</a:t>
            </a:r>
            <a:r>
              <a:rPr sz="3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la </a:t>
            </a:r>
            <a:r>
              <a:rPr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mente</a:t>
            </a:r>
            <a:r>
              <a:rPr sz="15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*</a:t>
            </a:r>
          </a:p>
        </p:txBody>
      </p:sp>
      <p:sp>
        <p:nvSpPr>
          <p:cNvPr id="134" name="La mente, la ciudadela"/>
          <p:cNvSpPr txBox="1"/>
          <p:nvPr/>
        </p:nvSpPr>
        <p:spPr>
          <a:xfrm>
            <a:off x="9537851" y="8499201"/>
            <a:ext cx="5779915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>
                <a:solidFill>
                  <a:schemeClr val="tx1">
                    <a:lumMod val="65000"/>
                  </a:schemeClr>
                </a:solidFill>
              </a:rPr>
              <a:t>La </a:t>
            </a:r>
            <a:r>
              <a:rPr dirty="0" err="1">
                <a:solidFill>
                  <a:schemeClr val="tx1">
                    <a:lumMod val="65000"/>
                  </a:schemeClr>
                </a:solidFill>
              </a:rPr>
              <a:t>mente</a:t>
            </a:r>
            <a:r>
              <a:rPr dirty="0">
                <a:solidFill>
                  <a:schemeClr val="tx1">
                    <a:lumMod val="65000"/>
                  </a:schemeClr>
                </a:solidFill>
              </a:rPr>
              <a:t>, la </a:t>
            </a:r>
            <a:r>
              <a:rPr dirty="0" err="1">
                <a:solidFill>
                  <a:schemeClr val="tx1">
                    <a:lumMod val="65000"/>
                  </a:schemeClr>
                </a:solidFill>
              </a:rPr>
              <a:t>ciudadela</a:t>
            </a:r>
            <a:endParaRPr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5" name="La religión y…"/>
          <p:cNvSpPr txBox="1"/>
          <p:nvPr/>
        </p:nvSpPr>
        <p:spPr>
          <a:xfrm>
            <a:off x="17256645" y="5806661"/>
            <a:ext cx="5779915" cy="128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80000"/>
              </a:lnSpc>
              <a:defRPr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>
                <a:solidFill>
                  <a:schemeClr val="bg2">
                    <a:lumMod val="60000"/>
                    <a:lumOff val="40000"/>
                  </a:schemeClr>
                </a:solidFill>
              </a:rPr>
              <a:t>La religión y</a:t>
            </a:r>
          </a:p>
          <a:p>
            <a:pPr algn="l">
              <a:lnSpc>
                <a:spcPct val="80000"/>
              </a:lnSpc>
              <a:defRPr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>
                <a:solidFill>
                  <a:schemeClr val="bg2">
                    <a:lumMod val="60000"/>
                    <a:lumOff val="40000"/>
                  </a:schemeClr>
                </a:solidFill>
              </a:rPr>
              <a:t>la mente</a:t>
            </a:r>
            <a:r>
              <a:rPr sz="1560">
                <a:solidFill>
                  <a:schemeClr val="bg2">
                    <a:lumMod val="60000"/>
                    <a:lumOff val="40000"/>
                  </a:schemeClr>
                </a:solidFill>
              </a:rPr>
              <a:t>*</a:t>
            </a:r>
          </a:p>
        </p:txBody>
      </p:sp>
      <p:sp>
        <p:nvSpPr>
          <p:cNvPr id="136" name="Comprensión"/>
          <p:cNvSpPr txBox="1"/>
          <p:nvPr/>
        </p:nvSpPr>
        <p:spPr>
          <a:xfrm>
            <a:off x="17405742" y="8796094"/>
            <a:ext cx="577991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80000"/>
              </a:lnSpc>
              <a:defRPr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Comprensión</a:t>
            </a:r>
          </a:p>
        </p:txBody>
      </p:sp>
      <p:pic>
        <p:nvPicPr>
          <p:cNvPr id="137" name="PortadA MENTEcaracterPer.png" descr="PortadA MENTEcaracterPer.png"/>
          <p:cNvPicPr>
            <a:picLocks noChangeAspect="1"/>
          </p:cNvPicPr>
          <p:nvPr/>
        </p:nvPicPr>
        <p:blipFill>
          <a:blip r:embed="rId3"/>
          <a:srcRect t="963"/>
          <a:stretch>
            <a:fillRect/>
          </a:stretch>
        </p:blipFill>
        <p:spPr>
          <a:xfrm>
            <a:off x="826854" y="3990746"/>
            <a:ext cx="4365603" cy="696381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7"/>
          <p:cNvSpPr txBox="1"/>
          <p:nvPr/>
        </p:nvSpPr>
        <p:spPr>
          <a:xfrm>
            <a:off x="7999812" y="5672618"/>
            <a:ext cx="87930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800"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7</a:t>
            </a:r>
          </a:p>
        </p:txBody>
      </p:sp>
      <p:sp>
        <p:nvSpPr>
          <p:cNvPr id="139" name="9"/>
          <p:cNvSpPr txBox="1"/>
          <p:nvPr/>
        </p:nvSpPr>
        <p:spPr>
          <a:xfrm>
            <a:off x="7999812" y="8728415"/>
            <a:ext cx="87930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800"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9</a:t>
            </a:r>
          </a:p>
        </p:txBody>
      </p:sp>
      <p:sp>
        <p:nvSpPr>
          <p:cNvPr id="140" name="8"/>
          <p:cNvSpPr txBox="1"/>
          <p:nvPr/>
        </p:nvSpPr>
        <p:spPr>
          <a:xfrm>
            <a:off x="15880415" y="5672618"/>
            <a:ext cx="87930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800"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8</a:t>
            </a:r>
          </a:p>
        </p:txBody>
      </p:sp>
      <p:sp>
        <p:nvSpPr>
          <p:cNvPr id="141" name="10"/>
          <p:cNvSpPr txBox="1"/>
          <p:nvPr/>
        </p:nvSpPr>
        <p:spPr>
          <a:xfrm>
            <a:off x="15358155" y="8728415"/>
            <a:ext cx="148977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800">
                <a:solidFill>
                  <a:schemeClr val="accent4">
                    <a:hueOff val="181116"/>
                    <a:satOff val="-2364"/>
                    <a:lumOff val="-35561"/>
                  </a:schemeClr>
                </a:solidFill>
                <a:effectLst>
                  <a:outerShdw dist="12700" dir="18900000" rotWithShape="0">
                    <a:schemeClr val="accent4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10</a:t>
            </a:r>
          </a:p>
        </p:txBody>
      </p:sp>
      <p:pic>
        <p:nvPicPr>
          <p:cNvPr id="142" name="Galería de imágenes" descr="Galería de imágenes"/>
          <p:cNvPicPr>
            <a:picLocks noChangeAspect="1"/>
          </p:cNvPicPr>
          <p:nvPr/>
        </p:nvPicPr>
        <p:blipFill>
          <a:blip r:embed="rId4"/>
          <a:srcRect t="1217" b="1217"/>
          <a:stretch>
            <a:fillRect/>
          </a:stretch>
        </p:blipFill>
        <p:spPr>
          <a:xfrm>
            <a:off x="918930" y="9850032"/>
            <a:ext cx="6790805" cy="4434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A352C"/>
            </a:gs>
            <a:gs pos="100000">
              <a:srgbClr val="BCAF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934" y="4264451"/>
            <a:ext cx="7811495" cy="7673093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Una relación más íntima con Cristo"/>
          <p:cNvSpPr txBox="1">
            <a:spLocks noGrp="1"/>
          </p:cNvSpPr>
          <p:nvPr>
            <p:ph type="title"/>
          </p:nvPr>
        </p:nvSpPr>
        <p:spPr>
          <a:xfrm>
            <a:off x="3463536" y="778990"/>
            <a:ext cx="17456928" cy="2321297"/>
          </a:xfrm>
          <a:prstGeom prst="rect">
            <a:avLst/>
          </a:prstGeom>
        </p:spPr>
        <p:txBody>
          <a:bodyPr/>
          <a:lstStyle/>
          <a:p>
            <a:pPr indent="88900" algn="l">
              <a:defRPr sz="69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Una </a:t>
            </a:r>
            <a:r>
              <a:rPr sz="8300"/>
              <a:t>relación</a:t>
            </a:r>
            <a:r>
              <a:t> </a:t>
            </a:r>
            <a:r>
              <a:rPr sz="8300"/>
              <a:t>más íntima</a:t>
            </a:r>
            <a:r>
              <a:t> con Cristo</a:t>
            </a:r>
          </a:p>
        </p:txBody>
      </p:sp>
      <p:sp>
        <p:nvSpPr>
          <p:cNvPr id="426" name="Palabras y actos bondadosas…"/>
          <p:cNvSpPr txBox="1"/>
          <p:nvPr/>
        </p:nvSpPr>
        <p:spPr>
          <a:xfrm>
            <a:off x="3668270" y="5365749"/>
            <a:ext cx="14004718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62100" indent="-1397000" algn="l">
              <a:buSzPct val="100000"/>
              <a:buChar char="✓"/>
              <a:defRPr sz="82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Palabras </a:t>
            </a:r>
            <a:r>
              <a:rPr sz="5900" b="0">
                <a:latin typeface="+mn-lt"/>
                <a:ea typeface="+mn-ea"/>
                <a:cs typeface="+mn-cs"/>
                <a:sym typeface="Helvetica Light"/>
              </a:rPr>
              <a:t>y </a:t>
            </a:r>
            <a:r>
              <a:t>actos bondadosas</a:t>
            </a:r>
          </a:p>
          <a:p>
            <a:pPr marL="1562100" indent="-1397000" algn="l">
              <a:buSzPct val="100000"/>
              <a:buChar char="✓"/>
              <a:defRPr sz="82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Tierna compasión </a:t>
            </a:r>
            <a:r>
              <a:rPr sz="5900" b="0">
                <a:latin typeface="+mn-lt"/>
                <a:ea typeface="+mn-ea"/>
                <a:cs typeface="+mn-cs"/>
                <a:sym typeface="Helvetica Light"/>
              </a:rPr>
              <a:t>por los </a:t>
            </a:r>
            <a:r>
              <a:t>pobres</a:t>
            </a:r>
            <a:r>
              <a:rPr sz="5900" b="0">
                <a:latin typeface="+mn-lt"/>
                <a:ea typeface="+mn-ea"/>
                <a:cs typeface="+mn-cs"/>
                <a:sym typeface="Helvetica Light"/>
              </a:rPr>
              <a:t>, los</a:t>
            </a:r>
            <a:r>
              <a:t> necesitados</a:t>
            </a:r>
            <a:r>
              <a:rPr sz="5900" b="0">
                <a:latin typeface="+mn-lt"/>
                <a:ea typeface="+mn-ea"/>
                <a:cs typeface="+mn-cs"/>
                <a:sym typeface="Helvetica Light"/>
              </a:rPr>
              <a:t>, los </a:t>
            </a:r>
            <a:r>
              <a:t>afligidos</a:t>
            </a:r>
            <a:r>
              <a:rPr sz="5900" b="0">
                <a:latin typeface="+mn-lt"/>
                <a:ea typeface="+mn-ea"/>
                <a:cs typeface="+mn-cs"/>
                <a:sym typeface="Helvetica Light"/>
              </a:rPr>
              <a:t>.</a:t>
            </a:r>
          </a:p>
        </p:txBody>
      </p:sp>
      <p:sp>
        <p:nvSpPr>
          <p:cNvPr id="427" name="Las buenas obras son el fruto que Cristo requiere de: llevemos:"/>
          <p:cNvSpPr txBox="1"/>
          <p:nvPr/>
        </p:nvSpPr>
        <p:spPr>
          <a:xfrm>
            <a:off x="1466105" y="3570382"/>
            <a:ext cx="18911790" cy="118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5900"/>
              </a:spcBef>
              <a:defRPr sz="58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Las buenas obras son el fruto que Cristo requiere de: llevemos: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A352C"/>
            </a:gs>
            <a:gs pos="100000">
              <a:srgbClr val="BCAF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8334" y="1318051"/>
            <a:ext cx="7811494" cy="7673093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—Carta 123, 1904. {1MCP 81.2}"/>
          <p:cNvSpPr txBox="1"/>
          <p:nvPr/>
        </p:nvSpPr>
        <p:spPr>
          <a:xfrm>
            <a:off x="3259799" y="11666471"/>
            <a:ext cx="18911789" cy="1779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5900"/>
              </a:spcBef>
            </a:pPr>
            <a:r>
              <a:rPr sz="4300"/>
              <a:t>—Carta 123, 1904. {1MCP 81.2}</a:t>
            </a:r>
          </a:p>
          <a:p>
            <a:pPr algn="l">
              <a:spcBef>
                <a:spcPts val="5900"/>
              </a:spcBef>
            </a:pPr>
            <a:endParaRPr sz="4300"/>
          </a:p>
        </p:txBody>
      </p:sp>
      <p:sp>
        <p:nvSpPr>
          <p:cNvPr id="431" name="Una relación más íntima con Cristo"/>
          <p:cNvSpPr txBox="1">
            <a:spLocks noGrp="1"/>
          </p:cNvSpPr>
          <p:nvPr>
            <p:ph type="title"/>
          </p:nvPr>
        </p:nvSpPr>
        <p:spPr>
          <a:xfrm>
            <a:off x="1072736" y="439021"/>
            <a:ext cx="10824899" cy="1182642"/>
          </a:xfrm>
          <a:prstGeom prst="rect">
            <a:avLst/>
          </a:prstGeom>
        </p:spPr>
        <p:txBody>
          <a:bodyPr/>
          <a:lstStyle>
            <a:lvl1pPr indent="60452" algn="l" defTabSz="561340">
              <a:defRPr sz="4692" b="1">
                <a:effectLst>
                  <a:outerShdw blurRad="25908" dist="4318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Una relación más íntima con Cristo</a:t>
            </a:r>
          </a:p>
        </p:txBody>
      </p:sp>
      <p:sp>
        <p:nvSpPr>
          <p:cNvPr id="432" name="Cuando los corazones se solidarizan con otros corazones"/>
          <p:cNvSpPr txBox="1"/>
          <p:nvPr/>
        </p:nvSpPr>
        <p:spPr>
          <a:xfrm>
            <a:off x="1687070" y="3410553"/>
            <a:ext cx="19638260" cy="921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5900"/>
              </a:spcBef>
              <a:defRPr sz="58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Cuando los corazones se solidarizan con otros corazones</a:t>
            </a:r>
          </a:p>
        </p:txBody>
      </p:sp>
      <p:sp>
        <p:nvSpPr>
          <p:cNvPr id="433" name="Abrumados por el desánimo y la angustia…"/>
          <p:cNvSpPr txBox="1"/>
          <p:nvPr/>
        </p:nvSpPr>
        <p:spPr>
          <a:xfrm>
            <a:off x="3582363" y="4947050"/>
            <a:ext cx="16310959" cy="501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76300" indent="-787400" algn="l">
              <a:lnSpc>
                <a:spcPts val="7800"/>
              </a:lnSpc>
              <a:buSzPct val="100000"/>
              <a:buChar char="✓"/>
              <a:defRPr sz="53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Abrumados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por el </a:t>
            </a:r>
            <a:r>
              <a:t>desánimo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y la</a:t>
            </a:r>
            <a:r>
              <a:t> angustia</a:t>
            </a:r>
          </a:p>
          <a:p>
            <a:pPr marL="876300" indent="-787400" algn="l">
              <a:lnSpc>
                <a:spcPts val="7800"/>
              </a:lnSpc>
              <a:buSzPct val="100000"/>
              <a:buChar char="✓"/>
              <a:defRPr sz="53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Cuando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la </a:t>
            </a:r>
            <a:r>
              <a:t>mano reparte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a los</a:t>
            </a:r>
            <a:r>
              <a:t> necesitados</a:t>
            </a:r>
          </a:p>
          <a:p>
            <a:pPr marL="876300" indent="-787400" algn="l">
              <a:lnSpc>
                <a:spcPts val="7800"/>
              </a:lnSpc>
              <a:buSzPct val="100000"/>
              <a:buChar char="✓"/>
              <a:defRPr sz="53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 viste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a los </a:t>
            </a:r>
            <a:r>
              <a:t>desnudos</a:t>
            </a:r>
          </a:p>
          <a:p>
            <a:pPr marL="876300" indent="-787400" algn="l">
              <a:lnSpc>
                <a:spcPts val="7800"/>
              </a:lnSpc>
              <a:buSzPct val="100000"/>
              <a:buChar char="✓"/>
              <a:defRPr sz="53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 invita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a un</a:t>
            </a:r>
            <a:r>
              <a:t> extraño a descansar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en la </a:t>
            </a:r>
            <a:r>
              <a:t>sala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y</a:t>
            </a:r>
          </a:p>
          <a:p>
            <a:pPr marL="876300" indent="-787400" algn="l">
              <a:lnSpc>
                <a:spcPts val="7800"/>
              </a:lnSpc>
              <a:buSzPct val="100000"/>
              <a:buChar char="✓"/>
              <a:defRPr sz="53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Se le da un lugar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en su </a:t>
            </a:r>
            <a:r>
              <a:t>corazón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Malaquías 3:17."/>
          <p:cNvSpPr txBox="1"/>
          <p:nvPr/>
        </p:nvSpPr>
        <p:spPr>
          <a:xfrm>
            <a:off x="17153599" y="11006071"/>
            <a:ext cx="5086450" cy="1779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5900"/>
              </a:spcBef>
              <a:defRPr sz="4300"/>
            </a:lvl1pPr>
          </a:lstStyle>
          <a:p>
            <a:pPr>
              <a:defRPr sz="5200"/>
            </a:pPr>
            <a:r>
              <a:rPr sz="4300"/>
              <a:t>Malaquías 3:17.</a:t>
            </a:r>
          </a:p>
        </p:txBody>
      </p:sp>
      <p:sp>
        <p:nvSpPr>
          <p:cNvPr id="436" name="Cada acto de justicia, misericordia y bondad produce melodías en el cielo. El Padre desde su trono contempla a quienes realizan estos actos de misericordia y los cuenta entre sus joyas más preciosas."/>
          <p:cNvSpPr txBox="1"/>
          <p:nvPr/>
        </p:nvSpPr>
        <p:spPr>
          <a:xfrm>
            <a:off x="2042670" y="946753"/>
            <a:ext cx="19638260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59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Cada acto de justicia, misericordia y bondad produce melodías en el cielo. El Padre desde su trono contempla a quienes realizan estos actos de misericordia y los cuenta entre sus joyas más preciosas.</a:t>
            </a:r>
          </a:p>
        </p:txBody>
      </p:sp>
      <p:sp>
        <p:nvSpPr>
          <p:cNvPr id="437" name="“Serán para mí especial tesoro, dice Jehová de los ejércitos, en el día en que yo actúe”."/>
          <p:cNvSpPr txBox="1"/>
          <p:nvPr/>
        </p:nvSpPr>
        <p:spPr>
          <a:xfrm>
            <a:off x="2372870" y="6116112"/>
            <a:ext cx="19638260" cy="431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5900"/>
              </a:spcBef>
              <a:defRPr sz="58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 sz="9800" b="0"/>
              <a:t>Serán para mí especial tesoro, dice Jehová de los ejércitos, en el día en que yo actúe”. 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—Testimonies for the Church 2:25 (1868). {1MCP 95.2}"/>
          <p:cNvSpPr txBox="1"/>
          <p:nvPr/>
        </p:nvSpPr>
        <p:spPr>
          <a:xfrm>
            <a:off x="4768932" y="9448634"/>
            <a:ext cx="14846136" cy="99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5900"/>
              </a:spcBef>
            </a:pPr>
            <a:r>
              <a:rPr sz="4300"/>
              <a:t>—Testimonies for the Church 2:25 (1868). {1MCP 95.2}</a:t>
            </a:r>
          </a:p>
          <a:p>
            <a:pPr algn="l">
              <a:spcBef>
                <a:spcPts val="5900"/>
              </a:spcBef>
            </a:pPr>
            <a:endParaRPr sz="4300"/>
          </a:p>
        </p:txBody>
      </p:sp>
      <p:sp>
        <p:nvSpPr>
          <p:cNvPr id="440" name="Cada acto de misericordia hacia los necesitados y los sufrientes se considera como si fuera hecho a Jesús.…"/>
          <p:cNvSpPr txBox="1"/>
          <p:nvPr/>
        </p:nvSpPr>
        <p:spPr>
          <a:xfrm>
            <a:off x="2372870" y="1632553"/>
            <a:ext cx="19638260" cy="689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ts val="8600"/>
              </a:lnSpc>
              <a:spcBef>
                <a:spcPts val="24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9800" b="0" i="1">
                <a:latin typeface="Times New Roman"/>
                <a:ea typeface="Times New Roman"/>
                <a:cs typeface="Times New Roman"/>
                <a:sym typeface="Times New Roman"/>
              </a:rPr>
              <a:t>Cada acto de misericordia hacia los necesitados y los sufrientes</a:t>
            </a:r>
            <a:r>
              <a:t> se considera como si fuera hecho a Jesús.</a:t>
            </a:r>
          </a:p>
          <a:p>
            <a:pPr>
              <a:lnSpc>
                <a:spcPts val="8600"/>
              </a:lnSpc>
              <a:spcBef>
                <a:spcPts val="24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Cuando socorre al pobre, apoya al afligido y al oprimido y se hace amigo del huérfano, usted mismo se pone en una relación más estrecha con Jesús.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La suma de la felicidad de la vida"/>
          <p:cNvSpPr txBox="1">
            <a:spLocks noGrp="1"/>
          </p:cNvSpPr>
          <p:nvPr>
            <p:ph type="title"/>
          </p:nvPr>
        </p:nvSpPr>
        <p:spPr>
          <a:xfrm>
            <a:off x="2546350" y="577850"/>
            <a:ext cx="20815300" cy="2984500"/>
          </a:xfrm>
          <a:prstGeom prst="rect">
            <a:avLst/>
          </a:prstGeom>
        </p:spPr>
        <p:txBody>
          <a:bodyPr/>
          <a:lstStyle/>
          <a:p>
            <a:pPr>
              <a:defRPr sz="8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La suma</a:t>
            </a:r>
            <a:r>
              <a:rPr sz="5900">
                <a:latin typeface="Helvetica"/>
                <a:ea typeface="Helvetica"/>
                <a:cs typeface="Helvetica"/>
                <a:sym typeface="Helvetica"/>
              </a:rPr>
              <a:t> de la </a:t>
            </a:r>
            <a:r>
              <a:t>felicidad </a:t>
            </a:r>
            <a:r>
              <a:rPr sz="5900">
                <a:latin typeface="Helvetica"/>
                <a:ea typeface="Helvetica"/>
                <a:cs typeface="Helvetica"/>
                <a:sym typeface="Helvetica"/>
              </a:rPr>
              <a:t>de la</a:t>
            </a:r>
            <a:r>
              <a:rPr sz="6300">
                <a:latin typeface="Arial"/>
                <a:ea typeface="Arial"/>
                <a:cs typeface="Arial"/>
                <a:sym typeface="Arial"/>
              </a:rPr>
              <a:t> </a:t>
            </a:r>
            <a:r>
              <a:t>vida</a:t>
            </a:r>
          </a:p>
        </p:txBody>
      </p:sp>
      <p:sp>
        <p:nvSpPr>
          <p:cNvPr id="443" name="Una mente educada es un gran tesoro; pero sin la influencia suavizadora de la solidaridad y el amor santificado no es del máximo valor. Deberíamos tener palabras y hechos de tierna consideración por los demás. Podemos manifestar mil pequeñas atenciones c"/>
          <p:cNvSpPr txBox="1">
            <a:spLocks noGrp="1"/>
          </p:cNvSpPr>
          <p:nvPr>
            <p:ph type="body" idx="1"/>
          </p:nvPr>
        </p:nvSpPr>
        <p:spPr>
          <a:xfrm>
            <a:off x="1567771" y="3872970"/>
            <a:ext cx="21248458" cy="7347414"/>
          </a:xfrm>
          <a:prstGeom prst="rect">
            <a:avLst/>
          </a:prstGeom>
        </p:spPr>
        <p:txBody>
          <a:bodyPr/>
          <a:lstStyle/>
          <a:p>
            <a:pPr marL="0" indent="0" algn="ctr" defTabSz="693419">
              <a:spcBef>
                <a:spcPts val="4900"/>
              </a:spcBef>
              <a:buSzTx/>
              <a:buNone/>
              <a:defRPr sz="5712">
                <a:latin typeface="+mj-lt"/>
                <a:ea typeface="+mj-ea"/>
                <a:cs typeface="+mj-cs"/>
                <a:sym typeface="Arial Black"/>
              </a:defRPr>
            </a:pPr>
            <a:r>
              <a:t>Una mente educada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 es un</a:t>
            </a:r>
            <a:r>
              <a:t> gran tesoro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; pero sin la</a:t>
            </a:r>
            <a:r>
              <a:t> influencia suavizadora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 de la </a:t>
            </a:r>
            <a:r>
              <a:t>solidaridad 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y el</a:t>
            </a:r>
            <a:r>
              <a:t> amor santificado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 no es del </a:t>
            </a:r>
            <a:r>
              <a:t>máximo valor. Deberíamos tener palabras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 y </a:t>
            </a:r>
            <a:r>
              <a:t>hechos 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de </a:t>
            </a:r>
            <a:r>
              <a:t>tierna consideración 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por los demás. </a:t>
            </a:r>
            <a:r>
              <a:t>Podemos manifestar mil pequeñas atenciones 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con </a:t>
            </a:r>
            <a:r>
              <a:t>palabras amables 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y </a:t>
            </a:r>
            <a:r>
              <a:t>miradas agradables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, las </a:t>
            </a:r>
            <a:r>
              <a:t>cuales 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se </a:t>
            </a:r>
            <a:r>
              <a:t>reflejarán sobre nosotros</a:t>
            </a:r>
            <a:r>
              <a:rPr sz="4703">
                <a:latin typeface="Helvetica"/>
                <a:ea typeface="Helvetica"/>
                <a:cs typeface="Helvetica"/>
                <a:sym typeface="Helvetica"/>
              </a:rPr>
              <a:t>. </a:t>
            </a:r>
          </a:p>
        </p:txBody>
      </p:sp>
      <p:sp>
        <p:nvSpPr>
          <p:cNvPr id="444" name="—La Educación, 213 (1903). {1MCP 81.3}"/>
          <p:cNvSpPr txBox="1"/>
          <p:nvPr/>
        </p:nvSpPr>
        <p:spPr>
          <a:xfrm>
            <a:off x="13995333" y="12293004"/>
            <a:ext cx="8878723" cy="1018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5900"/>
              </a:spcBef>
              <a:defRPr sz="3000"/>
            </a:pPr>
            <a:r>
              <a:t>—La Educación, 213 (1903). {1MCP 81.3}</a:t>
            </a:r>
          </a:p>
          <a:p>
            <a:pPr algn="l">
              <a:spcBef>
                <a:spcPts val="5900"/>
              </a:spcBef>
              <a:defRPr sz="3000"/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ara mostrar gratitud por los favores que hemos recibido de otros"/>
          <p:cNvSpPr txBox="1">
            <a:spLocks noGrp="1"/>
          </p:cNvSpPr>
          <p:nvPr>
            <p:ph type="title"/>
          </p:nvPr>
        </p:nvSpPr>
        <p:spPr>
          <a:xfrm>
            <a:off x="1204631" y="664633"/>
            <a:ext cx="21974738" cy="2387601"/>
          </a:xfrm>
          <a:prstGeom prst="rect">
            <a:avLst/>
          </a:prstGeom>
          <a:gradFill>
            <a:gsLst>
              <a:gs pos="0">
                <a:srgbClr val="FA8585"/>
              </a:gs>
              <a:gs pos="100000">
                <a:srgbClr val="DF6161"/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defTabSz="544830">
              <a:defRPr sz="7392" b="1">
                <a:latin typeface="Helvetica"/>
                <a:ea typeface="Helvetica"/>
                <a:cs typeface="Helvetica"/>
                <a:sym typeface="Helvetica"/>
              </a:defRPr>
            </a:pPr>
            <a:r>
              <a:t>Para mostrar gratitud</a:t>
            </a:r>
            <a:r>
              <a:rPr sz="5412" b="0"/>
              <a:t> por los </a:t>
            </a:r>
            <a:r>
              <a:t>favores</a:t>
            </a:r>
            <a:r>
              <a:rPr sz="5412" b="0"/>
              <a:t> que </a:t>
            </a:r>
            <a:r>
              <a:t>hemos recibido</a:t>
            </a:r>
            <a:r>
              <a:rPr sz="5412" b="0"/>
              <a:t> de </a:t>
            </a:r>
            <a:r>
              <a:t>otros</a:t>
            </a:r>
          </a:p>
        </p:txBody>
      </p:sp>
      <p:sp>
        <p:nvSpPr>
          <p:cNvPr id="447" name="y buscar oportunidades de alegrar a otros y aliviar sus tristezas y cargas con actos de tierna bondad y pequeños hechos de amor. Estas cortesías atentas que, comenzando con nuestras familias se extienden fuera de ese círculo, ayudan a producir la suma de"/>
          <p:cNvSpPr txBox="1">
            <a:spLocks noGrp="1"/>
          </p:cNvSpPr>
          <p:nvPr>
            <p:ph type="body" idx="1"/>
          </p:nvPr>
        </p:nvSpPr>
        <p:spPr>
          <a:xfrm>
            <a:off x="1784350" y="3441700"/>
            <a:ext cx="20815300" cy="9009327"/>
          </a:xfrm>
          <a:prstGeom prst="rect">
            <a:avLst/>
          </a:prstGeom>
        </p:spPr>
        <p:txBody>
          <a:bodyPr anchor="t"/>
          <a:lstStyle/>
          <a:p>
            <a:pPr marL="0" indent="0" algn="just" defTabSz="800735">
              <a:spcBef>
                <a:spcPts val="5700"/>
              </a:spcBef>
              <a:buSzTx/>
              <a:buNone/>
              <a:defRPr sz="5044">
                <a:latin typeface="+mj-lt"/>
                <a:ea typeface="+mj-ea"/>
                <a:cs typeface="+mj-cs"/>
                <a:sym typeface="Arial Black"/>
              </a:defRPr>
            </a:pP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y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buscar oportunidades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alegrar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otros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aliviar sus tristezas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cargas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actos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tierna bondad 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y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pequeños hechos de amor. Estas cortesías atentas </a:t>
            </a:r>
            <a:r>
              <a:rPr sz="6402">
                <a:latin typeface="Times New Roman"/>
                <a:ea typeface="Times New Roman"/>
                <a:cs typeface="Times New Roman"/>
                <a:sym typeface="Times New Roman"/>
              </a:rPr>
              <a:t>que, comenzando con nuestras familias se extienden fuera de ese círculo,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ayudan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producir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suma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de la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 felicidad 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de la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vida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; y el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descuido 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de estas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cosas pequeñas produce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suma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de la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amargura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 y la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tristeza </a:t>
            </a:r>
            <a:r>
              <a:rPr sz="5529" i="1">
                <a:latin typeface="Times New Roman"/>
                <a:ea typeface="Times New Roman"/>
                <a:cs typeface="Times New Roman"/>
                <a:sym typeface="Times New Roman"/>
              </a:rPr>
              <a:t>de la </a:t>
            </a:r>
            <a:r>
              <a:rPr sz="7857" i="1">
                <a:latin typeface="Times New Roman"/>
                <a:ea typeface="Times New Roman"/>
                <a:cs typeface="Times New Roman"/>
                <a:sym typeface="Times New Roman"/>
              </a:rPr>
              <a:t>vida.</a:t>
            </a:r>
          </a:p>
        </p:txBody>
      </p:sp>
      <p:sp>
        <p:nvSpPr>
          <p:cNvPr id="448" name="—Testimonies for the Church 3:539, 540 (1875). {1MCP 96.2}"/>
          <p:cNvSpPr txBox="1"/>
          <p:nvPr/>
        </p:nvSpPr>
        <p:spPr>
          <a:xfrm>
            <a:off x="8244111" y="12281693"/>
            <a:ext cx="979231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—Testimonies for the Church 3:539, 540 (1875). {1MCP 96.2}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1B93"/>
            </a:gs>
            <a:gs pos="100000">
              <a:srgbClr val="FF8AD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omprensión"/>
          <p:cNvSpPr txBox="1">
            <a:spLocks noGrp="1"/>
          </p:cNvSpPr>
          <p:nvPr>
            <p:ph type="title"/>
          </p:nvPr>
        </p:nvSpPr>
        <p:spPr>
          <a:xfrm>
            <a:off x="1784350" y="9546166"/>
            <a:ext cx="20815300" cy="2984501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25400" dist="50800" dir="18900000" rotWithShape="0">
                    <a:srgbClr val="33435A"/>
                  </a:outerShdw>
                </a:effectLst>
              </a:defRPr>
            </a:lvl1pPr>
          </a:lstStyle>
          <a:p>
            <a:r>
              <a:t>Comprensión</a:t>
            </a:r>
          </a:p>
        </p:txBody>
      </p:sp>
      <p:pic>
        <p:nvPicPr>
          <p:cNvPr id="29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39" y="1842547"/>
            <a:ext cx="11357523" cy="744010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98" name="Capítulo 10"/>
          <p:cNvSpPr txBox="1"/>
          <p:nvPr/>
        </p:nvSpPr>
        <p:spPr>
          <a:xfrm>
            <a:off x="1276350" y="1003300"/>
            <a:ext cx="6231335" cy="171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400">
                <a:latin typeface="+mj-lt"/>
                <a:ea typeface="+mj-ea"/>
                <a:cs typeface="+mj-cs"/>
                <a:sym typeface="Arial Black"/>
              </a:defRPr>
            </a:lvl1pPr>
          </a:lstStyle>
          <a:p>
            <a:r>
              <a:t>Capítulo 10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Obra que exige discernimiento y discriminación"/>
          <p:cNvSpPr txBox="1">
            <a:spLocks noGrp="1"/>
          </p:cNvSpPr>
          <p:nvPr>
            <p:ph type="title"/>
          </p:nvPr>
        </p:nvSpPr>
        <p:spPr>
          <a:xfrm>
            <a:off x="1981917" y="706868"/>
            <a:ext cx="21113663" cy="228140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8700"/>
              </a:lnSpc>
              <a:defRPr sz="7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Obra </a:t>
            </a:r>
            <a:r>
              <a:rPr sz="6200" b="0"/>
              <a:t>que </a:t>
            </a:r>
            <a:r>
              <a:t>exige discernimiento</a:t>
            </a:r>
            <a:r>
              <a:rPr sz="6200" b="0"/>
              <a:t> y </a:t>
            </a:r>
            <a:r>
              <a:t>discriminación</a:t>
            </a:r>
          </a:p>
        </p:txBody>
      </p:sp>
      <p:sp>
        <p:nvSpPr>
          <p:cNvPr id="301" name="Tratar con las mentes es la obra más delicada y más difícil alguna vez encomendada a los mortales."/>
          <p:cNvSpPr txBox="1"/>
          <p:nvPr/>
        </p:nvSpPr>
        <p:spPr>
          <a:xfrm>
            <a:off x="4050003" y="4196726"/>
            <a:ext cx="13586733" cy="763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ts val="9700"/>
              </a:lnSpc>
              <a:spcBef>
                <a:spcPts val="1500"/>
              </a:spcBef>
              <a:defRPr sz="7700" b="1">
                <a:effectLst>
                  <a:outerShdw blurRad="12700" dist="50800" dir="18900000" rotWithShape="0">
                    <a:schemeClr val="accent3">
                      <a:satOff val="-13807"/>
                      <a:lumOff val="19329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Tratar con</a:t>
            </a:r>
            <a:r>
              <a:rPr sz="5800" b="0"/>
              <a:t> las</a:t>
            </a:r>
            <a:r>
              <a:t> mentes </a:t>
            </a:r>
            <a:r>
              <a:rPr sz="5800" b="0"/>
              <a:t>es la</a:t>
            </a:r>
            <a:r>
              <a:t> obra más delicada</a:t>
            </a:r>
            <a:r>
              <a:rPr sz="5800" b="0"/>
              <a:t> y </a:t>
            </a:r>
            <a:r>
              <a:t>más difícil alguna vez encomendada </a:t>
            </a:r>
            <a:r>
              <a:rPr sz="5800" b="0"/>
              <a:t>a los mortales.</a:t>
            </a:r>
          </a:p>
        </p:txBody>
      </p:sp>
      <p:pic>
        <p:nvPicPr>
          <p:cNvPr id="302" name="Galería de imágenes" descr="Galería de imágenes"/>
          <p:cNvPicPr>
            <a:picLocks noChangeAspect="1"/>
          </p:cNvPicPr>
          <p:nvPr/>
        </p:nvPicPr>
        <p:blipFill>
          <a:blip r:embed="rId2"/>
          <a:srcRect l="7030" r="7030"/>
          <a:stretch>
            <a:fillRect/>
          </a:stretch>
        </p:blipFill>
        <p:spPr>
          <a:xfrm>
            <a:off x="16290925" y="3619367"/>
            <a:ext cx="8021109" cy="6886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La verdadera independencia de la mente conduce a una opinión cautelosa, deliberada y con oración. La independencia es un elemento completamente diferente a la imprudencia, no debería ser cedida con facilidad… La independencia mantendrá la mente en calma "/>
          <p:cNvSpPr txBox="1"/>
          <p:nvPr/>
        </p:nvSpPr>
        <p:spPr>
          <a:xfrm>
            <a:off x="1980647" y="2291726"/>
            <a:ext cx="21441683" cy="9602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700"/>
              </a:lnSpc>
              <a:spcBef>
                <a:spcPts val="1500"/>
              </a:spcBef>
              <a:defRPr sz="7700" b="1">
                <a:effectLst>
                  <a:outerShdw blurRad="12700" dist="50800" dir="18900000" rotWithShape="0">
                    <a:schemeClr val="accent3">
                      <a:satOff val="-13807"/>
                      <a:lumOff val="19329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 verdadera independencia </a:t>
            </a:r>
            <a:r>
              <a:rPr sz="5800" b="0"/>
              <a:t>de la </a:t>
            </a:r>
            <a:r>
              <a:t>mente conduce </a:t>
            </a:r>
            <a:r>
              <a:rPr sz="5800" b="0"/>
              <a:t>a una </a:t>
            </a:r>
            <a:r>
              <a:t>opinión cautelosa, deliberada </a:t>
            </a:r>
            <a:r>
              <a:rPr sz="5800" b="0"/>
              <a:t>y con </a:t>
            </a:r>
            <a:r>
              <a:t>oración</a:t>
            </a:r>
            <a:r>
              <a:rPr sz="5800" b="0"/>
              <a:t>. La independencia es un </a:t>
            </a:r>
            <a:r>
              <a:t>elemento </a:t>
            </a:r>
            <a:r>
              <a:rPr sz="5800" b="0"/>
              <a:t>completamente diferente</a:t>
            </a:r>
            <a:r>
              <a:t> </a:t>
            </a:r>
            <a:r>
              <a:rPr sz="5800" b="0"/>
              <a:t>a la </a:t>
            </a:r>
            <a:r>
              <a:t>imprudencia</a:t>
            </a:r>
            <a:r>
              <a:rPr sz="5800" b="0"/>
              <a:t>, no debería </a:t>
            </a:r>
            <a:r>
              <a:t>ser cedida </a:t>
            </a:r>
            <a:r>
              <a:rPr sz="5800" b="0"/>
              <a:t>con </a:t>
            </a:r>
            <a:r>
              <a:t>facilidad</a:t>
            </a:r>
            <a:r>
              <a:rPr sz="5800" b="0"/>
              <a:t>… La independencia mantendrá la mente en calma e inmutable en medio de los múltiples errores que prevalecen…</a:t>
            </a:r>
          </a:p>
        </p:txBody>
      </p:sp>
      <p:sp>
        <p:nvSpPr>
          <p:cNvPr id="305" name="—Testimonies for the Church 3:104, 105 (1872). {1MCP 89.2}"/>
          <p:cNvSpPr txBox="1"/>
          <p:nvPr/>
        </p:nvSpPr>
        <p:spPr>
          <a:xfrm>
            <a:off x="6286672" y="12344400"/>
            <a:ext cx="128296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—Testimonies for the Church 3:104, 105 (1872). {1MCP 89.2}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D8D1"/>
            </a:gs>
            <a:gs pos="100000">
              <a:srgbClr val="4176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ratar con las mentes es una obra delicada, y se la debe realizar con temor y temblor"/>
          <p:cNvSpPr/>
          <p:nvPr/>
        </p:nvSpPr>
        <p:spPr>
          <a:xfrm>
            <a:off x="7460456" y="2489200"/>
            <a:ext cx="7277894" cy="10395843"/>
          </a:xfrm>
          <a:prstGeom prst="roundRect">
            <a:avLst>
              <a:gd name="adj" fmla="val 2618"/>
            </a:avLst>
          </a:prstGeom>
          <a:gradFill>
            <a:gsLst>
              <a:gs pos="0">
                <a:srgbClr val="F26E6E"/>
              </a:gs>
              <a:gs pos="100000">
                <a:srgbClr val="EA133D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8300" b="1">
                <a:effectLst>
                  <a:outerShdw blurRad="25400" dist="50800" dir="18900000" rotWithShape="0">
                    <a:schemeClr val="accent3">
                      <a:lumOff val="-1839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Tratar</a:t>
            </a:r>
            <a:r>
              <a:rPr sz="4800"/>
              <a:t> con las </a:t>
            </a:r>
            <a:r>
              <a:rPr sz="8300" b="1">
                <a:effectLst>
                  <a:outerShdw blurRad="25400" dist="50800" dir="18900000" rotWithShape="0">
                    <a:schemeClr val="accent3">
                      <a:lumOff val="-1839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  <a:r>
              <a:t> </a:t>
            </a:r>
            <a:r>
              <a:rPr sz="4800"/>
              <a:t>es una</a:t>
            </a:r>
            <a:r>
              <a:t> </a:t>
            </a:r>
            <a:r>
              <a:rPr sz="8300" b="1">
                <a:effectLst>
                  <a:outerShdw blurRad="25400" dist="50800" dir="18900000" rotWithShape="0">
                    <a:schemeClr val="accent3">
                      <a:lumOff val="-1839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obra delicada</a:t>
            </a:r>
            <a:r>
              <a:t>, </a:t>
            </a:r>
            <a:r>
              <a:rPr sz="4800"/>
              <a:t>y se la</a:t>
            </a:r>
            <a:r>
              <a:t> </a:t>
            </a:r>
            <a:r>
              <a:rPr sz="8300" b="1">
                <a:effectLst>
                  <a:outerShdw blurRad="25400" dist="50800" dir="18900000" rotWithShape="0">
                    <a:schemeClr val="accent3">
                      <a:lumOff val="-1839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debe realizar</a:t>
            </a:r>
            <a:r>
              <a:t> </a:t>
            </a:r>
            <a:r>
              <a:rPr sz="4800"/>
              <a:t>con </a:t>
            </a:r>
            <a:r>
              <a:rPr sz="8300" b="1">
                <a:effectLst>
                  <a:outerShdw blurRad="25400" dist="50800" dir="18900000" rotWithShape="0">
                    <a:schemeClr val="accent3">
                      <a:lumOff val="-1839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temor</a:t>
            </a:r>
            <a:r>
              <a:t> </a:t>
            </a:r>
            <a:r>
              <a:rPr sz="4800"/>
              <a:t>y </a:t>
            </a:r>
            <a:r>
              <a:rPr sz="8300" b="1">
                <a:effectLst>
                  <a:outerShdw blurRad="25400" dist="50800" dir="18900000" rotWithShape="0">
                    <a:schemeClr val="accent3">
                      <a:lumOff val="-1839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temblor</a:t>
            </a:r>
          </a:p>
        </p:txBody>
      </p:sp>
      <p:sp>
        <p:nvSpPr>
          <p:cNvPr id="308" name="Una tarea agotadora"/>
          <p:cNvSpPr txBox="1">
            <a:spLocks noGrp="1"/>
          </p:cNvSpPr>
          <p:nvPr>
            <p:ph type="title"/>
          </p:nvPr>
        </p:nvSpPr>
        <p:spPr>
          <a:xfrm>
            <a:off x="3466979" y="241202"/>
            <a:ext cx="15264849" cy="2281401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88900" dist="635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Una tarea agotadora</a:t>
            </a:r>
          </a:p>
        </p:txBody>
      </p:sp>
      <p:pic>
        <p:nvPicPr>
          <p:cNvPr id="30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2" y="5428428"/>
            <a:ext cx="7489049" cy="7481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5663" y="5174458"/>
            <a:ext cx="9283741" cy="7989884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{1MCP 90.1}"/>
          <p:cNvSpPr txBox="1"/>
          <p:nvPr/>
        </p:nvSpPr>
        <p:spPr>
          <a:xfrm>
            <a:off x="10654055" y="12937066"/>
            <a:ext cx="24662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{1MCP 90.1}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Los educadores de la juventud tienen que mantener un perfecto dominio propio. Es un error terrible destruir la influencia que se ejerce sobre por la impaciencia, a fin de mantener una dignidad y supremacía indebidas"/>
          <p:cNvSpPr txBox="1"/>
          <p:nvPr/>
        </p:nvSpPr>
        <p:spPr>
          <a:xfrm>
            <a:off x="2417060" y="1580526"/>
            <a:ext cx="19549880" cy="7282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9000"/>
              </a:lnSpc>
              <a:spcBef>
                <a:spcPts val="3500"/>
              </a:spcBef>
              <a:defRPr sz="8300" b="1">
                <a:effectLst>
                  <a:outerShdw blurRad="12700" dist="50800" dir="18900000" rotWithShape="0">
                    <a:schemeClr val="accent3">
                      <a:satOff val="-13807"/>
                      <a:lumOff val="19329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Los educadores</a:t>
            </a:r>
            <a:r>
              <a:rPr sz="5500" b="0"/>
              <a:t> de la </a:t>
            </a:r>
            <a:r>
              <a:t>juventud tienen </a:t>
            </a:r>
            <a:r>
              <a:rPr sz="5500" b="0"/>
              <a:t>que </a:t>
            </a:r>
            <a:r>
              <a:t>mantener </a:t>
            </a:r>
            <a:r>
              <a:rPr sz="5500" b="0"/>
              <a:t>un </a:t>
            </a:r>
            <a:r>
              <a:t>perfecto dominio propio. Es un error terrible destruir </a:t>
            </a:r>
            <a:r>
              <a:rPr sz="5500" b="0"/>
              <a:t>la </a:t>
            </a:r>
            <a:r>
              <a:t>influencia </a:t>
            </a:r>
            <a:r>
              <a:rPr sz="5500" b="0"/>
              <a:t>que se </a:t>
            </a:r>
            <a:r>
              <a:t>ejerce sobre</a:t>
            </a:r>
            <a:r>
              <a:rPr sz="5500" b="0"/>
              <a:t> por la </a:t>
            </a:r>
            <a:r>
              <a:t>impaciencia</a:t>
            </a:r>
            <a:r>
              <a:rPr sz="5500" b="0"/>
              <a:t>, a fin de </a:t>
            </a:r>
            <a:r>
              <a:t>mantener </a:t>
            </a:r>
            <a:r>
              <a:rPr sz="5500" b="0"/>
              <a:t>una </a:t>
            </a:r>
            <a:r>
              <a:t>dignidad </a:t>
            </a:r>
            <a:r>
              <a:rPr sz="5500" b="0"/>
              <a:t>y </a:t>
            </a:r>
            <a:r>
              <a:t>supremacía indebidas</a:t>
            </a:r>
          </a:p>
        </p:txBody>
      </p:sp>
      <p:sp>
        <p:nvSpPr>
          <p:cNvPr id="314" name="Las mentes de los jóvenes pueden llegar a estar tan deformadas por una administración no juiciosa que el daño hecho nunca podría ser totalmente reparado."/>
          <p:cNvSpPr txBox="1"/>
          <p:nvPr/>
        </p:nvSpPr>
        <p:spPr>
          <a:xfrm>
            <a:off x="737654" y="9636379"/>
            <a:ext cx="22908693" cy="262204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4400"/>
              <a:t>Las </a:t>
            </a:r>
            <a:r>
              <a:rPr sz="5500"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  <a:r>
              <a:t> </a:t>
            </a:r>
            <a:r>
              <a:rPr sz="4400"/>
              <a:t>de los</a:t>
            </a:r>
            <a:r>
              <a:t> </a:t>
            </a:r>
            <a:r>
              <a:rPr sz="5500" b="1">
                <a:latin typeface="Helvetica Neue"/>
                <a:ea typeface="Helvetica Neue"/>
                <a:cs typeface="Helvetica Neue"/>
                <a:sym typeface="Helvetica Neue"/>
              </a:rPr>
              <a:t>jóvenes</a:t>
            </a:r>
            <a:r>
              <a:rPr sz="5500">
                <a:latin typeface="Helvetica Neue"/>
                <a:ea typeface="Helvetica Neue"/>
                <a:cs typeface="Helvetica Neue"/>
                <a:sym typeface="Helvetica Neue"/>
              </a:rPr>
              <a:t> pueden llegar</a:t>
            </a:r>
            <a:r>
              <a:t> </a:t>
            </a:r>
            <a:r>
              <a:rPr sz="4400"/>
              <a:t>a </a:t>
            </a:r>
            <a:r>
              <a:t>estar </a:t>
            </a:r>
            <a:r>
              <a:rPr sz="4400"/>
              <a:t>tan </a:t>
            </a:r>
            <a:r>
              <a:rPr sz="5500">
                <a:latin typeface="Helvetica Neue"/>
                <a:ea typeface="Helvetica Neue"/>
                <a:cs typeface="Helvetica Neue"/>
                <a:sym typeface="Helvetica Neue"/>
              </a:rPr>
              <a:t>deformadas </a:t>
            </a:r>
            <a:r>
              <a:rPr sz="4400"/>
              <a:t>por una </a:t>
            </a:r>
            <a:r>
              <a:rPr sz="5500">
                <a:latin typeface="Helvetica Neue"/>
                <a:ea typeface="Helvetica Neue"/>
                <a:cs typeface="Helvetica Neue"/>
                <a:sym typeface="Helvetica Neue"/>
              </a:rPr>
              <a:t>administración no juiciosa</a:t>
            </a:r>
            <a:r>
              <a:t> </a:t>
            </a:r>
            <a:r>
              <a:rPr sz="4400"/>
              <a:t>que el </a:t>
            </a:r>
            <a:r>
              <a:rPr sz="5500">
                <a:latin typeface="Helvetica Neue"/>
                <a:ea typeface="Helvetica Neue"/>
                <a:cs typeface="Helvetica Neue"/>
                <a:sym typeface="Helvetica Neue"/>
              </a:rPr>
              <a:t>daño hecho nunca podría ser totalmente reparado</a:t>
            </a:r>
            <a:r>
              <a:t>. 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e necesitan paciencia y sabiduría"/>
          <p:cNvSpPr txBox="1">
            <a:spLocks noGrp="1"/>
          </p:cNvSpPr>
          <p:nvPr>
            <p:ph type="title"/>
          </p:nvPr>
        </p:nvSpPr>
        <p:spPr>
          <a:xfrm>
            <a:off x="3997369" y="63402"/>
            <a:ext cx="17534312" cy="2058843"/>
          </a:xfrm>
          <a:prstGeom prst="rect">
            <a:avLst/>
          </a:prstGeom>
        </p:spPr>
        <p:txBody>
          <a:bodyPr/>
          <a:lstStyle>
            <a:lvl1pPr algn="l">
              <a:defRPr sz="7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 necesitan paciencia y sabiduría</a:t>
            </a:r>
          </a:p>
        </p:txBody>
      </p:sp>
      <p:sp>
        <p:nvSpPr>
          <p:cNvPr id="317" name="Cuidar de no esperar demasiado de los que están a tientas en las tinieblas…"/>
          <p:cNvSpPr/>
          <p:nvPr/>
        </p:nvSpPr>
        <p:spPr>
          <a:xfrm>
            <a:off x="4275004" y="3470979"/>
            <a:ext cx="16979041" cy="8754733"/>
          </a:xfrm>
          <a:prstGeom prst="roundRect">
            <a:avLst>
              <a:gd name="adj" fmla="val 18205"/>
            </a:avLst>
          </a:prstGeom>
          <a:gradFill>
            <a:gsLst>
              <a:gs pos="0">
                <a:srgbClr val="90869F"/>
              </a:gs>
              <a:gs pos="100000">
                <a:srgbClr val="322637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1120710" indent="-727010" algn="l">
              <a:lnSpc>
                <a:spcPts val="5400"/>
              </a:lnSpc>
              <a:spcBef>
                <a:spcPts val="2100"/>
              </a:spcBef>
              <a:buSzPct val="100000"/>
              <a:buChar char="➡"/>
              <a:defRPr sz="4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Cuidar de no esperar</a:t>
            </a:r>
            <a:r>
              <a:t> demasiado de los que están a tientas en las tinieblas</a:t>
            </a:r>
          </a:p>
          <a:p>
            <a:pPr marL="1041400" indent="-647700" algn="l">
              <a:lnSpc>
                <a:spcPts val="5400"/>
              </a:lnSpc>
              <a:spcBef>
                <a:spcPts val="2100"/>
              </a:spcBef>
              <a:buSzPct val="100000"/>
              <a:buChar char="➡"/>
              <a:defRPr sz="4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 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Hacer bien su obra</a:t>
            </a:r>
            <a:r>
              <a:t>, confiando en que Dios</a:t>
            </a:r>
          </a:p>
          <a:p>
            <a:pPr marL="1120710" indent="-727010" algn="l">
              <a:lnSpc>
                <a:spcPts val="5400"/>
              </a:lnSpc>
              <a:spcBef>
                <a:spcPts val="2100"/>
              </a:spcBef>
              <a:buSzPct val="100000"/>
              <a:buChar char="➡"/>
              <a:defRPr sz="4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Impartir la influencia misteriosa </a:t>
            </a:r>
            <a:r>
              <a:t>y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vivificadora</a:t>
            </a:r>
            <a:r>
              <a:t> de su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Espíritu Santo</a:t>
            </a:r>
          </a:p>
          <a:p>
            <a:pPr marL="1041400" indent="-647700" algn="l">
              <a:lnSpc>
                <a:spcPts val="5400"/>
              </a:lnSpc>
              <a:spcBef>
                <a:spcPts val="2100"/>
              </a:spcBef>
              <a:buSzPct val="100000"/>
              <a:buChar char="➡"/>
              <a:defRPr sz="4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Necesitan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ser pacientes</a:t>
            </a:r>
            <a:r>
              <a:t> y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sabios</a:t>
            </a:r>
            <a:r>
              <a:t> para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tratar</a:t>
            </a:r>
            <a:r>
              <a:t> con las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</a:p>
          <a:p>
            <a:pPr marL="1120710" indent="-727010" algn="l">
              <a:lnSpc>
                <a:spcPts val="5400"/>
              </a:lnSpc>
              <a:spcBef>
                <a:spcPts val="2100"/>
              </a:spcBef>
              <a:buSzPct val="100000"/>
              <a:buChar char="➡"/>
              <a:defRPr sz="4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Vigilancia constantemente</a:t>
            </a:r>
            <a:r>
              <a:t> para que </a:t>
            </a:r>
            <a:r>
              <a:rPr sz="5500" b="1">
                <a:effectLst>
                  <a:outerShdw blurRad="381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el yo no</a:t>
            </a:r>
            <a:r>
              <a:t> obtenga la supremacía</a:t>
            </a:r>
          </a:p>
        </p:txBody>
      </p:sp>
      <p:sp>
        <p:nvSpPr>
          <p:cNvPr id="318" name="Los predicadores deben"/>
          <p:cNvSpPr txBox="1"/>
          <p:nvPr/>
        </p:nvSpPr>
        <p:spPr>
          <a:xfrm>
            <a:off x="1377156" y="2115375"/>
            <a:ext cx="8015288" cy="100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Los predicadores deben</a:t>
            </a:r>
          </a:p>
        </p:txBody>
      </p:sp>
      <p:sp>
        <p:nvSpPr>
          <p:cNvPr id="319" name="—Obreros Evangélicos, 395 (1915). {1MCP 90.5}"/>
          <p:cNvSpPr txBox="1"/>
          <p:nvPr/>
        </p:nvSpPr>
        <p:spPr>
          <a:xfrm>
            <a:off x="7265320" y="12688743"/>
            <a:ext cx="1041216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—Obreros Evangélicos, 395 (1915). {1MCP 90.5}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rial Black"/>
        <a:ea typeface="Arial Black"/>
        <a:cs typeface="Arial Black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rial Black"/>
        <a:ea typeface="Arial Black"/>
        <a:cs typeface="Arial Black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2052</Words>
  <Application>Microsoft Macintosh PowerPoint</Application>
  <PresentationFormat>Personalizado</PresentationFormat>
  <Paragraphs>175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Arial Rounded MT Bold</vt:lpstr>
      <vt:lpstr>Helvetica</vt:lpstr>
      <vt:lpstr>Helvetica Light</vt:lpstr>
      <vt:lpstr>Helvetica Neue</vt:lpstr>
      <vt:lpstr>Lucida Grande</vt:lpstr>
      <vt:lpstr>Times New Roman</vt:lpstr>
      <vt:lpstr>Gradient</vt:lpstr>
      <vt:lpstr>Presentación de PowerPoint</vt:lpstr>
      <vt:lpstr>Presentación de PowerPoint</vt:lpstr>
      <vt:lpstr>Relaciones básicas</vt:lpstr>
      <vt:lpstr>Comprensión</vt:lpstr>
      <vt:lpstr>Obra que exige discernimiento y discriminación</vt:lpstr>
      <vt:lpstr>Presentación de PowerPoint</vt:lpstr>
      <vt:lpstr>Una tarea agotadora</vt:lpstr>
      <vt:lpstr>Presentación de PowerPoint</vt:lpstr>
      <vt:lpstr>Se necesitan paciencia y sabiduría</vt:lpstr>
      <vt:lpstr>Con compasión y amor</vt:lpstr>
      <vt:lpstr>Con compasión y amor</vt:lpstr>
      <vt:lpstr>Una persona apasionada no debe tratar con las mentes</vt:lpstr>
      <vt:lpstr>Cualidades necesarias para comprender las mentes</vt:lpstr>
      <vt:lpstr>Enfrentar los impulsos, la impaciencia, el orgullo y la estima propia</vt:lpstr>
      <vt:lpstr>Enfrentar los impulsos, la impaciencia, el orgullo y la estima propia</vt:lpstr>
      <vt:lpstr>Presentación de PowerPoint</vt:lpstr>
      <vt:lpstr>Se necesitan paciencia, tacto y sabiduría</vt:lpstr>
      <vt:lpstr>Presentación de PowerPoint</vt:lpstr>
      <vt:lpstr>Una conducta que puede dejar cicatrices y heridas irreparables</vt:lpstr>
      <vt:lpstr>Su propio corazón insubordinado procura dominar; el sujetar a una disciplina tal el carácter y la mente plástica de los niños es dejar sobre esta cicatrices y magulladuras que nunca se eliminarán.</vt:lpstr>
      <vt:lpstr>Se requiere el discernimiento más sutil</vt:lpstr>
      <vt:lpstr>La relación personal es esencial</vt:lpstr>
      <vt:lpstr>Presentación de PowerPoint</vt:lpstr>
      <vt:lpstr>Presentación de PowerPoint</vt:lpstr>
      <vt:lpstr>El exceso de trabajo incapacita</vt:lpstr>
      <vt:lpstr>Comprender las diferentes necesidades</vt:lpstr>
      <vt:lpstr>Presentación de PowerPoint</vt:lpstr>
      <vt:lpstr>No debe decirse la verdad en todo momento</vt:lpstr>
      <vt:lpstr>Cristo comprende</vt:lpstr>
      <vt:lpstr>Una relación más íntima con Cristo</vt:lpstr>
      <vt:lpstr>Una relación más íntima con Cristo</vt:lpstr>
      <vt:lpstr>Presentación de PowerPoint</vt:lpstr>
      <vt:lpstr>Presentación de PowerPoint</vt:lpstr>
      <vt:lpstr>La suma de la felicidad de la vida</vt:lpstr>
      <vt:lpstr>Para mostrar gratitud por los favores que hemos recibido de otros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2</cp:revision>
  <dcterms:modified xsi:type="dcterms:W3CDTF">2020-10-22T15:33:22Z</dcterms:modified>
</cp:coreProperties>
</file>