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1" r:id="rId5"/>
    <p:sldId id="260" r:id="rId6"/>
    <p:sldId id="263" r:id="rId7"/>
    <p:sldId id="262"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64" r:id="rId29"/>
    <p:sldId id="265" r:id="rId30"/>
    <p:sldId id="266" r:id="rId31"/>
    <p:sldId id="267" r:id="rId32"/>
    <p:sldId id="268" r:id="rId33"/>
    <p:sldId id="274" r:id="rId34"/>
    <p:sldId id="275" r:id="rId35"/>
    <p:sldId id="269" r:id="rId36"/>
    <p:sldId id="270" r:id="rId37"/>
    <p:sldId id="271" r:id="rId38"/>
    <p:sldId id="272" r:id="rId39"/>
    <p:sldId id="273" r:id="rId40"/>
    <p:sldId id="296" r:id="rId41"/>
    <p:sldId id="297" r:id="rId42"/>
    <p:sldId id="298" r:id="rId4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395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955400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369389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926480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68B5C361-EEE3-F04E-8BF1-97B923E2A8F9}" type="datetimeFigureOut">
              <a:rPr lang="en-US" smtClean="0"/>
              <a:pPr/>
              <a:t>4/2/2013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137111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009900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68B5C361-EEE3-F04E-8BF1-97B923E2A8F9}" type="datetimeFigureOut">
              <a:rPr lang="en-US" smtClean="0"/>
              <a:pPr/>
              <a:t>4/2/2013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324043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68B5C361-EEE3-F04E-8BF1-97B923E2A8F9}" type="datetimeFigureOut">
              <a:rPr lang="en-US" smtClean="0"/>
              <a:pPr/>
              <a:t>4/2/2013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731195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B5C361-EEE3-F04E-8BF1-97B923E2A8F9}" type="datetimeFigureOut">
              <a:rPr lang="en-US" smtClean="0"/>
              <a:pPr/>
              <a:t>4/2/2013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851171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1519354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68B5C361-EEE3-F04E-8BF1-97B923E2A8F9}" type="datetimeFigureOut">
              <a:rPr lang="en-US" smtClean="0"/>
              <a:pPr/>
              <a:t>4/2/2013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2528232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x-none"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B5C361-EEE3-F04E-8BF1-97B923E2A8F9}" type="datetimeFigureOut">
              <a:rPr lang="en-US" smtClean="0"/>
              <a:pPr/>
              <a:t>4/2/2013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FA4DFD-866A-5E48-B895-035F9B3E2695}" type="slidenum">
              <a:rPr lang="en-US" smtClean="0"/>
              <a:pPr/>
              <a:t>‹nº›</a:t>
            </a:fld>
            <a:endParaRPr lang="en-US"/>
          </a:p>
        </p:txBody>
      </p:sp>
    </p:spTree>
    <p:extLst>
      <p:ext uri="{BB962C8B-B14F-4D97-AF65-F5344CB8AC3E}">
        <p14:creationId xmlns:p14="http://schemas.microsoft.com/office/powerpoint/2010/main" xmlns="" val="3208922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ela_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xmlns="" val="1634292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8433" name="Rectangle 1"/>
          <p:cNvSpPr>
            <a:spLocks noChangeArrowheads="1"/>
          </p:cNvSpPr>
          <p:nvPr/>
        </p:nvSpPr>
        <p:spPr bwMode="auto">
          <a:xfrm>
            <a:off x="2491407" y="2057965"/>
            <a:ext cx="6586331" cy="25237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buFont typeface="+mj-lt"/>
              <a:buAutoNum type="arabicPeriod"/>
              <a:tabLst>
                <a:tab pos="685800" algn="l"/>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Pasajes bíblicos sobre los dones espirituales.</a:t>
            </a:r>
            <a:endParaRPr kumimoji="0" lang="en-US" altLang="ko-KR" sz="2400" b="0" i="0" u="none" strike="noStrike" cap="none" normalizeH="0" baseline="0" dirty="0" smtClean="0">
              <a:ln>
                <a:noFill/>
              </a:ln>
              <a:solidFill>
                <a:schemeClr val="tx1"/>
              </a:solidFill>
              <a:effectLst/>
              <a:latin typeface="Arial" pitchFamily="34" charset="0"/>
              <a:cs typeface="Arial" pitchFamily="34" charset="0"/>
            </a:endParaRPr>
          </a:p>
          <a:p>
            <a:pPr marL="914400" lvl="1" indent="-457200" algn="just" defTabSz="914400" eaLnBrk="0" fontAlgn="base" hangingPunct="0">
              <a:spcBef>
                <a:spcPct val="0"/>
              </a:spcBef>
              <a:spcAft>
                <a:spcPct val="0"/>
              </a:spcAft>
              <a:buFont typeface="Arial" pitchFamily="34" charset="0"/>
              <a:buChar char="•"/>
              <a:tabLst>
                <a:tab pos="685800" algn="l"/>
              </a:tabLst>
            </a:pPr>
            <a:r>
              <a:rPr kumimoji="0" lang="pt-BR"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Romanos 12:6; I </a:t>
            </a:r>
            <a:r>
              <a:rPr kumimoji="0" lang="pt-BR" altLang="ko-KR" sz="2400" b="0" i="0" u="none" strike="noStrike" cap="none" normalizeH="0" baseline="0" dirty="0" err="1" smtClean="0">
                <a:ln>
                  <a:noFill/>
                </a:ln>
                <a:solidFill>
                  <a:srgbClr val="000000"/>
                </a:solidFill>
                <a:effectLst/>
                <a:latin typeface="Arial" pitchFamily="34" charset="0"/>
                <a:ea typeface="Batang" pitchFamily="18" charset="-127"/>
                <a:cs typeface="Arial" pitchFamily="34" charset="0"/>
              </a:rPr>
              <a:t>Corintios</a:t>
            </a:r>
            <a:r>
              <a:rPr kumimoji="0" lang="pt-BR"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 12; </a:t>
            </a:r>
            <a:r>
              <a:rPr kumimoji="0" lang="pt-BR" altLang="ko-KR" sz="2400" b="0" i="0" u="none" strike="noStrike" cap="none" normalizeH="0" baseline="0" dirty="0" err="1" smtClean="0">
                <a:ln>
                  <a:noFill/>
                </a:ln>
                <a:solidFill>
                  <a:srgbClr val="000000"/>
                </a:solidFill>
                <a:effectLst/>
                <a:latin typeface="Arial" pitchFamily="34" charset="0"/>
                <a:ea typeface="Batang" pitchFamily="18" charset="-127"/>
                <a:cs typeface="Arial" pitchFamily="34" charset="0"/>
              </a:rPr>
              <a:t>Efesios</a:t>
            </a:r>
            <a:r>
              <a:rPr kumimoji="0" lang="pt-BR"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 4; II </a:t>
            </a:r>
            <a:r>
              <a:rPr kumimoji="0" lang="pt-BR" altLang="ko-KR" sz="2400" b="0" i="0" u="none" strike="noStrike" cap="none" normalizeH="0" baseline="0" dirty="0" err="1" smtClean="0">
                <a:ln>
                  <a:noFill/>
                </a:ln>
                <a:solidFill>
                  <a:srgbClr val="000000"/>
                </a:solidFill>
                <a:effectLst/>
                <a:latin typeface="Arial" pitchFamily="34" charset="0"/>
                <a:ea typeface="Batang" pitchFamily="18" charset="-127"/>
                <a:cs typeface="Arial" pitchFamily="34" charset="0"/>
              </a:rPr>
              <a:t>Timoteo</a:t>
            </a:r>
            <a:r>
              <a:rPr kumimoji="0" lang="pt-BR"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 1:6; I Pedro 4:10.</a:t>
            </a:r>
          </a:p>
          <a:p>
            <a:pPr marL="914400" lvl="1" indent="-457200" algn="just" defTabSz="914400" eaLnBrk="0" fontAlgn="base" hangingPunct="0">
              <a:spcBef>
                <a:spcPct val="0"/>
              </a:spcBef>
              <a:spcAft>
                <a:spcPct val="0"/>
              </a:spcAft>
              <a:buFont typeface="Arial" pitchFamily="34" charset="0"/>
              <a:buChar char="•"/>
              <a:tabLst>
                <a:tab pos="685800" algn="l"/>
              </a:tabLst>
            </a:pPr>
            <a:endParaRPr kumimoji="0" lang="en-US" altLang="ko-KR" sz="1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tabLst>
                <a:tab pos="685800" algn="l"/>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2. La importancia de la comprensión que tiene el ministro de sus dones espirituales.</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7409" name="Rectangle 1"/>
          <p:cNvSpPr>
            <a:spLocks noChangeArrowheads="1"/>
          </p:cNvSpPr>
          <p:nvPr/>
        </p:nvSpPr>
        <p:spPr bwMode="auto">
          <a:xfrm>
            <a:off x="2743199" y="1525791"/>
            <a:ext cx="6202017" cy="25237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marR="0" lvl="0" indent="-228600" algn="just" defTabSz="914400" rtl="0" eaLnBrk="1" fontAlgn="base" latinLnBrk="0" hangingPunct="1">
              <a:lnSpc>
                <a:spcPct val="100000"/>
              </a:lnSpc>
              <a:spcBef>
                <a:spcPct val="0"/>
              </a:spcBef>
              <a:spcAft>
                <a:spcPct val="0"/>
              </a:spcAft>
              <a:buClrTx/>
              <a:buSzTx/>
              <a:buFont typeface="+mj-lt"/>
              <a:buAutoNum type="arabicPeriod" startAt="3"/>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importancia de que los miembros conozcan sus dones espirituales.</a:t>
            </a:r>
          </a:p>
          <a:p>
            <a:pPr marL="228600" marR="0" lvl="0" indent="-228600" algn="just" defTabSz="914400" rtl="0" eaLnBrk="1" fontAlgn="base" latinLnBrk="0" hangingPunct="1">
              <a:lnSpc>
                <a:spcPct val="100000"/>
              </a:lnSpc>
              <a:spcBef>
                <a:spcPct val="0"/>
              </a:spcBef>
              <a:spcAft>
                <a:spcPct val="0"/>
              </a:spcAft>
              <a:buClrTx/>
              <a:buSzTx/>
              <a:buFont typeface="+mj-lt"/>
              <a:buAutoNum type="arabicPeriod" startAt="3"/>
              <a:tabLst>
                <a:tab pos="685800" algn="l"/>
              </a:tabLst>
            </a:pPr>
            <a:endParaRPr kumimoji="0" lang="en-US" altLang="ko-KR" sz="1400" b="0" i="0" u="none" strike="noStrike" cap="none" normalizeH="0" baseline="0" dirty="0" smtClean="0">
              <a:ln>
                <a:noFill/>
              </a:ln>
              <a:solidFill>
                <a:schemeClr val="tx1"/>
              </a:solidFill>
              <a:effectLst/>
              <a:latin typeface="Arial" pitchFamily="34" charset="0"/>
              <a:cs typeface="Arial" pitchFamily="34" charset="0"/>
            </a:endParaRP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startAt="3"/>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Las oportunidades para identificar, descubrir, comprobar y desarrollar los dones espirituales durante el programa de la práctica pastoral.</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6385" name="Rectangle 1"/>
          <p:cNvSpPr>
            <a:spLocks noChangeArrowheads="1"/>
          </p:cNvSpPr>
          <p:nvPr/>
        </p:nvSpPr>
        <p:spPr bwMode="auto">
          <a:xfrm>
            <a:off x="2941983" y="1987900"/>
            <a:ext cx="5857462" cy="21544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5"/>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Cumplir los roles del ministerio fuera de las áreas principales de sus dones.</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5"/>
              <a:tabLst>
                <a:tab pos="685800" algn="l"/>
              </a:tabLst>
            </a:pPr>
            <a:endParaRPr kumimoji="0" lang="en-US" altLang="ko-KR" sz="1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5"/>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necesidad de afirmación y de refuerzo positivo.</a:t>
            </a:r>
            <a:endParaRPr kumimoji="0" lang="en-US" altLang="ko-KR" sz="24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5"/>
              <a:tabLst>
                <a:tab pos="685800" algn="l"/>
              </a:tabLst>
            </a:pPr>
            <a:endParaRPr kumimoji="0" lang="en-U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423891" y="2818583"/>
            <a:ext cx="6720109" cy="584775"/>
          </a:xfrm>
          <a:prstGeom prst="rect">
            <a:avLst/>
          </a:prstGeom>
        </p:spPr>
        <p:txBody>
          <a:bodyPr wrap="none">
            <a:spAutoFit/>
          </a:bodyPr>
          <a:lstStyle/>
          <a:p>
            <a:r>
              <a:rPr lang="es-ES" sz="3200" b="1" dirty="0" smtClean="0">
                <a:latin typeface="Arial" pitchFamily="34" charset="0"/>
                <a:cs typeface="Arial" pitchFamily="34" charset="0"/>
              </a:rPr>
              <a:t>Motivar y Equipar a los Miembros</a:t>
            </a:r>
            <a:endParaRPr lang="en-US" sz="32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577785" y="2951946"/>
            <a:ext cx="3943708" cy="584775"/>
          </a:xfrm>
          <a:prstGeom prst="rect">
            <a:avLst/>
          </a:prstGeom>
        </p:spPr>
        <p:txBody>
          <a:bodyPr wrap="none">
            <a:spAutoFit/>
          </a:bodyPr>
          <a:lstStyle/>
          <a:p>
            <a:r>
              <a:rPr lang="es-ES" sz="3200" b="1" dirty="0" smtClean="0">
                <a:latin typeface="Arial" pitchFamily="34" charset="0"/>
                <a:cs typeface="Arial" pitchFamily="34" charset="0"/>
              </a:rPr>
              <a:t>Áreas para Discutir</a:t>
            </a:r>
            <a:endParaRPr lang="en-US" sz="32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3313" name="Rectangle 1"/>
          <p:cNvSpPr>
            <a:spLocks noChangeArrowheads="1"/>
          </p:cNvSpPr>
          <p:nvPr/>
        </p:nvSpPr>
        <p:spPr bwMode="auto">
          <a:xfrm>
            <a:off x="2822713" y="1408551"/>
            <a:ext cx="6003235"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Dones Espirituales: ministerio de cada  miembro.</a:t>
            </a:r>
          </a:p>
          <a:p>
            <a:pPr marL="342900" marR="0" lvl="0" indent="-342900" algn="just" defTabSz="914400" rtl="0" eaLnBrk="1" fontAlgn="base" latinLnBrk="0" hangingPunct="1">
              <a:lnSpc>
                <a:spcPct val="100000"/>
              </a:lnSpc>
              <a:spcBef>
                <a:spcPct val="0"/>
              </a:spcBef>
              <a:spcAft>
                <a:spcPct val="0"/>
              </a:spcAft>
              <a:buClrTx/>
              <a:buSzTx/>
              <a:buFont typeface="+mj-lt"/>
              <a:buAutoNum type="arabicPeriod"/>
              <a:tabLst/>
            </a:pPr>
            <a:endParaRPr kumimoji="0" lang="en-US" altLang="ko-KR"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Motivación intrínseca y extrínseca.</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endParaRPr kumimoji="0" lang="en-US" altLang="ko-KR"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Obstáculos para la motivación.</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endParaRPr kumimoji="0" lang="en-US" altLang="ko-KR"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Descripciones de trabajo.</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endParaRPr kumimoji="0" lang="en-US" altLang="ko-KR"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Eventos de planificación/entrenamiento.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2289" name="Rectangle 1"/>
          <p:cNvSpPr>
            <a:spLocks noChangeArrowheads="1"/>
          </p:cNvSpPr>
          <p:nvPr/>
        </p:nvSpPr>
        <p:spPr bwMode="auto">
          <a:xfrm>
            <a:off x="2756452" y="1620149"/>
            <a:ext cx="6149009"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1" fontAlgn="base" latinLnBrk="0" hangingPunct="1">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Materiales de entrenamiento y recursos disponibles.</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startAt="6"/>
              <a:tabLst/>
            </a:pPr>
            <a:endParaRPr kumimoji="0" lang="en-US" altLang="ko-KR"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Reuniones regulares: equipar a los líderes.</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6"/>
              <a:tabLst/>
            </a:pPr>
            <a:endParaRPr kumimoji="0" lang="en-US" altLang="ko-KR"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Instrucción personal.</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6"/>
              <a:tabLst/>
            </a:pPr>
            <a:endParaRPr kumimoji="0" lang="en-US" altLang="ko-KR" sz="1200" b="0" i="0" u="none" strike="noStrike" cap="none" normalizeH="0" baseline="0" dirty="0" smtClean="0">
              <a:ln>
                <a:noFill/>
              </a:ln>
              <a:solidFill>
                <a:schemeClr val="tx1"/>
              </a:solidFill>
              <a:effectLst/>
              <a:latin typeface="Arial" pitchFamily="34" charset="0"/>
              <a:cs typeface="Arial"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startAt="6"/>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Incentivo pastoral.</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1265" name="Rectangle 1"/>
          <p:cNvSpPr>
            <a:spLocks noChangeArrowheads="1"/>
          </p:cNvSpPr>
          <p:nvPr/>
        </p:nvSpPr>
        <p:spPr bwMode="auto">
          <a:xfrm>
            <a:off x="3511826" y="2132665"/>
            <a:ext cx="4585252"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10"/>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Evaluación.</a:t>
            </a:r>
          </a:p>
          <a:p>
            <a:pPr marL="457200" marR="0" lvl="0" indent="-457200" algn="l" defTabSz="914400" rtl="0" eaLnBrk="1" fontAlgn="base" latinLnBrk="0" hangingPunct="1">
              <a:lnSpc>
                <a:spcPct val="100000"/>
              </a:lnSpc>
              <a:spcBef>
                <a:spcPct val="0"/>
              </a:spcBef>
              <a:spcAft>
                <a:spcPct val="0"/>
              </a:spcAft>
              <a:buClrTx/>
              <a:buSzTx/>
              <a:buFont typeface="+mj-lt"/>
              <a:buAutoNum type="arabicPeriod" startAt="10"/>
              <a:tabLst/>
            </a:pPr>
            <a:endParaRPr kumimoji="0" lang="en-US" altLang="ko-KR" sz="12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 typeface="+mj-lt"/>
              <a:buAutoNum type="arabicPeriod" startAt="10"/>
              <a:tabLst/>
            </a:pPr>
            <a:r>
              <a:rPr kumimoji="0" lang="es-ES" altLang="ko-KR" sz="2400" b="0" i="0" u="none" strike="noStrike" cap="none" normalizeH="0" baseline="0" dirty="0" smtClean="0">
                <a:ln>
                  <a:noFill/>
                </a:ln>
                <a:solidFill>
                  <a:srgbClr val="000000"/>
                </a:solidFill>
                <a:effectLst/>
                <a:latin typeface="Arial" pitchFamily="34" charset="0"/>
                <a:ea typeface="Batang" pitchFamily="18" charset="-127"/>
                <a:cs typeface="Arial" pitchFamily="34" charset="0"/>
              </a:rPr>
              <a:t>Involucrar miembros nuevos.</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412434" y="2321005"/>
            <a:ext cx="4572000" cy="1569660"/>
          </a:xfrm>
          <a:prstGeom prst="rect">
            <a:avLst/>
          </a:prstGeom>
        </p:spPr>
        <p:txBody>
          <a:bodyPr>
            <a:spAutoFit/>
          </a:bodyPr>
          <a:lstStyle/>
          <a:p>
            <a:pPr algn="ctr"/>
            <a:r>
              <a:rPr lang="es-ES" sz="3200" b="1" dirty="0" smtClean="0">
                <a:latin typeface="Arial" pitchFamily="34" charset="0"/>
                <a:cs typeface="Arial" pitchFamily="34" charset="0"/>
              </a:rPr>
              <a:t>Crecimiento de la Iglesia – Planificación y Estrategia</a:t>
            </a:r>
            <a:endParaRPr lang="en-US" sz="32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577785" y="2661246"/>
            <a:ext cx="3943708" cy="584775"/>
          </a:xfrm>
          <a:prstGeom prst="rect">
            <a:avLst/>
          </a:prstGeom>
        </p:spPr>
        <p:txBody>
          <a:bodyPr wrap="none">
            <a:spAutoFit/>
          </a:bodyPr>
          <a:lstStyle/>
          <a:p>
            <a:r>
              <a:rPr lang="es-ES" sz="3200" b="1" dirty="0" smtClean="0">
                <a:latin typeface="Arial" pitchFamily="34" charset="0"/>
                <a:cs typeface="Arial" pitchFamily="34" charset="0"/>
              </a:rPr>
              <a:t>Áreas para Discutir</a:t>
            </a:r>
            <a:endParaRPr lang="en-US" sz="32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xmlns="" val="467473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8193" name="Rectangle 1"/>
          <p:cNvSpPr>
            <a:spLocks noChangeArrowheads="1"/>
          </p:cNvSpPr>
          <p:nvPr/>
        </p:nvSpPr>
        <p:spPr bwMode="auto">
          <a:xfrm>
            <a:off x="3048002" y="1593766"/>
            <a:ext cx="5857460" cy="28315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marR="0" lvl="0" indent="-228600" algn="just" defTabSz="914400" rtl="0" eaLnBrk="1" fontAlgn="base" latinLnBrk="0" hangingPunct="1">
              <a:lnSpc>
                <a:spcPct val="100000"/>
              </a:lnSpc>
              <a:spcBef>
                <a:spcPct val="0"/>
              </a:spcBef>
              <a:spcAft>
                <a:spcPct val="0"/>
              </a:spcAft>
              <a:buClrTx/>
              <a:buSzTx/>
              <a:buFont typeface="+mj-lt"/>
              <a:buAutoNum type="arabicPeriod"/>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Planificación a corto o a largo plazo.</a:t>
            </a:r>
          </a:p>
          <a:p>
            <a:pPr marL="228600" marR="0" lvl="0" indent="-228600" algn="just" defTabSz="914400" rtl="0" eaLnBrk="1" fontAlgn="base" latinLnBrk="0" hangingPunct="1">
              <a:lnSpc>
                <a:spcPct val="100000"/>
              </a:lnSpc>
              <a:spcBef>
                <a:spcPct val="0"/>
              </a:spcBef>
              <a:spcAft>
                <a:spcPct val="0"/>
              </a:spcAft>
              <a:buClrTx/>
              <a:buSzTx/>
              <a:buFont typeface="+mj-lt"/>
              <a:buAutoNum type="arabicPeriod"/>
              <a:tabLst>
                <a:tab pos="685800" algn="l"/>
              </a:tabLst>
            </a:pPr>
            <a:endParaRPr kumimoji="0" lang="en-US" altLang="ko-KR" sz="1200" b="0" i="0" u="none" strike="noStrike" cap="none" normalizeH="0" baseline="0" dirty="0" smtClean="0">
              <a:ln>
                <a:noFill/>
              </a:ln>
              <a:solidFill>
                <a:schemeClr val="tx1"/>
              </a:solidFill>
              <a:effectLst/>
              <a:latin typeface="Arial" pitchFamily="34" charset="0"/>
              <a:cs typeface="Arial" pitchFamily="34" charset="0"/>
            </a:endParaRP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Presentar la visión a la congregación o congregaciones.</a:t>
            </a: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a:tabLst>
                <a:tab pos="685800" algn="l"/>
              </a:tabLst>
            </a:pPr>
            <a:endParaRPr kumimoji="0" lang="en-US" altLang="ko-KR" sz="1200" b="0" i="0" u="none" strike="noStrike" cap="none" normalizeH="0" baseline="0" dirty="0" smtClean="0">
              <a:ln>
                <a:noFill/>
              </a:ln>
              <a:solidFill>
                <a:schemeClr val="tx1"/>
              </a:solidFill>
              <a:effectLst/>
              <a:latin typeface="Arial" pitchFamily="34" charset="0"/>
              <a:cs typeface="Arial" pitchFamily="34" charset="0"/>
            </a:endParaRP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a:tabLst>
                <a:tab pos="685800" algn="l"/>
              </a:tabLst>
            </a:pP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Oportunidades y necesidades basadas en el evangelismo.</a:t>
            </a: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a:tabLst>
                <a:tab pos="685800" algn="l"/>
              </a:tabLst>
            </a:pPr>
            <a:endParaRPr kumimoji="0" lang="en-US" altLang="ko-KR" sz="1000" b="0" i="0" u="none" strike="noStrike" cap="none" normalizeH="0" baseline="0" dirty="0" smtClean="0">
              <a:ln>
                <a:noFill/>
              </a:ln>
              <a:solidFill>
                <a:schemeClr val="tx1"/>
              </a:solidFill>
              <a:effectLst/>
              <a:latin typeface="Arial" pitchFamily="34" charset="0"/>
              <a:cs typeface="Arial" pitchFamily="34" charset="0"/>
            </a:endParaRPr>
          </a:p>
          <a:p>
            <a:pPr marL="228600" marR="0" lvl="0" indent="-228600" algn="just" defTabSz="914400" rtl="0" eaLnBrk="0" fontAlgn="base" latinLnBrk="0" hangingPunct="0">
              <a:lnSpc>
                <a:spcPct val="100000"/>
              </a:lnSpc>
              <a:spcBef>
                <a:spcPct val="0"/>
              </a:spcBef>
              <a:spcAft>
                <a:spcPct val="0"/>
              </a:spcAft>
              <a:buClrTx/>
              <a:buSzTx/>
              <a:buFont typeface="+mj-lt"/>
              <a:buAutoNum type="arabicPeriod"/>
              <a:tabLst>
                <a:tab pos="685800" algn="l"/>
              </a:tabLst>
            </a:pP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872510" y="2152073"/>
            <a:ext cx="6077527" cy="2308324"/>
          </a:xfrm>
          <a:prstGeom prst="rect">
            <a:avLst/>
          </a:prstGeom>
        </p:spPr>
        <p:txBody>
          <a:bodyPr wrap="square">
            <a:spAutoFit/>
          </a:bodyPr>
          <a:lstStyle/>
          <a:p>
            <a:pPr marL="457200" lvl="0" indent="-457200" algn="just" defTabSz="914400" eaLnBrk="0" fontAlgn="base" hangingPunct="0">
              <a:spcBef>
                <a:spcPct val="0"/>
              </a:spcBef>
              <a:spcAft>
                <a:spcPct val="0"/>
              </a:spcAft>
              <a:buFont typeface="+mj-lt"/>
              <a:buAutoNum type="arabicPeriod" startAt="4"/>
              <a:tabLst>
                <a:tab pos="685800" algn="l"/>
              </a:tabLst>
            </a:pPr>
            <a:r>
              <a:rPr lang="es-ES" altLang="ko-KR" sz="2400" dirty="0" smtClean="0">
                <a:latin typeface="Arial" pitchFamily="34" charset="0"/>
                <a:ea typeface="Batang" pitchFamily="18" charset="-127"/>
                <a:cs typeface="Arial" pitchFamily="34" charset="0"/>
              </a:rPr>
              <a:t>Necesidad de programas para fortalecer y entrenar a la congregación.</a:t>
            </a:r>
          </a:p>
          <a:p>
            <a:pPr marL="228600" lvl="0" indent="-228600" algn="just" defTabSz="914400" eaLnBrk="0" fontAlgn="base" hangingPunct="0">
              <a:spcBef>
                <a:spcPct val="0"/>
              </a:spcBef>
              <a:spcAft>
                <a:spcPct val="0"/>
              </a:spcAft>
              <a:buFont typeface="+mj-lt"/>
              <a:buAutoNum type="arabicPeriod" startAt="4"/>
              <a:tabLst>
                <a:tab pos="685800" algn="l"/>
              </a:tabLst>
            </a:pPr>
            <a:endParaRPr lang="en-US" altLang="ko-KR" sz="1200" dirty="0" smtClean="0">
              <a:latin typeface="Arial" pitchFamily="34" charset="0"/>
              <a:cs typeface="Arial" pitchFamily="34" charset="0"/>
            </a:endParaRPr>
          </a:p>
          <a:p>
            <a:pPr marL="457200" lvl="0" indent="-457200" algn="just" defTabSz="914400" eaLnBrk="0" fontAlgn="base" hangingPunct="0">
              <a:spcBef>
                <a:spcPct val="0"/>
              </a:spcBef>
              <a:spcAft>
                <a:spcPct val="0"/>
              </a:spcAft>
              <a:buFont typeface="+mj-lt"/>
              <a:buAutoNum type="arabicPeriod" startAt="4"/>
              <a:tabLst>
                <a:tab pos="685800" algn="l"/>
              </a:tabLst>
            </a:pPr>
            <a:r>
              <a:rPr lang="es-ES" altLang="ko-KR" sz="2400" dirty="0" smtClean="0">
                <a:latin typeface="Arial" pitchFamily="34" charset="0"/>
                <a:ea typeface="Batang" pitchFamily="18" charset="-127"/>
                <a:cs typeface="Arial" pitchFamily="34" charset="0"/>
              </a:rPr>
              <a:t>Los ocho elementos esenciales para el desarrollo natural de la iglesia. </a:t>
            </a:r>
          </a:p>
          <a:p>
            <a:pPr marL="228600" lvl="0" indent="-228600" algn="just" defTabSz="914400" eaLnBrk="0" fontAlgn="base" hangingPunct="0">
              <a:spcBef>
                <a:spcPct val="0"/>
              </a:spcBef>
              <a:spcAft>
                <a:spcPct val="0"/>
              </a:spcAft>
              <a:buFont typeface="+mj-lt"/>
              <a:buAutoNum type="arabicPeriod" startAt="4"/>
              <a:tabLst>
                <a:tab pos="685800" algn="l"/>
              </a:tabLst>
            </a:pPr>
            <a:endParaRPr lang="en-US" altLang="ko-KR" sz="1200" dirty="0" smtClean="0">
              <a:latin typeface="Arial" pitchFamily="34" charset="0"/>
              <a:cs typeface="Arial" pitchFamily="34" charset="0"/>
            </a:endParaRPr>
          </a:p>
          <a:p>
            <a:pPr marL="457200" lvl="0" indent="-457200" algn="just" defTabSz="914400" eaLnBrk="0" fontAlgn="base" hangingPunct="0">
              <a:spcBef>
                <a:spcPct val="0"/>
              </a:spcBef>
              <a:spcAft>
                <a:spcPct val="0"/>
              </a:spcAft>
              <a:buFont typeface="+mj-lt"/>
              <a:buAutoNum type="arabicPeriod" startAt="4"/>
              <a:tabLst>
                <a:tab pos="685800" algn="l"/>
              </a:tabLst>
            </a:pPr>
            <a:r>
              <a:rPr lang="es-ES" altLang="ko-KR" sz="2400" dirty="0" smtClean="0">
                <a:latin typeface="Arial" pitchFamily="34" charset="0"/>
                <a:ea typeface="Batang" pitchFamily="18" charset="-127"/>
                <a:cs typeface="Arial" pitchFamily="34" charset="0"/>
              </a:rPr>
              <a:t>Evaluación.</a:t>
            </a:r>
            <a:endParaRPr lang="pt-BR" sz="2400" dirty="0"/>
          </a:p>
        </p:txBody>
      </p:sp>
    </p:spTree>
    <p:extLst>
      <p:ext uri="{BB962C8B-B14F-4D97-AF65-F5344CB8AC3E}">
        <p14:creationId xmlns:p14="http://schemas.microsoft.com/office/powerpoint/2010/main" xmlns="" val="4031841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606351" y="2659559"/>
            <a:ext cx="3873176" cy="584775"/>
          </a:xfrm>
          <a:prstGeom prst="rect">
            <a:avLst/>
          </a:prstGeom>
        </p:spPr>
        <p:txBody>
          <a:bodyPr wrap="none">
            <a:spAutoFit/>
          </a:bodyPr>
          <a:lstStyle/>
          <a:p>
            <a:r>
              <a:rPr lang="es-ES" sz="3200" b="1" dirty="0" smtClean="0">
                <a:latin typeface="Arial" pitchFamily="34" charset="0"/>
                <a:cs typeface="Arial" pitchFamily="34" charset="0"/>
              </a:rPr>
              <a:t>Establecer Iglesias</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8433" name="Rectangle 1"/>
          <p:cNvSpPr>
            <a:spLocks noChangeArrowheads="1"/>
          </p:cNvSpPr>
          <p:nvPr/>
        </p:nvSpPr>
        <p:spPr bwMode="auto">
          <a:xfrm>
            <a:off x="2835567" y="1940761"/>
            <a:ext cx="6012873"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04800" algn="l"/>
                <a:tab pos="5943600" algn="dec"/>
              </a:tabLst>
            </a:pPr>
            <a:r>
              <a:rPr kumimoji="0" lang="es-C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“Se han de establecer iglesias y organizar nuevas congregaciones. En nuestro tiempo ha de haber representantes de la verdad presente en todas las ciudades y en las más remotas partes de la tierra.”  </a:t>
            </a:r>
            <a:r>
              <a:rPr kumimoji="0" lang="es-CL"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EGW – Testimonios Selectos, tomo 1, p. 218.</a:t>
            </a:r>
            <a:endParaRPr kumimoji="0" lang="es-CL" altLang="ko-K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7409" name="Rectangle 1"/>
          <p:cNvSpPr>
            <a:spLocks noChangeArrowheads="1"/>
          </p:cNvSpPr>
          <p:nvPr/>
        </p:nvSpPr>
        <p:spPr bwMode="auto">
          <a:xfrm>
            <a:off x="2706255" y="2130700"/>
            <a:ext cx="6068291" cy="15081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304800" algn="l"/>
                <a:tab pos="5943600" algn="dec"/>
              </a:tabLst>
            </a:pPr>
            <a:r>
              <a:rPr kumimoji="0" lang="es-C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“Han de sembrar la simiente de la verdad, visitando un lugar tras otro para suscitar iglesia tras iglesia.” </a:t>
            </a:r>
          </a:p>
          <a:p>
            <a:pPr marL="0" marR="0" lvl="0" indent="0" algn="just" defTabSz="914400" rtl="0" eaLnBrk="1" fontAlgn="base" latinLnBrk="0" hangingPunct="1">
              <a:lnSpc>
                <a:spcPct val="100000"/>
              </a:lnSpc>
              <a:spcBef>
                <a:spcPct val="0"/>
              </a:spcBef>
              <a:spcAft>
                <a:spcPct val="0"/>
              </a:spcAft>
              <a:buClrTx/>
              <a:buSzTx/>
              <a:buFontTx/>
              <a:buNone/>
              <a:tabLst>
                <a:tab pos="304800" algn="l"/>
                <a:tab pos="5943600" algn="dec"/>
              </a:tabLst>
            </a:pPr>
            <a:r>
              <a:rPr kumimoji="0" lang="es-CL" altLang="ko-KR" sz="20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EGW – El Evangelismo, p. 259.</a:t>
            </a:r>
            <a:endParaRPr kumimoji="0" lang="es-CL" altLang="ko-KR"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4079304" y="2659559"/>
            <a:ext cx="2714205" cy="584775"/>
          </a:xfrm>
          <a:prstGeom prst="rect">
            <a:avLst/>
          </a:prstGeom>
        </p:spPr>
        <p:txBody>
          <a:bodyPr wrap="none">
            <a:spAutoFit/>
          </a:bodyPr>
          <a:lstStyle/>
          <a:p>
            <a:r>
              <a:rPr lang="es-CL" sz="3200" b="1" dirty="0" smtClean="0">
                <a:latin typeface="Arial" pitchFamily="34" charset="0"/>
                <a:cs typeface="Arial" pitchFamily="34" charset="0"/>
              </a:rPr>
              <a:t>Para Discutir</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558473" y="2780145"/>
            <a:ext cx="6299200" cy="1569660"/>
          </a:xfrm>
          <a:prstGeom prst="rect">
            <a:avLst/>
          </a:prstGeom>
        </p:spPr>
        <p:txBody>
          <a:bodyPr wrap="square">
            <a:spAutoFit/>
          </a:bodyPr>
          <a:lstStyle/>
          <a:p>
            <a:pPr algn="just"/>
            <a:r>
              <a:rPr lang="es-ES" sz="2400" dirty="0" smtClean="0">
                <a:latin typeface="Arial" pitchFamily="34" charset="0"/>
                <a:cs typeface="Arial" pitchFamily="34" charset="0"/>
              </a:rPr>
              <a:t>Establecer iglesias es una forma emocionante de evangelismo, y muchos creen que es el medio más eficiente de hacer discípulos. </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733963" y="2595418"/>
            <a:ext cx="5938981" cy="1200329"/>
          </a:xfrm>
          <a:prstGeom prst="rect">
            <a:avLst/>
          </a:prstGeom>
        </p:spPr>
        <p:txBody>
          <a:bodyPr wrap="square">
            <a:spAutoFit/>
          </a:bodyPr>
          <a:lstStyle/>
          <a:p>
            <a:pPr algn="just"/>
            <a:r>
              <a:rPr lang="es-ES" sz="2400" b="1" dirty="0" smtClean="0">
                <a:latin typeface="Arial" pitchFamily="34" charset="0"/>
                <a:cs typeface="Arial" pitchFamily="34" charset="0"/>
              </a:rPr>
              <a:t>Preguntas para evaluar su papel como fundador de iglesias usando 12 cualidades</a:t>
            </a:r>
            <a:endParaRPr lang="pt-BR" sz="24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3313" name="Rectangle 1"/>
          <p:cNvSpPr>
            <a:spLocks noChangeArrowheads="1"/>
          </p:cNvSpPr>
          <p:nvPr/>
        </p:nvSpPr>
        <p:spPr bwMode="auto">
          <a:xfrm>
            <a:off x="2844800" y="2472338"/>
            <a:ext cx="6068291"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1. Capacidad de visión.</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Hable acerca de las ocasiones cuando usted tuvo una visión para hacer algo o sobre algo.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13156"/>
            <a:ext cx="9144000" cy="6858000"/>
          </a:xfrm>
          <a:prstGeom prst="rect">
            <a:avLst/>
          </a:prstGeom>
        </p:spPr>
      </p:pic>
      <p:sp>
        <p:nvSpPr>
          <p:cNvPr id="12289" name="Rectangle 1"/>
          <p:cNvSpPr>
            <a:spLocks noChangeArrowheads="1"/>
          </p:cNvSpPr>
          <p:nvPr/>
        </p:nvSpPr>
        <p:spPr bwMode="auto">
          <a:xfrm>
            <a:off x="2863274" y="2253668"/>
            <a:ext cx="612370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2. Estar intrínsecamente motivado. </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Hable de cuando usted inició una tarea y logró concluirla. ¿Cuándo está usted motivado y disciplinado por sí mismo?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733563" y="2725819"/>
            <a:ext cx="6011582" cy="584775"/>
          </a:xfrm>
          <a:prstGeom prst="rect">
            <a:avLst/>
          </a:prstGeom>
        </p:spPr>
        <p:txBody>
          <a:bodyPr wrap="none">
            <a:spAutoFit/>
          </a:bodyPr>
          <a:lstStyle/>
          <a:p>
            <a:r>
              <a:rPr lang="es-CL" sz="3200" b="1" dirty="0" smtClean="0">
                <a:latin typeface="Arial" pitchFamily="34" charset="0"/>
                <a:cs typeface="Arial" pitchFamily="34" charset="0"/>
              </a:rPr>
              <a:t>Ministerio del Grupo Pequeño</a:t>
            </a:r>
            <a:endParaRPr lang="en-US" sz="32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1265" name="Rectangle 1"/>
          <p:cNvSpPr>
            <a:spLocks noChangeArrowheads="1"/>
          </p:cNvSpPr>
          <p:nvPr/>
        </p:nvSpPr>
        <p:spPr bwMode="auto">
          <a:xfrm>
            <a:off x="2817091" y="2272082"/>
            <a:ext cx="6123709"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3. Tomar posesión del ministerio</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Comente sobre la ocasión cuando usted captó la visión y otros la aceptaron y asumieron el ministerio integrándose.</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10241" name="Rectangle 1"/>
          <p:cNvSpPr>
            <a:spLocks noChangeArrowheads="1"/>
          </p:cNvSpPr>
          <p:nvPr/>
        </p:nvSpPr>
        <p:spPr bwMode="auto">
          <a:xfrm>
            <a:off x="2660073" y="1930400"/>
            <a:ext cx="625128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4. Relacionarse con personas de fuera de la iglesia</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¿Tiene amigos que no pertenecen a la iglesia? Hable de la amistad hecha con personas de fuera de la iglesia (personas a quiénes dar estudios bíblicos) y como las trajo a la fe.</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9217" name="Rectangle 1"/>
          <p:cNvSpPr>
            <a:spLocks noChangeArrowheads="1"/>
          </p:cNvSpPr>
          <p:nvPr/>
        </p:nvSpPr>
        <p:spPr bwMode="auto">
          <a:xfrm>
            <a:off x="2706255" y="1963202"/>
            <a:ext cx="630843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5. Sociedad entre el matrimonio y el ministerio</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Es esencial que su esposa esté de acuerdo con sus sueños de fundar iglesias. Hable al respecto. ¿Cómo ve usted el papel de uno y del otro en la tarea de establecer iglesias?</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8193" name="Rectangle 1"/>
          <p:cNvSpPr>
            <a:spLocks noChangeArrowheads="1"/>
          </p:cNvSpPr>
          <p:nvPr/>
        </p:nvSpPr>
        <p:spPr bwMode="auto">
          <a:xfrm>
            <a:off x="2724737" y="1322172"/>
            <a:ext cx="6363847" cy="36317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3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6. Comprometido con el crecimiento de la iglesia</a:t>
            </a: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Su motivación para la tarea es crucial. Si la motivación para establecer una iglesia fuera: divergencias en cuanto al culto, </a:t>
            </a:r>
            <a:r>
              <a:rPr kumimoji="0" lang="es-ES" altLang="ko-KR" sz="23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in</a:t>
            </a:r>
            <a:r>
              <a:rPr kumimoji="0" lang="es-ES" altLang="ko-KR" sz="23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satisfacción con el pastor, con la iglesia o con cualquier otra autoridad de ella, etc., entonces probablemente fracasará en su actividad de establecer iglesias. Discuta. Hable sobre su compromiso para con la misión como su motivación para establecer iglesias.</a:t>
            </a:r>
            <a:endParaRPr kumimoji="0" lang="es-ES" altLang="ko-KR" sz="23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7169" name="Rectangle 1"/>
          <p:cNvSpPr>
            <a:spLocks noChangeArrowheads="1"/>
          </p:cNvSpPr>
          <p:nvPr/>
        </p:nvSpPr>
        <p:spPr bwMode="auto">
          <a:xfrm>
            <a:off x="2623127" y="2404661"/>
            <a:ext cx="6188363"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7. Responde a la comunidad</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Hable en relación a si usted se siente a gusto trabajando en y por la comunidad.</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6145" name="Rectangle 1"/>
          <p:cNvSpPr>
            <a:spLocks noChangeArrowheads="1"/>
          </p:cNvSpPr>
          <p:nvPr/>
        </p:nvSpPr>
        <p:spPr bwMode="auto">
          <a:xfrm>
            <a:off x="2752436" y="1337524"/>
            <a:ext cx="6179128"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8. Empleo de los dones de otros</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Hable sobre cómo formó el equipo y permitió usar los dones de cada uno para realizar el ministerio. Discuta en relación a los peligros de hacer solo todo el ministerio o partes “importantes” de él. ¿Se siente amenazado cuando otras personas trabajan mejor que usted? ¿Está desarrollando los dones de otros?</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5121" name="Rectangle 1"/>
          <p:cNvSpPr>
            <a:spLocks noChangeArrowheads="1"/>
          </p:cNvSpPr>
          <p:nvPr/>
        </p:nvSpPr>
        <p:spPr bwMode="auto">
          <a:xfrm>
            <a:off x="2706255" y="1972386"/>
            <a:ext cx="6289963"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9. Flexible y adaptable</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Hay varios períodos clave en el establecimiento de iglesias. Hable respecto de su flexibilidad y adaptabilidad en situaciones diferentes y frente a desafíos.</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4097" name="Rectangle 1"/>
          <p:cNvSpPr>
            <a:spLocks noChangeArrowheads="1"/>
          </p:cNvSpPr>
          <p:nvPr/>
        </p:nvSpPr>
        <p:spPr bwMode="auto">
          <a:xfrm>
            <a:off x="2733675" y="2272695"/>
            <a:ext cx="6181725"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10.</a:t>
            </a:r>
            <a:r>
              <a:rPr kumimoji="0" lang="es-ES" altLang="ko-KR" sz="2400" b="1" i="0" u="none" strike="noStrike" cap="none" normalizeH="0" dirty="0" smtClean="0">
                <a:ln>
                  <a:noFill/>
                </a:ln>
                <a:solidFill>
                  <a:schemeClr val="tx1"/>
                </a:solidFill>
                <a:effectLst/>
                <a:latin typeface="Arial" pitchFamily="34" charset="0"/>
                <a:ea typeface="Batang" pitchFamily="18" charset="-127"/>
                <a:cs typeface="Arial" pitchFamily="34" charset="0"/>
              </a:rPr>
              <a:t> </a:t>
            </a: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Establece de la iglesia un cuerpo unido</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Hable de cómo estableció los equipos que trabajaron bien y cómo resolvieron en conjunto las diferencias.</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073" name="Rectangle 1"/>
          <p:cNvSpPr>
            <a:spLocks noChangeArrowheads="1"/>
          </p:cNvSpPr>
          <p:nvPr/>
        </p:nvSpPr>
        <p:spPr bwMode="auto">
          <a:xfrm>
            <a:off x="2623128" y="2528654"/>
            <a:ext cx="603134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11. Tiene elasticidad</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Hable sobre cómo se siente ante contratiempos serios y reveses. Dé ejemplos.</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049" name="Rectangle 1"/>
          <p:cNvSpPr>
            <a:spLocks noChangeArrowheads="1"/>
          </p:cNvSpPr>
          <p:nvPr/>
        </p:nvSpPr>
        <p:spPr bwMode="auto">
          <a:xfrm>
            <a:off x="2743200" y="1753046"/>
            <a:ext cx="6182591"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304800" algn="l"/>
                <a:tab pos="498475" algn="l"/>
                <a:tab pos="5943600" algn="dec"/>
              </a:tabLst>
            </a:pPr>
            <a:r>
              <a:rPr kumimoji="0" lang="es-ES" altLang="ko-KR" sz="2400" b="1" i="0" u="none" strike="noStrike" cap="none" normalizeH="0" baseline="0" dirty="0" smtClean="0">
                <a:ln>
                  <a:noFill/>
                </a:ln>
                <a:solidFill>
                  <a:schemeClr val="tx1"/>
                </a:solidFill>
                <a:effectLst/>
                <a:latin typeface="Arial" pitchFamily="34" charset="0"/>
                <a:ea typeface="Batang" pitchFamily="18" charset="-127"/>
                <a:cs typeface="Arial" pitchFamily="34" charset="0"/>
              </a:rPr>
              <a:t>12. Ejercite la fe</a:t>
            </a:r>
            <a:r>
              <a:rPr kumimoji="0" lang="es-ES"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Si usted no tiene una relación activa y creciente con Jesucristo, entonces  establecer una iglesia es el último emprendimiento que usted debe intentar. Si se siente confortado al hablar de su vida espiritual, comente cómo mantiene una vida activa con Cristo.</a:t>
            </a:r>
            <a:endParaRPr kumimoji="0" lang="es-ES"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584174" y="2782669"/>
            <a:ext cx="6241774" cy="1200329"/>
          </a:xfrm>
          <a:prstGeom prst="rect">
            <a:avLst/>
          </a:prstGeom>
        </p:spPr>
        <p:txBody>
          <a:bodyPr wrap="square">
            <a:spAutoFit/>
          </a:bodyPr>
          <a:lstStyle/>
          <a:p>
            <a:pPr algn="just"/>
            <a:r>
              <a:rPr lang="es-ES" sz="2400" dirty="0" smtClean="0">
                <a:latin typeface="Arial" pitchFamily="34" charset="0"/>
                <a:cs typeface="Arial" pitchFamily="34" charset="0"/>
              </a:rPr>
              <a:t>Las iglesias saludables son aquellas que saben cómo multiplicar los grupos pequeños. </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607452" y="2659559"/>
            <a:ext cx="4281941" cy="1077218"/>
          </a:xfrm>
          <a:prstGeom prst="rect">
            <a:avLst/>
          </a:prstGeom>
        </p:spPr>
        <p:txBody>
          <a:bodyPr wrap="none">
            <a:spAutoFit/>
          </a:bodyPr>
          <a:lstStyle/>
          <a:p>
            <a:r>
              <a:rPr lang="es-ES" sz="3200" b="1" dirty="0" smtClean="0">
                <a:latin typeface="Arial" pitchFamily="34" charset="0"/>
                <a:cs typeface="Arial" pitchFamily="34" charset="0"/>
              </a:rPr>
              <a:t>Plantar Iglesias: una </a:t>
            </a:r>
          </a:p>
          <a:p>
            <a:pPr algn="ctr"/>
            <a:r>
              <a:rPr lang="es-ES" sz="3200" b="1" dirty="0" smtClean="0">
                <a:latin typeface="Arial" pitchFamily="34" charset="0"/>
                <a:cs typeface="Arial" pitchFamily="34" charset="0"/>
              </a:rPr>
              <a:t>tarea sagrada</a:t>
            </a:r>
            <a:endParaRPr lang="pt-BR" sz="32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56321" name="Rectangle 1"/>
          <p:cNvSpPr>
            <a:spLocks noChangeArrowheads="1"/>
          </p:cNvSpPr>
          <p:nvPr/>
        </p:nvSpPr>
        <p:spPr bwMode="auto">
          <a:xfrm>
            <a:off x="2724727" y="2085415"/>
            <a:ext cx="6243782" cy="18466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E"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La idea de extensión a nuevas áreas es claro en el ministerio del apóstol Pablo: </a:t>
            </a:r>
            <a:r>
              <a:rPr kumimoji="0" lang="es-PE" altLang="ko-KR" sz="2400" b="0" i="1" u="none" strike="noStrike" cap="none" normalizeH="0" baseline="0" dirty="0" smtClean="0">
                <a:ln>
                  <a:noFill/>
                </a:ln>
                <a:solidFill>
                  <a:schemeClr val="tx1"/>
                </a:solidFill>
                <a:effectLst/>
                <a:latin typeface="Arial" pitchFamily="34" charset="0"/>
                <a:ea typeface="Batang" pitchFamily="18" charset="-127"/>
                <a:cs typeface="Arial" pitchFamily="34" charset="0"/>
              </a:rPr>
              <a:t>“Siempre hizo cuestión de predicar el evangelio donde Cristo aún no era conocido.”</a:t>
            </a:r>
            <a:r>
              <a:rPr kumimoji="0" lang="es-PE"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 </a:t>
            </a:r>
            <a:r>
              <a:rPr kumimoji="0" lang="es-PE" altLang="ko-KR" b="0" i="0" u="none" strike="noStrike" cap="none" normalizeH="0" baseline="0" dirty="0" smtClean="0">
                <a:ln>
                  <a:noFill/>
                </a:ln>
                <a:solidFill>
                  <a:schemeClr val="tx1"/>
                </a:solidFill>
                <a:effectLst/>
                <a:latin typeface="Arial" pitchFamily="34" charset="0"/>
                <a:ea typeface="Batang" pitchFamily="18" charset="-127"/>
                <a:cs typeface="Arial" pitchFamily="34" charset="0"/>
              </a:rPr>
              <a:t>(Romanos 15:20,21). </a:t>
            </a:r>
            <a:endParaRPr kumimoji="0" lang="es-PE" altLang="ko-KR"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55297" name="Rectangle 1"/>
          <p:cNvSpPr>
            <a:spLocks noChangeArrowheads="1"/>
          </p:cNvSpPr>
          <p:nvPr/>
        </p:nvSpPr>
        <p:spPr bwMode="auto">
          <a:xfrm>
            <a:off x="2660073" y="1854644"/>
            <a:ext cx="6262254"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CL"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E</a:t>
            </a:r>
            <a:r>
              <a:rPr kumimoji="0" lang="es-PE" altLang="ko-KR" sz="2400" b="0" i="0" u="none" strike="noStrike" cap="none" normalizeH="0" baseline="0" dirty="0" smtClean="0">
                <a:ln>
                  <a:noFill/>
                </a:ln>
                <a:solidFill>
                  <a:schemeClr val="tx1"/>
                </a:solidFill>
                <a:effectLst/>
                <a:latin typeface="Arial" pitchFamily="34" charset="0"/>
                <a:ea typeface="Batang" pitchFamily="18" charset="-127"/>
                <a:cs typeface="Arial" pitchFamily="34" charset="0"/>
              </a:rPr>
              <a:t>l trabajo integral requiere que el pastor se dedique tiempo completo para servir a las  diversas áreas de la iglesia, pero la prioridad es capacitar a los miembros para convertirse en discípulos y avanzar en la tarea de la evangelización de nuevos  lugares.</a:t>
            </a:r>
            <a:endParaRPr kumimoji="0" lang="es-PE" altLang="ko-KR"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630555" y="2407789"/>
            <a:ext cx="6168887" cy="1200329"/>
          </a:xfrm>
          <a:prstGeom prst="rect">
            <a:avLst/>
          </a:prstGeom>
        </p:spPr>
        <p:txBody>
          <a:bodyPr wrap="square">
            <a:spAutoFit/>
          </a:bodyPr>
          <a:lstStyle/>
          <a:p>
            <a:r>
              <a:rPr lang="es-ES" sz="2400" dirty="0" smtClean="0">
                <a:latin typeface="Arial" pitchFamily="34" charset="0"/>
                <a:cs typeface="Arial" pitchFamily="34" charset="0"/>
              </a:rPr>
              <a:t>Cuando una iglesia se forma sobre una estructura de grupo, los líderes de la iglesia tienen mayor capacidad de liderar. </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716695" y="2054087"/>
            <a:ext cx="6056244" cy="2308324"/>
          </a:xfrm>
          <a:prstGeom prst="rect">
            <a:avLst/>
          </a:prstGeom>
        </p:spPr>
        <p:txBody>
          <a:bodyPr wrap="square">
            <a:spAutoFit/>
          </a:bodyPr>
          <a:lstStyle/>
          <a:p>
            <a:pPr algn="just"/>
            <a:r>
              <a:rPr lang="es-ES" sz="2400" dirty="0" smtClean="0">
                <a:latin typeface="Arial" pitchFamily="34" charset="0"/>
                <a:cs typeface="Arial" pitchFamily="34" charset="0"/>
              </a:rPr>
              <a:t>Los grupos pequeños deberían ser vistos como “familias espirituales” o “equipos” que tienen la responsabilidad de cuidar de los miembros y al mismo tiempo ser un lugar desde donde llevar personas nuevas a la iglesia. </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2763079" y="2213113"/>
            <a:ext cx="6182138" cy="1938992"/>
          </a:xfrm>
          <a:prstGeom prst="rect">
            <a:avLst/>
          </a:prstGeom>
        </p:spPr>
        <p:txBody>
          <a:bodyPr wrap="square">
            <a:spAutoFit/>
          </a:bodyPr>
          <a:lstStyle/>
          <a:p>
            <a:pPr algn="just"/>
            <a:r>
              <a:rPr lang="es-ES" sz="2400" dirty="0" smtClean="0">
                <a:latin typeface="Arial" pitchFamily="34" charset="0"/>
                <a:cs typeface="Arial" pitchFamily="34" charset="0"/>
              </a:rPr>
              <a:t>El desafío de los líderes de la iglesia es buscar constantemente formas por las cuales el ministerio de la iglesia se cumpla, de manera tal que represente un beneficio para la vida del grupo. </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229285" y="2491406"/>
            <a:ext cx="4735592" cy="1077218"/>
          </a:xfrm>
          <a:prstGeom prst="rect">
            <a:avLst/>
          </a:prstGeom>
        </p:spPr>
        <p:txBody>
          <a:bodyPr wrap="none">
            <a:spAutoFit/>
          </a:bodyPr>
          <a:lstStyle/>
          <a:p>
            <a:pPr algn="ctr"/>
            <a:r>
              <a:rPr lang="es-ES" sz="3200" b="1" dirty="0" smtClean="0">
                <a:latin typeface="Arial" pitchFamily="34" charset="0"/>
                <a:cs typeface="Arial" pitchFamily="34" charset="0"/>
              </a:rPr>
              <a:t>Conociendo los Dones </a:t>
            </a:r>
          </a:p>
          <a:p>
            <a:pPr algn="ctr"/>
            <a:r>
              <a:rPr lang="es-ES" sz="3200" b="1" dirty="0" smtClean="0">
                <a:latin typeface="Arial" pitchFamily="34" charset="0"/>
                <a:cs typeface="Arial" pitchFamily="34" charset="0"/>
              </a:rPr>
              <a:t>Espirituales</a:t>
            </a:r>
            <a:endParaRPr lang="en-US" sz="32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Tela_Texto11_es.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Retângulo 2"/>
          <p:cNvSpPr/>
          <p:nvPr/>
        </p:nvSpPr>
        <p:spPr>
          <a:xfrm>
            <a:off x="3471766" y="2659559"/>
            <a:ext cx="3943708" cy="584775"/>
          </a:xfrm>
          <a:prstGeom prst="rect">
            <a:avLst/>
          </a:prstGeom>
        </p:spPr>
        <p:txBody>
          <a:bodyPr wrap="none">
            <a:spAutoFit/>
          </a:bodyPr>
          <a:lstStyle/>
          <a:p>
            <a:r>
              <a:rPr lang="es-ES" sz="3200" b="1" dirty="0" smtClean="0">
                <a:latin typeface="Arial" pitchFamily="34" charset="0"/>
                <a:cs typeface="Arial" pitchFamily="34" charset="0"/>
              </a:rPr>
              <a:t>Áreas para Discutir</a:t>
            </a:r>
            <a:endParaRPr lang="en-US" sz="3200" dirty="0">
              <a:latin typeface="Arial" pitchFamily="34" charset="0"/>
              <a:cs typeface="Arial" pitchFamily="34" charset="0"/>
            </a:endParaRPr>
          </a:p>
        </p:txBody>
      </p:sp>
    </p:spTree>
    <p:extLst>
      <p:ext uri="{BB962C8B-B14F-4D97-AF65-F5344CB8AC3E}">
        <p14:creationId xmlns:p14="http://schemas.microsoft.com/office/powerpoint/2010/main" xmlns="" val="4031841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140</TotalTime>
  <Words>985</Words>
  <Application>Microsoft Office PowerPoint</Application>
  <PresentationFormat>Apresentação na tela (4:3)</PresentationFormat>
  <Paragraphs>74</Paragraphs>
  <Slides>42</Slides>
  <Notes>0</Notes>
  <HiddenSlides>0</HiddenSlides>
  <MMClips>0</MMClips>
  <ScaleCrop>false</ScaleCrop>
  <HeadingPairs>
    <vt:vector size="4" baseType="variant">
      <vt:variant>
        <vt:lpstr>Tema</vt:lpstr>
      </vt:variant>
      <vt:variant>
        <vt:i4>1</vt:i4>
      </vt:variant>
      <vt:variant>
        <vt:lpstr>Títulos de slides</vt:lpstr>
      </vt:variant>
      <vt:variant>
        <vt:i4>42</vt:i4>
      </vt:variant>
    </vt:vector>
  </HeadingPairs>
  <TitlesOfParts>
    <vt:vector size="4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vector>
  </TitlesOfParts>
  <Company>DSA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Rafael Rossi</dc:creator>
  <cp:lastModifiedBy>selma.luz</cp:lastModifiedBy>
  <cp:revision>18</cp:revision>
  <dcterms:created xsi:type="dcterms:W3CDTF">2012-12-07T12:05:21Z</dcterms:created>
  <dcterms:modified xsi:type="dcterms:W3CDTF">2013-04-02T18:53:35Z</dcterms:modified>
</cp:coreProperties>
</file>