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1" r:id="rId5"/>
    <p:sldId id="262" r:id="rId6"/>
    <p:sldId id="260" r:id="rId7"/>
    <p:sldId id="264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258" r:id="rId5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95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55400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69389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26480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37111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09900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24043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31195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51171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19354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28232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08922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ela_1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342925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la_Texto10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8129" name="Rectangle 1"/>
          <p:cNvSpPr>
            <a:spLocks noChangeArrowheads="1"/>
          </p:cNvSpPr>
          <p:nvPr/>
        </p:nvSpPr>
        <p:spPr bwMode="auto">
          <a:xfrm>
            <a:off x="2676939" y="2817143"/>
            <a:ext cx="624177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ko-K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Otros factores a tener en cuenta:</a:t>
            </a:r>
            <a:endParaRPr kumimoji="0" lang="es-ES" altLang="ko-K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la_Texto10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7105" name="Rectangle 1"/>
          <p:cNvSpPr>
            <a:spLocks noChangeArrowheads="1"/>
          </p:cNvSpPr>
          <p:nvPr/>
        </p:nvSpPr>
        <p:spPr bwMode="auto">
          <a:xfrm>
            <a:off x="3193774" y="787860"/>
            <a:ext cx="5221357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685800" algn="l"/>
              </a:tabLst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Temperamento.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685800" algn="l"/>
              </a:tabLst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Experiencia/hábitos, lo que fue aprendido de la familia y de otros.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685800" algn="l"/>
              </a:tabLst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Compromiso para con la eficiencia en las relaciones.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685800" algn="l"/>
              </a:tabLst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Madurez Emocional.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685800" algn="l"/>
              </a:tabLst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Paciencia.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la_Texto10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2968487" y="1225182"/>
            <a:ext cx="5499652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>
                <a:tab pos="685800" algn="l"/>
              </a:tabLst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La capacidad de expresar aprecio por otros.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>
                <a:tab pos="685800" algn="l"/>
              </a:tabLst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La capacidad personal de enfrentar el estrés.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>
                <a:tab pos="685800" algn="l"/>
              </a:tabLst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La aceptación propia y la aceptación de los demás.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>
                <a:tab pos="685800" algn="l"/>
              </a:tabLst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Valores compartidos.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la_Texto10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5057" name="Rectangle 1"/>
          <p:cNvSpPr>
            <a:spLocks noChangeArrowheads="1"/>
          </p:cNvSpPr>
          <p:nvPr/>
        </p:nvSpPr>
        <p:spPr bwMode="auto">
          <a:xfrm>
            <a:off x="3140765" y="1238001"/>
            <a:ext cx="5526157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85800" algn="l"/>
              </a:tabLst>
            </a:pPr>
            <a:r>
              <a:rPr kumimoji="0" lang="es-ES" altLang="ko-K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Dos habilidades fundamentales en las relaciones: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685800" algn="l"/>
              </a:tabLst>
            </a:pP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Batang" pitchFamily="18" charset="-127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685800" algn="l"/>
              </a:tabLst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Escuchar en forma reflexiva.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685800" algn="l"/>
              </a:tabLst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Escuchar los diferentes niveles de comunicación: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lvl="2" indent="-457200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  <a:tabLst>
                <a:tab pos="685800" algn="l"/>
              </a:tabLst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Chismes.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lvl="2" indent="-457200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  <a:tabLst>
                <a:tab pos="685800" algn="l"/>
              </a:tabLst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Hechos – información.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lvl="2" indent="-457200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  <a:tabLst>
                <a:tab pos="685800" algn="l"/>
              </a:tabLst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Ideas.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lvl="2" indent="-457200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  <a:tabLst>
                <a:tab pos="685800" algn="l"/>
              </a:tabLst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Sentimientos.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la_Texto10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2991296" y="2767280"/>
            <a:ext cx="5262979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L" sz="3200" b="1" dirty="0" smtClean="0">
                <a:latin typeface="Arial" pitchFamily="34" charset="0"/>
                <a:cs typeface="Arial" pitchFamily="34" charset="0"/>
              </a:rPr>
              <a:t>Ministrar a Miembros que </a:t>
            </a:r>
          </a:p>
          <a:p>
            <a:pPr algn="ctr"/>
            <a:r>
              <a:rPr lang="es-CL" sz="3200" b="1" dirty="0" smtClean="0">
                <a:latin typeface="Arial" pitchFamily="34" charset="0"/>
                <a:cs typeface="Arial" pitchFamily="34" charset="0"/>
              </a:rPr>
              <a:t>se Equivocan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la_Texto10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3827544" y="2782669"/>
            <a:ext cx="389722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Áreas para discutir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la_Texto10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2875722" y="586154"/>
            <a:ext cx="6069495" cy="5009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Definir la disciplina cristiana, enfatizando su naturaleza redentora.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Comprender Mateo 18:15-20.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Objeciones comunes a la disciplina en la iglesia.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Tipos de disciplina en la Iglesia Adventista del Séptimo Día: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lvl="2" indent="-45720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Censura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lvl="2" indent="-45720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Exclusión del rol de miembro.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la_Texto10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2796210" y="1981885"/>
            <a:ext cx="6175514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Identificar las categorías que requieren disciplina.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Renuncia y reintegración.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Estrategias de visitación.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la_Texto10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2137423" y="2979294"/>
            <a:ext cx="690907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	Ministrar a los Miembros Tristes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la_Texto10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2928730" y="787858"/>
            <a:ext cx="5791199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Principios para aconsejar: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lvl="2" indent="-45720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Fundamento bíblico.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lvl="2" indent="-45720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Dinámicas de conducción: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lvl="2" indent="-45720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Aceptar a las personas sin aceptar su comportamiento.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Aconsejar temas familiares.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Aconsejar en el caso de luto.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la_10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67473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la_Texto10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3021496" y="1092659"/>
            <a:ext cx="5764695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4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Aconsejar en el caso de desvíos sexuales.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4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Saber cuándo actuar</a:t>
            </a:r>
            <a:r>
              <a:rPr kumimoji="0" lang="es-CL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 y cuando encaminar o derivar a profesionales.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4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Preparación de una relación de consejeros cristianos.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4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Límites al dar consejos.	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la_Texto10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3395223" y="2756452"/>
            <a:ext cx="4692310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3200" b="1" dirty="0" smtClean="0">
                <a:latin typeface="Arial" pitchFamily="34" charset="0"/>
                <a:cs typeface="Arial" pitchFamily="34" charset="0"/>
              </a:rPr>
              <a:t>Finanzas Personales y </a:t>
            </a:r>
          </a:p>
          <a:p>
            <a:pPr algn="ctr"/>
            <a:r>
              <a:rPr lang="es-ES" sz="3200" b="1" dirty="0" smtClean="0">
                <a:latin typeface="Arial" pitchFamily="34" charset="0"/>
                <a:cs typeface="Arial" pitchFamily="34" charset="0"/>
              </a:rPr>
              <a:t>de la Iglesia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la_Texto10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3589006" y="2712567"/>
            <a:ext cx="389722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Áreas para discutir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la_Texto10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2769704" y="2215312"/>
            <a:ext cx="5738192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Finanzas de la Asociación/Misión.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lvl="2" indent="-45720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Lectura del balance.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lvl="2" indent="-45720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Operaciones especiales.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la_Texto10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3684104" y="189885"/>
            <a:ext cx="4996070" cy="5563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2. Finanzas de la Iglesia Local.</a:t>
            </a:r>
          </a:p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en-US" altLang="ko-K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1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El tesorero.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1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El libro de tesorería.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1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Gastos de los departamentos.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1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Presupuesto.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1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Obtención de fondos.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1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Auditores.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1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Seguros.</a:t>
            </a: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la_Texto10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2941982" y="554074"/>
            <a:ext cx="6202018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28600" marR="0" lvl="0" indent="-2286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3. Finanzas Personales.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1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Presupuesto de la familia.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1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Vivir dentro del presupues</a:t>
            </a: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to.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1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Peligros del crédito.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1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Compra del automóvil.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1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Compra de la casa.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1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Cuando la esposa trabaja f</a:t>
            </a: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ue</a:t>
            </a: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ra de casa.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1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Subsidios de la Asociación/Misión.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la_Texto10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2690191" y="2414099"/>
            <a:ext cx="6162261" cy="1131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28600" marR="0" lvl="0" indent="-2286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4.Predicación acerca de la Mayordomía y del Diezmo.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la_Texto10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3192497" y="2769703"/>
            <a:ext cx="47387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Capacidad para Liderar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la_Texto10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2769704" y="1093411"/>
            <a:ext cx="6228521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r>
              <a:rPr kumimoji="0" lang="es-ES" altLang="ko-K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Áreas para discutir: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685800" algn="l"/>
              </a:tabLst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Definición de liderazgo.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685800" algn="l"/>
              </a:tabLst>
            </a:pPr>
            <a:endParaRPr kumimoji="0" lang="en-U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685800" algn="l"/>
              </a:tabLst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Identificar a los líderes. Qué buscan y admiran las personas en sus líderes. Considere las siguientes características del liderazgo: honestidad, proyección para el futuro, competencia, inspiración, formación de nuevos líderes.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685800" algn="l"/>
              </a:tabLst>
            </a:pPr>
            <a:endParaRPr kumimoji="0" lang="en-U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685800" algn="l"/>
              </a:tabLst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Desarrollando el carácter.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la_Texto10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2862471" y="1818611"/>
            <a:ext cx="6029738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28600" marR="0" lvl="0" indent="-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4"/>
              <a:tabLst>
                <a:tab pos="685800" algn="l"/>
              </a:tabLst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Idea de liderazgo de siervo y diferentes estilos de liderazgo.</a:t>
            </a:r>
          </a:p>
          <a:p>
            <a:pPr marL="228600" marR="0" lvl="0" indent="-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4"/>
              <a:tabLst>
                <a:tab pos="685800" algn="l"/>
              </a:tabLst>
            </a:pPr>
            <a:endParaRPr kumimoji="0" lang="en-U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228600" marR="0" lvl="0" indent="-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4"/>
              <a:tabLst>
                <a:tab pos="685800" algn="l"/>
              </a:tabLst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Cómo influyen en el crecimiento del carácter los desafíos y problemas, las crisis y conflictos.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la_Texto10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3027182" y="2796206"/>
            <a:ext cx="551144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Relaciones Interpersonales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la_Texto10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2928730" y="472397"/>
            <a:ext cx="5830957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>
                <a:tab pos="685800" algn="l"/>
              </a:tabLst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Diferentes niveles de desarrollo del liderazgo: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>
                <a:tab pos="685800" algn="l"/>
              </a:tabLst>
            </a:pPr>
            <a:endParaRPr kumimoji="0" lang="en-U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1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>
                <a:tab pos="685800" algn="l"/>
              </a:tabLst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Nivel Uno: Hacer y Servir.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1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>
                <a:tab pos="685800" algn="l"/>
              </a:tabLst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Nivel Dos: Supervisión.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1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>
                <a:tab pos="685800" algn="l"/>
              </a:tabLst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Nivel Tres: Sistema de Liderazgo.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1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>
                <a:tab pos="685800" algn="l"/>
              </a:tabLst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Nivel Cuatro: Planificación estratégica.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1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>
                <a:tab pos="685800" algn="l"/>
              </a:tabLst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Nivel Cinco: Todo el cuadro.</a:t>
            </a:r>
          </a:p>
          <a:p>
            <a:pPr marL="914400" marR="0" lvl="1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>
                <a:tab pos="685800" algn="l"/>
              </a:tabLst>
            </a:pPr>
            <a:endParaRPr kumimoji="0" lang="en-U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>
                <a:tab pos="685800" algn="l"/>
              </a:tabLst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La experiencia y madurez en el ministerio y su impacto en el liderazgo.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>
                <a:tab pos="685800" algn="l"/>
              </a:tabLst>
            </a:pPr>
            <a:endParaRPr kumimoji="0" lang="en-U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>
                <a:tab pos="685800" algn="l"/>
              </a:tabLst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Crecimiento en el liderazgo personal.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la_Texto10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3286707" y="2451652"/>
            <a:ext cx="4354077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L" sz="3200" b="1" dirty="0" smtClean="0">
                <a:latin typeface="Arial" pitchFamily="34" charset="0"/>
                <a:cs typeface="Arial" pitchFamily="34" charset="0"/>
              </a:rPr>
              <a:t>Disolver Problemas –</a:t>
            </a:r>
          </a:p>
          <a:p>
            <a:pPr algn="ctr"/>
            <a:r>
              <a:rPr lang="es-CL" sz="3200" b="1" dirty="0" smtClean="0">
                <a:latin typeface="Arial" pitchFamily="34" charset="0"/>
                <a:cs typeface="Arial" pitchFamily="34" charset="0"/>
              </a:rPr>
              <a:t> Resolver Conflictos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la_Texto10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5601" name="Rectangle 1"/>
          <p:cNvSpPr>
            <a:spLocks noChangeArrowheads="1"/>
          </p:cNvSpPr>
          <p:nvPr/>
        </p:nvSpPr>
        <p:spPr bwMode="auto">
          <a:xfrm rot="10800000" flipV="1">
            <a:off x="2915478" y="1133770"/>
            <a:ext cx="5950226" cy="4062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Identificar el conflicto.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es-E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Batang" pitchFamily="18" charset="-127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Métodos de administración del conflicto.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es-E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Batang" pitchFamily="18" charset="-127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Proceso de resolución del problema – habilidad básica de liderazgo.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es-E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Batang" pitchFamily="18" charset="-127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Barreras e impedimentos para la solución.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es-E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Batang" pitchFamily="18" charset="-127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Aspiraciones y blancos en el conflicto.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la_Texto10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4577" name="Rectangle 1"/>
          <p:cNvSpPr>
            <a:spLocks noChangeArrowheads="1"/>
          </p:cNvSpPr>
          <p:nvPr/>
        </p:nvSpPr>
        <p:spPr bwMode="auto">
          <a:xfrm rot="10800000" flipV="1">
            <a:off x="2862470" y="1093735"/>
            <a:ext cx="6069496" cy="3508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Administración del conflicto mediante la colaboración.</a:t>
            </a: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endParaRPr kumimoji="0" lang="es-E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Batang" pitchFamily="18" charset="-127"/>
              <a:cs typeface="Times New Roman" pitchFamily="18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Toma de decisiones en la resolución del problema.</a:t>
            </a: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endParaRPr kumimoji="0" lang="es-E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Batang" pitchFamily="18" charset="-127"/>
              <a:cs typeface="Times New Roman" pitchFamily="18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Decisiones de consenso o sin consenso.</a:t>
            </a: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endParaRPr kumimoji="0" lang="es-E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Batang" pitchFamily="18" charset="-127"/>
              <a:cs typeface="Times New Roman" pitchFamily="18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Escuchar.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la_Texto10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2584174" y="2563696"/>
            <a:ext cx="6400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Es normal esperar que todos los ministros tengan algún problema en algún momento de su ministerio.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la_Texto10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2529" name="Rectangle 1"/>
          <p:cNvSpPr>
            <a:spLocks noChangeArrowheads="1"/>
          </p:cNvSpPr>
          <p:nvPr/>
        </p:nvSpPr>
        <p:spPr bwMode="auto">
          <a:xfrm rot="10800000" flipV="1">
            <a:off x="2782957" y="1332993"/>
            <a:ext cx="6109251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Es mejor resolver los problemas como equipo.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es-E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Batang" pitchFamily="18" charset="-127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Las soluciones rápidas no siempre son soluciones duraderas.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es-E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Batang" pitchFamily="18" charset="-127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Discutir los problemas antes de intentar resolverlos (otro reglamento básico).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la_Texto10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505" name="Rectangle 1"/>
          <p:cNvSpPr>
            <a:spLocks noChangeArrowheads="1"/>
          </p:cNvSpPr>
          <p:nvPr/>
        </p:nvSpPr>
        <p:spPr bwMode="auto">
          <a:xfrm rot="10800000" flipV="1">
            <a:off x="2835965" y="791604"/>
            <a:ext cx="6029739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4. Discusión del Problema: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Blanco: comprender y ser comprendido.</a:t>
            </a:r>
          </a:p>
          <a:p>
            <a:pPr marL="9144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endParaRPr kumimoji="0" lang="es-ES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Batang" pitchFamily="18" charset="-127"/>
              <a:cs typeface="Times New Roman" pitchFamily="18" charset="0"/>
            </a:endParaRPr>
          </a:p>
          <a:p>
            <a:pPr marL="9144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Usar la técnica hablar/escuchar.</a:t>
            </a:r>
          </a:p>
          <a:p>
            <a:pPr marL="9144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endParaRPr kumimoji="0" lang="es-ES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Batang" pitchFamily="18" charset="-127"/>
              <a:cs typeface="Times New Roman" pitchFamily="18" charset="0"/>
            </a:endParaRPr>
          </a:p>
          <a:p>
            <a:pPr marL="9144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Crear una atmósfera de trabajo en equipo.</a:t>
            </a:r>
          </a:p>
          <a:p>
            <a:pPr marL="9144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endParaRPr kumimoji="0" lang="es-ES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Batang" pitchFamily="18" charset="-127"/>
              <a:cs typeface="Times New Roman" pitchFamily="18" charset="0"/>
            </a:endParaRPr>
          </a:p>
          <a:p>
            <a:pPr marL="9144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  <a:sym typeface="Wingdings" pitchFamily="2" charset="2"/>
              </a:rPr>
              <a:t></a:t>
            </a: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O R A C I Ó N</a:t>
            </a: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  <a:sym typeface="Wingdings" pitchFamily="2" charset="2"/>
              </a:rPr>
              <a:t>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Batang" pitchFamily="18" charset="-127"/>
              <a:cs typeface="Arial" pitchFamily="34" charset="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la_Texto10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0481" name="Rectangle 1"/>
          <p:cNvSpPr>
            <a:spLocks noChangeArrowheads="1"/>
          </p:cNvSpPr>
          <p:nvPr/>
        </p:nvSpPr>
        <p:spPr bwMode="auto">
          <a:xfrm rot="10800000" flipV="1">
            <a:off x="3127509" y="1160646"/>
            <a:ext cx="5950226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5. Solución del Problema: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Establecer la agenda.</a:t>
            </a:r>
          </a:p>
          <a:p>
            <a:pPr marL="9144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endParaRPr kumimoji="0" lang="es-ES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Batang" pitchFamily="18" charset="-127"/>
              <a:cs typeface="Times New Roman" pitchFamily="18" charset="0"/>
            </a:endParaRPr>
          </a:p>
          <a:p>
            <a:pPr marL="9144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Intercambiar ideas.</a:t>
            </a:r>
          </a:p>
          <a:p>
            <a:pPr marL="9144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endParaRPr kumimoji="0" lang="es-ES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Batang" pitchFamily="18" charset="-127"/>
              <a:cs typeface="Times New Roman" pitchFamily="18" charset="0"/>
            </a:endParaRPr>
          </a:p>
          <a:p>
            <a:pPr marL="9144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Acuerdo y compromiso.</a:t>
            </a:r>
          </a:p>
          <a:p>
            <a:pPr marL="9144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endParaRPr kumimoji="0" lang="es-ES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Batang" pitchFamily="18" charset="-127"/>
              <a:cs typeface="Times New Roman" pitchFamily="18" charset="0"/>
            </a:endParaRPr>
          </a:p>
          <a:p>
            <a:pPr marL="9144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Seguimiento.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la_Texto10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457" name="Rectangle 1"/>
          <p:cNvSpPr>
            <a:spLocks noChangeArrowheads="1"/>
          </p:cNvSpPr>
          <p:nvPr/>
        </p:nvSpPr>
        <p:spPr bwMode="auto">
          <a:xfrm rot="10800000" flipV="1">
            <a:off x="2703444" y="1079903"/>
            <a:ext cx="6334539" cy="4062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6. Solución del Problema: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ES" altLang="ko-K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a.Establecer</a:t>
            </a: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 la agenda.</a:t>
            </a: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2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Decidir qué parte del problema será tratada.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2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Lo que queremos hacer con respecto a __________ en esta semana.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2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Plan para trabajar en otras partes del problema en otro momento.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2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Enfocar y definir.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la_Texto10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504661" y="613348"/>
            <a:ext cx="6347791" cy="4431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b. Intercambiar Ideas.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2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Ser creativo al evaluar.</a:t>
            </a:r>
          </a:p>
          <a:p>
            <a:pPr marL="914400" marR="0" lvl="2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en-U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c. Acuerdo y compromiso.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2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Discutir y después empeñarse en cumplir el acuerdo. </a:t>
            </a:r>
          </a:p>
          <a:p>
            <a:pPr marL="914400" marR="0" lvl="2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en-U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ES" altLang="ko-K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d.Seguimiento</a:t>
            </a: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2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Concordar acerca de las soluciones que se intentarán esta vez.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2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Resumir.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la_Texto10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2902226" y="1855309"/>
            <a:ext cx="589721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dirty="0" smtClean="0">
                <a:latin typeface="Arial" pitchFamily="34" charset="0"/>
                <a:cs typeface="Arial" pitchFamily="34" charset="0"/>
              </a:rPr>
              <a:t>“Abandonen toda amargura, ira y enojo, gritos y calumnias, y toda   forma de malicia. Más bien, sean bondadosos y compasivos unos con otros, y perdónense mutuamente, así como Dios los perdonó a ustedes en Cristo.” Efesios 4:31,32 (NVI).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la_Texto10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3342336" y="2659559"/>
            <a:ext cx="494237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Comisiones de la Iglesia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la_Texto10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3589006" y="2651166"/>
            <a:ext cx="389722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Áreas para discutir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la_Texto10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2862470" y="980661"/>
            <a:ext cx="6109252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Junta Directiva de la Asociación/Misión.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en-U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Junta de Iglesia.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en-U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Reunión Administrativa de la Iglesia.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en-U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Comisión de Nombramientos.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en-U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Comisión de Ancianos.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en-U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Comisiones de los Departamentos.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en-U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Comisiones permanentes y comisiones </a:t>
            </a:r>
            <a:r>
              <a:rPr kumimoji="0" lang="es-ES" altLang="ko-K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ad hoc.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la_Texto10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3549925" y="2780514"/>
            <a:ext cx="414889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3200" b="1" dirty="0" smtClean="0">
                <a:latin typeface="Arial" pitchFamily="34" charset="0"/>
                <a:cs typeface="Arial" pitchFamily="34" charset="0"/>
              </a:rPr>
              <a:t>Presidir Comisiones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la_Texto10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2862468" y="1563757"/>
            <a:ext cx="6056243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El énfasis principal de este material es hacerse perito en: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endParaRPr kumimoji="0" lang="en-U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685800" algn="l"/>
              </a:tabLst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Las habilidades de presidir comisiones.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685800" algn="l"/>
              </a:tabLst>
            </a:pPr>
            <a:endParaRPr kumimoji="0" lang="en-U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685800" algn="l"/>
              </a:tabLst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Los estilos de liderazgo ejercidos por los que presiden las comisiones.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685800" algn="l"/>
              </a:tabLst>
            </a:pPr>
            <a:endParaRPr kumimoji="0" lang="en-U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685800" algn="l"/>
              </a:tabLst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La habilidad de conducir la toma de decisiones.</a:t>
            </a: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 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la_Texto10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3920310" y="2659559"/>
            <a:ext cx="389722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Áreas para discutir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la_Texto10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2610682" y="2311015"/>
            <a:ext cx="6334538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Estilos de liderazgo.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en-US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Función de la reunión de la Junta de la iglesia / reunión Administrativa de la iglesia.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en-US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Función de la Comisión de Ancianos.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la_Texto10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2796209" y="934580"/>
            <a:ext cx="6109252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s-ES" altLang="ko-KR" sz="2400" dirty="0" smtClean="0">
                <a:latin typeface="Arial" pitchFamily="34" charset="0"/>
                <a:ea typeface="Batang" pitchFamily="18" charset="-127"/>
                <a:cs typeface="Arial" pitchFamily="34" charset="0"/>
              </a:rPr>
              <a:t>4. </a:t>
            </a: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Función de la Comisión de Nombramientos.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5. Carácter confidencial: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1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Quién está autorizado a informar los votos de la Junta.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1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Qué comisiones son confidenciales. Ej.: Comisión de Nombramientos.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1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Algunas comisiones pueden no ser confidenciales, pero al mencionar personas fuera de las comisiones puede perderse el carácter confidencial.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la_Texto10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2941983" y="1818072"/>
            <a:ext cx="6016487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Agenda: cómo prepararla.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endParaRPr kumimoji="0" lang="en-U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El papel del presidente.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endParaRPr kumimoji="0" lang="en-U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Evaluación de la eficiencia de la comisión.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endParaRPr kumimoji="0" lang="en-U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Planificación, blancos y informes.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la_Texto10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2743200" y="1660774"/>
            <a:ext cx="6135757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0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Tomada de decisiones por medio de la participación del pequeño grupo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0"/>
              <a:tabLst/>
            </a:pPr>
            <a:endParaRPr kumimoji="0" lang="en-U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0"/>
              <a:tabLst/>
            </a:pPr>
            <a:r>
              <a:rPr kumimoji="0" lang="en-US" altLang="ko-K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Procedimiento</a:t>
            </a:r>
            <a:r>
              <a:rPr kumimoji="0" lang="en-U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 </a:t>
            </a:r>
            <a:r>
              <a:rPr kumimoji="0" lang="en-US" altLang="ko-K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parlamentar</a:t>
            </a:r>
            <a:r>
              <a:rPr kumimoji="0" lang="en-U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0"/>
              <a:tabLst/>
            </a:pPr>
            <a:endParaRPr kumimoji="0" lang="en-U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0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Formalidad e informalidad.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0"/>
              <a:tabLst/>
            </a:pPr>
            <a:endParaRPr kumimoji="0" lang="en-U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0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Actas: el secretario de iglesia.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lvl="1" indent="-4572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Cómo deben ser redactadas.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0"/>
              <a:tabLst/>
            </a:pP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la_Texto10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3628762" y="2913034"/>
            <a:ext cx="389722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3200" b="1" dirty="0" smtClean="0">
                <a:latin typeface="Arial" pitchFamily="34" charset="0"/>
                <a:cs typeface="Arial" pitchFamily="34" charset="0"/>
              </a:rPr>
              <a:t>Áreas para discutir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la_Texto10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3111372" y="2686906"/>
            <a:ext cx="5012911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L" sz="3200" b="1" dirty="0" smtClean="0">
                <a:latin typeface="Arial" pitchFamily="34" charset="0"/>
                <a:cs typeface="Arial" pitchFamily="34" charset="0"/>
              </a:rPr>
              <a:t>Formar la Comunidad de</a:t>
            </a:r>
          </a:p>
          <a:p>
            <a:pPr algn="ctr"/>
            <a:r>
              <a:rPr lang="es-CL" sz="3200" b="1" dirty="0" smtClean="0">
                <a:latin typeface="Arial" pitchFamily="34" charset="0"/>
                <a:cs typeface="Arial" pitchFamily="34" charset="0"/>
              </a:rPr>
              <a:t> la Iglesia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la_Texto10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3413157" y="2659559"/>
            <a:ext cx="389722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Áreas para discutir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la_Texto10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888972" y="1604203"/>
            <a:ext cx="6135756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Comunidad social de la iglesia.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Eventos sociales como oportunidades </a:t>
            </a:r>
            <a:r>
              <a:rPr kumimoji="0" lang="es-ES" altLang="ko-K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evangelísticas</a:t>
            </a: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 y pastorales.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Clases de la Escuela Sabática y formación de la comunidad.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Crear un lugar de pertenencia para miembros nuevos y los que comienzan a asistir.</a:t>
            </a:r>
            <a:endParaRPr kumimoji="0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la_Texto10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2729949" y="2080597"/>
            <a:ext cx="616226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 startAt="5"/>
            </a:pPr>
            <a:r>
              <a:rPr lang="es-ES" altLang="ko-KR" sz="2400" dirty="0" smtClean="0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Responsabilidad del pastor por la vida social.</a:t>
            </a:r>
          </a:p>
          <a:p>
            <a:pPr marL="457200" lvl="0" indent="-4572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 startAt="5"/>
            </a:pPr>
            <a:endParaRPr lang="en-US" altLang="ko-KR" sz="1200" dirty="0" smtClean="0">
              <a:latin typeface="Arial" pitchFamily="34" charset="0"/>
              <a:cs typeface="Arial" pitchFamily="34" charset="0"/>
            </a:endParaRPr>
          </a:p>
          <a:p>
            <a:pPr marL="457200" lvl="0" indent="-4572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 startAt="5"/>
            </a:pPr>
            <a:r>
              <a:rPr lang="es-ES" altLang="ko-KR" sz="2400" dirty="0" smtClean="0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Social por edades.</a:t>
            </a:r>
          </a:p>
          <a:p>
            <a:pPr marL="457200" lvl="0" indent="-4572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 startAt="5"/>
            </a:pPr>
            <a:endParaRPr lang="en-US" altLang="ko-KR" sz="1200" dirty="0" smtClean="0">
              <a:latin typeface="Arial" pitchFamily="34" charset="0"/>
              <a:cs typeface="Arial" pitchFamily="34" charset="0"/>
            </a:endParaRPr>
          </a:p>
          <a:p>
            <a:pPr marL="457200" lvl="0" indent="-4572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 startAt="5"/>
            </a:pPr>
            <a:r>
              <a:rPr lang="es-ES" altLang="ko-KR" sz="2400" dirty="0" smtClean="0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Recreación o entretenimiento.</a:t>
            </a:r>
          </a:p>
          <a:p>
            <a:pPr marL="457200" lvl="0" indent="-4572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 startAt="5"/>
            </a:pPr>
            <a:endParaRPr lang="es-ES" altLang="ko-KR" sz="1200" dirty="0" smtClean="0">
              <a:solidFill>
                <a:srgbClr val="000000"/>
              </a:solidFill>
              <a:latin typeface="Arial" pitchFamily="34" charset="0"/>
              <a:ea typeface="Batang" pitchFamily="18" charset="-127"/>
              <a:cs typeface="Arial" pitchFamily="34" charset="0"/>
            </a:endParaRPr>
          </a:p>
          <a:p>
            <a:pPr marL="457200" indent="-4572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 startAt="5"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Frecuencia y variedad.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457200" lvl="0" indent="-4572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 startAt="5"/>
            </a:pPr>
            <a:endParaRPr lang="es-ES" altLang="ko-KR" sz="24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la_Texto10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902226" y="1131980"/>
            <a:ext cx="5950226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9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Sociabilidad espontánea de los grupos pequeños y formación de la comunidad.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9"/>
              <a:tabLst/>
            </a:pPr>
            <a:endParaRPr kumimoji="0" lang="en-U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9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Invitación a no miembros.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9"/>
              <a:tabLst/>
            </a:pPr>
            <a:endParaRPr kumimoji="0" lang="en-U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9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Promoción.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9"/>
              <a:tabLst/>
            </a:pPr>
            <a:endParaRPr kumimoji="0" lang="en-U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9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Grupos pequeños y vida de comunidad.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9"/>
              <a:tabLst/>
            </a:pPr>
            <a:endParaRPr kumimoji="0" lang="en-U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9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La comunidad y el culto. 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ela_Texto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6747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la_Texto10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4273" name="Rectangle 1"/>
          <p:cNvSpPr>
            <a:spLocks noChangeArrowheads="1"/>
          </p:cNvSpPr>
          <p:nvPr/>
        </p:nvSpPr>
        <p:spPr bwMode="auto">
          <a:xfrm>
            <a:off x="2822714" y="1813798"/>
            <a:ext cx="6241774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685800" algn="l"/>
              </a:tabLst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Dios.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685800" algn="l"/>
              </a:tabLst>
            </a:pPr>
            <a:endParaRPr kumimoji="0" lang="en-US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685800" algn="l"/>
              </a:tabLst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Familiares.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685800" algn="l"/>
              </a:tabLst>
            </a:pPr>
            <a:endParaRPr lang="es-ES" altLang="ko-KR" sz="1000" dirty="0" smtClean="0">
              <a:latin typeface="Arial" pitchFamily="34" charset="0"/>
              <a:ea typeface="Batang" pitchFamily="18" charset="-127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685800" algn="l"/>
              </a:tabLst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Amigos.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685800" algn="l"/>
              </a:tabLst>
            </a:pPr>
            <a:endParaRPr kumimoji="0" lang="en-US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685800" algn="l"/>
              </a:tabLst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Otros pastores.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685800" algn="l"/>
              </a:tabLst>
            </a:pPr>
            <a:endParaRPr kumimoji="0" lang="en-US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685800" algn="l"/>
              </a:tabLst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Administración de la Asociación/Misión.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la_Texto10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0177" name="Rectangle 1"/>
          <p:cNvSpPr>
            <a:spLocks noChangeArrowheads="1"/>
          </p:cNvSpPr>
          <p:nvPr/>
        </p:nvSpPr>
        <p:spPr bwMode="auto">
          <a:xfrm>
            <a:off x="2849218" y="1535526"/>
            <a:ext cx="5989982" cy="3508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>
                <a:tab pos="685800" algn="l"/>
              </a:tabLst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Líderes de la iglesia.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>
                <a:tab pos="685800" algn="l"/>
              </a:tabLst>
            </a:pPr>
            <a:endParaRPr kumimoji="0" lang="en-US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>
                <a:tab pos="685800" algn="l"/>
              </a:tabLst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Miembros de la iglesia, de las diferentes edades, grupos étnicos y socioeconómicos.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>
                <a:tab pos="685800" algn="l"/>
              </a:tabLst>
            </a:pPr>
            <a:endParaRPr kumimoji="0" lang="en-US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>
                <a:tab pos="685800" algn="l"/>
              </a:tabLst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Contactos de evangelismo y con personas que están recibiendo estudios bíblicos.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>
                <a:tab pos="685800" algn="l"/>
              </a:tabLst>
            </a:pPr>
            <a:endParaRPr kumimoji="0" lang="en-US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>
                <a:tab pos="685800" algn="l"/>
              </a:tabLst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Personas de la comunidad.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la_Texto10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3971991" y="2699315"/>
            <a:ext cx="28696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Fundamentos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la_Texto10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2756453" y="2054087"/>
            <a:ext cx="606949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dirty="0" smtClean="0">
                <a:latin typeface="Arial" pitchFamily="34" charset="0"/>
                <a:cs typeface="Arial" pitchFamily="34" charset="0"/>
              </a:rPr>
              <a:t>La capacidad de relacionarse está ampliamente fundamentada en las habilidades de comunicación, incluyendo habilidades de resolución de conflictos. 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1169</Words>
  <Application>Microsoft Office PowerPoint</Application>
  <PresentationFormat>Apresentação na tela (4:3)</PresentationFormat>
  <Paragraphs>248</Paragraphs>
  <Slides>55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55</vt:i4>
      </vt:variant>
    </vt:vector>
  </HeadingPairs>
  <TitlesOfParts>
    <vt:vector size="5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</vt:vector>
  </TitlesOfParts>
  <Company>DSA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Rafael Rossi</dc:creator>
  <cp:lastModifiedBy>selma.luz</cp:lastModifiedBy>
  <cp:revision>12</cp:revision>
  <dcterms:created xsi:type="dcterms:W3CDTF">2012-12-07T12:05:21Z</dcterms:created>
  <dcterms:modified xsi:type="dcterms:W3CDTF">2013-04-02T18:52:59Z</dcterms:modified>
</cp:coreProperties>
</file>