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57" r:id="rId4"/>
    <p:sldId id="260" r:id="rId5"/>
    <p:sldId id="261" r:id="rId6"/>
    <p:sldId id="262" r:id="rId7"/>
    <p:sldId id="263" r:id="rId8"/>
    <p:sldId id="265" r:id="rId9"/>
    <p:sldId id="266" r:id="rId10"/>
    <p:sldId id="268" r:id="rId11"/>
    <p:sldId id="267"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58" r:id="rId26"/>
    <p:sldId id="294" r:id="rId27"/>
    <p:sldId id="295" r:id="rId28"/>
    <p:sldId id="296" r:id="rId29"/>
    <p:sldId id="297" r:id="rId30"/>
    <p:sldId id="298" r:id="rId31"/>
    <p:sldId id="299" r:id="rId32"/>
    <p:sldId id="300" r:id="rId33"/>
    <p:sldId id="269" r:id="rId34"/>
    <p:sldId id="270" r:id="rId35"/>
    <p:sldId id="271" r:id="rId36"/>
    <p:sldId id="301" r:id="rId37"/>
    <p:sldId id="302" r:id="rId38"/>
    <p:sldId id="272" r:id="rId39"/>
    <p:sldId id="273" r:id="rId40"/>
    <p:sldId id="274" r:id="rId41"/>
    <p:sldId id="303" r:id="rId42"/>
    <p:sldId id="275" r:id="rId43"/>
    <p:sldId id="276" r:id="rId44"/>
    <p:sldId id="277" r:id="rId45"/>
    <p:sldId id="278" r:id="rId46"/>
    <p:sldId id="279" r:id="rId4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395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955400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369389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926480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137111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009900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68B5C361-EEE3-F04E-8BF1-97B923E2A8F9}" type="datetimeFigureOut">
              <a:rPr lang="en-US" smtClean="0"/>
              <a:pPr/>
              <a:t>4/2/2013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324043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68B5C361-EEE3-F04E-8BF1-97B923E2A8F9}" type="datetimeFigureOut">
              <a:rPr lang="en-US" smtClean="0"/>
              <a:pPr/>
              <a:t>4/2/2013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731195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B5C361-EEE3-F04E-8BF1-97B923E2A8F9}" type="datetimeFigureOut">
              <a:rPr lang="en-US" smtClean="0"/>
              <a:pPr/>
              <a:t>4/2/2013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851171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519354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2528232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B5C361-EEE3-F04E-8BF1-97B923E2A8F9}" type="datetimeFigureOut">
              <a:rPr lang="en-US" smtClean="0"/>
              <a:pPr/>
              <a:t>4/2/2013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208922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xmlns="" val="1634292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5841" name="Rectangle 1"/>
          <p:cNvSpPr>
            <a:spLocks noChangeArrowheads="1"/>
          </p:cNvSpPr>
          <p:nvPr/>
        </p:nvSpPr>
        <p:spPr bwMode="auto">
          <a:xfrm>
            <a:off x="3398982" y="885011"/>
            <a:ext cx="48768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7"/>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Oración.</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7"/>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7"/>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Disciplina espiritual.</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7"/>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7"/>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Tiempo devocional y:</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7"/>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Personalidad.</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Temperamento.</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Etapa de la vida.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Etapas de fe.</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6865" name="Rectangle 1"/>
          <p:cNvSpPr>
            <a:spLocks noChangeArrowheads="1"/>
          </p:cNvSpPr>
          <p:nvPr/>
        </p:nvSpPr>
        <p:spPr bwMode="auto">
          <a:xfrm>
            <a:off x="2992582" y="1078910"/>
            <a:ext cx="593898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10"/>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Lectura de la Biblia y meditación.</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10"/>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10"/>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Oportunidades de crecimiento en la vida devocional.</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10"/>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Entregarse a Dios.</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Obtener su dirección.</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Tener placer en él.</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Ser más semejante a él.</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1505" name="Rectangle 1"/>
          <p:cNvSpPr>
            <a:spLocks noChangeArrowheads="1"/>
          </p:cNvSpPr>
          <p:nvPr/>
        </p:nvSpPr>
        <p:spPr bwMode="auto">
          <a:xfrm>
            <a:off x="2826327" y="1685920"/>
            <a:ext cx="5911273"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12"/>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¡Descubrir lo que funciona para usted!</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12"/>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12"/>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Retiros espirituales.</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12"/>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12"/>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Preparar el sermón y momentos devocionales.</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408414" y="2382982"/>
            <a:ext cx="4487126" cy="1077218"/>
          </a:xfrm>
          <a:prstGeom prst="rect">
            <a:avLst/>
          </a:prstGeom>
        </p:spPr>
        <p:txBody>
          <a:bodyPr wrap="none">
            <a:spAutoFit/>
          </a:bodyPr>
          <a:lstStyle/>
          <a:p>
            <a:pPr algn="ctr"/>
            <a:r>
              <a:rPr lang="es-ES" sz="3200" b="1" dirty="0" smtClean="0">
                <a:latin typeface="Arial" pitchFamily="34" charset="0"/>
                <a:cs typeface="Arial" pitchFamily="34" charset="0"/>
              </a:rPr>
              <a:t>Llamado al Ministerio </a:t>
            </a:r>
          </a:p>
          <a:p>
            <a:pPr algn="ctr"/>
            <a:r>
              <a:rPr lang="es-ES" sz="3200" b="1" dirty="0" smtClean="0">
                <a:latin typeface="Arial" pitchFamily="34" charset="0"/>
                <a:cs typeface="Arial" pitchFamily="34" charset="0"/>
              </a:rPr>
              <a:t>y Compromiso</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727552" y="2727619"/>
            <a:ext cx="3897221" cy="584775"/>
          </a:xfrm>
          <a:prstGeom prst="rect">
            <a:avLst/>
          </a:prstGeom>
        </p:spPr>
        <p:txBody>
          <a:bodyPr wrap="none">
            <a:spAutoFit/>
          </a:bodyPr>
          <a:lstStyle/>
          <a:p>
            <a:r>
              <a:rPr lang="es-ES" sz="3200" b="1" dirty="0" smtClean="0">
                <a:latin typeface="Arial" pitchFamily="34" charset="0"/>
                <a:cs typeface="Arial" pitchFamily="34" charset="0"/>
              </a:rPr>
              <a:t>Áreas para discutir</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8433" name="Rectangle 1"/>
          <p:cNvSpPr>
            <a:spLocks noChangeArrowheads="1"/>
          </p:cNvSpPr>
          <p:nvPr/>
        </p:nvSpPr>
        <p:spPr bwMode="auto">
          <a:xfrm>
            <a:off x="3149600" y="524983"/>
            <a:ext cx="5809673"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defTabSz="914400" rtl="0" eaLnBrk="1" fontAlgn="base" latinLnBrk="0" hangingPunct="1">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Actitudes hacia la organización de la iglesia y sus líderes.</a:t>
            </a:r>
          </a:p>
          <a:p>
            <a:pPr marL="228600" marR="0" lvl="0" indent="-228600" defTabSz="914400" rtl="0" eaLnBrk="1" fontAlgn="base" latinLnBrk="0" hangingPunct="1">
              <a:lnSpc>
                <a:spcPct val="100000"/>
              </a:lnSpc>
              <a:spcBef>
                <a:spcPct val="0"/>
              </a:spcBef>
              <a:spcAft>
                <a:spcPct val="0"/>
              </a:spcAft>
              <a:buClrTx/>
              <a:buSzTx/>
              <a:buFont typeface="+mj-lt"/>
              <a:buAutoNum type="arabicPeriod"/>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Perspectiva bíblica del llamado.</a:t>
            </a:r>
          </a:p>
          <a:p>
            <a:pPr marL="228600" marR="0" lvl="0" indent="-228600"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Autoevaluación, puntos fuertes y débiles.</a:t>
            </a:r>
          </a:p>
          <a:p>
            <a:pPr marL="228600" marR="0" lvl="0" indent="-228600"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Llamado vs. Profesión.</a:t>
            </a:r>
          </a:p>
          <a:p>
            <a:pPr marL="228600" marR="0" lvl="0" indent="-228600"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Actitud hacia atribuciones desagradables.</a:t>
            </a:r>
          </a:p>
          <a:p>
            <a:pPr marL="228600" marR="0" lvl="0" indent="-228600"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Temperamento.</a:t>
            </a:r>
          </a:p>
          <a:p>
            <a:pPr marL="228600" marR="0" lvl="0" indent="-228600"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Pasión por el ministerio.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057525" y="2697018"/>
            <a:ext cx="5442516" cy="584775"/>
          </a:xfrm>
          <a:prstGeom prst="rect">
            <a:avLst/>
          </a:prstGeom>
        </p:spPr>
        <p:txBody>
          <a:bodyPr wrap="none">
            <a:spAutoFit/>
          </a:bodyPr>
          <a:lstStyle/>
          <a:p>
            <a:r>
              <a:rPr lang="es-ES" sz="3200" b="1" dirty="0" smtClean="0">
                <a:latin typeface="Arial" pitchFamily="34" charset="0"/>
                <a:cs typeface="Arial" pitchFamily="34" charset="0"/>
              </a:rPr>
              <a:t>Expectativas del Ministerio</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6385" name="Rectangle 1"/>
          <p:cNvSpPr>
            <a:spLocks noChangeArrowheads="1"/>
          </p:cNvSpPr>
          <p:nvPr/>
        </p:nvSpPr>
        <p:spPr bwMode="auto">
          <a:xfrm>
            <a:off x="2909454" y="2243202"/>
            <a:ext cx="53848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clave es hacer buenas preguntas: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ES" altLang="ko-KR" sz="2400" dirty="0" smtClean="0">
              <a:latin typeface="Arial" pitchFamily="34" charset="0"/>
              <a:ea typeface="Batang" pitchFamily="18" charset="-127"/>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1"/>
          <p:cNvSpPr>
            <a:spLocks noChangeArrowheads="1"/>
          </p:cNvSpPr>
          <p:nvPr/>
        </p:nvSpPr>
        <p:spPr bwMode="auto">
          <a:xfrm>
            <a:off x="3315854" y="1996812"/>
            <a:ext cx="4756727"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ES" altLang="ko-KR" sz="2400" b="1" dirty="0" smtClean="0">
              <a:latin typeface="Arial" pitchFamily="34" charset="0"/>
              <a:ea typeface="Batang" pitchFamily="18" charset="-127"/>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 altLang="ko-KR" sz="2400" i="0" u="none" strike="noStrike" cap="none" normalizeH="0" baseline="0" dirty="0" smtClean="0">
                <a:ln>
                  <a:noFill/>
                </a:ln>
                <a:solidFill>
                  <a:schemeClr val="tx1"/>
                </a:solidFill>
                <a:effectLst/>
                <a:latin typeface="Arial" pitchFamily="34" charset="0"/>
                <a:ea typeface="Batang" pitchFamily="18" charset="-127"/>
                <a:cs typeface="Arial" pitchFamily="34" charset="0"/>
              </a:rPr>
              <a:t>Hábleme de usted</a:t>
            </a:r>
            <a:endParaRPr kumimoji="0" lang="es-ES" altLang="ko-KR" sz="240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5362" name="Rectangle 2"/>
          <p:cNvSpPr>
            <a:spLocks noChangeArrowheads="1"/>
          </p:cNvSpPr>
          <p:nvPr/>
        </p:nvSpPr>
        <p:spPr bwMode="auto">
          <a:xfrm>
            <a:off x="2798618" y="2844739"/>
            <a:ext cx="604981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ko-KR" sz="2400" i="0" u="none" strike="noStrike" cap="none" normalizeH="0" baseline="0" dirty="0" smtClean="0">
                <a:ln>
                  <a:noFill/>
                </a:ln>
                <a:solidFill>
                  <a:schemeClr val="tx1"/>
                </a:solidFill>
                <a:effectLst/>
                <a:latin typeface="Arial" pitchFamily="34" charset="0"/>
                <a:ea typeface="Batang" pitchFamily="18" charset="-127"/>
                <a:cs typeface="Arial" pitchFamily="34" charset="0"/>
              </a:rPr>
              <a:t>Hábleme en relación a su familia y amigos</a:t>
            </a:r>
            <a:endParaRPr kumimoji="0" lang="es-ES" altLang="ko-KR" sz="240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401676" y="2828835"/>
            <a:ext cx="4706738" cy="461665"/>
          </a:xfrm>
          <a:prstGeom prst="rect">
            <a:avLst/>
          </a:prstGeom>
        </p:spPr>
        <p:txBody>
          <a:bodyPr wrap="none">
            <a:spAutoFit/>
          </a:bodyPr>
          <a:lstStyle/>
          <a:p>
            <a:r>
              <a:rPr lang="es-ES" sz="2400" dirty="0" smtClean="0">
                <a:latin typeface="Arial" pitchFamily="34" charset="0"/>
                <a:cs typeface="Arial" pitchFamily="34" charset="0"/>
              </a:rPr>
              <a:t>Hábleme de su relación con Dios</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xmlns="" val="4031841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981304" y="2875002"/>
            <a:ext cx="5698996" cy="461665"/>
          </a:xfrm>
          <a:prstGeom prst="rect">
            <a:avLst/>
          </a:prstGeom>
        </p:spPr>
        <p:txBody>
          <a:bodyPr wrap="none">
            <a:spAutoFit/>
          </a:bodyPr>
          <a:lstStyle/>
          <a:p>
            <a:r>
              <a:rPr lang="es-ES" sz="2400" dirty="0" smtClean="0">
                <a:latin typeface="Arial" pitchFamily="34" charset="0"/>
                <a:cs typeface="Arial" pitchFamily="34" charset="0"/>
              </a:rPr>
              <a:t>Cuénteme de su pasión por el ministerio</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590796" y="2798621"/>
            <a:ext cx="6488545" cy="830997"/>
          </a:xfrm>
          <a:prstGeom prst="rect">
            <a:avLst/>
          </a:prstGeom>
        </p:spPr>
        <p:txBody>
          <a:bodyPr wrap="square">
            <a:spAutoFit/>
          </a:bodyPr>
          <a:lstStyle/>
          <a:p>
            <a:r>
              <a:rPr lang="es-ES" sz="2400" dirty="0" smtClean="0">
                <a:latin typeface="Arial" pitchFamily="34" charset="0"/>
                <a:cs typeface="Arial" pitchFamily="34" charset="0"/>
              </a:rPr>
              <a:t>Hábleme en relación a usted y lo que le hace bien en el ambiente del ministerio</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803236" y="2890982"/>
            <a:ext cx="5943599" cy="1077218"/>
          </a:xfrm>
          <a:prstGeom prst="rect">
            <a:avLst/>
          </a:prstGeom>
        </p:spPr>
        <p:txBody>
          <a:bodyPr wrap="square">
            <a:spAutoFit/>
          </a:bodyPr>
          <a:lstStyle/>
          <a:p>
            <a:r>
              <a:rPr lang="es-ES" sz="3200" b="1" dirty="0" smtClean="0">
                <a:latin typeface="Arial" pitchFamily="34" charset="0"/>
                <a:cs typeface="Arial" pitchFamily="34" charset="0"/>
              </a:rPr>
              <a:t>Evaluación de las habilidades al Comenzar el Ministerio</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761673" y="2967335"/>
            <a:ext cx="6003636" cy="1569660"/>
          </a:xfrm>
          <a:prstGeom prst="rect">
            <a:avLst/>
          </a:prstGeom>
        </p:spPr>
        <p:txBody>
          <a:bodyPr wrap="square">
            <a:spAutoFit/>
          </a:bodyPr>
          <a:lstStyle/>
          <a:p>
            <a:pPr algn="just"/>
            <a:r>
              <a:rPr lang="es-ES" sz="2400" dirty="0" smtClean="0">
                <a:latin typeface="Arial" pitchFamily="34" charset="0"/>
                <a:cs typeface="Arial" pitchFamily="34" charset="0"/>
              </a:rPr>
              <a:t>Durante los dos primeros años del ministerio el aspirante deberá demostrar habilidades bien definidas para el ministerio. </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876681" y="2659559"/>
            <a:ext cx="2688557" cy="584775"/>
          </a:xfrm>
          <a:prstGeom prst="rect">
            <a:avLst/>
          </a:prstGeom>
        </p:spPr>
        <p:txBody>
          <a:bodyPr wrap="none">
            <a:spAutoFit/>
          </a:bodyPr>
          <a:lstStyle/>
          <a:p>
            <a:r>
              <a:rPr lang="es-ES" sz="3200" b="1" dirty="0" smtClean="0">
                <a:latin typeface="Arial" pitchFamily="34" charset="0"/>
                <a:cs typeface="Arial" pitchFamily="34" charset="0"/>
              </a:rPr>
              <a:t>Expectativas</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ela_Texto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ctangle 1"/>
          <p:cNvSpPr>
            <a:spLocks noChangeArrowheads="1"/>
          </p:cNvSpPr>
          <p:nvPr/>
        </p:nvSpPr>
        <p:spPr bwMode="auto">
          <a:xfrm>
            <a:off x="563421" y="218713"/>
            <a:ext cx="8109528"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tabLst/>
            </a:pPr>
            <a:r>
              <a:rPr kumimoji="0" lang="es-ES_tradnl"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                   La apariencia personal</a:t>
            </a:r>
          </a:p>
          <a:p>
            <a:pPr marL="0" marR="0" lvl="0" indent="457200" algn="just" defTabSz="914400" rtl="0" eaLnBrk="1" fontAlgn="base" latinLnBrk="0" hangingPunct="1">
              <a:lnSpc>
                <a:spcPct val="100000"/>
              </a:lnSpc>
              <a:spcBef>
                <a:spcPct val="0"/>
              </a:spcBef>
              <a:spcAft>
                <a:spcPct val="0"/>
              </a:spcAft>
              <a:buClrTx/>
              <a:buSzTx/>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s-ES_tradn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apariencia personal, definidamente, tiene un impacto. Cuando un pastor se encuentra con alguien por primera vez, esa persona hace un juicio inmediato, exacto o no, basado en la apariencia. Además, la apariencia llega a ser una influencia progresiva en un ministerio continuado. “Dios espera que sus ministros, en sus modales e indumentaria, representen adecuadamente los principios de la verdad y el carácter sagrado de su cargo” </a:t>
            </a:r>
            <a:r>
              <a:rPr kumimoji="0" lang="es-ES_tradnl"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a:t>
            </a:r>
            <a:r>
              <a:rPr kumimoji="0" lang="es-ES_tradnl" altLang="ko-KR" b="0" i="1" u="none" strike="noStrike" cap="none" normalizeH="0" baseline="0" dirty="0" smtClean="0">
                <a:ln>
                  <a:noFill/>
                </a:ln>
                <a:solidFill>
                  <a:schemeClr val="tx1"/>
                </a:solidFill>
                <a:effectLst/>
                <a:latin typeface="Arial" pitchFamily="34" charset="0"/>
                <a:ea typeface="Batang" pitchFamily="18" charset="-127"/>
                <a:cs typeface="Arial" pitchFamily="34" charset="0"/>
              </a:rPr>
              <a:t>OE</a:t>
            </a:r>
            <a:r>
              <a:rPr kumimoji="0" lang="es-ES_tradnl"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 183). </a:t>
            </a:r>
          </a:p>
          <a:p>
            <a:pPr marL="0" marR="0" lvl="0" indent="457200" algn="just" defTabSz="914400" rtl="0" eaLnBrk="0" fontAlgn="base" latinLnBrk="0" hangingPunct="0">
              <a:lnSpc>
                <a:spcPct val="100000"/>
              </a:lnSpc>
              <a:spcBef>
                <a:spcPct val="0"/>
              </a:spcBef>
              <a:spcAft>
                <a:spcPct val="0"/>
              </a:spcAft>
              <a:buClrTx/>
              <a:buSzTx/>
              <a:buFontTx/>
              <a:buNone/>
              <a:tabLst/>
            </a:pPr>
            <a:endParaRPr lang="es-ES_tradnl" altLang="ko-KR" sz="2400" dirty="0" smtClean="0">
              <a:latin typeface="Arial" pitchFamily="34" charset="0"/>
              <a:ea typeface="Batang" pitchFamily="18" charset="-127"/>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s-ES_tradn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“El ministro negligente en su vestimenta con frecuencia ofende a los que tienen buen gusto y una sensibilidad refinada” </a:t>
            </a:r>
            <a:r>
              <a:rPr kumimoji="0" lang="es-ES_tradnl"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a:t>
            </a:r>
            <a:r>
              <a:rPr kumimoji="0" lang="es-ES_tradnl" altLang="ko-KR" b="0" i="1" u="none" strike="noStrike" cap="none" normalizeH="0" baseline="0" dirty="0" smtClean="0">
                <a:ln>
                  <a:noFill/>
                </a:ln>
                <a:solidFill>
                  <a:schemeClr val="tx1"/>
                </a:solidFill>
                <a:effectLst/>
                <a:latin typeface="Arial" pitchFamily="34" charset="0"/>
                <a:ea typeface="Batang" pitchFamily="18" charset="-127"/>
                <a:cs typeface="Arial" pitchFamily="34" charset="0"/>
              </a:rPr>
              <a:t>TI</a:t>
            </a:r>
            <a:r>
              <a:rPr kumimoji="0" lang="es-ES_tradnl"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 2:542).</a:t>
            </a:r>
            <a:endParaRPr kumimoji="0" lang="es-ES_tradnl" altLang="ko-KR"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7169" name="Rectangle 1"/>
          <p:cNvSpPr>
            <a:spLocks noChangeArrowheads="1"/>
          </p:cNvSpPr>
          <p:nvPr/>
        </p:nvSpPr>
        <p:spPr bwMode="auto">
          <a:xfrm>
            <a:off x="2078183" y="331991"/>
            <a:ext cx="7065818" cy="5908728"/>
          </a:xfrm>
          <a:prstGeom prst="rect">
            <a:avLst/>
          </a:prstGeom>
          <a:noFill/>
          <a:ln w="9525">
            <a:noFill/>
            <a:miter lim="800000"/>
            <a:headEnd/>
            <a:tailEnd/>
          </a:ln>
          <a:effectLst/>
        </p:spPr>
        <p:txBody>
          <a:bodyPr vert="horz" wrap="square" lIns="914112" tIns="914112" rIns="682410" bIns="914112"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s-ES_tradnl"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Normas en el vestir</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_tradn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a:r>
            <a:br>
              <a:rPr kumimoji="0" lang="es-ES_tradn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br>
            <a:r>
              <a:rPr kumimoji="0" lang="es-ES_tradn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En realidad, existe una multitud de estilos y opciones para la vestimenta, con una gran variedad de los que se consideran aceptables. Sin embargo, dado que el ministerio tiene la reputación de ser una profesión de alto nivel, las personas esperan que la vestimenta del pastor se conforme a las normas de los profesionales. </a:t>
            </a:r>
            <a:endParaRPr kumimoji="0" lang="es-ES_tradnl"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6145" name="Rectangle 1"/>
          <p:cNvSpPr>
            <a:spLocks noChangeArrowheads="1"/>
          </p:cNvSpPr>
          <p:nvPr/>
        </p:nvSpPr>
        <p:spPr bwMode="auto">
          <a:xfrm>
            <a:off x="2900218" y="1143507"/>
            <a:ext cx="59944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tabLst/>
            </a:pPr>
            <a:r>
              <a:rPr kumimoji="0" lang="es-ES_tradnl"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La apariencia debería atraer hacia Cristo.</a:t>
            </a:r>
          </a:p>
          <a:p>
            <a:pPr marL="0" marR="0" lvl="0" indent="457200" algn="l" defTabSz="914400" rtl="0" eaLnBrk="1" fontAlgn="base" latinLnBrk="0" hangingPunct="1">
              <a:lnSpc>
                <a:spcPct val="100000"/>
              </a:lnSpc>
              <a:spcBef>
                <a:spcPct val="0"/>
              </a:spcBef>
              <a:spcAft>
                <a:spcPct val="0"/>
              </a:spcAft>
              <a:buClrTx/>
              <a:buSzTx/>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s-ES_tradn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apariencia personal abrirá o cerrará puertas para el ministerio. “El Dios del cielo [...] queda honrado o deshonrado por la indumentaria de los que ofician en honor suyo” </a:t>
            </a:r>
            <a:r>
              <a:rPr kumimoji="0" lang="es-ES_tradnl" altLang="ko-KR" sz="16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t>
            </a:r>
            <a:r>
              <a:rPr kumimoji="0" lang="es-ES_tradnl" altLang="ko-KR" sz="1600" b="0" i="1" u="none" strike="noStrike" cap="none" normalizeH="0" baseline="0" dirty="0" smtClean="0">
                <a:ln>
                  <a:noFill/>
                </a:ln>
                <a:solidFill>
                  <a:schemeClr val="tx1"/>
                </a:solidFill>
                <a:effectLst/>
                <a:latin typeface="Arial" pitchFamily="34" charset="0"/>
                <a:ea typeface="Batang" pitchFamily="18" charset="-127"/>
                <a:cs typeface="Arial" pitchFamily="34" charset="0"/>
              </a:rPr>
              <a:t>OE</a:t>
            </a:r>
            <a:r>
              <a:rPr kumimoji="0" lang="es-ES_tradnl" altLang="ko-KR" sz="16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182).</a:t>
            </a:r>
            <a:endParaRPr kumimoji="0" lang="es-ES_tradnl" altLang="ko-KR" sz="1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4359291" y="2475345"/>
            <a:ext cx="2436886" cy="584775"/>
          </a:xfrm>
          <a:prstGeom prst="rect">
            <a:avLst/>
          </a:prstGeom>
        </p:spPr>
        <p:txBody>
          <a:bodyPr wrap="none">
            <a:spAutoFit/>
          </a:bodyPr>
          <a:lstStyle/>
          <a:p>
            <a:r>
              <a:rPr lang="es-ES_tradnl" sz="3200" b="1" dirty="0" smtClean="0">
                <a:latin typeface="Arial" pitchFamily="34" charset="0"/>
                <a:cs typeface="Arial" pitchFamily="34" charset="0"/>
              </a:rPr>
              <a:t>Buen gusto</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4146319" y="2503055"/>
            <a:ext cx="2528256" cy="584775"/>
          </a:xfrm>
          <a:prstGeom prst="rect">
            <a:avLst/>
          </a:prstGeom>
        </p:spPr>
        <p:txBody>
          <a:bodyPr wrap="none">
            <a:spAutoFit/>
          </a:bodyPr>
          <a:lstStyle/>
          <a:p>
            <a:r>
              <a:rPr lang="es-ES_tradnl" sz="3200" b="1" dirty="0" smtClean="0">
                <a:latin typeface="Arial" pitchFamily="34" charset="0"/>
                <a:cs typeface="Arial" pitchFamily="34" charset="0"/>
              </a:rPr>
              <a:t>La pulcritud</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4207679" y="2623127"/>
            <a:ext cx="3873176" cy="584775"/>
          </a:xfrm>
          <a:prstGeom prst="rect">
            <a:avLst/>
          </a:prstGeom>
        </p:spPr>
        <p:txBody>
          <a:bodyPr wrap="none">
            <a:spAutoFit/>
          </a:bodyPr>
          <a:lstStyle/>
          <a:p>
            <a:r>
              <a:rPr lang="es-CL" sz="3200" b="1" dirty="0" smtClean="0">
                <a:latin typeface="Arial" pitchFamily="34" charset="0"/>
                <a:cs typeface="Arial" pitchFamily="34" charset="0"/>
              </a:rPr>
              <a:t>Devoción Personal</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073" name="Rectangle 1"/>
          <p:cNvSpPr>
            <a:spLocks noChangeArrowheads="1"/>
          </p:cNvSpPr>
          <p:nvPr/>
        </p:nvSpPr>
        <p:spPr bwMode="auto">
          <a:xfrm>
            <a:off x="2918691" y="1494489"/>
            <a:ext cx="5754254"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s-ES_tradnl"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La apariencia no debería ser llamativa</a:t>
            </a:r>
          </a:p>
          <a:p>
            <a:pPr marL="0" marR="0" lvl="0" indent="0" algn="just" defTabSz="914400" rtl="0" eaLnBrk="1" fontAlgn="base" latinLnBrk="0" hangingPunct="1">
              <a:lnSpc>
                <a:spcPct val="100000"/>
              </a:lnSpc>
              <a:spcBef>
                <a:spcPct val="0"/>
              </a:spcBef>
              <a:spcAft>
                <a:spcPct val="0"/>
              </a:spcAft>
              <a:buClrTx/>
              <a:buSzTx/>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_tradn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Una ropa que llame la atención al yo puede ser el resultado de muchas causas. Una vestimenta descuidada, recargada o inapropiada para la ocasión puede distraer a las personas del ministerio y del mensaje. </a:t>
            </a:r>
            <a:endParaRPr kumimoji="0" lang="es-ES_tradnl"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709079" y="2530759"/>
            <a:ext cx="3897221" cy="584775"/>
          </a:xfrm>
          <a:prstGeom prst="rect">
            <a:avLst/>
          </a:prstGeom>
        </p:spPr>
        <p:txBody>
          <a:bodyPr wrap="none">
            <a:spAutoFit/>
          </a:bodyPr>
          <a:lstStyle/>
          <a:p>
            <a:r>
              <a:rPr lang="es-ES" sz="3200" b="1" dirty="0" smtClean="0">
                <a:latin typeface="Arial" pitchFamily="34" charset="0"/>
                <a:cs typeface="Arial" pitchFamily="34" charset="0"/>
              </a:rPr>
              <a:t>Áreas para discutir</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025" name="Rectangle 1"/>
          <p:cNvSpPr>
            <a:spLocks noChangeArrowheads="1"/>
          </p:cNvSpPr>
          <p:nvPr/>
        </p:nvSpPr>
        <p:spPr bwMode="auto">
          <a:xfrm>
            <a:off x="2872510" y="731216"/>
            <a:ext cx="6123708" cy="46474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 typeface="+mj-lt"/>
              <a:buAutoNum type="arabicPeriod"/>
              <a:tabLst>
                <a:tab pos="11430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expectativa de la iglesia en relación la vestimenta.</a:t>
            </a:r>
          </a:p>
          <a:p>
            <a:pPr marL="457200" marR="0" lvl="0" indent="-457200" algn="just" defTabSz="914400" rtl="0" eaLnBrk="1" fontAlgn="base" latinLnBrk="0" hangingPunct="1">
              <a:lnSpc>
                <a:spcPct val="100000"/>
              </a:lnSpc>
              <a:spcBef>
                <a:spcPct val="0"/>
              </a:spcBef>
              <a:spcAft>
                <a:spcPct val="0"/>
              </a:spcAft>
              <a:buClrTx/>
              <a:buSzTx/>
              <a:buFont typeface="+mj-lt"/>
              <a:buAutoNum type="arabicPeriod"/>
              <a:tabLst>
                <a:tab pos="1143000" algn="l"/>
              </a:tabLst>
            </a:pPr>
            <a:endParaRPr kumimoji="0" lang="pt-BR" altLang="ko-KR" sz="16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11430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Principios y aplicación.</a:t>
            </a:r>
          </a:p>
          <a:p>
            <a:pPr marL="457200" marR="0" lvl="1" indent="0" algn="just" defTabSz="914400" rtl="0" eaLnBrk="0" fontAlgn="base" latinLnBrk="0" hangingPunct="0">
              <a:lnSpc>
                <a:spcPct val="100000"/>
              </a:lnSpc>
              <a:spcBef>
                <a:spcPct val="0"/>
              </a:spcBef>
              <a:spcAft>
                <a:spcPct val="0"/>
              </a:spcAft>
              <a:buClrTx/>
              <a:buSzTx/>
              <a:buFontTx/>
              <a:buAutoNum type="alphaLcPeriod"/>
              <a:tabLst>
                <a:tab pos="1143000" algn="l"/>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tab pos="11430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Adecuación de la vestimenta a la ocasión:</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tab pos="1143000" algn="l"/>
              </a:tabLst>
            </a:pPr>
            <a:endParaRPr kumimoji="0" lang="pt-BR" altLang="ko-KR" sz="16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11430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Sábado.</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11430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Días de la semana.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11430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Esparcimiento.</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tabLst>
                <a:tab pos="11430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Ocasiones  especiales: casamientos, funerales, etc.</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4817" name="Rectangle 1"/>
          <p:cNvSpPr>
            <a:spLocks noChangeArrowheads="1"/>
          </p:cNvSpPr>
          <p:nvPr/>
        </p:nvSpPr>
        <p:spPr bwMode="auto">
          <a:xfrm>
            <a:off x="3131127" y="503374"/>
            <a:ext cx="5033818" cy="45858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 typeface="+mj-lt"/>
              <a:buAutoNum type="arabicPeriod" startAt="3"/>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imagen de un líder.</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Indicaciones en relación a la vestimenta.</a:t>
            </a:r>
          </a:p>
          <a:p>
            <a:pPr marL="800100" marR="0" lvl="1" indent="-342900" algn="just" defTabSz="914400" rtl="0" eaLnBrk="0" fontAlgn="base" latinLnBrk="0" hangingPunct="0">
              <a:lnSpc>
                <a:spcPct val="100000"/>
              </a:lnSpc>
              <a:spcBef>
                <a:spcPct val="0"/>
              </a:spcBef>
              <a:spcAft>
                <a:spcPct val="0"/>
              </a:spcAft>
              <a:buClrTx/>
              <a:buSzTx/>
              <a:buFont typeface="+mj-lt"/>
              <a:buAutoNum type="alphaLcPeriod"/>
              <a:tabLst>
                <a:tab pos="685800" algn="l"/>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3"/>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Establecer la confianza.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Imagen de presentación.</a:t>
            </a:r>
          </a:p>
          <a:p>
            <a:pPr marL="800100" marR="0" lvl="1" indent="-342900" algn="just" defTabSz="914400" rtl="0" eaLnBrk="0" fontAlgn="base" latinLnBrk="0" hangingPunct="0">
              <a:lnSpc>
                <a:spcPct val="100000"/>
              </a:lnSpc>
              <a:spcBef>
                <a:spcPct val="0"/>
              </a:spcBef>
              <a:spcAft>
                <a:spcPct val="0"/>
              </a:spcAft>
              <a:buClrTx/>
              <a:buSzTx/>
              <a:buFont typeface="+mj-lt"/>
              <a:buAutoNum type="arabicPeriod" startAt="3"/>
              <a:tabLst>
                <a:tab pos="685800" algn="l"/>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3"/>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Las esposas, ¿son buenas consejeras en cuanto a la vestimenta?</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startAt="3"/>
              <a:tabLst>
                <a:tab pos="685800" algn="l"/>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startAt="3"/>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Costo, practicidad y </a:t>
            </a:r>
            <a:r>
              <a:rPr kumimoji="0" lang="es-ES" altLang="ko-KR" sz="2400" b="0" i="0" u="none" strike="noStrike" cap="none" normalizeH="0" baseline="0" dirty="0" err="1" smtClean="0">
                <a:ln>
                  <a:noFill/>
                </a:ln>
                <a:solidFill>
                  <a:schemeClr val="tx1"/>
                </a:solidFill>
                <a:effectLst/>
                <a:latin typeface="Arial" pitchFamily="34" charset="0"/>
                <a:ea typeface="Batang" pitchFamily="18" charset="-127"/>
                <a:cs typeface="Arial" pitchFamily="34" charset="0"/>
              </a:rPr>
              <a:t>decuación</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startAt="3"/>
              <a:tabLst>
                <a:tab pos="685800" algn="l"/>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3"/>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Control del peso.</a:t>
            </a: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 </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882760" y="2597814"/>
            <a:ext cx="3304110" cy="584775"/>
          </a:xfrm>
          <a:prstGeom prst="rect">
            <a:avLst/>
          </a:prstGeom>
        </p:spPr>
        <p:txBody>
          <a:bodyPr wrap="none">
            <a:spAutoFit/>
          </a:bodyPr>
          <a:lstStyle/>
          <a:p>
            <a:r>
              <a:rPr lang="es-CL" sz="3200" b="1" dirty="0" smtClean="0">
                <a:latin typeface="Arial" pitchFamily="34" charset="0"/>
                <a:cs typeface="Arial" pitchFamily="34" charset="0"/>
              </a:rPr>
              <a:t>Ética Ministerial</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589006" y="2874894"/>
            <a:ext cx="3897221" cy="584775"/>
          </a:xfrm>
          <a:prstGeom prst="rect">
            <a:avLst/>
          </a:prstGeom>
        </p:spPr>
        <p:txBody>
          <a:bodyPr wrap="none">
            <a:spAutoFit/>
          </a:bodyPr>
          <a:lstStyle/>
          <a:p>
            <a:r>
              <a:rPr lang="es-ES" sz="3200" b="1" dirty="0" smtClean="0">
                <a:latin typeface="Arial" pitchFamily="34" charset="0"/>
                <a:cs typeface="Arial" pitchFamily="34" charset="0"/>
              </a:rPr>
              <a:t>Áreas para discutir</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ela_Texto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59393" name="Rectangle 1"/>
          <p:cNvSpPr>
            <a:spLocks noChangeArrowheads="1"/>
          </p:cNvSpPr>
          <p:nvPr/>
        </p:nvSpPr>
        <p:spPr bwMode="auto">
          <a:xfrm>
            <a:off x="332510" y="425878"/>
            <a:ext cx="8340436"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Ética y eficiencia personal en el ministerio.</a:t>
            </a:r>
          </a:p>
          <a:p>
            <a:pPr marL="342900" marR="0" lvl="0" indent="-342900" algn="just" defTabSz="914400" rtl="0" eaLnBrk="1" fontAlgn="base" latinLnBrk="0" hangingPunct="1">
              <a:lnSpc>
                <a:spcPct val="100000"/>
              </a:lnSpc>
              <a:spcBef>
                <a:spcPct val="0"/>
              </a:spcBef>
              <a:spcAft>
                <a:spcPct val="0"/>
              </a:spcAft>
              <a:buClrTx/>
              <a:buSzTx/>
              <a:buFont typeface="+mj-lt"/>
              <a:buAutoNum type="arabicPeriod"/>
              <a:tabLst/>
            </a:pPr>
            <a:endParaRPr kumimoji="0" lang="pt-BR" altLang="ko-KR" sz="1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Valor moral personal.</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Trato ético entre los pastores:</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Visita al distrito pastoral anterior o a sus miembros.</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marR="0" lvl="2" indent="-4572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1" u="none" strike="noStrike" cap="none" normalizeH="0" baseline="0" dirty="0" smtClean="0">
                <a:ln>
                  <a:noFill/>
                </a:ln>
                <a:solidFill>
                  <a:schemeClr val="tx1"/>
                </a:solidFill>
                <a:effectLst/>
                <a:latin typeface="Arial" pitchFamily="34" charset="0"/>
                <a:ea typeface="Batang" pitchFamily="18" charset="-127"/>
                <a:cs typeface="Arial" pitchFamily="34" charset="0"/>
              </a:rPr>
              <a:t>No!</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Ceremonia fúnebre en otro distrito pastoral.</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marR="0" lvl="2" indent="-4572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Mediante permiso del otro pastor.</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Ceremonia matrimonial en otro distrito pastoral.</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marR="0" lvl="2" indent="-4572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Mediante permiso del otro pastor.</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Se fuera necesario dejar su distrito temporariamente, negociar el período de ausencia con su supervisor y su presidente.</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ela_Texto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60417" name="Rectangle 1"/>
          <p:cNvSpPr>
            <a:spLocks noChangeArrowheads="1"/>
          </p:cNvSpPr>
          <p:nvPr/>
        </p:nvSpPr>
        <p:spPr bwMode="auto">
          <a:xfrm>
            <a:off x="1514764" y="223306"/>
            <a:ext cx="6733309" cy="52014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 typeface="+mj-lt"/>
              <a:buAutoNum type="arabicPeriod" startAt="4"/>
              <a:tabLst>
                <a:tab pos="1143000" algn="l"/>
              </a:tabLst>
            </a:pP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Trabajo – ética profesional.</a:t>
            </a:r>
          </a:p>
          <a:p>
            <a:pPr marL="457200" marR="0" lvl="0" indent="-457200" algn="just" defTabSz="914400" rtl="0" eaLnBrk="1" fontAlgn="base" latinLnBrk="0" hangingPunct="1">
              <a:lnSpc>
                <a:spcPct val="100000"/>
              </a:lnSpc>
              <a:spcBef>
                <a:spcPct val="0"/>
              </a:spcBef>
              <a:spcAft>
                <a:spcPct val="0"/>
              </a:spcAft>
              <a:buClrTx/>
              <a:buSzTx/>
              <a:buFont typeface="+mj-lt"/>
              <a:buAutoNum type="arabicPeriod" startAt="4"/>
              <a:tabLst>
                <a:tab pos="1143000" algn="l"/>
              </a:tabLst>
            </a:pPr>
            <a:endParaRPr kumimoji="0" lang="pt-BR" altLang="ko-KR" sz="1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4"/>
              <a:tabLst>
                <a:tab pos="1143000" algn="l"/>
              </a:tabLst>
            </a:pP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Trabajar afuera.</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4"/>
              <a:tabLst>
                <a:tab pos="1143000" algn="l"/>
              </a:tabLst>
            </a:pPr>
            <a:endParaRPr kumimoji="0" lang="pt-BR" altLang="ko-KR" sz="1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4"/>
              <a:tabLst>
                <a:tab pos="1143000" algn="l"/>
              </a:tabLst>
            </a:pP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Trato ético de los pastores.</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4"/>
              <a:tabLst>
                <a:tab pos="1143000" algn="l"/>
              </a:tabLst>
            </a:pPr>
            <a:endParaRPr kumimoji="0" lang="pt-BR" altLang="ko-KR" sz="1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1143000" algn="l"/>
              </a:tabLst>
            </a:pP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Hacer confidencias a los pastores.</a:t>
            </a:r>
            <a:endParaRPr kumimoji="0" lang="pt-BR" altLang="ko-KR" sz="23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1143000" algn="l"/>
              </a:tabLst>
            </a:pP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El problema de los miembros es de carácter confidencial.</a:t>
            </a:r>
            <a:endParaRPr kumimoji="0" lang="pt-BR" altLang="ko-KR" sz="23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1143000" algn="l"/>
              </a:tabLst>
            </a:pP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Negocios en el trato con los miembros.</a:t>
            </a:r>
          </a:p>
          <a:p>
            <a:pPr marL="914400" lvl="1" indent="-457200" algn="just" defTabSz="914400" eaLnBrk="0" fontAlgn="base" hangingPunct="0">
              <a:spcBef>
                <a:spcPct val="0"/>
              </a:spcBef>
              <a:spcAft>
                <a:spcPct val="0"/>
              </a:spcAft>
              <a:buFont typeface="+mj-lt"/>
              <a:buAutoNum type="alphaLcParenR"/>
              <a:tabLst>
                <a:tab pos="1143000" algn="l"/>
              </a:tabLst>
            </a:pPr>
            <a:endParaRPr kumimoji="0" lang="pt-BR" altLang="ko-KR" sz="1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4"/>
              <a:tabLst>
                <a:tab pos="1143000" algn="l"/>
              </a:tabLst>
            </a:pP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Límites apropiados en el ministerio.</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startAt="4"/>
              <a:tabLst>
                <a:tab pos="1143000" algn="l"/>
              </a:tabLst>
            </a:pPr>
            <a:endParaRPr kumimoji="0" lang="pt-BR" altLang="ko-KR" sz="1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1143000" algn="l"/>
              </a:tabLst>
            </a:pP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Con el sexo opuesto.</a:t>
            </a:r>
            <a:endParaRPr kumimoji="0" lang="pt-BR" altLang="ko-KR" sz="23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1143000" algn="l"/>
              </a:tabLst>
            </a:pP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Con personas del mismo sexo.</a:t>
            </a:r>
            <a:endParaRPr kumimoji="0" lang="pt-BR" altLang="ko-KR" sz="23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algn="just" defTabSz="914400" eaLnBrk="0" fontAlgn="base" hangingPunct="0">
              <a:spcBef>
                <a:spcPct val="0"/>
              </a:spcBef>
              <a:spcAft>
                <a:spcPct val="0"/>
              </a:spcAft>
              <a:buFont typeface="+mj-lt"/>
              <a:buAutoNum type="alphaLcPeriod"/>
              <a:tabLst>
                <a:tab pos="1143000" algn="l"/>
              </a:tabLst>
            </a:pP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Cuestiones de acoso y abuso.</a:t>
            </a:r>
            <a:endParaRPr kumimoji="0" lang="es-ES" altLang="ko-KR" sz="23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768537" y="2530764"/>
            <a:ext cx="6001964" cy="553998"/>
          </a:xfrm>
          <a:prstGeom prst="rect">
            <a:avLst/>
          </a:prstGeom>
        </p:spPr>
        <p:txBody>
          <a:bodyPr wrap="none">
            <a:spAutoFit/>
          </a:bodyPr>
          <a:lstStyle/>
          <a:p>
            <a:r>
              <a:rPr lang="es-ES" sz="3000" b="1" dirty="0" smtClean="0">
                <a:latin typeface="Arial" pitchFamily="34" charset="0"/>
                <a:cs typeface="Arial" pitchFamily="34" charset="0"/>
              </a:rPr>
              <a:t>Apoyo personal en el Ministerio</a:t>
            </a:r>
            <a:endParaRPr lang="pt-BR" sz="30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629890" y="2669309"/>
            <a:ext cx="3897221" cy="584775"/>
          </a:xfrm>
          <a:prstGeom prst="rect">
            <a:avLst/>
          </a:prstGeom>
        </p:spPr>
        <p:txBody>
          <a:bodyPr wrap="none">
            <a:spAutoFit/>
          </a:bodyPr>
          <a:lstStyle/>
          <a:p>
            <a:r>
              <a:rPr lang="es-ES" sz="3200" b="1" dirty="0" smtClean="0">
                <a:latin typeface="Arial" pitchFamily="34" charset="0"/>
                <a:cs typeface="Arial" pitchFamily="34" charset="0"/>
              </a:rPr>
              <a:t>Áreas para discutir</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43009" name="Rectangle 1"/>
          <p:cNvSpPr>
            <a:spLocks noChangeArrowheads="1"/>
          </p:cNvSpPr>
          <p:nvPr/>
        </p:nvSpPr>
        <p:spPr bwMode="auto">
          <a:xfrm>
            <a:off x="2992582" y="1526708"/>
            <a:ext cx="5800436" cy="29854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C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Los ministros deberían tener tiempo para descansar y para extraer de la palabra de Dios el rico alimento del pan de vida. Deberían tener tiempo para beber sorbos refrescantes de consuelo de la corriente de aguas vivas.     </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CL"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                                                      </a:t>
            </a:r>
            <a:r>
              <a:rPr kumimoji="0" lang="es-C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a:t>
            </a:r>
            <a:r>
              <a:rPr kumimoji="0" lang="es-CL" altLang="ko-KR" sz="20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Testimonios para la Iglesia Tomo 7 pág. 238.</a:t>
            </a:r>
            <a:endParaRPr kumimoji="0" lang="es-CL" altLang="ko-K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7649" name="Rectangle 1"/>
          <p:cNvSpPr>
            <a:spLocks noChangeArrowheads="1"/>
          </p:cNvSpPr>
          <p:nvPr/>
        </p:nvSpPr>
        <p:spPr bwMode="auto">
          <a:xfrm>
            <a:off x="2900218" y="1143568"/>
            <a:ext cx="5865091"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Puntos de crisis en el ministerio.</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 ¿Cuáles son algunos puntos típicos de crisis en el ministerio?</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marR="0" lvl="2"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Aquellos que surgen en el ministerio y requieren apoyo personal.</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Puntos de crisis personal.</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b. ¿Cómo enfrentarlos de la  mejor manera?</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ela_Texto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61441" name="Rectangle 1"/>
          <p:cNvSpPr>
            <a:spLocks noChangeArrowheads="1"/>
          </p:cNvSpPr>
          <p:nvPr/>
        </p:nvSpPr>
        <p:spPr bwMode="auto">
          <a:xfrm>
            <a:off x="212437" y="395729"/>
            <a:ext cx="8672946"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2. ¿A quién recurre un ministro cuando necesita apoyo en su ministerio?</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800100" marR="0" lvl="1" indent="-3429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A Dios.</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800100" marR="0" lvl="1" indent="-3429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A su esposa u otros miembros de la familia.</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800100" marR="0" lvl="1" indent="-3429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Al supervisor.</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800100" marR="0" lvl="1" indent="-3429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Al secretario ministerial de la Asociación/Misión.</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1257300" marR="0" lvl="2" indent="-3429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Si fuere necesario, al secretario ministerial de la Unión.</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800100" marR="0" lvl="1" indent="-3429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A la administración.</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1257300" marR="0" lvl="2" indent="-3429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Es provechoso establecer una relación abierta y de confianza con su presidente desde el comienzo.</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800100" marR="0" lvl="1" indent="-3429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A otros pastores.</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1257300" marR="0" lvl="2" indent="-3429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Los pastores necesitan de amigos, con frecuencia los que experimentaron los mismos desafíos en el ministerio son un excelente grupo de apoyo.</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1257300" marR="0" lvl="2" indent="-3429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Es bueno establecer su propio sistema de apoyo entre colegas.</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800100" marR="0" lvl="1" indent="-342900" algn="just" defTabSz="914400" rtl="0" eaLnBrk="0" fontAlgn="base" latinLnBrk="0" hangingPunct="0">
              <a:lnSpc>
                <a:spcPct val="100000"/>
              </a:lnSpc>
              <a:spcBef>
                <a:spcPct val="0"/>
              </a:spcBef>
              <a:spcAft>
                <a:spcPct val="0"/>
              </a:spcAft>
              <a:buClrTx/>
              <a:buSzTx/>
              <a:buFont typeface="+mj-lt"/>
              <a:buAutoNum type="alphaLcPeriod"/>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A un consejero.</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1257300" marR="0" lvl="2" indent="-3429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Cómo encontrar ayuda cuando sea necesaria.</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1257300" marR="0" lvl="2" indent="-3429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s-ES"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Qué ayuda financiera está disponible en la Asociación/Misión y cómo utilizarla.</a:t>
            </a: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pt-BR" altLang="ko-KR"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6625" name="Rectangle 1"/>
          <p:cNvSpPr>
            <a:spLocks noChangeArrowheads="1"/>
          </p:cNvSpPr>
          <p:nvPr/>
        </p:nvSpPr>
        <p:spPr bwMode="auto">
          <a:xfrm>
            <a:off x="2761673" y="1574455"/>
            <a:ext cx="5929745"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3. Carácter confidencial.</a:t>
            </a:r>
          </a:p>
          <a:p>
            <a:pPr marL="0" marR="0" lvl="0" indent="0" algn="l" defTabSz="914400" rtl="0" eaLnBrk="1" fontAlgn="base" latinLnBrk="0" hangingPunct="1">
              <a:lnSpc>
                <a:spcPct val="100000"/>
              </a:lnSpc>
              <a:spcBef>
                <a:spcPct val="0"/>
              </a:spcBef>
              <a:spcAft>
                <a:spcPct val="0"/>
              </a:spcAft>
              <a:buClrTx/>
              <a:buSzTx/>
              <a:tabLst/>
            </a:pPr>
            <a:endParaRPr kumimoji="0" lang="pt-BR" altLang="ko-KR"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 Lo que es apropiado y lo que es inadecuado para ser compartido.</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Con los miembros de la iglesia.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Con el cónyuge.</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Con los colegas en el ministerio.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412389" y="2705725"/>
            <a:ext cx="4623382" cy="1077218"/>
          </a:xfrm>
          <a:prstGeom prst="rect">
            <a:avLst/>
          </a:prstGeom>
        </p:spPr>
        <p:txBody>
          <a:bodyPr wrap="none">
            <a:spAutoFit/>
          </a:bodyPr>
          <a:lstStyle/>
          <a:p>
            <a:pPr algn="ctr"/>
            <a:r>
              <a:rPr lang="es-ES" sz="3200" b="1" dirty="0" smtClean="0">
                <a:latin typeface="Arial" pitchFamily="34" charset="0"/>
                <a:cs typeface="Arial" pitchFamily="34" charset="0"/>
              </a:rPr>
              <a:t>Relación de la Esposa </a:t>
            </a:r>
          </a:p>
          <a:p>
            <a:pPr algn="ctr"/>
            <a:r>
              <a:rPr lang="es-ES" sz="3200" b="1" dirty="0" smtClean="0">
                <a:latin typeface="Arial" pitchFamily="34" charset="0"/>
                <a:cs typeface="Arial" pitchFamily="34" charset="0"/>
              </a:rPr>
              <a:t>con el Ministerio</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4577" name="Rectangle 1"/>
          <p:cNvSpPr>
            <a:spLocks noChangeArrowheads="1"/>
          </p:cNvSpPr>
          <p:nvPr/>
        </p:nvSpPr>
        <p:spPr bwMode="auto">
          <a:xfrm>
            <a:off x="2900218" y="1442139"/>
            <a:ext cx="6049818" cy="29854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esposa como compañera en el ministerio.</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esposa como confidente del marido (y miembros).</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Uso de los dones espirituales de la esposa y de los talentos concedidos por Dios para mejor aprovechamiento.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3553" name="Rectangle 1"/>
          <p:cNvSpPr>
            <a:spLocks noChangeArrowheads="1"/>
          </p:cNvSpPr>
          <p:nvPr/>
        </p:nvSpPr>
        <p:spPr bwMode="auto">
          <a:xfrm>
            <a:off x="3223491" y="1026625"/>
            <a:ext cx="5357091"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4"/>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Tiempo para sí misma y espacio personal.</a:t>
            </a:r>
          </a:p>
          <a:p>
            <a:pPr marL="228600" marR="0" lvl="0" indent="-228600" algn="l" defTabSz="914400" rtl="0" eaLnBrk="1" fontAlgn="base" latinLnBrk="0" hangingPunct="1">
              <a:lnSpc>
                <a:spcPct val="100000"/>
              </a:lnSpc>
              <a:spcBef>
                <a:spcPct val="0"/>
              </a:spcBef>
              <a:spcAft>
                <a:spcPct val="0"/>
              </a:spcAft>
              <a:buClrTx/>
              <a:buSzTx/>
              <a:buFont typeface="+mj-lt"/>
              <a:buAutoNum type="arabicPeriod" startAt="4"/>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4"/>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Expectativas administrativas de:</a:t>
            </a:r>
          </a:p>
          <a:p>
            <a:pPr marL="228600" marR="0" lvl="0" indent="-228600" algn="l" defTabSz="914400" rtl="0" eaLnBrk="0" fontAlgn="base" latinLnBrk="0" hangingPunct="0">
              <a:lnSpc>
                <a:spcPct val="100000"/>
              </a:lnSpc>
              <a:spcBef>
                <a:spcPct val="0"/>
              </a:spcBef>
              <a:spcAft>
                <a:spcPct val="0"/>
              </a:spcAft>
              <a:buClrTx/>
              <a:buSzTx/>
              <a:buFont typeface="+mj-lt"/>
              <a:buAutoNum type="arabicPeriod" startAt="4"/>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l"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Miembros de la iglesia.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l"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Del aspirante.</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l"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De su supervisor.</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l"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De los hijos, si los tienen.</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l"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De sí misma.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l"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Otros.</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2529" name="Rectangle 1"/>
          <p:cNvSpPr>
            <a:spLocks noChangeArrowheads="1"/>
          </p:cNvSpPr>
          <p:nvPr/>
        </p:nvSpPr>
        <p:spPr bwMode="auto">
          <a:xfrm>
            <a:off x="3315855" y="931224"/>
            <a:ext cx="5107709"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marR="0" lvl="0" indent="-228600" algn="l" defTabSz="914400" rtl="0" eaLnBrk="1" fontAlgn="base" latinLnBrk="0" hangingPunct="1">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Administrar el:</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l"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Teléfono</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l"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Celular.</a:t>
            </a:r>
          </a:p>
          <a:p>
            <a:pPr marL="685800" marR="0" lvl="1" indent="-228600" algn="l" defTabSz="914400" rtl="0" eaLnBrk="0" fontAlgn="base" latinLnBrk="0" hangingPunct="0">
              <a:lnSpc>
                <a:spcPct val="100000"/>
              </a:lnSpc>
              <a:spcBef>
                <a:spcPct val="0"/>
              </a:spcBef>
              <a:spcAft>
                <a:spcPct val="0"/>
              </a:spcAft>
              <a:buClrTx/>
              <a:buSzTx/>
              <a:buFont typeface="+mj-lt"/>
              <a:buAutoNum type="alphaLcPeriod"/>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Computadora.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l"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E-mail.</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marR="0" lvl="1" indent="-457200" algn="l" defTabSz="914400" rtl="0" eaLnBrk="0" fontAlgn="base" latinLnBrk="0" hangingPunct="0">
              <a:lnSpc>
                <a:spcPct val="100000"/>
              </a:lnSpc>
              <a:spcBef>
                <a:spcPct val="0"/>
              </a:spcBef>
              <a:spcAft>
                <a:spcPct val="0"/>
              </a:spcAft>
              <a:buClrTx/>
              <a:buSzTx/>
              <a:buFont typeface="+mj-lt"/>
              <a:buAutoNum type="alphaL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Internet.</a:t>
            </a:r>
          </a:p>
          <a:p>
            <a:pPr marL="685800" marR="0" lvl="1" indent="-228600" algn="l" defTabSz="914400" rtl="0" eaLnBrk="0" fontAlgn="base" latinLnBrk="0" hangingPunct="0">
              <a:lnSpc>
                <a:spcPct val="100000"/>
              </a:lnSpc>
              <a:spcBef>
                <a:spcPct val="0"/>
              </a:spcBef>
              <a:spcAft>
                <a:spcPct val="0"/>
              </a:spcAft>
              <a:buClrTx/>
              <a:buSzTx/>
              <a:buFont typeface="+mj-lt"/>
              <a:buAutoNum type="alphaLcPeriod"/>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Amigos íntimos.</a:t>
            </a:r>
          </a:p>
          <a:p>
            <a:pPr marL="228600" marR="0" lvl="0" indent="-228600" algn="l"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Carrera profesional de la esposa.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6"/>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41985" name="Rectangle 1"/>
          <p:cNvSpPr>
            <a:spLocks noChangeArrowheads="1"/>
          </p:cNvSpPr>
          <p:nvPr/>
        </p:nvSpPr>
        <p:spPr bwMode="auto">
          <a:xfrm>
            <a:off x="3001818" y="708622"/>
            <a:ext cx="5781964"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C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El poder Milagroso de la gracia de Cristo se manifiesta en la creación en el hombre de un nuevo corazón, de una vida más elevada, de un entusiasmo santo. Dios dice: “Os daré corazón nuevo” Eze.36:26. ¿No es esto, la renovación del hombre, el mayor milagro que pueda realizarse? ¿Hay algo que el agente humano no pueda hacer cuando por la fe se aferra del poder divino?</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C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a:t>
            </a:r>
            <a:r>
              <a:rPr kumimoji="0" lang="es-CL" altLang="ko-KR" sz="20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Testimonios para la Iglesia Tomo 9 pág. 122.</a:t>
            </a:r>
            <a:endParaRPr kumimoji="0" lang="es-CL" altLang="ko-K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589006" y="2419924"/>
            <a:ext cx="3897221" cy="584775"/>
          </a:xfrm>
          <a:prstGeom prst="rect">
            <a:avLst/>
          </a:prstGeom>
        </p:spPr>
        <p:txBody>
          <a:bodyPr wrap="none">
            <a:spAutoFit/>
          </a:bodyPr>
          <a:lstStyle/>
          <a:p>
            <a:r>
              <a:rPr lang="es-ES" sz="3200" b="1" dirty="0" smtClean="0">
                <a:latin typeface="Arial" pitchFamily="34" charset="0"/>
                <a:cs typeface="Arial" pitchFamily="34" charset="0"/>
              </a:rPr>
              <a:t>Áreas para discutir</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9937" name="Rectangle 1"/>
          <p:cNvSpPr>
            <a:spLocks noChangeArrowheads="1"/>
          </p:cNvSpPr>
          <p:nvPr/>
        </p:nvSpPr>
        <p:spPr bwMode="auto">
          <a:xfrm>
            <a:off x="2964874" y="823459"/>
            <a:ext cx="6012872" cy="40010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defTabSz="914400" rtl="0" eaLnBrk="1" fontAlgn="base" latinLnBrk="0" hangingPunct="1">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Dar prioridad a las devociones personales.</a:t>
            </a:r>
          </a:p>
          <a:p>
            <a:pPr marL="457200" marR="0" lvl="0" indent="-457200" defTabSz="914400" rtl="0" eaLnBrk="1" fontAlgn="base" latinLnBrk="0" hangingPunct="1">
              <a:lnSpc>
                <a:spcPct val="100000"/>
              </a:lnSpc>
              <a:spcBef>
                <a:spcPct val="0"/>
              </a:spcBef>
              <a:spcAft>
                <a:spcPct val="0"/>
              </a:spcAft>
              <a:buClrTx/>
              <a:buSzTx/>
              <a:buFont typeface="+mj-lt"/>
              <a:buAutoNum type="arabicPeriod"/>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Encontrar el lugar apropiado para conectarse con Dios.</a:t>
            </a:r>
          </a:p>
          <a:p>
            <a:pPr marL="457200" marR="0" lvl="0" indent="-457200" defTabSz="914400" rtl="0" eaLnBrk="0" fontAlgn="base" latinLnBrk="0" hangingPunct="0">
              <a:lnSpc>
                <a:spcPct val="100000"/>
              </a:lnSpc>
              <a:spcBef>
                <a:spcPct val="0"/>
              </a:spcBef>
              <a:spcAft>
                <a:spcPct val="0"/>
              </a:spcAft>
              <a:buClrTx/>
              <a:buSzTx/>
              <a:buFont typeface="+mj-lt"/>
              <a:buAutoNum type="arabicPeriod"/>
              <a:tabLst/>
            </a:pPr>
            <a:endParaRPr kumimoji="0" lang="pt-BR" altLang="ko-KR" sz="1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Lugar separado.</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Lugar donde podrá orar en voz alta sin perturbar a los demás.</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Bien iluminado para la lectura.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Un lugar bien confortable.</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8913" name="Rectangle 1"/>
          <p:cNvSpPr>
            <a:spLocks noChangeArrowheads="1"/>
          </p:cNvSpPr>
          <p:nvPr/>
        </p:nvSpPr>
        <p:spPr bwMode="auto">
          <a:xfrm>
            <a:off x="2992582" y="186414"/>
            <a:ext cx="6151417"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3"/>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Hora: la que sea la mejor para estar conectado con Dios.</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3"/>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“En las primeras horas de la mañana”.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¿Cuál es la mejor hora para usted?</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Un período sin interrupciones.</a:t>
            </a:r>
          </a:p>
          <a:p>
            <a:pPr marL="1371600" lvl="2" indent="-457200" defTabSz="914400" eaLnBrk="0" fontAlgn="base" hangingPunct="0">
              <a:spcBef>
                <a:spcPct val="0"/>
              </a:spcBef>
              <a:spcAft>
                <a:spcPct val="0"/>
              </a:spcAft>
              <a:buFont typeface="+mj-lt"/>
              <a:buAutoNum type="alphaLcPeriod"/>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3"/>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Luchar con los problemas en la vida devocional.</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3"/>
              <a:tabLst/>
            </a:pPr>
            <a:endParaRPr kumimoji="0" lang="pt-BR" altLang="ko-KR" sz="12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Disciplina.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Pocas palabras.</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Concentración.</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Desánimo.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ela_Texto6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7889" name="Rectangle 1"/>
          <p:cNvSpPr>
            <a:spLocks noChangeArrowheads="1"/>
          </p:cNvSpPr>
          <p:nvPr/>
        </p:nvSpPr>
        <p:spPr bwMode="auto">
          <a:xfrm>
            <a:off x="2955636" y="500336"/>
            <a:ext cx="5745019"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defTabSz="914400" rtl="0" eaLnBrk="1" fontAlgn="base" latinLnBrk="0" hangingPunct="1">
              <a:lnSpc>
                <a:spcPct val="100000"/>
              </a:lnSpc>
              <a:spcBef>
                <a:spcPct val="0"/>
              </a:spcBef>
              <a:spcAft>
                <a:spcPct val="0"/>
              </a:spcAft>
              <a:buClrTx/>
              <a:buSzTx/>
              <a:buFont typeface="+mj-lt"/>
              <a:buAutoNum type="arabicPeriod" startAt="5"/>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Actitudes.</a:t>
            </a:r>
          </a:p>
          <a:p>
            <a:pPr marL="457200" marR="0" lvl="0" indent="-457200" defTabSz="914400" rtl="0" eaLnBrk="1" fontAlgn="base" latinLnBrk="0" hangingPunct="1">
              <a:lnSpc>
                <a:spcPct val="100000"/>
              </a:lnSpc>
              <a:spcBef>
                <a:spcPct val="0"/>
              </a:spcBef>
              <a:spcAft>
                <a:spcPct val="0"/>
              </a:spcAft>
              <a:buClrTx/>
              <a:buSzTx/>
              <a:buFont typeface="+mj-lt"/>
              <a:buAutoNum type="arabicPeriod" startAt="5"/>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Expectativa.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Reverencia.</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Atención.</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Disposición para obedecer.</a:t>
            </a:r>
          </a:p>
          <a:p>
            <a:pPr marL="914400" marR="0" lvl="1" indent="-457200" defTabSz="914400" rtl="0" eaLnBrk="0" fontAlgn="base" latinLnBrk="0" hangingPunct="0">
              <a:lnSpc>
                <a:spcPct val="100000"/>
              </a:lnSpc>
              <a:spcBef>
                <a:spcPct val="0"/>
              </a:spcBef>
              <a:spcAft>
                <a:spcPct val="0"/>
              </a:spcAft>
              <a:buClrTx/>
              <a:buSzTx/>
              <a:buFont typeface="+mj-lt"/>
              <a:buAutoNum type="alphaLcPeriod"/>
              <a:tabLst/>
            </a:pP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defTabSz="914400" rtl="0" eaLnBrk="0" fontAlgn="base" latinLnBrk="0" hangingPunct="0">
              <a:lnSpc>
                <a:spcPct val="100000"/>
              </a:lnSpc>
              <a:spcBef>
                <a:spcPct val="0"/>
              </a:spcBef>
              <a:spcAft>
                <a:spcPct val="0"/>
              </a:spcAft>
              <a:buClrTx/>
              <a:buSzTx/>
              <a:buFont typeface="+mj-lt"/>
              <a:buAutoNum type="arabicPeriod" startAt="5"/>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Devociones versus enfrentar la vida y el ministerio.</a:t>
            </a:r>
          </a:p>
          <a:p>
            <a:pPr marL="457200" marR="0" lvl="0" indent="-457200" defTabSz="914400" rtl="0" eaLnBrk="0" fontAlgn="base" latinLnBrk="0" hangingPunct="0">
              <a:lnSpc>
                <a:spcPct val="100000"/>
              </a:lnSpc>
              <a:spcBef>
                <a:spcPct val="0"/>
              </a:spcBef>
              <a:spcAft>
                <a:spcPct val="0"/>
              </a:spcAft>
              <a:buClrTx/>
              <a:buSzTx/>
              <a:buFont typeface="+mj-lt"/>
              <a:buAutoNum type="arabicPeriod" startAt="5"/>
              <a:tabLst/>
            </a:pPr>
            <a:endParaRPr kumimoji="0" lang="pt-BR" altLang="ko-KR" sz="10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Llevar las inquietudes de la vida al Señor.</a:t>
            </a:r>
            <a:endParaRPr kumimoji="0" lang="pt-BR" altLang="ko-KR" sz="2400" b="0" i="0" u="none" strike="noStrike" cap="none" normalizeH="0" baseline="0" dirty="0" smtClean="0">
              <a:ln>
                <a:noFill/>
              </a:ln>
              <a:solidFill>
                <a:schemeClr val="tx1"/>
              </a:solidFill>
              <a:effectLst/>
              <a:latin typeface="Arial" pitchFamily="34" charset="0"/>
              <a:cs typeface="Arial" pitchFamily="34" charset="0"/>
            </a:endParaRPr>
          </a:p>
          <a:p>
            <a:pPr marL="1371600" lvl="2" indent="-457200" defTabSz="914400" eaLnBrk="0" fontAlgn="base" hangingPunct="0">
              <a:spcBef>
                <a:spcPct val="0"/>
              </a:spcBef>
              <a:spcAft>
                <a:spcPct val="0"/>
              </a:spcAft>
              <a:buFont typeface="+mj-lt"/>
              <a:buAutoNum type="alphaLcPeriod"/>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Centralizarse en Dios y obtener fuerzas de él.</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67473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202</TotalTime>
  <Words>1248</Words>
  <Application>Microsoft Office PowerPoint</Application>
  <PresentationFormat>Apresentação na tela (4:3)</PresentationFormat>
  <Paragraphs>212</Paragraphs>
  <Slides>46</Slides>
  <Notes>0</Notes>
  <HiddenSlides>0</HiddenSlides>
  <MMClips>0</MMClips>
  <ScaleCrop>false</ScaleCrop>
  <HeadingPairs>
    <vt:vector size="4" baseType="variant">
      <vt:variant>
        <vt:lpstr>Tema</vt:lpstr>
      </vt:variant>
      <vt:variant>
        <vt:i4>1</vt:i4>
      </vt:variant>
      <vt:variant>
        <vt:lpstr>Títulos de slides</vt:lpstr>
      </vt:variant>
      <vt:variant>
        <vt:i4>46</vt:i4>
      </vt:variant>
    </vt:vector>
  </HeadingPairs>
  <TitlesOfParts>
    <vt:vector size="47"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vector>
  </TitlesOfParts>
  <Company>DSA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Rafael Rossi</dc:creator>
  <cp:lastModifiedBy>selma.luz</cp:lastModifiedBy>
  <cp:revision>27</cp:revision>
  <dcterms:created xsi:type="dcterms:W3CDTF">2012-12-07T12:05:21Z</dcterms:created>
  <dcterms:modified xsi:type="dcterms:W3CDTF">2013-04-02T18:41:25Z</dcterms:modified>
</cp:coreProperties>
</file>