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395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955400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369389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92648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13711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009900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68B5C361-EEE3-F04E-8BF1-97B923E2A8F9}" type="datetimeFigureOut">
              <a:rPr lang="en-US" smtClean="0"/>
              <a:pPr/>
              <a:t>4/2/2013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324043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68B5C361-EEE3-F04E-8BF1-97B923E2A8F9}" type="datetimeFigureOut">
              <a:rPr lang="en-US" smtClean="0"/>
              <a:pPr/>
              <a:t>4/2/2013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73119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5C361-EEE3-F04E-8BF1-97B923E2A8F9}" type="datetimeFigureOut">
              <a:rPr lang="en-US" smtClean="0"/>
              <a:pPr/>
              <a:t>4/2/2013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851171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519354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2528232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B5C361-EEE3-F04E-8BF1-97B923E2A8F9}" type="datetimeFigureOut">
              <a:rPr lang="en-US" smtClean="0"/>
              <a:pPr/>
              <a:t>4/2/2013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208922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1634292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757054" y="2348564"/>
            <a:ext cx="5906655" cy="1569660"/>
          </a:xfrm>
          <a:prstGeom prst="rect">
            <a:avLst/>
          </a:prstGeom>
        </p:spPr>
        <p:txBody>
          <a:bodyPr wrap="square">
            <a:spAutoFit/>
          </a:bodyPr>
          <a:lstStyle/>
          <a:p>
            <a:pPr algn="just"/>
            <a:r>
              <a:rPr lang="es-ES" sz="2400" dirty="0" smtClean="0">
                <a:latin typeface="Arial" pitchFamily="34" charset="0"/>
                <a:cs typeface="Arial" pitchFamily="34" charset="0"/>
              </a:rPr>
              <a:t>El entrenamiento puede ser confundido como excesiva supervisión, lo que no permite suficiente libertad al aspirante para elegir cómo alcanzar los resultados. </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177323" y="2875002"/>
            <a:ext cx="5171609" cy="584775"/>
          </a:xfrm>
          <a:prstGeom prst="rect">
            <a:avLst/>
          </a:prstGeom>
        </p:spPr>
        <p:txBody>
          <a:bodyPr wrap="none">
            <a:spAutoFit/>
          </a:bodyPr>
          <a:lstStyle/>
          <a:p>
            <a:r>
              <a:rPr lang="es-ES" sz="3200" b="1" dirty="0" smtClean="0">
                <a:latin typeface="Arial" pitchFamily="34" charset="0"/>
                <a:cs typeface="Arial" pitchFamily="34" charset="0"/>
              </a:rPr>
              <a:t>El Proceso de Evaluación</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941781" y="1902691"/>
            <a:ext cx="5768109" cy="1938992"/>
          </a:xfrm>
          <a:prstGeom prst="rect">
            <a:avLst/>
          </a:prstGeom>
        </p:spPr>
        <p:txBody>
          <a:bodyPr wrap="square">
            <a:spAutoFit/>
          </a:bodyPr>
          <a:lstStyle/>
          <a:p>
            <a:pPr algn="just"/>
            <a:r>
              <a:rPr lang="es-ES" sz="2400" dirty="0" smtClean="0">
                <a:latin typeface="Arial" pitchFamily="34" charset="0"/>
                <a:cs typeface="Arial" pitchFamily="34" charset="0"/>
              </a:rPr>
              <a:t>Esta evaluación no es un sermón, sino un diálogo. El supervisor debe comenzar tratando de descubrir cómo se siente el aspirante en el desempeño de sus actividades. </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0241" name="Rectangle 1"/>
          <p:cNvSpPr>
            <a:spLocks noChangeArrowheads="1"/>
          </p:cNvSpPr>
          <p:nvPr/>
        </p:nvSpPr>
        <p:spPr bwMode="auto">
          <a:xfrm>
            <a:off x="2937164" y="2036979"/>
            <a:ext cx="5597236"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evaluación es muchas veces más eficiente cuando incluye algo positivo al comienzo y algo positivo al final, con cuestiones desafiantes en el medio.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4386046" y="2604649"/>
            <a:ext cx="1733167" cy="584775"/>
          </a:xfrm>
          <a:prstGeom prst="rect">
            <a:avLst/>
          </a:prstGeom>
        </p:spPr>
        <p:txBody>
          <a:bodyPr wrap="none">
            <a:spAutoFit/>
          </a:bodyPr>
          <a:lstStyle/>
          <a:p>
            <a:r>
              <a:rPr lang="es-ES" sz="3200" b="1" dirty="0" smtClean="0">
                <a:latin typeface="Arial" pitchFamily="34" charset="0"/>
                <a:cs typeface="Arial" pitchFamily="34" charset="0"/>
              </a:rPr>
              <a:t>Mejoras</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8193" name="Rectangle 1"/>
          <p:cNvSpPr>
            <a:spLocks noChangeArrowheads="1"/>
          </p:cNvSpPr>
          <p:nvPr/>
        </p:nvSpPr>
        <p:spPr bwMode="auto">
          <a:xfrm>
            <a:off x="3011057" y="2066199"/>
            <a:ext cx="5800436"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El resultado final del diálogo de evaluación debería ser un plan para el desarrollo continuo del aspirante, en el área de habilidades evaluada.</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7169" name="Rectangle 1"/>
          <p:cNvSpPr>
            <a:spLocks noChangeArrowheads="1"/>
          </p:cNvSpPr>
          <p:nvPr/>
        </p:nvSpPr>
        <p:spPr bwMode="auto">
          <a:xfrm>
            <a:off x="3140365" y="2269337"/>
            <a:ext cx="5551055"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El resultado debería ser evaluado, luego planificar las actividades futuras y establecer nuevos blancos.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965904" y="2810242"/>
            <a:ext cx="2414444" cy="584775"/>
          </a:xfrm>
          <a:prstGeom prst="rect">
            <a:avLst/>
          </a:prstGeom>
        </p:spPr>
        <p:txBody>
          <a:bodyPr wrap="none">
            <a:spAutoFit/>
          </a:bodyPr>
          <a:lstStyle/>
          <a:p>
            <a:r>
              <a:rPr lang="es-ES" sz="3200" b="1" dirty="0" smtClean="0">
                <a:latin typeface="Arial" pitchFamily="34" charset="0"/>
                <a:cs typeface="Arial" pitchFamily="34" charset="0"/>
              </a:rPr>
              <a:t>Conclusión</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5121" name="Rectangle 1"/>
          <p:cNvSpPr>
            <a:spLocks noChangeArrowheads="1"/>
          </p:cNvSpPr>
          <p:nvPr/>
        </p:nvSpPr>
        <p:spPr bwMode="auto">
          <a:xfrm>
            <a:off x="2955636" y="2093847"/>
            <a:ext cx="5698837"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“He peleado la buena batalla, he terminado la carrera, me he mantenido en la fe”. </a:t>
            </a: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2 Timoteo 4:7 (NVI).</a:t>
            </a:r>
            <a:endParaRPr kumimoji="0" lang="es-ES" altLang="ko-KR"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001497" y="2875002"/>
            <a:ext cx="5339923" cy="830997"/>
          </a:xfrm>
          <a:prstGeom prst="rect">
            <a:avLst/>
          </a:prstGeom>
        </p:spPr>
        <p:txBody>
          <a:bodyPr wrap="none">
            <a:spAutoFit/>
          </a:bodyPr>
          <a:lstStyle/>
          <a:p>
            <a:r>
              <a:rPr lang="es-ES" sz="2400" dirty="0" smtClean="0">
                <a:latin typeface="Arial" pitchFamily="34" charset="0"/>
                <a:cs typeface="Arial" pitchFamily="34" charset="0"/>
              </a:rPr>
              <a:t>Su Progreso en el ministerio depende</a:t>
            </a:r>
          </a:p>
          <a:p>
            <a:pPr algn="ctr"/>
            <a:r>
              <a:rPr lang="es-ES" sz="2400" dirty="0" smtClean="0">
                <a:latin typeface="Arial" pitchFamily="34" charset="0"/>
                <a:cs typeface="Arial" pitchFamily="34" charset="0"/>
              </a:rPr>
              <a:t> de la…</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4031841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073" name="Rectangle 1"/>
          <p:cNvSpPr>
            <a:spLocks noChangeArrowheads="1"/>
          </p:cNvSpPr>
          <p:nvPr/>
        </p:nvSpPr>
        <p:spPr bwMode="auto">
          <a:xfrm>
            <a:off x="3038764" y="629729"/>
            <a:ext cx="5781964"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Su capacidad de mantener una relación íntima con Dios y con la familia.</a:t>
            </a:r>
          </a:p>
          <a:p>
            <a:pPr marL="228600" marR="0" lvl="0" indent="-228600" algn="just" defTabSz="914400" rtl="0" eaLnBrk="1" fontAlgn="base" latinLnBrk="0" hangingPunct="1">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Su capacidad de moldear su vida de acuerdo con las claras enseñanzas de la Biblia.</a:t>
            </a: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Sus actitudes.</a:t>
            </a: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Su estilo de liderazgo y habilidades.</a:t>
            </a: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Su capacidad de relacionarse con las personas y de trabajar como parte de un equipo.</a:t>
            </a: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Su disposición de crecer en el ministerio.</a:t>
            </a: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Su avidez por aprender todo lo que puede.</a:t>
            </a:r>
            <a:endParaRPr kumimoji="0" lang="es-ES" altLang="ko-K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049" name="Rectangle 1"/>
          <p:cNvSpPr>
            <a:spLocks noChangeArrowheads="1"/>
          </p:cNvSpPr>
          <p:nvPr/>
        </p:nvSpPr>
        <p:spPr bwMode="auto">
          <a:xfrm>
            <a:off x="3029238" y="987038"/>
            <a:ext cx="5828435"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8"/>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Su lealtad como adventista del séptimo </a:t>
            </a:r>
          </a:p>
          <a:p>
            <a:pPr marL="457200" marR="0" lvl="0" indent="-457200" algn="l" defTabSz="914400" rtl="0" eaLnBrk="1" fontAlgn="base" latinLnBrk="0" hangingPunct="1">
              <a:lnSpc>
                <a:spcPct val="100000"/>
              </a:lnSpc>
              <a:spcBef>
                <a:spcPct val="0"/>
              </a:spcBef>
              <a:spcAft>
                <a:spcPct val="0"/>
              </a:spcAft>
              <a:buClrTx/>
              <a:buSzTx/>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día, y de su ejemplo cristiano.</a:t>
            </a:r>
          </a:p>
          <a:p>
            <a:pPr marL="228600" marR="0" lvl="0" indent="-228600" algn="l" defTabSz="914400" rtl="0" eaLnBrk="1" fontAlgn="base" latinLnBrk="0" hangingPunct="1">
              <a:lnSpc>
                <a:spcPct val="100000"/>
              </a:lnSpc>
              <a:spcBef>
                <a:spcPct val="0"/>
              </a:spcBef>
              <a:spcAft>
                <a:spcPct val="0"/>
              </a:spcAft>
              <a:buClrTx/>
              <a:buSzTx/>
              <a:buFont typeface="+mj-lt"/>
              <a:buAutoNum type="arabicPeriod" startAt="8"/>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9.  Su ética en el trabajo y de su administración eficiente del tiempo.</a:t>
            </a:r>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8"/>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10. Su elasticidad para superar las inevitables dificultades.</a:t>
            </a:r>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8"/>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11. Su compasión por los miembros de iglesia.</a:t>
            </a:r>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8"/>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12. Su compasión por las personas perdidas.</a:t>
            </a:r>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8"/>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13. Su determinación tenaz de mantener la visión del ministerio y de buscar la excelencia.</a:t>
            </a:r>
            <a:endParaRPr kumimoji="0" lang="pt-BR" altLang="ko-KR" sz="2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8"/>
              <a:tabLst/>
            </a:pPr>
            <a:endParaRPr kumimoji="0" lang="pt-BR" altLang="ko-K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2529" name="Rectangle 1"/>
          <p:cNvSpPr>
            <a:spLocks noChangeArrowheads="1"/>
          </p:cNvSpPr>
          <p:nvPr/>
        </p:nvSpPr>
        <p:spPr bwMode="auto">
          <a:xfrm>
            <a:off x="2872509" y="2093909"/>
            <a:ext cx="5855855"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”Sé diligente en estos asuntos; entrégate de lleno a ellos, de modo que todos puedan ver que estás progresando.”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1</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a:t>
            </a: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Timoteo 4:15 (NVI).</a:t>
            </a:r>
            <a:endParaRPr kumimoji="0" lang="es-ES" altLang="ko-KR"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743199" y="2505670"/>
            <a:ext cx="5671127" cy="1200329"/>
          </a:xfrm>
          <a:prstGeom prst="rect">
            <a:avLst/>
          </a:prstGeom>
        </p:spPr>
        <p:txBody>
          <a:bodyPr wrap="square">
            <a:spAutoFit/>
          </a:bodyPr>
          <a:lstStyle/>
          <a:p>
            <a:r>
              <a:rPr lang="es-ES" sz="2400" dirty="0" smtClean="0">
                <a:latin typeface="Arial" pitchFamily="34" charset="0"/>
                <a:cs typeface="Arial" pitchFamily="34" charset="0"/>
              </a:rPr>
              <a:t>Los aspirantes pueden ver el proceso de evaluación como una oportunidad de crecimiento o como una amenaza. </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9457" name="Rectangle 1"/>
          <p:cNvSpPr>
            <a:spLocks noChangeArrowheads="1"/>
          </p:cNvSpPr>
          <p:nvPr/>
        </p:nvSpPr>
        <p:spPr bwMode="auto">
          <a:xfrm>
            <a:off x="2854036" y="1872159"/>
            <a:ext cx="597592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El proceso de evaluación es una tarea importante en la función de enseñanza de los supervisores. Sobre toda probabilidad, es también la ayuda más valiosa que los aspirantes recibirán para su crecimiento y desarrollo.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263446" y="2521059"/>
            <a:ext cx="5421677" cy="1077218"/>
          </a:xfrm>
          <a:prstGeom prst="rect">
            <a:avLst/>
          </a:prstGeom>
        </p:spPr>
        <p:txBody>
          <a:bodyPr wrap="none">
            <a:spAutoFit/>
          </a:bodyPr>
          <a:lstStyle/>
          <a:p>
            <a:r>
              <a:rPr lang="es-ES" sz="3200" b="1" dirty="0" smtClean="0">
                <a:latin typeface="Arial" pitchFamily="34" charset="0"/>
                <a:cs typeface="Arial" pitchFamily="34" charset="0"/>
              </a:rPr>
              <a:t>Formularios de Evaluación</a:t>
            </a:r>
          </a:p>
          <a:p>
            <a:pPr algn="ctr"/>
            <a:r>
              <a:rPr lang="es-ES" sz="3200" b="1" dirty="0" smtClean="0">
                <a:latin typeface="Arial" pitchFamily="34" charset="0"/>
                <a:cs typeface="Arial" pitchFamily="34" charset="0"/>
              </a:rPr>
              <a:t> del Aspirante</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687782" y="2364509"/>
            <a:ext cx="6188364" cy="1569660"/>
          </a:xfrm>
          <a:prstGeom prst="rect">
            <a:avLst/>
          </a:prstGeom>
        </p:spPr>
        <p:txBody>
          <a:bodyPr wrap="square">
            <a:spAutoFit/>
          </a:bodyPr>
          <a:lstStyle/>
          <a:p>
            <a:pPr algn="just"/>
            <a:r>
              <a:rPr lang="es-ES" sz="2400" dirty="0" smtClean="0">
                <a:latin typeface="Arial" pitchFamily="34" charset="0"/>
                <a:cs typeface="Arial" pitchFamily="34" charset="0"/>
              </a:rPr>
              <a:t>Los formularios de evaluación necesitan ser entregados inmediatamente al secretario ministerial de la asociación/misión en el 6º, 10º y 22º meses de la práctica pastoral.</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211704" y="2678545"/>
            <a:ext cx="5056192" cy="1077218"/>
          </a:xfrm>
          <a:prstGeom prst="rect">
            <a:avLst/>
          </a:prstGeom>
        </p:spPr>
        <p:txBody>
          <a:bodyPr wrap="none">
            <a:spAutoFit/>
          </a:bodyPr>
          <a:lstStyle/>
          <a:p>
            <a:pPr algn="ctr"/>
            <a:r>
              <a:rPr lang="es-ES" sz="3200" b="1" dirty="0" smtClean="0">
                <a:latin typeface="Arial" pitchFamily="34" charset="0"/>
                <a:cs typeface="Arial" pitchFamily="34" charset="0"/>
              </a:rPr>
              <a:t>Evaluación del progreso </a:t>
            </a:r>
          </a:p>
          <a:p>
            <a:pPr algn="ctr"/>
            <a:r>
              <a:rPr lang="es-ES" sz="3200" b="1" dirty="0" smtClean="0">
                <a:latin typeface="Arial" pitchFamily="34" charset="0"/>
                <a:cs typeface="Arial" pitchFamily="34" charset="0"/>
              </a:rPr>
              <a:t>con el Supervisor</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la_Texto5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789382" y="2207491"/>
            <a:ext cx="5902036" cy="1938992"/>
          </a:xfrm>
          <a:prstGeom prst="rect">
            <a:avLst/>
          </a:prstGeom>
        </p:spPr>
        <p:txBody>
          <a:bodyPr wrap="square">
            <a:spAutoFit/>
          </a:bodyPr>
          <a:lstStyle/>
          <a:p>
            <a:pPr algn="just"/>
            <a:r>
              <a:rPr lang="es-ES" sz="2400" dirty="0" smtClean="0">
                <a:latin typeface="Arial" pitchFamily="34" charset="0"/>
                <a:cs typeface="Arial" pitchFamily="34" charset="0"/>
              </a:rPr>
              <a:t>Durante la reunión de desarrollo del aspirante, se realizará la evaluación regular. El supervisor debe actuar como entrenador y no como crítico mientras el aspirante cumple sus atribuciones. </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114</TotalTime>
  <Words>465</Words>
  <Application>Microsoft Office PowerPoint</Application>
  <PresentationFormat>Apresentação na tela (4:3)</PresentationFormat>
  <Paragraphs>46</Paragraphs>
  <Slides>21</Slides>
  <Notes>0</Notes>
  <HiddenSlides>0</HiddenSlides>
  <MMClips>0</MMClips>
  <ScaleCrop>false</ScaleCrop>
  <HeadingPairs>
    <vt:vector size="4" baseType="variant">
      <vt:variant>
        <vt:lpstr>Tema</vt:lpstr>
      </vt:variant>
      <vt:variant>
        <vt:i4>1</vt:i4>
      </vt:variant>
      <vt:variant>
        <vt:lpstr>Títulos de slides</vt:lpstr>
      </vt:variant>
      <vt:variant>
        <vt:i4>21</vt:i4>
      </vt:variant>
    </vt:vector>
  </HeadingPairs>
  <TitlesOfParts>
    <vt:vector size="2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DSA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Rafael Rossi</dc:creator>
  <cp:lastModifiedBy>selma.luz</cp:lastModifiedBy>
  <cp:revision>17</cp:revision>
  <dcterms:created xsi:type="dcterms:W3CDTF">2012-12-07T12:05:21Z</dcterms:created>
  <dcterms:modified xsi:type="dcterms:W3CDTF">2013-04-02T18:38:45Z</dcterms:modified>
</cp:coreProperties>
</file>