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83" r:id="rId5"/>
    <p:sldId id="281" r:id="rId6"/>
    <p:sldId id="282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84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58" r:id="rId25"/>
    <p:sldId id="277" r:id="rId26"/>
    <p:sldId id="278" r:id="rId27"/>
    <p:sldId id="28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4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89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480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1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00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043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95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171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354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3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5C361-EEE3-F04E-8BF1-97B923E2A8F9}" type="datetimeFigureOut">
              <a:rPr lang="en-US" smtClean="0"/>
              <a:pPr/>
              <a:t>3/28/16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A4DFD-866A-5E48-B895-035F9B3E26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22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la_1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42925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2842860" y="979224"/>
            <a:ext cx="6105833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943600" algn="dec"/>
              </a:tabLst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2. Proveer oportunidad para que aquellos que eligieron el ministerio pongan a prueba su llamado mediante la participación en una amplia variedad de responsabilidades ministeriales, cuyo enfoque especial será: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943600" algn="dec"/>
              </a:tabLst>
            </a:pPr>
            <a:endParaRPr kumimoji="0" lang="pt-BR" altLang="ko-KR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5943600" algn="dec"/>
              </a:tabLst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Estudios Bíblicos y otros ministerios de evangelismo.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5943600" algn="dec"/>
              </a:tabLst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Visitación pastoral y </a:t>
            </a:r>
            <a:r>
              <a:rPr kumimoji="0" lang="es-ES" altLang="ko-KR" sz="23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evangelística</a:t>
            </a: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.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5943600" algn="dec"/>
              </a:tabLst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Predicación.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5943600" algn="dec"/>
              </a:tabLst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Participación  y liderazgo en todos los frentes misioneros.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1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lphaLcPeriod"/>
              <a:tabLst>
                <a:tab pos="5943600" algn="dec"/>
              </a:tabLst>
            </a:pPr>
            <a:r>
              <a:rPr kumimoji="0" lang="es-ES" altLang="ko-KR" sz="2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Administración de la Iglesia.</a:t>
            </a: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943600" algn="dec"/>
              </a:tabLst>
            </a:pPr>
            <a:endParaRPr kumimoji="0" lang="pt-BR" altLang="ko-KR" sz="23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63923" y="2670108"/>
            <a:ext cx="436552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Expectativas:</a:t>
            </a:r>
            <a:endParaRPr kumimoji="0" lang="es-ES" altLang="ko-KR" sz="32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2285999" y="2699572"/>
            <a:ext cx="685800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Su Asociación/Misión le asignará un</a:t>
            </a:r>
          </a:p>
          <a:p>
            <a:pPr algn="ctr"/>
            <a:r>
              <a:rPr lang="es-ES" sz="2400" dirty="0" smtClean="0">
                <a:latin typeface="Arial" pitchFamily="34" charset="0"/>
                <a:cs typeface="Arial" pitchFamily="34" charset="0"/>
              </a:rPr>
              <a:t> pastor supervisor </a:t>
            </a:r>
            <a:endParaRPr lang="pt-BR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757949" y="1193376"/>
            <a:ext cx="586985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La práctica pastoral comprende el proceso de: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Observar el ministerio en acción.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Internalizar los conceptos.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Ejercitarse con y sin supervisión.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Proseguir desarrollando todas sus habilidades en el ministerio pastoral.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949679" y="989863"/>
            <a:ext cx="579611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Desarrollar excelencia en la tarea de llevar las personas a Jesús.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Desarrollar un ministerio </a:t>
            </a:r>
            <a:r>
              <a:rPr kumimoji="0" lang="es-ES" altLang="ko-K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discipulador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, integrando a cada bautizado, no sólo a una </a:t>
            </a:r>
            <a:r>
              <a:rPr kumimoji="0" lang="es-ES" altLang="ko-K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membresía</a:t>
            </a: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responsable, sino también a un discipulado multiplicador.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752436" y="1266860"/>
            <a:ext cx="608676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Desarrollar excelencia en la visitación pastoral y en fortalecer a los miembros.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Desarrollar la excelencia en la predicación.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0" indent="-4572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Desarrollar una administración de la iglesia en función de la misión.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436112" y="2659559"/>
            <a:ext cx="45801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Derechos y Privilegios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947737" y="759766"/>
            <a:ext cx="5946882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En armonía con el Manual de la Iglesia y procedimientos de la </a:t>
            </a: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División</a:t>
            </a:r>
            <a:r>
              <a:rPr lang="es-ES" altLang="ko-KR" sz="2200" dirty="0" smtClean="0">
                <a:latin typeface="Arial" pitchFamily="34" charset="0"/>
                <a:ea typeface="Batang" pitchFamily="18" charset="-127"/>
                <a:cs typeface="Arial" pitchFamily="34" charset="0"/>
              </a:rPr>
              <a:t> Interamericana</a:t>
            </a: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, </a:t>
            </a: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los aspirantes no están autorizados a: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Ordenar diáconos y ancianos locales.</a:t>
            </a: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Realizar ceremonias de casamiento.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Organizar o disolver formalmente iglesias/nuevas congregaciones.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es-ES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Realizar ceremonias bautismales.(A menos que sea autorizado por el presidente de la Asociación/Misión) </a:t>
            </a:r>
            <a:endParaRPr kumimoji="0" lang="es-ES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280117" y="2336393"/>
            <a:ext cx="4467890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dirty="0" smtClean="0">
                <a:latin typeface="Arial" pitchFamily="34" charset="0"/>
                <a:cs typeface="Arial" pitchFamily="34" charset="0"/>
              </a:rPr>
              <a:t>La Experiencia Exitosa </a:t>
            </a:r>
          </a:p>
          <a:p>
            <a:pPr algn="ctr"/>
            <a:r>
              <a:rPr lang="es-ES" sz="3200" dirty="0" smtClean="0">
                <a:latin typeface="Arial" pitchFamily="34" charset="0"/>
                <a:cs typeface="Arial" pitchFamily="34" charset="0"/>
              </a:rPr>
              <a:t>de la Práctica Pastoral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2687782" y="1759842"/>
            <a:ext cx="6022109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rabicPeriod"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De la Organización de la Iglesia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proveer el Programa de Aspirantes al Ministerio.</a:t>
            </a: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endParaRPr kumimoji="0" lang="pt-BR" altLang="ko-K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proveer recursos y eventos de entrenamiento.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47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752440" y="1291829"/>
            <a:ext cx="613294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2. De la Administración de la Asociación/Misión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efectuar un llamado al graduado para una tarea ministerial.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planear e implementar una oportunidad apropiada de ministerio.</a:t>
            </a: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asegurar supervisión adecuada al aspirante y al equipo de práctica pastoral.</a:t>
            </a:r>
            <a:r>
              <a:rPr kumimoji="0" lang="pt-BR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2761673" y="1850267"/>
            <a:ext cx="561570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3. De la Secretaría de la Asociación Ministerial de la Misión/Asociación/ Unión/División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seguir y evaluar el desarrollo y crecimiento del aspirante.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3306619" y="2168497"/>
            <a:ext cx="50892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4. Del Supervisor del Aspirante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 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dedicar tiempo y esfuerzo a ese ministerio especial.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733965" y="1384885"/>
            <a:ext cx="590203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5. Del Aspirante (que sería sensato aprovechase al máximo la oportunidad de la práctica pastoral).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cooperar y maximizar las oportunidades </a:t>
            </a: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empeñarse conscientemente por maximizar la experiencia del ministerio.</a:t>
            </a:r>
            <a:r>
              <a:rPr kumimoji="0" lang="pt-BR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31274" y="432645"/>
            <a:ext cx="7509164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6. De la Congregación local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ser paciente, tolerante, dando apoyo y afirmación.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proveer un ambiente de entrenamiento para el aspirante.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aceptar al supervisor como el entrenador.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esperar que el aspirante invierta tiempo adecuado en los estudios bíblicos y en otras actividades de evangelismo.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reconocer que el supervisor necesitará dedicar tiempo para enseñar y demostrar los diversos aspectos del ministerio al aspirante.</a:t>
            </a:r>
            <a:endParaRPr kumimoji="0" lang="pt-BR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Al reconocer que el aspirante necesitará de tiempo para su familia.</a:t>
            </a:r>
            <a:endParaRPr kumimoji="0" lang="es-ES" altLang="ko-KR" sz="2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73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35564" y="608166"/>
            <a:ext cx="60960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7. Un programa eficiente de la práctica pastoral debería tener en cuenta: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Distancia: el supervisor y el aspirante deberían estar suficientemente cerca a fin de encontrarse regularmente.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Actitudes favorables para el aprendizaje.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Financiamiento adecuado.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Expectativas claras.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lvl="1" indent="-457200" defTabSz="9144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lphaLcPeriod"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Ambiente apropiado para el ministerio en la iglesia local.</a:t>
            </a: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284561" y="2327564"/>
            <a:ext cx="510428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Compromiso para con la </a:t>
            </a:r>
          </a:p>
          <a:p>
            <a:pPr algn="ctr"/>
            <a:r>
              <a:rPr lang="es-ES" sz="3200" b="1" dirty="0" smtClean="0">
                <a:latin typeface="Arial" pitchFamily="34" charset="0"/>
                <a:cs typeface="Arial" pitchFamily="34" charset="0"/>
              </a:rPr>
              <a:t>Práctica Pastoral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988287" y="597775"/>
            <a:ext cx="7084292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El apóstol Pablo veía la importancia de educar obreros más jóvenes...</a:t>
            </a:r>
            <a:endParaRPr kumimoji="0" lang="pt-BR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Pablo hacía del educar a los jóvenes para el ministerio evangélico una parte de su obra. Él los llevaba consigo en sus viajes misioneros, y así adquirían una experiencia que más tarde los habilitaría para ocupar puestos de responsabilidad...</a:t>
            </a:r>
            <a:endParaRPr kumimoji="0" lang="pt-BR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Ese rasgo de la obra de Pablo enseña una lección importante a los predicadores de hoy día. Los obreros experimentados hacen una obra noble cuando, en vez de tratar de llevar todas las cargas ellos mismos, preparan a hombres más jóvenes, y ponen cargas sobre sus hombros. Es deseo de Dios que aquellos que han adquirido experiencia en su causa, preparen jóvenes para su servicio.”</a:t>
            </a:r>
            <a:endParaRPr kumimoji="0" lang="pt-BR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        	</a:t>
            </a:r>
            <a:r>
              <a:rPr kumimoji="0" lang="es-ES" altLang="ko-KR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 E. G. de White, Obreros Evangélicos, p. 106-107.</a:t>
            </a:r>
            <a:endParaRPr kumimoji="0" lang="pt-BR" altLang="ko-K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7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3923071" y="2875002"/>
            <a:ext cx="337624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3200" b="1" dirty="0" smtClean="0">
                <a:latin typeface="Arial" pitchFamily="34" charset="0"/>
                <a:cs typeface="Arial" pitchFamily="34" charset="0"/>
              </a:rPr>
              <a:t>INTRODUCCIÓN</a:t>
            </a:r>
            <a:endParaRPr lang="pt-BR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tângulo 4"/>
          <p:cNvSpPr/>
          <p:nvPr/>
        </p:nvSpPr>
        <p:spPr>
          <a:xfrm>
            <a:off x="2846438" y="1445341"/>
            <a:ext cx="576661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altLang="ko-KR" sz="2400" i="1" dirty="0" smtClean="0">
                <a:solidFill>
                  <a:srgbClr val="000000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“Cuiden como pastores el rebaño de Dios que está a su cargo, no por obligación  ni por ambición de dinero, sino con afán de servir, como Dios quiere. No sean tiranos con los que están a su cuidado, sino sean ejemplos para el rebaño.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40661" y="1091381"/>
            <a:ext cx="7506928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r>
              <a:rPr kumimoji="0" lang="es-ES" altLang="ko-KR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Así, cuando aparezca el Pastor supremo, ustedes recibirán la inmarcesible corona de gloria.  Así mismo, jóvenes, sométanse a los ancianos. Revístanse todos de humildad en su trato mutuo, porque ‘Dios se opone a los orgullosos, pero da gracia a los humildes’. Humíllense, pues, bajo la poderosa mano de Dios, para que él los exalte a su debido tiempo.”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r>
              <a:rPr kumimoji="0" lang="es-ES" altLang="ko-KR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1 Pedro 5:2-6 (NVI).</a:t>
            </a:r>
            <a:endParaRPr kumimoji="0" lang="es-ES" altLang="ko-K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73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825910" y="870155"/>
            <a:ext cx="7801895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“Dios tendrá hombres que aventurarán cualquier cosa para salvar almas… Debe haber ahora obreros que avancen en las tinieblas así como en la luz, y que perseveren valientemente bajo los desánimos y los chascos, trabajando aún con fe, con lágrimas y paciente esperanza, sembrando a lo largo de todas las aguas, confiando que el Señor producirá el crecimiento. Dios llama hombres [y mujeres] de fibra, de esperanza, de fe y de resistencia para trabajar con este propósito.”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E. G. de White, El Evangelismo, p.51 </a:t>
            </a:r>
            <a:endParaRPr kumimoji="0" lang="es-ES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47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2787445" y="1370596"/>
            <a:ext cx="6002595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r>
              <a:rPr kumimoji="0" lang="es-ES" altLang="ko-KR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II. VISIÓN GENERAL DE LA PRÁCTICA PASTORAL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r>
              <a:rPr kumimoji="0" lang="es-ES" altLang="ko-KR" sz="2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Timoteo, hijo mío, te doy este encargo porque tengo en cuenta las profecías que antes se hicieron acerca de ti. Deseo que, apoyado en ellas, pelees la buena batalla.”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r>
              <a:rPr kumimoji="0" lang="es-ES" altLang="ko-KR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1 Timoteo 1:18 (NVI).</a:t>
            </a:r>
            <a:endParaRPr kumimoji="0" lang="pt-BR" altLang="ko-K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581650" algn="dec"/>
              </a:tabLst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2816943" y="2272903"/>
            <a:ext cx="61205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Propósito: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Programa de Práctica Pastoral Ministerial 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la_Texto2_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2477730" y="2712143"/>
            <a:ext cx="63123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altLang="ko-K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Batang" pitchFamily="18" charset="-127"/>
                <a:cs typeface="Arial" pitchFamily="34" charset="0"/>
              </a:rPr>
              <a:t>1. Proveer oportunidades de práctica ministerial equilibrada para los nuevos ministros.</a:t>
            </a:r>
            <a:endParaRPr kumimoji="0" lang="es-ES" altLang="ko-K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841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779</TotalTime>
  <Words>988</Words>
  <Application>Microsoft Macintosh PowerPoint</Application>
  <PresentationFormat>On-screen Show (4:3)</PresentationFormat>
  <Paragraphs>92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Rafael Rossi</dc:creator>
  <cp:lastModifiedBy>Hector Sanchez</cp:lastModifiedBy>
  <cp:revision>79</cp:revision>
  <dcterms:created xsi:type="dcterms:W3CDTF">2012-12-07T12:05:21Z</dcterms:created>
  <dcterms:modified xsi:type="dcterms:W3CDTF">2016-03-28T13:50:26Z</dcterms:modified>
</cp:coreProperties>
</file>