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4"/>
  </p:sldMasterIdLst>
  <p:notesMasterIdLst>
    <p:notesMasterId r:id="rId36"/>
  </p:notesMasterIdLst>
  <p:sldIdLst>
    <p:sldId id="256" r:id="rId5"/>
    <p:sldId id="257" r:id="rId6"/>
    <p:sldId id="258" r:id="rId7"/>
    <p:sldId id="259" r:id="rId8"/>
    <p:sldId id="287" r:id="rId9"/>
    <p:sldId id="340" r:id="rId10"/>
    <p:sldId id="299" r:id="rId11"/>
    <p:sldId id="279" r:id="rId12"/>
    <p:sldId id="293" r:id="rId13"/>
    <p:sldId id="292" r:id="rId14"/>
    <p:sldId id="301" r:id="rId15"/>
    <p:sldId id="342" r:id="rId16"/>
    <p:sldId id="348" r:id="rId17"/>
    <p:sldId id="333" r:id="rId18"/>
    <p:sldId id="338" r:id="rId19"/>
    <p:sldId id="305" r:id="rId20"/>
    <p:sldId id="327" r:id="rId21"/>
    <p:sldId id="326" r:id="rId22"/>
    <p:sldId id="312" r:id="rId23"/>
    <p:sldId id="345" r:id="rId24"/>
    <p:sldId id="335" r:id="rId25"/>
    <p:sldId id="320" r:id="rId26"/>
    <p:sldId id="336" r:id="rId27"/>
    <p:sldId id="337" r:id="rId28"/>
    <p:sldId id="330" r:id="rId29"/>
    <p:sldId id="331" r:id="rId30"/>
    <p:sldId id="261" r:id="rId31"/>
    <p:sldId id="346" r:id="rId32"/>
    <p:sldId id="332" r:id="rId33"/>
    <p:sldId id="304" r:id="rId34"/>
    <p:sldId id="347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" id="{1AB3BE48-9ADA-4EC7-9B61-E7F78FEBDDE0}">
          <p14:sldIdLst>
            <p14:sldId id="256"/>
            <p14:sldId id="257"/>
            <p14:sldId id="258"/>
          </p14:sldIdLst>
        </p14:section>
        <p14:section name="会社・製品紹介" id="{9123450D-C6A7-487F-9006-35CAC9868A6A}">
          <p14:sldIdLst>
            <p14:sldId id="259"/>
            <p14:sldId id="287"/>
            <p14:sldId id="340"/>
            <p14:sldId id="299"/>
            <p14:sldId id="279"/>
            <p14:sldId id="293"/>
            <p14:sldId id="292"/>
          </p14:sldIdLst>
        </p14:section>
        <p14:section name="インターン紹介" id="{C00EFD67-7DEB-43BB-8B28-F9B3F6822276}">
          <p14:sldIdLst>
            <p14:sldId id="301"/>
            <p14:sldId id="342"/>
            <p14:sldId id="348"/>
            <p14:sldId id="333"/>
            <p14:sldId id="338"/>
            <p14:sldId id="305"/>
            <p14:sldId id="327"/>
            <p14:sldId id="326"/>
          </p14:sldIdLst>
        </p14:section>
        <p14:section name="インターンの事例" id="{FD22579B-7654-4D4C-B47B-EFA7CA7BC9E3}">
          <p14:sldIdLst>
            <p14:sldId id="312"/>
            <p14:sldId id="345"/>
            <p14:sldId id="335"/>
            <p14:sldId id="320"/>
            <p14:sldId id="336"/>
            <p14:sldId id="337"/>
            <p14:sldId id="330"/>
            <p14:sldId id="331"/>
            <p14:sldId id="261"/>
            <p14:sldId id="346"/>
            <p14:sldId id="332"/>
          </p14:sldIdLst>
        </p14:section>
        <p14:section name="締め" id="{B20AECCE-8E7C-4FE2-9701-70A0C9F3DA6D}">
          <p14:sldIdLst>
            <p14:sldId id="304"/>
            <p14:sldId id="34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3FB5236-2685-9998-BE03-BB3107A4B0EE}" name="Nozawa, Naoki (PDI)" initials="NN" userId="S::Naoki.A.Nozawa@sony.com::c4ed6c75-841f-4848-9f73-2a42fd27803b" providerId="AD"/>
  <p188:author id="{5034F652-1BA1-71BB-54F2-E60EB0E6DCBC}" name="Suzuki, Ryu (PDI)" initials="RS" userId="S::Ryu.Suzuki@sony.com::26a65e7e-7b20-4b82-9d78-eead2dbbba8e" providerId="AD"/>
  <p188:author id="{94F735D1-8AE6-D2E9-C4CF-3E0ECA842C6D}" name="健太郎 鈴木" initials="健鈴" userId="e679384c9452eeaf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8FFF"/>
    <a:srgbClr val="F7CC49"/>
    <a:srgbClr val="EBF0F4"/>
    <a:srgbClr val="8B7FC7"/>
    <a:srgbClr val="D86ECC"/>
    <a:srgbClr val="F6C422"/>
    <a:srgbClr val="FF9900"/>
    <a:srgbClr val="AFA7D9"/>
    <a:srgbClr val="CC99FF"/>
    <a:srgbClr val="FF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83" autoAdjust="0"/>
    <p:restoredTop sz="84287" autoAdjust="0"/>
  </p:normalViewPr>
  <p:slideViewPr>
    <p:cSldViewPr snapToGrid="0">
      <p:cViewPr>
        <p:scale>
          <a:sx n="75" d="100"/>
          <a:sy n="75" d="100"/>
        </p:scale>
        <p:origin x="834" y="4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6E447C-D298-41BD-990A-CF1D1C9C541C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E6E693-55DF-4023-9C42-EFA5A1F87F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7234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E6E693-55DF-4023-9C42-EFA5A1F87F86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8385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imanishi\Desktop\bg_purple.jpg">
            <a:extLst>
              <a:ext uri="{FF2B5EF4-FFF2-40B4-BE49-F238E27FC236}">
                <a16:creationId xmlns:a16="http://schemas.microsoft.com/office/drawing/2014/main" id="{0D5220FA-9080-CA3C-0BFD-D9D302AA793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588" y="1587"/>
            <a:ext cx="12190412" cy="685710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42BBD-D2A5-4F1E-B30E-F571A8D1B55E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231F9-175F-4FC3-8811-13F7EC30F7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008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42BBD-D2A5-4F1E-B30E-F571A8D1B55E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231F9-175F-4FC3-8811-13F7EC30F7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5260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42BBD-D2A5-4F1E-B30E-F571A8D1B55E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231F9-175F-4FC3-8811-13F7EC30F7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1594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42BBD-D2A5-4F1E-B30E-F571A8D1B55E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231F9-175F-4FC3-8811-13F7EC30F7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3167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42BBD-D2A5-4F1E-B30E-F571A8D1B55E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231F9-175F-4FC3-8811-13F7EC30F7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4428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42BBD-D2A5-4F1E-B30E-F571A8D1B55E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231F9-175F-4FC3-8811-13F7EC30F7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2789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42BBD-D2A5-4F1E-B30E-F571A8D1B55E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231F9-175F-4FC3-8811-13F7EC30F7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6257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42BBD-D2A5-4F1E-B30E-F571A8D1B55E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231F9-175F-4FC3-8811-13F7EC30F7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0659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42BBD-D2A5-4F1E-B30E-F571A8D1B55E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231F9-175F-4FC3-8811-13F7EC30F7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9252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42BBD-D2A5-4F1E-B30E-F571A8D1B55E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231F9-175F-4FC3-8811-13F7EC30F7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1574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42BBD-D2A5-4F1E-B30E-F571A8D1B55E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231F9-175F-4FC3-8811-13F7EC30F7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23290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文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36791" y="1309848"/>
            <a:ext cx="9118417" cy="4798519"/>
          </a:xfrm>
        </p:spPr>
        <p:txBody>
          <a:bodyPr>
            <a:normAutofit/>
          </a:bodyPr>
          <a:lstStyle>
            <a:lvl1pPr marL="0" indent="0" algn="l">
              <a:buNone/>
              <a:defRPr sz="2133" b="0" i="0">
                <a:solidFill>
                  <a:schemeClr val="tx1">
                    <a:tint val="75000"/>
                  </a:schemeClr>
                </a:solidFill>
                <a:latin typeface="Noto Sans CJK JP Regular" panose="020B0500000000000000" pitchFamily="34" charset="-128"/>
                <a:ea typeface="Noto Sans CJK JP Regular" panose="020B0500000000000000" pitchFamily="34" charset="-128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7" name="タイトル 6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0" i="0" spc="-100">
                <a:latin typeface="Noto Sans CJK JP Regular" panose="020B0500000000000000" pitchFamily="34" charset="-128"/>
                <a:ea typeface="Noto Sans CJK JP Regular" panose="020B0500000000000000" pitchFamily="34" charset="-128"/>
              </a:defRPr>
            </a:lvl1pPr>
          </a:lstStyle>
          <a:p>
            <a:r>
              <a:rPr kumimoji="1" lang="ja-JP" altLang="en-US"/>
              <a:t>ページタイトル</a:t>
            </a:r>
          </a:p>
        </p:txBody>
      </p:sp>
      <p:pic>
        <p:nvPicPr>
          <p:cNvPr id="8" name="Picture 5" descr="C:\Users\imanishi\Desktop\logo_PDI.png"/>
          <p:cNvPicPr>
            <a:picLocks noChangeAspect="1" noChangeArrowheads="1"/>
          </p:cNvPicPr>
          <p:nvPr userDrawn="1"/>
        </p:nvPicPr>
        <p:blipFill>
          <a:blip r:embed="rId2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52604" y="6436883"/>
            <a:ext cx="1330054" cy="2311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50303866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imanishi\Desktop\bg_purple.jpg">
            <a:extLst>
              <a:ext uri="{FF2B5EF4-FFF2-40B4-BE49-F238E27FC236}">
                <a16:creationId xmlns:a16="http://schemas.microsoft.com/office/drawing/2014/main" id="{2ECFD92C-12E1-ED18-A375-D676CD7E68A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 cstate="print"/>
          <a:stretch>
            <a:fillRect/>
          </a:stretch>
        </p:blipFill>
        <p:spPr bwMode="auto">
          <a:xfrm>
            <a:off x="1586" y="1586"/>
            <a:ext cx="12190414" cy="6857109"/>
          </a:xfrm>
          <a:prstGeom prst="rect">
            <a:avLst/>
          </a:prstGeom>
          <a:noFill/>
        </p:spPr>
      </p:pic>
      <p:pic>
        <p:nvPicPr>
          <p:cNvPr id="8" name="Picture 5" descr="C:\Users\imanishi\Desktop\logo_PDI.png">
            <a:extLst>
              <a:ext uri="{FF2B5EF4-FFF2-40B4-BE49-F238E27FC236}">
                <a16:creationId xmlns:a16="http://schemas.microsoft.com/office/drawing/2014/main" id="{BC657453-8591-F004-8A81-740EE71FD49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70160" y="6336162"/>
            <a:ext cx="1803399" cy="313426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43042BBD-D2A5-4F1E-B30E-F571A8D1B55E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A64231F9-175F-4FC3-8811-13F7EC30F7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73152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E1D935-69C0-1D45-231A-BB4952F0B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1161" y="1041400"/>
            <a:ext cx="10949677" cy="2387600"/>
          </a:xfrm>
        </p:spPr>
        <p:txBody>
          <a:bodyPr>
            <a:noAutofit/>
          </a:bodyPr>
          <a:lstStyle/>
          <a:p>
            <a:r>
              <a:rPr kumimoji="1" lang="en-US" altLang="ja-JP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『</a:t>
            </a:r>
            <a:r>
              <a:rPr kumimoji="1" lang="ja-JP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グランツーリスモ</a:t>
            </a:r>
            <a:r>
              <a:rPr kumimoji="1" lang="en-US" altLang="ja-JP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』</a:t>
            </a:r>
            <a:r>
              <a:rPr kumimoji="1" lang="ja-JP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開発スタジオ</a:t>
            </a:r>
            <a:br>
              <a:rPr kumimoji="1" lang="en-US" altLang="ja-JP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</a:br>
            <a:r>
              <a:rPr kumimoji="1" lang="ja-JP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ポリフォニー・デジタルにおける</a:t>
            </a:r>
            <a:br>
              <a:rPr kumimoji="1" lang="en-US" altLang="ja-JP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</a:br>
            <a:r>
              <a:rPr kumimoji="1" lang="ja-JP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インターン受け入れの取り組み</a:t>
            </a:r>
            <a:r>
              <a:rPr lang="ja-JP" altLang="en-US" sz="3200" dirty="0">
                <a:latin typeface="+mj-ea"/>
              </a:rPr>
              <a:t>と経験者による実例紹介</a:t>
            </a:r>
            <a:endParaRPr kumimoji="1" lang="ja-JP" alt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2687E3C-1E13-69E1-2D15-F22B5D73FB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18620"/>
            <a:ext cx="9144000" cy="1655762"/>
          </a:xfrm>
        </p:spPr>
        <p:txBody>
          <a:bodyPr/>
          <a:lstStyle/>
          <a:p>
            <a:r>
              <a:rPr kumimoji="1" lang="ja-JP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株式会社ポリフォニー・デジタル</a:t>
            </a:r>
            <a:endParaRPr kumimoji="1" lang="en-US" altLang="ja-JP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ja-JP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張 子楊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5" descr="C:\Users\imanishi\Desktop\logo_PDI.png">
            <a:extLst>
              <a:ext uri="{FF2B5EF4-FFF2-40B4-BE49-F238E27FC236}">
                <a16:creationId xmlns:a16="http://schemas.microsoft.com/office/drawing/2014/main" id="{259BFE07-4AF5-5CD4-735A-2F4C9DB13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6090" y="5801147"/>
            <a:ext cx="2279820" cy="3962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08443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0FCC1D-059B-4F88-FA8D-95345915A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自己紹介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C478226-1FE9-B6CC-44EF-265BCB0658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5607" y="1905003"/>
            <a:ext cx="8447827" cy="355674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lvl="1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>
                <a:latin typeface="+mj-ea"/>
                <a:ea typeface="+mj-ea"/>
              </a:rPr>
              <a:t>張 子楊（ちょう　じやん）</a:t>
            </a:r>
            <a:endParaRPr lang="en-US" altLang="ja-JP" dirty="0">
              <a:latin typeface="+mj-ea"/>
              <a:ea typeface="+mj-ea"/>
            </a:endParaRPr>
          </a:p>
          <a:p>
            <a:pPr lvl="1"/>
            <a:r>
              <a:rPr lang="en-US" altLang="ja-JP" dirty="0"/>
              <a:t>2022</a:t>
            </a:r>
            <a:r>
              <a:rPr lang="ja-JP" altLang="en-US" dirty="0"/>
              <a:t>年</a:t>
            </a:r>
            <a:r>
              <a:rPr lang="en-US" altLang="ja-JP" dirty="0"/>
              <a:t>University of California, San Diego</a:t>
            </a:r>
            <a:r>
              <a:rPr lang="ja-JP" altLang="en-US" dirty="0"/>
              <a:t>修士課程修了</a:t>
            </a:r>
            <a:endParaRPr lang="en-US" altLang="ja-JP" dirty="0"/>
          </a:p>
          <a:p>
            <a:pPr lvl="1"/>
            <a:r>
              <a:rPr lang="en-US" altLang="ja-JP" dirty="0"/>
              <a:t>2026</a:t>
            </a:r>
            <a:r>
              <a:rPr lang="ja-JP" altLang="en-US" dirty="0"/>
              <a:t>年早稲田大学博士号取得</a:t>
            </a:r>
            <a:endParaRPr lang="en-US" altLang="ja-JP" dirty="0"/>
          </a:p>
          <a:p>
            <a:pPr lvl="1"/>
            <a:endParaRPr lang="en-US" altLang="ja-JP" sz="900" dirty="0"/>
          </a:p>
          <a:p>
            <a:pPr lvl="1"/>
            <a:r>
              <a:rPr lang="en-US" altLang="ja-JP" dirty="0">
                <a:solidFill>
                  <a:srgbClr val="F7CC49"/>
                </a:solidFill>
              </a:rPr>
              <a:t>2025</a:t>
            </a:r>
            <a:r>
              <a:rPr lang="ja-JP" altLang="en-US" dirty="0">
                <a:solidFill>
                  <a:srgbClr val="F7CC49"/>
                </a:solidFill>
              </a:rPr>
              <a:t>年</a:t>
            </a:r>
            <a:r>
              <a:rPr lang="en-US" altLang="ja-JP" dirty="0">
                <a:solidFill>
                  <a:srgbClr val="F7CC49"/>
                </a:solidFill>
              </a:rPr>
              <a:t>2</a:t>
            </a:r>
            <a:r>
              <a:rPr lang="ja-JP" altLang="en-US" dirty="0">
                <a:solidFill>
                  <a:srgbClr val="F7CC49"/>
                </a:solidFill>
              </a:rPr>
              <a:t>月にインターン</a:t>
            </a:r>
            <a:endParaRPr lang="en-US" altLang="ja-JP" dirty="0">
              <a:solidFill>
                <a:srgbClr val="F7CC49"/>
              </a:solidFill>
            </a:endParaRPr>
          </a:p>
          <a:p>
            <a:pPr lvl="1"/>
            <a:r>
              <a:rPr lang="en-US" altLang="ja-JP" dirty="0">
                <a:solidFill>
                  <a:srgbClr val="F7CC49"/>
                </a:solidFill>
              </a:rPr>
              <a:t>2026</a:t>
            </a:r>
            <a:r>
              <a:rPr lang="ja-JP" altLang="en-US" dirty="0">
                <a:solidFill>
                  <a:srgbClr val="F7CC49"/>
                </a:solidFill>
              </a:rPr>
              <a:t>年入社</a:t>
            </a:r>
            <a:endParaRPr lang="en-US" altLang="ja-JP" dirty="0">
              <a:solidFill>
                <a:srgbClr val="F7CC49"/>
              </a:solidFill>
            </a:endParaRPr>
          </a:p>
          <a:p>
            <a:pPr lvl="1"/>
            <a:endParaRPr lang="en-US" altLang="ja-JP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E834CA-0195-A98A-7B55-3CDFBE8C68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17281"/>
            <a:ext cx="2021985" cy="2527247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73874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440F03F-16BA-42E5-523F-FF383EE94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今日の内容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A0B0327-3DE2-D382-6638-C0A25A6FD6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F7CC49"/>
                </a:solidFill>
                <a:latin typeface="+mj-ea"/>
              </a:rPr>
              <a:t>ポリフォニー・デジタル</a:t>
            </a:r>
            <a:r>
              <a:rPr lang="ja-JP" altLang="en-US" dirty="0"/>
              <a:t>について</a:t>
            </a:r>
            <a:endParaRPr lang="en-US" altLang="ja-JP" dirty="0">
              <a:solidFill>
                <a:srgbClr val="F7CC49"/>
              </a:solidFill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F7CC49"/>
                </a:solidFill>
                <a:latin typeface="+mj-ea"/>
              </a:rPr>
              <a:t>グランツーリスモ</a:t>
            </a:r>
            <a:r>
              <a:rPr lang="ja-JP" altLang="en-US" dirty="0"/>
              <a:t>について</a:t>
            </a:r>
            <a:endParaRPr lang="en-US" altLang="ja-JP" dirty="0">
              <a:solidFill>
                <a:srgbClr val="F7CC49"/>
              </a:solidFill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F7CC49"/>
                </a:solidFill>
                <a:latin typeface="+mj-ea"/>
              </a:rPr>
              <a:t>インターン</a:t>
            </a:r>
            <a:r>
              <a:rPr lang="ja-JP" altLang="en-US" dirty="0"/>
              <a:t>やってます！</a:t>
            </a:r>
            <a:endParaRPr lang="en-US" altLang="ja-JP" dirty="0"/>
          </a:p>
          <a:p>
            <a:pPr lvl="1">
              <a:lnSpc>
                <a:spcPct val="150000"/>
              </a:lnSpc>
            </a:pPr>
            <a:r>
              <a:rPr lang="ja-JP" altLang="en-US" dirty="0"/>
              <a:t>インターンを経て新入社員となった、自身の事例を紹介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278991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874BAD6C-A0B3-B5A5-D8BD-86C15C95E264}"/>
              </a:ext>
            </a:extLst>
          </p:cNvPr>
          <p:cNvGrpSpPr/>
          <p:nvPr/>
        </p:nvGrpSpPr>
        <p:grpSpPr>
          <a:xfrm>
            <a:off x="822" y="9719"/>
            <a:ext cx="12190356" cy="6848282"/>
            <a:chOff x="-2" y="14582"/>
            <a:chExt cx="18291177" cy="10275593"/>
          </a:xfrm>
        </p:grpSpPr>
        <p:pic>
          <p:nvPicPr>
            <p:cNvPr id="4" name="Picture 4">
              <a:extLst>
                <a:ext uri="{FF2B5EF4-FFF2-40B4-BE49-F238E27FC236}">
                  <a16:creationId xmlns:a16="http://schemas.microsoft.com/office/drawing/2014/main" id="{D1E5C8E2-825B-6151-2EC9-998621D179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1"/>
            <a:stretch/>
          </p:blipFill>
          <p:spPr>
            <a:xfrm>
              <a:off x="3802773" y="14582"/>
              <a:ext cx="14488402" cy="10275593"/>
            </a:xfrm>
            <a:prstGeom prst="rect">
              <a:avLst/>
            </a:prstGeom>
          </p:spPr>
        </p:pic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5CDBBE2D-3D15-7868-B072-006348F89E0F}"/>
                </a:ext>
              </a:extLst>
            </p:cNvPr>
            <p:cNvSpPr/>
            <p:nvPr/>
          </p:nvSpPr>
          <p:spPr>
            <a:xfrm>
              <a:off x="-2" y="21108"/>
              <a:ext cx="12583888" cy="10254484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10000"/>
                  </a:schemeClr>
                </a:gs>
                <a:gs pos="31000">
                  <a:srgbClr val="181717"/>
                </a:gs>
                <a:gs pos="100000">
                  <a:schemeClr val="bg2">
                    <a:lumMod val="10000"/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200"/>
            </a:p>
          </p:txBody>
        </p:sp>
      </p:grpSp>
      <p:sp>
        <p:nvSpPr>
          <p:cNvPr id="3" name="タイトル 2">
            <a:extLst>
              <a:ext uri="{FF2B5EF4-FFF2-40B4-BE49-F238E27FC236}">
                <a16:creationId xmlns:a16="http://schemas.microsoft.com/office/drawing/2014/main" id="{C5CD1B05-BA1B-19C1-524B-974BF11FE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ポリフォニー・デジタルについて</a:t>
            </a:r>
          </a:p>
        </p:txBody>
      </p:sp>
      <p:sp>
        <p:nvSpPr>
          <p:cNvPr id="2" name="字幕 1">
            <a:extLst>
              <a:ext uri="{FF2B5EF4-FFF2-40B4-BE49-F238E27FC236}">
                <a16:creationId xmlns:a16="http://schemas.microsoft.com/office/drawing/2014/main" id="{7EF962EA-865F-9C56-C521-B8C09C1ADF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ja-JP" dirty="0">
                <a:latin typeface="+mj-ea"/>
                <a:ea typeface="+mj-ea"/>
              </a:rPr>
              <a:t>『</a:t>
            </a:r>
            <a:r>
              <a:rPr lang="ja-JP" altLang="en-US" dirty="0">
                <a:latin typeface="+mj-ea"/>
                <a:ea typeface="+mj-ea"/>
              </a:rPr>
              <a:t>グランツーリスモ</a:t>
            </a:r>
            <a:r>
              <a:rPr lang="en-US" altLang="ja-JP" dirty="0">
                <a:latin typeface="+mj-ea"/>
                <a:ea typeface="+mj-ea"/>
              </a:rPr>
              <a:t>』</a:t>
            </a:r>
            <a:r>
              <a:rPr lang="ja-JP" altLang="en-US" dirty="0">
                <a:latin typeface="+mj-ea"/>
                <a:ea typeface="+mj-ea"/>
              </a:rPr>
              <a:t>シリーズを制作するゲーム制作スタジオ</a:t>
            </a:r>
            <a:endParaRPr lang="en-US" altLang="ja-JP" dirty="0">
              <a:latin typeface="+mj-ea"/>
              <a:ea typeface="+mj-ea"/>
            </a:endParaRPr>
          </a:p>
          <a:p>
            <a:pPr lvl="1"/>
            <a:r>
              <a:rPr lang="ja-JP" altLang="en-US" dirty="0"/>
              <a:t>株式会社ソニー・インタラクティブエンタテインメントの</a:t>
            </a:r>
            <a:r>
              <a:rPr lang="en-US" altLang="ja-JP" dirty="0"/>
              <a:t>100%</a:t>
            </a:r>
            <a:r>
              <a:rPr lang="ja-JP" altLang="en-US" dirty="0"/>
              <a:t>出資</a:t>
            </a:r>
            <a:endParaRPr lang="en-US" altLang="ja-JP" dirty="0"/>
          </a:p>
          <a:p>
            <a:pPr lvl="1"/>
            <a:r>
              <a:rPr lang="ja-JP" altLang="en-US" dirty="0"/>
              <a:t>東京、福岡 （</a:t>
            </a:r>
            <a:r>
              <a:rPr lang="en-US" altLang="ja-JP" dirty="0"/>
              <a:t>+</a:t>
            </a:r>
            <a:r>
              <a:rPr lang="ja-JP" altLang="en-US" dirty="0"/>
              <a:t>海外）のオフィス</a:t>
            </a:r>
          </a:p>
          <a:p>
            <a:pPr lvl="1"/>
            <a:endParaRPr lang="en-US" altLang="ja-JP" dirty="0"/>
          </a:p>
        </p:txBody>
      </p:sp>
      <p:sp>
        <p:nvSpPr>
          <p:cNvPr id="7" name="字幕 1">
            <a:extLst>
              <a:ext uri="{FF2B5EF4-FFF2-40B4-BE49-F238E27FC236}">
                <a16:creationId xmlns:a16="http://schemas.microsoft.com/office/drawing/2014/main" id="{ABCEBDC4-9500-0A5D-3528-B7A32A659FBC}"/>
              </a:ext>
            </a:extLst>
          </p:cNvPr>
          <p:cNvSpPr txBox="1">
            <a:spLocks/>
          </p:cNvSpPr>
          <p:nvPr/>
        </p:nvSpPr>
        <p:spPr>
          <a:xfrm>
            <a:off x="838200" y="370681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dirty="0"/>
              <a:t>学会・カンファレンスでも活躍している</a:t>
            </a:r>
            <a:endParaRPr lang="en-US" altLang="ja-JP" dirty="0"/>
          </a:p>
          <a:p>
            <a:pPr lvl="1"/>
            <a:r>
              <a:rPr lang="en-US" dirty="0"/>
              <a:t>SIGGRAPH, </a:t>
            </a:r>
            <a:r>
              <a:rPr lang="en-US" altLang="zh-CN" dirty="0"/>
              <a:t>CEDEC,</a:t>
            </a:r>
            <a:r>
              <a:rPr lang="en-US" dirty="0"/>
              <a:t> GDC, Visual Computing…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77233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87997BD-9085-7A0F-19D3-280F1CFAF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グランツーリスモ（ＧＴ）とは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9AD15CC-6C2B-09DD-CC8D-F74700DB9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707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2399" dirty="0">
                <a:latin typeface="+mn-ea"/>
              </a:rPr>
              <a:t>初代 </a:t>
            </a:r>
            <a:r>
              <a:rPr lang="en-US" altLang="ja-JP" sz="2399" dirty="0">
                <a:latin typeface="+mn-ea"/>
              </a:rPr>
              <a:t>PlayStation® </a:t>
            </a:r>
            <a:r>
              <a:rPr lang="ja-JP" altLang="en-US" sz="2399" dirty="0">
                <a:latin typeface="+mn-ea"/>
              </a:rPr>
              <a:t>から続く </a:t>
            </a:r>
            <a:r>
              <a:rPr lang="ja-JP" altLang="en-US" sz="2399" b="1" dirty="0">
                <a:latin typeface="+mn-ea"/>
              </a:rPr>
              <a:t>“リアルドライビングシミュレーター”</a:t>
            </a:r>
          </a:p>
        </p:txBody>
      </p: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5CAFA71C-1018-7648-0FDE-B50AB62A9163}"/>
              </a:ext>
            </a:extLst>
          </p:cNvPr>
          <p:cNvGrpSpPr/>
          <p:nvPr/>
        </p:nvGrpSpPr>
        <p:grpSpPr>
          <a:xfrm>
            <a:off x="1151955" y="3281337"/>
            <a:ext cx="9836142" cy="1444019"/>
            <a:chOff x="1727230" y="4065087"/>
            <a:chExt cx="14758767" cy="2166697"/>
          </a:xfrm>
        </p:grpSpPr>
        <p:pic>
          <p:nvPicPr>
            <p:cNvPr id="6" name="図 5" descr="ゲーム画面のスクリーンショット&#10;&#10;低い精度で自動的に生成された説明">
              <a:extLst>
                <a:ext uri="{FF2B5EF4-FFF2-40B4-BE49-F238E27FC236}">
                  <a16:creationId xmlns:a16="http://schemas.microsoft.com/office/drawing/2014/main" id="{3488E280-C69C-1843-DCF0-71ECE51678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27230" y="4065087"/>
              <a:ext cx="1860675" cy="2160000"/>
            </a:xfrm>
            <a:prstGeom prst="rect">
              <a:avLst/>
            </a:prstGeom>
          </p:spPr>
        </p:pic>
        <p:pic>
          <p:nvPicPr>
            <p:cNvPr id="8" name="図 7" descr="ロゴ&#10;&#10;自動的に生成された説明">
              <a:extLst>
                <a:ext uri="{FF2B5EF4-FFF2-40B4-BE49-F238E27FC236}">
                  <a16:creationId xmlns:a16="http://schemas.microsoft.com/office/drawing/2014/main" id="{E646B0DC-EE8F-CAAE-7FFA-4F1EB9A6A9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74094" y="4065087"/>
              <a:ext cx="1860674" cy="2160000"/>
            </a:xfrm>
            <a:prstGeom prst="rect">
              <a:avLst/>
            </a:prstGeom>
          </p:spPr>
        </p:pic>
        <p:pic>
          <p:nvPicPr>
            <p:cNvPr id="10" name="図 9" descr="ダイアグラム&#10;&#10;自動的に生成された説明">
              <a:extLst>
                <a:ext uri="{FF2B5EF4-FFF2-40B4-BE49-F238E27FC236}">
                  <a16:creationId xmlns:a16="http://schemas.microsoft.com/office/drawing/2014/main" id="{485A80D7-CA72-8EAB-8529-BC7237D20C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20958" y="4071784"/>
              <a:ext cx="1860674" cy="2160000"/>
            </a:xfrm>
            <a:prstGeom prst="rect">
              <a:avLst/>
            </a:prstGeom>
          </p:spPr>
        </p:pic>
        <p:pic>
          <p:nvPicPr>
            <p:cNvPr id="16" name="図 15" descr="ロゴ&#10;&#10;低い精度で自動的に生成された説明">
              <a:extLst>
                <a:ext uri="{FF2B5EF4-FFF2-40B4-BE49-F238E27FC236}">
                  <a16:creationId xmlns:a16="http://schemas.microsoft.com/office/drawing/2014/main" id="{37DB792E-B284-BCE5-6FFC-D761A3F82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61123" y="4065087"/>
              <a:ext cx="1860674" cy="2160000"/>
            </a:xfrm>
            <a:prstGeom prst="rect">
              <a:avLst/>
            </a:prstGeom>
          </p:spPr>
        </p:pic>
        <p:pic>
          <p:nvPicPr>
            <p:cNvPr id="24" name="図 23" descr="テキスト&#10;&#10;自動的に生成された説明">
              <a:extLst>
                <a:ext uri="{FF2B5EF4-FFF2-40B4-BE49-F238E27FC236}">
                  <a16:creationId xmlns:a16="http://schemas.microsoft.com/office/drawing/2014/main" id="{C401BF0C-C59C-48F6-9F8E-6CE1D3C8F59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07987" y="4065087"/>
              <a:ext cx="1860674" cy="2160000"/>
            </a:xfrm>
            <a:prstGeom prst="rect">
              <a:avLst/>
            </a:prstGeom>
          </p:spPr>
        </p:pic>
        <p:pic>
          <p:nvPicPr>
            <p:cNvPr id="26" name="図 25" descr="グラフィカル ユーザー インターフェイス, ロゴ, カレンダー&#10;&#10;自動的に生成された説明">
              <a:extLst>
                <a:ext uri="{FF2B5EF4-FFF2-40B4-BE49-F238E27FC236}">
                  <a16:creationId xmlns:a16="http://schemas.microsoft.com/office/drawing/2014/main" id="{06695B40-CA83-ED6C-DE56-75E0810CA95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94054" y="4065087"/>
              <a:ext cx="1860674" cy="2160000"/>
            </a:xfrm>
            <a:prstGeom prst="rect">
              <a:avLst/>
            </a:prstGeom>
          </p:spPr>
        </p:pic>
        <p:pic>
          <p:nvPicPr>
            <p:cNvPr id="28" name="図 27" descr="グラフィカル ユーザー インターフェイス が含まれている画像&#10;&#10;自動的に生成された説明">
              <a:extLst>
                <a:ext uri="{FF2B5EF4-FFF2-40B4-BE49-F238E27FC236}">
                  <a16:creationId xmlns:a16="http://schemas.microsoft.com/office/drawing/2014/main" id="{A0BD6022-2DBA-0B8F-1147-4690700748F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822385" y="4065087"/>
              <a:ext cx="1860674" cy="2160000"/>
            </a:xfrm>
            <a:prstGeom prst="rect">
              <a:avLst/>
            </a:prstGeom>
          </p:spPr>
        </p:pic>
        <p:pic>
          <p:nvPicPr>
            <p:cNvPr id="30" name="図 29" descr="ロゴ&#10;&#10;自動的に生成された説明">
              <a:extLst>
                <a:ext uri="{FF2B5EF4-FFF2-40B4-BE49-F238E27FC236}">
                  <a16:creationId xmlns:a16="http://schemas.microsoft.com/office/drawing/2014/main" id="{7C3C318F-8322-9AB3-A5FF-7DCDC8ED43B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750716" y="4065087"/>
              <a:ext cx="1735281" cy="2160000"/>
            </a:xfrm>
            <a:prstGeom prst="rect">
              <a:avLst/>
            </a:prstGeom>
          </p:spPr>
        </p:pic>
      </p:grp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06063D25-B6EE-8633-2119-259AA00732C9}"/>
              </a:ext>
            </a:extLst>
          </p:cNvPr>
          <p:cNvSpPr txBox="1"/>
          <p:nvPr/>
        </p:nvSpPr>
        <p:spPr>
          <a:xfrm>
            <a:off x="1864032" y="5141285"/>
            <a:ext cx="1043427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333" dirty="0">
                <a:latin typeface="+mn-ea"/>
              </a:rPr>
              <a:t>PlayStation®</a:t>
            </a:r>
            <a:endParaRPr lang="ja-JP" altLang="en-US" sz="1333" dirty="0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19E1E92-668A-DC7D-9D02-78B56B2E0A08}"/>
              </a:ext>
            </a:extLst>
          </p:cNvPr>
          <p:cNvSpPr txBox="1"/>
          <p:nvPr/>
        </p:nvSpPr>
        <p:spPr>
          <a:xfrm>
            <a:off x="4205844" y="5132928"/>
            <a:ext cx="117895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33" dirty="0">
                <a:latin typeface="+mn-ea"/>
              </a:rPr>
              <a:t>PlayStation®2</a:t>
            </a:r>
            <a:endParaRPr lang="ja-JP" altLang="en-US" sz="1333" dirty="0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68051AB0-4F14-512F-8FFB-49788F7229C5}"/>
              </a:ext>
            </a:extLst>
          </p:cNvPr>
          <p:cNvSpPr txBox="1"/>
          <p:nvPr/>
        </p:nvSpPr>
        <p:spPr>
          <a:xfrm>
            <a:off x="6633124" y="5138326"/>
            <a:ext cx="1129989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333" dirty="0">
                <a:latin typeface="+mn-ea"/>
              </a:rPr>
              <a:t>PlayStation®3</a:t>
            </a:r>
            <a:endParaRPr lang="ja-JP" altLang="en-US" sz="1333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A764CCAC-2FC3-DF13-8027-9EF27DF95EC3}"/>
              </a:ext>
            </a:extLst>
          </p:cNvPr>
          <p:cNvSpPr txBox="1"/>
          <p:nvPr/>
        </p:nvSpPr>
        <p:spPr>
          <a:xfrm>
            <a:off x="8604957" y="5135627"/>
            <a:ext cx="1129989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333" dirty="0">
                <a:latin typeface="+mn-ea"/>
              </a:rPr>
              <a:t>PlayStation®4</a:t>
            </a:r>
            <a:endParaRPr lang="ja-JP" altLang="en-US" sz="1333" dirty="0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FD91C487-B1F2-3868-544B-12A15D590300}"/>
              </a:ext>
            </a:extLst>
          </p:cNvPr>
          <p:cNvSpPr txBox="1"/>
          <p:nvPr/>
        </p:nvSpPr>
        <p:spPr>
          <a:xfrm>
            <a:off x="9765478" y="5132928"/>
            <a:ext cx="1320746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333" dirty="0">
                <a:latin typeface="+mn-ea"/>
              </a:rPr>
              <a:t>PlayStation® 5/4</a:t>
            </a:r>
            <a:endParaRPr lang="ja-JP" altLang="en-US" sz="1333" dirty="0"/>
          </a:p>
        </p:txBody>
      </p:sp>
    </p:spTree>
    <p:extLst>
      <p:ext uri="{BB962C8B-B14F-4D97-AF65-F5344CB8AC3E}">
        <p14:creationId xmlns:p14="http://schemas.microsoft.com/office/powerpoint/2010/main" val="4193398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991742-BCF8-8677-A526-A65629A54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C82964F-45EA-DC5D-467F-4E165061A3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575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4A70305B-6DBE-8E60-312A-709F74A088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E9FC8B1-2D3E-FFED-75DE-5470BDCCD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JP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609D17-ECAB-E82F-0477-F6A3FB189D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3" y="463"/>
            <a:ext cx="12191178" cy="685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230485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字幕 3">
            <a:extLst>
              <a:ext uri="{FF2B5EF4-FFF2-40B4-BE49-F238E27FC236}">
                <a16:creationId xmlns:a16="http://schemas.microsoft.com/office/drawing/2014/main" id="{64F23BB9-5939-238D-DD04-DFA0F9CE94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ja-JP" altLang="en-US"/>
          </a:p>
        </p:txBody>
      </p:sp>
      <p:pic>
        <p:nvPicPr>
          <p:cNvPr id="5" name="図 4" descr="夜の街の道路を走る車のcg&#10;&#10;中程度の精度で自動的に生成された説明">
            <a:extLst>
              <a:ext uri="{FF2B5EF4-FFF2-40B4-BE49-F238E27FC236}">
                <a16:creationId xmlns:a16="http://schemas.microsoft.com/office/drawing/2014/main" id="{3D2B7314-F9CB-4843-9F19-F27C84B355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3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987093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字幕 1">
            <a:extLst>
              <a:ext uri="{FF2B5EF4-FFF2-40B4-BE49-F238E27FC236}">
                <a16:creationId xmlns:a16="http://schemas.microsoft.com/office/drawing/2014/main" id="{8E1A5017-7E25-66AF-A649-7129F0EFFE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A82BDAA-C2A1-AA19-54B1-00900B9F0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 descr="シーン, 屋外, 道路, 草 が含まれている画像&#10;&#10;自動的に生成された説明">
            <a:extLst>
              <a:ext uri="{FF2B5EF4-FFF2-40B4-BE49-F238E27FC236}">
                <a16:creationId xmlns:a16="http://schemas.microsoft.com/office/drawing/2014/main" id="{49444C80-6F6A-AEAC-E24B-9B6AC06DC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1" y="1058"/>
            <a:ext cx="12188238" cy="6855884"/>
          </a:xfrm>
          <a:prstGeom prst="rect">
            <a:avLst/>
          </a:prstGeom>
        </p:spPr>
      </p:pic>
      <p:pic>
        <p:nvPicPr>
          <p:cNvPr id="7" name="図 6" descr="山の道路を走る車&#10;&#10;自動的に生成された説明">
            <a:extLst>
              <a:ext uri="{FF2B5EF4-FFF2-40B4-BE49-F238E27FC236}">
                <a16:creationId xmlns:a16="http://schemas.microsoft.com/office/drawing/2014/main" id="{B3CECC32-5D9D-14ED-647A-1765196DA1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4" y="463"/>
            <a:ext cx="12190354" cy="685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782507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字幕 1">
            <a:extLst>
              <a:ext uri="{FF2B5EF4-FFF2-40B4-BE49-F238E27FC236}">
                <a16:creationId xmlns:a16="http://schemas.microsoft.com/office/drawing/2014/main" id="{C56D0F42-7B22-8371-6D51-E166B8728F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3C96A641-9A81-AB35-6DEB-C935DAE58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6" name="図 5" descr="座る, バイク, 男, 車 が含まれている画像&#10;&#10;自動的に生成された説明">
            <a:extLst>
              <a:ext uri="{FF2B5EF4-FFF2-40B4-BE49-F238E27FC236}">
                <a16:creationId xmlns:a16="http://schemas.microsoft.com/office/drawing/2014/main" id="{7E38E22A-6FC1-9B39-9B5F-436A294828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574432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9A9EE05-0347-A220-48B7-586E3EA05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インターンやってます！</a:t>
            </a:r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B1C1A61F-AA0D-2F06-AD74-9E8024A0C4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192839" cy="4351338"/>
          </a:xfrm>
        </p:spPr>
        <p:txBody>
          <a:bodyPr>
            <a:normAutofit/>
          </a:bodyPr>
          <a:lstStyle/>
          <a:p>
            <a:r>
              <a:rPr lang="ja-JP" altLang="en-US" dirty="0"/>
              <a:t>なぜポリフォニー・デジタルではインターンを受け入れるのか？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547500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5514B8-F1ED-D161-6514-ABDE7D8C8C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7E7688-A474-AB35-22EB-DCBA4A27B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インターンやってます！</a:t>
            </a:r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62CD126F-999D-D359-036A-050113663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192839" cy="4351338"/>
          </a:xfrm>
        </p:spPr>
        <p:txBody>
          <a:bodyPr>
            <a:normAutofit/>
          </a:bodyPr>
          <a:lstStyle/>
          <a:p>
            <a:r>
              <a:rPr lang="ja-JP" altLang="en-US" dirty="0"/>
              <a:t>なぜポリフォニー・デジタルではインターンを受け入れるのか？</a:t>
            </a:r>
            <a:endParaRPr lang="en-US" altLang="ja-JP" dirty="0"/>
          </a:p>
        </p:txBody>
      </p:sp>
      <p:pic>
        <p:nvPicPr>
          <p:cNvPr id="3" name="图片 2" descr="音楽を聴きながら仕事をする人のイラスト（男性）">
            <a:extLst>
              <a:ext uri="{FF2B5EF4-FFF2-40B4-BE49-F238E27FC236}">
                <a16:creationId xmlns:a16="http://schemas.microsoft.com/office/drawing/2014/main" id="{B8B1C914-12FB-AC4D-021B-EBE1478DF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544" y="2674818"/>
            <a:ext cx="2351315" cy="2151454"/>
          </a:xfrm>
          <a:prstGeom prst="rect">
            <a:avLst/>
          </a:prstGeom>
        </p:spPr>
      </p:pic>
      <p:pic>
        <p:nvPicPr>
          <p:cNvPr id="4" name="图片 3" descr="ノマドワーカーのイラスト">
            <a:extLst>
              <a:ext uri="{FF2B5EF4-FFF2-40B4-BE49-F238E27FC236}">
                <a16:creationId xmlns:a16="http://schemas.microsoft.com/office/drawing/2014/main" id="{01C283BE-5205-7751-29DB-CFC747FB2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1581" y="2691118"/>
            <a:ext cx="2135154" cy="2135154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AF394D7-9FED-B6AA-42F6-9D86995A3BF8}"/>
              </a:ext>
            </a:extLst>
          </p:cNvPr>
          <p:cNvSpPr txBox="1"/>
          <p:nvPr/>
        </p:nvSpPr>
        <p:spPr>
          <a:xfrm>
            <a:off x="1510706" y="5153722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sz="2000" b="1" dirty="0"/>
              <a:t>ゲーム開発現場体験</a:t>
            </a:r>
            <a:endParaRPr lang="en-US" sz="2000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B28007D-6E94-572E-50A4-87F1C1F4BFEA}"/>
              </a:ext>
            </a:extLst>
          </p:cNvPr>
          <p:cNvSpPr txBox="1"/>
          <p:nvPr/>
        </p:nvSpPr>
        <p:spPr>
          <a:xfrm>
            <a:off x="5234225" y="5166422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ja-JP" sz="2000" b="1" dirty="0"/>
              <a:t>ポテンシャル</a:t>
            </a:r>
            <a:endParaRPr lang="en-US" sz="2000" b="1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48F517E-B2F1-49A4-98FA-D0B5518BC549}"/>
              </a:ext>
            </a:extLst>
          </p:cNvPr>
          <p:cNvSpPr txBox="1"/>
          <p:nvPr/>
        </p:nvSpPr>
        <p:spPr>
          <a:xfrm>
            <a:off x="7836182" y="5157654"/>
            <a:ext cx="30059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ja-JP" sz="2000" b="1" dirty="0"/>
              <a:t>会社の雰囲気や業務内容</a:t>
            </a:r>
            <a:endParaRPr lang="en-US" sz="2000" b="1" dirty="0"/>
          </a:p>
        </p:txBody>
      </p:sp>
      <p:pic>
        <p:nvPicPr>
          <p:cNvPr id="10" name="图片 4" descr="成長する人工知能のキャラクター（マッチョ）">
            <a:extLst>
              <a:ext uri="{FF2B5EF4-FFF2-40B4-BE49-F238E27FC236}">
                <a16:creationId xmlns:a16="http://schemas.microsoft.com/office/drawing/2014/main" id="{C3E33373-06B5-E329-776B-9B4563F98B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6265" y="2627516"/>
            <a:ext cx="1819470" cy="219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359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C8C2A-0D86-0D2F-35B7-66D009BC0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2AE2F4-5D8E-DDA8-8B22-90B5F6949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インターンやってます！</a:t>
            </a:r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D9E8320D-34F4-0FFB-933E-5380897FE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192839" cy="4351338"/>
          </a:xfrm>
        </p:spPr>
        <p:txBody>
          <a:bodyPr>
            <a:normAutofit/>
          </a:bodyPr>
          <a:lstStyle/>
          <a:p>
            <a:r>
              <a:rPr lang="ja-JP" altLang="en-US" dirty="0"/>
              <a:t>なぜポリフォニー・デジタルではインターンを受け入れるのか？</a:t>
            </a:r>
            <a:endParaRPr lang="en-US" altLang="ja-JP" dirty="0"/>
          </a:p>
        </p:txBody>
      </p:sp>
      <p:pic>
        <p:nvPicPr>
          <p:cNvPr id="3" name="图片 2" descr="音楽を聴きながら仕事をする人のイラスト（男性）">
            <a:extLst>
              <a:ext uri="{FF2B5EF4-FFF2-40B4-BE49-F238E27FC236}">
                <a16:creationId xmlns:a16="http://schemas.microsoft.com/office/drawing/2014/main" id="{D01C8FEB-ECF5-C399-468A-E207599156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544" y="2674818"/>
            <a:ext cx="2351315" cy="2151454"/>
          </a:xfrm>
          <a:prstGeom prst="rect">
            <a:avLst/>
          </a:prstGeom>
        </p:spPr>
      </p:pic>
      <p:pic>
        <p:nvPicPr>
          <p:cNvPr id="4" name="图片 3" descr="ノマドワーカーのイラスト">
            <a:extLst>
              <a:ext uri="{FF2B5EF4-FFF2-40B4-BE49-F238E27FC236}">
                <a16:creationId xmlns:a16="http://schemas.microsoft.com/office/drawing/2014/main" id="{13B48240-6E05-E7BF-F1B7-7FCD3FCB8F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1581" y="2691118"/>
            <a:ext cx="2135154" cy="2135154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AF3CCFD7-02A9-B9FF-268F-127CF1962D9C}"/>
              </a:ext>
            </a:extLst>
          </p:cNvPr>
          <p:cNvSpPr txBox="1"/>
          <p:nvPr/>
        </p:nvSpPr>
        <p:spPr>
          <a:xfrm>
            <a:off x="1510706" y="5153722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sz="2000" b="1" dirty="0"/>
              <a:t>ゲーム開発現場体験</a:t>
            </a:r>
            <a:endParaRPr lang="en-US" sz="2000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D016A9C-9F40-48BD-6EE2-0DFBB507EB80}"/>
              </a:ext>
            </a:extLst>
          </p:cNvPr>
          <p:cNvSpPr txBox="1"/>
          <p:nvPr/>
        </p:nvSpPr>
        <p:spPr>
          <a:xfrm>
            <a:off x="5234225" y="5166422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ja-JP" sz="2000" b="1" dirty="0"/>
              <a:t>ポテンシャル</a:t>
            </a:r>
            <a:endParaRPr lang="en-US" sz="2000" b="1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F15AAF5-D80A-B275-DD3F-6F7995B13F23}"/>
              </a:ext>
            </a:extLst>
          </p:cNvPr>
          <p:cNvSpPr txBox="1"/>
          <p:nvPr/>
        </p:nvSpPr>
        <p:spPr>
          <a:xfrm>
            <a:off x="7836182" y="5157654"/>
            <a:ext cx="30059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ja-JP" sz="2000" b="1" dirty="0"/>
              <a:t>会社の雰囲気や業務内容</a:t>
            </a:r>
            <a:endParaRPr lang="en-US" sz="2000" b="1" dirty="0"/>
          </a:p>
        </p:txBody>
      </p:sp>
      <p:pic>
        <p:nvPicPr>
          <p:cNvPr id="10" name="图片 4" descr="成長する人工知能のキャラクター（マッチョ）">
            <a:extLst>
              <a:ext uri="{FF2B5EF4-FFF2-40B4-BE49-F238E27FC236}">
                <a16:creationId xmlns:a16="http://schemas.microsoft.com/office/drawing/2014/main" id="{BACFE8CC-ABFA-37D5-4955-8C436416F2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6265" y="2627516"/>
            <a:ext cx="1819470" cy="2198756"/>
          </a:xfrm>
          <a:prstGeom prst="rect">
            <a:avLst/>
          </a:prstGeom>
        </p:spPr>
      </p:pic>
      <p:sp>
        <p:nvSpPr>
          <p:cNvPr id="8" name="文本框 9">
            <a:extLst>
              <a:ext uri="{FF2B5EF4-FFF2-40B4-BE49-F238E27FC236}">
                <a16:creationId xmlns:a16="http://schemas.microsoft.com/office/drawing/2014/main" id="{946BBEE5-3E6C-0C3E-196A-E27B34D429BF}"/>
              </a:ext>
            </a:extLst>
          </p:cNvPr>
          <p:cNvSpPr txBox="1"/>
          <p:nvPr/>
        </p:nvSpPr>
        <p:spPr>
          <a:xfrm>
            <a:off x="2931564" y="6017847"/>
            <a:ext cx="63288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7188" indent="-357188" algn="ctr">
              <a:buNone/>
            </a:pPr>
            <a:r>
              <a:rPr lang="ja-JP" altLang="en-US" sz="2800" dirty="0">
                <a:solidFill>
                  <a:srgbClr val="F7CC49"/>
                </a:solidFill>
                <a:latin typeface="+mj-ea"/>
                <a:ea typeface="+mj-ea"/>
              </a:rPr>
              <a:t>我々、学生の双方にとって有益</a:t>
            </a:r>
            <a:endParaRPr lang="en-US" altLang="ja-JP" sz="2800" dirty="0">
              <a:solidFill>
                <a:srgbClr val="F7CC49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065097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6BC14-9F3C-CED2-3C3B-206CE4945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6783CB-C771-417A-097E-21FF49540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インターンやってます！</a:t>
            </a:r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F6430528-EDD3-4FC5-3241-BE3B35B46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192839" cy="4351338"/>
          </a:xfrm>
        </p:spPr>
        <p:txBody>
          <a:bodyPr>
            <a:normAutofit/>
          </a:bodyPr>
          <a:lstStyle/>
          <a:p>
            <a:r>
              <a:rPr lang="ja-JP" altLang="en-US" dirty="0"/>
              <a:t>概要</a:t>
            </a:r>
            <a:endParaRPr lang="en-US" altLang="ja-JP" dirty="0"/>
          </a:p>
          <a:p>
            <a:pPr lvl="1"/>
            <a:r>
              <a:rPr lang="ja-JP" altLang="en-US" dirty="0"/>
              <a:t>対象：</a:t>
            </a:r>
            <a:r>
              <a:rPr lang="ja-JP" altLang="en-US" dirty="0">
                <a:latin typeface="+mj-ea"/>
              </a:rPr>
              <a:t>ゲーム業界に興味のある学生</a:t>
            </a:r>
            <a:endParaRPr lang="en-US" altLang="ja-JP" dirty="0">
              <a:latin typeface="+mj-ea"/>
            </a:endParaRPr>
          </a:p>
          <a:p>
            <a:pPr lvl="1"/>
            <a:r>
              <a:rPr lang="ja-JP" altLang="en-US" dirty="0">
                <a:latin typeface="+mj-ea"/>
              </a:rPr>
              <a:t>夏季</a:t>
            </a:r>
            <a:r>
              <a:rPr lang="ja-JP" altLang="en-US" dirty="0"/>
              <a:t>（６～９月）、</a:t>
            </a:r>
            <a:r>
              <a:rPr lang="ja-JP" altLang="en-US" dirty="0">
                <a:latin typeface="+mj-ea"/>
              </a:rPr>
              <a:t>春季</a:t>
            </a:r>
            <a:r>
              <a:rPr lang="ja-JP" altLang="en-US" dirty="0"/>
              <a:t>（２月～３月）</a:t>
            </a:r>
            <a:endParaRPr lang="en-US" altLang="ja-JP" dirty="0"/>
          </a:p>
          <a:p>
            <a:pPr lvl="1"/>
            <a:r>
              <a:rPr lang="ja-JP" altLang="en-US" dirty="0">
                <a:latin typeface="+mj-ea"/>
              </a:rPr>
              <a:t>４週間程度</a:t>
            </a:r>
            <a:endParaRPr lang="en-US" altLang="ja-JP" dirty="0">
              <a:latin typeface="+mj-ea"/>
            </a:endParaRPr>
          </a:p>
          <a:p>
            <a:pPr lvl="1"/>
            <a:r>
              <a:rPr lang="ja-JP" altLang="en-US" dirty="0">
                <a:solidFill>
                  <a:srgbClr val="FFC000"/>
                </a:solidFill>
              </a:rPr>
              <a:t>個人ごとに設定した課題</a:t>
            </a:r>
            <a:r>
              <a:rPr lang="ja-JP" altLang="en-US" dirty="0"/>
              <a:t>に取り組む</a:t>
            </a:r>
            <a:endParaRPr lang="en-US" altLang="ja-JP" dirty="0"/>
          </a:p>
          <a:p>
            <a:pPr lvl="2"/>
            <a:r>
              <a:rPr lang="ja-JP" altLang="en-US" dirty="0">
                <a:latin typeface="+mj-ea"/>
              </a:rPr>
              <a:t>決まったコースをこなすものではない</a:t>
            </a:r>
            <a:endParaRPr lang="en-US" altLang="ja-JP" dirty="0">
              <a:latin typeface="+mj-ea"/>
            </a:endParaRPr>
          </a:p>
          <a:p>
            <a:pPr marL="457200" lvl="1" indent="0">
              <a:buNone/>
            </a:pP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7622146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CC547-66B4-1C56-11E5-DEE4DF842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0489CF0-BC06-5FA3-01BE-F1F7704E4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インターンの流れ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34E180-67DB-77C7-1E68-52113EA76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1110849"/>
          </a:xfrm>
        </p:spPr>
        <p:txBody>
          <a:bodyPr/>
          <a:lstStyle/>
          <a:p>
            <a:pPr marL="0" indent="0">
              <a:buNone/>
            </a:pPr>
            <a:r>
              <a:rPr lang="ja-JP" altLang="en-US" dirty="0"/>
              <a:t>まず、テーマをメンターとの事前面談で決める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920499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EDCAB9-94EE-B1E7-C14B-71841771F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インターンの流れ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910ECAE-D888-6B6D-C7BD-D5359252D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1110849"/>
          </a:xfrm>
        </p:spPr>
        <p:txBody>
          <a:bodyPr/>
          <a:lstStyle/>
          <a:p>
            <a:pPr marL="0" indent="0">
              <a:buNone/>
            </a:pPr>
            <a:r>
              <a:rPr lang="ja-JP" altLang="en-US" dirty="0"/>
              <a:t>まず、テーマをメンターとの事前面談で決める</a:t>
            </a:r>
            <a:endParaRPr lang="en-US" altLang="ja-JP" dirty="0"/>
          </a:p>
        </p:txBody>
      </p:sp>
      <p:graphicFrame>
        <p:nvGraphicFramePr>
          <p:cNvPr id="5" name="コンテンツ プレースホルダー 3">
            <a:extLst>
              <a:ext uri="{FF2B5EF4-FFF2-40B4-BE49-F238E27FC236}">
                <a16:creationId xmlns:a16="http://schemas.microsoft.com/office/drawing/2014/main" id="{24F83BCA-FF76-E8B2-F566-F41FDE5124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0473364"/>
              </p:ext>
            </p:extLst>
          </p:nvPr>
        </p:nvGraphicFramePr>
        <p:xfrm>
          <a:off x="1009650" y="2445793"/>
          <a:ext cx="10515596" cy="39359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2228">
                  <a:extLst>
                    <a:ext uri="{9D8B030D-6E8A-4147-A177-3AD203B41FA5}">
                      <a16:colId xmlns:a16="http://schemas.microsoft.com/office/drawing/2014/main" val="1187739121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625443269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60218705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115426739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4152849067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3882997087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3558168726"/>
                    </a:ext>
                  </a:extLst>
                </a:gridCol>
              </a:tblGrid>
              <a:tr h="343537">
                <a:tc>
                  <a:txBody>
                    <a:bodyPr/>
                    <a:lstStyle/>
                    <a:p>
                      <a:r>
                        <a:rPr lang="ja-JP" altLang="en-US"/>
                        <a:t>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ja-JP" altLang="en-US" dirty="0"/>
                        <a:t>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ja-JP" altLang="en-US"/>
                        <a:t>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ja-JP" altLang="en-US"/>
                        <a:t>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ja-JP" altLang="en-US"/>
                        <a:t>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ja-JP" altLang="en-US"/>
                        <a:t>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ja-JP" altLang="en-US"/>
                        <a:t>日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295151"/>
                  </a:ext>
                </a:extLst>
              </a:tr>
              <a:tr h="371761">
                <a:tc>
                  <a:txBody>
                    <a:bodyPr/>
                    <a:lstStyle/>
                    <a:p>
                      <a:endParaRPr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ja-JP"/>
                        <a:t>1</a:t>
                      </a:r>
                      <a:endParaRPr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ja-JP"/>
                        <a:t>2</a:t>
                      </a:r>
                      <a:endParaRPr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ja-JP"/>
                        <a:t>3</a:t>
                      </a:r>
                      <a:endParaRPr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ja-JP" dirty="0"/>
                        <a:t>4</a:t>
                      </a:r>
                      <a:endParaRPr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950884"/>
                  </a:ext>
                </a:extLst>
              </a:tr>
              <a:tr h="735678">
                <a:tc>
                  <a:txBody>
                    <a:bodyPr/>
                    <a:lstStyle/>
                    <a:p>
                      <a:r>
                        <a:rPr lang="en-US" altLang="ja-JP"/>
                        <a:t>5</a:t>
                      </a:r>
                      <a:endParaRPr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ja-JP"/>
                        <a:t>6</a:t>
                      </a:r>
                      <a:endParaRPr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ja-JP"/>
                        <a:t>7</a:t>
                      </a:r>
                      <a:endParaRPr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ja-JP"/>
                        <a:t>8</a:t>
                      </a:r>
                      <a:endParaRPr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ja-JP"/>
                        <a:t>9</a:t>
                      </a:r>
                      <a:endParaRPr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ja-JP"/>
                        <a:t>10</a:t>
                      </a:r>
                      <a:endParaRPr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ja-JP" dirty="0"/>
                        <a:t>11</a:t>
                      </a:r>
                      <a:endParaRPr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370588"/>
                  </a:ext>
                </a:extLst>
              </a:tr>
              <a:tr h="787400">
                <a:tc>
                  <a:txBody>
                    <a:bodyPr/>
                    <a:lstStyle/>
                    <a:p>
                      <a:r>
                        <a:rPr lang="en-US" altLang="ja-JP"/>
                        <a:t>12</a:t>
                      </a:r>
                      <a:endParaRPr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ja-JP"/>
                        <a:t>13</a:t>
                      </a:r>
                      <a:endParaRPr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ja-JP" dirty="0"/>
                        <a:t>14</a:t>
                      </a:r>
                      <a:endParaRPr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ja-JP"/>
                        <a:t>15</a:t>
                      </a:r>
                      <a:endParaRPr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ja-JP"/>
                        <a:t>16</a:t>
                      </a:r>
                      <a:endParaRPr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ja-JP"/>
                        <a:t>17</a:t>
                      </a:r>
                      <a:endParaRPr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ja-JP" dirty="0"/>
                        <a:t>18</a:t>
                      </a:r>
                      <a:endParaRPr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236784"/>
                  </a:ext>
                </a:extLst>
              </a:tr>
              <a:tr h="793750">
                <a:tc>
                  <a:txBody>
                    <a:bodyPr/>
                    <a:lstStyle/>
                    <a:p>
                      <a:r>
                        <a:rPr lang="en-US" altLang="ja-JP"/>
                        <a:t>19</a:t>
                      </a:r>
                      <a:endParaRPr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ja-JP"/>
                        <a:t>20</a:t>
                      </a:r>
                      <a:endParaRPr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ja-JP"/>
                        <a:t>21</a:t>
                      </a:r>
                      <a:endParaRPr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ja-JP"/>
                        <a:t>22</a:t>
                      </a:r>
                      <a:endParaRPr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ja-JP"/>
                        <a:t>23</a:t>
                      </a:r>
                      <a:endParaRPr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ja-JP"/>
                        <a:t>24</a:t>
                      </a:r>
                      <a:endParaRPr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ja-JP"/>
                        <a:t>25</a:t>
                      </a:r>
                      <a:endParaRPr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207208"/>
                  </a:ext>
                </a:extLst>
              </a:tr>
              <a:tr h="881608">
                <a:tc>
                  <a:txBody>
                    <a:bodyPr/>
                    <a:lstStyle/>
                    <a:p>
                      <a:r>
                        <a:rPr lang="en-US" altLang="ja-JP" dirty="0"/>
                        <a:t>26</a:t>
                      </a:r>
                      <a:endParaRPr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ja-JP"/>
                        <a:t>27</a:t>
                      </a:r>
                      <a:endParaRPr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ja-JP" dirty="0"/>
                        <a:t>28</a:t>
                      </a:r>
                      <a:endParaRPr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ja-JP" dirty="0"/>
                        <a:t>29</a:t>
                      </a:r>
                      <a:endParaRPr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ja-JP"/>
                        <a:t>30</a:t>
                      </a:r>
                      <a:endParaRPr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25048"/>
                  </a:ext>
                </a:extLst>
              </a:tr>
            </a:tbl>
          </a:graphicData>
        </a:graphic>
      </p:graphicFrame>
      <p:sp>
        <p:nvSpPr>
          <p:cNvPr id="6" name="矢印: 左右 4">
            <a:extLst>
              <a:ext uri="{FF2B5EF4-FFF2-40B4-BE49-F238E27FC236}">
                <a16:creationId xmlns:a16="http://schemas.microsoft.com/office/drawing/2014/main" id="{8782397D-3096-E937-342B-746AAD6FAF07}"/>
              </a:ext>
            </a:extLst>
          </p:cNvPr>
          <p:cNvSpPr/>
          <p:nvPr/>
        </p:nvSpPr>
        <p:spPr>
          <a:xfrm>
            <a:off x="1115059" y="3556642"/>
            <a:ext cx="7299960" cy="382680"/>
          </a:xfrm>
          <a:prstGeom prst="leftRightArrow">
            <a:avLst>
              <a:gd name="adj1" fmla="val 68113"/>
              <a:gd name="adj2" fmla="val 6208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latin typeface="+mj-ea"/>
                <a:ea typeface="+mj-ea"/>
              </a:rPr>
              <a:t>小タスク</a:t>
            </a:r>
          </a:p>
        </p:txBody>
      </p:sp>
      <p:sp>
        <p:nvSpPr>
          <p:cNvPr id="7" name="矢印: 左右 7">
            <a:extLst>
              <a:ext uri="{FF2B5EF4-FFF2-40B4-BE49-F238E27FC236}">
                <a16:creationId xmlns:a16="http://schemas.microsoft.com/office/drawing/2014/main" id="{73D35524-6F3D-E5AA-3CDB-43CEC79FC1D2}"/>
              </a:ext>
            </a:extLst>
          </p:cNvPr>
          <p:cNvSpPr/>
          <p:nvPr/>
        </p:nvSpPr>
        <p:spPr>
          <a:xfrm>
            <a:off x="1115059" y="5106198"/>
            <a:ext cx="7299960" cy="462754"/>
          </a:xfrm>
          <a:prstGeom prst="leftRightArrow">
            <a:avLst>
              <a:gd name="adj1" fmla="val 60345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latin typeface="+mj-ea"/>
              </a:rPr>
              <a:t>メインテーマ</a:t>
            </a:r>
          </a:p>
        </p:txBody>
      </p:sp>
      <p:sp>
        <p:nvSpPr>
          <p:cNvPr id="8" name="矢印: 左右 8">
            <a:extLst>
              <a:ext uri="{FF2B5EF4-FFF2-40B4-BE49-F238E27FC236}">
                <a16:creationId xmlns:a16="http://schemas.microsoft.com/office/drawing/2014/main" id="{D0DDCFCF-57A8-268E-64F0-F54D9B1EAD59}"/>
              </a:ext>
            </a:extLst>
          </p:cNvPr>
          <p:cNvSpPr/>
          <p:nvPr/>
        </p:nvSpPr>
        <p:spPr>
          <a:xfrm>
            <a:off x="1115059" y="5890874"/>
            <a:ext cx="5831840" cy="462753"/>
          </a:xfrm>
          <a:prstGeom prst="leftRightArrow">
            <a:avLst>
              <a:gd name="adj1" fmla="val 66553"/>
              <a:gd name="adj2" fmla="val 5000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>
                <a:latin typeface="+mj-ea"/>
                <a:ea typeface="+mj-ea"/>
              </a:rPr>
              <a:t>発表準備</a:t>
            </a:r>
          </a:p>
        </p:txBody>
      </p:sp>
      <p:sp>
        <p:nvSpPr>
          <p:cNvPr id="9" name="矢印: 左右 9">
            <a:extLst>
              <a:ext uri="{FF2B5EF4-FFF2-40B4-BE49-F238E27FC236}">
                <a16:creationId xmlns:a16="http://schemas.microsoft.com/office/drawing/2014/main" id="{A9A4B14E-570B-65AC-876B-49B6D16FB5EF}"/>
              </a:ext>
            </a:extLst>
          </p:cNvPr>
          <p:cNvSpPr/>
          <p:nvPr/>
        </p:nvSpPr>
        <p:spPr>
          <a:xfrm>
            <a:off x="7058658" y="5890873"/>
            <a:ext cx="1361438" cy="462753"/>
          </a:xfrm>
          <a:prstGeom prst="leftRightArrow">
            <a:avLst>
              <a:gd name="adj1" fmla="val 64484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>
                <a:latin typeface="+mj-ea"/>
                <a:ea typeface="+mj-ea"/>
              </a:rPr>
              <a:t>発表</a:t>
            </a:r>
          </a:p>
        </p:txBody>
      </p:sp>
      <p:sp>
        <p:nvSpPr>
          <p:cNvPr id="10" name="矢印: 左右 2">
            <a:extLst>
              <a:ext uri="{FF2B5EF4-FFF2-40B4-BE49-F238E27FC236}">
                <a16:creationId xmlns:a16="http://schemas.microsoft.com/office/drawing/2014/main" id="{47EF2F7C-70C3-1EC8-C4E6-DBFC56679B0E}"/>
              </a:ext>
            </a:extLst>
          </p:cNvPr>
          <p:cNvSpPr/>
          <p:nvPr/>
        </p:nvSpPr>
        <p:spPr>
          <a:xfrm>
            <a:off x="1115059" y="4272081"/>
            <a:ext cx="7299960" cy="462754"/>
          </a:xfrm>
          <a:prstGeom prst="leftRightArrow">
            <a:avLst>
              <a:gd name="adj1" fmla="val 60345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latin typeface="+mj-ea"/>
              </a:rPr>
              <a:t>メインテーマ</a:t>
            </a:r>
          </a:p>
        </p:txBody>
      </p:sp>
    </p:spTree>
    <p:extLst>
      <p:ext uri="{BB962C8B-B14F-4D97-AF65-F5344CB8AC3E}">
        <p14:creationId xmlns:p14="http://schemas.microsoft.com/office/powerpoint/2010/main" val="24066341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34B99-FD3E-05E5-5B41-0BF8B43D2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D8E011-3914-BDD3-CFF0-019D703B8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直近のインターン事例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FC48C98-8EA7-3297-D682-5096CF4F8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2000" dirty="0"/>
              <a:t>リアルタイムニューラルポストプロセッシングパイプラインの実装</a:t>
            </a:r>
            <a:endParaRPr lang="en-US" altLang="ja-JP" sz="2000" dirty="0"/>
          </a:p>
          <a:p>
            <a:r>
              <a:rPr lang="en-US" altLang="ja-JP" sz="2000" dirty="0" err="1"/>
              <a:t>Micrograin</a:t>
            </a:r>
            <a:r>
              <a:rPr lang="ja-JP" altLang="en-US" sz="2000" dirty="0"/>
              <a:t>モデルによる多孔質マテリアルの実装</a:t>
            </a:r>
            <a:endParaRPr lang="en-US" altLang="ja-JP" sz="2000" dirty="0"/>
          </a:p>
          <a:p>
            <a:r>
              <a:rPr lang="ja-JP" altLang="en-US" sz="2000" dirty="0"/>
              <a:t>ニューラルネットワークを用いた</a:t>
            </a:r>
            <a:r>
              <a:rPr lang="en-US" altLang="ja-JP" sz="2000" dirty="0"/>
              <a:t>HDR</a:t>
            </a:r>
            <a:r>
              <a:rPr lang="ja-JP" altLang="en-US" sz="2000" dirty="0"/>
              <a:t>画像の効率的な圧縮手法の実験</a:t>
            </a:r>
            <a:endParaRPr lang="en-US" altLang="ja-JP" sz="2000" dirty="0"/>
          </a:p>
          <a:p>
            <a:r>
              <a:rPr lang="ja-JP" altLang="en-US" sz="2000" dirty="0"/>
              <a:t>シミュレーションによる積乱雲の出力と実機上での実装</a:t>
            </a:r>
            <a:endParaRPr lang="en-US" altLang="ja-JP" sz="2000" dirty="0"/>
          </a:p>
          <a:p>
            <a:r>
              <a:rPr lang="en-US" altLang="ja-JP" sz="2000" dirty="0"/>
              <a:t>Stable Fluids</a:t>
            </a:r>
            <a:r>
              <a:rPr lang="ja-JP" altLang="en-US" sz="2000" dirty="0"/>
              <a:t>を用いた風シミュレーション</a:t>
            </a:r>
            <a:endParaRPr lang="en-US" altLang="ja-JP" sz="2000" dirty="0"/>
          </a:p>
          <a:p>
            <a:r>
              <a:rPr lang="en-US" altLang="ja-JP" sz="2000" dirty="0"/>
              <a:t>GPU</a:t>
            </a:r>
            <a:r>
              <a:rPr lang="ja-JP" altLang="en-US" sz="2000" dirty="0"/>
              <a:t>を用いた音響パストレーシング</a:t>
            </a:r>
            <a:endParaRPr lang="en-US" altLang="ja-JP" sz="2000" dirty="0"/>
          </a:p>
          <a:p>
            <a:r>
              <a:rPr lang="ja-JP" altLang="en-US" sz="2000" dirty="0"/>
              <a:t>内製ゲームエンジンを活用したゲーム制作</a:t>
            </a:r>
            <a:endParaRPr lang="en-US" altLang="ja-JP" sz="2000" dirty="0"/>
          </a:p>
          <a:p>
            <a:r>
              <a:rPr lang="ja-JP" altLang="en-US" sz="2000" dirty="0"/>
              <a:t>実機で動くゲームエンジンに</a:t>
            </a:r>
            <a:r>
              <a:rPr lang="en-US" altLang="ja-JP" sz="2000" dirty="0"/>
              <a:t>Python</a:t>
            </a:r>
            <a:r>
              <a:rPr lang="ja-JP" altLang="en-US" sz="2000" dirty="0"/>
              <a:t>を組み込む</a:t>
            </a:r>
            <a:endParaRPr lang="en-US" altLang="ja-JP" sz="2000" dirty="0"/>
          </a:p>
          <a:p>
            <a:endParaRPr lang="en-US" altLang="ja-JP" sz="2000" dirty="0"/>
          </a:p>
        </p:txBody>
      </p:sp>
    </p:spTree>
    <p:extLst>
      <p:ext uri="{BB962C8B-B14F-4D97-AF65-F5344CB8AC3E}">
        <p14:creationId xmlns:p14="http://schemas.microsoft.com/office/powerpoint/2010/main" val="41158757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7E177-EF6A-5F5E-B23D-53558EC81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4DA8300-D21A-3580-F8AD-8205EA3B9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直近のインターン事例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8AA0014-F2D8-C770-DE19-005D2804A4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2000" dirty="0">
                <a:solidFill>
                  <a:srgbClr val="F6C422"/>
                </a:solidFill>
              </a:rPr>
              <a:t>リアルタイムニューラルポストプロセッシングパイプラインの実装</a:t>
            </a:r>
            <a:endParaRPr lang="en-US" altLang="ja-JP" sz="2000" dirty="0">
              <a:solidFill>
                <a:srgbClr val="F6C422"/>
              </a:solidFill>
            </a:endParaRPr>
          </a:p>
          <a:p>
            <a:r>
              <a:rPr lang="en-US" altLang="ja-JP" sz="2000" dirty="0" err="1">
                <a:solidFill>
                  <a:schemeClr val="tx2">
                    <a:lumMod val="75000"/>
                  </a:schemeClr>
                </a:solidFill>
              </a:rPr>
              <a:t>Micrograin</a:t>
            </a:r>
            <a:r>
              <a:rPr lang="ja-JP" altLang="en-US" sz="2000" dirty="0">
                <a:solidFill>
                  <a:schemeClr val="tx2">
                    <a:lumMod val="75000"/>
                  </a:schemeClr>
                </a:solidFill>
              </a:rPr>
              <a:t>モデルによる多孔質マテリアルの実装</a:t>
            </a:r>
            <a:endParaRPr lang="en-US" altLang="ja-JP" sz="20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ja-JP" altLang="en-US" sz="2000" dirty="0">
                <a:solidFill>
                  <a:schemeClr val="tx2">
                    <a:lumMod val="75000"/>
                  </a:schemeClr>
                </a:solidFill>
              </a:rPr>
              <a:t>ニューラルネットワークを用いた</a:t>
            </a:r>
            <a:r>
              <a:rPr lang="en-US" altLang="ja-JP" sz="2000" dirty="0">
                <a:solidFill>
                  <a:schemeClr val="tx2">
                    <a:lumMod val="75000"/>
                  </a:schemeClr>
                </a:solidFill>
              </a:rPr>
              <a:t>HDR</a:t>
            </a:r>
            <a:r>
              <a:rPr lang="ja-JP" altLang="en-US" sz="2000" dirty="0">
                <a:solidFill>
                  <a:schemeClr val="tx2">
                    <a:lumMod val="75000"/>
                  </a:schemeClr>
                </a:solidFill>
              </a:rPr>
              <a:t>画像の効率的な圧縮手法の実験</a:t>
            </a:r>
            <a:endParaRPr lang="en-US" altLang="ja-JP" sz="20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ja-JP" altLang="en-US" sz="2000" dirty="0">
                <a:solidFill>
                  <a:schemeClr val="tx2">
                    <a:lumMod val="75000"/>
                  </a:schemeClr>
                </a:solidFill>
              </a:rPr>
              <a:t>シミュレーションによる積乱雲の出力と実機上での実装</a:t>
            </a:r>
            <a:endParaRPr lang="en-US" altLang="ja-JP" sz="20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altLang="ja-JP" sz="2000" dirty="0">
                <a:solidFill>
                  <a:schemeClr val="tx2">
                    <a:lumMod val="75000"/>
                  </a:schemeClr>
                </a:solidFill>
              </a:rPr>
              <a:t>Stable Fluids</a:t>
            </a:r>
            <a:r>
              <a:rPr lang="ja-JP" altLang="en-US" sz="2000" dirty="0">
                <a:solidFill>
                  <a:schemeClr val="tx2">
                    <a:lumMod val="75000"/>
                  </a:schemeClr>
                </a:solidFill>
              </a:rPr>
              <a:t>を用いた風シミュレーション</a:t>
            </a:r>
            <a:endParaRPr lang="en-US" altLang="ja-JP" sz="20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altLang="ja-JP" sz="2000" dirty="0">
                <a:solidFill>
                  <a:schemeClr val="tx2">
                    <a:lumMod val="75000"/>
                  </a:schemeClr>
                </a:solidFill>
              </a:rPr>
              <a:t>GPU</a:t>
            </a:r>
            <a:r>
              <a:rPr lang="ja-JP" altLang="en-US" sz="2000" dirty="0">
                <a:solidFill>
                  <a:schemeClr val="tx2">
                    <a:lumMod val="75000"/>
                  </a:schemeClr>
                </a:solidFill>
              </a:rPr>
              <a:t>を用いた音響パストレーシング</a:t>
            </a:r>
            <a:endParaRPr lang="en-US" altLang="ja-JP" sz="20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ja-JP" altLang="en-US" sz="2000" dirty="0">
                <a:solidFill>
                  <a:schemeClr val="tx2">
                    <a:lumMod val="75000"/>
                  </a:schemeClr>
                </a:solidFill>
              </a:rPr>
              <a:t>内製ゲームエンジンを活用したゲーム制作</a:t>
            </a:r>
            <a:endParaRPr lang="en-US" altLang="ja-JP" sz="20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ja-JP" altLang="en-US" sz="2000" dirty="0">
                <a:solidFill>
                  <a:schemeClr val="tx2">
                    <a:lumMod val="75000"/>
                  </a:schemeClr>
                </a:solidFill>
              </a:rPr>
              <a:t>実機で動くゲームエンジンに</a:t>
            </a:r>
            <a:r>
              <a:rPr lang="en-US" altLang="ja-JP" sz="2000" dirty="0">
                <a:solidFill>
                  <a:schemeClr val="tx2">
                    <a:lumMod val="75000"/>
                  </a:schemeClr>
                </a:solidFill>
              </a:rPr>
              <a:t>Python</a:t>
            </a:r>
            <a:r>
              <a:rPr lang="ja-JP" altLang="en-US" sz="2000" dirty="0">
                <a:solidFill>
                  <a:schemeClr val="tx2">
                    <a:lumMod val="75000"/>
                  </a:schemeClr>
                </a:solidFill>
              </a:rPr>
              <a:t>を組み込む</a:t>
            </a:r>
            <a:endParaRPr lang="en-US" altLang="ja-JP" sz="2000" dirty="0">
              <a:solidFill>
                <a:schemeClr val="tx2">
                  <a:lumMod val="75000"/>
                </a:schemeClr>
              </a:solidFill>
            </a:endParaRPr>
          </a:p>
          <a:p>
            <a:endParaRPr lang="en-US" altLang="ja-JP" sz="2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9FDE8A7-A05E-FA3A-1769-179BB3AFF6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7531" y="430997"/>
            <a:ext cx="1416269" cy="1364172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E1983EAA-6BA8-5A10-3020-8551A0B7BFFB}"/>
              </a:ext>
            </a:extLst>
          </p:cNvPr>
          <p:cNvSpPr/>
          <p:nvPr/>
        </p:nvSpPr>
        <p:spPr>
          <a:xfrm flipH="1">
            <a:off x="8982076" y="1866900"/>
            <a:ext cx="650874" cy="23604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350D81-0C2B-42E8-1EB4-7F4C3E6F0A77}"/>
              </a:ext>
            </a:extLst>
          </p:cNvPr>
          <p:cNvSpPr txBox="1"/>
          <p:nvPr/>
        </p:nvSpPr>
        <p:spPr>
          <a:xfrm>
            <a:off x="9734550" y="1795169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私</a:t>
            </a:r>
            <a:r>
              <a:rPr kumimoji="1" lang="ja-JP" altLang="en-US" dirty="0"/>
              <a:t>のテーマです！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32E8923C-F51A-AC0C-F17C-41F895134F36}"/>
              </a:ext>
            </a:extLst>
          </p:cNvPr>
          <p:cNvSpPr txBox="1"/>
          <p:nvPr/>
        </p:nvSpPr>
        <p:spPr>
          <a:xfrm>
            <a:off x="1693145" y="5579976"/>
            <a:ext cx="88057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400" dirty="0"/>
              <a:t>私自身のインターンでの取り組みと経験をご紹介します！</a:t>
            </a:r>
          </a:p>
        </p:txBody>
      </p:sp>
    </p:spTree>
    <p:extLst>
      <p:ext uri="{BB962C8B-B14F-4D97-AF65-F5344CB8AC3E}">
        <p14:creationId xmlns:p14="http://schemas.microsoft.com/office/powerpoint/2010/main" val="37426858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5071088-F9CE-ADA4-A6BA-8A6E6576C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dirty="0"/>
              <a:t>インターンの申し込み</a:t>
            </a:r>
            <a:endParaRPr kumimoji="1" lang="ja-JP" altLang="en-US" b="1" dirty="0"/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88DF55C8-3F13-0E75-18FE-9A50E3FBB484}"/>
              </a:ext>
            </a:extLst>
          </p:cNvPr>
          <p:cNvSpPr txBox="1">
            <a:spLocks/>
          </p:cNvSpPr>
          <p:nvPr/>
        </p:nvSpPr>
        <p:spPr>
          <a:xfrm>
            <a:off x="838200" y="5738556"/>
            <a:ext cx="10515600" cy="42879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F6A8836-28CC-631B-9316-540B9E149CAB}"/>
              </a:ext>
            </a:extLst>
          </p:cNvPr>
          <p:cNvSpPr/>
          <p:nvPr/>
        </p:nvSpPr>
        <p:spPr>
          <a:xfrm>
            <a:off x="444588" y="2238969"/>
            <a:ext cx="2919774" cy="2156723"/>
          </a:xfrm>
          <a:prstGeom prst="roundRect">
            <a:avLst>
              <a:gd name="adj" fmla="val 6861"/>
            </a:avLst>
          </a:prstGeom>
          <a:solidFill>
            <a:srgbClr val="8B7FC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800" b="1" dirty="0"/>
              <a:t>ネット</a:t>
            </a:r>
            <a:r>
              <a:rPr lang="ja-JP" altLang="ja-JP" sz="2800" b="1" dirty="0"/>
              <a:t>応募フォーム</a:t>
            </a:r>
            <a:endParaRPr kumimoji="1" lang="ja-JP" altLang="en-US" sz="28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7C3D524-EDBC-0B90-5A19-97342EF20061}"/>
              </a:ext>
            </a:extLst>
          </p:cNvPr>
          <p:cNvSpPr txBox="1"/>
          <p:nvPr/>
        </p:nvSpPr>
        <p:spPr>
          <a:xfrm>
            <a:off x="838200" y="5213246"/>
            <a:ext cx="60949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800" dirty="0"/>
              <a:t>流れはシンプルです！</a:t>
            </a:r>
            <a:endParaRPr lang="en-US" altLang="ja-JP" sz="2800" dirty="0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3748C06A-990C-4B22-CA5D-B9C2B1A84CE0}"/>
              </a:ext>
            </a:extLst>
          </p:cNvPr>
          <p:cNvSpPr/>
          <p:nvPr/>
        </p:nvSpPr>
        <p:spPr>
          <a:xfrm>
            <a:off x="3662067" y="3096609"/>
            <a:ext cx="643233" cy="44143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A851A737-E71F-0E6C-C9C1-A4C6ABE32C20}"/>
              </a:ext>
            </a:extLst>
          </p:cNvPr>
          <p:cNvSpPr/>
          <p:nvPr/>
        </p:nvSpPr>
        <p:spPr>
          <a:xfrm>
            <a:off x="7820485" y="3096609"/>
            <a:ext cx="643233" cy="44143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D0780C-BFD8-6E41-97B4-4A3CC3E56CF2}"/>
              </a:ext>
            </a:extLst>
          </p:cNvPr>
          <p:cNvSpPr txBox="1"/>
          <p:nvPr/>
        </p:nvSpPr>
        <p:spPr>
          <a:xfrm>
            <a:off x="3485887" y="2572344"/>
            <a:ext cx="9955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800" b="1" dirty="0"/>
              <a:t>合格</a:t>
            </a:r>
            <a:endParaRPr lang="en-US" altLang="ja-JP" sz="28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85C964-952B-80A8-735E-3733A4107038}"/>
              </a:ext>
            </a:extLst>
          </p:cNvPr>
          <p:cNvSpPr txBox="1"/>
          <p:nvPr/>
        </p:nvSpPr>
        <p:spPr>
          <a:xfrm>
            <a:off x="7616980" y="2572344"/>
            <a:ext cx="9955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800" b="1" dirty="0"/>
              <a:t>合格</a:t>
            </a:r>
            <a:endParaRPr lang="en-US" altLang="ja-JP" sz="2800" b="1" dirty="0"/>
          </a:p>
        </p:txBody>
      </p:sp>
      <p:sp>
        <p:nvSpPr>
          <p:cNvPr id="4" name="Rectangle: Rounded Corners 12">
            <a:extLst>
              <a:ext uri="{FF2B5EF4-FFF2-40B4-BE49-F238E27FC236}">
                <a16:creationId xmlns:a16="http://schemas.microsoft.com/office/drawing/2014/main" id="{E4D45DC8-7308-E39C-2E6E-ED2734E82269}"/>
              </a:ext>
            </a:extLst>
          </p:cNvPr>
          <p:cNvSpPr/>
          <p:nvPr/>
        </p:nvSpPr>
        <p:spPr>
          <a:xfrm>
            <a:off x="4630331" y="2238964"/>
            <a:ext cx="2919774" cy="2156723"/>
          </a:xfrm>
          <a:prstGeom prst="roundRect">
            <a:avLst>
              <a:gd name="adj" fmla="val 6861"/>
            </a:avLst>
          </a:prstGeom>
          <a:solidFill>
            <a:srgbClr val="8B7FC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b="1" dirty="0"/>
              <a:t>面接</a:t>
            </a:r>
          </a:p>
        </p:txBody>
      </p:sp>
      <p:sp>
        <p:nvSpPr>
          <p:cNvPr id="7" name="Rectangle: Rounded Corners 12">
            <a:extLst>
              <a:ext uri="{FF2B5EF4-FFF2-40B4-BE49-F238E27FC236}">
                <a16:creationId xmlns:a16="http://schemas.microsoft.com/office/drawing/2014/main" id="{1B4B848A-C510-DE0B-5FE9-DA783AA08784}"/>
              </a:ext>
            </a:extLst>
          </p:cNvPr>
          <p:cNvSpPr/>
          <p:nvPr/>
        </p:nvSpPr>
        <p:spPr>
          <a:xfrm>
            <a:off x="8667223" y="2238963"/>
            <a:ext cx="2919774" cy="2156723"/>
          </a:xfrm>
          <a:prstGeom prst="roundRect">
            <a:avLst>
              <a:gd name="adj" fmla="val 6861"/>
            </a:avLst>
          </a:prstGeom>
          <a:solidFill>
            <a:srgbClr val="8B7FC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b="1" dirty="0"/>
              <a:t>インターン決定</a:t>
            </a:r>
          </a:p>
        </p:txBody>
      </p:sp>
      <p:pic>
        <p:nvPicPr>
          <p:cNvPr id="21" name="図 4" descr="カレンダー が含まれている画像&#10;&#10;自動的に生成された説明">
            <a:extLst>
              <a:ext uri="{FF2B5EF4-FFF2-40B4-BE49-F238E27FC236}">
                <a16:creationId xmlns:a16="http://schemas.microsoft.com/office/drawing/2014/main" id="{3A1CD0B4-D928-23F3-0770-38310A33DA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91487">
            <a:off x="10570920" y="3860920"/>
            <a:ext cx="1224374" cy="1554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5424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11DB8-8B88-5CE7-8B2F-E31D050DA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4161D6D0-82E8-86E5-B5BF-1BAF6A4E4FB0}"/>
              </a:ext>
            </a:extLst>
          </p:cNvPr>
          <p:cNvSpPr txBox="1">
            <a:spLocks/>
          </p:cNvSpPr>
          <p:nvPr/>
        </p:nvSpPr>
        <p:spPr>
          <a:xfrm>
            <a:off x="838200" y="5738556"/>
            <a:ext cx="10515600" cy="42879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40B9AE-D36E-B284-AB9B-A21806F1CECC}"/>
              </a:ext>
            </a:extLst>
          </p:cNvPr>
          <p:cNvSpPr txBox="1"/>
          <p:nvPr/>
        </p:nvSpPr>
        <p:spPr>
          <a:xfrm>
            <a:off x="4174709" y="1855766"/>
            <a:ext cx="7417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solidFill>
                  <a:srgbClr val="F6C422"/>
                </a:solidFill>
              </a:rPr>
              <a:t>ゲームやグラフィックスの作品を添付しましょう！</a:t>
            </a:r>
            <a:r>
              <a:rPr kumimoji="1" lang="en-US" altLang="ja-JP" sz="2400" dirty="0">
                <a:solidFill>
                  <a:srgbClr val="F6C422"/>
                </a:solidFill>
              </a:rPr>
              <a:t>*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69E5BA-7E60-255E-2005-F84EF3990221}"/>
              </a:ext>
            </a:extLst>
          </p:cNvPr>
          <p:cNvSpPr txBox="1"/>
          <p:nvPr/>
        </p:nvSpPr>
        <p:spPr>
          <a:xfrm>
            <a:off x="4174709" y="4360617"/>
            <a:ext cx="78834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6C422"/>
                </a:solidFill>
              </a:rPr>
              <a:t>面接前に </a:t>
            </a:r>
            <a:r>
              <a:rPr kumimoji="1" lang="en-US" altLang="ja-JP" sz="2400" dirty="0">
                <a:solidFill>
                  <a:srgbClr val="F6C422"/>
                </a:solidFill>
              </a:rPr>
              <a:t>Gran Turismo 7 </a:t>
            </a:r>
            <a:r>
              <a:rPr kumimoji="1" lang="ja-JP" altLang="en-US" sz="2400" dirty="0">
                <a:solidFill>
                  <a:srgbClr val="F6C422"/>
                </a:solidFill>
              </a:rPr>
              <a:t>に触れてみましょう！</a:t>
            </a:r>
            <a:endParaRPr kumimoji="1" lang="en-US" altLang="ja-JP" sz="2400" dirty="0">
              <a:solidFill>
                <a:srgbClr val="F6C42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602227-53EF-C94F-BE92-1D4495B19FB2}"/>
              </a:ext>
            </a:extLst>
          </p:cNvPr>
          <p:cNvSpPr txBox="1"/>
          <p:nvPr/>
        </p:nvSpPr>
        <p:spPr>
          <a:xfrm>
            <a:off x="115614" y="6492875"/>
            <a:ext cx="35971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/>
              <a:t>*</a:t>
            </a:r>
            <a:r>
              <a:rPr lang="ja-JP" altLang="en-US" sz="1400" dirty="0"/>
              <a:t>自身に権利が帰属するものに限る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93D5AFA-901F-29A9-3CE9-975420338806}"/>
              </a:ext>
            </a:extLst>
          </p:cNvPr>
          <p:cNvSpPr/>
          <p:nvPr/>
        </p:nvSpPr>
        <p:spPr>
          <a:xfrm>
            <a:off x="936473" y="1690687"/>
            <a:ext cx="2919774" cy="2156723"/>
          </a:xfrm>
          <a:prstGeom prst="roundRect">
            <a:avLst>
              <a:gd name="adj" fmla="val 7647"/>
            </a:avLst>
          </a:prstGeom>
          <a:solidFill>
            <a:srgbClr val="8B7FC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800" b="1" dirty="0"/>
              <a:t>ネット</a:t>
            </a:r>
            <a:r>
              <a:rPr lang="ja-JP" altLang="ja-JP" sz="2800" b="1" dirty="0"/>
              <a:t>応募フォーム</a:t>
            </a:r>
            <a:endParaRPr kumimoji="1" lang="ja-JP" altLang="en-US" sz="2800" b="1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3637973-47A5-EED2-A466-A5F993869C2F}"/>
              </a:ext>
            </a:extLst>
          </p:cNvPr>
          <p:cNvSpPr/>
          <p:nvPr/>
        </p:nvSpPr>
        <p:spPr>
          <a:xfrm>
            <a:off x="936473" y="3990141"/>
            <a:ext cx="2919774" cy="2156723"/>
          </a:xfrm>
          <a:prstGeom prst="roundRect">
            <a:avLst>
              <a:gd name="adj" fmla="val 7647"/>
            </a:avLst>
          </a:prstGeom>
          <a:solidFill>
            <a:srgbClr val="8B7FC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b="1" dirty="0"/>
              <a:t>面接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AE40FB-E14C-87C1-A03D-E9AEAE896840}"/>
              </a:ext>
            </a:extLst>
          </p:cNvPr>
          <p:cNvSpPr txBox="1"/>
          <p:nvPr/>
        </p:nvSpPr>
        <p:spPr>
          <a:xfrm>
            <a:off x="4174709" y="4905993"/>
            <a:ext cx="60974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Tx/>
              <a:buChar char="-"/>
              <a:defRPr/>
            </a:pPr>
            <a:r>
              <a:rPr lang="ja-JP" altLang="ja-JP" sz="2000" dirty="0"/>
              <a:t>インターンで取り組みたいテーマの検討</a:t>
            </a:r>
            <a:endParaRPr lang="en-US" altLang="ja-JP" sz="2000" dirty="0"/>
          </a:p>
          <a:p>
            <a:pPr marL="800100" lvl="1" indent="-342900">
              <a:buFontTx/>
              <a:buChar char="-"/>
              <a:defRPr/>
            </a:pPr>
            <a:r>
              <a:rPr lang="ja-JP" altLang="en-US" sz="2000" dirty="0"/>
              <a:t>面接はオンライン・来社のどちらでも可能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24E5B19-3AD4-F505-B9D1-AC3D9BD85C70}"/>
              </a:ext>
            </a:extLst>
          </p:cNvPr>
          <p:cNvSpPr txBox="1"/>
          <p:nvPr/>
        </p:nvSpPr>
        <p:spPr>
          <a:xfrm>
            <a:off x="4174709" y="2423440"/>
            <a:ext cx="609742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ja-JP" altLang="en-US" sz="2000" b="1" dirty="0"/>
              <a:t>私の場合</a:t>
            </a:r>
            <a:r>
              <a:rPr kumimoji="1" lang="en-US" altLang="ja-JP" sz="2000" b="1" dirty="0"/>
              <a:t>…</a:t>
            </a:r>
            <a:endParaRPr kumimoji="1" lang="en-US" altLang="ja-JP" sz="2400" b="1" dirty="0"/>
          </a:p>
          <a:p>
            <a:pPr marL="800100" lvl="1" indent="-342900">
              <a:buFontTx/>
              <a:buChar char="-"/>
            </a:pPr>
            <a:r>
              <a:rPr kumimoji="1" lang="ja-JP" altLang="en-US" sz="2000" dirty="0"/>
              <a:t>レンダリングに関する研究のコード</a:t>
            </a:r>
            <a:endParaRPr kumimoji="1" lang="en-US" altLang="ja-JP" sz="2000" dirty="0"/>
          </a:p>
          <a:p>
            <a:pPr marL="800100" lvl="1" indent="-342900">
              <a:buFontTx/>
              <a:buChar char="-"/>
            </a:pPr>
            <a:r>
              <a:rPr kumimoji="1" lang="ja-JP" altLang="en-US" sz="2000" dirty="0"/>
              <a:t>趣味で製作した </a:t>
            </a:r>
            <a:r>
              <a:rPr kumimoji="1" lang="en-US" altLang="ja-JP" sz="2000" dirty="0"/>
              <a:t>2D </a:t>
            </a:r>
            <a:r>
              <a:rPr kumimoji="1" lang="ja-JP" altLang="en-US" sz="2000" dirty="0"/>
              <a:t>ゲーム</a:t>
            </a:r>
            <a:endParaRPr kumimoji="1" lang="en-US" altLang="ja-JP" sz="2000" dirty="0"/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83F19045-E968-0B55-7A5F-F53D41DF1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ja-JP" altLang="en-US" b="1" dirty="0"/>
              <a:t>申し込みの際のポイント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22149244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F46AB-BDDC-CD63-6459-0B7BDA619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タイトル 1">
            <a:extLst>
              <a:ext uri="{FF2B5EF4-FFF2-40B4-BE49-F238E27FC236}">
                <a16:creationId xmlns:a16="http://schemas.microsoft.com/office/drawing/2014/main" id="{6A76027A-60BD-7257-B094-3B7B4F2442EE}"/>
              </a:ext>
            </a:extLst>
          </p:cNvPr>
          <p:cNvSpPr txBox="1">
            <a:spLocks/>
          </p:cNvSpPr>
          <p:nvPr/>
        </p:nvSpPr>
        <p:spPr>
          <a:xfrm>
            <a:off x="838200" y="15186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ja-JP" dirty="0">
                <a:effectLst/>
              </a:rPr>
              <a:t>テーマ</a:t>
            </a:r>
            <a:r>
              <a:rPr lang="ja-JP" altLang="en-US" dirty="0">
                <a:effectLst/>
              </a:rPr>
              <a:t>決定</a:t>
            </a:r>
            <a:r>
              <a:rPr lang="en-US" altLang="ja-JP" dirty="0">
                <a:effectLst/>
              </a:rPr>
              <a:t>!</a:t>
            </a:r>
            <a:endParaRPr lang="ja-JP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1CF9C09-E4C2-F611-005F-01E0DD3E83BC}"/>
              </a:ext>
            </a:extLst>
          </p:cNvPr>
          <p:cNvSpPr txBox="1"/>
          <p:nvPr/>
        </p:nvSpPr>
        <p:spPr>
          <a:xfrm>
            <a:off x="408042" y="3167390"/>
            <a:ext cx="115410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2800" dirty="0">
                <a:solidFill>
                  <a:srgbClr val="F7CC49"/>
                </a:solidFill>
                <a:latin typeface="+mj-ea"/>
              </a:rPr>
              <a:t>高い自由度！ 本人の興味・スキルに合わせたテーマが設定できる！</a:t>
            </a:r>
          </a:p>
        </p:txBody>
      </p:sp>
    </p:spTree>
    <p:extLst>
      <p:ext uri="{BB962C8B-B14F-4D97-AF65-F5344CB8AC3E}">
        <p14:creationId xmlns:p14="http://schemas.microsoft.com/office/powerpoint/2010/main" val="6940863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96DAD-1AEE-DC19-DD33-D117812C4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8476379-8981-4357-B08F-025C9925D05F}"/>
              </a:ext>
            </a:extLst>
          </p:cNvPr>
          <p:cNvSpPr txBox="1"/>
          <p:nvPr/>
        </p:nvSpPr>
        <p:spPr>
          <a:xfrm>
            <a:off x="990600" y="1793265"/>
            <a:ext cx="2545619" cy="369332"/>
          </a:xfrm>
          <a:prstGeom prst="rect">
            <a:avLst/>
          </a:prstGeom>
          <a:solidFill>
            <a:srgbClr val="FF4D4D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>
                <a:latin typeface="+mj-ea"/>
                <a:ea typeface="+mj-ea"/>
              </a:rPr>
              <a:t>グラフィックス関連</a:t>
            </a:r>
            <a:endParaRPr lang="en-US" altLang="ja-JP">
              <a:latin typeface="+mj-ea"/>
              <a:ea typeface="+mj-ea"/>
            </a:endParaRP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7FE1B007-15C6-B419-774E-C7DD9BB33776}"/>
              </a:ext>
            </a:extLst>
          </p:cNvPr>
          <p:cNvSpPr txBox="1">
            <a:spLocks/>
          </p:cNvSpPr>
          <p:nvPr/>
        </p:nvSpPr>
        <p:spPr>
          <a:xfrm>
            <a:off x="1111980" y="2173844"/>
            <a:ext cx="10515600" cy="11609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000">
                <a:ln w="3175">
                  <a:noFill/>
                  <a:prstDash val="solid"/>
                </a:ln>
                <a:solidFill>
                  <a:srgbClr val="FFABAB"/>
                </a:solidFill>
                <a:effectLst>
                  <a:outerShdw blurRad="50800" dist="38100" algn="l" rotWithShape="0">
                    <a:prstClr val="black">
                      <a:alpha val="41000"/>
                    </a:prstClr>
                  </a:outerShdw>
                </a:effectLst>
                <a:latin typeface="+mj-ea"/>
                <a:ea typeface="+mj-ea"/>
              </a:rPr>
              <a:t>リアルタイムニューラルポストプロセッシングパイプラインの実装</a:t>
            </a:r>
            <a:endParaRPr lang="en-US" altLang="ja-JP" sz="2000">
              <a:ln w="3175">
                <a:noFill/>
                <a:prstDash val="solid"/>
              </a:ln>
              <a:solidFill>
                <a:srgbClr val="FFABAB"/>
              </a:solidFill>
              <a:effectLst>
                <a:outerShdw blurRad="50800" dist="38100" algn="l" rotWithShape="0">
                  <a:prstClr val="black">
                    <a:alpha val="41000"/>
                  </a:prstClr>
                </a:outerShdw>
              </a:effectLst>
              <a:latin typeface="+mj-ea"/>
              <a:ea typeface="+mj-ea"/>
            </a:endParaRPr>
          </a:p>
          <a:p>
            <a:r>
              <a:rPr lang="en-US" altLang="ja-JP" sz="2000" err="1">
                <a:ln w="3175">
                  <a:noFill/>
                  <a:prstDash val="solid"/>
                </a:ln>
                <a:solidFill>
                  <a:srgbClr val="FFABAB"/>
                </a:solidFill>
                <a:effectLst>
                  <a:outerShdw blurRad="50800" dist="38100" algn="l" rotWithShape="0">
                    <a:prstClr val="black">
                      <a:alpha val="41000"/>
                    </a:prstClr>
                  </a:outerShdw>
                </a:effectLst>
                <a:latin typeface="+mj-ea"/>
                <a:ea typeface="+mj-ea"/>
              </a:rPr>
              <a:t>Micrograin</a:t>
            </a:r>
            <a:r>
              <a:rPr lang="ja-JP" altLang="en-US" sz="2000">
                <a:ln w="3175">
                  <a:noFill/>
                  <a:prstDash val="solid"/>
                </a:ln>
                <a:solidFill>
                  <a:srgbClr val="FFABAB"/>
                </a:solidFill>
                <a:effectLst>
                  <a:outerShdw blurRad="50800" dist="38100" algn="l" rotWithShape="0">
                    <a:prstClr val="black">
                      <a:alpha val="41000"/>
                    </a:prstClr>
                  </a:outerShdw>
                </a:effectLst>
                <a:latin typeface="+mj-ea"/>
                <a:ea typeface="+mj-ea"/>
              </a:rPr>
              <a:t>モデルによる多孔質マテリアルの実装</a:t>
            </a:r>
            <a:endParaRPr lang="en-US" altLang="ja-JP" sz="2000">
              <a:ln w="3175">
                <a:noFill/>
                <a:prstDash val="solid"/>
              </a:ln>
              <a:solidFill>
                <a:srgbClr val="FFABAB"/>
              </a:solidFill>
              <a:effectLst>
                <a:outerShdw blurRad="50800" dist="38100" algn="l" rotWithShape="0">
                  <a:prstClr val="black">
                    <a:alpha val="41000"/>
                  </a:prstClr>
                </a:outerShdw>
              </a:effectLst>
              <a:latin typeface="+mj-ea"/>
              <a:ea typeface="+mj-ea"/>
            </a:endParaRPr>
          </a:p>
          <a:p>
            <a:r>
              <a:rPr lang="ja-JP" altLang="en-US" sz="2000">
                <a:ln w="3175">
                  <a:noFill/>
                  <a:prstDash val="solid"/>
                </a:ln>
                <a:solidFill>
                  <a:srgbClr val="FFABAB"/>
                </a:solidFill>
                <a:effectLst>
                  <a:outerShdw blurRad="50800" dist="38100" algn="l" rotWithShape="0">
                    <a:prstClr val="black">
                      <a:alpha val="41000"/>
                    </a:prstClr>
                  </a:outerShdw>
                </a:effectLst>
                <a:latin typeface="+mj-ea"/>
                <a:ea typeface="+mj-ea"/>
              </a:rPr>
              <a:t>ニューラルネットワークを用いた</a:t>
            </a:r>
            <a:r>
              <a:rPr lang="en-US" altLang="ja-JP" sz="2000">
                <a:ln w="3175">
                  <a:noFill/>
                  <a:prstDash val="solid"/>
                </a:ln>
                <a:solidFill>
                  <a:srgbClr val="FFABAB"/>
                </a:solidFill>
                <a:effectLst>
                  <a:outerShdw blurRad="50800" dist="38100" algn="l" rotWithShape="0">
                    <a:prstClr val="black">
                      <a:alpha val="41000"/>
                    </a:prstClr>
                  </a:outerShdw>
                </a:effectLst>
                <a:latin typeface="+mj-ea"/>
                <a:ea typeface="+mj-ea"/>
              </a:rPr>
              <a:t>HDR</a:t>
            </a:r>
            <a:r>
              <a:rPr lang="ja-JP" altLang="en-US" sz="2000">
                <a:ln w="3175">
                  <a:noFill/>
                  <a:prstDash val="solid"/>
                </a:ln>
                <a:solidFill>
                  <a:srgbClr val="FFABAB"/>
                </a:solidFill>
                <a:effectLst>
                  <a:outerShdw blurRad="50800" dist="38100" algn="l" rotWithShape="0">
                    <a:prstClr val="black">
                      <a:alpha val="41000"/>
                    </a:prstClr>
                  </a:outerShdw>
                </a:effectLst>
                <a:latin typeface="+mj-ea"/>
                <a:ea typeface="+mj-ea"/>
              </a:rPr>
              <a:t>画像の効率的な圧縮手法の実験</a:t>
            </a:r>
            <a:endParaRPr lang="en-US" altLang="ja-JP" sz="2000">
              <a:ln w="3175">
                <a:noFill/>
                <a:prstDash val="solid"/>
              </a:ln>
              <a:solidFill>
                <a:srgbClr val="FFABAB"/>
              </a:solidFill>
              <a:effectLst>
                <a:outerShdw blurRad="50800" dist="38100" algn="l" rotWithShape="0">
                  <a:prstClr val="black">
                    <a:alpha val="41000"/>
                  </a:prstClr>
                </a:outerShdw>
              </a:effectLst>
              <a:latin typeface="+mj-ea"/>
              <a:ea typeface="+mj-ea"/>
            </a:endParaRPr>
          </a:p>
          <a:p>
            <a:endParaRPr lang="en-US" altLang="ja-JP" sz="2400">
              <a:effectLst>
                <a:outerShdw blurRad="50800" dist="38100" algn="l" rotWithShape="0">
                  <a:prstClr val="black">
                    <a:alpha val="41000"/>
                  </a:prstClr>
                </a:outerShdw>
              </a:effectLst>
            </a:endParaRPr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C136A16A-BED9-6040-9223-9F633D76F0CC}"/>
              </a:ext>
            </a:extLst>
          </p:cNvPr>
          <p:cNvSpPr txBox="1">
            <a:spLocks/>
          </p:cNvSpPr>
          <p:nvPr/>
        </p:nvSpPr>
        <p:spPr>
          <a:xfrm>
            <a:off x="838200" y="15186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ja-JP" dirty="0">
                <a:effectLst/>
              </a:rPr>
              <a:t>テーマ</a:t>
            </a:r>
            <a:r>
              <a:rPr lang="ja-JP" altLang="en-US" dirty="0">
                <a:effectLst/>
              </a:rPr>
              <a:t>決定</a:t>
            </a:r>
            <a:r>
              <a:rPr lang="en-US" altLang="ja-JP" dirty="0">
                <a:effectLst/>
              </a:rPr>
              <a:t>!</a:t>
            </a:r>
            <a:endParaRPr lang="ja-JP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219ED7E-A25E-3CC1-A776-BF92161A6CEC}"/>
              </a:ext>
            </a:extLst>
          </p:cNvPr>
          <p:cNvSpPr txBox="1"/>
          <p:nvPr/>
        </p:nvSpPr>
        <p:spPr>
          <a:xfrm>
            <a:off x="838199" y="1220977"/>
            <a:ext cx="101661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400" dirty="0">
                <a:solidFill>
                  <a:srgbClr val="F7CC49"/>
                </a:solidFill>
                <a:latin typeface="+mj-ea"/>
                <a:ea typeface="+mj-ea"/>
              </a:rPr>
              <a:t>高い自由度！ 本人の興味・スキルに合わせたテーマが設定できる！</a:t>
            </a:r>
          </a:p>
        </p:txBody>
      </p:sp>
    </p:spTree>
    <p:extLst>
      <p:ext uri="{BB962C8B-B14F-4D97-AF65-F5344CB8AC3E}">
        <p14:creationId xmlns:p14="http://schemas.microsoft.com/office/powerpoint/2010/main" val="5102268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AAF84-3BA2-972B-F5A2-780C677C0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32F3001-AA1C-080E-636A-BD2474FD2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1980" y="3626912"/>
            <a:ext cx="10515600" cy="1434072"/>
          </a:xfrm>
        </p:spPr>
        <p:txBody>
          <a:bodyPr>
            <a:normAutofit/>
          </a:bodyPr>
          <a:lstStyle/>
          <a:p>
            <a:r>
              <a:rPr lang="ja-JP" altLang="en-US" sz="2000" dirty="0">
                <a:solidFill>
                  <a:srgbClr val="CFCAE8"/>
                </a:solidFill>
                <a:latin typeface="+mj-ea"/>
                <a:ea typeface="+mj-ea"/>
              </a:rPr>
              <a:t>シミュレーションによる積乱雲の出力と実機上での実装</a:t>
            </a:r>
            <a:endParaRPr lang="en-US" altLang="ja-JP" sz="2000" dirty="0">
              <a:solidFill>
                <a:srgbClr val="CFCAE8"/>
              </a:solidFill>
              <a:latin typeface="+mj-ea"/>
              <a:ea typeface="+mj-ea"/>
            </a:endParaRPr>
          </a:p>
          <a:p>
            <a:r>
              <a:rPr lang="en-US" altLang="ja-JP" sz="2000" dirty="0">
                <a:solidFill>
                  <a:srgbClr val="CFCAE8"/>
                </a:solidFill>
                <a:latin typeface="+mj-ea"/>
                <a:ea typeface="+mj-ea"/>
              </a:rPr>
              <a:t>Stable Fluids</a:t>
            </a:r>
            <a:r>
              <a:rPr lang="ja-JP" altLang="en-US" sz="2000" dirty="0">
                <a:solidFill>
                  <a:srgbClr val="CFCAE8"/>
                </a:solidFill>
                <a:latin typeface="+mj-ea"/>
                <a:ea typeface="+mj-ea"/>
              </a:rPr>
              <a:t>を用いた風シミュレーション</a:t>
            </a:r>
            <a:endParaRPr lang="en-US" altLang="ja-JP" sz="2000" dirty="0">
              <a:solidFill>
                <a:srgbClr val="CFCAE8"/>
              </a:solidFill>
              <a:latin typeface="+mj-ea"/>
              <a:ea typeface="+mj-ea"/>
            </a:endParaRPr>
          </a:p>
          <a:p>
            <a:r>
              <a:rPr lang="en-US" altLang="ja-JP" sz="2000" dirty="0">
                <a:solidFill>
                  <a:srgbClr val="CFCAE8"/>
                </a:solidFill>
                <a:latin typeface="+mj-ea"/>
                <a:ea typeface="+mj-ea"/>
              </a:rPr>
              <a:t>GPU</a:t>
            </a:r>
            <a:r>
              <a:rPr lang="ja-JP" altLang="en-US" sz="2000" dirty="0">
                <a:solidFill>
                  <a:srgbClr val="CFCAE8"/>
                </a:solidFill>
                <a:latin typeface="+mj-ea"/>
                <a:ea typeface="+mj-ea"/>
              </a:rPr>
              <a:t>を用いた音響パストレーシング</a:t>
            </a:r>
            <a:endParaRPr lang="en-US" altLang="ja-JP" sz="2000" dirty="0">
              <a:solidFill>
                <a:srgbClr val="CFCAE8"/>
              </a:solidFill>
              <a:latin typeface="+mj-ea"/>
              <a:ea typeface="+mj-ea"/>
            </a:endParaRPr>
          </a:p>
          <a:p>
            <a:endParaRPr lang="en-US" altLang="ja-JP" sz="24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8DA580C-1695-BBD8-0F74-8877E064A83E}"/>
              </a:ext>
            </a:extLst>
          </p:cNvPr>
          <p:cNvSpPr txBox="1"/>
          <p:nvPr/>
        </p:nvSpPr>
        <p:spPr>
          <a:xfrm>
            <a:off x="990600" y="1793265"/>
            <a:ext cx="2545619" cy="369332"/>
          </a:xfrm>
          <a:prstGeom prst="rect">
            <a:avLst/>
          </a:prstGeom>
          <a:solidFill>
            <a:srgbClr val="FF4D4D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>
                <a:latin typeface="+mj-ea"/>
                <a:ea typeface="+mj-ea"/>
              </a:rPr>
              <a:t>グラフィックス関連</a:t>
            </a:r>
            <a:endParaRPr lang="en-US" altLang="ja-JP">
              <a:latin typeface="+mj-ea"/>
              <a:ea typeface="+mj-ea"/>
            </a:endParaRP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88803C04-BE5E-9EB3-B9BC-66DCC45921CA}"/>
              </a:ext>
            </a:extLst>
          </p:cNvPr>
          <p:cNvSpPr txBox="1">
            <a:spLocks/>
          </p:cNvSpPr>
          <p:nvPr/>
        </p:nvSpPr>
        <p:spPr>
          <a:xfrm>
            <a:off x="1111980" y="2173844"/>
            <a:ext cx="10515600" cy="11609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000">
                <a:ln w="3175">
                  <a:noFill/>
                  <a:prstDash val="solid"/>
                </a:ln>
                <a:solidFill>
                  <a:srgbClr val="FFABAB"/>
                </a:solidFill>
                <a:effectLst>
                  <a:outerShdw blurRad="50800" dist="38100" algn="l" rotWithShape="0">
                    <a:prstClr val="black">
                      <a:alpha val="41000"/>
                    </a:prstClr>
                  </a:outerShdw>
                </a:effectLst>
                <a:latin typeface="+mj-ea"/>
                <a:ea typeface="+mj-ea"/>
              </a:rPr>
              <a:t>リアルタイムニューラルポストプロセッシングパイプラインの実装</a:t>
            </a:r>
            <a:endParaRPr lang="en-US" altLang="ja-JP" sz="2000">
              <a:ln w="3175">
                <a:noFill/>
                <a:prstDash val="solid"/>
              </a:ln>
              <a:solidFill>
                <a:srgbClr val="FFABAB"/>
              </a:solidFill>
              <a:effectLst>
                <a:outerShdw blurRad="50800" dist="38100" algn="l" rotWithShape="0">
                  <a:prstClr val="black">
                    <a:alpha val="41000"/>
                  </a:prstClr>
                </a:outerShdw>
              </a:effectLst>
              <a:latin typeface="+mj-ea"/>
              <a:ea typeface="+mj-ea"/>
            </a:endParaRPr>
          </a:p>
          <a:p>
            <a:r>
              <a:rPr lang="en-US" altLang="ja-JP" sz="2000" err="1">
                <a:ln w="3175">
                  <a:noFill/>
                  <a:prstDash val="solid"/>
                </a:ln>
                <a:solidFill>
                  <a:srgbClr val="FFABAB"/>
                </a:solidFill>
                <a:effectLst>
                  <a:outerShdw blurRad="50800" dist="38100" algn="l" rotWithShape="0">
                    <a:prstClr val="black">
                      <a:alpha val="41000"/>
                    </a:prstClr>
                  </a:outerShdw>
                </a:effectLst>
                <a:latin typeface="+mj-ea"/>
                <a:ea typeface="+mj-ea"/>
              </a:rPr>
              <a:t>Micrograin</a:t>
            </a:r>
            <a:r>
              <a:rPr lang="ja-JP" altLang="en-US" sz="2000">
                <a:ln w="3175">
                  <a:noFill/>
                  <a:prstDash val="solid"/>
                </a:ln>
                <a:solidFill>
                  <a:srgbClr val="FFABAB"/>
                </a:solidFill>
                <a:effectLst>
                  <a:outerShdw blurRad="50800" dist="38100" algn="l" rotWithShape="0">
                    <a:prstClr val="black">
                      <a:alpha val="41000"/>
                    </a:prstClr>
                  </a:outerShdw>
                </a:effectLst>
                <a:latin typeface="+mj-ea"/>
                <a:ea typeface="+mj-ea"/>
              </a:rPr>
              <a:t>モデルによる多孔質マテリアルの実装</a:t>
            </a:r>
            <a:endParaRPr lang="en-US" altLang="ja-JP" sz="2000">
              <a:ln w="3175">
                <a:noFill/>
                <a:prstDash val="solid"/>
              </a:ln>
              <a:solidFill>
                <a:srgbClr val="FFABAB"/>
              </a:solidFill>
              <a:effectLst>
                <a:outerShdw blurRad="50800" dist="38100" algn="l" rotWithShape="0">
                  <a:prstClr val="black">
                    <a:alpha val="41000"/>
                  </a:prstClr>
                </a:outerShdw>
              </a:effectLst>
              <a:latin typeface="+mj-ea"/>
              <a:ea typeface="+mj-ea"/>
            </a:endParaRPr>
          </a:p>
          <a:p>
            <a:r>
              <a:rPr lang="ja-JP" altLang="en-US" sz="2000">
                <a:ln w="3175">
                  <a:noFill/>
                  <a:prstDash val="solid"/>
                </a:ln>
                <a:solidFill>
                  <a:srgbClr val="FFABAB"/>
                </a:solidFill>
                <a:effectLst>
                  <a:outerShdw blurRad="50800" dist="38100" algn="l" rotWithShape="0">
                    <a:prstClr val="black">
                      <a:alpha val="41000"/>
                    </a:prstClr>
                  </a:outerShdw>
                </a:effectLst>
                <a:latin typeface="+mj-ea"/>
                <a:ea typeface="+mj-ea"/>
              </a:rPr>
              <a:t>ニューラルネットワークを用いた</a:t>
            </a:r>
            <a:r>
              <a:rPr lang="en-US" altLang="ja-JP" sz="2000">
                <a:ln w="3175">
                  <a:noFill/>
                  <a:prstDash val="solid"/>
                </a:ln>
                <a:solidFill>
                  <a:srgbClr val="FFABAB"/>
                </a:solidFill>
                <a:effectLst>
                  <a:outerShdw blurRad="50800" dist="38100" algn="l" rotWithShape="0">
                    <a:prstClr val="black">
                      <a:alpha val="41000"/>
                    </a:prstClr>
                  </a:outerShdw>
                </a:effectLst>
                <a:latin typeface="+mj-ea"/>
                <a:ea typeface="+mj-ea"/>
              </a:rPr>
              <a:t>HDR</a:t>
            </a:r>
            <a:r>
              <a:rPr lang="ja-JP" altLang="en-US" sz="2000">
                <a:ln w="3175">
                  <a:noFill/>
                  <a:prstDash val="solid"/>
                </a:ln>
                <a:solidFill>
                  <a:srgbClr val="FFABAB"/>
                </a:solidFill>
                <a:effectLst>
                  <a:outerShdw blurRad="50800" dist="38100" algn="l" rotWithShape="0">
                    <a:prstClr val="black">
                      <a:alpha val="41000"/>
                    </a:prstClr>
                  </a:outerShdw>
                </a:effectLst>
                <a:latin typeface="+mj-ea"/>
                <a:ea typeface="+mj-ea"/>
              </a:rPr>
              <a:t>画像の効率的な圧縮手法の実験</a:t>
            </a:r>
            <a:endParaRPr lang="en-US" altLang="ja-JP" sz="2000">
              <a:ln w="3175">
                <a:noFill/>
                <a:prstDash val="solid"/>
              </a:ln>
              <a:solidFill>
                <a:srgbClr val="FFABAB"/>
              </a:solidFill>
              <a:effectLst>
                <a:outerShdw blurRad="50800" dist="38100" algn="l" rotWithShape="0">
                  <a:prstClr val="black">
                    <a:alpha val="41000"/>
                  </a:prstClr>
                </a:outerShdw>
              </a:effectLst>
              <a:latin typeface="+mj-ea"/>
              <a:ea typeface="+mj-ea"/>
            </a:endParaRPr>
          </a:p>
          <a:p>
            <a:endParaRPr lang="en-US" altLang="ja-JP" sz="2400">
              <a:effectLst>
                <a:outerShdw blurRad="50800" dist="38100" algn="l" rotWithShape="0">
                  <a:prstClr val="black">
                    <a:alpha val="41000"/>
                  </a:prstClr>
                </a:outerShdw>
              </a:effectLst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40ACE2B-B255-3A34-D1C8-D810CECB0E5C}"/>
              </a:ext>
            </a:extLst>
          </p:cNvPr>
          <p:cNvSpPr txBox="1"/>
          <p:nvPr/>
        </p:nvSpPr>
        <p:spPr>
          <a:xfrm>
            <a:off x="990599" y="3257579"/>
            <a:ext cx="2545620" cy="369332"/>
          </a:xfrm>
          <a:prstGeom prst="rect">
            <a:avLst/>
          </a:prstGeom>
          <a:solidFill>
            <a:srgbClr val="907D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>
                <a:latin typeface="+mj-ea"/>
                <a:ea typeface="+mj-ea"/>
              </a:rPr>
              <a:t>シミュレーション関連</a:t>
            </a:r>
            <a:endParaRPr lang="en-US" altLang="ja-JP">
              <a:latin typeface="+mj-ea"/>
              <a:ea typeface="+mj-ea"/>
            </a:endParaRPr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F4D37DC5-3F7A-1E09-8814-1B51DD39934F}"/>
              </a:ext>
            </a:extLst>
          </p:cNvPr>
          <p:cNvSpPr txBox="1">
            <a:spLocks/>
          </p:cNvSpPr>
          <p:nvPr/>
        </p:nvSpPr>
        <p:spPr>
          <a:xfrm>
            <a:off x="838200" y="15186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ja-JP" dirty="0">
                <a:effectLst/>
              </a:rPr>
              <a:t>テーマ</a:t>
            </a:r>
            <a:r>
              <a:rPr lang="ja-JP" altLang="en-US" dirty="0">
                <a:effectLst/>
              </a:rPr>
              <a:t>決定</a:t>
            </a:r>
            <a:r>
              <a:rPr lang="en-US" altLang="ja-JP" dirty="0">
                <a:effectLst/>
              </a:rPr>
              <a:t>!</a:t>
            </a:r>
            <a:endParaRPr lang="ja-JP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963AC6-FEA9-18A5-798F-FAD5EF4C9C8D}"/>
              </a:ext>
            </a:extLst>
          </p:cNvPr>
          <p:cNvSpPr txBox="1"/>
          <p:nvPr/>
        </p:nvSpPr>
        <p:spPr>
          <a:xfrm>
            <a:off x="838199" y="1220977"/>
            <a:ext cx="101661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400" dirty="0">
                <a:solidFill>
                  <a:srgbClr val="F7CC49"/>
                </a:solidFill>
                <a:latin typeface="+mj-ea"/>
              </a:rPr>
              <a:t>高い自由度！ 本人の興味・スキルに合わせたテーマが設定できる！</a:t>
            </a:r>
          </a:p>
        </p:txBody>
      </p:sp>
    </p:spTree>
    <p:extLst>
      <p:ext uri="{BB962C8B-B14F-4D97-AF65-F5344CB8AC3E}">
        <p14:creationId xmlns:p14="http://schemas.microsoft.com/office/powerpoint/2010/main" val="22156989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252C96-6CEA-8C92-A890-B10C9980D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BF862BD-9C4A-8C3F-936C-FC89008AC9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1980" y="3626912"/>
            <a:ext cx="10515600" cy="1434072"/>
          </a:xfrm>
        </p:spPr>
        <p:txBody>
          <a:bodyPr>
            <a:normAutofit/>
          </a:bodyPr>
          <a:lstStyle/>
          <a:p>
            <a:r>
              <a:rPr lang="ja-JP" altLang="en-US" sz="2000" dirty="0">
                <a:solidFill>
                  <a:srgbClr val="CFCAE8"/>
                </a:solidFill>
                <a:latin typeface="+mj-ea"/>
                <a:ea typeface="+mj-ea"/>
              </a:rPr>
              <a:t>シミュレーションによる積乱雲の出力と実機上での実装</a:t>
            </a:r>
            <a:endParaRPr lang="en-US" altLang="ja-JP" sz="2000" dirty="0">
              <a:solidFill>
                <a:srgbClr val="CFCAE8"/>
              </a:solidFill>
              <a:latin typeface="+mj-ea"/>
              <a:ea typeface="+mj-ea"/>
            </a:endParaRPr>
          </a:p>
          <a:p>
            <a:r>
              <a:rPr lang="en-US" altLang="ja-JP" sz="2000" dirty="0">
                <a:solidFill>
                  <a:srgbClr val="CFCAE8"/>
                </a:solidFill>
                <a:latin typeface="+mj-ea"/>
                <a:ea typeface="+mj-ea"/>
              </a:rPr>
              <a:t>Stable Fluids</a:t>
            </a:r>
            <a:r>
              <a:rPr lang="ja-JP" altLang="en-US" sz="2000" dirty="0">
                <a:solidFill>
                  <a:srgbClr val="CFCAE8"/>
                </a:solidFill>
                <a:latin typeface="+mj-ea"/>
                <a:ea typeface="+mj-ea"/>
              </a:rPr>
              <a:t>を用いた風シミュレーション</a:t>
            </a:r>
            <a:endParaRPr lang="en-US" altLang="ja-JP" sz="2000" dirty="0">
              <a:solidFill>
                <a:srgbClr val="CFCAE8"/>
              </a:solidFill>
              <a:latin typeface="+mj-ea"/>
              <a:ea typeface="+mj-ea"/>
            </a:endParaRPr>
          </a:p>
          <a:p>
            <a:r>
              <a:rPr lang="en-US" altLang="ja-JP" sz="2000" dirty="0">
                <a:solidFill>
                  <a:srgbClr val="CFCAE8"/>
                </a:solidFill>
                <a:latin typeface="+mj-ea"/>
                <a:ea typeface="+mj-ea"/>
              </a:rPr>
              <a:t>GPU</a:t>
            </a:r>
            <a:r>
              <a:rPr lang="ja-JP" altLang="en-US" sz="2000" dirty="0">
                <a:solidFill>
                  <a:srgbClr val="CFCAE8"/>
                </a:solidFill>
                <a:latin typeface="+mj-ea"/>
                <a:ea typeface="+mj-ea"/>
              </a:rPr>
              <a:t>を用いた音響パストレーシング</a:t>
            </a:r>
            <a:endParaRPr lang="en-US" altLang="ja-JP" sz="2000" dirty="0">
              <a:solidFill>
                <a:srgbClr val="CFCAE8"/>
              </a:solidFill>
              <a:latin typeface="+mj-ea"/>
              <a:ea typeface="+mj-ea"/>
            </a:endParaRPr>
          </a:p>
          <a:p>
            <a:endParaRPr lang="en-US" altLang="ja-JP" sz="24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5C53694-3790-2591-98A5-59D9147413BC}"/>
              </a:ext>
            </a:extLst>
          </p:cNvPr>
          <p:cNvSpPr txBox="1"/>
          <p:nvPr/>
        </p:nvSpPr>
        <p:spPr>
          <a:xfrm>
            <a:off x="990600" y="1793265"/>
            <a:ext cx="2545619" cy="369332"/>
          </a:xfrm>
          <a:prstGeom prst="rect">
            <a:avLst/>
          </a:prstGeom>
          <a:solidFill>
            <a:srgbClr val="FF4D4D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>
                <a:latin typeface="+mj-ea"/>
                <a:ea typeface="+mj-ea"/>
              </a:rPr>
              <a:t>グラフィックス関連</a:t>
            </a:r>
            <a:endParaRPr lang="en-US" altLang="ja-JP">
              <a:latin typeface="+mj-ea"/>
              <a:ea typeface="+mj-ea"/>
            </a:endParaRP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C1EF1B42-01CD-D8C4-4A56-FBBA0069F282}"/>
              </a:ext>
            </a:extLst>
          </p:cNvPr>
          <p:cNvSpPr txBox="1">
            <a:spLocks/>
          </p:cNvSpPr>
          <p:nvPr/>
        </p:nvSpPr>
        <p:spPr>
          <a:xfrm>
            <a:off x="1111980" y="2173844"/>
            <a:ext cx="10515600" cy="11609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000" dirty="0">
                <a:ln w="3175">
                  <a:noFill/>
                  <a:prstDash val="solid"/>
                </a:ln>
                <a:solidFill>
                  <a:srgbClr val="FFABAB"/>
                </a:solidFill>
                <a:effectLst>
                  <a:outerShdw blurRad="50800" dist="38100" algn="l" rotWithShape="0">
                    <a:prstClr val="black">
                      <a:alpha val="41000"/>
                    </a:prstClr>
                  </a:outerShdw>
                </a:effectLst>
                <a:latin typeface="+mj-ea"/>
                <a:ea typeface="+mj-ea"/>
              </a:rPr>
              <a:t>リアルタイムニューラルポストプロセッシングパイプラインの実装</a:t>
            </a:r>
            <a:endParaRPr lang="en-US" altLang="ja-JP" sz="2000" dirty="0">
              <a:ln w="3175">
                <a:noFill/>
                <a:prstDash val="solid"/>
              </a:ln>
              <a:solidFill>
                <a:srgbClr val="FFABAB"/>
              </a:solidFill>
              <a:effectLst>
                <a:outerShdw blurRad="50800" dist="38100" algn="l" rotWithShape="0">
                  <a:prstClr val="black">
                    <a:alpha val="41000"/>
                  </a:prstClr>
                </a:outerShdw>
              </a:effectLst>
              <a:latin typeface="+mj-ea"/>
              <a:ea typeface="+mj-ea"/>
            </a:endParaRPr>
          </a:p>
          <a:p>
            <a:r>
              <a:rPr lang="en-US" altLang="ja-JP" sz="2000" dirty="0" err="1">
                <a:ln w="3175">
                  <a:noFill/>
                  <a:prstDash val="solid"/>
                </a:ln>
                <a:solidFill>
                  <a:srgbClr val="FFABAB"/>
                </a:solidFill>
                <a:effectLst>
                  <a:outerShdw blurRad="50800" dist="38100" algn="l" rotWithShape="0">
                    <a:prstClr val="black">
                      <a:alpha val="41000"/>
                    </a:prstClr>
                  </a:outerShdw>
                </a:effectLst>
                <a:latin typeface="+mj-ea"/>
                <a:ea typeface="+mj-ea"/>
              </a:rPr>
              <a:t>Micrograin</a:t>
            </a:r>
            <a:r>
              <a:rPr lang="ja-JP" altLang="en-US" sz="2000" dirty="0">
                <a:ln w="3175">
                  <a:noFill/>
                  <a:prstDash val="solid"/>
                </a:ln>
                <a:solidFill>
                  <a:srgbClr val="FFABAB"/>
                </a:solidFill>
                <a:effectLst>
                  <a:outerShdw blurRad="50800" dist="38100" algn="l" rotWithShape="0">
                    <a:prstClr val="black">
                      <a:alpha val="41000"/>
                    </a:prstClr>
                  </a:outerShdw>
                </a:effectLst>
                <a:latin typeface="+mj-ea"/>
                <a:ea typeface="+mj-ea"/>
              </a:rPr>
              <a:t>モデルによる多孔質マテリアルの実装</a:t>
            </a:r>
            <a:endParaRPr lang="en-US" altLang="ja-JP" sz="2000" dirty="0">
              <a:ln w="3175">
                <a:noFill/>
                <a:prstDash val="solid"/>
              </a:ln>
              <a:solidFill>
                <a:srgbClr val="FFABAB"/>
              </a:solidFill>
              <a:effectLst>
                <a:outerShdw blurRad="50800" dist="38100" algn="l" rotWithShape="0">
                  <a:prstClr val="black">
                    <a:alpha val="41000"/>
                  </a:prstClr>
                </a:outerShdw>
              </a:effectLst>
              <a:latin typeface="+mj-ea"/>
              <a:ea typeface="+mj-ea"/>
            </a:endParaRPr>
          </a:p>
          <a:p>
            <a:r>
              <a:rPr lang="ja-JP" altLang="en-US" sz="2000" dirty="0">
                <a:ln w="3175">
                  <a:noFill/>
                  <a:prstDash val="solid"/>
                </a:ln>
                <a:solidFill>
                  <a:srgbClr val="FFABAB"/>
                </a:solidFill>
                <a:effectLst>
                  <a:outerShdw blurRad="50800" dist="38100" algn="l" rotWithShape="0">
                    <a:prstClr val="black">
                      <a:alpha val="41000"/>
                    </a:prstClr>
                  </a:outerShdw>
                </a:effectLst>
                <a:latin typeface="+mj-ea"/>
                <a:ea typeface="+mj-ea"/>
              </a:rPr>
              <a:t>ニューラルネットワークを用いた</a:t>
            </a:r>
            <a:r>
              <a:rPr lang="en-US" altLang="ja-JP" sz="2000" dirty="0">
                <a:ln w="3175">
                  <a:noFill/>
                  <a:prstDash val="solid"/>
                </a:ln>
                <a:solidFill>
                  <a:srgbClr val="FFABAB"/>
                </a:solidFill>
                <a:effectLst>
                  <a:outerShdw blurRad="50800" dist="38100" algn="l" rotWithShape="0">
                    <a:prstClr val="black">
                      <a:alpha val="41000"/>
                    </a:prstClr>
                  </a:outerShdw>
                </a:effectLst>
                <a:latin typeface="+mj-ea"/>
                <a:ea typeface="+mj-ea"/>
              </a:rPr>
              <a:t>HDR</a:t>
            </a:r>
            <a:r>
              <a:rPr lang="ja-JP" altLang="en-US" sz="2000" dirty="0">
                <a:ln w="3175">
                  <a:noFill/>
                  <a:prstDash val="solid"/>
                </a:ln>
                <a:solidFill>
                  <a:srgbClr val="FFABAB"/>
                </a:solidFill>
                <a:effectLst>
                  <a:outerShdw blurRad="50800" dist="38100" algn="l" rotWithShape="0">
                    <a:prstClr val="black">
                      <a:alpha val="41000"/>
                    </a:prstClr>
                  </a:outerShdw>
                </a:effectLst>
                <a:latin typeface="+mj-ea"/>
                <a:ea typeface="+mj-ea"/>
              </a:rPr>
              <a:t>画像の効率的な圧縮手法の実験</a:t>
            </a:r>
            <a:endParaRPr lang="en-US" altLang="ja-JP" sz="2000" dirty="0">
              <a:ln w="3175">
                <a:noFill/>
                <a:prstDash val="solid"/>
              </a:ln>
              <a:solidFill>
                <a:srgbClr val="FFABAB"/>
              </a:solidFill>
              <a:effectLst>
                <a:outerShdw blurRad="50800" dist="38100" algn="l" rotWithShape="0">
                  <a:prstClr val="black">
                    <a:alpha val="41000"/>
                  </a:prstClr>
                </a:outerShdw>
              </a:effectLst>
              <a:latin typeface="+mj-ea"/>
              <a:ea typeface="+mj-ea"/>
            </a:endParaRPr>
          </a:p>
          <a:p>
            <a:endParaRPr lang="en-US" altLang="ja-JP" sz="2400" dirty="0">
              <a:effectLst>
                <a:outerShdw blurRad="50800" dist="38100" algn="l" rotWithShape="0">
                  <a:prstClr val="black">
                    <a:alpha val="41000"/>
                  </a:prstClr>
                </a:outerShdw>
              </a:effectLst>
            </a:endParaRPr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6F6E6222-D99C-83D9-DB1B-7245F9C86403}"/>
              </a:ext>
            </a:extLst>
          </p:cNvPr>
          <p:cNvSpPr txBox="1">
            <a:spLocks/>
          </p:cNvSpPr>
          <p:nvPr/>
        </p:nvSpPr>
        <p:spPr>
          <a:xfrm>
            <a:off x="1111980" y="5219170"/>
            <a:ext cx="10515600" cy="7859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000" dirty="0">
                <a:solidFill>
                  <a:srgbClr val="FFC979"/>
                </a:solidFill>
                <a:latin typeface="+mj-ea"/>
                <a:ea typeface="+mj-ea"/>
              </a:rPr>
              <a:t>内製ゲームエンジンを活用したゲーム制作</a:t>
            </a:r>
            <a:endParaRPr lang="en-US" altLang="ja-JP" sz="2000" dirty="0">
              <a:solidFill>
                <a:srgbClr val="FFC979"/>
              </a:solidFill>
              <a:latin typeface="+mj-ea"/>
              <a:ea typeface="+mj-ea"/>
            </a:endParaRPr>
          </a:p>
          <a:p>
            <a:r>
              <a:rPr lang="ja-JP" altLang="en-US" sz="2000" dirty="0">
                <a:solidFill>
                  <a:srgbClr val="FFC979"/>
                </a:solidFill>
                <a:latin typeface="+mj-ea"/>
                <a:ea typeface="+mj-ea"/>
              </a:rPr>
              <a:t>実機で動くゲームエンジンに</a:t>
            </a:r>
            <a:r>
              <a:rPr lang="en-US" altLang="ja-JP" sz="2000" dirty="0">
                <a:solidFill>
                  <a:srgbClr val="FFC979"/>
                </a:solidFill>
                <a:latin typeface="+mj-ea"/>
                <a:ea typeface="+mj-ea"/>
              </a:rPr>
              <a:t>Python</a:t>
            </a:r>
            <a:r>
              <a:rPr lang="ja-JP" altLang="en-US" sz="2000" dirty="0">
                <a:solidFill>
                  <a:srgbClr val="FFC979"/>
                </a:solidFill>
                <a:latin typeface="+mj-ea"/>
                <a:ea typeface="+mj-ea"/>
              </a:rPr>
              <a:t>を組み込む</a:t>
            </a:r>
            <a:endParaRPr lang="en-US" altLang="ja-JP" sz="2000" dirty="0">
              <a:solidFill>
                <a:srgbClr val="FFC979"/>
              </a:solidFill>
              <a:latin typeface="+mj-ea"/>
              <a:ea typeface="+mj-ea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7C422D0-8FA3-CABC-4376-385CCA3D7AB2}"/>
              </a:ext>
            </a:extLst>
          </p:cNvPr>
          <p:cNvSpPr txBox="1"/>
          <p:nvPr/>
        </p:nvSpPr>
        <p:spPr>
          <a:xfrm>
            <a:off x="990599" y="3257579"/>
            <a:ext cx="2545620" cy="369332"/>
          </a:xfrm>
          <a:prstGeom prst="rect">
            <a:avLst/>
          </a:prstGeom>
          <a:solidFill>
            <a:srgbClr val="907D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>
                <a:latin typeface="+mj-ea"/>
                <a:ea typeface="+mj-ea"/>
              </a:rPr>
              <a:t>シミュレーション関連</a:t>
            </a:r>
            <a:endParaRPr lang="en-US" altLang="ja-JP" dirty="0">
              <a:latin typeface="+mj-ea"/>
              <a:ea typeface="+mj-ea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23B8D7E-AD6F-E1D5-26B8-7EFE4915ABA2}"/>
              </a:ext>
            </a:extLst>
          </p:cNvPr>
          <p:cNvSpPr txBox="1"/>
          <p:nvPr/>
        </p:nvSpPr>
        <p:spPr>
          <a:xfrm>
            <a:off x="990599" y="4860832"/>
            <a:ext cx="2545620" cy="369332"/>
          </a:xfrm>
          <a:prstGeom prst="rect">
            <a:avLst/>
          </a:prstGeom>
          <a:solidFill>
            <a:srgbClr val="FF99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>
                <a:latin typeface="+mj-ea"/>
                <a:ea typeface="+mj-ea"/>
              </a:rPr>
              <a:t>ゲームシステム関連</a:t>
            </a:r>
            <a:endParaRPr lang="en-US" altLang="ja-JP" dirty="0">
              <a:latin typeface="+mj-ea"/>
              <a:ea typeface="+mj-ea"/>
            </a:endParaRPr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657C2F2F-F01B-1C43-02E9-236ED6D09B72}"/>
              </a:ext>
            </a:extLst>
          </p:cNvPr>
          <p:cNvSpPr txBox="1">
            <a:spLocks/>
          </p:cNvSpPr>
          <p:nvPr/>
        </p:nvSpPr>
        <p:spPr>
          <a:xfrm>
            <a:off x="838200" y="15186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ja-JP" dirty="0">
                <a:effectLst/>
              </a:rPr>
              <a:t>テーマ</a:t>
            </a:r>
            <a:r>
              <a:rPr lang="ja-JP" altLang="en-US" dirty="0">
                <a:effectLst/>
              </a:rPr>
              <a:t>決定</a:t>
            </a:r>
            <a:r>
              <a:rPr lang="en-US" altLang="ja-JP" dirty="0">
                <a:effectLst/>
              </a:rPr>
              <a:t>!</a:t>
            </a:r>
            <a:endParaRPr lang="ja-JP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6DD03E2-0EB4-E6AB-D34E-B5BBBF75AF77}"/>
              </a:ext>
            </a:extLst>
          </p:cNvPr>
          <p:cNvSpPr txBox="1"/>
          <p:nvPr/>
        </p:nvSpPr>
        <p:spPr>
          <a:xfrm>
            <a:off x="838199" y="1220977"/>
            <a:ext cx="101661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400" dirty="0">
                <a:solidFill>
                  <a:srgbClr val="F7CC49"/>
                </a:solidFill>
                <a:latin typeface="+mj-ea"/>
              </a:rPr>
              <a:t>高い自由度！ 本人の興味・スキルに合わせたテーマが設定できる！</a:t>
            </a:r>
          </a:p>
        </p:txBody>
      </p:sp>
      <p:sp>
        <p:nvSpPr>
          <p:cNvPr id="7" name="テキスト ボックス 10">
            <a:extLst>
              <a:ext uri="{FF2B5EF4-FFF2-40B4-BE49-F238E27FC236}">
                <a16:creationId xmlns:a16="http://schemas.microsoft.com/office/drawing/2014/main" id="{A22E2601-66CE-5C98-DB61-C1C54FB1B40D}"/>
              </a:ext>
            </a:extLst>
          </p:cNvPr>
          <p:cNvSpPr txBox="1"/>
          <p:nvPr/>
        </p:nvSpPr>
        <p:spPr>
          <a:xfrm>
            <a:off x="838200" y="6095855"/>
            <a:ext cx="9710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>
                <a:latin typeface="+mn-ea"/>
              </a:rPr>
              <a:t>CG</a:t>
            </a:r>
            <a:r>
              <a:rPr kumimoji="1" lang="ja-JP" altLang="en-US" sz="2400" dirty="0">
                <a:latin typeface="+mn-ea"/>
              </a:rPr>
              <a:t> 技術の概念実証だけでなく、ゲームシステム関連のテーマも存在</a:t>
            </a:r>
            <a:endParaRPr kumimoji="1" lang="en-US" altLang="ja-JP" sz="24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855019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DD6F5B-3DF0-407E-654F-83C10435F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タイトル 1">
            <a:extLst>
              <a:ext uri="{FF2B5EF4-FFF2-40B4-BE49-F238E27FC236}">
                <a16:creationId xmlns:a16="http://schemas.microsoft.com/office/drawing/2014/main" id="{E31202A1-AC60-DBDC-A4D2-2C24891AD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ja-JP" altLang="en-US" b="1" dirty="0"/>
              <a:t>メンターとのテーマ面談</a:t>
            </a: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0C3DD261-5448-3B6A-9A24-CE16E3749271}"/>
              </a:ext>
            </a:extLst>
          </p:cNvPr>
          <p:cNvSpPr txBox="1"/>
          <p:nvPr/>
        </p:nvSpPr>
        <p:spPr>
          <a:xfrm>
            <a:off x="838200" y="1655915"/>
            <a:ext cx="9456435" cy="44610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ja-JP" altLang="en-US" sz="2400" dirty="0"/>
              <a:t>私の博士課程での研究テーマは </a:t>
            </a:r>
            <a:r>
              <a:rPr lang="en-US" altLang="ja-JP" sz="2400" dirty="0"/>
              <a:t>Real-Time Neural Rendering</a:t>
            </a:r>
            <a:r>
              <a:rPr lang="ja-JP" altLang="en-US" sz="2400" dirty="0"/>
              <a:t> でした</a:t>
            </a:r>
            <a:endParaRPr lang="en-US" altLang="ja-JP" sz="2400" dirty="0"/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ja-JP" altLang="en-US" sz="2400" dirty="0"/>
              <a:t>もし </a:t>
            </a:r>
            <a:r>
              <a:rPr lang="en-US" altLang="ja-JP" sz="2400" dirty="0">
                <a:latin typeface="+mj-ea"/>
              </a:rPr>
              <a:t>PlayStation®5 </a:t>
            </a:r>
            <a:r>
              <a:rPr lang="ja-JP" altLang="en-US" sz="2400" dirty="0"/>
              <a:t>に実装できれば</a:t>
            </a:r>
            <a:r>
              <a:rPr lang="en-US" altLang="ja-JP" sz="2400" dirty="0"/>
              <a:t>…</a:t>
            </a:r>
            <a:r>
              <a:rPr lang="ja-JP" altLang="en-US" sz="2400" dirty="0"/>
              <a:t>？</a:t>
            </a:r>
            <a:endParaRPr lang="en-US" altLang="ja-JP" sz="24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ja-JP" altLang="en-US" sz="2400" dirty="0"/>
              <a:t>メンターとの相談で、目標を達成可能なタスクに分解できました</a:t>
            </a:r>
            <a:endParaRPr lang="en-US" altLang="ja-JP" sz="2400" dirty="0"/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ja-JP" altLang="en-US" sz="2400" dirty="0">
                <a:solidFill>
                  <a:srgbClr val="F6C422"/>
                </a:solidFill>
              </a:rPr>
              <a:t>小タスク</a:t>
            </a:r>
            <a:r>
              <a:rPr lang="en-US" altLang="ja-JP" sz="2400" dirty="0">
                <a:solidFill>
                  <a:srgbClr val="FF9900"/>
                </a:solidFill>
              </a:rPr>
              <a:t> 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ja-JP" altLang="en-US" sz="2400" dirty="0"/>
              <a:t>ゲームエンジンを学ぶためのグレアエフェクト調整</a:t>
            </a:r>
            <a:endParaRPr lang="en-US" altLang="ja-JP" sz="2400" dirty="0"/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ja-JP" altLang="en-US" sz="2400" dirty="0">
                <a:solidFill>
                  <a:srgbClr val="F6C422"/>
                </a:solidFill>
              </a:rPr>
              <a:t>メインテーマ</a:t>
            </a:r>
            <a:endParaRPr lang="en-US" altLang="ja-JP" sz="2400" dirty="0">
              <a:solidFill>
                <a:srgbClr val="F6C422"/>
              </a:solidFill>
            </a:endParaRP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altLang="ja-JP" sz="2400" dirty="0"/>
              <a:t>Defocus Denoising </a:t>
            </a:r>
            <a:r>
              <a:rPr lang="ja-JP" altLang="en-US" sz="2400" dirty="0"/>
              <a:t>の実装</a:t>
            </a:r>
            <a:endParaRPr lang="en-US" altLang="ja-JP" sz="2400" dirty="0"/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altLang="ja-JP" sz="2400" dirty="0"/>
              <a:t>Real-Time Neural Postprocessing </a:t>
            </a:r>
            <a:r>
              <a:rPr lang="ja-JP" altLang="en-US" sz="2400" dirty="0"/>
              <a:t>パイプラインの実装</a:t>
            </a:r>
            <a:endParaRPr lang="en-US" altLang="ja-JP" sz="2400" dirty="0"/>
          </a:p>
        </p:txBody>
      </p:sp>
    </p:spTree>
    <p:extLst>
      <p:ext uri="{BB962C8B-B14F-4D97-AF65-F5344CB8AC3E}">
        <p14:creationId xmlns:p14="http://schemas.microsoft.com/office/powerpoint/2010/main" val="15473581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D3E3B-FCA7-2DA1-263E-2DC1069F0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B6278C-5161-7BA2-9B8C-AC7F2E22E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dirty="0"/>
              <a:t>インターン中</a:t>
            </a:r>
            <a:endParaRPr kumimoji="1" lang="ja-JP" altLang="en-US" dirty="0"/>
          </a:p>
        </p:txBody>
      </p:sp>
      <p:sp>
        <p:nvSpPr>
          <p:cNvPr id="4" name="TextBox 8">
            <a:extLst>
              <a:ext uri="{FF2B5EF4-FFF2-40B4-BE49-F238E27FC236}">
                <a16:creationId xmlns:a16="http://schemas.microsoft.com/office/drawing/2014/main" id="{905B15AE-6F88-CF31-BC36-9E127A0D137D}"/>
              </a:ext>
            </a:extLst>
          </p:cNvPr>
          <p:cNvSpPr txBox="1"/>
          <p:nvPr/>
        </p:nvSpPr>
        <p:spPr>
          <a:xfrm>
            <a:off x="781444" y="1690688"/>
            <a:ext cx="11130981" cy="4461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ja-JP" altLang="en-US" sz="2400" dirty="0">
                <a:latin typeface="+mn-ea"/>
              </a:rPr>
              <a:t>ほぼすべてのインターンが </a:t>
            </a:r>
            <a:r>
              <a:rPr lang="ja-JP" altLang="en-US" sz="2400" dirty="0">
                <a:solidFill>
                  <a:srgbClr val="F7CC49"/>
                </a:solidFill>
                <a:latin typeface="+mj-ea"/>
                <a:ea typeface="+mj-ea"/>
              </a:rPr>
              <a:t>実機 </a:t>
            </a:r>
            <a:r>
              <a:rPr lang="en-US" altLang="ja-JP" sz="2400" dirty="0">
                <a:solidFill>
                  <a:srgbClr val="F7CC49"/>
                </a:solidFill>
                <a:latin typeface="+mj-ea"/>
                <a:ea typeface="+mj-ea"/>
              </a:rPr>
              <a:t>(PlayStation®5) </a:t>
            </a:r>
            <a:r>
              <a:rPr lang="ja-JP" altLang="en-US" sz="2400" dirty="0">
                <a:latin typeface="+mn-ea"/>
              </a:rPr>
              <a:t>向けの開発を行っています！</a:t>
            </a:r>
            <a:br>
              <a:rPr lang="en-US" altLang="ja-JP" sz="2400" dirty="0">
                <a:solidFill>
                  <a:srgbClr val="F7CC49"/>
                </a:solidFill>
                <a:latin typeface="+mj-ea"/>
                <a:ea typeface="+mj-ea"/>
              </a:rPr>
            </a:br>
            <a:r>
              <a:rPr lang="ja-JP" altLang="en-US" sz="2400" dirty="0">
                <a:solidFill>
                  <a:srgbClr val="F7CC49"/>
                </a:solidFill>
                <a:latin typeface="+mj-ea"/>
                <a:ea typeface="+mj-ea"/>
              </a:rPr>
              <a:t>⇒ コンソールゲームの開発環境に触れることができます！</a:t>
            </a:r>
            <a:endParaRPr lang="en-US" altLang="ja-JP" sz="2400" dirty="0">
              <a:solidFill>
                <a:srgbClr val="F7CC49"/>
              </a:solidFill>
              <a:latin typeface="+mj-ea"/>
              <a:ea typeface="+mj-ea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ja-JP" sz="2400" dirty="0">
                <a:solidFill>
                  <a:srgbClr val="F7CC49"/>
                </a:solidFill>
                <a:latin typeface="+mj-ea"/>
              </a:rPr>
              <a:t>PlayStation®5</a:t>
            </a:r>
            <a:r>
              <a:rPr lang="ja-JP" altLang="en-US" sz="2400" dirty="0">
                <a:solidFill>
                  <a:srgbClr val="F7CC49"/>
                </a:solidFill>
                <a:latin typeface="+mj-ea"/>
              </a:rPr>
              <a:t> </a:t>
            </a:r>
            <a:r>
              <a:rPr lang="ja-JP" altLang="en-US" sz="2400" dirty="0">
                <a:solidFill>
                  <a:srgbClr val="F7CC49"/>
                </a:solidFill>
                <a:latin typeface="+mj-ea"/>
                <a:ea typeface="+mj-ea"/>
              </a:rPr>
              <a:t>の開発用機材も！ </a:t>
            </a:r>
            <a:r>
              <a:rPr lang="en-US" altLang="ja-JP" sz="2400" dirty="0">
                <a:solidFill>
                  <a:srgbClr val="F7CC49"/>
                </a:solidFill>
                <a:latin typeface="+mj-ea"/>
                <a:ea typeface="+mj-ea"/>
              </a:rPr>
              <a:t>Gran Turismo </a:t>
            </a:r>
            <a:r>
              <a:rPr lang="ja-JP" altLang="en-US" sz="2400" dirty="0">
                <a:solidFill>
                  <a:srgbClr val="F7CC49"/>
                </a:solidFill>
                <a:latin typeface="+mj-ea"/>
                <a:ea typeface="+mj-ea"/>
              </a:rPr>
              <a:t>のコードも！</a:t>
            </a:r>
            <a:endParaRPr lang="en-US" altLang="ja-JP" sz="2400" dirty="0">
              <a:solidFill>
                <a:srgbClr val="F7CC49"/>
              </a:solidFill>
              <a:latin typeface="+mj-ea"/>
              <a:ea typeface="+mj-ea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ja-JP" sz="2400" dirty="0">
              <a:latin typeface="+mj-ea"/>
              <a:ea typeface="+mj-ea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ja-JP" altLang="en-US" sz="2400" dirty="0">
                <a:latin typeface="+mj-ea"/>
                <a:ea typeface="+mj-ea"/>
              </a:rPr>
              <a:t>毎日、社内でゲームエンジンを学びました</a:t>
            </a:r>
            <a:endParaRPr lang="en-US" altLang="ja-JP" sz="2400" dirty="0">
              <a:latin typeface="+mj-ea"/>
              <a:ea typeface="+mj-ea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ja-JP" altLang="en-US" sz="2400" dirty="0">
                <a:latin typeface="+mj-ea"/>
                <a:ea typeface="+mj-ea"/>
              </a:rPr>
              <a:t>ゲーム業界の仕事への理解を少しずつ深められます</a:t>
            </a:r>
            <a:endParaRPr lang="en-US" altLang="ja-JP" sz="2400" dirty="0">
              <a:latin typeface="+mj-ea"/>
              <a:ea typeface="+mj-ea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ja-JP" sz="2400" dirty="0">
              <a:latin typeface="+mj-ea"/>
              <a:ea typeface="+mj-ea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ja-JP" altLang="en-US" sz="2400" dirty="0">
                <a:latin typeface="+mj-ea"/>
                <a:ea typeface="+mj-ea"/>
              </a:rPr>
              <a:t>自分のコードが </a:t>
            </a:r>
            <a:r>
              <a:rPr lang="en-US" altLang="ja-JP" sz="2400" dirty="0">
                <a:latin typeface="+mj-ea"/>
                <a:ea typeface="+mj-ea"/>
              </a:rPr>
              <a:t>PlayStation®5 </a:t>
            </a:r>
            <a:r>
              <a:rPr lang="ja-JP" altLang="en-US" sz="2400" dirty="0">
                <a:latin typeface="+mj-ea"/>
                <a:ea typeface="+mj-ea"/>
              </a:rPr>
              <a:t>で動いた時、本当に感動しました！</a:t>
            </a:r>
          </a:p>
        </p:txBody>
      </p:sp>
    </p:spTree>
    <p:extLst>
      <p:ext uri="{BB962C8B-B14F-4D97-AF65-F5344CB8AC3E}">
        <p14:creationId xmlns:p14="http://schemas.microsoft.com/office/powerpoint/2010/main" val="31949053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0D3E79-9BB1-4F1B-1004-67DEDC796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dirty="0"/>
              <a:t>インターン成果</a:t>
            </a:r>
            <a:r>
              <a:rPr lang="en-US" altLang="ja-JP" b="1" dirty="0"/>
              <a:t>: </a:t>
            </a:r>
            <a:r>
              <a:rPr lang="en-US" altLang="ja-JP" dirty="0"/>
              <a:t>Neural Defocus Denoising</a:t>
            </a:r>
            <a:endParaRPr kumimoji="1" lang="ja-JP" altLang="en-US" dirty="0"/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DF2A0737-83CC-C082-1DAC-035C40EA5AA2}"/>
              </a:ext>
            </a:extLst>
          </p:cNvPr>
          <p:cNvSpPr txBox="1">
            <a:spLocks/>
          </p:cNvSpPr>
          <p:nvPr/>
        </p:nvSpPr>
        <p:spPr>
          <a:xfrm>
            <a:off x="6849561" y="1635485"/>
            <a:ext cx="4463646" cy="4324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buNone/>
            </a:pPr>
            <a:r>
              <a:rPr lang="en-US" altLang="ja-JP" dirty="0"/>
              <a:t>Denoised</a:t>
            </a:r>
            <a:endParaRPr lang="ja-JP" altLang="en-US" dirty="0"/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3074FFD1-278E-35E0-841F-732DE4545503}"/>
              </a:ext>
            </a:extLst>
          </p:cNvPr>
          <p:cNvSpPr txBox="1">
            <a:spLocks/>
          </p:cNvSpPr>
          <p:nvPr/>
        </p:nvSpPr>
        <p:spPr>
          <a:xfrm>
            <a:off x="632200" y="1638136"/>
            <a:ext cx="4956831" cy="4324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buNone/>
            </a:pPr>
            <a:r>
              <a:rPr lang="en-US" altLang="ja-JP" dirty="0"/>
              <a:t>Input</a:t>
            </a:r>
            <a:endParaRPr lang="ja-JP" altLang="en-US" dirty="0"/>
          </a:p>
        </p:txBody>
      </p:sp>
      <p:pic>
        <p:nvPicPr>
          <p:cNvPr id="15" name="図 9" descr="建物, 座る, 食品, テーブル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9C27F78-C933-461A-C60A-E33CD1DB3F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47" t="11736" r="3402"/>
          <a:stretch>
            <a:fillRect/>
          </a:stretch>
        </p:blipFill>
        <p:spPr>
          <a:xfrm>
            <a:off x="149012" y="2086560"/>
            <a:ext cx="5923206" cy="3993676"/>
          </a:xfrm>
          <a:prstGeom prst="rect">
            <a:avLst/>
          </a:prstGeom>
        </p:spPr>
      </p:pic>
      <p:pic>
        <p:nvPicPr>
          <p:cNvPr id="13" name="図 9" descr="建物, 座る, 食品, テーブル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8859307-A92E-013A-26C1-3179D43181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12" t="11736" r="37938"/>
          <a:stretch>
            <a:fillRect/>
          </a:stretch>
        </p:blipFill>
        <p:spPr>
          <a:xfrm>
            <a:off x="6119784" y="2086560"/>
            <a:ext cx="5923204" cy="399367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9D53C97F-E581-586F-5F8A-2E674A055BF8}"/>
              </a:ext>
            </a:extLst>
          </p:cNvPr>
          <p:cNvSpPr/>
          <p:nvPr/>
        </p:nvSpPr>
        <p:spPr>
          <a:xfrm>
            <a:off x="78828" y="3100553"/>
            <a:ext cx="1834055" cy="1939158"/>
          </a:xfrm>
          <a:prstGeom prst="rect">
            <a:avLst/>
          </a:prstGeom>
          <a:noFill/>
          <a:ln w="38100">
            <a:solidFill>
              <a:srgbClr val="9F8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F82C631-EC84-AAA0-6831-D63B75467119}"/>
              </a:ext>
            </a:extLst>
          </p:cNvPr>
          <p:cNvSpPr/>
          <p:nvPr/>
        </p:nvSpPr>
        <p:spPr>
          <a:xfrm>
            <a:off x="6142402" y="3100553"/>
            <a:ext cx="1834055" cy="1939158"/>
          </a:xfrm>
          <a:prstGeom prst="rect">
            <a:avLst/>
          </a:prstGeom>
          <a:noFill/>
          <a:ln w="38100">
            <a:solidFill>
              <a:srgbClr val="9F8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320214-48CE-B63C-CAE1-7CB0E795227C}"/>
              </a:ext>
            </a:extLst>
          </p:cNvPr>
          <p:cNvSpPr txBox="1"/>
          <p:nvPr/>
        </p:nvSpPr>
        <p:spPr>
          <a:xfrm>
            <a:off x="149012" y="6262042"/>
            <a:ext cx="58612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Neural Defocus Denoising </a:t>
            </a:r>
            <a:r>
              <a:rPr kumimoji="1" lang="en-US" altLang="ja-JP" sz="2400" dirty="0"/>
              <a:t>for </a:t>
            </a:r>
            <a:r>
              <a:rPr kumimoji="1" lang="en-US" altLang="ja-JP" sz="2400" i="1" dirty="0"/>
              <a:t>Gran Turismo 7</a:t>
            </a:r>
            <a:endParaRPr kumimoji="1" lang="ja-JP" alt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7550003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521BC-FA9F-A480-5A73-336476077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B462B36E-19FE-0441-F0B5-2AC8CE880550}"/>
              </a:ext>
            </a:extLst>
          </p:cNvPr>
          <p:cNvSpPr txBox="1">
            <a:spLocks/>
          </p:cNvSpPr>
          <p:nvPr/>
        </p:nvSpPr>
        <p:spPr>
          <a:xfrm>
            <a:off x="6910438" y="282848"/>
            <a:ext cx="4463646" cy="4324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buNone/>
            </a:pPr>
            <a:r>
              <a:rPr lang="en-US" altLang="ja-JP" dirty="0"/>
              <a:t>Denoised</a:t>
            </a:r>
            <a:endParaRPr lang="ja-JP" altLang="en-US" dirty="0"/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7EFF4F4D-4934-217C-E4BB-9F6DFD23D1C9}"/>
              </a:ext>
            </a:extLst>
          </p:cNvPr>
          <p:cNvSpPr txBox="1">
            <a:spLocks/>
          </p:cNvSpPr>
          <p:nvPr/>
        </p:nvSpPr>
        <p:spPr>
          <a:xfrm>
            <a:off x="589469" y="282848"/>
            <a:ext cx="4956831" cy="4324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buNone/>
            </a:pPr>
            <a:r>
              <a:rPr lang="en-US" altLang="ja-JP" dirty="0"/>
              <a:t>Input</a:t>
            </a:r>
            <a:endParaRPr lang="ja-JP" altLang="en-US" dirty="0"/>
          </a:p>
        </p:txBody>
      </p:sp>
      <p:pic>
        <p:nvPicPr>
          <p:cNvPr id="3" name="図 9" descr="建物, 座る, 食品, テーブル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E4D6D09-0ED8-DEEE-A84F-CB3A3BE7C8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73" t="35453" r="23552" b="30732"/>
          <a:stretch>
            <a:fillRect/>
          </a:stretch>
        </p:blipFill>
        <p:spPr>
          <a:xfrm>
            <a:off x="28301" y="690363"/>
            <a:ext cx="6068087" cy="5473499"/>
          </a:xfrm>
          <a:prstGeom prst="rect">
            <a:avLst/>
          </a:prstGeom>
        </p:spPr>
      </p:pic>
      <p:pic>
        <p:nvPicPr>
          <p:cNvPr id="7" name="図 9" descr="建物, 座る, 食品, テーブル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953F766-EEE2-1D45-4D7F-5CB6BAF60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12" t="35453" r="57813" b="30732"/>
          <a:stretch>
            <a:fillRect/>
          </a:stretch>
        </p:blipFill>
        <p:spPr>
          <a:xfrm>
            <a:off x="6102677" y="690363"/>
            <a:ext cx="6068087" cy="5473499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44A0C20A-C52B-3AB9-E98B-DA5E51A0FF5E}"/>
              </a:ext>
            </a:extLst>
          </p:cNvPr>
          <p:cNvSpPr txBox="1"/>
          <p:nvPr/>
        </p:nvSpPr>
        <p:spPr>
          <a:xfrm>
            <a:off x="149012" y="6262042"/>
            <a:ext cx="58612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Neural Defocus Denoising </a:t>
            </a:r>
            <a:r>
              <a:rPr kumimoji="1" lang="en-US" altLang="ja-JP" sz="2400" dirty="0"/>
              <a:t>for </a:t>
            </a:r>
            <a:r>
              <a:rPr kumimoji="1" lang="en-US" altLang="ja-JP" sz="2400" i="1" dirty="0"/>
              <a:t>Gran Turismo 7</a:t>
            </a:r>
            <a:endParaRPr kumimoji="1" lang="ja-JP" alt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2526982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EB805-217D-A526-3A8C-829BB1375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CF7818-9D2F-DBFB-2AEF-9B8E89A201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33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CD7609E-250D-5CA2-9564-0331A1FFEB8E}"/>
              </a:ext>
            </a:extLst>
          </p:cNvPr>
          <p:cNvSpPr txBox="1"/>
          <p:nvPr/>
        </p:nvSpPr>
        <p:spPr>
          <a:xfrm>
            <a:off x="52550" y="6290441"/>
            <a:ext cx="9584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/>
              <a:t>古い映画風の</a:t>
            </a:r>
            <a:r>
              <a:rPr lang="ja-JP" altLang="en-US" sz="2400" b="1" dirty="0"/>
              <a:t>ニューラル</a:t>
            </a:r>
            <a:r>
              <a:rPr kumimoji="1" lang="ja-JP" altLang="en-US" sz="2400" b="1" dirty="0"/>
              <a:t>フィルター </a:t>
            </a:r>
            <a:r>
              <a:rPr kumimoji="1" lang="en-US" altLang="ja-JP" sz="2400" dirty="0"/>
              <a:t>for </a:t>
            </a:r>
            <a:r>
              <a:rPr kumimoji="1" lang="en-US" altLang="ja-JP" sz="2400" i="1" dirty="0"/>
              <a:t>Gran Turismo 7 on PlayStaion®5</a:t>
            </a:r>
            <a:endParaRPr kumimoji="1" lang="ja-JP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9085925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29543F-D1CE-5191-ABC3-F29FB078C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最後に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E14D0C5-DB21-67E7-AFAD-7C16E737E2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10696903" cy="4667251"/>
          </a:xfrm>
        </p:spPr>
        <p:txBody>
          <a:bodyPr>
            <a:normAutofit/>
          </a:bodyPr>
          <a:lstStyle/>
          <a:p>
            <a:r>
              <a:rPr kumimoji="1" lang="ja-JP" altLang="en-US" dirty="0">
                <a:latin typeface="+mj-ea"/>
                <a:ea typeface="+mj-ea"/>
              </a:rPr>
              <a:t>インターン</a:t>
            </a:r>
            <a:r>
              <a:rPr lang="ja-JP" altLang="en-US" dirty="0">
                <a:latin typeface="+mj-ea"/>
              </a:rPr>
              <a:t>応募〆切</a:t>
            </a:r>
            <a:endParaRPr kumimoji="1" lang="en-US" altLang="ja-JP" dirty="0">
              <a:latin typeface="+mj-ea"/>
              <a:ea typeface="+mj-ea"/>
            </a:endParaRPr>
          </a:p>
          <a:p>
            <a:endParaRPr lang="en-US" altLang="ja-JP" dirty="0"/>
          </a:p>
          <a:p>
            <a:pPr lvl="1"/>
            <a:r>
              <a:rPr lang="ja-JP" altLang="en-US" sz="2800" dirty="0">
                <a:latin typeface="+mj-ea"/>
                <a:ea typeface="+mj-ea"/>
              </a:rPr>
              <a:t>夏期インターン</a:t>
            </a:r>
            <a:r>
              <a:rPr lang="ja-JP" altLang="en-US" sz="2800" dirty="0">
                <a:latin typeface="+mj-ea"/>
              </a:rPr>
              <a:t>：</a:t>
            </a:r>
            <a:r>
              <a:rPr lang="en-US" altLang="ja-JP" sz="2800" dirty="0">
                <a:latin typeface="+mj-ea"/>
              </a:rPr>
              <a:t>4</a:t>
            </a:r>
            <a:r>
              <a:rPr lang="ja-JP" altLang="en-US" sz="2800" dirty="0">
                <a:latin typeface="+mj-ea"/>
              </a:rPr>
              <a:t>月末日</a:t>
            </a:r>
            <a:endParaRPr lang="ja-JP" altLang="en-US" sz="2800" dirty="0">
              <a:latin typeface="+mj-ea"/>
              <a:ea typeface="+mj-ea"/>
            </a:endParaRPr>
          </a:p>
          <a:p>
            <a:pPr lvl="1"/>
            <a:endParaRPr lang="en-US" altLang="ja-JP" sz="2800" dirty="0">
              <a:latin typeface="+mj-ea"/>
              <a:ea typeface="+mj-ea"/>
            </a:endParaRPr>
          </a:p>
          <a:p>
            <a:pPr lvl="1"/>
            <a:r>
              <a:rPr lang="ja-JP" altLang="en-US" sz="2800" dirty="0">
                <a:latin typeface="+mj-ea"/>
                <a:ea typeface="+mj-ea"/>
              </a:rPr>
              <a:t>春期</a:t>
            </a:r>
            <a:r>
              <a:rPr kumimoji="1" lang="ja-JP" altLang="en-US" sz="2800" dirty="0">
                <a:latin typeface="+mj-ea"/>
                <a:ea typeface="+mj-ea"/>
              </a:rPr>
              <a:t>インターン：</a:t>
            </a:r>
            <a:r>
              <a:rPr lang="en-US" altLang="ja-JP" sz="2800" b="1" dirty="0">
                <a:solidFill>
                  <a:srgbClr val="F7CC49"/>
                </a:solidFill>
                <a:latin typeface="+mj-ea"/>
                <a:ea typeface="+mj-ea"/>
              </a:rPr>
              <a:t>10</a:t>
            </a:r>
            <a:r>
              <a:rPr kumimoji="1" lang="ja-JP" altLang="en-US" sz="2800" b="1" dirty="0">
                <a:solidFill>
                  <a:srgbClr val="F7CC49"/>
                </a:solidFill>
                <a:latin typeface="+mj-ea"/>
                <a:ea typeface="+mj-ea"/>
              </a:rPr>
              <a:t>月末日</a:t>
            </a:r>
            <a:endParaRPr kumimoji="1" lang="en-US" altLang="ja-JP" sz="2800" b="1" dirty="0">
              <a:solidFill>
                <a:srgbClr val="F7CC49"/>
              </a:solidFill>
              <a:latin typeface="+mj-ea"/>
              <a:ea typeface="+mj-ea"/>
            </a:endParaRPr>
          </a:p>
          <a:p>
            <a:pPr lvl="1"/>
            <a:endParaRPr kumimoji="1" lang="en-US" altLang="ja-JP" sz="2800" dirty="0">
              <a:latin typeface="+mj-ea"/>
              <a:ea typeface="+mj-ea"/>
            </a:endParaRPr>
          </a:p>
          <a:p>
            <a:r>
              <a:rPr lang="ja-JP" altLang="en-US" dirty="0"/>
              <a:t>詳しい情報は配布パンフレットに書いてあります</a:t>
            </a:r>
            <a:endParaRPr lang="en-US" altLang="ja-JP" dirty="0"/>
          </a:p>
          <a:p>
            <a:r>
              <a:rPr lang="ja-JP" altLang="en-US" dirty="0"/>
              <a:t>ブースで質問受け付けています</a:t>
            </a:r>
            <a:endParaRPr kumimoji="1" lang="en-US" altLang="ja-JP" sz="2800" dirty="0">
              <a:latin typeface="+mj-ea"/>
              <a:ea typeface="+mj-ea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E1B9BA-BDEF-DB13-3A2F-8F95B164F5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0515" y="4838698"/>
            <a:ext cx="1317625" cy="1317625"/>
          </a:xfrm>
          <a:prstGeom prst="round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030607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7554-56FA-D47A-760A-734E9A702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557C49-5ED1-21A5-D47E-4CBA9BE68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最後に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086C772-4B2E-9988-4F53-B081858C75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6876"/>
            <a:ext cx="10696903" cy="4825999"/>
          </a:xfrm>
        </p:spPr>
        <p:txBody>
          <a:bodyPr>
            <a:normAutofit fontScale="92500" lnSpcReduction="10000"/>
          </a:bodyPr>
          <a:lstStyle/>
          <a:p>
            <a:r>
              <a:rPr kumimoji="1" lang="ja-JP" altLang="en-US" dirty="0">
                <a:solidFill>
                  <a:srgbClr val="FFC000"/>
                </a:solidFill>
                <a:latin typeface="+mj-ea"/>
                <a:ea typeface="+mj-ea"/>
              </a:rPr>
              <a:t>新卒</a:t>
            </a:r>
            <a:r>
              <a:rPr kumimoji="1" lang="ja-JP" altLang="en-US" dirty="0">
                <a:latin typeface="+mj-ea"/>
                <a:ea typeface="+mj-ea"/>
              </a:rPr>
              <a:t>を募集して</a:t>
            </a:r>
            <a:r>
              <a:rPr lang="ja-JP" altLang="en-US" dirty="0">
                <a:latin typeface="+mj-ea"/>
              </a:rPr>
              <a:t>い</a:t>
            </a:r>
            <a:r>
              <a:rPr kumimoji="1" lang="ja-JP" altLang="en-US" dirty="0">
                <a:latin typeface="+mj-ea"/>
                <a:ea typeface="+mj-ea"/>
              </a:rPr>
              <a:t>ます</a:t>
            </a:r>
            <a:endParaRPr lang="en-US" altLang="ja-JP" dirty="0"/>
          </a:p>
          <a:p>
            <a:r>
              <a:rPr lang="ja-JP" altLang="en-US" dirty="0">
                <a:latin typeface="+mj-ea"/>
                <a:ea typeface="+mj-ea"/>
              </a:rPr>
              <a:t>機械学習</a:t>
            </a:r>
            <a:r>
              <a:rPr lang="ja-JP" altLang="en-US" dirty="0">
                <a:solidFill>
                  <a:srgbClr val="FFC000"/>
                </a:solidFill>
                <a:latin typeface="+mj-ea"/>
                <a:ea typeface="+mj-ea"/>
              </a:rPr>
              <a:t>アルバイト</a:t>
            </a:r>
            <a:r>
              <a:rPr lang="ja-JP" altLang="en-US" dirty="0">
                <a:latin typeface="+mj-ea"/>
                <a:ea typeface="+mj-ea"/>
              </a:rPr>
              <a:t>も募集しています</a:t>
            </a:r>
            <a:endParaRPr lang="en-US" altLang="ja-JP" dirty="0">
              <a:latin typeface="+mj-ea"/>
              <a:ea typeface="+mj-ea"/>
            </a:endParaRPr>
          </a:p>
          <a:p>
            <a:pPr lvl="1"/>
            <a:r>
              <a:rPr lang="ja-JP" altLang="en-US" dirty="0">
                <a:latin typeface="+mj-ea"/>
                <a:ea typeface="+mj-ea"/>
              </a:rPr>
              <a:t>業務内容</a:t>
            </a:r>
            <a:endParaRPr lang="en-US" altLang="ja-JP" dirty="0">
              <a:latin typeface="+mj-ea"/>
              <a:ea typeface="+mj-ea"/>
            </a:endParaRPr>
          </a:p>
          <a:p>
            <a:pPr lvl="2"/>
            <a:r>
              <a:rPr lang="ja-JP" altLang="en-US" dirty="0"/>
              <a:t>機械学習や</a:t>
            </a:r>
            <a:r>
              <a:rPr lang="en-US" altLang="ja-JP" dirty="0"/>
              <a:t>AI</a:t>
            </a:r>
            <a:r>
              <a:rPr lang="ja-JP" altLang="en-US" dirty="0"/>
              <a:t>技術を現実のゲーム制作に活用するための広範な調査と報告</a:t>
            </a:r>
            <a:endParaRPr lang="en-US" altLang="ja-JP" dirty="0"/>
          </a:p>
          <a:p>
            <a:pPr lvl="2"/>
            <a:r>
              <a:rPr lang="ja-JP" altLang="ja-JP" dirty="0"/>
              <a:t>さまざまな機械学習モデルの再実装や実験・評価</a:t>
            </a:r>
            <a:endParaRPr lang="en-US" altLang="ja-JP" dirty="0"/>
          </a:p>
          <a:p>
            <a:pPr lvl="2"/>
            <a:r>
              <a:rPr lang="ja-JP" altLang="ja-JP" dirty="0"/>
              <a:t>機械学習やAI技術を用いた、具体的な問題解決のための開発と実装</a:t>
            </a:r>
            <a:endParaRPr lang="en-US" altLang="ja-JP" dirty="0"/>
          </a:p>
          <a:p>
            <a:pPr lvl="1"/>
            <a:r>
              <a:rPr lang="ja-JP" altLang="en-US" dirty="0"/>
              <a:t>対象</a:t>
            </a:r>
            <a:r>
              <a:rPr lang="en-US" altLang="ja-JP" dirty="0"/>
              <a:t>:</a:t>
            </a:r>
          </a:p>
          <a:p>
            <a:pPr lvl="2"/>
            <a:r>
              <a:rPr lang="ja-JP" altLang="en-US" dirty="0"/>
              <a:t>機械学習やゲーム制作に関心があること</a:t>
            </a:r>
          </a:p>
          <a:p>
            <a:pPr lvl="2"/>
            <a:r>
              <a:rPr lang="ja-JP" altLang="en-US" dirty="0"/>
              <a:t>一定のプログラミングスキルがあること（</a:t>
            </a:r>
            <a:r>
              <a:rPr lang="en-US" altLang="ja-JP" dirty="0"/>
              <a:t>Python</a:t>
            </a:r>
            <a:r>
              <a:rPr lang="ja-JP" altLang="en-US" dirty="0"/>
              <a:t>、</a:t>
            </a:r>
            <a:r>
              <a:rPr lang="en-US" altLang="ja-JP" dirty="0"/>
              <a:t>C++</a:t>
            </a:r>
            <a:r>
              <a:rPr lang="ja-JP" altLang="en-US" dirty="0"/>
              <a:t>等</a:t>
            </a:r>
            <a:r>
              <a:rPr lang="en-US" altLang="ja-JP" dirty="0"/>
              <a:t>)</a:t>
            </a:r>
            <a:endParaRPr lang="ja-JP" altLang="en-US" dirty="0"/>
          </a:p>
          <a:p>
            <a:pPr lvl="1"/>
            <a:r>
              <a:rPr lang="ja-JP" altLang="en-US" dirty="0"/>
              <a:t>時給</a:t>
            </a:r>
            <a:r>
              <a:rPr lang="en-US" altLang="ja-JP" dirty="0"/>
              <a:t>: 2500</a:t>
            </a:r>
            <a:r>
              <a:rPr lang="ja-JP" altLang="en-US" dirty="0"/>
              <a:t>円</a:t>
            </a:r>
            <a:endParaRPr lang="en-US" altLang="ja-JP" dirty="0"/>
          </a:p>
          <a:p>
            <a:pPr lvl="1"/>
            <a:r>
              <a:rPr lang="ja-JP" altLang="en-US" dirty="0"/>
              <a:t>勤務地</a:t>
            </a:r>
            <a:r>
              <a:rPr lang="en-US" altLang="ja-JP" dirty="0"/>
              <a:t>: </a:t>
            </a:r>
            <a:r>
              <a:rPr lang="ja-JP" altLang="en-US" dirty="0"/>
              <a:t>東京</a:t>
            </a:r>
            <a:endParaRPr lang="en-US" altLang="ja-JP" dirty="0"/>
          </a:p>
          <a:p>
            <a:r>
              <a:rPr lang="ja-JP" altLang="en-US" dirty="0"/>
              <a:t>詳しい情報は配布パンフレットに書いてあります</a:t>
            </a:r>
            <a:endParaRPr lang="en-US" altLang="ja-JP" dirty="0"/>
          </a:p>
          <a:p>
            <a:r>
              <a:rPr lang="ja-JP" altLang="en-US" dirty="0"/>
              <a:t>ブースで質問受け付けています</a:t>
            </a:r>
            <a:endParaRPr lang="en-US" altLang="ja-JP" b="1" dirty="0"/>
          </a:p>
          <a:p>
            <a:pPr marL="457200" lvl="1" indent="0">
              <a:buNone/>
            </a:pPr>
            <a:endParaRPr lang="en-US" altLang="ja-JP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9A6C77A-3714-DFD6-8872-81B4872EC0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0515" y="4838698"/>
            <a:ext cx="1317625" cy="1317625"/>
          </a:xfrm>
          <a:prstGeom prst="round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760447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源ノ角">
      <a:majorFont>
        <a:latin typeface="源ノ角ゴシック Medium"/>
        <a:ea typeface="源ノ角ゴシック Medium"/>
        <a:cs typeface=""/>
      </a:majorFont>
      <a:minorFont>
        <a:latin typeface="源ノ角ゴシック Light"/>
        <a:ea typeface="源ノ角ゴシック Light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D2838C8177D84881CF8E245757539B" ma:contentTypeVersion="5" ma:contentTypeDescription="Create a new document." ma:contentTypeScope="" ma:versionID="ce5c1cb1d9638e2933bcfc414f4b1533">
  <xsd:schema xmlns:xsd="http://www.w3.org/2001/XMLSchema" xmlns:xs="http://www.w3.org/2001/XMLSchema" xmlns:p="http://schemas.microsoft.com/office/2006/metadata/properties" xmlns:ns3="ad69311e-0731-44ba-92ee-6eef75be38f4" targetNamespace="http://schemas.microsoft.com/office/2006/metadata/properties" ma:root="true" ma:fieldsID="41ebae82deeb4e285136cbd002b94d1e" ns3:_="">
    <xsd:import namespace="ad69311e-0731-44ba-92ee-6eef75be38f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69311e-0731-44ba-92ee-6eef75be38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d69311e-0731-44ba-92ee-6eef75be38f4" xsi:nil="true"/>
  </documentManagement>
</p:properties>
</file>

<file path=customXml/itemProps1.xml><?xml version="1.0" encoding="utf-8"?>
<ds:datastoreItem xmlns:ds="http://schemas.openxmlformats.org/officeDocument/2006/customXml" ds:itemID="{F497D645-0560-4078-B449-335463828B3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4F08E5D-7BAE-4AF7-AE90-29EFE6BAA09C}">
  <ds:schemaRefs>
    <ds:schemaRef ds:uri="ad69311e-0731-44ba-92ee-6eef75be38f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56D425F-1FDA-4ACD-9352-9EAD140AA672}">
  <ds:schemaRefs>
    <ds:schemaRef ds:uri="http://schemas.microsoft.com/office/2006/metadata/properties"/>
    <ds:schemaRef ds:uri="ad69311e-0731-44ba-92ee-6eef75be38f4"/>
    <ds:schemaRef ds:uri="http://purl.org/dc/elements/1.1/"/>
    <ds:schemaRef ds:uri="http://schemas.microsoft.com/office/infopath/2007/PartnerControls"/>
    <ds:schemaRef ds:uri="http://purl.org/dc/terms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66c65d8a-9158-4521-a2d8-664963db48e4}" enabled="0" method="" siteId="{66c65d8a-9158-4521-a2d8-664963db48e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16980</TotalTime>
  <Words>1147</Words>
  <Application>Microsoft Office PowerPoint</Application>
  <PresentationFormat>Widescreen</PresentationFormat>
  <Paragraphs>214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Noto Sans CJK JP Regular</vt:lpstr>
      <vt:lpstr>源ノ角ゴシック Light</vt:lpstr>
      <vt:lpstr>源ノ角ゴシック Medium</vt:lpstr>
      <vt:lpstr>游ゴシック</vt:lpstr>
      <vt:lpstr>Arial</vt:lpstr>
      <vt:lpstr>Office Theme</vt:lpstr>
      <vt:lpstr>『グランツーリスモ』開発スタジオ ポリフォニー・デジタルにおける インターン受け入れの取り組みと経験者による実例紹介</vt:lpstr>
      <vt:lpstr>自己紹介</vt:lpstr>
      <vt:lpstr>今日の内容</vt:lpstr>
      <vt:lpstr>ポリフォニー・デジタルについて</vt:lpstr>
      <vt:lpstr>グランツーリスモ（ＧＴ）とは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インターンやってます！</vt:lpstr>
      <vt:lpstr>インターンやってます！</vt:lpstr>
      <vt:lpstr>インターンやってます！</vt:lpstr>
      <vt:lpstr>インターンやってます！</vt:lpstr>
      <vt:lpstr>インターンの流れ</vt:lpstr>
      <vt:lpstr>インターンの流れ</vt:lpstr>
      <vt:lpstr>直近のインターン事例</vt:lpstr>
      <vt:lpstr>直近のインターン事例</vt:lpstr>
      <vt:lpstr>インターンの申し込み</vt:lpstr>
      <vt:lpstr>申し込みの際のポイント</vt:lpstr>
      <vt:lpstr>PowerPoint Presentation</vt:lpstr>
      <vt:lpstr>PowerPoint Presentation</vt:lpstr>
      <vt:lpstr>PowerPoint Presentation</vt:lpstr>
      <vt:lpstr>PowerPoint Presentation</vt:lpstr>
      <vt:lpstr>メンターとのテーマ面談</vt:lpstr>
      <vt:lpstr>インターン中</vt:lpstr>
      <vt:lpstr>インターン成果: Neural Defocus Denoising</vt:lpstr>
      <vt:lpstr>PowerPoint Presentation</vt:lpstr>
      <vt:lpstr>PowerPoint Presentation</vt:lpstr>
      <vt:lpstr>最後に</vt:lpstr>
      <vt:lpstr>最後に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vc2025</dc:title>
  <dc:creator>Suzuki, Ryu (PDI)</dc:creator>
  <cp:lastModifiedBy>張 子楊</cp:lastModifiedBy>
  <cp:revision>370</cp:revision>
  <dcterms:created xsi:type="dcterms:W3CDTF">2024-08-14T07:51:37Z</dcterms:created>
  <dcterms:modified xsi:type="dcterms:W3CDTF">2026-10-01T06:57:28Z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0x01010029D2838C8177D84881CF8E245757539B</vt:lpwstr>
  </property>
</Properties>
</file>