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87" r:id="rId9"/>
    <p:sldId id="299" r:id="rId10"/>
    <p:sldId id="279" r:id="rId11"/>
    <p:sldId id="293" r:id="rId12"/>
    <p:sldId id="292" r:id="rId13"/>
    <p:sldId id="301" r:id="rId14"/>
    <p:sldId id="305" r:id="rId15"/>
    <p:sldId id="306" r:id="rId16"/>
    <p:sldId id="320" r:id="rId17"/>
    <p:sldId id="321" r:id="rId18"/>
    <p:sldId id="324" r:id="rId19"/>
    <p:sldId id="309" r:id="rId20"/>
    <p:sldId id="312" r:id="rId21"/>
    <p:sldId id="313" r:id="rId22"/>
    <p:sldId id="317" r:id="rId23"/>
    <p:sldId id="318" r:id="rId24"/>
    <p:sldId id="314" r:id="rId25"/>
    <p:sldId id="319" r:id="rId26"/>
    <p:sldId id="315" r:id="rId27"/>
    <p:sldId id="30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" id="{1AB3BE48-9ADA-4EC7-9B61-E7F78FEBDDE0}">
          <p14:sldIdLst>
            <p14:sldId id="256"/>
            <p14:sldId id="257"/>
            <p14:sldId id="258"/>
          </p14:sldIdLst>
        </p14:section>
        <p14:section name="会社・製品紹介" id="{9123450D-C6A7-487F-9006-35CAC9868A6A}">
          <p14:sldIdLst>
            <p14:sldId id="259"/>
            <p14:sldId id="287"/>
            <p14:sldId id="299"/>
            <p14:sldId id="279"/>
            <p14:sldId id="293"/>
            <p14:sldId id="292"/>
          </p14:sldIdLst>
        </p14:section>
        <p14:section name="インターン紹介" id="{C00EFD67-7DEB-43BB-8B28-F9B3F6822276}">
          <p14:sldIdLst>
            <p14:sldId id="301"/>
            <p14:sldId id="305"/>
            <p14:sldId id="306"/>
            <p14:sldId id="320"/>
            <p14:sldId id="321"/>
            <p14:sldId id="324"/>
          </p14:sldIdLst>
        </p14:section>
        <p14:section name="新卒2年目の話" id="{FD22579B-7654-4D4C-B47B-EFA7CA7BC9E3}">
          <p14:sldIdLst>
            <p14:sldId id="309"/>
            <p14:sldId id="312"/>
            <p14:sldId id="313"/>
            <p14:sldId id="317"/>
            <p14:sldId id="318"/>
            <p14:sldId id="314"/>
            <p14:sldId id="319"/>
            <p14:sldId id="315"/>
          </p14:sldIdLst>
        </p14:section>
        <p14:section name="締め" id="{B20AECCE-8E7C-4FE2-9701-70A0C9F3DA6D}">
          <p14:sldIdLst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34F652-1BA1-71BB-54F2-E60EB0E6DCBC}" name="Suzuki, Ryu (PDI)" initials="RS" userId="S::Ryu.Suzuki@sony.com::26a65e7e-7b20-4b82-9d78-eead2dbbba8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4D"/>
    <a:srgbClr val="FFC979"/>
    <a:srgbClr val="FF9900"/>
    <a:srgbClr val="CFCAE8"/>
    <a:srgbClr val="AFA7D9"/>
    <a:srgbClr val="FFABAB"/>
    <a:srgbClr val="FFD08B"/>
    <a:srgbClr val="F7CC49"/>
    <a:srgbClr val="9F8FFF"/>
    <a:srgbClr val="F6C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116" autoAdjust="0"/>
  </p:normalViewPr>
  <p:slideViewPr>
    <p:cSldViewPr snapToGrid="0">
      <p:cViewPr varScale="1">
        <p:scale>
          <a:sx n="105" d="100"/>
          <a:sy n="105" d="100"/>
        </p:scale>
        <p:origin x="2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E0D5E-20BA-4AA8-8D20-3CF73C0CC625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9CD8-AF01-40DF-B20B-6A899B3047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792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876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056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111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5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949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6711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2789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704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8D6F4-093B-5ECE-0F44-0551C5FD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A451CE-D0CC-9CF0-C8B4-2784B5E04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1300025-A565-86CA-1068-90AB74C9C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dirty="0"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B29980-538B-E433-114B-5D0D4DC8B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49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5232-CB49-DFFB-324F-DAB09EDF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5E8D94E-74D6-9D03-D3F7-FDD907992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3644D2-3E23-F695-E728-557F11BECC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dirty="0"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3BE6A0-17A6-F703-31B3-BFBFC87B2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295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44ECB-B45B-930E-6A5B-BF2A2AD0A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CAD863-7136-49A8-1A45-026FA001C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2DB8B3-94C6-DE3D-EF02-D45C8796B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85B26B-ECF0-64BF-1BA6-76FBC9AD2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540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ea typeface="游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082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8F712-2657-80DB-B810-C41D0584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0F155D-126A-ED67-D921-CC0B644C59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78DEEAB-BCD1-1FEE-7A09-F8841C31C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solidFill>
                <a:srgbClr val="424242"/>
              </a:solidFill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57B0B5-7DC0-4A99-9CAC-23D033419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7455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9AC49-A3D1-4758-CBD0-67745ED4E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9AA93A6-F519-8EF4-6D3F-A6FC64AEB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847C82-46B8-D02C-05D8-52572E2DA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solidFill>
                <a:srgbClr val="424242"/>
              </a:solidFill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3405A4-68D6-C473-1743-67ADA0C77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5140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71EB-D9A8-0636-1528-58280D0C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C80140-EA09-6645-EEAA-7E81D1EB9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16FEC5-DEF0-29F4-1962-A7146182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游ゴシック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DFD7A-E092-D8AE-BC8C-17FA6955C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62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71EB-D9A8-0636-1528-58280D0C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1C80140-EA09-6645-EEAA-7E81D1EB94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16FEC5-DEF0-29F4-1962-A71461825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DFD7A-E092-D8AE-BC8C-17FA6955C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62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541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89CD8-AF01-40DF-B20B-6A899B3047B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31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en-US" altLang="ja-JP" sz="1400" b="0" i="0" u="none" strike="noStrike" kern="100" baseline="0" dirty="0">
              <a:solidFill>
                <a:srgbClr val="374151"/>
              </a:solidFill>
              <a:effectLst/>
              <a:latin typeface="Söhne"/>
              <a:ea typeface="游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88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algn="l" rtl="0"/>
            <a:endParaRPr lang="ja-JP" altLang="en-US" sz="1800" b="0" i="0" u="none" strike="noStrike" kern="100" baseline="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026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420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384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856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1F94E-7938-4A12-B5AA-FE90D95814CD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984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manishi\Desktop\bg_purple.jpg">
            <a:extLst>
              <a:ext uri="{FF2B5EF4-FFF2-40B4-BE49-F238E27FC236}">
                <a16:creationId xmlns:a16="http://schemas.microsoft.com/office/drawing/2014/main" id="{0D5220FA-9080-CA3C-0BFD-D9D302AA79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1588" y="1587"/>
            <a:ext cx="12190412" cy="685710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0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1574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32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文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36791" y="1309848"/>
            <a:ext cx="9118417" cy="4798519"/>
          </a:xfrm>
        </p:spPr>
        <p:txBody>
          <a:bodyPr>
            <a:normAutofit/>
          </a:bodyPr>
          <a:lstStyle>
            <a:lvl1pPr marL="0" indent="0" algn="l">
              <a:buNone/>
              <a:defRPr sz="2133" b="0" i="0">
                <a:solidFill>
                  <a:schemeClr val="tx1">
                    <a:tint val="75000"/>
                  </a:schemeClr>
                </a:solidFill>
                <a:latin typeface="Noto Sans CJK JP Regular" panose="020B0500000000000000" pitchFamily="34" charset="-128"/>
                <a:ea typeface="Noto Sans CJK JP Regular" panose="020B0500000000000000" pitchFamily="34" charset="-128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7" name="タイトル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spc="-100">
                <a:latin typeface="Noto Sans CJK JP Regular" panose="020B0500000000000000" pitchFamily="34" charset="-128"/>
                <a:ea typeface="Noto Sans CJK JP Regular" panose="020B0500000000000000" pitchFamily="34" charset="-128"/>
              </a:defRPr>
            </a:lvl1pPr>
          </a:lstStyle>
          <a:p>
            <a:r>
              <a:rPr kumimoji="1" lang="ja-JP" altLang="en-US"/>
              <a:t>ページタイトル</a:t>
            </a:r>
          </a:p>
        </p:txBody>
      </p:sp>
      <p:pic>
        <p:nvPicPr>
          <p:cNvPr id="8" name="Picture 5" descr="C:\Users\imanishi\Desktop\logo_PDI.png"/>
          <p:cNvPicPr>
            <a:picLocks noChangeAspect="1" noChangeArrowheads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604" y="6436883"/>
            <a:ext cx="1330054" cy="231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03038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260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159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316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442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2789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25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65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25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manishi\Desktop\bg_purple.jpg">
            <a:extLst>
              <a:ext uri="{FF2B5EF4-FFF2-40B4-BE49-F238E27FC236}">
                <a16:creationId xmlns:a16="http://schemas.microsoft.com/office/drawing/2014/main" id="{2ECFD92C-12E1-ED18-A375-D676CD7E68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/>
          <a:stretch>
            <a:fillRect/>
          </a:stretch>
        </p:blipFill>
        <p:spPr bwMode="auto">
          <a:xfrm>
            <a:off x="1586" y="1586"/>
            <a:ext cx="12190414" cy="6857109"/>
          </a:xfrm>
          <a:prstGeom prst="rect">
            <a:avLst/>
          </a:prstGeom>
          <a:noFill/>
        </p:spPr>
      </p:pic>
      <p:pic>
        <p:nvPicPr>
          <p:cNvPr id="8" name="Picture 5" descr="C:\Users\imanishi\Desktop\logo_PDI.png">
            <a:extLst>
              <a:ext uri="{FF2B5EF4-FFF2-40B4-BE49-F238E27FC236}">
                <a16:creationId xmlns:a16="http://schemas.microsoft.com/office/drawing/2014/main" id="{BC657453-8591-F004-8A81-740EE71FD4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160" y="6336162"/>
            <a:ext cx="1803399" cy="313426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3042BBD-D2A5-4F1E-B30E-F571A8D1B55E}" type="datetimeFigureOut">
              <a:rPr kumimoji="1" lang="ja-JP" altLang="en-US" smtClean="0"/>
              <a:t>2025/10/6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A64231F9-175F-4FC3-8811-13F7EC30F7D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315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E1D935-69C0-1D45-231A-BB4952F0B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2643"/>
            <a:ext cx="9144000" cy="2387600"/>
          </a:xfrm>
        </p:spPr>
        <p:txBody>
          <a:bodyPr>
            <a:noAutofit/>
          </a:bodyPr>
          <a:lstStyle/>
          <a:p>
            <a:r>
              <a:rPr lang="ja-JP" altLang="en-US" sz="3200">
                <a:latin typeface="+mj-ea"/>
              </a:rPr>
              <a:t>株式会社ポリフォニー・デジタルおよび</a:t>
            </a:r>
            <a:br>
              <a:rPr lang="en-US" altLang="ja-JP" sz="3200">
                <a:latin typeface="+mj-ea"/>
              </a:rPr>
            </a:br>
            <a:r>
              <a:rPr lang="en-US" altLang="ja-JP" sz="3200">
                <a:latin typeface="+mj-ea"/>
              </a:rPr>
              <a:t>『</a:t>
            </a:r>
            <a:r>
              <a:rPr lang="ja-JP" altLang="en-US" sz="3200">
                <a:latin typeface="+mj-ea"/>
              </a:rPr>
              <a:t>グランツーリスモ</a:t>
            </a:r>
            <a:r>
              <a:rPr lang="en-US" altLang="ja-JP" sz="3200">
                <a:latin typeface="+mj-ea"/>
              </a:rPr>
              <a:t>』</a:t>
            </a:r>
            <a:r>
              <a:rPr lang="ja-JP" altLang="en-US" sz="3200">
                <a:latin typeface="+mj-ea"/>
              </a:rPr>
              <a:t>の概要と</a:t>
            </a:r>
            <a:br>
              <a:rPr lang="en-US" altLang="ja-JP" sz="3200">
                <a:latin typeface="+mj-ea"/>
              </a:rPr>
            </a:br>
            <a:r>
              <a:rPr lang="ja-JP" altLang="en-US" sz="3200">
                <a:latin typeface="+mj-ea"/>
              </a:rPr>
              <a:t>インターン受け入れの取り組みについての紹介</a:t>
            </a:r>
            <a:endParaRPr kumimoji="1" lang="ja-JP" alt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2687E3C-1E13-69E1-2D15-F22B5D73F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8620"/>
            <a:ext cx="9144000" cy="1655762"/>
          </a:xfrm>
        </p:spPr>
        <p:txBody>
          <a:bodyPr/>
          <a:lstStyle/>
          <a:p>
            <a:r>
              <a:rPr kumimoji="1"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株式会社ポリフォニー・デジタル</a:t>
            </a:r>
            <a:endParaRPr kumimoji="1" lang="en-US" altLang="ja-JP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鈴木 龍</a:t>
            </a:r>
            <a:endParaRPr lang="en-US" altLang="ja-JP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于 承中</a:t>
            </a:r>
          </a:p>
        </p:txBody>
      </p:sp>
      <p:pic>
        <p:nvPicPr>
          <p:cNvPr id="4" name="Picture 5" descr="C:\Users\imanishi\Desktop\logo_PDI.png">
            <a:extLst>
              <a:ext uri="{FF2B5EF4-FFF2-40B4-BE49-F238E27FC236}">
                <a16:creationId xmlns:a16="http://schemas.microsoft.com/office/drawing/2014/main" id="{259BFE07-4AF5-5CD4-735A-2F4C9DB13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6090" y="5801147"/>
            <a:ext cx="2279820" cy="396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44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A9EE05-0347-A220-48B7-586E3EA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インターンやってます！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473940-64C9-8BD1-D6E5-5EFBE3ED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なぜインターンを受け入れるのか？</a:t>
            </a:r>
            <a:endParaRPr lang="en-US" altLang="ja-JP"/>
          </a:p>
          <a:p>
            <a:pPr marL="357188" indent="-357188">
              <a:buNone/>
            </a:pPr>
            <a:r>
              <a:rPr lang="ja-JP" altLang="en-US">
                <a:solidFill>
                  <a:srgbClr val="F7CC49"/>
                </a:solidFill>
                <a:latin typeface="+mj-ea"/>
                <a:ea typeface="+mj-ea"/>
              </a:rPr>
              <a:t>⇒採用でのマッチング精度が高まり</a:t>
            </a:r>
            <a:br>
              <a:rPr lang="en-US" altLang="ja-JP">
                <a:solidFill>
                  <a:srgbClr val="F7CC49"/>
                </a:solidFill>
                <a:latin typeface="+mj-ea"/>
                <a:ea typeface="+mj-ea"/>
              </a:rPr>
            </a:br>
            <a:r>
              <a:rPr lang="ja-JP" altLang="en-US">
                <a:solidFill>
                  <a:srgbClr val="F7CC49"/>
                </a:solidFill>
                <a:latin typeface="+mj-ea"/>
                <a:ea typeface="+mj-ea"/>
              </a:rPr>
              <a:t>我々、学生の双方にとって有益</a:t>
            </a:r>
            <a:endParaRPr lang="en-US" altLang="ja-JP">
              <a:solidFill>
                <a:srgbClr val="F7CC49"/>
              </a:solidFill>
              <a:latin typeface="+mj-ea"/>
              <a:ea typeface="+mj-ea"/>
            </a:endParaRPr>
          </a:p>
          <a:p>
            <a:pPr marL="457200" lvl="1" indent="0">
              <a:buNone/>
            </a:pPr>
            <a:endParaRPr lang="en-US" altLang="ja-JP"/>
          </a:p>
          <a:p>
            <a:r>
              <a:rPr lang="ja-JP" altLang="en-US"/>
              <a:t>概要</a:t>
            </a:r>
            <a:endParaRPr lang="en-US" altLang="ja-JP"/>
          </a:p>
          <a:p>
            <a:pPr lvl="1"/>
            <a:r>
              <a:rPr lang="ja-JP" altLang="en-US"/>
              <a:t>対象：</a:t>
            </a:r>
            <a:r>
              <a:rPr lang="ja-JP" altLang="en-US">
                <a:latin typeface="+mj-ea"/>
                <a:ea typeface="+mj-ea"/>
              </a:rPr>
              <a:t>ゲーム業界に興味のある学生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ja-JP" altLang="en-US">
                <a:latin typeface="+mj-ea"/>
                <a:ea typeface="+mj-ea"/>
              </a:rPr>
              <a:t>夏季</a:t>
            </a:r>
            <a:r>
              <a:rPr lang="ja-JP" altLang="en-US"/>
              <a:t>（６～９月）、</a:t>
            </a:r>
            <a:r>
              <a:rPr lang="ja-JP" altLang="en-US">
                <a:latin typeface="+mj-ea"/>
                <a:ea typeface="+mj-ea"/>
              </a:rPr>
              <a:t>春季</a:t>
            </a:r>
            <a:r>
              <a:rPr lang="ja-JP" altLang="en-US"/>
              <a:t>（２月～３月）</a:t>
            </a:r>
            <a:endParaRPr lang="en-US" altLang="ja-JP"/>
          </a:p>
          <a:p>
            <a:pPr lvl="1"/>
            <a:r>
              <a:rPr lang="ja-JP" altLang="en-US">
                <a:latin typeface="+mj-ea"/>
                <a:ea typeface="+mj-ea"/>
              </a:rPr>
              <a:t>４週間程度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ja-JP" altLang="en-US"/>
              <a:t>個人ごとに設定した課題に取り組む</a:t>
            </a:r>
            <a:endParaRPr lang="en-US" altLang="ja-JP"/>
          </a:p>
          <a:p>
            <a:pPr lvl="2"/>
            <a:r>
              <a:rPr lang="ja-JP" altLang="en-US">
                <a:latin typeface="+mj-ea"/>
                <a:ea typeface="+mj-ea"/>
              </a:rPr>
              <a:t>決まったコースをこなすものではない</a:t>
            </a:r>
            <a:endParaRPr lang="en-US" altLang="ja-JP">
              <a:latin typeface="+mj-ea"/>
              <a:ea typeface="+mj-ea"/>
            </a:endParaRPr>
          </a:p>
          <a:p>
            <a:pPr lvl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750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EDCAB9-94EE-B1E7-C14B-71841771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インターンの流れ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910ECAE-D888-6B6D-C7BD-D5359252D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テーマをメンターとの事前面談で決める</a:t>
            </a:r>
            <a:endParaRPr kumimoji="1" lang="en-US" altLang="ja-JP"/>
          </a:p>
          <a:p>
            <a:r>
              <a:rPr kumimoji="1" lang="en-US" altLang="ja-JP"/>
              <a:t>4</a:t>
            </a:r>
            <a:r>
              <a:rPr kumimoji="1" lang="ja-JP" altLang="en-US"/>
              <a:t>週間のインターン</a:t>
            </a:r>
            <a:endParaRPr kumimoji="1" lang="en-US" altLang="ja-JP"/>
          </a:p>
          <a:p>
            <a:pPr lvl="1"/>
            <a:r>
              <a:rPr lang="ja-JP" altLang="en-US"/>
              <a:t>最初の</a:t>
            </a:r>
            <a:r>
              <a:rPr lang="en-US" altLang="ja-JP"/>
              <a:t>1</a:t>
            </a:r>
            <a:r>
              <a:rPr lang="ja-JP" altLang="en-US"/>
              <a:t>週間で比較的簡単なタスク取り組み、会社の環境に慣れる</a:t>
            </a:r>
            <a:endParaRPr lang="en-US" altLang="ja-JP"/>
          </a:p>
          <a:p>
            <a:pPr lvl="1"/>
            <a:r>
              <a:rPr lang="ja-JP" altLang="en-US"/>
              <a:t>残りの</a:t>
            </a:r>
            <a:r>
              <a:rPr lang="en-US" altLang="ja-JP"/>
              <a:t>3</a:t>
            </a:r>
            <a:r>
              <a:rPr lang="ja-JP" altLang="en-US"/>
              <a:t>週間でメインテーマに取り組む</a:t>
            </a:r>
            <a:endParaRPr lang="en-US" altLang="ja-JP"/>
          </a:p>
          <a:p>
            <a:r>
              <a:rPr lang="ja-JP" altLang="en-US"/>
              <a:t>最後に成果発表会</a:t>
            </a:r>
            <a:endParaRPr lang="en-US" altLang="ja-JP"/>
          </a:p>
          <a:p>
            <a:pPr lvl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6634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3CC97-505A-7AA3-9CBA-4F3A5666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59152A-CED0-F879-B336-765D4FF42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直近のインターン事例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046F336-0846-DA21-597F-ACCE993CB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000"/>
              <a:t>リアルタイムニューラルポストプロセッシングパイプラインの実装</a:t>
            </a:r>
            <a:endParaRPr lang="en-US" altLang="ja-JP" sz="2000"/>
          </a:p>
          <a:p>
            <a:r>
              <a:rPr lang="en-US" altLang="ja-JP" sz="2000" err="1"/>
              <a:t>Micrograin</a:t>
            </a:r>
            <a:r>
              <a:rPr lang="ja-JP" altLang="en-US" sz="2000"/>
              <a:t>モデルによる多孔質マテリアルの実装</a:t>
            </a:r>
            <a:endParaRPr lang="en-US" altLang="ja-JP" sz="2000"/>
          </a:p>
          <a:p>
            <a:r>
              <a:rPr lang="ja-JP" altLang="en-US" sz="2000"/>
              <a:t>ニューラルネットワークを用いた</a:t>
            </a:r>
            <a:r>
              <a:rPr lang="en-US" altLang="ja-JP" sz="2000"/>
              <a:t>HDR</a:t>
            </a:r>
            <a:r>
              <a:rPr lang="ja-JP" altLang="en-US" sz="2000"/>
              <a:t>画像の効率的な圧縮手法の実験</a:t>
            </a:r>
            <a:endParaRPr lang="en-US" altLang="ja-JP" sz="2000"/>
          </a:p>
          <a:p>
            <a:r>
              <a:rPr lang="ja-JP" altLang="en-US" sz="2000"/>
              <a:t>シミュレーションによる積乱雲の出力と実機上での実装</a:t>
            </a:r>
            <a:endParaRPr lang="en-US" altLang="ja-JP" sz="2000"/>
          </a:p>
          <a:p>
            <a:r>
              <a:rPr lang="en-US" altLang="ja-JP" sz="2000"/>
              <a:t>Stable Fluids</a:t>
            </a:r>
            <a:r>
              <a:rPr lang="ja-JP" altLang="en-US" sz="2000"/>
              <a:t>を用いた風シミュレーション</a:t>
            </a:r>
            <a:endParaRPr lang="en-US" altLang="ja-JP" sz="2000"/>
          </a:p>
          <a:p>
            <a:r>
              <a:rPr lang="en-US" altLang="ja-JP" sz="2000"/>
              <a:t>GPU</a:t>
            </a:r>
            <a:r>
              <a:rPr lang="ja-JP" altLang="en-US" sz="2000"/>
              <a:t>を用いた音響パストレーシング</a:t>
            </a:r>
            <a:endParaRPr lang="en-US" altLang="ja-JP" sz="2000"/>
          </a:p>
          <a:p>
            <a:r>
              <a:rPr lang="ja-JP" altLang="en-US" sz="2000"/>
              <a:t>内製ゲームエンジンを活用したゲーム制作</a:t>
            </a:r>
            <a:endParaRPr lang="en-US" altLang="ja-JP" sz="2000"/>
          </a:p>
          <a:p>
            <a:r>
              <a:rPr lang="ja-JP" altLang="en-US" sz="2000"/>
              <a:t>実機で動くゲームエンジンに</a:t>
            </a:r>
            <a:r>
              <a:rPr lang="en-US" altLang="ja-JP" sz="2000"/>
              <a:t>Python</a:t>
            </a:r>
            <a:r>
              <a:rPr lang="ja-JP" altLang="en-US" sz="2000"/>
              <a:t>を組み込む</a:t>
            </a:r>
            <a:endParaRPr lang="en-US" altLang="ja-JP" sz="2000"/>
          </a:p>
          <a:p>
            <a:endParaRPr lang="en-US" altLang="ja-JP" sz="2000"/>
          </a:p>
          <a:p>
            <a:endParaRPr lang="en-US" altLang="ja-JP" sz="2400"/>
          </a:p>
        </p:txBody>
      </p:sp>
    </p:spTree>
    <p:extLst>
      <p:ext uri="{BB962C8B-B14F-4D97-AF65-F5344CB8AC3E}">
        <p14:creationId xmlns:p14="http://schemas.microsoft.com/office/powerpoint/2010/main" val="58589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96DAD-1AEE-DC19-DD33-D117812C4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203DCB-89BC-0641-9DB5-A08CCA96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テーマの自由度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C99862-7672-5CA7-8536-66683F293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980" y="3265254"/>
            <a:ext cx="10515600" cy="1434072"/>
          </a:xfrm>
        </p:spPr>
        <p:txBody>
          <a:bodyPr>
            <a:normAutofit/>
          </a:bodyPr>
          <a:lstStyle/>
          <a:p>
            <a:r>
              <a:rPr lang="ja-JP" altLang="en-US" sz="2000">
                <a:solidFill>
                  <a:srgbClr val="CFCAE8"/>
                </a:solidFill>
                <a:latin typeface="+mj-ea"/>
                <a:ea typeface="+mj-ea"/>
              </a:rPr>
              <a:t>シミュレーションによる積乱雲の出力と実機上での実装</a:t>
            </a:r>
            <a:endParaRPr lang="en-US" altLang="ja-JP" sz="2000">
              <a:solidFill>
                <a:srgbClr val="CFCAE8"/>
              </a:solidFill>
              <a:latin typeface="+mj-ea"/>
              <a:ea typeface="+mj-ea"/>
            </a:endParaRPr>
          </a:p>
          <a:p>
            <a:r>
              <a:rPr lang="en-US" altLang="ja-JP" sz="2000">
                <a:solidFill>
                  <a:srgbClr val="CFCAE8"/>
                </a:solidFill>
                <a:latin typeface="+mj-ea"/>
                <a:ea typeface="+mj-ea"/>
              </a:rPr>
              <a:t>Stable Fluids</a:t>
            </a:r>
            <a:r>
              <a:rPr lang="ja-JP" altLang="en-US" sz="2000">
                <a:solidFill>
                  <a:srgbClr val="CFCAE8"/>
                </a:solidFill>
                <a:latin typeface="+mj-ea"/>
                <a:ea typeface="+mj-ea"/>
              </a:rPr>
              <a:t>を用いた風シミュレーション</a:t>
            </a:r>
            <a:endParaRPr lang="en-US" altLang="ja-JP" sz="2000">
              <a:solidFill>
                <a:srgbClr val="CFCAE8"/>
              </a:solidFill>
              <a:latin typeface="+mj-ea"/>
              <a:ea typeface="+mj-ea"/>
            </a:endParaRPr>
          </a:p>
          <a:p>
            <a:r>
              <a:rPr lang="en-US" altLang="ja-JP" sz="2000">
                <a:solidFill>
                  <a:srgbClr val="CFCAE8"/>
                </a:solidFill>
                <a:latin typeface="+mj-ea"/>
                <a:ea typeface="+mj-ea"/>
              </a:rPr>
              <a:t>GPU</a:t>
            </a:r>
            <a:r>
              <a:rPr lang="ja-JP" altLang="en-US" sz="2000">
                <a:solidFill>
                  <a:srgbClr val="CFCAE8"/>
                </a:solidFill>
                <a:latin typeface="+mj-ea"/>
                <a:ea typeface="+mj-ea"/>
              </a:rPr>
              <a:t>を用いた音響パストレーシング</a:t>
            </a:r>
            <a:endParaRPr lang="en-US" altLang="ja-JP" sz="2000">
              <a:solidFill>
                <a:srgbClr val="CFCAE8"/>
              </a:solidFill>
              <a:latin typeface="+mj-ea"/>
              <a:ea typeface="+mj-ea"/>
            </a:endParaRPr>
          </a:p>
          <a:p>
            <a:endParaRPr lang="en-US" altLang="ja-JP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8476379-8981-4357-B08F-025C9925D05F}"/>
              </a:ext>
            </a:extLst>
          </p:cNvPr>
          <p:cNvSpPr txBox="1"/>
          <p:nvPr/>
        </p:nvSpPr>
        <p:spPr>
          <a:xfrm>
            <a:off x="990600" y="1431607"/>
            <a:ext cx="2545619" cy="369332"/>
          </a:xfrm>
          <a:prstGeom prst="rect">
            <a:avLst/>
          </a:prstGeom>
          <a:solidFill>
            <a:srgbClr val="FF4D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latin typeface="+mj-ea"/>
                <a:ea typeface="+mj-ea"/>
              </a:rPr>
              <a:t>グラフィックス関連</a:t>
            </a:r>
            <a:endParaRPr lang="en-US" altLang="ja-JP">
              <a:latin typeface="+mj-ea"/>
              <a:ea typeface="+mj-ea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7FE1B007-15C6-B419-774E-C7DD9BB33776}"/>
              </a:ext>
            </a:extLst>
          </p:cNvPr>
          <p:cNvSpPr txBox="1">
            <a:spLocks/>
          </p:cNvSpPr>
          <p:nvPr/>
        </p:nvSpPr>
        <p:spPr>
          <a:xfrm>
            <a:off x="1111980" y="1812186"/>
            <a:ext cx="10515600" cy="11609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リアルタイムニューラルポストプロセッシングパイプラインの実装</a:t>
            </a:r>
            <a:endParaRPr lang="en-US" altLang="ja-JP" sz="2000">
              <a:ln w="3175">
                <a:noFill/>
                <a:prstDash val="solid"/>
              </a:ln>
              <a:solidFill>
                <a:srgbClr val="FFABAB"/>
              </a:solidFill>
              <a:effectLst>
                <a:outerShdw blurRad="50800" dist="38100" algn="l" rotWithShape="0">
                  <a:prstClr val="black">
                    <a:alpha val="41000"/>
                  </a:prstClr>
                </a:outerShdw>
              </a:effectLst>
              <a:latin typeface="+mj-ea"/>
              <a:ea typeface="+mj-ea"/>
            </a:endParaRPr>
          </a:p>
          <a:p>
            <a:r>
              <a:rPr lang="en-US" altLang="ja-JP" sz="2000" err="1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Micrograin</a:t>
            </a:r>
            <a:r>
              <a:rPr lang="ja-JP" altLang="en-US" sz="2000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モデルによる多孔質マテリアルの実装</a:t>
            </a:r>
            <a:endParaRPr lang="en-US" altLang="ja-JP" sz="2000">
              <a:ln w="3175">
                <a:noFill/>
                <a:prstDash val="solid"/>
              </a:ln>
              <a:solidFill>
                <a:srgbClr val="FFABAB"/>
              </a:solidFill>
              <a:effectLst>
                <a:outerShdw blurRad="50800" dist="38100" algn="l" rotWithShape="0">
                  <a:prstClr val="black">
                    <a:alpha val="41000"/>
                  </a:prstClr>
                </a:outerShdw>
              </a:effectLst>
              <a:latin typeface="+mj-ea"/>
              <a:ea typeface="+mj-ea"/>
            </a:endParaRPr>
          </a:p>
          <a:p>
            <a:r>
              <a:rPr lang="ja-JP" altLang="en-US" sz="2000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ニューラルネットワークを用いた</a:t>
            </a:r>
            <a:r>
              <a:rPr lang="en-US" altLang="ja-JP" sz="2000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HDR</a:t>
            </a:r>
            <a:r>
              <a:rPr lang="ja-JP" altLang="en-US" sz="2000">
                <a:ln w="3175">
                  <a:noFill/>
                  <a:prstDash val="solid"/>
                </a:ln>
                <a:solidFill>
                  <a:srgbClr val="FFABAB"/>
                </a:solidFill>
                <a:effectLst>
                  <a:outerShdw blurRad="50800" dist="38100" algn="l" rotWithShape="0">
                    <a:prstClr val="black">
                      <a:alpha val="41000"/>
                    </a:prstClr>
                  </a:outerShdw>
                </a:effectLst>
                <a:latin typeface="+mj-ea"/>
                <a:ea typeface="+mj-ea"/>
              </a:rPr>
              <a:t>画像の効率的な圧縮手法の実験</a:t>
            </a:r>
            <a:endParaRPr lang="en-US" altLang="ja-JP" sz="2000">
              <a:ln w="3175">
                <a:noFill/>
                <a:prstDash val="solid"/>
              </a:ln>
              <a:solidFill>
                <a:srgbClr val="FFABAB"/>
              </a:solidFill>
              <a:effectLst>
                <a:outerShdw blurRad="50800" dist="38100" algn="l" rotWithShape="0">
                  <a:prstClr val="black">
                    <a:alpha val="41000"/>
                  </a:prstClr>
                </a:outerShdw>
              </a:effectLst>
              <a:latin typeface="+mj-ea"/>
              <a:ea typeface="+mj-ea"/>
            </a:endParaRPr>
          </a:p>
          <a:p>
            <a:endParaRPr lang="en-US" altLang="ja-JP" sz="2400">
              <a:effectLst>
                <a:outerShdw blurRad="50800" dist="38100" algn="l" rotWithShape="0">
                  <a:prstClr val="black">
                    <a:alpha val="41000"/>
                  </a:prstClr>
                </a:outerShdw>
              </a:effectLst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45BC662A-5FA0-E409-1705-A41ED06AD0D2}"/>
              </a:ext>
            </a:extLst>
          </p:cNvPr>
          <p:cNvSpPr txBox="1">
            <a:spLocks/>
          </p:cNvSpPr>
          <p:nvPr/>
        </p:nvSpPr>
        <p:spPr>
          <a:xfrm>
            <a:off x="1111980" y="4857512"/>
            <a:ext cx="10515600" cy="78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>
                <a:solidFill>
                  <a:srgbClr val="FFC979"/>
                </a:solidFill>
                <a:latin typeface="+mj-ea"/>
                <a:ea typeface="+mj-ea"/>
              </a:rPr>
              <a:t>内製ゲームエンジンを活用したゲーム制作</a:t>
            </a:r>
            <a:endParaRPr lang="en-US" altLang="ja-JP" sz="2000">
              <a:solidFill>
                <a:srgbClr val="FFC979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C979"/>
                </a:solidFill>
                <a:latin typeface="+mj-ea"/>
                <a:ea typeface="+mj-ea"/>
              </a:rPr>
              <a:t>実機で動くゲームエンジンに</a:t>
            </a:r>
            <a:r>
              <a:rPr lang="en-US" altLang="ja-JP" sz="2000">
                <a:solidFill>
                  <a:srgbClr val="FFC979"/>
                </a:solidFill>
                <a:latin typeface="+mj-ea"/>
                <a:ea typeface="+mj-ea"/>
              </a:rPr>
              <a:t>Python</a:t>
            </a:r>
            <a:r>
              <a:rPr lang="ja-JP" altLang="en-US" sz="2000">
                <a:solidFill>
                  <a:srgbClr val="FFC979"/>
                </a:solidFill>
                <a:latin typeface="+mj-ea"/>
                <a:ea typeface="+mj-ea"/>
              </a:rPr>
              <a:t>を組み込む</a:t>
            </a:r>
            <a:endParaRPr lang="en-US" altLang="ja-JP" sz="2000">
              <a:solidFill>
                <a:srgbClr val="FFC979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4584CA-16FC-A20B-0BC3-92E87F4CCAE4}"/>
              </a:ext>
            </a:extLst>
          </p:cNvPr>
          <p:cNvSpPr txBox="1"/>
          <p:nvPr/>
        </p:nvSpPr>
        <p:spPr>
          <a:xfrm>
            <a:off x="990599" y="2895921"/>
            <a:ext cx="2545620" cy="369332"/>
          </a:xfrm>
          <a:prstGeom prst="rect">
            <a:avLst/>
          </a:prstGeom>
          <a:solidFill>
            <a:srgbClr val="907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latin typeface="+mj-ea"/>
                <a:ea typeface="+mj-ea"/>
              </a:rPr>
              <a:t>シミュレーション関連</a:t>
            </a:r>
            <a:endParaRPr lang="en-US" altLang="ja-JP"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67453E-AACF-8775-E180-6B8E4ACD3807}"/>
              </a:ext>
            </a:extLst>
          </p:cNvPr>
          <p:cNvSpPr txBox="1"/>
          <p:nvPr/>
        </p:nvSpPr>
        <p:spPr>
          <a:xfrm>
            <a:off x="990599" y="4499174"/>
            <a:ext cx="2545620" cy="36933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>
                <a:latin typeface="+mj-ea"/>
                <a:ea typeface="+mj-ea"/>
              </a:rPr>
              <a:t>ゲームシステム関連</a:t>
            </a:r>
            <a:endParaRPr lang="en-US" altLang="ja-JP"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D1B2600-1120-8EBA-0389-8518441804E6}"/>
              </a:ext>
            </a:extLst>
          </p:cNvPr>
          <p:cNvSpPr txBox="1"/>
          <p:nvPr/>
        </p:nvSpPr>
        <p:spPr>
          <a:xfrm>
            <a:off x="838200" y="5639605"/>
            <a:ext cx="9710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latin typeface="+mn-ea"/>
              </a:rPr>
              <a:t>CG</a:t>
            </a:r>
            <a:r>
              <a:rPr kumimoji="1" lang="ja-JP" altLang="en-US" sz="2400">
                <a:latin typeface="+mn-ea"/>
              </a:rPr>
              <a:t>技術の概念実証だけでなく、ゲームシステム関連のテーマも存在</a:t>
            </a:r>
            <a:endParaRPr kumimoji="1" lang="en-US" altLang="ja-JP" sz="2400">
              <a:latin typeface="+mn-ea"/>
            </a:endParaRPr>
          </a:p>
          <a:p>
            <a:r>
              <a:rPr kumimoji="1" lang="ja-JP" altLang="en-US" sz="2400">
                <a:solidFill>
                  <a:srgbClr val="F7CC49"/>
                </a:solidFill>
                <a:latin typeface="+mj-ea"/>
                <a:ea typeface="+mj-ea"/>
              </a:rPr>
              <a:t>⇒本人の興味・スキルに合わせたテーマを設定できる！</a:t>
            </a:r>
          </a:p>
        </p:txBody>
      </p:sp>
    </p:spTree>
    <p:extLst>
      <p:ext uri="{BB962C8B-B14F-4D97-AF65-F5344CB8AC3E}">
        <p14:creationId xmlns:p14="http://schemas.microsoft.com/office/powerpoint/2010/main" val="51022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31844-7140-1127-F0C6-F7EEB934B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AFBE22-50A3-3B9E-1BE7-141B8CB5A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ゲーム会社ならではの開発環境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87759E-50CA-C266-6B0C-DC9D8343E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000"/>
              <a:t>リアルタイムニューラルポストプロセッシングパイプラインの実装</a:t>
            </a:r>
            <a:endParaRPr lang="en-US" altLang="ja-JP" sz="2000"/>
          </a:p>
          <a:p>
            <a:r>
              <a:rPr lang="en-US" altLang="ja-JP" sz="2000" err="1"/>
              <a:t>Micrograin</a:t>
            </a:r>
            <a:r>
              <a:rPr lang="ja-JP" altLang="en-US" sz="2000"/>
              <a:t>モデルによる多孔質マテリアルの実装</a:t>
            </a:r>
            <a:endParaRPr lang="en-US" altLang="ja-JP" sz="2000"/>
          </a:p>
          <a:p>
            <a:r>
              <a:rPr lang="ja-JP" altLang="en-US" sz="2000"/>
              <a:t>ニューラルネットワークを用いた</a:t>
            </a:r>
            <a:r>
              <a:rPr lang="en-US" altLang="ja-JP" sz="2000"/>
              <a:t>HDR</a:t>
            </a:r>
            <a:r>
              <a:rPr lang="ja-JP" altLang="en-US" sz="2000"/>
              <a:t>画像の効率的な圧縮手法の実験</a:t>
            </a:r>
            <a:endParaRPr lang="en-US" altLang="ja-JP" sz="2000"/>
          </a:p>
          <a:p>
            <a:r>
              <a:rPr lang="ja-JP" altLang="en-US" sz="2000"/>
              <a:t>シミュレーションによる積乱雲の出力と</a:t>
            </a:r>
            <a:r>
              <a:rPr lang="ja-JP" altLang="en-US" sz="2400">
                <a:solidFill>
                  <a:srgbClr val="F7CC49"/>
                </a:solidFill>
                <a:latin typeface="+mj-ea"/>
                <a:ea typeface="+mj-ea"/>
              </a:rPr>
              <a:t>実機</a:t>
            </a:r>
            <a:r>
              <a:rPr lang="ja-JP" altLang="en-US" sz="2000"/>
              <a:t>上での実装</a:t>
            </a:r>
            <a:endParaRPr lang="en-US" altLang="ja-JP" sz="2000"/>
          </a:p>
          <a:p>
            <a:r>
              <a:rPr lang="en-US" altLang="ja-JP" sz="2000"/>
              <a:t>Stable Fluids</a:t>
            </a:r>
            <a:r>
              <a:rPr lang="ja-JP" altLang="en-US" sz="2000"/>
              <a:t>を用いた風シミュレーション</a:t>
            </a:r>
            <a:endParaRPr lang="en-US" altLang="ja-JP" sz="2000"/>
          </a:p>
          <a:p>
            <a:r>
              <a:rPr lang="en-US" altLang="ja-JP" sz="2000"/>
              <a:t>GPU</a:t>
            </a:r>
            <a:r>
              <a:rPr lang="ja-JP" altLang="en-US" sz="2000"/>
              <a:t>を用いた音響パストレーシング</a:t>
            </a:r>
            <a:endParaRPr lang="en-US" altLang="ja-JP" sz="2000"/>
          </a:p>
          <a:p>
            <a:r>
              <a:rPr lang="ja-JP" altLang="en-US" sz="2000"/>
              <a:t>内製ゲームエンジンを活用したゲーム制作</a:t>
            </a:r>
            <a:endParaRPr lang="en-US" altLang="ja-JP" sz="2000"/>
          </a:p>
          <a:p>
            <a:r>
              <a:rPr lang="ja-JP" altLang="en-US" sz="2400">
                <a:solidFill>
                  <a:srgbClr val="F7CC49"/>
                </a:solidFill>
                <a:latin typeface="+mj-ea"/>
                <a:ea typeface="+mj-ea"/>
              </a:rPr>
              <a:t>実機</a:t>
            </a:r>
            <a:r>
              <a:rPr lang="ja-JP" altLang="en-US" sz="2000"/>
              <a:t>で動くゲームエンジンに</a:t>
            </a:r>
            <a:r>
              <a:rPr lang="en-US" altLang="ja-JP" sz="2000"/>
              <a:t>Python</a:t>
            </a:r>
            <a:r>
              <a:rPr lang="ja-JP" altLang="en-US" sz="2000"/>
              <a:t>を組み込む</a:t>
            </a:r>
            <a:endParaRPr lang="en-US" altLang="ja-JP" sz="2400">
              <a:solidFill>
                <a:srgbClr val="F7CC49"/>
              </a:solidFill>
              <a:latin typeface="+mj-ea"/>
              <a:ea typeface="+mj-ea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ja-JP" altLang="en-US" sz="2400">
                <a:latin typeface="+mn-ea"/>
              </a:rPr>
              <a:t>ほぼすべてのインターンで</a:t>
            </a:r>
            <a:r>
              <a:rPr lang="ja-JP" altLang="en-US" sz="2400">
                <a:solidFill>
                  <a:srgbClr val="F7CC49"/>
                </a:solidFill>
                <a:latin typeface="+mj-ea"/>
                <a:ea typeface="+mj-ea"/>
              </a:rPr>
              <a:t>実機</a:t>
            </a:r>
            <a:r>
              <a:rPr lang="en-US" altLang="ja-JP" sz="2400">
                <a:solidFill>
                  <a:srgbClr val="F7CC49"/>
                </a:solidFill>
                <a:latin typeface="+mj-ea"/>
                <a:ea typeface="+mj-ea"/>
              </a:rPr>
              <a:t>(PlayStation</a:t>
            </a:r>
            <a:r>
              <a:rPr lang="ja-JP" altLang="en-US" sz="2400" baseline="-25000">
                <a:solidFill>
                  <a:srgbClr val="F7CC49"/>
                </a:solidFill>
                <a:latin typeface="+mj-ea"/>
                <a:ea typeface="+mj-ea"/>
              </a:rPr>
              <a:t>🄬</a:t>
            </a:r>
            <a:r>
              <a:rPr lang="en-US" altLang="ja-JP" sz="2400">
                <a:solidFill>
                  <a:srgbClr val="F7CC49"/>
                </a:solidFill>
                <a:latin typeface="+mj-ea"/>
                <a:ea typeface="+mj-ea"/>
              </a:rPr>
              <a:t>5)</a:t>
            </a:r>
            <a:r>
              <a:rPr lang="ja-JP" altLang="en-US" sz="2400">
                <a:latin typeface="+mn-ea"/>
              </a:rPr>
              <a:t>向けの開発を行っている</a:t>
            </a:r>
            <a:br>
              <a:rPr lang="en-US" altLang="ja-JP" sz="2400">
                <a:solidFill>
                  <a:srgbClr val="F7CC49"/>
                </a:solidFill>
                <a:latin typeface="+mj-ea"/>
                <a:ea typeface="+mj-ea"/>
              </a:rPr>
            </a:br>
            <a:r>
              <a:rPr lang="ja-JP" altLang="en-US" sz="2400">
                <a:solidFill>
                  <a:srgbClr val="F7CC49"/>
                </a:solidFill>
                <a:latin typeface="+mj-ea"/>
                <a:ea typeface="+mj-ea"/>
              </a:rPr>
              <a:t>⇒コンソールゲームの開発環境に触れることができる！</a:t>
            </a:r>
            <a:endParaRPr lang="en-US" altLang="ja-JP" sz="2400">
              <a:solidFill>
                <a:srgbClr val="F7CC4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61603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E55AB-BD1B-E7E9-3C05-67C0E198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6165A3-C41C-7CA8-EFE3-6704B90F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直近のインターン事例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DCA961-5DDA-F8A0-9391-D3C66474C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リアルタイムニューラルポストプロセッシングパイプラインの実装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altLang="ja-JP" sz="2000" err="1">
                <a:solidFill>
                  <a:schemeClr val="tx1">
                    <a:lumMod val="50000"/>
                  </a:schemeClr>
                </a:solidFill>
              </a:rPr>
              <a:t>Micrograin</a:t>
            </a:r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モデルによる多孔質マテリアルの実装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ja-JP" altLang="en-US" sz="2000">
                <a:latin typeface="+mj-ea"/>
                <a:ea typeface="+mj-ea"/>
              </a:rPr>
              <a:t>ニューラルネットワークを用いた</a:t>
            </a:r>
            <a:r>
              <a:rPr lang="en-US" altLang="ja-JP" sz="2000">
                <a:latin typeface="+mj-ea"/>
                <a:ea typeface="+mj-ea"/>
              </a:rPr>
              <a:t>HDR</a:t>
            </a:r>
            <a:r>
              <a:rPr lang="ja-JP" altLang="en-US" sz="2000">
                <a:latin typeface="+mj-ea"/>
                <a:ea typeface="+mj-ea"/>
              </a:rPr>
              <a:t>画像の効率的な圧縮手法の実験</a:t>
            </a:r>
            <a:endParaRPr lang="en-US" altLang="ja-JP" sz="2000">
              <a:latin typeface="+mj-ea"/>
              <a:ea typeface="+mj-ea"/>
            </a:endParaRPr>
          </a:p>
          <a:p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シミュレーションによる積乱雲の出力と実機上での実装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50000"/>
                  </a:schemeClr>
                </a:solidFill>
              </a:rPr>
              <a:t>Stable Fluids</a:t>
            </a:r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を用いた風シミュレーション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altLang="ja-JP" sz="2000">
                <a:solidFill>
                  <a:schemeClr val="tx1">
                    <a:lumMod val="50000"/>
                  </a:schemeClr>
                </a:solidFill>
              </a:rPr>
              <a:t>GPU</a:t>
            </a:r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を用いた音響パストレーシング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ja-JP" altLang="en-US" sz="2000">
                <a:solidFill>
                  <a:schemeClr val="tx1">
                    <a:lumMod val="50000"/>
                  </a:schemeClr>
                </a:solidFill>
              </a:rPr>
              <a:t>内製ゲームエンジンを活用したゲーム制作</a:t>
            </a:r>
            <a:endParaRPr lang="en-US" altLang="ja-JP" sz="200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ja-JP" altLang="en-US" sz="2000">
                <a:latin typeface="+mj-ea"/>
                <a:ea typeface="+mj-ea"/>
              </a:rPr>
              <a:t>実機で動くゲームエンジンに</a:t>
            </a:r>
            <a:r>
              <a:rPr lang="en-US" altLang="ja-JP" sz="2000">
                <a:latin typeface="+mj-ea"/>
                <a:ea typeface="+mj-ea"/>
              </a:rPr>
              <a:t>Python</a:t>
            </a:r>
            <a:r>
              <a:rPr lang="ja-JP" altLang="en-US" sz="2000">
                <a:latin typeface="+mj-ea"/>
                <a:ea typeface="+mj-ea"/>
              </a:rPr>
              <a:t>を組み込む</a:t>
            </a:r>
            <a:endParaRPr lang="en-US" altLang="ja-JP" sz="200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ja-JP" sz="200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200"/>
              <a:t>実は、この</a:t>
            </a:r>
            <a:r>
              <a:rPr lang="en-US" altLang="ja-JP" sz="2200"/>
              <a:t>2</a:t>
            </a:r>
            <a:r>
              <a:rPr lang="ja-JP" altLang="en-US" sz="2200"/>
              <a:t>つのテーマは于、鈴木が実際にインターンで取り組んだテーマ</a:t>
            </a:r>
            <a:endParaRPr lang="en-US" altLang="ja-JP" sz="2200"/>
          </a:p>
          <a:p>
            <a:pPr marL="0" indent="0">
              <a:buNone/>
            </a:pPr>
            <a:r>
              <a:rPr lang="ja-JP" altLang="en-US" sz="2200"/>
              <a:t>詳しい内容は、</a:t>
            </a:r>
            <a:r>
              <a:rPr lang="en-US" altLang="ja-JP" sz="2200"/>
              <a:t>VC2024</a:t>
            </a:r>
            <a:r>
              <a:rPr lang="ja-JP" altLang="en-US" sz="2200"/>
              <a:t>のスポンサーセッションスライドを</a:t>
            </a:r>
            <a:r>
              <a:rPr lang="en-US" altLang="ja-JP" sz="2200"/>
              <a:t>Check</a:t>
            </a:r>
            <a:r>
              <a:rPr lang="ja-JP" altLang="en-US" sz="2200"/>
              <a:t>！</a:t>
            </a:r>
            <a:endParaRPr lang="en-US" altLang="ja-JP" sz="2200"/>
          </a:p>
          <a:p>
            <a:pPr marL="0" indent="0">
              <a:buNone/>
            </a:pPr>
            <a:r>
              <a:rPr lang="ja-JP" altLang="en-US" sz="1700">
                <a:solidFill>
                  <a:srgbClr val="F7CC49"/>
                </a:solidFill>
              </a:rPr>
              <a:t>ポリフォニー・デジタルにおけるインターンシップ受け入れの取り組み～新人</a:t>
            </a:r>
            <a:r>
              <a:rPr lang="en-US" altLang="ja-JP" sz="1700">
                <a:solidFill>
                  <a:srgbClr val="F7CC49"/>
                </a:solidFill>
              </a:rPr>
              <a:t>2</a:t>
            </a:r>
            <a:r>
              <a:rPr lang="ja-JP" altLang="en-US" sz="1700">
                <a:solidFill>
                  <a:srgbClr val="F7CC49"/>
                </a:solidFill>
              </a:rPr>
              <a:t>人の実例を紹介！～</a:t>
            </a:r>
            <a:endParaRPr lang="en-US" altLang="ja-JP" sz="1500">
              <a:solidFill>
                <a:srgbClr val="F7CC49"/>
              </a:solidFill>
            </a:endParaRPr>
          </a:p>
          <a:p>
            <a:pPr marL="0" indent="0">
              <a:buNone/>
            </a:pPr>
            <a:r>
              <a:rPr lang="en-US" altLang="ja-JP" sz="1500">
                <a:solidFill>
                  <a:srgbClr val="F7CC49"/>
                </a:solidFill>
              </a:rPr>
              <a:t>https://www.polyphony.co.jp/publications/#VC2024</a:t>
            </a:r>
          </a:p>
        </p:txBody>
      </p:sp>
    </p:spTree>
    <p:extLst>
      <p:ext uri="{BB962C8B-B14F-4D97-AF65-F5344CB8AC3E}">
        <p14:creationId xmlns:p14="http://schemas.microsoft.com/office/powerpoint/2010/main" val="35293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08286-C348-3C20-4AE6-0B3BA44DD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0AD273-7322-6881-40E3-9072B47EA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インターンの先にある実際の業務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516597-C93C-AE12-1C9D-3D7C0079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7494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于、鈴木は、インターンを経て新卒入社</a:t>
            </a:r>
            <a:endParaRPr lang="en-US" altLang="ja-JP"/>
          </a:p>
          <a:p>
            <a:r>
              <a:rPr lang="ja-JP" altLang="en-US"/>
              <a:t>インターンは実際の業務にどのようにつながる？</a:t>
            </a:r>
            <a:endParaRPr lang="en-US" altLang="ja-JP"/>
          </a:p>
          <a:p>
            <a:r>
              <a:rPr lang="ja-JP" altLang="en-US"/>
              <a:t>新卒</a:t>
            </a:r>
            <a:r>
              <a:rPr lang="en-US" altLang="ja-JP"/>
              <a:t>2</a:t>
            </a:r>
            <a:r>
              <a:rPr lang="ja-JP" altLang="en-US"/>
              <a:t>年目のグラフィックスエンジニア于の業務を紹介！</a:t>
            </a:r>
            <a:endParaRPr lang="en-US" altLang="ja-JP"/>
          </a:p>
          <a:p>
            <a:pPr lvl="1"/>
            <a:r>
              <a:rPr lang="ja-JP" altLang="en-US"/>
              <a:t>インターン時のテーマは、</a:t>
            </a:r>
            <a:br>
              <a:rPr lang="en-US" altLang="ja-JP"/>
            </a:br>
            <a:r>
              <a:rPr lang="ja-JP" altLang="en-US"/>
              <a:t>「</a:t>
            </a:r>
            <a:r>
              <a:rPr lang="ja-JP" altLang="en-US">
                <a:latin typeface="+mj-ea"/>
              </a:rPr>
              <a:t>ニューラルネットワークを用いた</a:t>
            </a:r>
            <a:r>
              <a:rPr lang="en-US" altLang="ja-JP">
                <a:latin typeface="+mj-ea"/>
              </a:rPr>
              <a:t>HDR</a:t>
            </a:r>
            <a:r>
              <a:rPr lang="ja-JP" altLang="en-US">
                <a:latin typeface="+mj-ea"/>
              </a:rPr>
              <a:t>画像の効率的な圧縮手法の実験」</a:t>
            </a:r>
            <a:endParaRPr lang="en-US" altLang="ja-JP">
              <a:latin typeface="+mj-ea"/>
            </a:endParaRPr>
          </a:p>
          <a:p>
            <a:pPr lvl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5317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889D1-0118-C78E-BAC1-B7F423D9F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1255F4-91D1-66B6-046F-BF649CEF4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背景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717DCE1-F6EF-E789-6D3E-6580B6B0A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>
                <a:ea typeface="+mn-lt"/>
                <a:cs typeface="+mn-lt"/>
              </a:rPr>
              <a:t>最近のリリース</a:t>
            </a:r>
            <a:r>
              <a:rPr lang="ja-JP" altLang="en-US">
                <a:ea typeface="+mn-lt"/>
                <a:cs typeface="+mn-lt"/>
              </a:rPr>
              <a:t>は</a:t>
            </a:r>
            <a:r>
              <a:rPr lang="ja-JP">
                <a:ea typeface="+mn-lt"/>
                <a:cs typeface="+mn-lt"/>
              </a:rPr>
              <a:t>、</a:t>
            </a:r>
            <a:r>
              <a:rPr lang="ja-JP" altLang="en-US" b="1">
                <a:solidFill>
                  <a:srgbClr val="FFC000"/>
                </a:solidFill>
                <a:ea typeface="+mn-lt"/>
                <a:cs typeface="+mn-lt"/>
              </a:rPr>
              <a:t>コ</a:t>
            </a:r>
            <a:r>
              <a:rPr lang="ja-JP" b="1">
                <a:solidFill>
                  <a:srgbClr val="FFC000"/>
                </a:solidFill>
                <a:ea typeface="+mn-lt"/>
                <a:cs typeface="+mn-lt"/>
              </a:rPr>
              <a:t>ー</a:t>
            </a:r>
            <a:r>
              <a:rPr lang="ja-JP" altLang="en-US" b="1">
                <a:solidFill>
                  <a:srgbClr val="FFC000"/>
                </a:solidFill>
                <a:ea typeface="+mn-lt"/>
                <a:cs typeface="+mn-lt"/>
              </a:rPr>
              <a:t>ス</a:t>
            </a:r>
            <a:r>
              <a:rPr lang="ja-JP" b="1">
                <a:solidFill>
                  <a:srgbClr val="FFC000"/>
                </a:solidFill>
                <a:ea typeface="+mn-lt"/>
                <a:cs typeface="+mn-lt"/>
              </a:rPr>
              <a:t>の規模</a:t>
            </a:r>
            <a:r>
              <a:rPr lang="ja-JP">
                <a:ea typeface="+mn-lt"/>
                <a:cs typeface="+mn-lt"/>
              </a:rPr>
              <a:t>・</a:t>
            </a:r>
            <a:r>
              <a:rPr lang="ja-JP" b="1">
                <a:solidFill>
                  <a:schemeClr val="accent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複雑度</a:t>
            </a:r>
            <a:r>
              <a:rPr lang="ja-JP">
                <a:ea typeface="+mn-lt"/>
                <a:cs typeface="+mn-lt"/>
              </a:rPr>
              <a:t>が着実に</a:t>
            </a:r>
            <a:r>
              <a:rPr lang="ja-JP" b="1">
                <a:solidFill>
                  <a:srgbClr val="FF4D4D"/>
                </a:solidFill>
                <a:ea typeface="+mn-lt"/>
                <a:cs typeface="+mn-lt"/>
              </a:rPr>
              <a:t>増加</a:t>
            </a:r>
            <a:r>
              <a:rPr lang="ja-JP">
                <a:ea typeface="+mn-lt"/>
                <a:cs typeface="+mn-lt"/>
              </a:rPr>
              <a:t>。</a:t>
            </a:r>
          </a:p>
          <a:p>
            <a:r>
              <a:rPr lang="ja-JP" altLang="en-US">
                <a:ea typeface="+mn-lt"/>
                <a:cs typeface="+mn-lt"/>
              </a:rPr>
              <a:t>従来の</a:t>
            </a:r>
            <a:r>
              <a:rPr lang="ja-JP" altLang="en-US" b="1">
                <a:solidFill>
                  <a:schemeClr val="bg2">
                    <a:lumMod val="25000"/>
                    <a:lumOff val="75000"/>
                  </a:schemeClr>
                </a:solidFill>
                <a:ea typeface="+mn-lt"/>
                <a:cs typeface="+mn-lt"/>
              </a:rPr>
              <a:t>クラスタベースの事前計算カリング</a:t>
            </a:r>
            <a:r>
              <a:rPr lang="ja-JP" altLang="en-US">
                <a:ea typeface="+mn-lt"/>
                <a:cs typeface="+mn-lt"/>
              </a:rPr>
              <a:t>は</a:t>
            </a:r>
            <a:r>
              <a:rPr lang="ja-JP">
                <a:ea typeface="+mn-lt"/>
                <a:cs typeface="+mn-lt"/>
              </a:rPr>
              <a:t>大規模シーンで</a:t>
            </a:r>
            <a:endParaRPr lang="en-US" altLang="ja-JP"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>
                <a:ea typeface="+mn-lt"/>
                <a:cs typeface="+mn-lt"/>
              </a:rPr>
              <a:t>スケールせず、描画オーバーヘッド</a:t>
            </a:r>
            <a:r>
              <a:rPr lang="ja-JP" altLang="en-US">
                <a:ea typeface="+mn-lt"/>
                <a:cs typeface="+mn-lt"/>
              </a:rPr>
              <a:t>が生じた</a:t>
            </a:r>
            <a:r>
              <a:rPr lang="ja-JP">
                <a:ea typeface="+mn-lt"/>
                <a:cs typeface="+mn-lt"/>
              </a:rPr>
              <a:t>。</a:t>
            </a:r>
          </a:p>
          <a:p>
            <a:pPr marL="0" indent="0">
              <a:buNone/>
            </a:pPr>
            <a:endParaRPr lang="ja-JP" alt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 b="1">
                <a:ea typeface="+mn-lt"/>
                <a:cs typeface="+mn-lt"/>
              </a:rPr>
              <a:t>→</a:t>
            </a:r>
            <a:r>
              <a:rPr lang="ja-JP">
                <a:ea typeface="+mn-lt"/>
                <a:cs typeface="+mn-lt"/>
              </a:rPr>
              <a:t> </a:t>
            </a:r>
            <a:r>
              <a:rPr lang="ja-JP" altLang="en-US" b="1">
                <a:solidFill>
                  <a:srgbClr val="92D050"/>
                </a:solidFill>
                <a:ea typeface="+mn-lt"/>
                <a:cs typeface="+mn-lt"/>
              </a:rPr>
              <a:t>高速かつ</a:t>
            </a:r>
            <a:r>
              <a:rPr lang="ja-JP" b="1">
                <a:solidFill>
                  <a:srgbClr val="92D050"/>
                </a:solidFill>
                <a:ea typeface="+mn-lt"/>
                <a:cs typeface="+mn-lt"/>
              </a:rPr>
              <a:t>高精度</a:t>
            </a:r>
            <a:r>
              <a:rPr lang="ja-JP">
                <a:ea typeface="+mn-lt"/>
                <a:cs typeface="+mn-lt"/>
              </a:rPr>
              <a:t>な</a:t>
            </a:r>
            <a:r>
              <a:rPr lang="ja-JP" altLang="en-US">
                <a:ea typeface="+mn-lt"/>
                <a:cs typeface="+mn-lt"/>
              </a:rPr>
              <a:t>カリング</a:t>
            </a:r>
            <a:r>
              <a:rPr lang="ja-JP">
                <a:ea typeface="+mn-lt"/>
                <a:cs typeface="+mn-lt"/>
              </a:rPr>
              <a:t>手法が必要。</a:t>
            </a:r>
            <a:endParaRPr lang="ja-JP" altLang="en-US">
              <a:ea typeface="+mn-lt"/>
              <a:cs typeface="+mn-lt"/>
            </a:endParaRPr>
          </a:p>
        </p:txBody>
      </p:sp>
      <p:pic>
        <p:nvPicPr>
          <p:cNvPr id="4" name="Picture 3" descr="消化をする人のイラスト">
            <a:extLst>
              <a:ext uri="{FF2B5EF4-FFF2-40B4-BE49-F238E27FC236}">
                <a16:creationId xmlns:a16="http://schemas.microsoft.com/office/drawing/2014/main" id="{BB675219-E76A-F565-F182-71456EC3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4184142"/>
            <a:ext cx="2615513" cy="267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6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A699-BD05-7B75-AEAE-0E593603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B117E-CF78-B51C-FEA0-092EF22A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FFFFFF"/>
                </a:solidFill>
                <a:ea typeface="+mj-lt"/>
                <a:cs typeface="+mj-lt"/>
              </a:rPr>
              <a:t>アプローチ選定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0DBC10-2A4D-3E2E-94C9-5647F6633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5479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b="1">
                <a:solidFill>
                  <a:srgbClr val="FFC000"/>
                </a:solidFill>
              </a:rPr>
              <a:t>本質の整理</a:t>
            </a:r>
            <a:r>
              <a:rPr lang="ja-JP" altLang="en-US"/>
              <a:t>：</a:t>
            </a:r>
            <a:endParaRPr lang="en-US" altLang="ja-JP"/>
          </a:p>
          <a:p>
            <a:pPr marL="457200" lvl="1" indent="0">
              <a:buNone/>
            </a:pPr>
            <a:r>
              <a:rPr lang="ja-JP" altLang="en-US"/>
              <a:t>視点</a:t>
            </a:r>
            <a:r>
              <a:rPr lang="ja-JP">
                <a:ea typeface="+mn-lt"/>
                <a:cs typeface="+mn-lt"/>
              </a:rPr>
              <a:t>位置</a:t>
            </a:r>
            <a:r>
              <a:rPr lang="ja-JP" altLang="en-US"/>
              <a:t>が与えられたとき、可視オブジェクト</a:t>
            </a:r>
            <a:endParaRPr lang="en-US" altLang="ja-JP"/>
          </a:p>
          <a:p>
            <a:pPr marL="457200" lvl="1" indent="0">
              <a:buNone/>
            </a:pPr>
            <a:r>
              <a:rPr lang="ja-JP" altLang="en-US"/>
              <a:t>集合を高速、高精度に求める。</a:t>
            </a:r>
          </a:p>
          <a:p>
            <a:r>
              <a:rPr lang="ja-JP" b="1">
                <a:solidFill>
                  <a:srgbClr val="9F8FFF"/>
                </a:solidFill>
                <a:ea typeface="+mn-lt"/>
                <a:cs typeface="+mn-lt"/>
              </a:rPr>
              <a:t>NeRF</a:t>
            </a:r>
            <a:r>
              <a:rPr lang="ja-JP">
                <a:ea typeface="+mn-lt"/>
                <a:cs typeface="+mn-lt"/>
              </a:rPr>
              <a:t>との類似点</a:t>
            </a:r>
            <a:r>
              <a:rPr lang="ja-JP" altLang="en-US">
                <a:ea typeface="+mn-lt"/>
                <a:cs typeface="+mn-lt"/>
              </a:rPr>
              <a:t>：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ja-JP">
                <a:ea typeface="+mn-lt"/>
                <a:cs typeface="+mn-lt"/>
              </a:rPr>
              <a:t>視点から「何が見えるか」を学習で推定する発想</a:t>
            </a:r>
          </a:p>
          <a:p>
            <a:r>
              <a:rPr lang="ja-JP" altLang="en-US" b="1">
                <a:solidFill>
                  <a:srgbClr val="00B0F0"/>
                </a:solidFill>
                <a:ea typeface="+mn-lt"/>
                <a:cs typeface="+mn-lt"/>
              </a:rPr>
              <a:t>方針</a:t>
            </a:r>
            <a:r>
              <a:rPr lang="ja-JP" altLang="en-US">
                <a:ea typeface="+mn-lt"/>
                <a:cs typeface="+mn-lt"/>
              </a:rPr>
              <a:t>：自分の得意な</a:t>
            </a:r>
            <a:r>
              <a:rPr lang="en-US" altLang="ja-JP">
                <a:ea typeface="+mn-lt"/>
                <a:cs typeface="+mn-lt"/>
              </a:rPr>
              <a:t>NN</a:t>
            </a:r>
            <a:r>
              <a:rPr lang="ja-JP" altLang="en-US">
                <a:ea typeface="+mn-lt"/>
                <a:cs typeface="+mn-lt"/>
              </a:rPr>
              <a:t>を活かし、</a:t>
            </a:r>
            <a:r>
              <a:rPr lang="ja-JP" altLang="en-US" b="1">
                <a:solidFill>
                  <a:srgbClr val="92D050"/>
                </a:solidFill>
                <a:ea typeface="+mn-lt"/>
                <a:cs typeface="+mn-lt"/>
              </a:rPr>
              <a:t>軽量ニューラルネットワーク</a:t>
            </a:r>
            <a:r>
              <a:rPr lang="ja-JP" altLang="en-US">
                <a:ea typeface="+mn-lt"/>
                <a:cs typeface="+mn-lt"/>
              </a:rPr>
              <a:t>による可視性予測＋既存カリングのハイブリッドを試行。</a:t>
            </a:r>
            <a:endParaRPr lang="ja-JP"/>
          </a:p>
          <a:p>
            <a:endParaRPr lang="ja-JP" altLang="en-US"/>
          </a:p>
        </p:txBody>
      </p:sp>
      <p:pic>
        <p:nvPicPr>
          <p:cNvPr id="4" name="Picture 3" descr="学ぶ人工知能のイラスト | かわいいフリー素材集 いらすとや">
            <a:extLst>
              <a:ext uri="{FF2B5EF4-FFF2-40B4-BE49-F238E27FC236}">
                <a16:creationId xmlns:a16="http://schemas.microsoft.com/office/drawing/2014/main" id="{B05E8DDB-E4B3-22C3-A9EB-3949E8CB5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711" y="540358"/>
            <a:ext cx="2524898" cy="27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3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CC813-923C-4E69-3F39-9826AC8E6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B7D80C-8979-5AEE-7670-C4B430F1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>
                <a:solidFill>
                  <a:srgbClr val="FFFFFF"/>
                </a:solidFill>
                <a:ea typeface="+mj-lt"/>
                <a:cs typeface="+mj-lt"/>
              </a:rPr>
              <a:t>Neural </a:t>
            </a:r>
            <a:r>
              <a:rPr lang="en-US" altLang="ja-JP">
                <a:solidFill>
                  <a:srgbClr val="FFFFFF"/>
                </a:solidFill>
                <a:ea typeface="+mj-lt"/>
                <a:cs typeface="+mj-lt"/>
              </a:rPr>
              <a:t>Potential Visibility </a:t>
            </a:r>
            <a:r>
              <a:rPr lang="ja-JP">
                <a:solidFill>
                  <a:srgbClr val="FFFFFF"/>
                </a:solidFill>
                <a:ea typeface="+mj-lt"/>
                <a:cs typeface="+mj-lt"/>
              </a:rPr>
              <a:t>S</a:t>
            </a:r>
            <a:r>
              <a:rPr lang="en-US" altLang="ja-JP">
                <a:solidFill>
                  <a:srgbClr val="FFFFFF"/>
                </a:solidFill>
                <a:ea typeface="+mj-lt"/>
                <a:cs typeface="+mj-lt"/>
              </a:rPr>
              <a:t>et</a:t>
            </a:r>
            <a:r>
              <a:rPr lang="ja-JP" altLang="en-US">
                <a:solidFill>
                  <a:srgbClr val="FFFFFF"/>
                </a:solidFill>
                <a:ea typeface="+mj-lt"/>
                <a:cs typeface="+mj-lt"/>
              </a:rPr>
              <a:t>概要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348ABF-4AF8-8427-FFD7-3BD3333FE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3207" y="4000038"/>
            <a:ext cx="9420540" cy="2394481"/>
          </a:xfrm>
          <a:prstGeom prst="rect">
            <a:avLst/>
          </a:prstGeom>
        </p:spPr>
      </p:pic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2254DAD-8864-2474-7AC1-0B51818E285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b="1">
                <a:solidFill>
                  <a:srgbClr val="FFC000"/>
                </a:solidFill>
              </a:rPr>
              <a:t>高周波位置</a:t>
            </a:r>
            <a:r>
              <a:rPr lang="ja-JP" b="1">
                <a:solidFill>
                  <a:srgbClr val="FFC000"/>
                </a:solidFill>
                <a:ea typeface="+mn-lt"/>
                <a:cs typeface="+mn-lt"/>
              </a:rPr>
              <a:t>エンベディング</a:t>
            </a:r>
            <a:r>
              <a:rPr lang="ja-JP" altLang="en-US"/>
              <a:t>：Fourier Feature Mapping</a:t>
            </a:r>
          </a:p>
          <a:p>
            <a:r>
              <a:rPr lang="ja-JP" b="1">
                <a:solidFill>
                  <a:srgbClr val="00B0F0"/>
                </a:solidFill>
                <a:ea typeface="+mn-lt"/>
                <a:cs typeface="+mn-lt"/>
              </a:rPr>
              <a:t>予測モデル</a:t>
            </a:r>
            <a:r>
              <a:rPr lang="ja-JP">
                <a:ea typeface="+mn-lt"/>
                <a:cs typeface="+mn-lt"/>
              </a:rPr>
              <a:t>：</a:t>
            </a:r>
            <a:r>
              <a:rPr lang="ja-JP" altLang="en-US">
                <a:ea typeface="+mn-lt"/>
                <a:cs typeface="+mn-lt"/>
              </a:rPr>
              <a:t>軽い多層パーセプトロン</a:t>
            </a:r>
            <a:r>
              <a:rPr lang="ja-JP">
                <a:ea typeface="+mn-lt"/>
                <a:cs typeface="+mn-lt"/>
              </a:rPr>
              <a:t>による二値分類</a:t>
            </a:r>
            <a:br>
              <a:rPr lang="en-US" altLang="ja-JP">
                <a:ea typeface="+mn-lt"/>
                <a:cs typeface="+mn-lt"/>
              </a:rPr>
            </a:br>
            <a:r>
              <a:rPr lang="ja-JP">
                <a:ea typeface="+mn-lt"/>
                <a:cs typeface="+mn-lt"/>
              </a:rPr>
              <a:t>（各オブジェクトの可視確率を出力）</a:t>
            </a:r>
            <a:endParaRPr lang="ja-JP" altLang="en-US"/>
          </a:p>
          <a:p>
            <a:r>
              <a:rPr lang="ja-JP" altLang="en-US" b="1">
                <a:solidFill>
                  <a:srgbClr val="92D050"/>
                </a:solidFill>
                <a:ea typeface="+mn-lt"/>
                <a:cs typeface="+mn-lt"/>
              </a:rPr>
              <a:t>保守カリング</a:t>
            </a:r>
            <a:r>
              <a:rPr lang="ja-JP" altLang="en-US">
                <a:ea typeface="+mn-lt"/>
                <a:cs typeface="+mn-lt"/>
              </a:rPr>
              <a:t>：閾値シフトで偽陰性を抑制（描画漏れ防止）</a:t>
            </a:r>
            <a:endParaRPr lang="ja-JP"/>
          </a:p>
        </p:txBody>
      </p:sp>
    </p:spTree>
    <p:extLst>
      <p:ext uri="{BB962C8B-B14F-4D97-AF65-F5344CB8AC3E}">
        <p14:creationId xmlns:p14="http://schemas.microsoft.com/office/powerpoint/2010/main" val="69170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0FCC1D-059B-4F88-FA8D-95345915A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自己紹介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478226-1FE9-B6CC-44EF-265BCB06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972" y="2295988"/>
            <a:ext cx="8447827" cy="35567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ja-JP" altLang="en-US">
                <a:latin typeface="+mj-ea"/>
                <a:ea typeface="+mj-ea"/>
              </a:rPr>
              <a:t>鈴木 龍（すずき りゅう）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en-US" altLang="ja-JP">
                <a:latin typeface="+mn-ea"/>
              </a:rPr>
              <a:t>2024</a:t>
            </a:r>
            <a:r>
              <a:rPr lang="ja-JP" altLang="en-US">
                <a:latin typeface="+mn-ea"/>
              </a:rPr>
              <a:t>年入社</a:t>
            </a:r>
            <a:endParaRPr lang="en-US" altLang="ja-JP">
              <a:latin typeface="+mn-ea"/>
            </a:endParaRPr>
          </a:p>
          <a:p>
            <a:pPr lvl="1"/>
            <a:r>
              <a:rPr lang="ja-JP" altLang="en-US">
                <a:latin typeface="+mn-ea"/>
              </a:rPr>
              <a:t>主にゲームエンジンの実装を担当</a:t>
            </a:r>
            <a:endParaRPr lang="en-US" altLang="ja-JP">
              <a:latin typeface="+mn-ea"/>
            </a:endParaRPr>
          </a:p>
          <a:p>
            <a:pPr marL="457200" lvl="1" indent="0">
              <a:buNone/>
            </a:pPr>
            <a:endParaRPr lang="en-US" altLang="ja-JP"/>
          </a:p>
          <a:p>
            <a:pPr marL="0" indent="0">
              <a:buNone/>
            </a:pPr>
            <a:r>
              <a:rPr lang="ja-JP" altLang="en-US">
                <a:latin typeface="+mj-ea"/>
                <a:ea typeface="+mj-ea"/>
              </a:rPr>
              <a:t>于 承中（う しょうちゅう）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en-US" altLang="ja-JP"/>
              <a:t>2024</a:t>
            </a:r>
            <a:r>
              <a:rPr lang="ja-JP" altLang="en-US"/>
              <a:t>年入社</a:t>
            </a:r>
            <a:endParaRPr lang="en-US" altLang="ja-JP"/>
          </a:p>
          <a:p>
            <a:pPr lvl="1"/>
            <a:r>
              <a:rPr lang="ja-JP" altLang="en-US"/>
              <a:t>主にグラフィックス機能の実装を担当</a:t>
            </a:r>
            <a:endParaRPr lang="en-US" altLang="ja-JP"/>
          </a:p>
          <a:p>
            <a:pPr lvl="1"/>
            <a:r>
              <a:rPr lang="ja-JP" altLang="en-US"/>
              <a:t>中国広州市出身</a:t>
            </a:r>
            <a:endParaRPr lang="en-US" altLang="ja-JP"/>
          </a:p>
          <a:p>
            <a:pPr lvl="1"/>
            <a:r>
              <a:rPr lang="ja-JP" altLang="en-US">
                <a:solidFill>
                  <a:srgbClr val="AFA7D9"/>
                </a:solidFill>
                <a:latin typeface="+mj-ea"/>
                <a:ea typeface="+mj-ea"/>
              </a:rPr>
              <a:t>2023年Siggraph論文発表</a:t>
            </a:r>
          </a:p>
        </p:txBody>
      </p:sp>
      <p:pic>
        <p:nvPicPr>
          <p:cNvPr id="8" name="図 7" descr="白いシャツを着ている男性&#10;&#10;自動的に生成された説明">
            <a:extLst>
              <a:ext uri="{FF2B5EF4-FFF2-40B4-BE49-F238E27FC236}">
                <a16:creationId xmlns:a16="http://schemas.microsoft.com/office/drawing/2014/main" id="{6A9AAA36-E31D-6EB8-3807-78B00833E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5"/>
          <a:stretch/>
        </p:blipFill>
        <p:spPr>
          <a:xfrm>
            <a:off x="1120245" y="2008811"/>
            <a:ext cx="1548647" cy="1795730"/>
          </a:xfrm>
          <a:prstGeom prst="ellipse">
            <a:avLst/>
          </a:prstGeom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738BF21-E73F-69F0-D760-0169973C12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106"/>
          <a:stretch/>
        </p:blipFill>
        <p:spPr>
          <a:xfrm>
            <a:off x="1095449" y="3951144"/>
            <a:ext cx="1598237" cy="17957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387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8F88F-CFC7-A76A-9289-99227DBE4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2497D0-F071-4D7E-0DAA-653872E1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ニューラルだけではない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2A5BA8-C838-6CFB-5788-84C5F0882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b="1">
                <a:solidFill>
                  <a:schemeClr val="accent6">
                    <a:lumMod val="40000"/>
                    <a:lumOff val="60000"/>
                  </a:schemeClr>
                </a:solidFill>
              </a:rPr>
              <a:t>トレーニングデータ生成</a:t>
            </a:r>
          </a:p>
          <a:p>
            <a:r>
              <a:rPr lang="ja-JP" altLang="en-US" b="1">
                <a:solidFill>
                  <a:schemeClr val="accent4">
                    <a:lumMod val="60000"/>
                    <a:lumOff val="40000"/>
                  </a:schemeClr>
                </a:solidFill>
              </a:rPr>
              <a:t>量子化</a:t>
            </a:r>
          </a:p>
          <a:p>
            <a:r>
              <a:rPr lang="ja-JP" altLang="en-U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SSE推論</a:t>
            </a:r>
          </a:p>
          <a:p>
            <a:endParaRPr lang="ja-JP" altLang="en-US"/>
          </a:p>
          <a:p>
            <a:endParaRPr lang="ja-JP" altLang="en-US"/>
          </a:p>
          <a:p>
            <a:r>
              <a:rPr lang="ja-JP" altLang="en-US"/>
              <a:t>詳細は</a:t>
            </a:r>
            <a:r>
              <a:rPr lang="ja-JP" altLang="en-US" b="1">
                <a:solidFill>
                  <a:schemeClr val="accent5">
                    <a:lumMod val="40000"/>
                    <a:lumOff val="60000"/>
                  </a:schemeClr>
                </a:solidFill>
              </a:rPr>
              <a:t>CEDEC 2025 Neural PVS</a:t>
            </a:r>
            <a:r>
              <a:rPr lang="ja-JP" altLang="en-US" b="1"/>
              <a:t>を</a:t>
            </a:r>
            <a:r>
              <a:rPr lang="ja-JP" altLang="en-US"/>
              <a:t>参照</a:t>
            </a:r>
          </a:p>
        </p:txBody>
      </p:sp>
      <p:pic>
        <p:nvPicPr>
          <p:cNvPr id="6" name="Picture 5" descr="ビジネスのイラスト「万能ビジネスマン」 | かわいいフリー素材集 ...">
            <a:extLst>
              <a:ext uri="{FF2B5EF4-FFF2-40B4-BE49-F238E27FC236}">
                <a16:creationId xmlns:a16="http://schemas.microsoft.com/office/drawing/2014/main" id="{A1C5FA90-4388-3AC3-757D-3773CC33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866" y="667974"/>
            <a:ext cx="4049485" cy="397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7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C3F04-95F7-D2D4-F89C-0530B0FFC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69A1C3-912A-5CD2-F6D6-7559ED4F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/>
              <a:t>順風満帆…ではありませんでした</a:t>
            </a:r>
            <a:endParaRPr lang="en-US" altLang="ja-JP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E03500-9C0A-C8C7-5802-D691B1153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ハプニング：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/>
              <a:t>モデルが重すぎて社内</a:t>
            </a:r>
            <a:r>
              <a:rPr lang="ja-JP" altLang="en-US">
                <a:solidFill>
                  <a:srgbClr val="FFFFFF"/>
                </a:solidFill>
              </a:rPr>
              <a:t>ビルドパイプラインが大渋滞</a:t>
            </a:r>
            <a:r>
              <a:rPr lang="ja-JP" altLang="en-US"/>
              <a:t>。</a:t>
            </a:r>
            <a:endParaRPr lang="ja-JP"/>
          </a:p>
          <a:p>
            <a:pPr lvl="1">
              <a:buFont typeface="Courier New" panose="020B0604020202020204" pitchFamily="34" charset="0"/>
              <a:buChar char="o"/>
            </a:pPr>
            <a:r>
              <a:rPr lang="ja-JP" altLang="en-US"/>
              <a:t>十数台のビルドマシンが止まっていた。</a:t>
            </a:r>
            <a:endParaRPr lang="ja-JP"/>
          </a:p>
          <a:p>
            <a:r>
              <a:rPr lang="ja-JP">
                <a:ea typeface="+mn-lt"/>
                <a:cs typeface="+mn-lt"/>
              </a:rPr>
              <a:t>レスキュー：</a:t>
            </a:r>
            <a:endParaRPr lang="ja-JP" alt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ja-JP">
                <a:ea typeface="+mn-lt"/>
                <a:cs typeface="+mn-lt"/>
              </a:rPr>
              <a:t>すぐ停止→原因究明</a:t>
            </a:r>
            <a:endParaRPr lang="ja-JP" altLang="en-US"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ja-JP">
                <a:ea typeface="+mn-lt"/>
                <a:cs typeface="+mn-lt"/>
              </a:rPr>
              <a:t>メンターの協力で復旧</a:t>
            </a:r>
            <a:endParaRPr lang="ja-JP" altLang="en-US"/>
          </a:p>
          <a:p>
            <a:r>
              <a:rPr lang="ja-JP" altLang="en-US"/>
              <a:t>その後：モデルとフローを継続</a:t>
            </a:r>
            <a:r>
              <a:rPr lang="ja-JP" altLang="en-US" b="1">
                <a:solidFill>
                  <a:srgbClr val="FFFF00"/>
                </a:solidFill>
              </a:rPr>
              <a:t>改善</a:t>
            </a:r>
            <a:endParaRPr lang="ja-JP" sz="2400" b="1">
              <a:solidFill>
                <a:srgbClr val="FFFF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ja-JP" altLang="en-US">
                <a:ea typeface="+mn-lt"/>
                <a:cs typeface="+mn-lt"/>
              </a:rPr>
              <a:t>⇒</a:t>
            </a:r>
            <a:r>
              <a:rPr lang="ja-JP" b="1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製品レベル</a:t>
            </a:r>
            <a:r>
              <a:rPr lang="ja-JP">
                <a:ea typeface="+mn-lt"/>
                <a:cs typeface="+mn-lt"/>
              </a:rPr>
              <a:t>に到達</a:t>
            </a:r>
            <a:endParaRPr lang="ja-JP" altLang="en-US" sz="2400"/>
          </a:p>
        </p:txBody>
      </p:sp>
      <p:pic>
        <p:nvPicPr>
          <p:cNvPr id="4" name="Picture 3" descr="倒れるプログラムのキャラクター | かわいいフリー素材集 いらすとや">
            <a:extLst>
              <a:ext uri="{FF2B5EF4-FFF2-40B4-BE49-F238E27FC236}">
                <a16:creationId xmlns:a16="http://schemas.microsoft.com/office/drawing/2014/main" id="{80993C33-8287-9EDF-1DEF-B9894CAC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049" y="2887705"/>
            <a:ext cx="3542270" cy="354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72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4638-3F77-B87D-F122-52343DB1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FAB9F-03A4-01C8-0C10-5F9A3CE7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結果</a:t>
            </a:r>
            <a:r>
              <a:rPr lang="en-US" altLang="ja-JP"/>
              <a:t>:</a:t>
            </a:r>
            <a:r>
              <a:rPr lang="ja-JP" altLang="en-US"/>
              <a:t>グランバレー</a:t>
            </a:r>
            <a:r>
              <a:rPr lang="en-US" altLang="ja-JP"/>
              <a:t>(PS5®)</a:t>
            </a:r>
            <a:endParaRPr lang="ja-JP"/>
          </a:p>
        </p:txBody>
      </p:sp>
      <p:pic>
        <p:nvPicPr>
          <p:cNvPr id="7" name="Picture 6" descr="高品質」のイラスト文字 | かわいいフリー素材集 いらすとや">
            <a:extLst>
              <a:ext uri="{FF2B5EF4-FFF2-40B4-BE49-F238E27FC236}">
                <a16:creationId xmlns:a16="http://schemas.microsoft.com/office/drawing/2014/main" id="{9D1A1341-6B67-7367-3D30-8D7719EF4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1" y="3300517"/>
            <a:ext cx="3818190" cy="2002598"/>
          </a:xfrm>
          <a:prstGeom prst="rect">
            <a:avLst/>
          </a:prstGeom>
        </p:spPr>
      </p:pic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E82AFDCD-5B70-1575-4783-D5D8A687D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255512"/>
              </p:ext>
            </p:extLst>
          </p:nvPr>
        </p:nvGraphicFramePr>
        <p:xfrm>
          <a:off x="7141028" y="1690688"/>
          <a:ext cx="4963884" cy="182873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14431">
                  <a:extLst>
                    <a:ext uri="{9D8B030D-6E8A-4147-A177-3AD203B41FA5}">
                      <a16:colId xmlns:a16="http://schemas.microsoft.com/office/drawing/2014/main" val="588589513"/>
                    </a:ext>
                  </a:extLst>
                </a:gridCol>
                <a:gridCol w="1188838">
                  <a:extLst>
                    <a:ext uri="{9D8B030D-6E8A-4147-A177-3AD203B41FA5}">
                      <a16:colId xmlns:a16="http://schemas.microsoft.com/office/drawing/2014/main" val="2671334275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765755480"/>
                    </a:ext>
                  </a:extLst>
                </a:gridCol>
                <a:gridCol w="1676398">
                  <a:extLst>
                    <a:ext uri="{9D8B030D-6E8A-4147-A177-3AD203B41FA5}">
                      <a16:colId xmlns:a16="http://schemas.microsoft.com/office/drawing/2014/main" val="3304672310"/>
                    </a:ext>
                  </a:extLst>
                </a:gridCol>
              </a:tblGrid>
              <a:tr h="441854">
                <a:tc>
                  <a:txBody>
                    <a:bodyPr/>
                    <a:lstStyle/>
                    <a:p>
                      <a:pPr marL="0" marR="0" lvl="0" indent="0" algn="l" defTabSz="1829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pPr marL="0" marR="0" lvl="0" indent="0" algn="l" defTabSz="1829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/>
                        <a:t>w/o Neural</a:t>
                      </a:r>
                      <a:endParaRPr kumimoji="1" lang="ja-JP" altLang="en-US" sz="1800" b="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pPr marL="0" marR="0" lvl="0" indent="0" algn="l" defTabSz="1829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/>
                        <a:t>w/ Neural</a:t>
                      </a: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/>
                        <a:t>Improvement</a:t>
                      </a:r>
                      <a:endParaRPr kumimoji="1" lang="ja-JP" altLang="en-US" sz="1800" b="0"/>
                    </a:p>
                  </a:txBody>
                  <a:tcPr marL="60939" marR="60939" marT="30469" marB="30469"/>
                </a:tc>
                <a:extLst>
                  <a:ext uri="{0D108BD9-81ED-4DB2-BD59-A6C34878D82A}">
                    <a16:rowId xmlns:a16="http://schemas.microsoft.com/office/drawing/2014/main" val="1130679634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kumimoji="1" lang="en-US" altLang="ja-JP" sz="1800" b="1"/>
                        <a:t>GPU max.</a:t>
                      </a:r>
                      <a:endParaRPr kumimoji="1" lang="ja-JP" altLang="en-US" sz="1800" b="1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8.885ms</a:t>
                      </a: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pPr marL="0" marR="0" lvl="0" indent="0" algn="l" defTabSz="18295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/>
                        <a:t>8.787ms</a:t>
                      </a: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 b="1">
                          <a:solidFill>
                            <a:srgbClr val="00B050"/>
                          </a:solidFill>
                        </a:rPr>
                        <a:t>0.098ms</a:t>
                      </a:r>
                      <a:endParaRPr kumimoji="1" lang="ja-JP" altLang="en-US" sz="1800" b="1">
                        <a:solidFill>
                          <a:srgbClr val="00B050"/>
                        </a:solidFill>
                      </a:endParaRPr>
                    </a:p>
                  </a:txBody>
                  <a:tcPr marL="60939" marR="60939" marT="30469" marB="30469"/>
                </a:tc>
                <a:extLst>
                  <a:ext uri="{0D108BD9-81ED-4DB2-BD59-A6C34878D82A}">
                    <a16:rowId xmlns:a16="http://schemas.microsoft.com/office/drawing/2014/main" val="481880075"/>
                  </a:ext>
                </a:extLst>
              </a:tr>
              <a:tr h="441854">
                <a:tc>
                  <a:txBody>
                    <a:bodyPr/>
                    <a:lstStyle/>
                    <a:p>
                      <a:r>
                        <a:rPr kumimoji="1" lang="en-US" altLang="ja-JP" sz="1800" b="1"/>
                        <a:t>CPU max.</a:t>
                      </a:r>
                      <a:endParaRPr kumimoji="1" lang="ja-JP" altLang="en-US" sz="1800" b="1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6.378ms</a:t>
                      </a: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/>
                        <a:t>5.849ms</a:t>
                      </a:r>
                      <a:endParaRPr kumimoji="1" lang="ja-JP" altLang="en-US" sz="1800"/>
                    </a:p>
                  </a:txBody>
                  <a:tcPr marL="60939" marR="60939" marT="30469" marB="30469"/>
                </a:tc>
                <a:tc>
                  <a:txBody>
                    <a:bodyPr/>
                    <a:lstStyle/>
                    <a:p>
                      <a:r>
                        <a:rPr kumimoji="1" lang="en-US" altLang="ja-JP" b="1">
                          <a:solidFill>
                            <a:srgbClr val="00B050"/>
                          </a:solidFill>
                        </a:rPr>
                        <a:t>0.529ms</a:t>
                      </a:r>
                      <a:endParaRPr kumimoji="1" lang="ja-JP" altLang="en-US" sz="1800" b="1">
                        <a:solidFill>
                          <a:srgbClr val="00B050"/>
                        </a:solidFill>
                      </a:endParaRPr>
                    </a:p>
                  </a:txBody>
                  <a:tcPr marL="60939" marR="60939" marT="30469" marB="30469"/>
                </a:tc>
                <a:extLst>
                  <a:ext uri="{0D108BD9-81ED-4DB2-BD59-A6C34878D82A}">
                    <a16:rowId xmlns:a16="http://schemas.microsoft.com/office/drawing/2014/main" val="413237579"/>
                  </a:ext>
                </a:extLst>
              </a:tr>
            </a:tbl>
          </a:graphicData>
        </a:graphic>
      </p:graphicFrame>
      <p:pic>
        <p:nvPicPr>
          <p:cNvPr id="4" name="図 3" descr="高速道路を走る車&#10;&#10;中程度の精度で自動的に生成された説明">
            <a:extLst>
              <a:ext uri="{FF2B5EF4-FFF2-40B4-BE49-F238E27FC236}">
                <a16:creationId xmlns:a16="http://schemas.microsoft.com/office/drawing/2014/main" id="{79F803F4-6985-EF8D-912D-6DA0C46D1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4" y="1690688"/>
            <a:ext cx="6800653" cy="38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5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A4638-3F77-B87D-F122-52343DB1A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AFAB9F-03A4-01C8-0C10-5F9A3CE74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>
                <a:solidFill>
                  <a:srgbClr val="FFFFFF"/>
                </a:solidFill>
                <a:ea typeface="+mj-lt"/>
                <a:cs typeface="+mj-lt"/>
              </a:rPr>
              <a:t>成果</a:t>
            </a:r>
            <a:r>
              <a:rPr lang="ja-JP" altLang="en-US">
                <a:solidFill>
                  <a:srgbClr val="FFFFFF"/>
                </a:solidFill>
                <a:ea typeface="+mj-lt"/>
                <a:cs typeface="+mj-lt"/>
              </a:rPr>
              <a:t>発表</a:t>
            </a:r>
            <a:endParaRPr 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4A025C-1D93-81AA-799B-DD25F8777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ソニー内部コンファレンス</a:t>
            </a:r>
            <a:endParaRPr lang="ja-JP"/>
          </a:p>
          <a:p>
            <a:r>
              <a:rPr lang="ja-JP" altLang="en-US"/>
              <a:t>CEDEC・CEDEC九州</a:t>
            </a:r>
          </a:p>
        </p:txBody>
      </p:sp>
      <p:pic>
        <p:nvPicPr>
          <p:cNvPr id="4" name="Picture 3" descr="説明会・セミナーのイラスト | かわいいフリー素材集 いらすとや">
            <a:extLst>
              <a:ext uri="{FF2B5EF4-FFF2-40B4-BE49-F238E27FC236}">
                <a16:creationId xmlns:a16="http://schemas.microsoft.com/office/drawing/2014/main" id="{46B45429-C778-6F5B-3415-CA047C9DC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005" y="2393941"/>
            <a:ext cx="4530748" cy="394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6472FA-995A-8EC0-0D0B-75BDDA4BA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91" y="2928551"/>
            <a:ext cx="5900109" cy="357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55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29543F-D1CE-5191-ABC3-F29FB078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最後に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14D0C5-DB21-67E7-AFAD-7C16E737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07021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>
                <a:latin typeface="+mj-ea"/>
                <a:ea typeface="+mj-ea"/>
              </a:rPr>
              <a:t>インターン、新卒、</a:t>
            </a:r>
            <a:r>
              <a:rPr kumimoji="1" lang="ja-JP" altLang="en-US">
                <a:solidFill>
                  <a:srgbClr val="F7CC49"/>
                </a:solidFill>
                <a:latin typeface="+mj-ea"/>
                <a:ea typeface="+mj-ea"/>
              </a:rPr>
              <a:t>アルバイト  </a:t>
            </a:r>
            <a:r>
              <a:rPr kumimoji="1" lang="ja-JP" altLang="en-US">
                <a:latin typeface="+mj-ea"/>
                <a:ea typeface="+mj-ea"/>
              </a:rPr>
              <a:t>募集してます</a:t>
            </a:r>
            <a:endParaRPr kumimoji="1" lang="en-US" altLang="ja-JP">
              <a:latin typeface="+mj-ea"/>
              <a:ea typeface="+mj-ea"/>
            </a:endParaRPr>
          </a:p>
          <a:p>
            <a:pPr lvl="1"/>
            <a:r>
              <a:rPr kumimoji="1" lang="ja-JP" altLang="en-US"/>
              <a:t>詳しい情報はビラに書いてあります</a:t>
            </a:r>
            <a:endParaRPr kumimoji="1" lang="en-US" altLang="ja-JP"/>
          </a:p>
          <a:p>
            <a:pPr lvl="1"/>
            <a:r>
              <a:rPr lang="ja-JP" altLang="en-US"/>
              <a:t>ブースで質問受け付けてます</a:t>
            </a:r>
            <a:endParaRPr lang="en-US" altLang="ja-JP"/>
          </a:p>
          <a:p>
            <a:pPr lvl="1"/>
            <a:endParaRPr lang="en-US" altLang="ja-JP"/>
          </a:p>
          <a:p>
            <a:r>
              <a:rPr lang="ja-JP" altLang="en-US">
                <a:latin typeface="+mj-ea"/>
                <a:ea typeface="+mj-ea"/>
              </a:rPr>
              <a:t>ゲーム制作アルバイト（サポートエンジニア）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ja-JP" altLang="en-US"/>
              <a:t>プロダクト開発におけるエンジニアリング環境の整備を担当</a:t>
            </a:r>
            <a:endParaRPr lang="en-US" altLang="ja-JP"/>
          </a:p>
          <a:p>
            <a:pPr lvl="2"/>
            <a:r>
              <a:rPr lang="ja-JP" altLang="en-US"/>
              <a:t>内製ゲームエンジンの動作テスト、サンプル、ドキュメント作成</a:t>
            </a:r>
            <a:endParaRPr lang="en-US" altLang="ja-JP"/>
          </a:p>
          <a:p>
            <a:pPr lvl="1"/>
            <a:r>
              <a:rPr lang="ja-JP" altLang="en-US"/>
              <a:t>対象</a:t>
            </a:r>
            <a:r>
              <a:rPr lang="en-US" altLang="ja-JP"/>
              <a:t>:</a:t>
            </a:r>
          </a:p>
          <a:p>
            <a:pPr lvl="2"/>
            <a:r>
              <a:rPr lang="en-US" altLang="ja-JP"/>
              <a:t>C++</a:t>
            </a:r>
            <a:r>
              <a:rPr lang="ja-JP" altLang="en-US"/>
              <a:t>でのプログラミング経験をお持ちの方</a:t>
            </a:r>
            <a:endParaRPr lang="en-US" altLang="ja-JP"/>
          </a:p>
          <a:p>
            <a:pPr lvl="2"/>
            <a:r>
              <a:rPr lang="ja-JP" altLang="en-US"/>
              <a:t>ゲーム製作やゲームエンジンに関心がある方</a:t>
            </a:r>
            <a:endParaRPr lang="en-US" altLang="ja-JP"/>
          </a:p>
          <a:p>
            <a:pPr lvl="1"/>
            <a:r>
              <a:rPr lang="ja-JP" altLang="en-US"/>
              <a:t>時給</a:t>
            </a:r>
            <a:r>
              <a:rPr lang="en-US" altLang="ja-JP"/>
              <a:t>: 2500</a:t>
            </a:r>
            <a:r>
              <a:rPr lang="ja-JP" altLang="en-US"/>
              <a:t>円</a:t>
            </a:r>
            <a:endParaRPr lang="en-US" altLang="ja-JP"/>
          </a:p>
          <a:p>
            <a:pPr lvl="1"/>
            <a:r>
              <a:rPr lang="ja-JP" altLang="en-US"/>
              <a:t>勤務地</a:t>
            </a:r>
            <a:r>
              <a:rPr lang="en-US" altLang="ja-JP"/>
              <a:t>: </a:t>
            </a:r>
            <a:r>
              <a:rPr lang="ja-JP" altLang="en-US"/>
              <a:t>東京</a:t>
            </a:r>
            <a:endParaRPr lang="en-US" altLang="ja-JP"/>
          </a:p>
          <a:p>
            <a:pPr marL="457200" lvl="1" indent="0">
              <a:buNone/>
            </a:pPr>
            <a:endParaRPr lang="en-US" altLang="ja-JP"/>
          </a:p>
          <a:p>
            <a:r>
              <a:rPr lang="ja-JP" altLang="en-US">
                <a:latin typeface="+mj-ea"/>
                <a:ea typeface="+mj-ea"/>
              </a:rPr>
              <a:t>春期</a:t>
            </a:r>
            <a:r>
              <a:rPr kumimoji="1" lang="ja-JP" altLang="en-US">
                <a:latin typeface="+mj-ea"/>
                <a:ea typeface="+mj-ea"/>
              </a:rPr>
              <a:t>インターンの応募〆切：</a:t>
            </a:r>
            <a:r>
              <a:rPr lang="en-US" altLang="ja-JP">
                <a:solidFill>
                  <a:srgbClr val="F7CC49"/>
                </a:solidFill>
                <a:latin typeface="+mj-ea"/>
                <a:ea typeface="+mj-ea"/>
              </a:rPr>
              <a:t>10</a:t>
            </a:r>
            <a:r>
              <a:rPr kumimoji="1" lang="ja-JP" altLang="en-US">
                <a:solidFill>
                  <a:srgbClr val="F7CC49"/>
                </a:solidFill>
                <a:latin typeface="+mj-ea"/>
                <a:ea typeface="+mj-ea"/>
              </a:rPr>
              <a:t>月末日</a:t>
            </a:r>
            <a:endParaRPr kumimoji="1" lang="en-US" altLang="ja-JP">
              <a:solidFill>
                <a:srgbClr val="F7CC49"/>
              </a:solidFill>
              <a:latin typeface="+mj-ea"/>
              <a:ea typeface="+mj-ea"/>
            </a:endParaRPr>
          </a:p>
        </p:txBody>
      </p:sp>
      <p:pic>
        <p:nvPicPr>
          <p:cNvPr id="7" name="図 6" descr="文字と絵が描かれた絵&#10;&#10;AI 生成コンテンツは誤りを含む可能性があります。">
            <a:extLst>
              <a:ext uri="{FF2B5EF4-FFF2-40B4-BE49-F238E27FC236}">
                <a16:creationId xmlns:a16="http://schemas.microsoft.com/office/drawing/2014/main" id="{F57E7E73-54C8-3830-E2C1-ACE8E097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3461">
            <a:off x="5250115" y="1240601"/>
            <a:ext cx="856646" cy="6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6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40F03F-16BA-42E5-523F-FF383EE94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今日の内容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0B0327-3DE2-D382-6638-C0A25A6FD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>
                <a:solidFill>
                  <a:srgbClr val="F7CC49"/>
                </a:solidFill>
                <a:latin typeface="+mj-ea"/>
                <a:ea typeface="+mj-ea"/>
              </a:rPr>
              <a:t>ポリフォニー・デジタル</a:t>
            </a:r>
            <a:r>
              <a:rPr lang="ja-JP" altLang="en-US"/>
              <a:t>について</a:t>
            </a:r>
            <a:endParaRPr lang="en-US" altLang="ja-JP"/>
          </a:p>
          <a:p>
            <a:r>
              <a:rPr lang="ja-JP" altLang="en-US">
                <a:solidFill>
                  <a:srgbClr val="F7CC49"/>
                </a:solidFill>
                <a:latin typeface="+mj-ea"/>
                <a:ea typeface="+mj-ea"/>
              </a:rPr>
              <a:t>グランツーリスモ</a:t>
            </a:r>
            <a:r>
              <a:rPr lang="ja-JP" altLang="en-US"/>
              <a:t>について</a:t>
            </a:r>
            <a:endParaRPr lang="en-US" altLang="ja-JP"/>
          </a:p>
          <a:p>
            <a:r>
              <a:rPr lang="ja-JP" altLang="en-US">
                <a:solidFill>
                  <a:srgbClr val="F7CC49"/>
                </a:solidFill>
                <a:latin typeface="+mj-ea"/>
                <a:ea typeface="+mj-ea"/>
              </a:rPr>
              <a:t>インターン</a:t>
            </a:r>
            <a:r>
              <a:rPr lang="ja-JP" altLang="en-US"/>
              <a:t>受け入れてます</a:t>
            </a:r>
            <a:endParaRPr lang="en-US" altLang="ja-JP"/>
          </a:p>
          <a:p>
            <a:pPr lvl="1"/>
            <a:r>
              <a:rPr kumimoji="1" lang="ja-JP" altLang="en-US"/>
              <a:t>直近の事例紹介</a:t>
            </a:r>
            <a:endParaRPr kumimoji="1" lang="en-US" altLang="ja-JP"/>
          </a:p>
          <a:p>
            <a:pPr lvl="1"/>
            <a:r>
              <a:rPr lang="ja-JP" altLang="en-US"/>
              <a:t>インターン⇒新卒で</a:t>
            </a:r>
            <a:r>
              <a:rPr lang="en-US" altLang="ja-JP"/>
              <a:t>2</a:t>
            </a:r>
            <a:r>
              <a:rPr lang="ja-JP" altLang="en-US"/>
              <a:t>年目の話</a:t>
            </a: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899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74BAD6C-A0B3-B5A5-D8BD-86C15C95E264}"/>
              </a:ext>
            </a:extLst>
          </p:cNvPr>
          <p:cNvGrpSpPr/>
          <p:nvPr/>
        </p:nvGrpSpPr>
        <p:grpSpPr>
          <a:xfrm>
            <a:off x="822" y="9719"/>
            <a:ext cx="12190356" cy="6848282"/>
            <a:chOff x="-2" y="14582"/>
            <a:chExt cx="18291177" cy="10275593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D1E5C8E2-825B-6151-2EC9-998621D1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3802773" y="14582"/>
              <a:ext cx="14488402" cy="10275593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5CDBBE2D-3D15-7868-B072-006348F89E0F}"/>
                </a:ext>
              </a:extLst>
            </p:cNvPr>
            <p:cNvSpPr/>
            <p:nvPr/>
          </p:nvSpPr>
          <p:spPr>
            <a:xfrm>
              <a:off x="-2" y="21108"/>
              <a:ext cx="12583888" cy="10254484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31000">
                  <a:srgbClr val="181717"/>
                </a:gs>
                <a:gs pos="100000">
                  <a:schemeClr val="bg2">
                    <a:lumMod val="10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200"/>
            </a:p>
          </p:txBody>
        </p:sp>
      </p:grpSp>
      <p:sp>
        <p:nvSpPr>
          <p:cNvPr id="3" name="タイトル 2">
            <a:extLst>
              <a:ext uri="{FF2B5EF4-FFF2-40B4-BE49-F238E27FC236}">
                <a16:creationId xmlns:a16="http://schemas.microsoft.com/office/drawing/2014/main" id="{C5CD1B05-BA1B-19C1-524B-974BF11F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ポリフォニー・デジタルについて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7EF962EA-865F-9C56-C521-B8C09C1AD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>
                <a:latin typeface="+mj-ea"/>
                <a:ea typeface="+mj-ea"/>
              </a:rPr>
              <a:t>『</a:t>
            </a:r>
            <a:r>
              <a:rPr lang="ja-JP" altLang="en-US">
                <a:latin typeface="+mj-ea"/>
                <a:ea typeface="+mj-ea"/>
              </a:rPr>
              <a:t>グランツーリスモ</a:t>
            </a:r>
            <a:r>
              <a:rPr lang="en-US" altLang="ja-JP">
                <a:latin typeface="+mj-ea"/>
                <a:ea typeface="+mj-ea"/>
              </a:rPr>
              <a:t>』</a:t>
            </a:r>
            <a:r>
              <a:rPr lang="ja-JP" altLang="en-US">
                <a:latin typeface="+mj-ea"/>
                <a:ea typeface="+mj-ea"/>
              </a:rPr>
              <a:t>シリーズを制作するゲーム制作スタジオ</a:t>
            </a:r>
            <a:endParaRPr lang="en-US" altLang="ja-JP">
              <a:latin typeface="+mj-ea"/>
              <a:ea typeface="+mj-ea"/>
            </a:endParaRPr>
          </a:p>
          <a:p>
            <a:pPr lvl="1"/>
            <a:r>
              <a:rPr lang="ja-JP" altLang="en-US"/>
              <a:t>株式会社ソニー・インタラクティブエンタテインメントの</a:t>
            </a:r>
            <a:r>
              <a:rPr lang="en-US" altLang="ja-JP"/>
              <a:t>100%</a:t>
            </a:r>
            <a:r>
              <a:rPr lang="ja-JP" altLang="en-US"/>
              <a:t>出資</a:t>
            </a:r>
            <a:endParaRPr lang="en-US" altLang="ja-JP"/>
          </a:p>
          <a:p>
            <a:pPr lvl="1"/>
            <a:r>
              <a:rPr lang="ja-JP" altLang="en-US"/>
              <a:t>東京、福岡 （</a:t>
            </a:r>
            <a:r>
              <a:rPr lang="en-US" altLang="ja-JP"/>
              <a:t>+</a:t>
            </a:r>
            <a:r>
              <a:rPr lang="ja-JP" altLang="en-US"/>
              <a:t>海外）のオフィス</a:t>
            </a:r>
          </a:p>
          <a:p>
            <a:pPr lvl="1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723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7997BD-9085-7A0F-19D3-280F1CFAF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グランツーリスモ（ＧＴ）とは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AD15CC-6C2B-09DD-CC8D-F74700DB9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399">
                <a:latin typeface="+mn-ea"/>
              </a:rPr>
              <a:t>初代</a:t>
            </a:r>
            <a:r>
              <a:rPr lang="en-US" altLang="ja-JP" sz="2399">
                <a:latin typeface="+mn-ea"/>
              </a:rPr>
              <a:t>PlayStation</a:t>
            </a:r>
            <a:r>
              <a:rPr lang="ja-JP" altLang="en-US" sz="2399" baseline="-25000">
                <a:latin typeface="+mn-ea"/>
              </a:rPr>
              <a:t>🄬</a:t>
            </a:r>
            <a:r>
              <a:rPr lang="ja-JP" altLang="en-US" sz="2399">
                <a:latin typeface="+mn-ea"/>
              </a:rPr>
              <a:t>から続く </a:t>
            </a:r>
            <a:r>
              <a:rPr lang="ja-JP" altLang="en-US">
                <a:latin typeface="+mj-ea"/>
                <a:ea typeface="+mj-ea"/>
              </a:rPr>
              <a:t>「</a:t>
            </a:r>
            <a:r>
              <a:rPr lang="ja-JP" altLang="en-US" sz="2399">
                <a:latin typeface="+mj-ea"/>
                <a:ea typeface="+mj-ea"/>
              </a:rPr>
              <a:t>ドライビングシミュレーター」</a:t>
            </a:r>
            <a:endParaRPr lang="en-US" altLang="ja-JP" sz="2399">
              <a:latin typeface="+mj-ea"/>
              <a:ea typeface="+mj-ea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CAFA71C-1018-7648-0FDE-B50AB62A9163}"/>
              </a:ext>
            </a:extLst>
          </p:cNvPr>
          <p:cNvGrpSpPr/>
          <p:nvPr/>
        </p:nvGrpSpPr>
        <p:grpSpPr>
          <a:xfrm>
            <a:off x="1151955" y="3281337"/>
            <a:ext cx="9836142" cy="1444019"/>
            <a:chOff x="1727230" y="4065087"/>
            <a:chExt cx="14758767" cy="2166697"/>
          </a:xfrm>
        </p:grpSpPr>
        <p:pic>
          <p:nvPicPr>
            <p:cNvPr id="6" name="図 5" descr="ゲーム画面のスクリーンショット&#10;&#10;低い精度で自動的に生成された説明">
              <a:extLst>
                <a:ext uri="{FF2B5EF4-FFF2-40B4-BE49-F238E27FC236}">
                  <a16:creationId xmlns:a16="http://schemas.microsoft.com/office/drawing/2014/main" id="{3488E280-C69C-1843-DCF0-71ECE5167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7230" y="4065087"/>
              <a:ext cx="1860675" cy="2160000"/>
            </a:xfrm>
            <a:prstGeom prst="rect">
              <a:avLst/>
            </a:prstGeom>
          </p:spPr>
        </p:pic>
        <p:pic>
          <p:nvPicPr>
            <p:cNvPr id="8" name="図 7" descr="ロゴ&#10;&#10;自動的に生成された説明">
              <a:extLst>
                <a:ext uri="{FF2B5EF4-FFF2-40B4-BE49-F238E27FC236}">
                  <a16:creationId xmlns:a16="http://schemas.microsoft.com/office/drawing/2014/main" id="{E646B0DC-EE8F-CAAE-7FFA-4F1EB9A6A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4094" y="4065087"/>
              <a:ext cx="1860674" cy="2160000"/>
            </a:xfrm>
            <a:prstGeom prst="rect">
              <a:avLst/>
            </a:prstGeom>
          </p:spPr>
        </p:pic>
        <p:pic>
          <p:nvPicPr>
            <p:cNvPr id="10" name="図 9" descr="ダイアグラム&#10;&#10;自動的に生成された説明">
              <a:extLst>
                <a:ext uri="{FF2B5EF4-FFF2-40B4-BE49-F238E27FC236}">
                  <a16:creationId xmlns:a16="http://schemas.microsoft.com/office/drawing/2014/main" id="{485A80D7-CA72-8EAB-8529-BC7237D20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958" y="4071784"/>
              <a:ext cx="1860674" cy="2160000"/>
            </a:xfrm>
            <a:prstGeom prst="rect">
              <a:avLst/>
            </a:prstGeom>
          </p:spPr>
        </p:pic>
        <p:pic>
          <p:nvPicPr>
            <p:cNvPr id="16" name="図 15" descr="ロゴ&#10;&#10;低い精度で自動的に生成された説明">
              <a:extLst>
                <a:ext uri="{FF2B5EF4-FFF2-40B4-BE49-F238E27FC236}">
                  <a16:creationId xmlns:a16="http://schemas.microsoft.com/office/drawing/2014/main" id="{37DB792E-B284-BCE5-6FFC-D761A3F8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1123" y="4065087"/>
              <a:ext cx="1860674" cy="2160000"/>
            </a:xfrm>
            <a:prstGeom prst="rect">
              <a:avLst/>
            </a:prstGeom>
          </p:spPr>
        </p:pic>
        <p:pic>
          <p:nvPicPr>
            <p:cNvPr id="24" name="図 23" descr="テキスト&#10;&#10;自動的に生成された説明">
              <a:extLst>
                <a:ext uri="{FF2B5EF4-FFF2-40B4-BE49-F238E27FC236}">
                  <a16:creationId xmlns:a16="http://schemas.microsoft.com/office/drawing/2014/main" id="{C401BF0C-C59C-48F6-9F8E-6CE1D3C8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7987" y="4065087"/>
              <a:ext cx="1860674" cy="2160000"/>
            </a:xfrm>
            <a:prstGeom prst="rect">
              <a:avLst/>
            </a:prstGeom>
          </p:spPr>
        </p:pic>
        <p:pic>
          <p:nvPicPr>
            <p:cNvPr id="26" name="図 25" descr="グラフィカル ユーザー インターフェイス, ロゴ, カレンダー&#10;&#10;自動的に生成された説明">
              <a:extLst>
                <a:ext uri="{FF2B5EF4-FFF2-40B4-BE49-F238E27FC236}">
                  <a16:creationId xmlns:a16="http://schemas.microsoft.com/office/drawing/2014/main" id="{06695B40-CA83-ED6C-DE56-75E0810CA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94054" y="4065087"/>
              <a:ext cx="1860674" cy="2160000"/>
            </a:xfrm>
            <a:prstGeom prst="rect">
              <a:avLst/>
            </a:prstGeom>
          </p:spPr>
        </p:pic>
        <p:pic>
          <p:nvPicPr>
            <p:cNvPr id="28" name="図 27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A0BD6022-2DBA-0B8F-1147-46907007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22385" y="4065087"/>
              <a:ext cx="1860674" cy="2160000"/>
            </a:xfrm>
            <a:prstGeom prst="rect">
              <a:avLst/>
            </a:prstGeom>
          </p:spPr>
        </p:pic>
        <p:pic>
          <p:nvPicPr>
            <p:cNvPr id="30" name="図 29" descr="ロゴ&#10;&#10;自動的に生成された説明">
              <a:extLst>
                <a:ext uri="{FF2B5EF4-FFF2-40B4-BE49-F238E27FC236}">
                  <a16:creationId xmlns:a16="http://schemas.microsoft.com/office/drawing/2014/main" id="{7C3C318F-8322-9AB3-A5FF-7DCDC8ED4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50716" y="4065087"/>
              <a:ext cx="1735281" cy="2160000"/>
            </a:xfrm>
            <a:prstGeom prst="rect">
              <a:avLst/>
            </a:prstGeom>
          </p:spPr>
        </p:pic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6063D25-B6EE-8633-2119-259AA00732C9}"/>
              </a:ext>
            </a:extLst>
          </p:cNvPr>
          <p:cNvSpPr txBox="1"/>
          <p:nvPr/>
        </p:nvSpPr>
        <p:spPr>
          <a:xfrm>
            <a:off x="1864032" y="5141285"/>
            <a:ext cx="118654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33">
                <a:latin typeface="+mn-ea"/>
              </a:rPr>
              <a:t>PlayStation</a:t>
            </a:r>
            <a:r>
              <a:rPr lang="ja-JP" altLang="en-US" sz="1333" baseline="-25000">
                <a:latin typeface="+mn-ea"/>
              </a:rPr>
              <a:t>🄬</a:t>
            </a:r>
            <a:endParaRPr lang="ja-JP" altLang="en-US" sz="1333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19E1E92-668A-DC7D-9D02-78B56B2E0A08}"/>
              </a:ext>
            </a:extLst>
          </p:cNvPr>
          <p:cNvSpPr txBox="1"/>
          <p:nvPr/>
        </p:nvSpPr>
        <p:spPr>
          <a:xfrm>
            <a:off x="4205844" y="5132928"/>
            <a:ext cx="12811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33">
                <a:latin typeface="+mn-ea"/>
              </a:rPr>
              <a:t>PlayStation</a:t>
            </a:r>
            <a:r>
              <a:rPr lang="ja-JP" altLang="en-US" sz="1333" baseline="-25000">
                <a:latin typeface="+mn-ea"/>
              </a:rPr>
              <a:t>🄬</a:t>
            </a:r>
            <a:r>
              <a:rPr lang="en-US" altLang="ja-JP" sz="1333">
                <a:latin typeface="+mn-ea"/>
              </a:rPr>
              <a:t>2</a:t>
            </a:r>
            <a:endParaRPr lang="ja-JP" altLang="en-US" sz="1333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68051AB0-4F14-512F-8FFB-49788F7229C5}"/>
              </a:ext>
            </a:extLst>
          </p:cNvPr>
          <p:cNvSpPr txBox="1"/>
          <p:nvPr/>
        </p:nvSpPr>
        <p:spPr>
          <a:xfrm>
            <a:off x="6633124" y="5138326"/>
            <a:ext cx="12811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33">
                <a:latin typeface="+mn-ea"/>
              </a:rPr>
              <a:t>PlayStation</a:t>
            </a:r>
            <a:r>
              <a:rPr lang="ja-JP" altLang="en-US" sz="1333" baseline="-25000">
                <a:latin typeface="+mn-ea"/>
              </a:rPr>
              <a:t>🄬</a:t>
            </a:r>
            <a:r>
              <a:rPr lang="en-US" altLang="ja-JP" sz="1333">
                <a:latin typeface="+mn-ea"/>
              </a:rPr>
              <a:t>3</a:t>
            </a:r>
            <a:endParaRPr lang="ja-JP" altLang="en-US" sz="1333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764CCAC-2FC3-DF13-8027-9EF27DF95EC3}"/>
              </a:ext>
            </a:extLst>
          </p:cNvPr>
          <p:cNvSpPr txBox="1"/>
          <p:nvPr/>
        </p:nvSpPr>
        <p:spPr>
          <a:xfrm>
            <a:off x="8604957" y="5135627"/>
            <a:ext cx="128112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33">
                <a:latin typeface="+mn-ea"/>
              </a:rPr>
              <a:t>PlayStation</a:t>
            </a:r>
            <a:r>
              <a:rPr lang="ja-JP" altLang="en-US" sz="1333" baseline="-25000">
                <a:latin typeface="+mn-ea"/>
              </a:rPr>
              <a:t>🄬</a:t>
            </a:r>
            <a:r>
              <a:rPr lang="en-US" altLang="ja-JP" sz="1333">
                <a:latin typeface="+mn-ea"/>
              </a:rPr>
              <a:t>4</a:t>
            </a:r>
            <a:endParaRPr lang="ja-JP" altLang="en-US" sz="1333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D91C487-B1F2-3868-544B-12A15D590300}"/>
              </a:ext>
            </a:extLst>
          </p:cNvPr>
          <p:cNvSpPr txBox="1"/>
          <p:nvPr/>
        </p:nvSpPr>
        <p:spPr>
          <a:xfrm>
            <a:off x="9765478" y="5132928"/>
            <a:ext cx="145905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333">
                <a:latin typeface="+mn-ea"/>
              </a:rPr>
              <a:t>PlayStation</a:t>
            </a:r>
            <a:r>
              <a:rPr lang="ja-JP" altLang="en-US" sz="1333" baseline="-25000">
                <a:latin typeface="+mn-ea"/>
              </a:rPr>
              <a:t>🄬</a:t>
            </a:r>
            <a:r>
              <a:rPr lang="en-US" altLang="ja-JP" sz="1333">
                <a:latin typeface="+mn-ea"/>
              </a:rPr>
              <a:t>5/4</a:t>
            </a:r>
            <a:endParaRPr lang="ja-JP" altLang="en-US" sz="1333"/>
          </a:p>
        </p:txBody>
      </p:sp>
    </p:spTree>
    <p:extLst>
      <p:ext uri="{BB962C8B-B14F-4D97-AF65-F5344CB8AC3E}">
        <p14:creationId xmlns:p14="http://schemas.microsoft.com/office/powerpoint/2010/main" val="419339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A70305B-6DBE-8E60-312A-709F74A08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9FC8B1-2D3E-FFED-75DE-5470BDCCD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09D17-ECAB-E82F-0477-F6A3FB189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" y="463"/>
            <a:ext cx="12191178" cy="685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304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字幕 3">
            <a:extLst>
              <a:ext uri="{FF2B5EF4-FFF2-40B4-BE49-F238E27FC236}">
                <a16:creationId xmlns:a16="http://schemas.microsoft.com/office/drawing/2014/main" id="{64F23BB9-5939-238D-DD04-DFA0F9CE94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 descr="夜の街の道路を走る車のcg&#10;&#10;中程度の精度で自動的に生成された説明">
            <a:extLst>
              <a:ext uri="{FF2B5EF4-FFF2-40B4-BE49-F238E27FC236}">
                <a16:creationId xmlns:a16="http://schemas.microsoft.com/office/drawing/2014/main" id="{3D2B7314-F9CB-4843-9F19-F27C84B35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70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1">
            <a:extLst>
              <a:ext uri="{FF2B5EF4-FFF2-40B4-BE49-F238E27FC236}">
                <a16:creationId xmlns:a16="http://schemas.microsoft.com/office/drawing/2014/main" id="{8E1A5017-7E25-66AF-A649-7129F0EFFE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A82BDAA-C2A1-AA19-54B1-00900B9F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シーン, 屋外, 道路, 草 が含まれている画像&#10;&#10;自動的に生成された説明">
            <a:extLst>
              <a:ext uri="{FF2B5EF4-FFF2-40B4-BE49-F238E27FC236}">
                <a16:creationId xmlns:a16="http://schemas.microsoft.com/office/drawing/2014/main" id="{49444C80-6F6A-AEAC-E24B-9B6AC06DC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</p:spPr>
      </p:pic>
      <p:pic>
        <p:nvPicPr>
          <p:cNvPr id="7" name="図 6" descr="山の道路を走る車&#10;&#10;自動的に生成された説明">
            <a:extLst>
              <a:ext uri="{FF2B5EF4-FFF2-40B4-BE49-F238E27FC236}">
                <a16:creationId xmlns:a16="http://schemas.microsoft.com/office/drawing/2014/main" id="{B3CECC32-5D9D-14ED-647A-1765196DA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" y="463"/>
            <a:ext cx="12190354" cy="68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8250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字幕 1">
            <a:extLst>
              <a:ext uri="{FF2B5EF4-FFF2-40B4-BE49-F238E27FC236}">
                <a16:creationId xmlns:a16="http://schemas.microsoft.com/office/drawing/2014/main" id="{C56D0F42-7B22-8371-6D51-E166B8728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3C96A641-9A81-AB35-6DEB-C935DAE5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 descr="座る, バイク, 男, 車 が含まれている画像&#10;&#10;自動的に生成された説明">
            <a:extLst>
              <a:ext uri="{FF2B5EF4-FFF2-40B4-BE49-F238E27FC236}">
                <a16:creationId xmlns:a16="http://schemas.microsoft.com/office/drawing/2014/main" id="{7E38E22A-6FC1-9B39-9B5F-436A29482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744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源ノ角">
      <a:majorFont>
        <a:latin typeface="源ノ角ゴシック Medium"/>
        <a:ea typeface="源ノ角ゴシック Medium"/>
        <a:cs typeface=""/>
      </a:majorFont>
      <a:minorFont>
        <a:latin typeface="源ノ角ゴシック Light"/>
        <a:ea typeface="源ノ角ゴシック 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d69311e-0731-44ba-92ee-6eef75be38f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D2838C8177D84881CF8E245757539B" ma:contentTypeVersion="5" ma:contentTypeDescription="Create a new document." ma:contentTypeScope="" ma:versionID="ce5c1cb1d9638e2933bcfc414f4b1533">
  <xsd:schema xmlns:xsd="http://www.w3.org/2001/XMLSchema" xmlns:xs="http://www.w3.org/2001/XMLSchema" xmlns:p="http://schemas.microsoft.com/office/2006/metadata/properties" xmlns:ns3="ad69311e-0731-44ba-92ee-6eef75be38f4" targetNamespace="http://schemas.microsoft.com/office/2006/metadata/properties" ma:root="true" ma:fieldsID="41ebae82deeb4e285136cbd002b94d1e" ns3:_="">
    <xsd:import namespace="ad69311e-0731-44ba-92ee-6eef75be38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9311e-0731-44ba-92ee-6eef75be3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6D425F-1FDA-4ACD-9352-9EAD140AA672}">
  <ds:schemaRefs>
    <ds:schemaRef ds:uri="http://schemas.microsoft.com/office/2006/metadata/properties"/>
    <ds:schemaRef ds:uri="ad69311e-0731-44ba-92ee-6eef75be38f4"/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F08E5D-7BAE-4AF7-AE90-29EFE6BAA09C}">
  <ds:schemaRefs>
    <ds:schemaRef ds:uri="ad69311e-0731-44ba-92ee-6eef75be3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97D645-0560-4078-B449-335463828B3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6c65d8a-9158-4521-a2d8-664963db48e4}" enabled="0" method="" siteId="{66c65d8a-9158-4521-a2d8-664963db48e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2497</Words>
  <Application>Microsoft Office PowerPoint</Application>
  <PresentationFormat>ワイド画面</PresentationFormat>
  <Paragraphs>186</Paragraphs>
  <Slides>24</Slides>
  <Notes>24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2" baseType="lpstr">
      <vt:lpstr>Noto Sans CJK JP Regular</vt:lpstr>
      <vt:lpstr>Söhne</vt:lpstr>
      <vt:lpstr>源ノ角ゴシック Light</vt:lpstr>
      <vt:lpstr>源ノ角ゴシック Medium</vt:lpstr>
      <vt:lpstr>游ゴシック</vt:lpstr>
      <vt:lpstr>Arial</vt:lpstr>
      <vt:lpstr>Courier New</vt:lpstr>
      <vt:lpstr>Office Theme</vt:lpstr>
      <vt:lpstr>株式会社ポリフォニー・デジタルおよび 『グランツーリスモ』の概要と インターン受け入れの取り組みについての紹介</vt:lpstr>
      <vt:lpstr>自己紹介</vt:lpstr>
      <vt:lpstr>今日の内容</vt:lpstr>
      <vt:lpstr>ポリフォニー・デジタルについて</vt:lpstr>
      <vt:lpstr>グランツーリスモ（ＧＴ）とは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インターンやってます！</vt:lpstr>
      <vt:lpstr>インターンの流れ</vt:lpstr>
      <vt:lpstr>直近のインターン事例</vt:lpstr>
      <vt:lpstr>テーマの自由度</vt:lpstr>
      <vt:lpstr>ゲーム会社ならではの開発環境</vt:lpstr>
      <vt:lpstr>直近のインターン事例</vt:lpstr>
      <vt:lpstr>インターンの先にある実際の業務</vt:lpstr>
      <vt:lpstr>背景</vt:lpstr>
      <vt:lpstr>アプローチ選定</vt:lpstr>
      <vt:lpstr>Neural Potential Visibility Set概要</vt:lpstr>
      <vt:lpstr>ニューラルだけではない</vt:lpstr>
      <vt:lpstr>順風満帆…ではありませんでした</vt:lpstr>
      <vt:lpstr>結果:グランバレー(PS5®)</vt:lpstr>
      <vt:lpstr>成果発表</vt:lpstr>
      <vt:lpstr>最後に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vc2025</dc:title>
  <dc:creator>Suzuki, Ryu (PDI)</dc:creator>
  <cp:lastModifiedBy>Suzuki, Ryu (PDI)</cp:lastModifiedBy>
  <cp:revision>2</cp:revision>
  <dcterms:created xsi:type="dcterms:W3CDTF">2024-08-14T07:51:37Z</dcterms:created>
  <dcterms:modified xsi:type="dcterms:W3CDTF">2025-10-06T05:09:26Z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0x01010029D2838C8177D84881CF8E245757539B</vt:lpwstr>
  </property>
</Properties>
</file>