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sldIdLst>
    <p:sldId id="256" r:id="rId5"/>
    <p:sldId id="378" r:id="rId6"/>
    <p:sldId id="382" r:id="rId7"/>
    <p:sldId id="372" r:id="rId8"/>
    <p:sldId id="527" r:id="rId9"/>
    <p:sldId id="409" r:id="rId10"/>
    <p:sldId id="410" r:id="rId11"/>
    <p:sldId id="524" r:id="rId12"/>
    <p:sldId id="520" r:id="rId13"/>
    <p:sldId id="521" r:id="rId14"/>
    <p:sldId id="533" r:id="rId15"/>
    <p:sldId id="523" r:id="rId16"/>
    <p:sldId id="498" r:id="rId17"/>
    <p:sldId id="530" r:id="rId18"/>
    <p:sldId id="487" r:id="rId19"/>
    <p:sldId id="516" r:id="rId20"/>
    <p:sldId id="488" r:id="rId21"/>
    <p:sldId id="517" r:id="rId22"/>
    <p:sldId id="489" r:id="rId23"/>
    <p:sldId id="518" r:id="rId24"/>
    <p:sldId id="490" r:id="rId25"/>
    <p:sldId id="519" r:id="rId26"/>
    <p:sldId id="491" r:id="rId27"/>
    <p:sldId id="513" r:id="rId28"/>
    <p:sldId id="471" r:id="rId29"/>
    <p:sldId id="411" r:id="rId30"/>
    <p:sldId id="499" r:id="rId31"/>
    <p:sldId id="412" r:id="rId32"/>
    <p:sldId id="501" r:id="rId33"/>
    <p:sldId id="507" r:id="rId34"/>
    <p:sldId id="508" r:id="rId35"/>
    <p:sldId id="534" r:id="rId36"/>
    <p:sldId id="509" r:id="rId37"/>
    <p:sldId id="535" r:id="rId38"/>
    <p:sldId id="511" r:id="rId39"/>
    <p:sldId id="512" r:id="rId40"/>
    <p:sldId id="536" r:id="rId41"/>
    <p:sldId id="528" r:id="rId42"/>
    <p:sldId id="531" r:id="rId43"/>
    <p:sldId id="352" r:id="rId44"/>
    <p:sldId id="371" r:id="rId45"/>
    <p:sldId id="291" r:id="rId46"/>
    <p:sldId id="327" r:id="rId47"/>
    <p:sldId id="529" r:id="rId48"/>
    <p:sldId id="306" r:id="rId49"/>
    <p:sldId id="308" r:id="rId50"/>
    <p:sldId id="309" r:id="rId51"/>
    <p:sldId id="311" r:id="rId52"/>
    <p:sldId id="341" r:id="rId53"/>
    <p:sldId id="514" r:id="rId54"/>
    <p:sldId id="314" r:id="rId55"/>
    <p:sldId id="315" r:id="rId56"/>
    <p:sldId id="318" r:id="rId57"/>
    <p:sldId id="532" r:id="rId58"/>
  </p:sldIdLst>
  <p:sldSz cx="18291175" cy="10290175"/>
  <p:notesSz cx="6858000" cy="9144000"/>
  <p:defaultTextStyle>
    <a:defPPr>
      <a:defRPr lang="ja-JP"/>
    </a:defPPr>
    <a:lvl1pPr marL="0" algn="l" defTabSz="1829166" rtl="0" eaLnBrk="1" latinLnBrk="0" hangingPunct="1">
      <a:defRPr kumimoji="1" sz="3600" kern="1200">
        <a:solidFill>
          <a:schemeClr val="tx1"/>
        </a:solidFill>
        <a:latin typeface="+mn-lt"/>
        <a:ea typeface="+mn-ea"/>
        <a:cs typeface="+mn-cs"/>
      </a:defRPr>
    </a:lvl1pPr>
    <a:lvl2pPr marL="914583" algn="l" defTabSz="1829166" rtl="0" eaLnBrk="1" latinLnBrk="0" hangingPunct="1">
      <a:defRPr kumimoji="1" sz="3600" kern="1200">
        <a:solidFill>
          <a:schemeClr val="tx1"/>
        </a:solidFill>
        <a:latin typeface="+mn-lt"/>
        <a:ea typeface="+mn-ea"/>
        <a:cs typeface="+mn-cs"/>
      </a:defRPr>
    </a:lvl2pPr>
    <a:lvl3pPr marL="1829166" algn="l" defTabSz="1829166" rtl="0" eaLnBrk="1" latinLnBrk="0" hangingPunct="1">
      <a:defRPr kumimoji="1" sz="3600" kern="1200">
        <a:solidFill>
          <a:schemeClr val="tx1"/>
        </a:solidFill>
        <a:latin typeface="+mn-lt"/>
        <a:ea typeface="+mn-ea"/>
        <a:cs typeface="+mn-cs"/>
      </a:defRPr>
    </a:lvl3pPr>
    <a:lvl4pPr marL="2743749" algn="l" defTabSz="1829166" rtl="0" eaLnBrk="1" latinLnBrk="0" hangingPunct="1">
      <a:defRPr kumimoji="1" sz="3600" kern="1200">
        <a:solidFill>
          <a:schemeClr val="tx1"/>
        </a:solidFill>
        <a:latin typeface="+mn-lt"/>
        <a:ea typeface="+mn-ea"/>
        <a:cs typeface="+mn-cs"/>
      </a:defRPr>
    </a:lvl4pPr>
    <a:lvl5pPr marL="3658332" algn="l" defTabSz="1829166" rtl="0" eaLnBrk="1" latinLnBrk="0" hangingPunct="1">
      <a:defRPr kumimoji="1" sz="3600" kern="1200">
        <a:solidFill>
          <a:schemeClr val="tx1"/>
        </a:solidFill>
        <a:latin typeface="+mn-lt"/>
        <a:ea typeface="+mn-ea"/>
        <a:cs typeface="+mn-cs"/>
      </a:defRPr>
    </a:lvl5pPr>
    <a:lvl6pPr marL="4572914" algn="l" defTabSz="1829166" rtl="0" eaLnBrk="1" latinLnBrk="0" hangingPunct="1">
      <a:defRPr kumimoji="1" sz="3600" kern="1200">
        <a:solidFill>
          <a:schemeClr val="tx1"/>
        </a:solidFill>
        <a:latin typeface="+mn-lt"/>
        <a:ea typeface="+mn-ea"/>
        <a:cs typeface="+mn-cs"/>
      </a:defRPr>
    </a:lvl6pPr>
    <a:lvl7pPr marL="5487497" algn="l" defTabSz="1829166" rtl="0" eaLnBrk="1" latinLnBrk="0" hangingPunct="1">
      <a:defRPr kumimoji="1" sz="3600" kern="1200">
        <a:solidFill>
          <a:schemeClr val="tx1"/>
        </a:solidFill>
        <a:latin typeface="+mn-lt"/>
        <a:ea typeface="+mn-ea"/>
        <a:cs typeface="+mn-cs"/>
      </a:defRPr>
    </a:lvl7pPr>
    <a:lvl8pPr marL="6402080" algn="l" defTabSz="1829166" rtl="0" eaLnBrk="1" latinLnBrk="0" hangingPunct="1">
      <a:defRPr kumimoji="1" sz="3600" kern="1200">
        <a:solidFill>
          <a:schemeClr val="tx1"/>
        </a:solidFill>
        <a:latin typeface="+mn-lt"/>
        <a:ea typeface="+mn-ea"/>
        <a:cs typeface="+mn-cs"/>
      </a:defRPr>
    </a:lvl8pPr>
    <a:lvl9pPr marL="7316663" algn="l" defTabSz="1829166" rtl="0" eaLnBrk="1" latinLnBrk="0" hangingPunct="1">
      <a:defRPr kumimoji="1" sz="3600" kern="1200">
        <a:solidFill>
          <a:schemeClr val="tx1"/>
        </a:solidFill>
        <a:latin typeface="+mn-lt"/>
        <a:ea typeface="+mn-ea"/>
        <a:cs typeface="+mn-cs"/>
      </a:defRPr>
    </a:lvl9pPr>
  </p:defaultTextStyle>
  <p:extLst>
    <p:ext uri="{521415D9-36F7-43E2-AB2F-B90AF26B5E84}">
      <p14:sectionLst xmlns:p14="http://schemas.microsoft.com/office/powerpoint/2010/main">
        <p14:section name="タイトル" id="{B43F29F6-3FE0-46E3-A854-0307097C4900}">
          <p14:sldIdLst>
            <p14:sldId id="256"/>
          </p14:sldIdLst>
        </p14:section>
        <p14:section name="グランツーリスモのご紹介" id="{FDA8CCD0-13A8-4090-B53A-B5DBD489C3B6}">
          <p14:sldIdLst>
            <p14:sldId id="378"/>
            <p14:sldId id="382"/>
            <p14:sldId id="372"/>
          </p14:sldIdLst>
        </p14:section>
        <p14:section name="エンジン音制作ワークフロー" id="{DE8397FD-6D4B-49A1-8E91-E04E475EB5FF}">
          <p14:sldIdLst>
            <p14:sldId id="527"/>
            <p14:sldId id="409"/>
            <p14:sldId id="410"/>
            <p14:sldId id="524"/>
            <p14:sldId id="520"/>
            <p14:sldId id="521"/>
            <p14:sldId id="533"/>
            <p14:sldId id="523"/>
            <p14:sldId id="498"/>
            <p14:sldId id="530"/>
            <p14:sldId id="487"/>
            <p14:sldId id="516"/>
            <p14:sldId id="488"/>
            <p14:sldId id="517"/>
            <p14:sldId id="489"/>
            <p14:sldId id="518"/>
            <p14:sldId id="490"/>
            <p14:sldId id="519"/>
            <p14:sldId id="491"/>
            <p14:sldId id="513"/>
            <p14:sldId id="471"/>
            <p14:sldId id="411"/>
            <p14:sldId id="499"/>
            <p14:sldId id="412"/>
            <p14:sldId id="501"/>
            <p14:sldId id="507"/>
            <p14:sldId id="508"/>
            <p14:sldId id="534"/>
            <p14:sldId id="509"/>
            <p14:sldId id="535"/>
            <p14:sldId id="511"/>
            <p14:sldId id="512"/>
            <p14:sldId id="536"/>
          </p14:sldIdLst>
        </p14:section>
        <p14:section name="エンジン音シンセサイザー" id="{4EFC2CDC-CFA2-49B5-9650-7E7593A79EFE}">
          <p14:sldIdLst>
            <p14:sldId id="528"/>
            <p14:sldId id="531"/>
            <p14:sldId id="352"/>
            <p14:sldId id="371"/>
            <p14:sldId id="291"/>
            <p14:sldId id="327"/>
          </p14:sldIdLst>
        </p14:section>
        <p14:section name="反射音エフェクト" id="{9048D01B-BDDB-465C-9E98-DF3531DC2F6E}">
          <p14:sldIdLst>
            <p14:sldId id="529"/>
            <p14:sldId id="306"/>
            <p14:sldId id="308"/>
            <p14:sldId id="309"/>
            <p14:sldId id="311"/>
            <p14:sldId id="341"/>
            <p14:sldId id="514"/>
            <p14:sldId id="314"/>
            <p14:sldId id="315"/>
            <p14:sldId id="318"/>
          </p14:sldIdLst>
        </p14:section>
        <p14:section name="まとめ" id="{F6C8A7E9-302A-43B1-8E25-8EBFC70B67FC}">
          <p14:sldIdLst>
            <p14:sldId id="532"/>
          </p14:sldIdLst>
        </p14:section>
      </p14:sectionLst>
    </p:ext>
    <p:ext uri="{EFAFB233-063F-42B5-8137-9DF3F51BA10A}">
      <p15:sldGuideLst xmlns:p15="http://schemas.microsoft.com/office/powerpoint/2012/main">
        <p15:guide id="1" orient="horz" pos="3241">
          <p15:clr>
            <a:srgbClr val="A4A3A4"/>
          </p15:clr>
        </p15:guide>
        <p15:guide id="2" pos="576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671" autoAdjust="0"/>
  </p:normalViewPr>
  <p:slideViewPr>
    <p:cSldViewPr snapToGrid="0">
      <p:cViewPr varScale="1">
        <p:scale>
          <a:sx n="91" d="100"/>
          <a:sy n="91" d="100"/>
        </p:scale>
        <p:origin x="2482" y="77"/>
      </p:cViewPr>
      <p:guideLst>
        <p:guide orient="horz" pos="3241"/>
        <p:guide pos="5761"/>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MS PGothic" panose="020B0600070205080204" pitchFamily="34" charset="-128"/>
              </a:defRPr>
            </a:lvl1pPr>
          </a:lstStyle>
          <a:p>
            <a:endParaRPr lang="ja-JP" altLang="en-US" dirty="0"/>
          </a:p>
        </p:txBody>
      </p:sp>
      <p:sp>
        <p:nvSpPr>
          <p:cNvPr id="3" name="日付プレースホル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MS PGothic" panose="020B0600070205080204" pitchFamily="34" charset="-128"/>
              </a:defRPr>
            </a:lvl1pPr>
          </a:lstStyle>
          <a:p>
            <a:fld id="{B4B5B86A-DE9E-4EA1-8B9C-8920592878A5}" type="datetimeFigureOut">
              <a:rPr lang="ja-JP" altLang="en-US" smtClean="0"/>
              <a:pPr/>
              <a:t>2026/9/24</a:t>
            </a:fld>
            <a:endParaRPr lang="ja-JP" altLang="en-US" dirty="0"/>
          </a:p>
        </p:txBody>
      </p:sp>
      <p:sp>
        <p:nvSpPr>
          <p:cNvPr id="4" name="スライド イメージ プレースホルダ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ja-JP" altLang="en-US" dirty="0"/>
          </a:p>
        </p:txBody>
      </p:sp>
      <p:sp>
        <p:nvSpPr>
          <p:cNvPr id="5" name="ノート プレースホルダ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MS PGothic" panose="020B0600070205080204" pitchFamily="34" charset="-128"/>
              </a:defRPr>
            </a:lvl1pPr>
          </a:lstStyle>
          <a:p>
            <a:endParaRPr lang="ja-JP" altLang="en-US" dirty="0"/>
          </a:p>
        </p:txBody>
      </p:sp>
      <p:sp>
        <p:nvSpPr>
          <p:cNvPr id="7" name="スライド番号プレースホル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MS PGothic" panose="020B0600070205080204" pitchFamily="34" charset="-128"/>
              </a:defRPr>
            </a:lvl1pPr>
          </a:lstStyle>
          <a:p>
            <a:fld id="{8C01F94E-7938-4A12-B5AA-FE90D95814CD}" type="slidenum">
              <a:rPr lang="ja-JP" altLang="en-US" smtClean="0"/>
              <a:pPr/>
              <a:t>‹#›</a:t>
            </a:fld>
            <a:endParaRPr lang="ja-JP" altLang="en-US" dirty="0"/>
          </a:p>
        </p:txBody>
      </p:sp>
    </p:spTree>
  </p:cSld>
  <p:clrMap bg1="lt1" tx1="dk1" bg2="lt2" tx2="dk2" accent1="accent1" accent2="accent2" accent3="accent3" accent4="accent4" accent5="accent5" accent6="accent6" hlink="hlink" folHlink="folHlink"/>
  <p:notesStyle>
    <a:lvl1pPr marL="0" algn="l" defTabSz="1829166" rtl="0" eaLnBrk="1" latinLnBrk="0" hangingPunct="1">
      <a:defRPr kumimoji="1" sz="2400" kern="1200">
        <a:solidFill>
          <a:schemeClr val="tx1"/>
        </a:solidFill>
        <a:latin typeface="MS PGothic" panose="020B0600070205080204" pitchFamily="34" charset="-128"/>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ja-JP" altLang="en-US"/>
              <a:t>「グランツーリスモにおけるインタラクティブサウンドデザイン」の題目で、</a:t>
            </a:r>
            <a:r>
              <a:rPr kumimoji="1" lang="ja-JP" altLang="en-US" sz="2400" kern="1200">
                <a:solidFill>
                  <a:schemeClr val="tx1"/>
                </a:solidFill>
                <a:latin typeface="+mj-ea"/>
                <a:ea typeface="+mn-ea"/>
                <a:cs typeface="+mn-cs"/>
              </a:rPr>
              <a:t>ポリフォニー・デジタルの皆川が発表させていただきます。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1</a:t>
            </a:fld>
            <a:endParaRPr kumimoji="1" lang="ja-JP" altLang="en-US"/>
          </a:p>
        </p:txBody>
      </p:sp>
    </p:spTree>
    <p:extLst>
      <p:ext uri="{BB962C8B-B14F-4D97-AF65-F5344CB8AC3E}">
        <p14:creationId xmlns:p14="http://schemas.microsoft.com/office/powerpoint/2010/main" val="3625500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1288" y="768350"/>
            <a:ext cx="6821487" cy="3838575"/>
          </a:xfrm>
        </p:spPr>
        <p:txBody>
          <a:bodyPr/>
          <a:lstStyle/>
          <a:p>
            <a:endParaRPr lang="en-US"/>
          </a:p>
        </p:txBody>
      </p:sp>
      <p:sp>
        <p:nvSpPr>
          <p:cNvPr id="3" name="Notes Placeholder 2"/>
          <p:cNvSpPr>
            <a:spLocks noGrp="1"/>
          </p:cNvSpPr>
          <p:nvPr>
            <p:ph type="body" idx="1"/>
          </p:nvPr>
        </p:nvSpPr>
        <p:spPr/>
        <p:txBody>
          <a:bodyPr/>
          <a:lstStyle/>
          <a:p>
            <a:r>
              <a:rPr lang="ja-JP" altLang="en-US" sz="2600" kern="100">
                <a:latin typeface="游ゴシック" panose="020B0400000000000000" pitchFamily="50" charset="-128"/>
                <a:ea typeface="游ゴシック" panose="020B0400000000000000" pitchFamily="50" charset="-128"/>
              </a:rPr>
              <a:t>弊社が制作している「グランツーリスモ」シリーズは、初代 </a:t>
            </a:r>
            <a:r>
              <a:rPr lang="en-US" altLang="ja-JP" sz="2600" kern="100">
                <a:latin typeface="游ゴシック" panose="020B0400000000000000" pitchFamily="50" charset="-128"/>
                <a:ea typeface="游ゴシック" panose="020B0400000000000000" pitchFamily="50" charset="-128"/>
              </a:rPr>
              <a:t>PlayStation</a:t>
            </a:r>
            <a:r>
              <a:rPr lang="ja-JP" altLang="en-US" sz="2600" kern="100">
                <a:latin typeface="游ゴシック" panose="020B0400000000000000" pitchFamily="50" charset="-128"/>
                <a:ea typeface="游ゴシック" panose="020B0400000000000000" pitchFamily="50" charset="-128"/>
              </a:rPr>
              <a:t> から続くドライビングシミュレーターで、今年でシリーズ</a:t>
            </a:r>
            <a:r>
              <a:rPr lang="en-US" altLang="ja-JP" sz="2600" kern="100">
                <a:latin typeface="游ゴシック" panose="020B0400000000000000" pitchFamily="50" charset="-128"/>
                <a:ea typeface="游ゴシック" panose="020B0400000000000000" pitchFamily="50" charset="-128"/>
              </a:rPr>
              <a:t>29</a:t>
            </a:r>
            <a:r>
              <a:rPr lang="ja-JP" altLang="en-US" sz="2600" kern="100">
                <a:latin typeface="游ゴシック" panose="020B0400000000000000" pitchFamily="50" charset="-128"/>
                <a:ea typeface="游ゴシック" panose="020B0400000000000000" pitchFamily="50" charset="-128"/>
              </a:rPr>
              <a:t>年目を迎えます。</a:t>
            </a:r>
            <a:endParaRPr lang="en-US" altLang="ja-JP" sz="2600" kern="100">
              <a:latin typeface="游ゴシック" panose="020B0400000000000000" pitchFamily="50" charset="-128"/>
              <a:ea typeface="游ゴシック" panose="020B0400000000000000" pitchFamily="50" charset="-128"/>
            </a:endParaRP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2</a:t>
            </a:fld>
            <a:endParaRPr kumimoji="1" lang="ja-JP" altLang="en-US"/>
          </a:p>
        </p:txBody>
      </p:sp>
    </p:spTree>
    <p:extLst>
      <p:ext uri="{BB962C8B-B14F-4D97-AF65-F5344CB8AC3E}">
        <p14:creationId xmlns:p14="http://schemas.microsoft.com/office/powerpoint/2010/main" val="3556836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93618-6042-63B6-908D-6B65E31CF5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029B8-2EAE-7727-1860-0B78CE90A1BF}"/>
              </a:ext>
            </a:extLst>
          </p:cNvPr>
          <p:cNvSpPr>
            <a:spLocks noGrp="1" noRot="1" noChangeAspect="1"/>
          </p:cNvSpPr>
          <p:nvPr>
            <p:ph type="sldImg"/>
          </p:nvPr>
        </p:nvSpPr>
        <p:spPr>
          <a:xfrm>
            <a:off x="141288" y="768350"/>
            <a:ext cx="6821487" cy="3838575"/>
          </a:xfrm>
        </p:spPr>
        <p:txBody>
          <a:bodyPr/>
          <a:lstStyle/>
          <a:p>
            <a:endParaRPr lang="en-US"/>
          </a:p>
        </p:txBody>
      </p:sp>
      <p:sp>
        <p:nvSpPr>
          <p:cNvPr id="3" name="Notes Placeholder 2">
            <a:extLst>
              <a:ext uri="{FF2B5EF4-FFF2-40B4-BE49-F238E27FC236}">
                <a16:creationId xmlns:a16="http://schemas.microsoft.com/office/drawing/2014/main" id="{051B73FA-4E55-89F9-E1C5-D279C66F8AF5}"/>
              </a:ext>
            </a:extLst>
          </p:cNvPr>
          <p:cNvSpPr>
            <a:spLocks noGrp="1"/>
          </p:cNvSpPr>
          <p:nvPr>
            <p:ph type="body" idx="1"/>
          </p:nvPr>
        </p:nvSpPr>
        <p:spPr/>
        <p:txBody>
          <a:bodyPr>
            <a:normAutofit/>
          </a:bodyPr>
          <a:lstStyle/>
          <a:p>
            <a:pPr defTabSz="1981901">
              <a:defRPr/>
            </a:pPr>
            <a:r>
              <a:rPr lang="en-US" dirty="0">
                <a:cs typeface="Calibri"/>
              </a:rPr>
              <a:t>最新作「グランツーリスモ7」では、様々な音響技術を駆使し、没入感のある体験を提供しています。</a:t>
            </a:r>
          </a:p>
          <a:p>
            <a:pPr defTabSz="1981901">
              <a:defRPr/>
            </a:pPr>
            <a:endParaRPr lang="en-US" dirty="0">
              <a:cs typeface="Calibri"/>
            </a:endParaRPr>
          </a:p>
          <a:p>
            <a:pPr defTabSz="1981901">
              <a:defRPr/>
            </a:pPr>
            <a:endParaRPr lang="en-US" dirty="0">
              <a:cs typeface="Calibri"/>
            </a:endParaRPr>
          </a:p>
          <a:p>
            <a:pPr defTabSz="1981901">
              <a:defRPr/>
            </a:pPr>
            <a:endParaRPr lang="en-US" dirty="0">
              <a:cs typeface="Calibri"/>
            </a:endParaRPr>
          </a:p>
        </p:txBody>
      </p:sp>
      <p:sp>
        <p:nvSpPr>
          <p:cNvPr id="4" name="Slide Number Placeholder 3">
            <a:extLst>
              <a:ext uri="{FF2B5EF4-FFF2-40B4-BE49-F238E27FC236}">
                <a16:creationId xmlns:a16="http://schemas.microsoft.com/office/drawing/2014/main" id="{F7AC13E2-F421-6162-3F7D-D14B0763383A}"/>
              </a:ext>
            </a:extLst>
          </p:cNvPr>
          <p:cNvSpPr>
            <a:spLocks noGrp="1"/>
          </p:cNvSpPr>
          <p:nvPr>
            <p:ph type="sldNum" sz="quarter" idx="5"/>
          </p:nvPr>
        </p:nvSpPr>
        <p:spPr/>
        <p:txBody>
          <a:bodyPr/>
          <a:lstStyle/>
          <a:p>
            <a:fld id="{8C01F94E-7938-4A12-B5AA-FE90D95814CD}" type="slidenum">
              <a:rPr kumimoji="1" lang="ja-JP" altLang="en-US" smtClean="0"/>
              <a:pPr/>
              <a:t>3</a:t>
            </a:fld>
            <a:endParaRPr kumimoji="1" lang="ja-JP" altLang="en-US"/>
          </a:p>
        </p:txBody>
      </p:sp>
    </p:spTree>
    <p:extLst>
      <p:ext uri="{BB962C8B-B14F-4D97-AF65-F5344CB8AC3E}">
        <p14:creationId xmlns:p14="http://schemas.microsoft.com/office/powerpoint/2010/main" val="3467765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829166" rtl="0" eaLnBrk="1" fontAlgn="auto" latinLnBrk="0" hangingPunct="1">
              <a:lnSpc>
                <a:spcPct val="100000"/>
              </a:lnSpc>
              <a:spcBef>
                <a:spcPts val="0"/>
              </a:spcBef>
              <a:spcAft>
                <a:spcPts val="0"/>
              </a:spcAft>
              <a:buClrTx/>
              <a:buSzTx/>
              <a:buFontTx/>
              <a:buNone/>
              <a:tabLst/>
              <a:defRPr/>
            </a:pPr>
            <a:r>
              <a:rPr lang="en-US" dirty="0">
                <a:cs typeface="Calibri"/>
              </a:rPr>
              <a:t>グランツーリスモ７でのオーディオ表現の一例として、短いデモ映像をお見せいたします。</a:t>
            </a:r>
          </a:p>
          <a:p>
            <a:pPr marL="0" marR="0" lvl="0" indent="0" algn="l" defTabSz="1829166" rtl="0" eaLnBrk="1" fontAlgn="auto" latinLnBrk="0" hangingPunct="1">
              <a:lnSpc>
                <a:spcPct val="100000"/>
              </a:lnSpc>
              <a:spcBef>
                <a:spcPts val="0"/>
              </a:spcBef>
              <a:spcAft>
                <a:spcPts val="0"/>
              </a:spcAft>
              <a:buClrTx/>
              <a:buSzTx/>
              <a:buFontTx/>
              <a:buNone/>
              <a:tabLst/>
              <a:defRPr/>
            </a:pPr>
            <a:r>
              <a:rPr lang="en-US" dirty="0" err="1">
                <a:cs typeface="Calibri"/>
              </a:rPr>
              <a:t>こちらの動画の音声はすべてゲーム中でリアルタイムでレンダリングされたものになります</a:t>
            </a:r>
            <a:r>
              <a:rPr lang="en-US" dirty="0">
                <a:cs typeface="Calibri"/>
              </a:rPr>
              <a:t>。</a:t>
            </a:r>
          </a:p>
          <a:p>
            <a:pPr marL="0" marR="0" lvl="0" indent="0" algn="l" defTabSz="1829166" rtl="0" eaLnBrk="1" fontAlgn="auto" latinLnBrk="0" hangingPunct="1">
              <a:lnSpc>
                <a:spcPct val="100000"/>
              </a:lnSpc>
              <a:spcBef>
                <a:spcPts val="0"/>
              </a:spcBef>
              <a:spcAft>
                <a:spcPts val="0"/>
              </a:spcAft>
              <a:buClrTx/>
              <a:buSzTx/>
              <a:buFontTx/>
              <a:buNone/>
              <a:tabLst/>
              <a:defRPr/>
            </a:pPr>
            <a:endParaRPr lang="en-US" dirty="0">
              <a:cs typeface="Calibri"/>
            </a:endParaRPr>
          </a:p>
          <a:p>
            <a:pPr marL="0" marR="0" lvl="0" indent="0" algn="l" defTabSz="1829166" rtl="0" eaLnBrk="1" fontAlgn="auto" latinLnBrk="0" hangingPunct="1">
              <a:lnSpc>
                <a:spcPct val="100000"/>
              </a:lnSpc>
              <a:spcBef>
                <a:spcPts val="0"/>
              </a:spcBef>
              <a:spcAft>
                <a:spcPts val="0"/>
              </a:spcAft>
              <a:buClrTx/>
              <a:buSzTx/>
              <a:buFontTx/>
              <a:buNone/>
              <a:tabLst/>
              <a:defRPr/>
            </a:pPr>
            <a:r>
              <a:rPr lang="en-US" dirty="0" err="1">
                <a:cs typeface="Calibri"/>
              </a:rPr>
              <a:t>本講演では</a:t>
            </a:r>
            <a:r>
              <a:rPr lang="en-US" dirty="0">
                <a:cs typeface="Calibri"/>
              </a:rPr>
              <a:t>、「グランツーリスモ7」で用いられているインタラクティブサウンドデザインの手法ついて解説させていただきます。</a:t>
            </a:r>
          </a:p>
          <a:p>
            <a:endParaRPr lang="en-JP" dirty="0"/>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a:t>
            </a:fld>
            <a:endParaRPr kumimoji="1" lang="ja-JP" altLang="en-US"/>
          </a:p>
        </p:txBody>
      </p:sp>
    </p:spTree>
    <p:extLst>
      <p:ext uri="{BB962C8B-B14F-4D97-AF65-F5344CB8AC3E}">
        <p14:creationId xmlns:p14="http://schemas.microsoft.com/office/powerpoint/2010/main" val="3575205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初めに、グランツーリスモ</a:t>
            </a:r>
            <a:r>
              <a:rPr lang="ja-JP" altLang="en-US"/>
              <a:t>の</a:t>
            </a:r>
            <a:r>
              <a:rPr lang="en-US" err="1"/>
              <a:t>重要な音の一つである、エンジン音の制作ワークフローについて説明させていただきます</a:t>
            </a:r>
            <a:r>
              <a:rPr lang="en-US"/>
              <a:t>。</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5</a:t>
            </a:fld>
            <a:endParaRPr kumimoji="1" lang="ja-JP" altLang="en-US"/>
          </a:p>
        </p:txBody>
      </p:sp>
    </p:spTree>
    <p:extLst>
      <p:ext uri="{BB962C8B-B14F-4D97-AF65-F5344CB8AC3E}">
        <p14:creationId xmlns:p14="http://schemas.microsoft.com/office/powerpoint/2010/main" val="171980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25D40-26C7-51E8-D80E-2FCFCB32657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510A2E6-47A9-E549-DC52-EEB101401016}"/>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D3ADC04B-A92B-73F1-3116-22BEFB59BAC7}"/>
              </a:ext>
            </a:extLst>
          </p:cNvPr>
          <p:cNvSpPr>
            <a:spLocks noGrp="1"/>
          </p:cNvSpPr>
          <p:nvPr>
            <p:ph type="body" idx="1"/>
          </p:nvPr>
        </p:nvSpPr>
        <p:spPr/>
        <p:txBody>
          <a:bodyPr/>
          <a:lstStyle/>
          <a:p>
            <a:r>
              <a:rPr lang="ja-JP" altLang="en-US" dirty="0">
                <a:cs typeface="Calibri"/>
              </a:rPr>
              <a:t>グランツーリスモにおけるエンジン音の制作過程は、大きく</a:t>
            </a:r>
            <a:endParaRPr lang="en-US" altLang="ja-JP" dirty="0">
              <a:cs typeface="Calibri"/>
            </a:endParaRPr>
          </a:p>
          <a:p>
            <a:pPr marL="342900" indent="-342900">
              <a:buFontTx/>
              <a:buChar char="-"/>
            </a:pPr>
            <a:r>
              <a:rPr lang="ja-JP" altLang="en-US" dirty="0">
                <a:cs typeface="Calibri"/>
              </a:rPr>
              <a:t>録音</a:t>
            </a:r>
            <a:endParaRPr lang="en-US" altLang="ja-JP" dirty="0">
              <a:cs typeface="Calibri"/>
            </a:endParaRPr>
          </a:p>
          <a:p>
            <a:pPr marL="342900" indent="-342900">
              <a:buFontTx/>
              <a:buChar char="-"/>
            </a:pPr>
            <a:r>
              <a:rPr lang="ja-JP" altLang="en-US" dirty="0">
                <a:cs typeface="Calibri"/>
              </a:rPr>
              <a:t>編集</a:t>
            </a:r>
            <a:endParaRPr lang="en-US" altLang="ja-JP" dirty="0">
              <a:cs typeface="Calibri"/>
            </a:endParaRPr>
          </a:p>
          <a:p>
            <a:pPr marL="342900" indent="-342900">
              <a:buFontTx/>
              <a:buChar char="-"/>
            </a:pPr>
            <a:r>
              <a:rPr lang="ja-JP" altLang="en-US" dirty="0">
                <a:cs typeface="Calibri"/>
              </a:rPr>
              <a:t>実装</a:t>
            </a:r>
            <a:endParaRPr lang="en-US" altLang="ja-JP" dirty="0">
              <a:cs typeface="Calibri"/>
            </a:endParaRPr>
          </a:p>
          <a:p>
            <a:pPr marL="0" indent="0">
              <a:buFontTx/>
              <a:buNone/>
            </a:pPr>
            <a:r>
              <a:rPr lang="ja-JP" altLang="en-US" dirty="0">
                <a:cs typeface="Calibri"/>
              </a:rPr>
              <a:t>の</a:t>
            </a:r>
            <a:r>
              <a:rPr lang="en-US" altLang="ja-JP" dirty="0">
                <a:cs typeface="Calibri"/>
              </a:rPr>
              <a:t>3</a:t>
            </a:r>
            <a:r>
              <a:rPr lang="ja-JP" altLang="en-US" dirty="0">
                <a:cs typeface="Calibri"/>
              </a:rPr>
              <a:t>つのステップに分けられます。</a:t>
            </a:r>
            <a:endParaRPr lang="en-US" dirty="0">
              <a:cs typeface="Calibri"/>
            </a:endParaRPr>
          </a:p>
        </p:txBody>
      </p:sp>
      <p:sp>
        <p:nvSpPr>
          <p:cNvPr id="4" name="スライド番号プレースホルダー 3">
            <a:extLst>
              <a:ext uri="{FF2B5EF4-FFF2-40B4-BE49-F238E27FC236}">
                <a16:creationId xmlns:a16="http://schemas.microsoft.com/office/drawing/2014/main" id="{55033154-82AA-C16F-FA58-070891545825}"/>
              </a:ext>
            </a:extLst>
          </p:cNvPr>
          <p:cNvSpPr>
            <a:spLocks noGrp="1"/>
          </p:cNvSpPr>
          <p:nvPr>
            <p:ph type="sldNum" sz="quarter" idx="5"/>
          </p:nvPr>
        </p:nvSpPr>
        <p:spPr/>
        <p:txBody>
          <a:bodyPr/>
          <a:lstStyle/>
          <a:p>
            <a:fld id="{8C01F94E-7938-4A12-B5AA-FE90D95814CD}" type="slidenum">
              <a:rPr kumimoji="1" lang="ja-JP" altLang="en-US" smtClean="0"/>
              <a:pPr/>
              <a:t>6</a:t>
            </a:fld>
            <a:endParaRPr kumimoji="1" lang="ja-JP" altLang="en-US"/>
          </a:p>
        </p:txBody>
      </p:sp>
    </p:spTree>
    <p:extLst>
      <p:ext uri="{BB962C8B-B14F-4D97-AF65-F5344CB8AC3E}">
        <p14:creationId xmlns:p14="http://schemas.microsoft.com/office/powerpoint/2010/main" val="3781194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25D40-26C7-51E8-D80E-2FCFCB32657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510A2E6-47A9-E549-DC52-EEB101401016}"/>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D3ADC04B-A92B-73F1-3116-22BEFB59BAC7}"/>
              </a:ext>
            </a:extLst>
          </p:cNvPr>
          <p:cNvSpPr>
            <a:spLocks noGrp="1"/>
          </p:cNvSpPr>
          <p:nvPr>
            <p:ph type="body" idx="1"/>
          </p:nvPr>
        </p:nvSpPr>
        <p:spPr/>
        <p:txBody>
          <a:bodyPr/>
          <a:lstStyle/>
          <a:p>
            <a:r>
              <a:rPr lang="ja-JP" altLang="en-US" dirty="0">
                <a:cs typeface="Calibri"/>
              </a:rPr>
              <a:t>まず、対象のクルマのエンジン音の録音を行います。</a:t>
            </a:r>
            <a:endParaRPr lang="en-US" altLang="ja-JP" dirty="0">
              <a:cs typeface="Calibri"/>
            </a:endParaRPr>
          </a:p>
          <a:p>
            <a:r>
              <a:rPr lang="ja-JP" altLang="en-US" dirty="0">
                <a:cs typeface="Calibri"/>
              </a:rPr>
              <a:t>クルマメーカーや一般のオーナーの方々から録音対象のクルマをお借りできるよう、手配を行います。</a:t>
            </a:r>
            <a:endParaRPr lang="en-US" altLang="ja-JP" dirty="0">
              <a:cs typeface="Calibri"/>
            </a:endParaRPr>
          </a:p>
          <a:p>
            <a:r>
              <a:rPr lang="ja-JP" altLang="en-US" dirty="0">
                <a:cs typeface="Calibri"/>
              </a:rPr>
              <a:t>また、録音をおこなう場所の手配も行います。</a:t>
            </a:r>
            <a:endParaRPr lang="en-US" altLang="ja-JP" dirty="0">
              <a:cs typeface="Calibri"/>
            </a:endParaRPr>
          </a:p>
          <a:p>
            <a:r>
              <a:rPr lang="ja-JP" altLang="en-US" dirty="0">
                <a:cs typeface="Calibri"/>
              </a:rPr>
              <a:t>そして、現地でエンジン音や効果音を様々な場所から録音します。</a:t>
            </a:r>
            <a:endParaRPr lang="en-US" dirty="0">
              <a:cs typeface="Calibri"/>
            </a:endParaRPr>
          </a:p>
        </p:txBody>
      </p:sp>
      <p:sp>
        <p:nvSpPr>
          <p:cNvPr id="4" name="スライド番号プレースホルダー 3">
            <a:extLst>
              <a:ext uri="{FF2B5EF4-FFF2-40B4-BE49-F238E27FC236}">
                <a16:creationId xmlns:a16="http://schemas.microsoft.com/office/drawing/2014/main" id="{55033154-82AA-C16F-FA58-070891545825}"/>
              </a:ext>
            </a:extLst>
          </p:cNvPr>
          <p:cNvSpPr>
            <a:spLocks noGrp="1"/>
          </p:cNvSpPr>
          <p:nvPr>
            <p:ph type="sldNum" sz="quarter" idx="5"/>
          </p:nvPr>
        </p:nvSpPr>
        <p:spPr/>
        <p:txBody>
          <a:bodyPr/>
          <a:lstStyle/>
          <a:p>
            <a:fld id="{8C01F94E-7938-4A12-B5AA-FE90D95814CD}" type="slidenum">
              <a:rPr kumimoji="1" lang="ja-JP" altLang="en-US" smtClean="0"/>
              <a:pPr/>
              <a:t>7</a:t>
            </a:fld>
            <a:endParaRPr kumimoji="1" lang="ja-JP" altLang="en-US"/>
          </a:p>
        </p:txBody>
      </p:sp>
    </p:spTree>
    <p:extLst>
      <p:ext uri="{BB962C8B-B14F-4D97-AF65-F5344CB8AC3E}">
        <p14:creationId xmlns:p14="http://schemas.microsoft.com/office/powerpoint/2010/main" val="1877124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lnSpcReduction="10000"/>
          </a:bodyPr>
          <a:lstStyle/>
          <a:p>
            <a:r>
              <a:rPr lang="en-US" err="1"/>
              <a:t>我々がどのような環境でエンジン音の録音を行っているかについて説明します</a:t>
            </a:r>
            <a:r>
              <a:rPr lang="en-US"/>
              <a:t>。</a:t>
            </a:r>
          </a:p>
          <a:p>
            <a:r>
              <a:rPr lang="en-US" err="1"/>
              <a:t>エンジン音の録音は大きく分けて、ダイナモメータと呼ばれる、クルマを固定して走行負荷をかける装置を用いて録音する方法と</a:t>
            </a:r>
            <a:r>
              <a:rPr lang="en-US"/>
              <a:t>、</a:t>
            </a:r>
          </a:p>
          <a:p>
            <a:r>
              <a:rPr lang="en-US" err="1"/>
              <a:t>サーキットなどでクルマを実際に走らせて録音する方法があります</a:t>
            </a:r>
            <a:r>
              <a:rPr lang="en-US"/>
              <a:t>。</a:t>
            </a:r>
          </a:p>
          <a:p>
            <a:endParaRPr lang="en-US"/>
          </a:p>
          <a:p>
            <a:r>
              <a:rPr lang="en-US" err="1"/>
              <a:t>これらの方式は、クルマの状態や施設の</a:t>
            </a:r>
            <a:r>
              <a:rPr lang="ja-JP" altLang="en-US"/>
              <a:t>利用可能状況に合わせて使い分けられます。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8</a:t>
            </a:fld>
            <a:endParaRPr kumimoji="1" lang="ja-JP" altLang="en-US"/>
          </a:p>
        </p:txBody>
      </p:sp>
    </p:spTree>
    <p:extLst>
      <p:ext uri="{BB962C8B-B14F-4D97-AF65-F5344CB8AC3E}">
        <p14:creationId xmlns:p14="http://schemas.microsoft.com/office/powerpoint/2010/main" val="13377437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1829166" rtl="0" eaLnBrk="1" fontAlgn="auto" latinLnBrk="0" hangingPunct="1">
              <a:lnSpc>
                <a:spcPct val="100000"/>
              </a:lnSpc>
              <a:spcBef>
                <a:spcPts val="0"/>
              </a:spcBef>
              <a:spcAft>
                <a:spcPts val="0"/>
              </a:spcAft>
              <a:buClrTx/>
              <a:buSzTx/>
              <a:buFontTx/>
              <a:buNone/>
              <a:tabLst/>
              <a:defRPr/>
            </a:pPr>
            <a:r>
              <a:rPr lang="en-US"/>
              <a:t>ダイナモメーターはハブとシャシーという２つの方式があります。</a:t>
            </a:r>
          </a:p>
          <a:p>
            <a:endParaRPr lang="en-US"/>
          </a:p>
          <a:p>
            <a:r>
              <a:rPr lang="en-US" err="1"/>
              <a:t>ハブダイナモメーターはタイヤの回転軸を計測機につなぐ方法で、ノイズが少ないのが特徴です</a:t>
            </a:r>
            <a:r>
              <a:rPr lang="en-US"/>
              <a:t>。</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9</a:t>
            </a:fld>
            <a:endParaRPr kumimoji="1" lang="ja-JP" altLang="en-US"/>
          </a:p>
        </p:txBody>
      </p:sp>
    </p:spTree>
    <p:extLst>
      <p:ext uri="{BB962C8B-B14F-4D97-AF65-F5344CB8AC3E}">
        <p14:creationId xmlns:p14="http://schemas.microsoft.com/office/powerpoint/2010/main" val="4102904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err="1"/>
              <a:t>シャシーダイナモメーターはローラー上にクルマのタイヤを乗せる方法であり、タイヤノイズが多く発生することが難点になります</a:t>
            </a:r>
            <a:r>
              <a:rPr lang="en-US"/>
              <a:t>。</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10</a:t>
            </a:fld>
            <a:endParaRPr kumimoji="1" lang="ja-JP" altLang="en-US"/>
          </a:p>
        </p:txBody>
      </p:sp>
    </p:spTree>
    <p:extLst>
      <p:ext uri="{BB962C8B-B14F-4D97-AF65-F5344CB8AC3E}">
        <p14:creationId xmlns:p14="http://schemas.microsoft.com/office/powerpoint/2010/main" val="1050316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err="1"/>
              <a:t>レースカーなど、ダイナモメーターを利用することが難しいクルマに関してはサーキットなどで実際にクルマを走行させて録音を行います</a:t>
            </a:r>
            <a:r>
              <a:rPr lang="en-US"/>
              <a:t>。</a:t>
            </a:r>
          </a:p>
          <a:p>
            <a:r>
              <a:rPr lang="en-US" err="1"/>
              <a:t>走行中のクルマの振動でマイクが外れないよう、吸盤、テープ、結束バンドなどを駆使してクルマにマイクを固定して録音を行います</a:t>
            </a:r>
            <a:r>
              <a:rPr lang="en-US"/>
              <a:t>。</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12</a:t>
            </a:fld>
            <a:endParaRPr kumimoji="1" lang="ja-JP" altLang="en-US"/>
          </a:p>
        </p:txBody>
      </p:sp>
    </p:spTree>
    <p:extLst>
      <p:ext uri="{BB962C8B-B14F-4D97-AF65-F5344CB8AC3E}">
        <p14:creationId xmlns:p14="http://schemas.microsoft.com/office/powerpoint/2010/main" val="4163919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24D97-4FFC-0E67-E501-5DB916D3B8CB}"/>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AF821377-BCAB-1837-7260-2AA3F9C31187}"/>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849F8479-D288-2B1C-2376-CA9BDD6034E0}"/>
              </a:ext>
            </a:extLst>
          </p:cNvPr>
          <p:cNvSpPr>
            <a:spLocks noGrp="1"/>
          </p:cNvSpPr>
          <p:nvPr>
            <p:ph type="body" idx="1"/>
          </p:nvPr>
        </p:nvSpPr>
        <p:spPr/>
        <p:txBody>
          <a:bodyPr>
            <a:normAutofit/>
          </a:bodyPr>
          <a:lstStyle/>
          <a:p>
            <a:pPr marL="0" indent="0">
              <a:lnSpc>
                <a:spcPct val="150000"/>
              </a:lnSpc>
              <a:buFont typeface="Arial" panose="020B0604020202020204" pitchFamily="34" charset="0"/>
              <a:buNone/>
            </a:pPr>
            <a:r>
              <a:rPr lang="ja-JP" altLang="en-US" sz="3200" dirty="0">
                <a:latin typeface="Arial"/>
                <a:ea typeface="MS PGothic" panose="020B0600070205080204" pitchFamily="34" charset="-128"/>
                <a:cs typeface="Arial"/>
              </a:rPr>
              <a:t>実際のサーキットでの録音の様子です。動画では見づらいですが、クルマにマイクを装着し、車内にレコーダーを設置して録音を行っています。</a:t>
            </a:r>
            <a:endParaRPr lang="en-US" altLang="ja-JP" sz="3200" dirty="0">
              <a:latin typeface="Arial"/>
              <a:ea typeface="MS PGothic" panose="020B0600070205080204" pitchFamily="34" charset="-128"/>
              <a:cs typeface="Arial"/>
            </a:endParaRPr>
          </a:p>
        </p:txBody>
      </p:sp>
      <p:sp>
        <p:nvSpPr>
          <p:cNvPr id="4" name="スライド番号プレースホルダー 3">
            <a:extLst>
              <a:ext uri="{FF2B5EF4-FFF2-40B4-BE49-F238E27FC236}">
                <a16:creationId xmlns:a16="http://schemas.microsoft.com/office/drawing/2014/main" id="{ABD72C42-D0DA-21AA-D6A9-0BF56D4E23A1}"/>
              </a:ext>
            </a:extLst>
          </p:cNvPr>
          <p:cNvSpPr>
            <a:spLocks noGrp="1"/>
          </p:cNvSpPr>
          <p:nvPr>
            <p:ph type="sldNum" sz="quarter" idx="5"/>
          </p:nvPr>
        </p:nvSpPr>
        <p:spPr/>
        <p:txBody>
          <a:bodyPr/>
          <a:lstStyle/>
          <a:p>
            <a:fld id="{8C01F94E-7938-4A12-B5AA-FE90D95814CD}" type="slidenum">
              <a:rPr kumimoji="1" lang="ja-JP" altLang="en-US" smtClean="0"/>
              <a:pPr/>
              <a:t>13</a:t>
            </a:fld>
            <a:endParaRPr kumimoji="1" lang="ja-JP" altLang="en-US"/>
          </a:p>
        </p:txBody>
      </p:sp>
    </p:spTree>
    <p:extLst>
      <p:ext uri="{BB962C8B-B14F-4D97-AF65-F5344CB8AC3E}">
        <p14:creationId xmlns:p14="http://schemas.microsoft.com/office/powerpoint/2010/main" val="1772617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ja-JP" altLang="en-US" dirty="0">
                <a:cs typeface="Calibri"/>
              </a:rPr>
              <a:t>エンジン音の</a:t>
            </a:r>
            <a:r>
              <a:rPr lang="en-US" dirty="0" err="1">
                <a:cs typeface="Calibri"/>
              </a:rPr>
              <a:t>録音セッションでは</a:t>
            </a:r>
            <a:r>
              <a:rPr lang="en-US" dirty="0">
                <a:cs typeface="Calibri"/>
              </a:rPr>
              <a:t>、</a:t>
            </a:r>
            <a:r>
              <a:rPr lang="ja-JP" altLang="en-US" dirty="0">
                <a:cs typeface="Calibri"/>
              </a:rPr>
              <a:t>クルマの</a:t>
            </a:r>
            <a:r>
              <a:rPr lang="en-US" dirty="0" err="1">
                <a:cs typeface="Calibri"/>
              </a:rPr>
              <a:t>様々な</a:t>
            </a:r>
            <a:r>
              <a:rPr lang="ja-JP" altLang="en-US" dirty="0">
                <a:cs typeface="Calibri"/>
              </a:rPr>
              <a:t>場所に対して録音ターゲットを設けます。</a:t>
            </a:r>
            <a:endParaRPr lang="en-US" altLang="ja-JP" dirty="0">
              <a:cs typeface="Calibri"/>
            </a:endParaRPr>
          </a:p>
          <a:p>
            <a:r>
              <a:rPr lang="en-US" dirty="0">
                <a:cs typeface="Calibri"/>
              </a:rPr>
              <a:t>各</a:t>
            </a:r>
            <a:r>
              <a:rPr lang="ja-JP" altLang="en-US" dirty="0">
                <a:cs typeface="Calibri"/>
              </a:rPr>
              <a:t>録音ターゲット</a:t>
            </a:r>
            <a:r>
              <a:rPr lang="en-US" dirty="0" err="1">
                <a:cs typeface="Calibri"/>
              </a:rPr>
              <a:t>について、音を聞きながら詳しく見ていきます</a:t>
            </a:r>
            <a:r>
              <a:rPr lang="en-US" dirty="0">
                <a:cs typeface="Calibri"/>
              </a:rPr>
              <a:t>。</a:t>
            </a:r>
          </a:p>
          <a:p>
            <a:endParaRPr lang="en-US" dirty="0"/>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14</a:t>
            </a:fld>
            <a:endParaRPr kumimoji="1" lang="ja-JP" altLang="en-US"/>
          </a:p>
        </p:txBody>
      </p:sp>
    </p:spTree>
    <p:extLst>
      <p:ext uri="{BB962C8B-B14F-4D97-AF65-F5344CB8AC3E}">
        <p14:creationId xmlns:p14="http://schemas.microsoft.com/office/powerpoint/2010/main" val="3070517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009ED-DBB0-B545-2323-1AD5A204172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916B34F3-4BCB-CABB-CB51-FE62C96C8BA8}"/>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D641E32E-9737-9315-614F-DAB52F101D3C}"/>
              </a:ext>
            </a:extLst>
          </p:cNvPr>
          <p:cNvSpPr>
            <a:spLocks noGrp="1"/>
          </p:cNvSpPr>
          <p:nvPr>
            <p:ph type="body" idx="1"/>
          </p:nvPr>
        </p:nvSpPr>
        <p:spPr/>
        <p:txBody>
          <a:bodyPr>
            <a:normAutofit/>
          </a:bodyPr>
          <a:lstStyle/>
          <a:p>
            <a:r>
              <a:rPr lang="en-US" dirty="0" err="1">
                <a:cs typeface="Calibri"/>
              </a:rPr>
              <a:t>まずは吸気ボックスです</a:t>
            </a:r>
            <a:r>
              <a:rPr lang="en-US" dirty="0">
                <a:cs typeface="Calibri"/>
              </a:rPr>
              <a:t>。</a:t>
            </a:r>
          </a:p>
        </p:txBody>
      </p:sp>
      <p:sp>
        <p:nvSpPr>
          <p:cNvPr id="4" name="スライド番号プレースホルダー 3">
            <a:extLst>
              <a:ext uri="{FF2B5EF4-FFF2-40B4-BE49-F238E27FC236}">
                <a16:creationId xmlns:a16="http://schemas.microsoft.com/office/drawing/2014/main" id="{94D92F39-582A-A8DD-C4EF-A646D37AED01}"/>
              </a:ext>
            </a:extLst>
          </p:cNvPr>
          <p:cNvSpPr>
            <a:spLocks noGrp="1"/>
          </p:cNvSpPr>
          <p:nvPr>
            <p:ph type="sldNum" sz="quarter" idx="5"/>
          </p:nvPr>
        </p:nvSpPr>
        <p:spPr/>
        <p:txBody>
          <a:bodyPr/>
          <a:lstStyle/>
          <a:p>
            <a:fld id="{8C01F94E-7938-4A12-B5AA-FE90D95814CD}" type="slidenum">
              <a:rPr kumimoji="1" lang="ja-JP" altLang="en-US" smtClean="0"/>
              <a:pPr/>
              <a:t>15</a:t>
            </a:fld>
            <a:endParaRPr kumimoji="1" lang="ja-JP" altLang="en-US"/>
          </a:p>
        </p:txBody>
      </p:sp>
    </p:spTree>
    <p:extLst>
      <p:ext uri="{BB962C8B-B14F-4D97-AF65-F5344CB8AC3E}">
        <p14:creationId xmlns:p14="http://schemas.microsoft.com/office/powerpoint/2010/main" val="10059361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吸気ボックスの録音は、エンジンルーム内にある吸気ボックスに沿う形でDPA4062のような小型ピンマイクを用いて行います。</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16</a:t>
            </a:fld>
            <a:endParaRPr kumimoji="1" lang="ja-JP" altLang="en-US"/>
          </a:p>
        </p:txBody>
      </p:sp>
    </p:spTree>
    <p:extLst>
      <p:ext uri="{BB962C8B-B14F-4D97-AF65-F5344CB8AC3E}">
        <p14:creationId xmlns:p14="http://schemas.microsoft.com/office/powerpoint/2010/main" val="3817317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1F276-FAE3-31F7-7B69-203C4ECF0CF6}"/>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76DBABD0-1032-0910-1FE3-41057A40E6D7}"/>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D5FE55D4-C789-6CE1-1945-3E5F9A936247}"/>
              </a:ext>
            </a:extLst>
          </p:cNvPr>
          <p:cNvSpPr>
            <a:spLocks noGrp="1"/>
          </p:cNvSpPr>
          <p:nvPr>
            <p:ph type="body" idx="1"/>
          </p:nvPr>
        </p:nvSpPr>
        <p:spPr/>
        <p:txBody>
          <a:bodyPr>
            <a:normAutofit/>
          </a:bodyPr>
          <a:lstStyle/>
          <a:p>
            <a:r>
              <a:rPr lang="en-US" dirty="0" err="1">
                <a:cs typeface="Calibri"/>
              </a:rPr>
              <a:t>次にエンジンルームの音</a:t>
            </a:r>
            <a:endParaRPr lang="en-US" dirty="0">
              <a:cs typeface="Calibri"/>
            </a:endParaRPr>
          </a:p>
        </p:txBody>
      </p:sp>
      <p:sp>
        <p:nvSpPr>
          <p:cNvPr id="4" name="スライド番号プレースホルダー 3">
            <a:extLst>
              <a:ext uri="{FF2B5EF4-FFF2-40B4-BE49-F238E27FC236}">
                <a16:creationId xmlns:a16="http://schemas.microsoft.com/office/drawing/2014/main" id="{24478EF2-CC3E-9753-D8AA-FF25750FD546}"/>
              </a:ext>
            </a:extLst>
          </p:cNvPr>
          <p:cNvSpPr>
            <a:spLocks noGrp="1"/>
          </p:cNvSpPr>
          <p:nvPr>
            <p:ph type="sldNum" sz="quarter" idx="5"/>
          </p:nvPr>
        </p:nvSpPr>
        <p:spPr/>
        <p:txBody>
          <a:bodyPr/>
          <a:lstStyle/>
          <a:p>
            <a:fld id="{8C01F94E-7938-4A12-B5AA-FE90D95814CD}" type="slidenum">
              <a:rPr kumimoji="1" lang="ja-JP" altLang="en-US" smtClean="0"/>
              <a:pPr/>
              <a:t>17</a:t>
            </a:fld>
            <a:endParaRPr kumimoji="1" lang="ja-JP" altLang="en-US"/>
          </a:p>
        </p:txBody>
      </p:sp>
    </p:spTree>
    <p:extLst>
      <p:ext uri="{BB962C8B-B14F-4D97-AF65-F5344CB8AC3E}">
        <p14:creationId xmlns:p14="http://schemas.microsoft.com/office/powerpoint/2010/main" val="3967640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エンジンルームの音は、ボンネットを閉じた状態でエンジンがある箇所に向かって、単一指向性マイクロホンを用いてABもしくはXYマイキングを行って録音します。</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18</a:t>
            </a:fld>
            <a:endParaRPr kumimoji="1" lang="ja-JP" altLang="en-US"/>
          </a:p>
        </p:txBody>
      </p:sp>
    </p:spTree>
    <p:extLst>
      <p:ext uri="{BB962C8B-B14F-4D97-AF65-F5344CB8AC3E}">
        <p14:creationId xmlns:p14="http://schemas.microsoft.com/office/powerpoint/2010/main" val="200671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F01EB-751C-1148-E806-0CB7E72FF4D0}"/>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3EB79CF-05D5-6840-0184-228D3C313020}"/>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75FFB07A-A713-17F3-6497-FCCC3FD5BC57}"/>
              </a:ext>
            </a:extLst>
          </p:cNvPr>
          <p:cNvSpPr>
            <a:spLocks noGrp="1"/>
          </p:cNvSpPr>
          <p:nvPr>
            <p:ph type="body" idx="1"/>
          </p:nvPr>
        </p:nvSpPr>
        <p:spPr/>
        <p:txBody>
          <a:bodyPr>
            <a:normAutofit/>
          </a:bodyPr>
          <a:lstStyle/>
          <a:p>
            <a:r>
              <a:rPr lang="en-US" dirty="0" err="1">
                <a:cs typeface="Calibri"/>
              </a:rPr>
              <a:t>次は車室内の音</a:t>
            </a:r>
            <a:r>
              <a:rPr lang="en-US" dirty="0">
                <a:cs typeface="Calibri"/>
              </a:rPr>
              <a:t>。</a:t>
            </a:r>
          </a:p>
        </p:txBody>
      </p:sp>
      <p:sp>
        <p:nvSpPr>
          <p:cNvPr id="4" name="スライド番号プレースホルダー 3">
            <a:extLst>
              <a:ext uri="{FF2B5EF4-FFF2-40B4-BE49-F238E27FC236}">
                <a16:creationId xmlns:a16="http://schemas.microsoft.com/office/drawing/2014/main" id="{649B280C-E992-F403-53AA-C28B2546BA23}"/>
              </a:ext>
            </a:extLst>
          </p:cNvPr>
          <p:cNvSpPr>
            <a:spLocks noGrp="1"/>
          </p:cNvSpPr>
          <p:nvPr>
            <p:ph type="sldNum" sz="quarter" idx="5"/>
          </p:nvPr>
        </p:nvSpPr>
        <p:spPr/>
        <p:txBody>
          <a:bodyPr/>
          <a:lstStyle/>
          <a:p>
            <a:fld id="{8C01F94E-7938-4A12-B5AA-FE90D95814CD}" type="slidenum">
              <a:rPr kumimoji="1" lang="ja-JP" altLang="en-US" smtClean="0"/>
              <a:pPr/>
              <a:t>19</a:t>
            </a:fld>
            <a:endParaRPr kumimoji="1" lang="ja-JP" altLang="en-US"/>
          </a:p>
        </p:txBody>
      </p:sp>
    </p:spTree>
    <p:extLst>
      <p:ext uri="{BB962C8B-B14F-4D97-AF65-F5344CB8AC3E}">
        <p14:creationId xmlns:p14="http://schemas.microsoft.com/office/powerpoint/2010/main" val="17910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車室内の音は、全方位からの音を収録するため1次Ambisonicsマイクを使って録音します。</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20</a:t>
            </a:fld>
            <a:endParaRPr kumimoji="1" lang="ja-JP" altLang="en-US"/>
          </a:p>
        </p:txBody>
      </p:sp>
    </p:spTree>
    <p:extLst>
      <p:ext uri="{BB962C8B-B14F-4D97-AF65-F5344CB8AC3E}">
        <p14:creationId xmlns:p14="http://schemas.microsoft.com/office/powerpoint/2010/main" val="4278095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D646D-3A97-9F7C-AC26-221625612F3E}"/>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2E48DEFB-A4FE-99BA-1816-57ECDF8EC407}"/>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9E0B07A3-82F2-1699-5404-C82F870D0359}"/>
              </a:ext>
            </a:extLst>
          </p:cNvPr>
          <p:cNvSpPr>
            <a:spLocks noGrp="1"/>
          </p:cNvSpPr>
          <p:nvPr>
            <p:ph type="body" idx="1"/>
          </p:nvPr>
        </p:nvSpPr>
        <p:spPr/>
        <p:txBody>
          <a:bodyPr>
            <a:normAutofit/>
          </a:bodyPr>
          <a:lstStyle/>
          <a:p>
            <a:r>
              <a:rPr lang="en-US" dirty="0" err="1">
                <a:cs typeface="Calibri"/>
              </a:rPr>
              <a:t>次に排気音</a:t>
            </a:r>
            <a:r>
              <a:rPr lang="en-US" dirty="0">
                <a:cs typeface="Calibri"/>
              </a:rPr>
              <a:t>。</a:t>
            </a:r>
          </a:p>
          <a:p>
            <a:r>
              <a:rPr lang="en-US" dirty="0" err="1">
                <a:cs typeface="Calibri"/>
              </a:rPr>
              <a:t>排気音はいくつかの距離からのマイキングを行います</a:t>
            </a:r>
            <a:r>
              <a:rPr lang="en-US" dirty="0">
                <a:cs typeface="Calibri"/>
              </a:rPr>
              <a:t>。</a:t>
            </a:r>
          </a:p>
        </p:txBody>
      </p:sp>
      <p:sp>
        <p:nvSpPr>
          <p:cNvPr id="4" name="スライド番号プレースホルダー 3">
            <a:extLst>
              <a:ext uri="{FF2B5EF4-FFF2-40B4-BE49-F238E27FC236}">
                <a16:creationId xmlns:a16="http://schemas.microsoft.com/office/drawing/2014/main" id="{EA3D1ACF-BC92-1217-D04A-28BF6CDBB282}"/>
              </a:ext>
            </a:extLst>
          </p:cNvPr>
          <p:cNvSpPr>
            <a:spLocks noGrp="1"/>
          </p:cNvSpPr>
          <p:nvPr>
            <p:ph type="sldNum" sz="quarter" idx="5"/>
          </p:nvPr>
        </p:nvSpPr>
        <p:spPr/>
        <p:txBody>
          <a:bodyPr/>
          <a:lstStyle/>
          <a:p>
            <a:fld id="{8C01F94E-7938-4A12-B5AA-FE90D95814CD}" type="slidenum">
              <a:rPr kumimoji="1" lang="ja-JP" altLang="en-US" smtClean="0"/>
              <a:pPr/>
              <a:t>21</a:t>
            </a:fld>
            <a:endParaRPr kumimoji="1" lang="ja-JP" altLang="en-US"/>
          </a:p>
        </p:txBody>
      </p:sp>
    </p:spTree>
    <p:extLst>
      <p:ext uri="{BB962C8B-B14F-4D97-AF65-F5344CB8AC3E}">
        <p14:creationId xmlns:p14="http://schemas.microsoft.com/office/powerpoint/2010/main" val="20366711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a:bodyPr>
          <a:lstStyle/>
          <a:p>
            <a:r>
              <a:rPr lang="ja-JP" altLang="en-US"/>
              <a:t>近距離のマイクは、</a:t>
            </a:r>
            <a:r>
              <a:rPr lang="en-US" err="1"/>
              <a:t>排気音の音色のディテール</a:t>
            </a:r>
            <a:r>
              <a:rPr lang="ja-JP" altLang="en-US"/>
              <a:t>を録音します。</a:t>
            </a:r>
            <a:endParaRPr lang="en-US" altLang="ja-JP"/>
          </a:p>
          <a:p>
            <a:endParaRPr lang="en-US"/>
          </a:p>
          <a:p>
            <a:r>
              <a:rPr lang="ja-JP" altLang="en-US"/>
              <a:t>それに対して遠距離のマイクは、</a:t>
            </a:r>
            <a:r>
              <a:rPr lang="en-US" err="1"/>
              <a:t>各クルマの背後からの音像をとらえるために、MS方式のマイクロホンを用いて</a:t>
            </a:r>
            <a:r>
              <a:rPr lang="ja-JP" altLang="en-US"/>
              <a:t>行います。</a:t>
            </a:r>
            <a:endParaRPr lang="en-US" altLang="ja-JP"/>
          </a:p>
          <a:p>
            <a:endParaRPr lang="en-US"/>
          </a:p>
          <a:p>
            <a:r>
              <a:rPr lang="ja-JP" altLang="en-US"/>
              <a:t>最終的には、これらの音をミックスして排気の音を作っていきます。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22</a:t>
            </a:fld>
            <a:endParaRPr kumimoji="1" lang="ja-JP" altLang="en-US"/>
          </a:p>
        </p:txBody>
      </p:sp>
    </p:spTree>
    <p:extLst>
      <p:ext uri="{BB962C8B-B14F-4D97-AF65-F5344CB8AC3E}">
        <p14:creationId xmlns:p14="http://schemas.microsoft.com/office/powerpoint/2010/main" val="38762347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14655B-8908-CAFC-6A28-DE72BC27AB77}"/>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C728C399-EE99-F9DC-4C23-94CD827FD5A9}"/>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46A77F07-01C8-1E77-2159-1968AE51C28F}"/>
              </a:ext>
            </a:extLst>
          </p:cNvPr>
          <p:cNvSpPr>
            <a:spLocks noGrp="1"/>
          </p:cNvSpPr>
          <p:nvPr>
            <p:ph type="body" idx="1"/>
          </p:nvPr>
        </p:nvSpPr>
        <p:spPr/>
        <p:txBody>
          <a:bodyPr>
            <a:normAutofit/>
          </a:bodyPr>
          <a:lstStyle/>
          <a:p>
            <a:r>
              <a:rPr lang="ja-JP" altLang="en-US" dirty="0">
                <a:cs typeface="Calibri"/>
              </a:rPr>
              <a:t>最後に、ドアを閉める音や、ホーンの音など、その他効果音の収録も行います。</a:t>
            </a:r>
            <a:endParaRPr lang="en-US" dirty="0">
              <a:cs typeface="Calibri"/>
            </a:endParaRPr>
          </a:p>
        </p:txBody>
      </p:sp>
      <p:sp>
        <p:nvSpPr>
          <p:cNvPr id="4" name="スライド番号プレースホルダー 3">
            <a:extLst>
              <a:ext uri="{FF2B5EF4-FFF2-40B4-BE49-F238E27FC236}">
                <a16:creationId xmlns:a16="http://schemas.microsoft.com/office/drawing/2014/main" id="{1CD6664C-AEEA-A0C0-07AE-9D09C477DAFD}"/>
              </a:ext>
            </a:extLst>
          </p:cNvPr>
          <p:cNvSpPr>
            <a:spLocks noGrp="1"/>
          </p:cNvSpPr>
          <p:nvPr>
            <p:ph type="sldNum" sz="quarter" idx="5"/>
          </p:nvPr>
        </p:nvSpPr>
        <p:spPr/>
        <p:txBody>
          <a:bodyPr/>
          <a:lstStyle/>
          <a:p>
            <a:fld id="{8C01F94E-7938-4A12-B5AA-FE90D95814CD}" type="slidenum">
              <a:rPr kumimoji="1" lang="ja-JP" altLang="en-US" smtClean="0"/>
              <a:pPr/>
              <a:t>23</a:t>
            </a:fld>
            <a:endParaRPr kumimoji="1" lang="ja-JP" altLang="en-US"/>
          </a:p>
        </p:txBody>
      </p:sp>
    </p:spTree>
    <p:extLst>
      <p:ext uri="{BB962C8B-B14F-4D97-AF65-F5344CB8AC3E}">
        <p14:creationId xmlns:p14="http://schemas.microsoft.com/office/powerpoint/2010/main" val="3294525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92500" lnSpcReduction="20000"/>
          </a:bodyPr>
          <a:lstStyle/>
          <a:p>
            <a:r>
              <a:rPr lang="en-US" err="1"/>
              <a:t>録音セッションの最後に</a:t>
            </a:r>
            <a:r>
              <a:rPr lang="ja-JP" altLang="en-US"/>
              <a:t>は、</a:t>
            </a:r>
            <a:r>
              <a:rPr lang="en-US" err="1"/>
              <a:t>クルマの車室内のインパルス応答の録音も行います</a:t>
            </a:r>
            <a:r>
              <a:rPr lang="en-US"/>
              <a:t>。</a:t>
            </a:r>
          </a:p>
          <a:p>
            <a:r>
              <a:rPr lang="en-US" err="1"/>
              <a:t>ここで録音したインパルス応答は、ゲーム内で自車サウンドのミキシングに活用され、クルマの音に車室内らしさ</a:t>
            </a:r>
            <a:r>
              <a:rPr lang="ja-JP" altLang="en-US"/>
              <a:t>を</a:t>
            </a:r>
            <a:r>
              <a:rPr lang="en-US" err="1"/>
              <a:t>与える狙いがあります</a:t>
            </a:r>
            <a:r>
              <a:rPr lang="en-US"/>
              <a:t>。</a:t>
            </a:r>
          </a:p>
          <a:p>
            <a:endParaRPr lang="en-US"/>
          </a:p>
          <a:p>
            <a:r>
              <a:rPr lang="en-US" err="1"/>
              <a:t>インパルス応答の収録は、時間や機材などの制約があまりない状況では、Exponential</a:t>
            </a:r>
            <a:r>
              <a:rPr lang="en-US"/>
              <a:t> Sine </a:t>
            </a:r>
            <a:r>
              <a:rPr lang="en-US" err="1"/>
              <a:t>Sweepを使って行います</a:t>
            </a:r>
            <a:r>
              <a:rPr lang="en-US"/>
              <a:t>。</a:t>
            </a:r>
          </a:p>
          <a:p>
            <a:r>
              <a:rPr lang="en-US"/>
              <a:t>しかし、実際の収録現場においては十分な時間や機材のセッティング環境が確保できない場合も多く、そのような場合は風船などを用いて簡易的な収録を行います。</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24</a:t>
            </a:fld>
            <a:endParaRPr kumimoji="1" lang="ja-JP" altLang="en-US"/>
          </a:p>
        </p:txBody>
      </p:sp>
    </p:spTree>
    <p:extLst>
      <p:ext uri="{BB962C8B-B14F-4D97-AF65-F5344CB8AC3E}">
        <p14:creationId xmlns:p14="http://schemas.microsoft.com/office/powerpoint/2010/main" val="24719466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D2C248-AC9A-F611-18B5-EF0B9E15B93F}"/>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671DCBBE-BF32-A673-123A-07359A8D479F}"/>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E8661954-566F-C523-F996-0F17AE8AE467}"/>
              </a:ext>
            </a:extLst>
          </p:cNvPr>
          <p:cNvSpPr>
            <a:spLocks noGrp="1"/>
          </p:cNvSpPr>
          <p:nvPr>
            <p:ph type="body" idx="1"/>
          </p:nvPr>
        </p:nvSpPr>
        <p:spPr/>
        <p:txBody>
          <a:bodyPr>
            <a:normAutofit/>
          </a:bodyPr>
          <a:lstStyle/>
          <a:p>
            <a:r>
              <a:rPr lang="ja-JP" altLang="en-US" dirty="0">
                <a:cs typeface="Calibri"/>
              </a:rPr>
              <a:t>次の動画では、ドライなエンジン音と、インパルス応答に畳み込みこまれたエンジン音がサウンドデザイナーによりミックスされ、最終的な出音になる様子をお見せします。</a:t>
            </a:r>
            <a:endParaRPr lang="en-US" dirty="0">
              <a:cs typeface="Calibri"/>
            </a:endParaRPr>
          </a:p>
        </p:txBody>
      </p:sp>
      <p:sp>
        <p:nvSpPr>
          <p:cNvPr id="4" name="スライド番号プレースホルダー 3">
            <a:extLst>
              <a:ext uri="{FF2B5EF4-FFF2-40B4-BE49-F238E27FC236}">
                <a16:creationId xmlns:a16="http://schemas.microsoft.com/office/drawing/2014/main" id="{BA6F9E8E-3BE7-CDB3-661C-DC1E8CA74C4A}"/>
              </a:ext>
            </a:extLst>
          </p:cNvPr>
          <p:cNvSpPr>
            <a:spLocks noGrp="1"/>
          </p:cNvSpPr>
          <p:nvPr>
            <p:ph type="sldNum" sz="quarter" idx="5"/>
          </p:nvPr>
        </p:nvSpPr>
        <p:spPr/>
        <p:txBody>
          <a:bodyPr/>
          <a:lstStyle/>
          <a:p>
            <a:fld id="{8C01F94E-7938-4A12-B5AA-FE90D95814CD}" type="slidenum">
              <a:rPr kumimoji="1" lang="ja-JP" altLang="en-US" smtClean="0"/>
              <a:pPr/>
              <a:t>25</a:t>
            </a:fld>
            <a:endParaRPr kumimoji="1" lang="ja-JP" altLang="en-US"/>
          </a:p>
        </p:txBody>
      </p:sp>
    </p:spTree>
    <p:extLst>
      <p:ext uri="{BB962C8B-B14F-4D97-AF65-F5344CB8AC3E}">
        <p14:creationId xmlns:p14="http://schemas.microsoft.com/office/powerpoint/2010/main" val="265523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BD1548-95D8-C2A6-21AB-FAA8D33F9A83}"/>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012ACA90-9F8A-C7E8-AA5F-AE64AFF48E25}"/>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2E7FAB7C-5131-49C8-98F1-7D88F316499A}"/>
              </a:ext>
            </a:extLst>
          </p:cNvPr>
          <p:cNvSpPr>
            <a:spLocks noGrp="1"/>
          </p:cNvSpPr>
          <p:nvPr>
            <p:ph type="body" idx="1"/>
          </p:nvPr>
        </p:nvSpPr>
        <p:spPr/>
        <p:txBody>
          <a:bodyPr/>
          <a:lstStyle/>
          <a:p>
            <a:r>
              <a:rPr lang="en-US" dirty="0" err="1">
                <a:cs typeface="Calibri"/>
              </a:rPr>
              <a:t>エンジン音の収録が完了</a:t>
            </a:r>
            <a:r>
              <a:rPr lang="ja-JP" altLang="en-US" dirty="0">
                <a:cs typeface="Calibri"/>
              </a:rPr>
              <a:t>したあとは</a:t>
            </a:r>
            <a:r>
              <a:rPr lang="en-US" dirty="0">
                <a:cs typeface="Calibri"/>
              </a:rPr>
              <a:t>、</a:t>
            </a:r>
            <a:r>
              <a:rPr lang="en-US" dirty="0" err="1">
                <a:cs typeface="Calibri"/>
              </a:rPr>
              <a:t>編集工程にて</a:t>
            </a:r>
            <a:r>
              <a:rPr lang="ja-JP" altLang="en-US" dirty="0">
                <a:cs typeface="Calibri"/>
              </a:rPr>
              <a:t>、</a:t>
            </a:r>
            <a:r>
              <a:rPr lang="en-US" dirty="0" err="1">
                <a:cs typeface="Calibri"/>
              </a:rPr>
              <a:t>録音した素材を、次の実装工程に最適な状態に整えていきます</a:t>
            </a:r>
            <a:r>
              <a:rPr lang="en-US" dirty="0">
                <a:cs typeface="Calibri"/>
              </a:rPr>
              <a:t>。</a:t>
            </a:r>
          </a:p>
        </p:txBody>
      </p:sp>
      <p:sp>
        <p:nvSpPr>
          <p:cNvPr id="4" name="スライド番号プレースホルダー 3">
            <a:extLst>
              <a:ext uri="{FF2B5EF4-FFF2-40B4-BE49-F238E27FC236}">
                <a16:creationId xmlns:a16="http://schemas.microsoft.com/office/drawing/2014/main" id="{4C57E0AE-17CB-C957-3FB0-131BFBE68671}"/>
              </a:ext>
            </a:extLst>
          </p:cNvPr>
          <p:cNvSpPr>
            <a:spLocks noGrp="1"/>
          </p:cNvSpPr>
          <p:nvPr>
            <p:ph type="sldNum" sz="quarter" idx="5"/>
          </p:nvPr>
        </p:nvSpPr>
        <p:spPr/>
        <p:txBody>
          <a:bodyPr/>
          <a:lstStyle/>
          <a:p>
            <a:fld id="{8C01F94E-7938-4A12-B5AA-FE90D95814CD}" type="slidenum">
              <a:rPr kumimoji="1" lang="ja-JP" altLang="en-US" smtClean="0"/>
              <a:pPr/>
              <a:t>26</a:t>
            </a:fld>
            <a:endParaRPr kumimoji="1" lang="ja-JP" altLang="en-US"/>
          </a:p>
        </p:txBody>
      </p:sp>
    </p:spTree>
    <p:extLst>
      <p:ext uri="{BB962C8B-B14F-4D97-AF65-F5344CB8AC3E}">
        <p14:creationId xmlns:p14="http://schemas.microsoft.com/office/powerpoint/2010/main" val="14364025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a:bodyPr>
          <a:lstStyle/>
          <a:p>
            <a:r>
              <a:rPr kumimoji="1" lang="ja-JP" altLang="en-US" dirty="0"/>
              <a:t>編集工程では、不要部分の切り取りや、音質調整などの整音作業を行います。</a:t>
            </a:r>
            <a:endParaRPr kumimoji="1" lang="en-US" altLang="ja-JP" dirty="0"/>
          </a:p>
          <a:p>
            <a:r>
              <a:rPr kumimoji="1" lang="ja-JP" altLang="en-US" dirty="0"/>
              <a:t>音質調整では、ノイズ除去、</a:t>
            </a:r>
            <a:r>
              <a:rPr kumimoji="1" lang="en-US" altLang="ja-JP" dirty="0"/>
              <a:t>EQ</a:t>
            </a:r>
            <a:r>
              <a:rPr kumimoji="1" lang="ja-JP" altLang="en-US" dirty="0"/>
              <a:t>調整、ステレオイメージの調整などの調整を行います。</a:t>
            </a:r>
            <a:endParaRPr kumimoji="1" lang="en-US" altLang="ja-JP" dirty="0"/>
          </a:p>
          <a:p>
            <a:endParaRPr kumimoji="1" lang="en-US" altLang="ja-JP" dirty="0"/>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dirty="0"/>
              <a:t>エンジン音の音色を尊重し、必要最低限にとどめる</a:t>
            </a:r>
            <a:endParaRPr lang="en-US" altLang="ja-JP" dirty="0"/>
          </a:p>
          <a:p>
            <a:endParaRPr kumimoji="1" lang="ja-JP" altLang="en-US" dirty="0"/>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27</a:t>
            </a:fld>
            <a:endParaRPr kumimoji="1" lang="ja-JP" altLang="en-US"/>
          </a:p>
        </p:txBody>
      </p:sp>
    </p:spTree>
    <p:extLst>
      <p:ext uri="{BB962C8B-B14F-4D97-AF65-F5344CB8AC3E}">
        <p14:creationId xmlns:p14="http://schemas.microsoft.com/office/powerpoint/2010/main" val="42625344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AB905-2869-8025-35CB-E0227DC0E591}"/>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FA0532F1-75B6-D786-1095-6D09813D7F66}"/>
              </a:ext>
            </a:extLst>
          </p:cNvPr>
          <p:cNvSpPr>
            <a:spLocks noGrp="1" noRot="1" noChangeAspect="1"/>
          </p:cNvSpPr>
          <p:nvPr>
            <p:ph type="sldImg"/>
          </p:nvPr>
        </p:nvSpPr>
        <p:spPr/>
        <p:txBody>
          <a:bodyPr/>
          <a:lstStyle/>
          <a:p>
            <a:endParaRPr lang="en-US"/>
          </a:p>
        </p:txBody>
      </p:sp>
      <p:sp>
        <p:nvSpPr>
          <p:cNvPr id="3" name="ノート プレースホルダー 2">
            <a:extLst>
              <a:ext uri="{FF2B5EF4-FFF2-40B4-BE49-F238E27FC236}">
                <a16:creationId xmlns:a16="http://schemas.microsoft.com/office/drawing/2014/main" id="{6BE4E2DF-9A11-9511-265E-36481DD78A24}"/>
              </a:ext>
            </a:extLst>
          </p:cNvPr>
          <p:cNvSpPr>
            <a:spLocks noGrp="1"/>
          </p:cNvSpPr>
          <p:nvPr>
            <p:ph type="body" idx="1"/>
          </p:nvPr>
        </p:nvSpPr>
        <p:spPr/>
        <p:txBody>
          <a:bodyPr/>
          <a:lstStyle/>
          <a:p>
            <a:r>
              <a:rPr lang="en-US" dirty="0" err="1">
                <a:cs typeface="Calibri"/>
              </a:rPr>
              <a:t>最後の実装工程では、録音、編集した音素材データを使い、実装ツールを用いてゲーム環境でミキシングを行います</a:t>
            </a:r>
            <a:r>
              <a:rPr lang="en-US" dirty="0">
                <a:cs typeface="Calibri"/>
              </a:rPr>
              <a:t>。</a:t>
            </a:r>
          </a:p>
        </p:txBody>
      </p:sp>
      <p:sp>
        <p:nvSpPr>
          <p:cNvPr id="4" name="スライド番号プレースホルダー 3">
            <a:extLst>
              <a:ext uri="{FF2B5EF4-FFF2-40B4-BE49-F238E27FC236}">
                <a16:creationId xmlns:a16="http://schemas.microsoft.com/office/drawing/2014/main" id="{66850F40-60F0-73D9-E547-5FC10AB1C6A3}"/>
              </a:ext>
            </a:extLst>
          </p:cNvPr>
          <p:cNvSpPr>
            <a:spLocks noGrp="1"/>
          </p:cNvSpPr>
          <p:nvPr>
            <p:ph type="sldNum" sz="quarter" idx="5"/>
          </p:nvPr>
        </p:nvSpPr>
        <p:spPr/>
        <p:txBody>
          <a:bodyPr/>
          <a:lstStyle/>
          <a:p>
            <a:fld id="{8C01F94E-7938-4A12-B5AA-FE90D95814CD}" type="slidenum">
              <a:rPr kumimoji="1" lang="ja-JP" altLang="en-US" smtClean="0"/>
              <a:pPr/>
              <a:t>28</a:t>
            </a:fld>
            <a:endParaRPr kumimoji="1" lang="ja-JP" altLang="en-US"/>
          </a:p>
        </p:txBody>
      </p:sp>
    </p:spTree>
    <p:extLst>
      <p:ext uri="{BB962C8B-B14F-4D97-AF65-F5344CB8AC3E}">
        <p14:creationId xmlns:p14="http://schemas.microsoft.com/office/powerpoint/2010/main" val="22417359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lnSpcReduction="10000"/>
          </a:bodyPr>
          <a:lstStyle/>
          <a:p>
            <a:r>
              <a:rPr lang="en-US" dirty="0" err="1"/>
              <a:t>グランツーリスモでは、Gran</a:t>
            </a:r>
            <a:r>
              <a:rPr lang="en-US" dirty="0"/>
              <a:t> Turismo Engine Sound (GTES)</a:t>
            </a:r>
            <a:r>
              <a:rPr lang="en-US" dirty="0" err="1"/>
              <a:t>と呼ばれるシステムを用いて、録音、編集した音声データをゲーム内に組み込み、ランタイムでの再生を行っています</a:t>
            </a:r>
            <a:r>
              <a:rPr lang="en-US" dirty="0"/>
              <a:t>。</a:t>
            </a:r>
          </a:p>
          <a:p>
            <a:pPr marL="0" marR="0" lvl="0" indent="0" algn="l" defTabSz="1829166" rtl="0" eaLnBrk="1" fontAlgn="auto" latinLnBrk="0" hangingPunct="1">
              <a:lnSpc>
                <a:spcPct val="100000"/>
              </a:lnSpc>
              <a:spcBef>
                <a:spcPts val="0"/>
              </a:spcBef>
              <a:spcAft>
                <a:spcPts val="0"/>
              </a:spcAft>
              <a:buClrTx/>
              <a:buSzTx/>
              <a:buFontTx/>
              <a:buNone/>
              <a:tabLst/>
              <a:defRPr/>
            </a:pPr>
            <a:r>
              <a:rPr lang="en-US" dirty="0" err="1"/>
              <a:t>GTESランタイムは挙動やカメラなど</a:t>
            </a:r>
            <a:r>
              <a:rPr lang="en-US" dirty="0"/>
              <a:t>、</a:t>
            </a:r>
            <a:r>
              <a:rPr lang="ja-JP" altLang="en-US" dirty="0"/>
              <a:t>ゲーム内の各種パラメータと連動して動的に音のレンダリングを行います。</a:t>
            </a:r>
            <a:endParaRPr lang="en-US" altLang="ja-JP" dirty="0"/>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dirty="0"/>
              <a:t>また、</a:t>
            </a:r>
            <a:r>
              <a:rPr lang="en-US" altLang="ja-JP" dirty="0"/>
              <a:t>GTES</a:t>
            </a:r>
            <a:r>
              <a:rPr lang="ja-JP" altLang="en-US" dirty="0"/>
              <a:t>ランタイム上で再生するデータの編集は</a:t>
            </a:r>
            <a:r>
              <a:rPr lang="en-US" altLang="ja-JP" dirty="0"/>
              <a:t>PC</a:t>
            </a:r>
            <a:r>
              <a:rPr lang="ja-JP" altLang="en-US" dirty="0"/>
              <a:t>上の編集ツールである</a:t>
            </a:r>
            <a:r>
              <a:rPr lang="en-US" altLang="ja-JP" dirty="0"/>
              <a:t>GTES Tools</a:t>
            </a:r>
            <a:r>
              <a:rPr lang="ja-JP" altLang="en-US" dirty="0"/>
              <a:t>で行い、実際に音を聞きながらデータの編集を行います。</a:t>
            </a:r>
            <a:endParaRPr lang="en-US" altLang="ja-JP" dirty="0"/>
          </a:p>
          <a:p>
            <a:pPr marL="0" marR="0" lvl="0" indent="0" algn="l" defTabSz="1829166" rtl="0" eaLnBrk="1" fontAlgn="auto" latinLnBrk="0" hangingPunct="1">
              <a:lnSpc>
                <a:spcPct val="100000"/>
              </a:lnSpc>
              <a:spcBef>
                <a:spcPts val="0"/>
              </a:spcBef>
              <a:spcAft>
                <a:spcPts val="0"/>
              </a:spcAft>
              <a:buClrTx/>
              <a:buSzTx/>
              <a:buFontTx/>
              <a:buNone/>
              <a:tabLst/>
              <a:defRPr/>
            </a:pPr>
            <a:endParaRPr lang="en-US" altLang="ja-JP" dirty="0"/>
          </a:p>
          <a:p>
            <a:endParaRPr lang="en-US" dirty="0"/>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29</a:t>
            </a:fld>
            <a:endParaRPr kumimoji="1" lang="ja-JP" altLang="en-US"/>
          </a:p>
        </p:txBody>
      </p:sp>
    </p:spTree>
    <p:extLst>
      <p:ext uri="{BB962C8B-B14F-4D97-AF65-F5344CB8AC3E}">
        <p14:creationId xmlns:p14="http://schemas.microsoft.com/office/powerpoint/2010/main" val="22001826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GTES</a:t>
            </a:r>
            <a:r>
              <a:rPr lang="ja-JP" altLang="en-US"/>
              <a:t>のシステム概要について順番に説明させていただきます。</a:t>
            </a:r>
            <a:endParaRPr lang="en-US" altLang="ja-JP"/>
          </a:p>
          <a:p>
            <a:r>
              <a:rPr lang="ja-JP" altLang="en-US"/>
              <a:t>それぞれの録音ターゲットから収録されたエンジン音は、トラックという再生単位で管理されます。</a:t>
            </a:r>
            <a:endParaRPr lang="en-US" altLang="ja-JP"/>
          </a:p>
          <a:p>
            <a:r>
              <a:rPr lang="ja-JP" altLang="en-US"/>
              <a:t>トラック内にはエンジン回転数ごとの音声データが格納され、</a:t>
            </a:r>
            <a:endParaRPr lang="en-US" altLang="ja-JP"/>
          </a:p>
          <a:p>
            <a:r>
              <a:rPr lang="ja-JP" altLang="en-US"/>
              <a:t>クルマの回転数に応じてピッチシフトおよび音量のクロスフェード処理を行います。</a:t>
            </a:r>
            <a:endParaRPr lang="en-US" altLang="ja-JP"/>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30</a:t>
            </a:fld>
            <a:endParaRPr kumimoji="1" lang="ja-JP" altLang="en-US"/>
          </a:p>
        </p:txBody>
      </p:sp>
    </p:spTree>
    <p:extLst>
      <p:ext uri="{BB962C8B-B14F-4D97-AF65-F5344CB8AC3E}">
        <p14:creationId xmlns:p14="http://schemas.microsoft.com/office/powerpoint/2010/main" val="41622869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ja-JP" altLang="en-US"/>
              <a:t>トラックは先ほどご紹介した録音ターゲット分設けられ、クルマの回転数に応じた音が同時に合成されます。</a:t>
            </a:r>
            <a:endParaRPr lang="en-US" altLang="ja-JP"/>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31</a:t>
            </a:fld>
            <a:endParaRPr kumimoji="1" lang="ja-JP" altLang="en-US"/>
          </a:p>
        </p:txBody>
      </p:sp>
    </p:spTree>
    <p:extLst>
      <p:ext uri="{BB962C8B-B14F-4D97-AF65-F5344CB8AC3E}">
        <p14:creationId xmlns:p14="http://schemas.microsoft.com/office/powerpoint/2010/main" val="23665828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GTES</a:t>
            </a:r>
            <a:r>
              <a:rPr lang="ja-JP" altLang="en-US" dirty="0"/>
              <a:t>の編集ツールでは、エンジン音の波形のピッチ推定により、それぞれのループ波形がどの回転数に相当するかを算出します。</a:t>
            </a:r>
            <a:endParaRPr lang="en-US" altLang="ja-JP" dirty="0"/>
          </a:p>
          <a:p>
            <a:r>
              <a:rPr lang="ja-JP" altLang="en-US" dirty="0"/>
              <a:t>これにより、各トラック内でのループ波形のエンジン回転数軸上での位置が決まり、回転数に応じた正確なエンジン音の再生が行えます。</a:t>
            </a:r>
            <a:endParaRPr lang="en-JP" dirty="0"/>
          </a:p>
          <a:p>
            <a:endParaRPr lang="en-US" dirty="0"/>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32</a:t>
            </a:fld>
            <a:endParaRPr kumimoji="1" lang="ja-JP" altLang="en-US"/>
          </a:p>
        </p:txBody>
      </p:sp>
    </p:spTree>
    <p:extLst>
      <p:ext uri="{BB962C8B-B14F-4D97-AF65-F5344CB8AC3E}">
        <p14:creationId xmlns:p14="http://schemas.microsoft.com/office/powerpoint/2010/main" val="12597620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ja-JP" altLang="en-US"/>
              <a:t>各トラックは</a:t>
            </a:r>
            <a:r>
              <a:rPr lang="en-US" altLang="ja-JP"/>
              <a:t>EQ</a:t>
            </a:r>
            <a:r>
              <a:rPr lang="ja-JP" altLang="en-US"/>
              <a:t>などのオーディオエフェクトをかけられるようになっています。</a:t>
            </a:r>
            <a:endParaRPr lang="en-US" altLang="ja-JP"/>
          </a:p>
          <a:p>
            <a:r>
              <a:rPr lang="ja-JP" altLang="en-US"/>
              <a:t>各オーディオエフェクトのパラメータはクルマの回転数、スロットル開度などのパラメータに紐づけることができ、</a:t>
            </a:r>
            <a:endParaRPr lang="en-US" altLang="ja-JP"/>
          </a:p>
          <a:p>
            <a:r>
              <a:rPr lang="ja-JP" altLang="en-US"/>
              <a:t>サウンドデザイナーはこれらのパラメータとオーディオエフェクトの対応関係を、プロパティカーブと呼ばれるカーブを調整することにより、</a:t>
            </a:r>
            <a:endParaRPr lang="en-US" altLang="ja-JP"/>
          </a:p>
          <a:p>
            <a:r>
              <a:rPr lang="ja-JP" altLang="en-US"/>
              <a:t>クルマ固有の動的な音の表現を行うことができます。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33</a:t>
            </a:fld>
            <a:endParaRPr kumimoji="1" lang="ja-JP" altLang="en-US"/>
          </a:p>
        </p:txBody>
      </p:sp>
    </p:spTree>
    <p:extLst>
      <p:ext uri="{BB962C8B-B14F-4D97-AF65-F5344CB8AC3E}">
        <p14:creationId xmlns:p14="http://schemas.microsoft.com/office/powerpoint/2010/main" val="9687151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GTES Tools</a:t>
            </a:r>
            <a:r>
              <a:rPr lang="ja-JP" altLang="en-US" dirty="0"/>
              <a:t>上では、このようなユーザーインターフェースで、プロパティカーブの編集を行い、ゲームパラメータとオーディオエフェクトのパラメータの対応付けを行います。</a:t>
            </a:r>
            <a:endParaRPr lang="en-US" dirty="0"/>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34</a:t>
            </a:fld>
            <a:endParaRPr kumimoji="1" lang="ja-JP" altLang="en-US"/>
          </a:p>
        </p:txBody>
      </p:sp>
    </p:spTree>
    <p:extLst>
      <p:ext uri="{BB962C8B-B14F-4D97-AF65-F5344CB8AC3E}">
        <p14:creationId xmlns:p14="http://schemas.microsoft.com/office/powerpoint/2010/main" val="8211626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a:t>オーディオエフェクトがかかった音声は、サラウンドパンナーに入力されます。</a:t>
            </a: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a:t>サラウンドパンナーのプリセットをカメラの視点情報によって変更することにより、</a:t>
            </a: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a:t>グランツーリスモでの各視点ごとの音源の配置を表現することができます。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35</a:t>
            </a:fld>
            <a:endParaRPr kumimoji="1" lang="ja-JP" altLang="en-US"/>
          </a:p>
        </p:txBody>
      </p:sp>
    </p:spTree>
    <p:extLst>
      <p:ext uri="{BB962C8B-B14F-4D97-AF65-F5344CB8AC3E}">
        <p14:creationId xmlns:p14="http://schemas.microsoft.com/office/powerpoint/2010/main" val="29729721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ja-JP" altLang="en-US"/>
              <a:t>サラウンドパンナーの出力はマスター</a:t>
            </a:r>
            <a:r>
              <a:rPr lang="en-US" altLang="ja-JP"/>
              <a:t>EQ</a:t>
            </a:r>
            <a:r>
              <a:rPr lang="ja-JP" altLang="en-US"/>
              <a:t>によって全体の音質調整がなされ、インパルス応答の畳み込みが行われます。</a:t>
            </a:r>
            <a:endParaRPr lang="en-US" altLang="ja-JP"/>
          </a:p>
          <a:p>
            <a:r>
              <a:rPr lang="en-US" err="1"/>
              <a:t>これらもカメラの視点情報に応じて動的に変更が行われます</a:t>
            </a:r>
            <a:r>
              <a:rPr lang="en-US"/>
              <a:t>。</a:t>
            </a:r>
          </a:p>
          <a:p>
            <a:r>
              <a:rPr lang="en-US" err="1"/>
              <a:t>最終的な音声出力はゲーム全体のミキシングシステムに出力されます</a:t>
            </a:r>
            <a:r>
              <a:rPr lang="en-US"/>
              <a:t>。</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36</a:t>
            </a:fld>
            <a:endParaRPr kumimoji="1" lang="ja-JP" altLang="en-US"/>
          </a:p>
        </p:txBody>
      </p:sp>
    </p:spTree>
    <p:extLst>
      <p:ext uri="{BB962C8B-B14F-4D97-AF65-F5344CB8AC3E}">
        <p14:creationId xmlns:p14="http://schemas.microsoft.com/office/powerpoint/2010/main" val="19933736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GTES Tools</a:t>
            </a:r>
            <a:r>
              <a:rPr lang="ja-JP" altLang="en-US" dirty="0"/>
              <a:t>上では、このようなユーザーインターフェースにてカメラ視点ごとのサウンドデザインを行います。</a:t>
            </a:r>
            <a:endParaRPr lang="en-US" altLang="ja-JP" dirty="0"/>
          </a:p>
          <a:p>
            <a:r>
              <a:rPr lang="ja-JP" altLang="en-US" dirty="0"/>
              <a:t>左側のサラウンドパンナーでは、各視点ごとの各トラックの定位を編集します。</a:t>
            </a:r>
            <a:endParaRPr lang="en-US" altLang="ja-JP" dirty="0"/>
          </a:p>
          <a:p>
            <a:r>
              <a:rPr lang="ja-JP" altLang="en-US" dirty="0"/>
              <a:t>画面の右側では、マスター</a:t>
            </a:r>
            <a:r>
              <a:rPr lang="en-US" altLang="ja-JP" dirty="0"/>
              <a:t>EQ</a:t>
            </a:r>
            <a:r>
              <a:rPr lang="ja-JP" altLang="en-US" dirty="0"/>
              <a:t>、インパルス応答成分の</a:t>
            </a:r>
            <a:r>
              <a:rPr lang="en-US" altLang="ja-JP" dirty="0"/>
              <a:t>dry/wet</a:t>
            </a:r>
            <a:r>
              <a:rPr lang="ja-JP" altLang="en-US" dirty="0"/>
              <a:t>比率、全体の音量を編集します。</a:t>
            </a:r>
            <a:endParaRPr lang="en-US" dirty="0"/>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37</a:t>
            </a:fld>
            <a:endParaRPr kumimoji="1" lang="ja-JP" altLang="en-US"/>
          </a:p>
        </p:txBody>
      </p:sp>
    </p:spTree>
    <p:extLst>
      <p:ext uri="{BB962C8B-B14F-4D97-AF65-F5344CB8AC3E}">
        <p14:creationId xmlns:p14="http://schemas.microsoft.com/office/powerpoint/2010/main" val="39933606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これまで、録音データを用いたサンプリング方式でのエンジン音再生の手法をご紹介させていただきました</a:t>
            </a:r>
            <a:r>
              <a:rPr lang="en-US"/>
              <a:t>。</a:t>
            </a:r>
          </a:p>
          <a:p>
            <a:endParaRPr lang="en-US"/>
          </a:p>
          <a:p>
            <a:r>
              <a:rPr lang="en-US" err="1"/>
              <a:t>次に、もう一つのエンジン音再生の手法である、エンジン音シンセサイザーについてご紹介させていただきます</a:t>
            </a:r>
            <a:r>
              <a:rPr lang="en-US"/>
              <a:t>。</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38</a:t>
            </a:fld>
            <a:endParaRPr kumimoji="1" lang="ja-JP" altLang="en-US"/>
          </a:p>
        </p:txBody>
      </p:sp>
    </p:spTree>
    <p:extLst>
      <p:ext uri="{BB962C8B-B14F-4D97-AF65-F5344CB8AC3E}">
        <p14:creationId xmlns:p14="http://schemas.microsoft.com/office/powerpoint/2010/main" val="7343943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ja-JP" altLang="en-US">
                <a:ea typeface="ＭＳ Ｐゴシック"/>
              </a:rPr>
              <a:t>グランツーリスモではリアリティを追求するために、あらゆるものをシミュレーションしたいという思想があります。</a:t>
            </a:r>
            <a:endParaRPr lang="en-US" altLang="ja-JP">
              <a:ea typeface="ＭＳ Ｐゴシック"/>
            </a:endParaRPr>
          </a:p>
          <a:p>
            <a:r>
              <a:rPr lang="ja-JP" altLang="en-US">
                <a:ea typeface="ＭＳ Ｐゴシック"/>
              </a:rPr>
              <a:t>車両挙動やグラフィックスが、より物理ベースになっていく流れの中で、サウンドも物理シミュレーション的アプローチを取り入れたいと考えました。</a:t>
            </a:r>
            <a:endParaRPr lang="en-US" altLang="ja-JP">
              <a:ea typeface="ＭＳ Ｐゴシック"/>
            </a:endParaRPr>
          </a:p>
          <a:p>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a:ea typeface="ＭＳ Ｐゴシック"/>
              </a:rPr>
              <a:t>先ほどご紹介した通り、我々は実車のエンジン音を録音してサウンドを制作してきました。</a:t>
            </a:r>
            <a:endParaRPr lang="en-US" altLang="ja-JP">
              <a:ea typeface="ＭＳ Ｐゴシック"/>
            </a:endParaRPr>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a:ea typeface="ＭＳ Ｐゴシック"/>
              </a:rPr>
              <a:t>しかし、サンプリング方式は実物のクルマを表現できる一方、</a:t>
            </a:r>
            <a:r>
              <a:rPr lang="en" altLang="ja-JP">
                <a:ea typeface="ＭＳ Ｐゴシック"/>
              </a:rPr>
              <a:t>Vision Gran Turismo</a:t>
            </a:r>
            <a:r>
              <a:rPr lang="ja-JP" altLang="en-US">
                <a:ea typeface="ＭＳ Ｐゴシック"/>
              </a:rPr>
              <a:t>と呼ばれる実在しないコンセプトカーや、録音が困難なクルマの制作は悩ましい問題でした。</a:t>
            </a:r>
            <a:endParaRPr lang="en-US" altLang="ja-JP">
              <a:ea typeface="ＭＳ Ｐゴシック"/>
            </a:endParaRPr>
          </a:p>
          <a:p>
            <a:endParaRPr lang="en-US"/>
          </a:p>
          <a:p>
            <a:r>
              <a:rPr lang="ja-JP" altLang="en-US"/>
              <a:t>そこで、我々は物理ベースのシミュレーションでエンジン音を合成するエンジン音シンセサイザーを開発しました。</a:t>
            </a:r>
            <a:endParaRPr lang="en-US" altLang="ja-JP"/>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39</a:t>
            </a:fld>
            <a:endParaRPr kumimoji="1" lang="ja-JP" altLang="en-US"/>
          </a:p>
        </p:txBody>
      </p:sp>
    </p:spTree>
    <p:extLst>
      <p:ext uri="{BB962C8B-B14F-4D97-AF65-F5344CB8AC3E}">
        <p14:creationId xmlns:p14="http://schemas.microsoft.com/office/powerpoint/2010/main" val="31605273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a:bodyPr>
          <a:lstStyle/>
          <a:p>
            <a:r>
              <a:rPr lang="ja-JP" altLang="en-US"/>
              <a:t>エンジン音シンセサイザーでは、様々なエンジンの形式の音の特徴を再現することを目標の一つとしています。</a:t>
            </a:r>
            <a:endParaRPr lang="en-US" altLang="ja-JP"/>
          </a:p>
          <a:p>
            <a:r>
              <a:rPr lang="ja-JP" altLang="en-US"/>
              <a:t>画面に出ているものに代表される各エンジン形式は、それぞれ、その構造に起因する、特徴あるエンジン音を持っています。</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40</a:t>
            </a:fld>
            <a:endParaRPr kumimoji="1" lang="ja-JP" altLang="en-US"/>
          </a:p>
        </p:txBody>
      </p:sp>
    </p:spTree>
    <p:extLst>
      <p:ext uri="{BB962C8B-B14F-4D97-AF65-F5344CB8AC3E}">
        <p14:creationId xmlns:p14="http://schemas.microsoft.com/office/powerpoint/2010/main" val="20807316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92500"/>
          </a:bodyPr>
          <a:lstStyle/>
          <a:p>
            <a:r>
              <a:rPr lang="ja-JP" altLang="en-US" dirty="0">
                <a:ea typeface="+mn-ea"/>
              </a:rPr>
              <a:t>クルマの排気系もまた、エンジン音をつくる重要な要素となります。</a:t>
            </a:r>
            <a:endParaRPr lang="en-US" altLang="ja-JP" dirty="0">
              <a:ea typeface="+mn-ea"/>
            </a:endParaRPr>
          </a:p>
          <a:p>
            <a:endParaRPr lang="en-US" altLang="ja-JP" dirty="0">
              <a:ea typeface="+mn-ea"/>
            </a:endParaRPr>
          </a:p>
          <a:p>
            <a:r>
              <a:rPr lang="ja-JP" altLang="en-US" dirty="0">
                <a:ea typeface="ＭＳ Ｐゴシック"/>
              </a:rPr>
              <a:t>シリンダーから排出された高温高圧の排気ガスは、それぞれのパイプを通り、エキゾースト・マニホールドで一つに合流します。</a:t>
            </a:r>
            <a:endParaRPr lang="en-US" altLang="ja-JP" dirty="0">
              <a:ea typeface="ＭＳ Ｐゴシック"/>
            </a:endParaRPr>
          </a:p>
          <a:p>
            <a:r>
              <a:rPr lang="ja-JP" altLang="en-US" dirty="0"/>
              <a:t>排気ガスはセンターパイプを通って車体の後方に流れていき、マフラーで音を小さくした後、外に排出されます。</a:t>
            </a:r>
            <a:endParaRPr lang="en-US" altLang="ja-JP" dirty="0"/>
          </a:p>
          <a:p>
            <a:endParaRPr lang="en-US" altLang="ja-JP" dirty="0">
              <a:ea typeface="ＭＳ Ｐゴシック"/>
              <a:cs typeface="Calibri"/>
            </a:endParaRPr>
          </a:p>
          <a:p>
            <a:r>
              <a:rPr lang="ja-JP" altLang="en-US" dirty="0">
                <a:ea typeface="ＭＳ Ｐゴシック"/>
                <a:cs typeface="Calibri"/>
              </a:rPr>
              <a:t>これらの各パーツの構造の違いが、エンジン音の音色の違いに反映されていきます。</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41</a:t>
            </a:fld>
            <a:endParaRPr kumimoji="1" lang="ja-JP" altLang="en-US"/>
          </a:p>
        </p:txBody>
      </p:sp>
    </p:spTree>
    <p:extLst>
      <p:ext uri="{BB962C8B-B14F-4D97-AF65-F5344CB8AC3E}">
        <p14:creationId xmlns:p14="http://schemas.microsoft.com/office/powerpoint/2010/main" val="30123292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62500" lnSpcReduction="20000"/>
          </a:bodyPr>
          <a:lstStyle/>
          <a:p>
            <a:r>
              <a:rPr lang="ja-JP" altLang="en-US" dirty="0">
                <a:ea typeface="ＭＳ Ｐゴシック"/>
              </a:rPr>
              <a:t>エンジン音シンセサイザーのシミュレーションモデルについて説明します。</a:t>
            </a:r>
            <a:endParaRPr lang="en-US" altLang="ja-JP" dirty="0">
              <a:ea typeface="ＭＳ Ｐゴシック"/>
            </a:endParaRPr>
          </a:p>
          <a:p>
            <a:endParaRPr lang="en-US" altLang="ja-JP" dirty="0">
              <a:ea typeface="ＭＳ Ｐゴシック"/>
            </a:endParaRPr>
          </a:p>
          <a:p>
            <a:r>
              <a:rPr lang="ja-JP" altLang="en-US" dirty="0">
                <a:ea typeface="ＭＳ Ｐゴシック"/>
              </a:rPr>
              <a:t>図の左から、エンジン回転にしたがって、排気パルスを生成します</a:t>
            </a:r>
            <a:r>
              <a:rPr lang="en-US" dirty="0"/>
              <a:t>。</a:t>
            </a:r>
            <a:endParaRPr lang="en-US" dirty="0">
              <a:cs typeface="Calibri"/>
            </a:endParaRPr>
          </a:p>
          <a:p>
            <a:r>
              <a:rPr lang="ja-JP" altLang="en-US" dirty="0">
                <a:ea typeface="ＭＳ Ｐゴシック"/>
              </a:rPr>
              <a:t>時間進行に応じて仮想的にクランクシャフトを回して、各シリンダーの排気パルスを出力します</a:t>
            </a:r>
            <a:r>
              <a:rPr lang="en-US" dirty="0"/>
              <a:t>。</a:t>
            </a:r>
            <a:endParaRPr lang="en-US" dirty="0">
              <a:cs typeface="Calibri"/>
            </a:endParaRPr>
          </a:p>
          <a:p>
            <a:r>
              <a:rPr lang="ja-JP" altLang="en-US" dirty="0">
                <a:ea typeface="ＭＳ Ｐゴシック"/>
              </a:rPr>
              <a:t>この時、各シリンダーからの排気が合流する、エキゾーストマニホールドに相当する時間遅れを与えます。</a:t>
            </a:r>
            <a:endParaRPr lang="en-US" altLang="ja-JP" dirty="0">
              <a:ea typeface="ＭＳ Ｐゴシック"/>
            </a:endParaRPr>
          </a:p>
          <a:p>
            <a:r>
              <a:rPr lang="ja-JP" altLang="en-US" dirty="0">
                <a:ea typeface="ＭＳ Ｐゴシック"/>
              </a:rPr>
              <a:t>集合部のパイプの長さはエンジンによってばらつきがあり、これがエンジン音の特徴の一つとなります</a:t>
            </a:r>
            <a:r>
              <a:rPr lang="en-US" dirty="0"/>
              <a:t>。</a:t>
            </a:r>
            <a:endParaRPr lang="en-US" dirty="0">
              <a:cs typeface="Calibri"/>
            </a:endParaRPr>
          </a:p>
          <a:p>
            <a:endParaRPr lang="ja-JP" altLang="en-US" dirty="0">
              <a:ea typeface="ＭＳ Ｐゴシック"/>
            </a:endParaRPr>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dirty="0">
                <a:ea typeface="ＭＳ Ｐゴシック"/>
              </a:rPr>
              <a:t>合流した排気波形は、排気系内を伝搬し、反射を繰り返して干渉や共鳴が起こります。</a:t>
            </a:r>
            <a:endParaRPr lang="en-US" altLang="ja-JP" dirty="0">
              <a:ea typeface="ＭＳ Ｐゴシック"/>
            </a:endParaRPr>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dirty="0">
                <a:ea typeface="ＭＳ Ｐゴシック"/>
              </a:rPr>
              <a:t>この現象はディジタルウェーブガイドによって近似的に再現することができ、排気管の</a:t>
            </a:r>
            <a:r>
              <a:rPr lang="ja-JP" altLang="en-US" dirty="0"/>
              <a:t>長さによって特有の周波数特性を持ちます。</a:t>
            </a:r>
            <a:endParaRPr lang="en-US" altLang="ja-JP" dirty="0"/>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dirty="0">
                <a:ea typeface="ＭＳ Ｐゴシック"/>
              </a:rPr>
              <a:t>終端では圧力波の一部は反射し、残りは排気音として放射されます。この圧力波形の交流成分をエンジン音として出力します</a:t>
            </a:r>
            <a:r>
              <a:rPr lang="en-US" dirty="0"/>
              <a:t>。</a:t>
            </a:r>
          </a:p>
          <a:p>
            <a:pPr marL="0" marR="0" lvl="0" indent="0" algn="l" defTabSz="1829166" rtl="0" eaLnBrk="1" fontAlgn="auto" latinLnBrk="0" hangingPunct="1">
              <a:lnSpc>
                <a:spcPct val="100000"/>
              </a:lnSpc>
              <a:spcBef>
                <a:spcPts val="0"/>
              </a:spcBef>
              <a:spcAft>
                <a:spcPts val="0"/>
              </a:spcAft>
              <a:buClrTx/>
              <a:buSzTx/>
              <a:buFontTx/>
              <a:buNone/>
              <a:tabLst/>
              <a:defRPr/>
            </a:pPr>
            <a:endParaRPr lang="en-US" dirty="0">
              <a:cs typeface="Calibri"/>
            </a:endParaRPr>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dirty="0">
                <a:cs typeface="Calibri"/>
              </a:rPr>
              <a:t>エンジン音シンセサイザーは先ほどご説明した</a:t>
            </a:r>
            <a:r>
              <a:rPr lang="en-US" altLang="ja-JP" dirty="0">
                <a:cs typeface="Calibri"/>
              </a:rPr>
              <a:t>GTES</a:t>
            </a:r>
            <a:r>
              <a:rPr lang="ja-JP" altLang="en-US" dirty="0">
                <a:cs typeface="Calibri"/>
              </a:rPr>
              <a:t>のトラックとして利用可能であり、シンセサイザーが作る音と録音したエンジン音をミックスして音作りを行うといったことが可能になっています。</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42</a:t>
            </a:fld>
            <a:endParaRPr kumimoji="1" lang="ja-JP" altLang="en-US"/>
          </a:p>
        </p:txBody>
      </p:sp>
    </p:spTree>
    <p:extLst>
      <p:ext uri="{BB962C8B-B14F-4D97-AF65-F5344CB8AC3E}">
        <p14:creationId xmlns:p14="http://schemas.microsoft.com/office/powerpoint/2010/main" val="354451578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77500" lnSpcReduction="20000"/>
          </a:bodyPr>
          <a:lstStyle/>
          <a:p>
            <a:pPr algn="just"/>
            <a:r>
              <a:rPr lang="ja-JP" altLang="en-US"/>
              <a:t>エンジン音シンセサイザーが合成した音の例をいくつかご紹介いたします。</a:t>
            </a:r>
            <a:endParaRPr lang="en-US" altLang="ja-JP"/>
          </a:p>
          <a:p>
            <a:pPr algn="just"/>
            <a:endParaRPr lang="en-US" altLang="ja-JP"/>
          </a:p>
          <a:p>
            <a:pPr algn="just"/>
            <a:r>
              <a:rPr lang="ja-JP" altLang="en-US"/>
              <a:t>直列三気筒エンジンはコンパクトカーや軽自動車などに用いられ、三次倍音を含む音を出します。</a:t>
            </a:r>
            <a:endParaRPr lang="en-US" altLang="ja-JP"/>
          </a:p>
          <a:p>
            <a:pPr algn="just"/>
            <a:endParaRPr lang="en-US" altLang="ja-JP">
              <a:ea typeface="+mn-ea"/>
            </a:endParaRPr>
          </a:p>
          <a:p>
            <a:pPr algn="just"/>
            <a:r>
              <a:rPr lang="en-US" altLang="ja-JP">
                <a:ea typeface="+mn-ea"/>
              </a:rPr>
              <a:t>(click)</a:t>
            </a:r>
          </a:p>
          <a:p>
            <a:pPr algn="just"/>
            <a:endParaRPr lang="en-US" altLang="ja-JP">
              <a:ea typeface="ＭＳ Ｐゴシック"/>
            </a:endParaRPr>
          </a:p>
          <a:p>
            <a:pPr algn="just"/>
            <a:r>
              <a:rPr lang="ja-JP" altLang="en-US">
                <a:ea typeface="ＭＳ Ｐゴシック"/>
              </a:rPr>
              <a:t>スーパーカーや</a:t>
            </a:r>
            <a:r>
              <a:rPr lang="en-US" altLang="ja-JP">
                <a:ea typeface="ＭＳ Ｐゴシック"/>
              </a:rPr>
              <a:t>1990</a:t>
            </a:r>
            <a:r>
              <a:rPr lang="ja-JP" altLang="en-US">
                <a:ea typeface="ＭＳ Ｐゴシック"/>
              </a:rPr>
              <a:t>年代から</a:t>
            </a:r>
            <a:r>
              <a:rPr lang="en-US" altLang="ja-JP">
                <a:ea typeface="ＭＳ Ｐゴシック"/>
              </a:rPr>
              <a:t>2000</a:t>
            </a:r>
            <a:r>
              <a:rPr lang="ja-JP" altLang="en-US">
                <a:ea typeface="ＭＳ Ｐゴシック"/>
              </a:rPr>
              <a:t>年代のフォーミュラカーに用いられる</a:t>
            </a:r>
            <a:r>
              <a:rPr lang="en-US" altLang="ja-JP">
                <a:ea typeface="ＭＳ Ｐゴシック"/>
              </a:rPr>
              <a:t>V10</a:t>
            </a:r>
            <a:r>
              <a:rPr lang="ja-JP" altLang="en-US">
                <a:ea typeface="ＭＳ Ｐゴシック"/>
              </a:rPr>
              <a:t>エンジンが出す音は</a:t>
            </a:r>
            <a:r>
              <a:rPr lang="en-US" altLang="ja-JP">
                <a:ea typeface="ＭＳ Ｐゴシック"/>
              </a:rPr>
              <a:t>5</a:t>
            </a:r>
            <a:r>
              <a:rPr lang="ja-JP" altLang="en-US">
                <a:ea typeface="ＭＳ Ｐゴシック"/>
              </a:rPr>
              <a:t>次および</a:t>
            </a:r>
            <a:r>
              <a:rPr lang="en-US" altLang="ja-JP">
                <a:ea typeface="ＭＳ Ｐゴシック"/>
              </a:rPr>
              <a:t>10</a:t>
            </a:r>
            <a:r>
              <a:rPr lang="ja-JP" altLang="en-US">
                <a:ea typeface="ＭＳ Ｐゴシック"/>
              </a:rPr>
              <a:t>次倍音を含みます。</a:t>
            </a:r>
            <a:endParaRPr lang="en-US" altLang="ja-JP">
              <a:ea typeface="ＭＳ Ｐゴシック"/>
            </a:endParaRPr>
          </a:p>
          <a:p>
            <a:pPr algn="just"/>
            <a:endParaRPr lang="en-US" altLang="ja-JP">
              <a:ea typeface="ＭＳ Ｐゴシック"/>
            </a:endParaRPr>
          </a:p>
          <a:p>
            <a:pPr algn="just"/>
            <a:r>
              <a:rPr lang="en-US" altLang="ja-JP">
                <a:ea typeface="ＭＳ Ｐゴシック"/>
              </a:rPr>
              <a:t>(click)</a:t>
            </a:r>
          </a:p>
          <a:p>
            <a:pPr algn="just"/>
            <a:endParaRPr lang="en-US" altLang="ja-JP">
              <a:ea typeface="ＭＳ Ｐゴシック"/>
            </a:endParaRPr>
          </a:p>
          <a:p>
            <a:pPr algn="just"/>
            <a:r>
              <a:rPr lang="ja-JP" altLang="en-US">
                <a:ea typeface="ＭＳ Ｐゴシック"/>
              </a:rPr>
              <a:t>このように、対応するパラメータをシミュレーションモデルに与えることにより、様々なエンジン形式の音を表現することができます。</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43</a:t>
            </a:fld>
            <a:endParaRPr kumimoji="1" lang="ja-JP" altLang="en-US"/>
          </a:p>
        </p:txBody>
      </p:sp>
    </p:spTree>
    <p:extLst>
      <p:ext uri="{BB962C8B-B14F-4D97-AF65-F5344CB8AC3E}">
        <p14:creationId xmlns:p14="http://schemas.microsoft.com/office/powerpoint/2010/main" val="26563364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最後に、グランツーリスモで用いている反射音エフェクトについて、概要をご紹介いたします。</a:t>
            </a:r>
          </a:p>
        </p:txBody>
      </p:sp>
      <p:sp>
        <p:nvSpPr>
          <p:cNvPr id="4" name="スライド番号プレースホルダー 3"/>
          <p:cNvSpPr>
            <a:spLocks noGrp="1"/>
          </p:cNvSpPr>
          <p:nvPr>
            <p:ph type="sldNum" sz="quarter" idx="5"/>
          </p:nvPr>
        </p:nvSpPr>
        <p:spPr/>
        <p:txBody>
          <a:bodyPr/>
          <a:lstStyle/>
          <a:p>
            <a:fld id="{8C01F94E-7938-4A12-B5AA-FE90D95814CD}" type="slidenum">
              <a:rPr kumimoji="1" lang="ja-JP" altLang="en-US" smtClean="0"/>
              <a:pPr/>
              <a:t>44</a:t>
            </a:fld>
            <a:endParaRPr kumimoji="1" lang="ja-JP" altLang="en-US"/>
          </a:p>
        </p:txBody>
      </p:sp>
    </p:spTree>
    <p:extLst>
      <p:ext uri="{BB962C8B-B14F-4D97-AF65-F5344CB8AC3E}">
        <p14:creationId xmlns:p14="http://schemas.microsoft.com/office/powerpoint/2010/main" val="1328082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92500"/>
          </a:bodyPr>
          <a:lstStyle/>
          <a:p>
            <a:r>
              <a:rPr lang="ja-JP" altLang="en-US"/>
              <a:t>まずは、</a:t>
            </a:r>
            <a:r>
              <a:rPr lang="en-JP"/>
              <a:t>初期反射エフェクトについてお話します。</a:t>
            </a:r>
          </a:p>
          <a:p>
            <a:r>
              <a:rPr lang="en-JP"/>
              <a:t>実際のサーキットに出向くと、</a:t>
            </a:r>
            <a:r>
              <a:rPr lang="en-US" err="1"/>
              <a:t>エンジン音が様々な反射面に対して反射音を生み出し、独特の音場を生み出していることが分かります</a:t>
            </a:r>
            <a:r>
              <a:rPr lang="en-US"/>
              <a:t>。</a:t>
            </a:r>
          </a:p>
          <a:p>
            <a:r>
              <a:rPr lang="ja-JP" altLang="en-US"/>
              <a:t>このような音場の表現を行うため、</a:t>
            </a:r>
            <a:r>
              <a:rPr lang="en-US" altLang="ja-JP"/>
              <a:t>3D</a:t>
            </a:r>
            <a:r>
              <a:rPr lang="ja-JP" altLang="en-US"/>
              <a:t>定位された初期反射音エフェクトの導入を検討しました。</a:t>
            </a:r>
            <a:endParaRPr lang="en-US" altLang="ja-JP"/>
          </a:p>
          <a:p>
            <a:r>
              <a:rPr lang="ja-JP" altLang="en-US"/>
              <a:t>また、実際の音場では反射音のドップラー効果によって直接音や反射音同士とのコーラス効果が生じるので、これも今回の初期反射エフェクトで実現したいと考えました。</a:t>
            </a:r>
            <a:endParaRPr lang="en-US" altLang="ja-JP"/>
          </a:p>
          <a:p>
            <a:endParaRPr lang="en-JP"/>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45</a:t>
            </a:fld>
            <a:endParaRPr kumimoji="1" lang="ja-JP" altLang="en-US"/>
          </a:p>
        </p:txBody>
      </p:sp>
    </p:spTree>
    <p:extLst>
      <p:ext uri="{BB962C8B-B14F-4D97-AF65-F5344CB8AC3E}">
        <p14:creationId xmlns:p14="http://schemas.microsoft.com/office/powerpoint/2010/main" val="259559921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70000" lnSpcReduction="20000"/>
          </a:bodyPr>
          <a:lstStyle/>
          <a:p>
            <a:r>
              <a:rPr lang="en-US" err="1"/>
              <a:t>初期反射エフェクトでは、鏡像法を基本とした手法を採用しています</a:t>
            </a:r>
            <a:r>
              <a:rPr lang="en-US"/>
              <a:t>。</a:t>
            </a:r>
          </a:p>
          <a:p>
            <a:endParaRPr lang="en-US"/>
          </a:p>
          <a:p>
            <a:r>
              <a:rPr lang="en-JP"/>
              <a:t>鏡像音源の計算過程の概要を説明します。</a:t>
            </a:r>
          </a:p>
          <a:p>
            <a:r>
              <a:rPr lang="en-JP"/>
              <a:t>(click)</a:t>
            </a:r>
          </a:p>
          <a:p>
            <a:r>
              <a:rPr lang="en-JP"/>
              <a:t>まず、リスナーとクルマの中点の座標を計算します。</a:t>
            </a:r>
          </a:p>
          <a:p>
            <a:r>
              <a:rPr lang="en-JP"/>
              <a:t>この図で言えば、クルマの上の三角形で表された音源と、青い丸で表されたリスナーの中点を算出します。</a:t>
            </a:r>
          </a:p>
          <a:p>
            <a:r>
              <a:rPr lang="en-JP"/>
              <a:t>(click)</a:t>
            </a:r>
          </a:p>
          <a:p>
            <a:r>
              <a:rPr lang="en-JP"/>
              <a:t>次にこの中点に一番近い上下左右のコリジョン</a:t>
            </a:r>
            <a:r>
              <a:rPr lang="ja-JP" altLang="en-US"/>
              <a:t>を取得し</a:t>
            </a:r>
            <a:r>
              <a:rPr lang="en-JP"/>
              <a:t>ます。</a:t>
            </a:r>
          </a:p>
          <a:p>
            <a:r>
              <a:rPr lang="en-JP"/>
              <a:t>この図で言うと、グレーで表されている長方形がコリジョンに当たります。</a:t>
            </a:r>
            <a:endParaRPr lang="en-US"/>
          </a:p>
          <a:p>
            <a:r>
              <a:rPr lang="en-US"/>
              <a:t>(click)</a:t>
            </a:r>
            <a:endParaRPr lang="en-JP"/>
          </a:p>
          <a:p>
            <a:r>
              <a:rPr lang="en-JP"/>
              <a:t>そして、コリジョンの情報を使い、</a:t>
            </a:r>
            <a:r>
              <a:rPr lang="en-US" err="1"/>
              <a:t>鏡像音源のレンダリングに必要な吸音率の取得や、空間属性の計算を行います</a:t>
            </a:r>
            <a:r>
              <a:rPr lang="en-JP"/>
              <a:t>。</a:t>
            </a:r>
          </a:p>
          <a:p>
            <a:endParaRPr lang="en-JP"/>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46</a:t>
            </a:fld>
            <a:endParaRPr kumimoji="1" lang="ja-JP" altLang="en-US"/>
          </a:p>
        </p:txBody>
      </p:sp>
    </p:spTree>
    <p:extLst>
      <p:ext uri="{BB962C8B-B14F-4D97-AF65-F5344CB8AC3E}">
        <p14:creationId xmlns:p14="http://schemas.microsoft.com/office/powerpoint/2010/main" val="32034424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70000" lnSpcReduction="20000"/>
          </a:bodyPr>
          <a:lstStyle/>
          <a:p>
            <a:r>
              <a:rPr lang="en-JP"/>
              <a:t>鏡像音源の</a:t>
            </a:r>
            <a:r>
              <a:rPr lang="en-US" err="1"/>
              <a:t>レンダリングを行うにあたり、鏡像の位置、速度、姿勢を計算します</a:t>
            </a:r>
            <a:r>
              <a:rPr lang="en-US"/>
              <a:t>。</a:t>
            </a:r>
          </a:p>
          <a:p>
            <a:r>
              <a:rPr lang="en-JP"/>
              <a:t>位置はパンニング</a:t>
            </a:r>
            <a:r>
              <a:rPr lang="en-US"/>
              <a:t>、</a:t>
            </a:r>
            <a:r>
              <a:rPr lang="en-JP"/>
              <a:t>距離減衰</a:t>
            </a:r>
            <a:r>
              <a:rPr lang="en-US"/>
              <a:t>、</a:t>
            </a:r>
            <a:r>
              <a:rPr lang="en-JP"/>
              <a:t>距離遅延を計算する際に使われます。</a:t>
            </a:r>
          </a:p>
          <a:p>
            <a:r>
              <a:rPr lang="ja-JP" altLang="en-US"/>
              <a:t>速度は反射音に対してドップラー効果を加え、直接音や反射音同士のコーラス効果を生み出すのに使われます。</a:t>
            </a:r>
            <a:endParaRPr lang="en-US" altLang="ja-JP"/>
          </a:p>
          <a:p>
            <a:r>
              <a:rPr lang="en-US" err="1"/>
              <a:t>姿勢に関しても、反射面に対して実音源の指向性の鏡写しを得ることで、よりダイナミックな反射音のレンダリングを行います</a:t>
            </a:r>
            <a:r>
              <a:rPr lang="en-US"/>
              <a:t>。</a:t>
            </a:r>
          </a:p>
          <a:p>
            <a:endParaRPr lang="en-US"/>
          </a:p>
          <a:p>
            <a:r>
              <a:rPr lang="en-US"/>
              <a:t>(click)</a:t>
            </a:r>
          </a:p>
          <a:p>
            <a:r>
              <a:rPr lang="en-US" err="1"/>
              <a:t>コリジョンモデルには不連続な箇所が存在しているため、不連続な音が再生されないように</a:t>
            </a:r>
            <a:r>
              <a:rPr lang="ja-JP" altLang="en-US"/>
              <a:t>これらの空間属性</a:t>
            </a:r>
            <a:r>
              <a:rPr lang="en-US" err="1"/>
              <a:t>を時間的に平滑化する処理を行いました</a:t>
            </a:r>
            <a:r>
              <a:rPr lang="en-US"/>
              <a:t>。</a:t>
            </a:r>
          </a:p>
          <a:p>
            <a:r>
              <a:rPr lang="en-US"/>
              <a:t>(click)</a:t>
            </a:r>
          </a:p>
          <a:p>
            <a:r>
              <a:rPr lang="en-US"/>
              <a:t>また、反射音の重ね合わせによるコムフィルタやフランジングを軽減するため、ループ再生開始ポイントをランダムにする工夫も施しました。</a:t>
            </a:r>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47</a:t>
            </a:fld>
            <a:endParaRPr kumimoji="1" lang="ja-JP" altLang="en-US"/>
          </a:p>
        </p:txBody>
      </p:sp>
    </p:spTree>
    <p:extLst>
      <p:ext uri="{BB962C8B-B14F-4D97-AF65-F5344CB8AC3E}">
        <p14:creationId xmlns:p14="http://schemas.microsoft.com/office/powerpoint/2010/main" val="44920695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ja-JP" altLang="en-US"/>
              <a:t>初期反射エフェクトの簡単なデモをお見せします。</a:t>
            </a:r>
            <a:endParaRPr lang="en-US" altLang="ja-JP"/>
          </a:p>
          <a:p>
            <a:r>
              <a:rPr lang="ja-JP" altLang="en-US"/>
              <a:t>まずは初期反射エフェクトをオフにした状態です。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48</a:t>
            </a:fld>
            <a:endParaRPr kumimoji="1" lang="ja-JP" altLang="en-US"/>
          </a:p>
        </p:txBody>
      </p:sp>
    </p:spTree>
    <p:extLst>
      <p:ext uri="{BB962C8B-B14F-4D97-AF65-F5344CB8AC3E}">
        <p14:creationId xmlns:p14="http://schemas.microsoft.com/office/powerpoint/2010/main" val="79128548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ja-JP" altLang="en-US"/>
              <a:t>次に、初期反射音エフェクトをオンにした状態です。</a:t>
            </a:r>
            <a:endParaRPr lang="en-US" altLang="ja-JP"/>
          </a:p>
          <a:p>
            <a:endParaRPr lang="en-US"/>
          </a:p>
          <a:p>
            <a:r>
              <a:rPr lang="en-US"/>
              <a:t>(click)</a:t>
            </a:r>
          </a:p>
          <a:p>
            <a:endParaRPr lang="en-US"/>
          </a:p>
          <a:p>
            <a:endParaRPr lang="en-US"/>
          </a:p>
          <a:p>
            <a:r>
              <a:rPr lang="ja-JP" altLang="en-US"/>
              <a:t>初期反射音の追加により、音場の広がり感や迫力が増したことがわかります。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49</a:t>
            </a:fld>
            <a:endParaRPr kumimoji="1" lang="ja-JP" altLang="en-US"/>
          </a:p>
        </p:txBody>
      </p:sp>
    </p:spTree>
    <p:extLst>
      <p:ext uri="{BB962C8B-B14F-4D97-AF65-F5344CB8AC3E}">
        <p14:creationId xmlns:p14="http://schemas.microsoft.com/office/powerpoint/2010/main" val="290999655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err="1"/>
              <a:t>最後にグランツーリスモにおける後期反射音エフェクトについて説明します</a:t>
            </a:r>
            <a:r>
              <a:rPr lang="en-US"/>
              <a:t>。</a:t>
            </a:r>
          </a:p>
          <a:p>
            <a:r>
              <a:rPr lang="en-US" err="1"/>
              <a:t>サーキット屋外における後期反射音は</a:t>
            </a:r>
            <a:r>
              <a:rPr lang="en-US"/>
              <a:t>、</a:t>
            </a:r>
            <a:r>
              <a:rPr lang="ja-JP" altLang="en-US"/>
              <a:t>屋外で収録したインパルス応答の畳み込みをリバーブバスにて行うことにより表現しています。</a:t>
            </a:r>
            <a:endParaRPr lang="en-US" altLang="ja-JP"/>
          </a:p>
          <a:p>
            <a:r>
              <a:rPr lang="ja-JP" altLang="en-US"/>
              <a:t>一方、トンネルや高架下などの準閉塞空間では、地形に合わせた動的な残響表現を行うため、方向別リバーブエフェクトによるリバーブの付加を行っています。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50</a:t>
            </a:fld>
            <a:endParaRPr kumimoji="1" lang="ja-JP" altLang="en-US"/>
          </a:p>
        </p:txBody>
      </p:sp>
    </p:spTree>
    <p:extLst>
      <p:ext uri="{BB962C8B-B14F-4D97-AF65-F5344CB8AC3E}">
        <p14:creationId xmlns:p14="http://schemas.microsoft.com/office/powerpoint/2010/main" val="257446020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a:bodyPr>
          <a:lstStyle/>
          <a:p>
            <a:r>
              <a:rPr lang="en-US" err="1"/>
              <a:t>今回用いている方向別リバーブは、Feedback</a:t>
            </a:r>
            <a:r>
              <a:rPr lang="en-US"/>
              <a:t> Delay Network (FDN) </a:t>
            </a:r>
            <a:r>
              <a:rPr lang="en-US" err="1"/>
              <a:t>を多チャンネルへ拡張し、方向別に</a:t>
            </a:r>
            <a:r>
              <a:rPr lang="ja-JP" altLang="en-US"/>
              <a:t>リバーブタイムなどの</a:t>
            </a:r>
            <a:r>
              <a:rPr lang="en-US" err="1"/>
              <a:t>パラメータを適用できる</a:t>
            </a:r>
            <a:r>
              <a:rPr lang="ja-JP" altLang="en-US"/>
              <a:t>ものです。</a:t>
            </a:r>
            <a:endParaRPr lang="en-US"/>
          </a:p>
          <a:p>
            <a:r>
              <a:rPr lang="en-US" err="1"/>
              <a:t>方向別リバーブでは</a:t>
            </a:r>
            <a:r>
              <a:rPr lang="en-US"/>
              <a:t>、</a:t>
            </a:r>
            <a:r>
              <a:rPr lang="en-JP"/>
              <a:t>各仮想スピーカ</a:t>
            </a:r>
            <a:r>
              <a:rPr lang="en-US"/>
              <a:t>を配置しそれぞれの出力信号から1次Ambisonics信号を取得します。</a:t>
            </a:r>
            <a:endParaRPr lang="en-JP"/>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51</a:t>
            </a:fld>
            <a:endParaRPr kumimoji="1" lang="ja-JP" altLang="en-US"/>
          </a:p>
        </p:txBody>
      </p:sp>
    </p:spTree>
    <p:extLst>
      <p:ext uri="{BB962C8B-B14F-4D97-AF65-F5344CB8AC3E}">
        <p14:creationId xmlns:p14="http://schemas.microsoft.com/office/powerpoint/2010/main" val="331608872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fontScale="85000" lnSpcReduction="20000"/>
          </a:bodyPr>
          <a:lstStyle/>
          <a:p>
            <a:r>
              <a:rPr lang="ja-JP" altLang="en-US"/>
              <a:t>今回実装した方向別</a:t>
            </a:r>
            <a:r>
              <a:rPr lang="en-JP"/>
              <a:t>リバーブで</a:t>
            </a:r>
            <a:r>
              <a:rPr lang="ja-JP" altLang="en-US"/>
              <a:t>は、</a:t>
            </a:r>
            <a:r>
              <a:rPr lang="en-US" err="1"/>
              <a:t>正八面体の各頂点に上下左右前後に対応する仮想スピーカを配置することを考えます</a:t>
            </a:r>
            <a:r>
              <a:rPr lang="en-US"/>
              <a:t>。</a:t>
            </a:r>
          </a:p>
          <a:p>
            <a:pPr marL="0" marR="0" lvl="0" indent="0" algn="l" defTabSz="1829166" rtl="0" eaLnBrk="1" fontAlgn="auto" latinLnBrk="0" hangingPunct="1">
              <a:lnSpc>
                <a:spcPct val="100000"/>
              </a:lnSpc>
              <a:spcBef>
                <a:spcPts val="0"/>
              </a:spcBef>
              <a:spcAft>
                <a:spcPts val="0"/>
              </a:spcAft>
              <a:buClrTx/>
              <a:buSzTx/>
              <a:buFontTx/>
              <a:buNone/>
              <a:tabLst/>
              <a:defRPr/>
            </a:pP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a:t>初期反射音用に計算した鏡像の位置情報を再利用することで、各方向のリバーブタイムなどのパラメータを動的に計算します。</a:t>
            </a: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r>
              <a:rPr lang="ja-JP" altLang="en-US"/>
              <a:t>これにより、例えばトンネル内のリスナーの位置によって、広がっている方向の残響時間を長くする、などの、よりインタラクティブかつダイナミックな残響表現を行うことができます。</a:t>
            </a: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r>
              <a:rPr lang="en-US"/>
              <a:t>そして、それぞれのリバーブ信号を計算し、１次アンビソニックス信号にエンコードして</a:t>
            </a:r>
            <a:r>
              <a:rPr lang="ja-JP" altLang="en-US"/>
              <a:t>出力信号を得ます。</a:t>
            </a:r>
            <a:endParaRPr lang="en-US" altLang="ja-JP"/>
          </a:p>
          <a:p>
            <a:pPr marL="0" marR="0" lvl="0" indent="0" algn="l" defTabSz="1829166"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52</a:t>
            </a:fld>
            <a:endParaRPr kumimoji="1" lang="ja-JP" altLang="en-US"/>
          </a:p>
        </p:txBody>
      </p:sp>
    </p:spTree>
    <p:extLst>
      <p:ext uri="{BB962C8B-B14F-4D97-AF65-F5344CB8AC3E}">
        <p14:creationId xmlns:p14="http://schemas.microsoft.com/office/powerpoint/2010/main" val="21811792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ja-JP" altLang="en-US"/>
              <a:t>方向別リバーブのデモをお見せします。</a:t>
            </a:r>
            <a:endParaRPr lang="en-US" altLang="ja-JP"/>
          </a:p>
          <a:p>
            <a:r>
              <a:rPr lang="ja-JP" altLang="en-US"/>
              <a:t>会場の環境ではわかりづらいかもしれませんが、トンネル内の位置に応じて、広がりのある方向で残響時間が長くなるような演出を行っています。</a:t>
            </a:r>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53</a:t>
            </a:fld>
            <a:endParaRPr kumimoji="1" lang="ja-JP" altLang="en-US"/>
          </a:p>
        </p:txBody>
      </p:sp>
    </p:spTree>
    <p:extLst>
      <p:ext uri="{BB962C8B-B14F-4D97-AF65-F5344CB8AC3E}">
        <p14:creationId xmlns:p14="http://schemas.microsoft.com/office/powerpoint/2010/main" val="69754582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err="1"/>
              <a:t>最後に、本講演の内容を簡単にまとめさせていただきます</a:t>
            </a:r>
            <a:r>
              <a:rPr lang="en-US"/>
              <a:t>。</a:t>
            </a:r>
          </a:p>
          <a:p>
            <a:endParaRPr lang="en-US"/>
          </a:p>
          <a:p>
            <a:r>
              <a:rPr lang="en-US"/>
              <a:t>はじめに、エンジン音の録音方法などエンジン音の制作ワークフローの概要と、エンジン音の再生システムについても簡単にご説明させていただきました。</a:t>
            </a:r>
          </a:p>
          <a:p>
            <a:r>
              <a:rPr lang="en-US" err="1"/>
              <a:t>次に、録音が難しいクルマのための物理ベース合成手法であるエンジン音シンセサイザーのご紹介をさせていただきました</a:t>
            </a:r>
            <a:r>
              <a:rPr lang="en-US"/>
              <a:t>。</a:t>
            </a:r>
          </a:p>
          <a:p>
            <a:r>
              <a:rPr lang="en-US" err="1"/>
              <a:t>最後に、初期反射および後期反射のレンダリング手法について簡単にご説明させていただきました</a:t>
            </a:r>
            <a:r>
              <a:rPr lang="en-US"/>
              <a:t>。</a:t>
            </a:r>
          </a:p>
          <a:p>
            <a:endParaRPr lang="en-US"/>
          </a:p>
          <a:p>
            <a:r>
              <a:rPr lang="ja-JP" altLang="en-US"/>
              <a:t>発表は以上となります。ご清聴ありがとうございました。</a:t>
            </a:r>
            <a:endParaRPr lang="en-US"/>
          </a:p>
          <a:p>
            <a:endParaRPr lang="en-US"/>
          </a:p>
        </p:txBody>
      </p:sp>
      <p:sp>
        <p:nvSpPr>
          <p:cNvPr id="4" name="Slide Number Placeholder 3"/>
          <p:cNvSpPr>
            <a:spLocks noGrp="1"/>
          </p:cNvSpPr>
          <p:nvPr>
            <p:ph type="sldNum" sz="quarter" idx="5"/>
          </p:nvPr>
        </p:nvSpPr>
        <p:spPr/>
        <p:txBody>
          <a:bodyPr/>
          <a:lstStyle/>
          <a:p>
            <a:fld id="{8C01F94E-7938-4A12-B5AA-FE90D95814CD}" type="slidenum">
              <a:rPr kumimoji="1" lang="ja-JP" altLang="en-US" smtClean="0"/>
              <a:pPr/>
              <a:t>54</a:t>
            </a:fld>
            <a:endParaRPr kumimoji="1" lang="ja-JP" altLang="en-US"/>
          </a:p>
        </p:txBody>
      </p:sp>
    </p:spTree>
    <p:extLst>
      <p:ext uri="{BB962C8B-B14F-4D97-AF65-F5344CB8AC3E}">
        <p14:creationId xmlns:p14="http://schemas.microsoft.com/office/powerpoint/2010/main" val="182723241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タイトルページ">
    <p:spTree>
      <p:nvGrpSpPr>
        <p:cNvPr id="1" name=""/>
        <p:cNvGrpSpPr/>
        <p:nvPr/>
      </p:nvGrpSpPr>
      <p:grpSpPr>
        <a:xfrm>
          <a:off x="0" y="0"/>
          <a:ext cx="0" cy="0"/>
          <a:chOff x="0" y="0"/>
          <a:chExt cx="0" cy="0"/>
        </a:xfrm>
      </p:grpSpPr>
      <p:pic>
        <p:nvPicPr>
          <p:cNvPr id="5" name="Picture 2" descr="C:\Users\imanishi\Desktop\bg_purple.jpg"/>
          <p:cNvPicPr>
            <a:picLocks noChangeAspect="1" noChangeArrowheads="1"/>
          </p:cNvPicPr>
          <p:nvPr userDrawn="1"/>
        </p:nvPicPr>
        <p:blipFill>
          <a:blip r:embed="rId2" cstate="print"/>
          <a:stretch>
            <a:fillRect/>
          </a:stretch>
        </p:blipFill>
        <p:spPr bwMode="auto">
          <a:xfrm>
            <a:off x="1587" y="1587"/>
            <a:ext cx="18288001" cy="10287000"/>
          </a:xfrm>
          <a:prstGeom prst="rect">
            <a:avLst/>
          </a:prstGeom>
          <a:noFill/>
        </p:spPr>
      </p:pic>
      <p:sp>
        <p:nvSpPr>
          <p:cNvPr id="2" name="タイトル 1"/>
          <p:cNvSpPr>
            <a:spLocks noGrp="1"/>
          </p:cNvSpPr>
          <p:nvPr>
            <p:ph type="title" hasCustomPrompt="1"/>
          </p:nvPr>
        </p:nvSpPr>
        <p:spPr>
          <a:xfrm>
            <a:off x="1045587" y="4335087"/>
            <a:ext cx="16200000" cy="900000"/>
          </a:xfrm>
        </p:spPr>
        <p:txBody>
          <a:bodyPr anchor="b"/>
          <a:lstStyle>
            <a:lvl1pPr>
              <a:defRPr sz="5200" spc="-150"/>
            </a:lvl1pPr>
          </a:lstStyle>
          <a:p>
            <a:br>
              <a:rPr kumimoji="1" lang="en-US" altLang="ja-JP"/>
            </a:br>
            <a:r>
              <a:rPr kumimoji="1" lang="ja-JP" altLang="en-US"/>
              <a:t>プレゼンタイトル</a:t>
            </a:r>
          </a:p>
        </p:txBody>
      </p:sp>
      <p:sp>
        <p:nvSpPr>
          <p:cNvPr id="3" name="サブタイトル 2"/>
          <p:cNvSpPr>
            <a:spLocks noGrp="1"/>
          </p:cNvSpPr>
          <p:nvPr>
            <p:ph type="subTitle" idx="1" hasCustomPrompt="1"/>
          </p:nvPr>
        </p:nvSpPr>
        <p:spPr>
          <a:xfrm>
            <a:off x="2305587" y="5563279"/>
            <a:ext cx="13680000" cy="360000"/>
          </a:xfrm>
        </p:spPr>
        <p:txBody>
          <a:bodyPr>
            <a:noAutofit/>
          </a:bodyPr>
          <a:lstStyle>
            <a:lvl1pPr marL="0" indent="0" algn="ctr">
              <a:buNone/>
              <a:defRPr sz="2400">
                <a:solidFill>
                  <a:schemeClr val="tx1">
                    <a:tint val="75000"/>
                  </a:schemeClr>
                </a:solidFill>
              </a:defRPr>
            </a:lvl1pPr>
            <a:lvl2pPr marL="914583" indent="0" algn="ctr">
              <a:buNone/>
              <a:defRPr>
                <a:solidFill>
                  <a:schemeClr val="tx1">
                    <a:tint val="75000"/>
                  </a:schemeClr>
                </a:solidFill>
              </a:defRPr>
            </a:lvl2pPr>
            <a:lvl3pPr marL="1829166" indent="0" algn="ctr">
              <a:buNone/>
              <a:defRPr>
                <a:solidFill>
                  <a:schemeClr val="tx1">
                    <a:tint val="75000"/>
                  </a:schemeClr>
                </a:solidFill>
              </a:defRPr>
            </a:lvl3pPr>
            <a:lvl4pPr marL="2743749" indent="0" algn="ctr">
              <a:buNone/>
              <a:defRPr>
                <a:solidFill>
                  <a:schemeClr val="tx1">
                    <a:tint val="75000"/>
                  </a:schemeClr>
                </a:solidFill>
              </a:defRPr>
            </a:lvl4pPr>
            <a:lvl5pPr marL="3658332" indent="0" algn="ctr">
              <a:buNone/>
              <a:defRPr>
                <a:solidFill>
                  <a:schemeClr val="tx1">
                    <a:tint val="75000"/>
                  </a:schemeClr>
                </a:solidFill>
              </a:defRPr>
            </a:lvl5pPr>
            <a:lvl6pPr marL="4572914" indent="0" algn="ctr">
              <a:buNone/>
              <a:defRPr>
                <a:solidFill>
                  <a:schemeClr val="tx1">
                    <a:tint val="75000"/>
                  </a:schemeClr>
                </a:solidFill>
              </a:defRPr>
            </a:lvl6pPr>
            <a:lvl7pPr marL="5487497" indent="0" algn="ctr">
              <a:buNone/>
              <a:defRPr>
                <a:solidFill>
                  <a:schemeClr val="tx1">
                    <a:tint val="75000"/>
                  </a:schemeClr>
                </a:solidFill>
              </a:defRPr>
            </a:lvl7pPr>
            <a:lvl8pPr marL="6402080" indent="0" algn="ctr">
              <a:buNone/>
              <a:defRPr>
                <a:solidFill>
                  <a:schemeClr val="tx1">
                    <a:tint val="75000"/>
                  </a:schemeClr>
                </a:solidFill>
              </a:defRPr>
            </a:lvl8pPr>
            <a:lvl9pPr marL="7316663" indent="0" algn="ctr">
              <a:buNone/>
              <a:defRPr>
                <a:solidFill>
                  <a:schemeClr val="tx1">
                    <a:tint val="75000"/>
                  </a:schemeClr>
                </a:solidFill>
              </a:defRPr>
            </a:lvl9pPr>
          </a:lstStyle>
          <a:p>
            <a:r>
              <a:rPr kumimoji="1" lang="en-US" altLang="ja-JP"/>
              <a:t>2019</a:t>
            </a:r>
            <a:r>
              <a:rPr kumimoji="1" lang="ja-JP" altLang="en-US"/>
              <a:t>年</a:t>
            </a:r>
            <a:r>
              <a:rPr kumimoji="1" lang="en-US" altLang="ja-JP"/>
              <a:t>9</a:t>
            </a:r>
            <a:r>
              <a:rPr kumimoji="1" lang="ja-JP" altLang="en-US"/>
              <a:t>月</a:t>
            </a:r>
            <a:r>
              <a:rPr kumimoji="1" lang="en-US" altLang="ja-JP"/>
              <a:t>XX</a:t>
            </a:r>
            <a:r>
              <a:rPr kumimoji="1" lang="ja-JP" altLang="en-US"/>
              <a:t>日　株）ポリフォニー・デジタル　山田 太郎</a:t>
            </a:r>
          </a:p>
        </p:txBody>
      </p:sp>
      <p:pic>
        <p:nvPicPr>
          <p:cNvPr id="7" name="Picture 5" descr="C:\Users\imanishi\Desktop\logo_PDI.png"/>
          <p:cNvPicPr>
            <a:picLocks noChangeAspect="1" noChangeArrowheads="1"/>
          </p:cNvPicPr>
          <p:nvPr userDrawn="1"/>
        </p:nvPicPr>
        <p:blipFill>
          <a:blip r:embed="rId3" cstate="print"/>
          <a:srcRect/>
          <a:stretch>
            <a:fillRect/>
          </a:stretch>
        </p:blipFill>
        <p:spPr bwMode="auto">
          <a:xfrm>
            <a:off x="7495687" y="6843304"/>
            <a:ext cx="3299800" cy="573496"/>
          </a:xfrm>
          <a:prstGeom prst="rect">
            <a:avLst/>
          </a:prstGeom>
          <a:noFill/>
        </p:spPr>
      </p:pic>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文章">
    <p:spTree>
      <p:nvGrpSpPr>
        <p:cNvPr id="1" name=""/>
        <p:cNvGrpSpPr/>
        <p:nvPr/>
      </p:nvGrpSpPr>
      <p:grpSpPr>
        <a:xfrm>
          <a:off x="0" y="0"/>
          <a:ext cx="0" cy="0"/>
          <a:chOff x="0" y="0"/>
          <a:chExt cx="0" cy="0"/>
        </a:xfrm>
      </p:grpSpPr>
      <p:sp>
        <p:nvSpPr>
          <p:cNvPr id="3" name="サブタイトル 2"/>
          <p:cNvSpPr>
            <a:spLocks noGrp="1"/>
          </p:cNvSpPr>
          <p:nvPr>
            <p:ph type="subTitle" idx="1"/>
          </p:nvPr>
        </p:nvSpPr>
        <p:spPr>
          <a:xfrm>
            <a:off x="2305587" y="1965379"/>
            <a:ext cx="13680000" cy="7200000"/>
          </a:xfrm>
        </p:spPr>
        <p:txBody>
          <a:bodyPr>
            <a:normAutofit/>
          </a:bodyPr>
          <a:lstStyle>
            <a:lvl1pPr marL="0" indent="0" algn="l">
              <a:buNone/>
              <a:defRPr sz="3200">
                <a:solidFill>
                  <a:schemeClr val="tx1">
                    <a:tint val="75000"/>
                  </a:schemeClr>
                </a:solidFill>
              </a:defRPr>
            </a:lvl1pPr>
            <a:lvl2pPr marL="914583" indent="0" algn="ctr">
              <a:buNone/>
              <a:defRPr>
                <a:solidFill>
                  <a:schemeClr val="tx1">
                    <a:tint val="75000"/>
                  </a:schemeClr>
                </a:solidFill>
              </a:defRPr>
            </a:lvl2pPr>
            <a:lvl3pPr marL="1829166" indent="0" algn="ctr">
              <a:buNone/>
              <a:defRPr>
                <a:solidFill>
                  <a:schemeClr val="tx1">
                    <a:tint val="75000"/>
                  </a:schemeClr>
                </a:solidFill>
              </a:defRPr>
            </a:lvl3pPr>
            <a:lvl4pPr marL="2743749" indent="0" algn="ctr">
              <a:buNone/>
              <a:defRPr>
                <a:solidFill>
                  <a:schemeClr val="tx1">
                    <a:tint val="75000"/>
                  </a:schemeClr>
                </a:solidFill>
              </a:defRPr>
            </a:lvl4pPr>
            <a:lvl5pPr marL="3658332" indent="0" algn="ctr">
              <a:buNone/>
              <a:defRPr>
                <a:solidFill>
                  <a:schemeClr val="tx1">
                    <a:tint val="75000"/>
                  </a:schemeClr>
                </a:solidFill>
              </a:defRPr>
            </a:lvl5pPr>
            <a:lvl6pPr marL="4572914" indent="0" algn="ctr">
              <a:buNone/>
              <a:defRPr>
                <a:solidFill>
                  <a:schemeClr val="tx1">
                    <a:tint val="75000"/>
                  </a:schemeClr>
                </a:solidFill>
              </a:defRPr>
            </a:lvl6pPr>
            <a:lvl7pPr marL="5487497" indent="0" algn="ctr">
              <a:buNone/>
              <a:defRPr>
                <a:solidFill>
                  <a:schemeClr val="tx1">
                    <a:tint val="75000"/>
                  </a:schemeClr>
                </a:solidFill>
              </a:defRPr>
            </a:lvl7pPr>
            <a:lvl8pPr marL="6402080" indent="0" algn="ctr">
              <a:buNone/>
              <a:defRPr>
                <a:solidFill>
                  <a:schemeClr val="tx1">
                    <a:tint val="75000"/>
                  </a:schemeClr>
                </a:solidFill>
              </a:defRPr>
            </a:lvl8pPr>
            <a:lvl9pPr marL="7316663" indent="0" algn="ctr">
              <a:buNone/>
              <a:defRPr>
                <a:solidFill>
                  <a:schemeClr val="tx1">
                    <a:tint val="75000"/>
                  </a:schemeClr>
                </a:solidFill>
              </a:defRPr>
            </a:lvl9pPr>
          </a:lstStyle>
          <a:p>
            <a:r>
              <a:rPr kumimoji="1" lang="ja-JP" altLang="en-US"/>
              <a:t>マスタ サブタイトルの書式設定</a:t>
            </a:r>
          </a:p>
        </p:txBody>
      </p:sp>
      <p:sp>
        <p:nvSpPr>
          <p:cNvPr id="7" name="タイトル 6"/>
          <p:cNvSpPr>
            <a:spLocks noGrp="1"/>
          </p:cNvSpPr>
          <p:nvPr>
            <p:ph type="title" hasCustomPrompt="1"/>
          </p:nvPr>
        </p:nvSpPr>
        <p:spPr/>
        <p:txBody>
          <a:bodyPr/>
          <a:lstStyle>
            <a:lvl1pPr>
              <a:defRPr spc="-150"/>
            </a:lvl1pPr>
          </a:lstStyle>
          <a:p>
            <a:r>
              <a:rPr kumimoji="1" lang="ja-JP" altLang="en-US"/>
              <a:t>ページタイトル</a:t>
            </a:r>
          </a:p>
        </p:txBody>
      </p:sp>
      <p:pic>
        <p:nvPicPr>
          <p:cNvPr id="8" name="Picture 5" descr="C:\Users\imanishi\Desktop\logo_PDI.png"/>
          <p:cNvPicPr>
            <a:picLocks noChangeAspect="1" noChangeArrowheads="1"/>
          </p:cNvPicPr>
          <p:nvPr userDrawn="1"/>
        </p:nvPicPr>
        <p:blipFill>
          <a:blip r:embed="rId2" cstate="print"/>
          <a:srcRect/>
          <a:stretch>
            <a:fillRect/>
          </a:stretch>
        </p:blipFill>
        <p:spPr bwMode="auto">
          <a:xfrm>
            <a:off x="15981680" y="9658305"/>
            <a:ext cx="1995427" cy="346800"/>
          </a:xfrm>
          <a:prstGeom prst="rect">
            <a:avLst/>
          </a:prstGeom>
          <a:noFill/>
        </p:spPr>
      </p:pic>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箇条書き">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lvl1pPr>
              <a:defRPr spc="-150"/>
            </a:lvl1pPr>
          </a:lstStyle>
          <a:p>
            <a:r>
              <a:rPr kumimoji="1" lang="ja-JP" altLang="en-US"/>
              <a:t>ページタイトル</a:t>
            </a:r>
          </a:p>
        </p:txBody>
      </p:sp>
      <p:sp>
        <p:nvSpPr>
          <p:cNvPr id="3" name="コンテンツ プレースホルダ 2"/>
          <p:cNvSpPr>
            <a:spLocks noGrp="1"/>
          </p:cNvSpPr>
          <p:nvPr>
            <p:ph idx="1"/>
          </p:nvPr>
        </p:nvSpPr>
        <p:spPr>
          <a:xfrm>
            <a:off x="1045587" y="1605379"/>
            <a:ext cx="16200000" cy="7560000"/>
          </a:xfrm>
        </p:spPr>
        <p:txBody>
          <a:body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pic>
        <p:nvPicPr>
          <p:cNvPr id="7" name="Picture 5" descr="C:\Users\imanishi\Desktop\logo_PDI.png"/>
          <p:cNvPicPr>
            <a:picLocks noChangeAspect="1" noChangeArrowheads="1"/>
          </p:cNvPicPr>
          <p:nvPr userDrawn="1"/>
        </p:nvPicPr>
        <p:blipFill>
          <a:blip r:embed="rId2" cstate="print"/>
          <a:srcRect/>
          <a:stretch>
            <a:fillRect/>
          </a:stretch>
        </p:blipFill>
        <p:spPr bwMode="auto">
          <a:xfrm>
            <a:off x="15981680" y="9658305"/>
            <a:ext cx="1995427" cy="346800"/>
          </a:xfrm>
          <a:prstGeom prst="rect">
            <a:avLst/>
          </a:prstGeom>
          <a:noFill/>
        </p:spPr>
      </p:pic>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コピーや問いかけ">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1045587" y="4695087"/>
            <a:ext cx="16200000" cy="900000"/>
          </a:xfrm>
        </p:spPr>
        <p:txBody>
          <a:bodyPr/>
          <a:lstStyle>
            <a:lvl1pPr>
              <a:defRPr spc="-150"/>
            </a:lvl1pPr>
          </a:lstStyle>
          <a:p>
            <a:r>
              <a:rPr kumimoji="1" lang="ja-JP" altLang="en-US"/>
              <a:t>コピーや問いかけ</a:t>
            </a:r>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左画像(1:1)+箇条書き">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914559" y="310486"/>
            <a:ext cx="16462058" cy="900000"/>
          </a:xfrm>
        </p:spPr>
        <p:txBody>
          <a:bodyPr/>
          <a:lstStyle>
            <a:lvl1pPr>
              <a:defRPr spc="-150"/>
            </a:lvl1pPr>
          </a:lstStyle>
          <a:p>
            <a:r>
              <a:rPr kumimoji="1" lang="ja-JP" altLang="en-US"/>
              <a:t>ページタイトル</a:t>
            </a:r>
          </a:p>
        </p:txBody>
      </p:sp>
      <p:sp>
        <p:nvSpPr>
          <p:cNvPr id="4" name="コンテンツ プレースホルダ 3"/>
          <p:cNvSpPr>
            <a:spLocks noGrp="1"/>
          </p:cNvSpPr>
          <p:nvPr>
            <p:ph sz="half" idx="2"/>
          </p:nvPr>
        </p:nvSpPr>
        <p:spPr>
          <a:xfrm>
            <a:off x="7656617" y="1605380"/>
            <a:ext cx="9720000" cy="7560000"/>
          </a:xfrm>
        </p:spPr>
        <p:txBody>
          <a:bodyPr/>
          <a:lstStyle>
            <a:lvl1pPr>
              <a:defRPr sz="3600"/>
            </a:lvl1pPr>
            <a:lvl2pPr>
              <a:defRPr sz="2800"/>
            </a:lvl2pPr>
            <a:lvl3pPr>
              <a:defRPr sz="2800"/>
            </a:lvl3pPr>
            <a:lvl4pPr>
              <a:defRPr sz="2800"/>
            </a:lvl4pPr>
            <a:lvl5pPr>
              <a:defRPr sz="2800"/>
            </a:lvl5pPr>
            <a:lvl6pPr>
              <a:defRPr sz="3600"/>
            </a:lvl6pPr>
            <a:lvl7pPr>
              <a:defRPr sz="3600"/>
            </a:lvl7pPr>
            <a:lvl8pPr>
              <a:defRPr sz="3600"/>
            </a:lvl8pPr>
            <a:lvl9pPr>
              <a:defRPr sz="3600"/>
            </a:lvl9p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15" name="図プレースホルダ 2"/>
          <p:cNvSpPr>
            <a:spLocks noGrp="1"/>
          </p:cNvSpPr>
          <p:nvPr>
            <p:ph type="pic" idx="1"/>
          </p:nvPr>
        </p:nvSpPr>
        <p:spPr>
          <a:xfrm>
            <a:off x="914559" y="2145380"/>
            <a:ext cx="6480000" cy="6480000"/>
          </a:xfrm>
          <a:effectLst>
            <a:innerShdw blurRad="63500" dist="50800" dir="13500000">
              <a:prstClr val="black">
                <a:alpha val="50000"/>
              </a:prstClr>
            </a:innerShdw>
          </a:effectLst>
        </p:spPr>
        <p:txBody>
          <a:bodyPr/>
          <a:lstStyle>
            <a:lvl1pPr marL="0" indent="0">
              <a:buNone/>
              <a:defRPr sz="6400"/>
            </a:lvl1pPr>
            <a:lvl2pPr marL="914583" indent="0">
              <a:buNone/>
              <a:defRPr sz="5600"/>
            </a:lvl2pPr>
            <a:lvl3pPr marL="1829166" indent="0">
              <a:buNone/>
              <a:defRPr sz="4800"/>
            </a:lvl3pPr>
            <a:lvl4pPr marL="2743749" indent="0">
              <a:buNone/>
              <a:defRPr sz="4000"/>
            </a:lvl4pPr>
            <a:lvl5pPr marL="3658332" indent="0">
              <a:buNone/>
              <a:defRPr sz="4000"/>
            </a:lvl5pPr>
            <a:lvl6pPr marL="4572914" indent="0">
              <a:buNone/>
              <a:defRPr sz="4000"/>
            </a:lvl6pPr>
            <a:lvl7pPr marL="5487497" indent="0">
              <a:buNone/>
              <a:defRPr sz="4000"/>
            </a:lvl7pPr>
            <a:lvl8pPr marL="6402080" indent="0">
              <a:buNone/>
              <a:defRPr sz="4000"/>
            </a:lvl8pPr>
            <a:lvl9pPr marL="7316663" indent="0">
              <a:buNone/>
              <a:defRPr sz="4000"/>
            </a:lvl9pPr>
          </a:lstStyle>
          <a:p>
            <a:endParaRPr kumimoji="1" lang="ja-JP" altLang="en-US"/>
          </a:p>
        </p:txBody>
      </p:sp>
      <p:pic>
        <p:nvPicPr>
          <p:cNvPr id="8" name="Picture 5" descr="C:\Users\imanishi\Desktop\logo_PDI.png"/>
          <p:cNvPicPr>
            <a:picLocks noChangeAspect="1" noChangeArrowheads="1"/>
          </p:cNvPicPr>
          <p:nvPr userDrawn="1"/>
        </p:nvPicPr>
        <p:blipFill>
          <a:blip r:embed="rId2" cstate="print"/>
          <a:srcRect/>
          <a:stretch>
            <a:fillRect/>
          </a:stretch>
        </p:blipFill>
        <p:spPr bwMode="auto">
          <a:xfrm>
            <a:off x="15981680" y="9658305"/>
            <a:ext cx="1995427" cy="346800"/>
          </a:xfrm>
          <a:prstGeom prst="rect">
            <a:avLst/>
          </a:prstGeom>
          <a:noFill/>
        </p:spPr>
      </p:pic>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下画像（16:9）+箇条書き">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914559" y="310486"/>
            <a:ext cx="16462058" cy="900000"/>
          </a:xfrm>
        </p:spPr>
        <p:txBody>
          <a:bodyPr/>
          <a:lstStyle>
            <a:lvl1pPr>
              <a:defRPr spc="-150"/>
            </a:lvl1pPr>
          </a:lstStyle>
          <a:p>
            <a:r>
              <a:rPr kumimoji="1" lang="ja-JP" altLang="en-US"/>
              <a:t>ページタイトル</a:t>
            </a:r>
          </a:p>
        </p:txBody>
      </p:sp>
      <p:sp>
        <p:nvSpPr>
          <p:cNvPr id="4" name="コンテンツ プレースホルダ 3"/>
          <p:cNvSpPr>
            <a:spLocks noGrp="1"/>
          </p:cNvSpPr>
          <p:nvPr>
            <p:ph sz="half" idx="2"/>
          </p:nvPr>
        </p:nvSpPr>
        <p:spPr>
          <a:xfrm>
            <a:off x="1045587" y="1605380"/>
            <a:ext cx="16200000" cy="2880000"/>
          </a:xfrm>
        </p:spPr>
        <p:txBody>
          <a:bodyPr anchor="t"/>
          <a:lstStyle>
            <a:lvl1pPr>
              <a:defRPr sz="3600"/>
            </a:lvl1pPr>
            <a:lvl2pPr>
              <a:defRPr sz="2800"/>
            </a:lvl2pPr>
            <a:lvl3pPr>
              <a:defRPr sz="2800"/>
            </a:lvl3pPr>
            <a:lvl4pPr>
              <a:defRPr sz="2800"/>
            </a:lvl4pPr>
            <a:lvl5pPr>
              <a:defRPr sz="2800"/>
            </a:lvl5pPr>
            <a:lvl6pPr>
              <a:defRPr sz="3600"/>
            </a:lvl6pPr>
            <a:lvl7pPr>
              <a:defRPr sz="3600"/>
            </a:lvl7pPr>
            <a:lvl8pPr>
              <a:defRPr sz="3600"/>
            </a:lvl8pPr>
            <a:lvl9pPr>
              <a:defRPr sz="3600"/>
            </a:lvl9pPr>
          </a:lstStyle>
          <a:p>
            <a:pPr lvl="0"/>
            <a:r>
              <a:rPr kumimoji="1" lang="ja-JP" altLang="en-US"/>
              <a:t>マスタ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pic>
        <p:nvPicPr>
          <p:cNvPr id="8" name="Picture 5" descr="C:\Users\imanishi\Desktop\logo_PDI.png"/>
          <p:cNvPicPr>
            <a:picLocks noChangeAspect="1" noChangeArrowheads="1"/>
          </p:cNvPicPr>
          <p:nvPr userDrawn="1"/>
        </p:nvPicPr>
        <p:blipFill>
          <a:blip r:embed="rId2" cstate="print"/>
          <a:srcRect/>
          <a:stretch>
            <a:fillRect/>
          </a:stretch>
        </p:blipFill>
        <p:spPr bwMode="auto">
          <a:xfrm>
            <a:off x="15981680" y="9658305"/>
            <a:ext cx="1995427" cy="346800"/>
          </a:xfrm>
          <a:prstGeom prst="rect">
            <a:avLst/>
          </a:prstGeom>
          <a:noFill/>
        </p:spPr>
      </p:pic>
      <p:sp>
        <p:nvSpPr>
          <p:cNvPr id="10" name="図プレースホルダ 2"/>
          <p:cNvSpPr>
            <a:spLocks noGrp="1"/>
          </p:cNvSpPr>
          <p:nvPr>
            <p:ph type="pic" idx="11"/>
          </p:nvPr>
        </p:nvSpPr>
        <p:spPr>
          <a:xfrm>
            <a:off x="4825587" y="4694700"/>
            <a:ext cx="8640000" cy="4860000"/>
          </a:xfrm>
        </p:spPr>
        <p:txBody>
          <a:bodyPr/>
          <a:lstStyle>
            <a:lvl1pPr marL="0" indent="0">
              <a:buNone/>
              <a:defRPr sz="6400"/>
            </a:lvl1pPr>
            <a:lvl2pPr marL="914583" indent="0">
              <a:buNone/>
              <a:defRPr sz="5600"/>
            </a:lvl2pPr>
            <a:lvl3pPr marL="1829166" indent="0">
              <a:buNone/>
              <a:defRPr sz="4800"/>
            </a:lvl3pPr>
            <a:lvl4pPr marL="2743749" indent="0">
              <a:buNone/>
              <a:defRPr sz="4000"/>
            </a:lvl4pPr>
            <a:lvl5pPr marL="3658332" indent="0">
              <a:buNone/>
              <a:defRPr sz="4000"/>
            </a:lvl5pPr>
            <a:lvl6pPr marL="4572914" indent="0">
              <a:buNone/>
              <a:defRPr sz="4000"/>
            </a:lvl6pPr>
            <a:lvl7pPr marL="5487497" indent="0">
              <a:buNone/>
              <a:defRPr sz="4000"/>
            </a:lvl7pPr>
            <a:lvl8pPr marL="6402080" indent="0">
              <a:buNone/>
              <a:defRPr sz="4000"/>
            </a:lvl8pPr>
            <a:lvl9pPr marL="7316663" indent="0">
              <a:buNone/>
              <a:defRPr sz="4000"/>
            </a:lvl9pPr>
          </a:lstStyle>
          <a:p>
            <a:endParaRPr kumimoji="1" lang="ja-JP" altLang="en-US"/>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中央画像（16:9）＋キャプション">
    <p:spTree>
      <p:nvGrpSpPr>
        <p:cNvPr id="1" name=""/>
        <p:cNvGrpSpPr/>
        <p:nvPr/>
      </p:nvGrpSpPr>
      <p:grpSpPr>
        <a:xfrm>
          <a:off x="0" y="0"/>
          <a:ext cx="0" cy="0"/>
          <a:chOff x="0" y="0"/>
          <a:chExt cx="0" cy="0"/>
        </a:xfrm>
      </p:grpSpPr>
      <p:sp>
        <p:nvSpPr>
          <p:cNvPr id="3" name="図プレースホルダ 2"/>
          <p:cNvSpPr>
            <a:spLocks noGrp="1"/>
          </p:cNvSpPr>
          <p:nvPr>
            <p:ph type="pic" idx="1"/>
          </p:nvPr>
        </p:nvSpPr>
        <p:spPr>
          <a:xfrm>
            <a:off x="2744787" y="1605380"/>
            <a:ext cx="12801600" cy="7200000"/>
          </a:xfrm>
        </p:spPr>
        <p:txBody>
          <a:bodyPr/>
          <a:lstStyle>
            <a:lvl1pPr marL="0" indent="0">
              <a:buNone/>
              <a:defRPr sz="6400"/>
            </a:lvl1pPr>
            <a:lvl2pPr marL="914583" indent="0">
              <a:buNone/>
              <a:defRPr sz="5600"/>
            </a:lvl2pPr>
            <a:lvl3pPr marL="1829166" indent="0">
              <a:buNone/>
              <a:defRPr sz="4800"/>
            </a:lvl3pPr>
            <a:lvl4pPr marL="2743749" indent="0">
              <a:buNone/>
              <a:defRPr sz="4000"/>
            </a:lvl4pPr>
            <a:lvl5pPr marL="3658332" indent="0">
              <a:buNone/>
              <a:defRPr sz="4000"/>
            </a:lvl5pPr>
            <a:lvl6pPr marL="4572914" indent="0">
              <a:buNone/>
              <a:defRPr sz="4000"/>
            </a:lvl6pPr>
            <a:lvl7pPr marL="5487497" indent="0">
              <a:buNone/>
              <a:defRPr sz="4000"/>
            </a:lvl7pPr>
            <a:lvl8pPr marL="6402080" indent="0">
              <a:buNone/>
              <a:defRPr sz="4000"/>
            </a:lvl8pPr>
            <a:lvl9pPr marL="7316663" indent="0">
              <a:buNone/>
              <a:defRPr sz="4000"/>
            </a:lvl9pPr>
          </a:lstStyle>
          <a:p>
            <a:endParaRPr kumimoji="1" lang="ja-JP" altLang="en-US"/>
          </a:p>
        </p:txBody>
      </p:sp>
      <p:sp>
        <p:nvSpPr>
          <p:cNvPr id="4" name="テキスト プレースホルダ 3"/>
          <p:cNvSpPr>
            <a:spLocks noGrp="1"/>
          </p:cNvSpPr>
          <p:nvPr>
            <p:ph type="body" sz="half" idx="2" hasCustomPrompt="1"/>
          </p:nvPr>
        </p:nvSpPr>
        <p:spPr>
          <a:xfrm>
            <a:off x="3025587" y="9014700"/>
            <a:ext cx="12240000" cy="540000"/>
          </a:xfrm>
        </p:spPr>
        <p:txBody>
          <a:bodyPr>
            <a:noAutofit/>
          </a:bodyPr>
          <a:lstStyle>
            <a:lvl1pPr marL="0" indent="0" algn="ctr">
              <a:buNone/>
              <a:defRPr sz="2400"/>
            </a:lvl1pPr>
            <a:lvl2pPr marL="914583" indent="0">
              <a:buNone/>
              <a:defRPr sz="2400"/>
            </a:lvl2pPr>
            <a:lvl3pPr marL="1829166" indent="0">
              <a:buNone/>
              <a:defRPr sz="2000"/>
            </a:lvl3pPr>
            <a:lvl4pPr marL="2743749" indent="0">
              <a:buNone/>
              <a:defRPr sz="1800"/>
            </a:lvl4pPr>
            <a:lvl5pPr marL="3658332" indent="0">
              <a:buNone/>
              <a:defRPr sz="1800"/>
            </a:lvl5pPr>
            <a:lvl6pPr marL="4572914" indent="0">
              <a:buNone/>
              <a:defRPr sz="1800"/>
            </a:lvl6pPr>
            <a:lvl7pPr marL="5487497" indent="0">
              <a:buNone/>
              <a:defRPr sz="1800"/>
            </a:lvl7pPr>
            <a:lvl8pPr marL="6402080" indent="0">
              <a:buNone/>
              <a:defRPr sz="1800"/>
            </a:lvl8pPr>
            <a:lvl9pPr marL="7316663" indent="0">
              <a:buNone/>
              <a:defRPr sz="1800"/>
            </a:lvl9pPr>
          </a:lstStyle>
          <a:p>
            <a:pPr lvl="0"/>
            <a:r>
              <a:rPr kumimoji="1" lang="ja-JP" altLang="en-US"/>
              <a:t>画像のキャプション</a:t>
            </a:r>
          </a:p>
        </p:txBody>
      </p:sp>
      <p:sp>
        <p:nvSpPr>
          <p:cNvPr id="15" name="タイトル 1"/>
          <p:cNvSpPr>
            <a:spLocks noGrp="1"/>
          </p:cNvSpPr>
          <p:nvPr>
            <p:ph type="title" hasCustomPrompt="1"/>
          </p:nvPr>
        </p:nvSpPr>
        <p:spPr>
          <a:xfrm>
            <a:off x="1045587" y="310486"/>
            <a:ext cx="16200000" cy="900000"/>
          </a:xfrm>
        </p:spPr>
        <p:txBody>
          <a:bodyPr/>
          <a:lstStyle>
            <a:lvl1pPr>
              <a:defRPr spc="-150"/>
            </a:lvl1pPr>
          </a:lstStyle>
          <a:p>
            <a:r>
              <a:rPr kumimoji="1" lang="ja-JP" altLang="en-US"/>
              <a:t>ページタイトル</a:t>
            </a:r>
          </a:p>
        </p:txBody>
      </p:sp>
      <p:pic>
        <p:nvPicPr>
          <p:cNvPr id="6" name="Picture 5" descr="C:\Users\imanishi\Desktop\logo_PDI.png"/>
          <p:cNvPicPr>
            <a:picLocks noChangeAspect="1" noChangeArrowheads="1"/>
          </p:cNvPicPr>
          <p:nvPr userDrawn="1"/>
        </p:nvPicPr>
        <p:blipFill>
          <a:blip r:embed="rId2" cstate="print"/>
          <a:srcRect/>
          <a:stretch>
            <a:fillRect/>
          </a:stretch>
        </p:blipFill>
        <p:spPr bwMode="auto">
          <a:xfrm>
            <a:off x="15981680" y="9658305"/>
            <a:ext cx="1995427" cy="346800"/>
          </a:xfrm>
          <a:prstGeom prst="rect">
            <a:avLst/>
          </a:prstGeom>
          <a:noFill/>
        </p:spPr>
      </p:pic>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中央画像（16:9）">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lvl1pPr>
              <a:defRPr spc="-150"/>
            </a:lvl1pPr>
          </a:lstStyle>
          <a:p>
            <a:r>
              <a:rPr kumimoji="1" lang="ja-JP" altLang="en-US"/>
              <a:t>ページタイトル</a:t>
            </a:r>
          </a:p>
        </p:txBody>
      </p:sp>
      <p:sp>
        <p:nvSpPr>
          <p:cNvPr id="6" name="図プレースホルダ 2"/>
          <p:cNvSpPr>
            <a:spLocks noGrp="1"/>
          </p:cNvSpPr>
          <p:nvPr>
            <p:ph type="pic" idx="1"/>
          </p:nvPr>
        </p:nvSpPr>
        <p:spPr>
          <a:xfrm>
            <a:off x="2080587" y="1605380"/>
            <a:ext cx="14130000" cy="7949320"/>
          </a:xfrm>
        </p:spPr>
        <p:txBody>
          <a:bodyPr/>
          <a:lstStyle>
            <a:lvl1pPr marL="0" indent="0">
              <a:buNone/>
              <a:defRPr sz="6400"/>
            </a:lvl1pPr>
            <a:lvl2pPr marL="914583" indent="0">
              <a:buNone/>
              <a:defRPr sz="5600"/>
            </a:lvl2pPr>
            <a:lvl3pPr marL="1829166" indent="0">
              <a:buNone/>
              <a:defRPr sz="4800"/>
            </a:lvl3pPr>
            <a:lvl4pPr marL="2743749" indent="0">
              <a:buNone/>
              <a:defRPr sz="4000"/>
            </a:lvl4pPr>
            <a:lvl5pPr marL="3658332" indent="0">
              <a:buNone/>
              <a:defRPr sz="4000"/>
            </a:lvl5pPr>
            <a:lvl6pPr marL="4572914" indent="0">
              <a:buNone/>
              <a:defRPr sz="4000"/>
            </a:lvl6pPr>
            <a:lvl7pPr marL="5487497" indent="0">
              <a:buNone/>
              <a:defRPr sz="4000"/>
            </a:lvl7pPr>
            <a:lvl8pPr marL="6402080" indent="0">
              <a:buNone/>
              <a:defRPr sz="4000"/>
            </a:lvl8pPr>
            <a:lvl9pPr marL="7316663" indent="0">
              <a:buNone/>
              <a:defRPr sz="4000"/>
            </a:lvl9pPr>
          </a:lstStyle>
          <a:p>
            <a:endParaRPr kumimoji="1" lang="ja-JP" altLang="en-US"/>
          </a:p>
        </p:txBody>
      </p:sp>
      <p:pic>
        <p:nvPicPr>
          <p:cNvPr id="7" name="Picture 5" descr="C:\Users\imanishi\Desktop\logo_PDI.png"/>
          <p:cNvPicPr>
            <a:picLocks noChangeAspect="1" noChangeArrowheads="1"/>
          </p:cNvPicPr>
          <p:nvPr userDrawn="1"/>
        </p:nvPicPr>
        <p:blipFill>
          <a:blip r:embed="rId2" cstate="print"/>
          <a:srcRect/>
          <a:stretch>
            <a:fillRect/>
          </a:stretch>
        </p:blipFill>
        <p:spPr bwMode="auto">
          <a:xfrm>
            <a:off x="15981680" y="9658305"/>
            <a:ext cx="1995427" cy="346800"/>
          </a:xfrm>
          <a:prstGeom prst="rect">
            <a:avLst/>
          </a:prstGeom>
          <a:noFill/>
        </p:spPr>
      </p:pic>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全面画像(16:9) タイトルなし">
    <p:spTree>
      <p:nvGrpSpPr>
        <p:cNvPr id="1" name=""/>
        <p:cNvGrpSpPr/>
        <p:nvPr/>
      </p:nvGrpSpPr>
      <p:grpSpPr>
        <a:xfrm>
          <a:off x="0" y="0"/>
          <a:ext cx="0" cy="0"/>
          <a:chOff x="0" y="0"/>
          <a:chExt cx="0" cy="0"/>
        </a:xfrm>
      </p:grpSpPr>
      <p:sp>
        <p:nvSpPr>
          <p:cNvPr id="5" name="図プレースホルダ 2"/>
          <p:cNvSpPr>
            <a:spLocks noGrp="1"/>
          </p:cNvSpPr>
          <p:nvPr>
            <p:ph type="pic" idx="1"/>
          </p:nvPr>
        </p:nvSpPr>
        <p:spPr>
          <a:xfrm>
            <a:off x="131187" y="687"/>
            <a:ext cx="18028800" cy="10288800"/>
          </a:xfrm>
        </p:spPr>
        <p:txBody>
          <a:bodyPr/>
          <a:lstStyle>
            <a:lvl1pPr marL="0" indent="0">
              <a:buNone/>
              <a:defRPr sz="6400"/>
            </a:lvl1pPr>
            <a:lvl2pPr marL="914583" indent="0">
              <a:buNone/>
              <a:defRPr sz="5600"/>
            </a:lvl2pPr>
            <a:lvl3pPr marL="1829166" indent="0">
              <a:buNone/>
              <a:defRPr sz="4800"/>
            </a:lvl3pPr>
            <a:lvl4pPr marL="2743749" indent="0">
              <a:buNone/>
              <a:defRPr sz="4000"/>
            </a:lvl4pPr>
            <a:lvl5pPr marL="3658332" indent="0">
              <a:buNone/>
              <a:defRPr sz="4000"/>
            </a:lvl5pPr>
            <a:lvl6pPr marL="4572914" indent="0">
              <a:buNone/>
              <a:defRPr sz="4000"/>
            </a:lvl6pPr>
            <a:lvl7pPr marL="5487497" indent="0">
              <a:buNone/>
              <a:defRPr sz="4000"/>
            </a:lvl7pPr>
            <a:lvl8pPr marL="6402080" indent="0">
              <a:buNone/>
              <a:defRPr sz="4000"/>
            </a:lvl8pPr>
            <a:lvl9pPr marL="7316663" indent="0">
              <a:buNone/>
              <a:defRPr sz="4000"/>
            </a:lvl9pPr>
          </a:lstStyle>
          <a:p>
            <a:endParaRPr kumimoji="1" lang="ja-JP" altLang="en-US"/>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最終ページ">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445587" y="4695087"/>
            <a:ext cx="5400000" cy="900000"/>
          </a:xfrm>
        </p:spPr>
        <p:txBody>
          <a:bodyPr/>
          <a:lstStyle>
            <a:lvl1pPr>
              <a:defRPr sz="4400" spc="0" baseline="0"/>
            </a:lvl1pPr>
          </a:lstStyle>
          <a:p>
            <a:r>
              <a:rPr kumimoji="1" lang="en-US" altLang="ja-JP"/>
              <a:t>Thank you!</a:t>
            </a:r>
            <a:endParaRPr kumimoji="1" lang="ja-JP" altLang="en-US"/>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050" name="Picture 2" descr="C:\Users\imanishi\Desktop\bg_purple.jpg"/>
          <p:cNvPicPr>
            <a:picLocks noChangeAspect="1" noChangeArrowheads="1"/>
          </p:cNvPicPr>
          <p:nvPr userDrawn="1"/>
        </p:nvPicPr>
        <p:blipFill>
          <a:blip r:embed="rId12" cstate="print"/>
          <a:stretch>
            <a:fillRect/>
          </a:stretch>
        </p:blipFill>
        <p:spPr bwMode="auto">
          <a:xfrm>
            <a:off x="1587" y="1587"/>
            <a:ext cx="18288000" cy="10287000"/>
          </a:xfrm>
          <a:prstGeom prst="rect">
            <a:avLst/>
          </a:prstGeom>
          <a:noFill/>
        </p:spPr>
      </p:pic>
      <p:sp>
        <p:nvSpPr>
          <p:cNvPr id="2" name="タイトル プレースホルダ 1"/>
          <p:cNvSpPr>
            <a:spLocks noGrp="1"/>
          </p:cNvSpPr>
          <p:nvPr>
            <p:ph type="title"/>
          </p:nvPr>
        </p:nvSpPr>
        <p:spPr>
          <a:xfrm>
            <a:off x="1045587" y="310486"/>
            <a:ext cx="16200000" cy="900000"/>
          </a:xfrm>
          <a:prstGeom prst="rect">
            <a:avLst/>
          </a:prstGeom>
        </p:spPr>
        <p:txBody>
          <a:bodyPr vert="horz" lIns="182917" tIns="91458" rIns="182917" bIns="91458" rtlCol="0" anchor="ctr">
            <a:noAutofit/>
          </a:bodyPr>
          <a:lstStyle/>
          <a:p>
            <a:r>
              <a:rPr kumimoji="1" lang="ja-JP" altLang="en-US" dirty="0"/>
              <a:t>ページタイトル</a:t>
            </a:r>
          </a:p>
        </p:txBody>
      </p:sp>
      <p:sp>
        <p:nvSpPr>
          <p:cNvPr id="3" name="テキスト プレースホルダ 2"/>
          <p:cNvSpPr>
            <a:spLocks noGrp="1"/>
          </p:cNvSpPr>
          <p:nvPr>
            <p:ph type="body" idx="1"/>
          </p:nvPr>
        </p:nvSpPr>
        <p:spPr>
          <a:xfrm>
            <a:off x="1045587" y="1605378"/>
            <a:ext cx="16200000" cy="7560000"/>
          </a:xfrm>
          <a:prstGeom prst="rect">
            <a:avLst/>
          </a:prstGeom>
        </p:spPr>
        <p:txBody>
          <a:bodyPr vert="horz" lIns="182917" tIns="91458" rIns="182917" bIns="91458" rtlCol="0" anchor="ctr">
            <a:normAutofit/>
          </a:bodyPr>
          <a:lstStyle/>
          <a:p>
            <a:pPr lvl="0"/>
            <a:r>
              <a:rPr kumimoji="1" lang="ja-JP" altLang="en-US" dirty="0"/>
              <a:t>マスタ テキストの書式設定</a:t>
            </a:r>
          </a:p>
          <a:p>
            <a:pPr lvl="1"/>
            <a:r>
              <a:rPr kumimoji="1" lang="ja-JP" altLang="en-US" dirty="0"/>
              <a:t>第 </a:t>
            </a:r>
            <a:r>
              <a:rPr kumimoji="1" lang="en-US" altLang="ja-JP" dirty="0"/>
              <a:t>2 </a:t>
            </a:r>
            <a:r>
              <a:rPr kumimoji="1" lang="ja-JP" altLang="en-US" dirty="0"/>
              <a:t>レベル</a:t>
            </a:r>
          </a:p>
          <a:p>
            <a:pPr lvl="2"/>
            <a:r>
              <a:rPr kumimoji="1" lang="ja-JP" altLang="en-US" dirty="0"/>
              <a:t>第 </a:t>
            </a:r>
            <a:r>
              <a:rPr kumimoji="1" lang="en-US" altLang="ja-JP" dirty="0"/>
              <a:t>3 </a:t>
            </a:r>
            <a:r>
              <a:rPr kumimoji="1" lang="ja-JP" altLang="en-US" dirty="0"/>
              <a:t>レベル</a:t>
            </a:r>
          </a:p>
          <a:p>
            <a:pPr lvl="3"/>
            <a:r>
              <a:rPr kumimoji="1" lang="ja-JP" altLang="en-US" dirty="0"/>
              <a:t>第 </a:t>
            </a:r>
            <a:r>
              <a:rPr kumimoji="1" lang="en-US" altLang="ja-JP" dirty="0"/>
              <a:t>4 </a:t>
            </a:r>
            <a:r>
              <a:rPr kumimoji="1" lang="ja-JP" altLang="en-US" dirty="0"/>
              <a:t>レベル</a:t>
            </a:r>
          </a:p>
          <a:p>
            <a:pPr lvl="4"/>
            <a:r>
              <a:rPr kumimoji="1" lang="ja-JP" altLang="en-US" dirty="0"/>
              <a:t>第 </a:t>
            </a:r>
            <a:r>
              <a:rPr kumimoji="1" lang="en-US" altLang="ja-JP" dirty="0"/>
              <a:t>5 </a:t>
            </a:r>
            <a:r>
              <a:rPr kumimoji="1" lang="ja-JP" altLang="en-US" dirty="0"/>
              <a:t>レベル</a:t>
            </a:r>
          </a:p>
        </p:txBody>
      </p:sp>
    </p:spTree>
  </p:cSld>
  <p:clrMap bg1="dk1" tx1="lt1" bg2="dk2" tx2="lt2" accent1="accent1" accent2="accent2" accent3="accent3" accent4="accent4" accent5="accent5" accent6="accent6" hlink="hlink" folHlink="folHlink"/>
  <p:sldLayoutIdLst>
    <p:sldLayoutId id="2147483661" r:id="rId1"/>
    <p:sldLayoutId id="2147483649" r:id="rId2"/>
    <p:sldLayoutId id="2147483650" r:id="rId3"/>
    <p:sldLayoutId id="2147483660" r:id="rId4"/>
    <p:sldLayoutId id="2147483663" r:id="rId5"/>
    <p:sldLayoutId id="2147483652" r:id="rId6"/>
    <p:sldLayoutId id="2147483657" r:id="rId7"/>
    <p:sldLayoutId id="2147483654" r:id="rId8"/>
    <p:sldLayoutId id="2147483655" r:id="rId9"/>
    <p:sldLayoutId id="2147483662" r:id="rId10"/>
  </p:sldLayoutIdLst>
  <p:txStyles>
    <p:titleStyle>
      <a:lvl1pPr algn="ctr" defTabSz="1829166" rtl="0" eaLnBrk="1" latinLnBrk="0" hangingPunct="1">
        <a:spcBef>
          <a:spcPct val="0"/>
        </a:spcBef>
        <a:buNone/>
        <a:defRPr kumimoji="1" sz="4800" b="0" i="0" kern="1200" spc="-300">
          <a:solidFill>
            <a:schemeClr val="tx1"/>
          </a:solidFill>
          <a:effectLst/>
          <a:latin typeface="MS PGothic" panose="020B0600070205080204" pitchFamily="34" charset="-128"/>
          <a:ea typeface="+mj-ea"/>
          <a:cs typeface="+mj-cs"/>
        </a:defRPr>
      </a:lvl1pPr>
    </p:titleStyle>
    <p:bodyStyle>
      <a:lvl1pPr marL="685937" indent="-685937" algn="l" defTabSz="1829166" rtl="0" eaLnBrk="1" latinLnBrk="0" hangingPunct="1">
        <a:spcBef>
          <a:spcPct val="20000"/>
        </a:spcBef>
        <a:buFont typeface="Arial" pitchFamily="34" charset="0"/>
        <a:buChar char="•"/>
        <a:defRPr kumimoji="1" sz="3600" kern="1200">
          <a:solidFill>
            <a:schemeClr val="tx1"/>
          </a:solidFill>
          <a:latin typeface="MS PGothic" panose="020B0600070205080204" pitchFamily="34" charset="-128"/>
          <a:ea typeface="+mn-ea"/>
          <a:cs typeface="+mn-cs"/>
        </a:defRPr>
      </a:lvl1pPr>
      <a:lvl2pPr marL="1486197" indent="-571614" algn="l" defTabSz="1829166" rtl="0" eaLnBrk="1" latinLnBrk="0" hangingPunct="1">
        <a:spcBef>
          <a:spcPct val="20000"/>
        </a:spcBef>
        <a:buFont typeface="Arial" pitchFamily="34" charset="0"/>
        <a:buChar char="–"/>
        <a:defRPr kumimoji="1" sz="3200" kern="1200">
          <a:solidFill>
            <a:schemeClr val="tx1"/>
          </a:solidFill>
          <a:latin typeface="MS PGothic" panose="020B0600070205080204" pitchFamily="34" charset="-128"/>
          <a:ea typeface="+mn-ea"/>
          <a:cs typeface="+mn-cs"/>
        </a:defRPr>
      </a:lvl2pPr>
      <a:lvl3pPr marL="2286457" indent="-457291" algn="l" defTabSz="1829166" rtl="0" eaLnBrk="1" latinLnBrk="0" hangingPunct="1">
        <a:spcBef>
          <a:spcPct val="20000"/>
        </a:spcBef>
        <a:buFont typeface="Arial" pitchFamily="34" charset="0"/>
        <a:buChar char="•"/>
        <a:defRPr kumimoji="1" sz="3200" kern="1200">
          <a:solidFill>
            <a:schemeClr val="tx1"/>
          </a:solidFill>
          <a:latin typeface="MS PGothic" panose="020B0600070205080204" pitchFamily="34" charset="-128"/>
          <a:ea typeface="+mn-ea"/>
          <a:cs typeface="+mn-cs"/>
        </a:defRPr>
      </a:lvl3pPr>
      <a:lvl4pPr marL="3201040" indent="-457291" algn="l" defTabSz="1829166" rtl="0" eaLnBrk="1" latinLnBrk="0" hangingPunct="1">
        <a:spcBef>
          <a:spcPct val="20000"/>
        </a:spcBef>
        <a:buFont typeface="Arial" pitchFamily="34" charset="0"/>
        <a:buChar char="–"/>
        <a:defRPr kumimoji="1" sz="3200" kern="1200">
          <a:solidFill>
            <a:schemeClr val="tx1"/>
          </a:solidFill>
          <a:latin typeface="MS PGothic" panose="020B0600070205080204" pitchFamily="34" charset="-128"/>
          <a:ea typeface="+mn-ea"/>
          <a:cs typeface="+mn-cs"/>
        </a:defRPr>
      </a:lvl4pPr>
      <a:lvl5pPr marL="4115623" indent="-457291" algn="l" defTabSz="1829166" rtl="0" eaLnBrk="1" latinLnBrk="0" hangingPunct="1">
        <a:spcBef>
          <a:spcPct val="20000"/>
        </a:spcBef>
        <a:buFont typeface="Arial" pitchFamily="34" charset="0"/>
        <a:buChar char="»"/>
        <a:defRPr kumimoji="1" sz="3200" kern="1200">
          <a:solidFill>
            <a:schemeClr val="tx1"/>
          </a:solidFill>
          <a:latin typeface="MS PGothic" panose="020B0600070205080204" pitchFamily="34" charset="-128"/>
          <a:ea typeface="+mn-ea"/>
          <a:cs typeface="+mn-cs"/>
        </a:defRPr>
      </a:lvl5pPr>
      <a:lvl6pPr marL="5030206" indent="-457291" algn="l" defTabSz="1829166" rtl="0" eaLnBrk="1" latinLnBrk="0" hangingPunct="1">
        <a:spcBef>
          <a:spcPct val="20000"/>
        </a:spcBef>
        <a:buFont typeface="Arial" pitchFamily="34" charset="0"/>
        <a:buChar char="•"/>
        <a:defRPr kumimoji="1" sz="4000" kern="1200">
          <a:solidFill>
            <a:schemeClr val="tx1"/>
          </a:solidFill>
          <a:latin typeface="+mn-lt"/>
          <a:ea typeface="+mn-ea"/>
          <a:cs typeface="+mn-cs"/>
        </a:defRPr>
      </a:lvl6pPr>
      <a:lvl7pPr marL="5944789" indent="-457291" algn="l" defTabSz="1829166" rtl="0" eaLnBrk="1" latinLnBrk="0" hangingPunct="1">
        <a:spcBef>
          <a:spcPct val="20000"/>
        </a:spcBef>
        <a:buFont typeface="Arial" pitchFamily="34" charset="0"/>
        <a:buChar char="•"/>
        <a:defRPr kumimoji="1" sz="4000" kern="1200">
          <a:solidFill>
            <a:schemeClr val="tx1"/>
          </a:solidFill>
          <a:latin typeface="+mn-lt"/>
          <a:ea typeface="+mn-ea"/>
          <a:cs typeface="+mn-cs"/>
        </a:defRPr>
      </a:lvl7pPr>
      <a:lvl8pPr marL="6859372" indent="-457291" algn="l" defTabSz="1829166" rtl="0" eaLnBrk="1" latinLnBrk="0" hangingPunct="1">
        <a:spcBef>
          <a:spcPct val="20000"/>
        </a:spcBef>
        <a:buFont typeface="Arial" pitchFamily="34" charset="0"/>
        <a:buChar char="•"/>
        <a:defRPr kumimoji="1" sz="4000" kern="1200">
          <a:solidFill>
            <a:schemeClr val="tx1"/>
          </a:solidFill>
          <a:latin typeface="+mn-lt"/>
          <a:ea typeface="+mn-ea"/>
          <a:cs typeface="+mn-cs"/>
        </a:defRPr>
      </a:lvl8pPr>
      <a:lvl9pPr marL="7773954" indent="-457291" algn="l" defTabSz="1829166" rtl="0" eaLnBrk="1" latinLnBrk="0" hangingPunct="1">
        <a:spcBef>
          <a:spcPct val="20000"/>
        </a:spcBef>
        <a:buFont typeface="Arial" pitchFamily="34" charset="0"/>
        <a:buChar char="•"/>
        <a:defRPr kumimoji="1" sz="4000" kern="1200">
          <a:solidFill>
            <a:schemeClr val="tx1"/>
          </a:solidFill>
          <a:latin typeface="+mn-lt"/>
          <a:ea typeface="+mn-ea"/>
          <a:cs typeface="+mn-cs"/>
        </a:defRPr>
      </a:lvl9pPr>
    </p:bodyStyle>
    <p:otherStyle>
      <a:defPPr>
        <a:defRPr lang="ja-JP"/>
      </a:defPPr>
      <a:lvl1pPr marL="0" algn="l" defTabSz="1829166" rtl="0" eaLnBrk="1" latinLnBrk="0" hangingPunct="1">
        <a:defRPr kumimoji="1" sz="3600" kern="1200">
          <a:solidFill>
            <a:schemeClr val="tx1"/>
          </a:solidFill>
          <a:latin typeface="+mn-lt"/>
          <a:ea typeface="+mn-ea"/>
          <a:cs typeface="+mn-cs"/>
        </a:defRPr>
      </a:lvl1pPr>
      <a:lvl2pPr marL="914583" algn="l" defTabSz="1829166" rtl="0" eaLnBrk="1" latinLnBrk="0" hangingPunct="1">
        <a:defRPr kumimoji="1" sz="3600" kern="1200">
          <a:solidFill>
            <a:schemeClr val="tx1"/>
          </a:solidFill>
          <a:latin typeface="+mn-lt"/>
          <a:ea typeface="+mn-ea"/>
          <a:cs typeface="+mn-cs"/>
        </a:defRPr>
      </a:lvl2pPr>
      <a:lvl3pPr marL="1829166" algn="l" defTabSz="1829166" rtl="0" eaLnBrk="1" latinLnBrk="0" hangingPunct="1">
        <a:defRPr kumimoji="1" sz="3600" kern="1200">
          <a:solidFill>
            <a:schemeClr val="tx1"/>
          </a:solidFill>
          <a:latin typeface="+mn-lt"/>
          <a:ea typeface="+mn-ea"/>
          <a:cs typeface="+mn-cs"/>
        </a:defRPr>
      </a:lvl3pPr>
      <a:lvl4pPr marL="2743749" algn="l" defTabSz="1829166" rtl="0" eaLnBrk="1" latinLnBrk="0" hangingPunct="1">
        <a:defRPr kumimoji="1" sz="3600" kern="1200">
          <a:solidFill>
            <a:schemeClr val="tx1"/>
          </a:solidFill>
          <a:latin typeface="+mn-lt"/>
          <a:ea typeface="+mn-ea"/>
          <a:cs typeface="+mn-cs"/>
        </a:defRPr>
      </a:lvl4pPr>
      <a:lvl5pPr marL="3658332" algn="l" defTabSz="1829166" rtl="0" eaLnBrk="1" latinLnBrk="0" hangingPunct="1">
        <a:defRPr kumimoji="1" sz="3600" kern="1200">
          <a:solidFill>
            <a:schemeClr val="tx1"/>
          </a:solidFill>
          <a:latin typeface="+mn-lt"/>
          <a:ea typeface="+mn-ea"/>
          <a:cs typeface="+mn-cs"/>
        </a:defRPr>
      </a:lvl5pPr>
      <a:lvl6pPr marL="4572914" algn="l" defTabSz="1829166" rtl="0" eaLnBrk="1" latinLnBrk="0" hangingPunct="1">
        <a:defRPr kumimoji="1" sz="3600" kern="1200">
          <a:solidFill>
            <a:schemeClr val="tx1"/>
          </a:solidFill>
          <a:latin typeface="+mn-lt"/>
          <a:ea typeface="+mn-ea"/>
          <a:cs typeface="+mn-cs"/>
        </a:defRPr>
      </a:lvl6pPr>
      <a:lvl7pPr marL="5487497" algn="l" defTabSz="1829166" rtl="0" eaLnBrk="1" latinLnBrk="0" hangingPunct="1">
        <a:defRPr kumimoji="1" sz="3600" kern="1200">
          <a:solidFill>
            <a:schemeClr val="tx1"/>
          </a:solidFill>
          <a:latin typeface="+mn-lt"/>
          <a:ea typeface="+mn-ea"/>
          <a:cs typeface="+mn-cs"/>
        </a:defRPr>
      </a:lvl7pPr>
      <a:lvl8pPr marL="6402080" algn="l" defTabSz="1829166" rtl="0" eaLnBrk="1" latinLnBrk="0" hangingPunct="1">
        <a:defRPr kumimoji="1" sz="3600" kern="1200">
          <a:solidFill>
            <a:schemeClr val="tx1"/>
          </a:solidFill>
          <a:latin typeface="+mn-lt"/>
          <a:ea typeface="+mn-ea"/>
          <a:cs typeface="+mn-cs"/>
        </a:defRPr>
      </a:lvl8pPr>
      <a:lvl9pPr marL="7316663" algn="l" defTabSz="1829166" rtl="0" eaLnBrk="1" latinLnBrk="0" hangingPunct="1">
        <a:defRPr kumimoji="1"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1.png"/><Relationship Id="rId7" Type="http://schemas.microsoft.com/office/2007/relationships/hdphoto" Target="../media/hdphoto3.wdp"/><Relationship Id="rId12" Type="http://schemas.microsoft.com/office/2007/relationships/hdphoto" Target="../media/hdphoto6.wdp"/><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microsoft.com/office/2007/relationships/hdphoto" Target="../media/hdphoto2.wdp"/><Relationship Id="rId11" Type="http://schemas.microsoft.com/office/2007/relationships/hdphoto" Target="../media/hdphoto5.wdp"/><Relationship Id="rId5" Type="http://schemas.openxmlformats.org/officeDocument/2006/relationships/image" Target="../media/image12.png"/><Relationship Id="rId10" Type="http://schemas.openxmlformats.org/officeDocument/2006/relationships/image" Target="../media/image14.png"/><Relationship Id="rId4" Type="http://schemas.microsoft.com/office/2007/relationships/hdphoto" Target="../media/hdphoto1.wdp"/><Relationship Id="rId9" Type="http://schemas.microsoft.com/office/2007/relationships/hdphoto" Target="../media/hdphoto4.wdp"/></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20.jpeg"/><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3.png"/><Relationship Id="rId5" Type="http://schemas.openxmlformats.org/officeDocument/2006/relationships/image" Target="../media/image21.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3.png"/><Relationship Id="rId5" Type="http://schemas.openxmlformats.org/officeDocument/2006/relationships/image" Target="../media/image21.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3.png"/><Relationship Id="rId5" Type="http://schemas.openxmlformats.org/officeDocument/2006/relationships/image" Target="../media/image21.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8" Type="http://schemas.openxmlformats.org/officeDocument/2006/relationships/image" Target="../media/image23.png"/><Relationship Id="rId3" Type="http://schemas.microsoft.com/office/2007/relationships/media" Target="../media/media8.m4a"/><Relationship Id="rId7" Type="http://schemas.openxmlformats.org/officeDocument/2006/relationships/image" Target="../media/image2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20.xml"/><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3.png"/><Relationship Id="rId5" Type="http://schemas.openxmlformats.org/officeDocument/2006/relationships/image" Target="../media/image21.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8.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3.xml"/><Relationship Id="rId5" Type="http://schemas.openxmlformats.org/officeDocument/2006/relationships/image" Target="../media/image31.png"/><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8" Type="http://schemas.openxmlformats.org/officeDocument/2006/relationships/image" Target="../media/image46.png"/><Relationship Id="rId3" Type="http://schemas.microsoft.com/office/2007/relationships/media" Target="../media/media12.m4a"/><Relationship Id="rId7" Type="http://schemas.openxmlformats.org/officeDocument/2006/relationships/image" Target="../media/image2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42.xml"/><Relationship Id="rId5" Type="http://schemas.openxmlformats.org/officeDocument/2006/relationships/slideLayout" Target="../slideLayouts/slideLayout3.xml"/><Relationship Id="rId4" Type="http://schemas.openxmlformats.org/officeDocument/2006/relationships/audio" Target="../media/media12.m4a"/><Relationship Id="rId9" Type="http://schemas.openxmlformats.org/officeDocument/2006/relationships/image" Target="../media/image47.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49.png"/><Relationship Id="rId4" Type="http://schemas.openxmlformats.org/officeDocument/2006/relationships/notesSlide" Target="../notesSlides/notesSlide47.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50.png"/><Relationship Id="rId4" Type="http://schemas.openxmlformats.org/officeDocument/2006/relationships/notesSlide" Target="../notesSlides/notesSlide4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5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54.png"/><Relationship Id="rId4" Type="http://schemas.openxmlformats.org/officeDocument/2006/relationships/notesSlide" Target="../notesSlides/notesSlide5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46FEFB77-E10D-BE5A-7BA3-893214DB1D65}"/>
              </a:ext>
            </a:extLst>
          </p:cNvPr>
          <p:cNvSpPr>
            <a:spLocks noGrp="1"/>
          </p:cNvSpPr>
          <p:nvPr>
            <p:ph type="title"/>
          </p:nvPr>
        </p:nvSpPr>
        <p:spPr/>
        <p:txBody>
          <a:bodyPr/>
          <a:lstStyle/>
          <a:p>
            <a:r>
              <a:rPr lang="ja-JP" altLang="en-US"/>
              <a:t>グランツーリスモにおけるインタラクティブサウンドデザイン</a:t>
            </a:r>
            <a:endParaRPr kumimoji="1" lang="ja-JP" altLang="en-US"/>
          </a:p>
        </p:txBody>
      </p:sp>
      <p:sp>
        <p:nvSpPr>
          <p:cNvPr id="3" name="字幕 2">
            <a:extLst>
              <a:ext uri="{FF2B5EF4-FFF2-40B4-BE49-F238E27FC236}">
                <a16:creationId xmlns:a16="http://schemas.microsoft.com/office/drawing/2014/main" id="{29E751A6-AE1B-4E3D-1922-702DD9CA24A1}"/>
              </a:ext>
            </a:extLst>
          </p:cNvPr>
          <p:cNvSpPr>
            <a:spLocks noGrp="1"/>
          </p:cNvSpPr>
          <p:nvPr>
            <p:ph type="subTitle" idx="1"/>
          </p:nvPr>
        </p:nvSpPr>
        <p:spPr/>
        <p:txBody>
          <a:bodyPr/>
          <a:lstStyle/>
          <a:p>
            <a:endParaRPr lang="en-US" altLang="ja-JP">
              <a:latin typeface="+mj-ea"/>
              <a:ea typeface="+mj-ea"/>
            </a:endParaRPr>
          </a:p>
          <a:p>
            <a:r>
              <a:rPr lang="en-US">
                <a:latin typeface="MS Gothic" panose="020B0609070205080204" pitchFamily="49" charset="-128"/>
                <a:ea typeface="MS Gothic" panose="020B0609070205080204" pitchFamily="49" charset="-128"/>
              </a:rPr>
              <a:t>日本音響学会第156回(2026年秋季)</a:t>
            </a:r>
            <a:r>
              <a:rPr lang="en-US" err="1">
                <a:latin typeface="MS Gothic" panose="020B0609070205080204" pitchFamily="49" charset="-128"/>
                <a:ea typeface="MS Gothic" panose="020B0609070205080204" pitchFamily="49" charset="-128"/>
              </a:rPr>
              <a:t>研究発表会</a:t>
            </a:r>
            <a:r>
              <a:rPr lang="en-US">
                <a:latin typeface="MS Gothic" panose="020B0609070205080204" pitchFamily="49" charset="-128"/>
                <a:ea typeface="MS Gothic" panose="020B0609070205080204" pitchFamily="49" charset="-128"/>
              </a:rPr>
              <a:t>　</a:t>
            </a:r>
            <a:r>
              <a:rPr lang="en-US" err="1">
                <a:latin typeface="MS Gothic" panose="020B0609070205080204" pitchFamily="49" charset="-128"/>
                <a:ea typeface="MS Gothic" panose="020B0609070205080204" pitchFamily="49" charset="-128"/>
              </a:rPr>
              <a:t>招待講演</a:t>
            </a:r>
            <a:endParaRPr lang="en-US" altLang="ja-JP">
              <a:latin typeface="+mj-ea"/>
              <a:ea typeface="+mj-ea"/>
            </a:endParaRPr>
          </a:p>
          <a:p>
            <a:r>
              <a:rPr lang="ja-JP" altLang="en-US">
                <a:latin typeface="+mj-ea"/>
                <a:ea typeface="+mj-ea"/>
              </a:rPr>
              <a:t>○皆川孝志，△竹内大祐，△木村雅男，△秋田竜也（株式会社ポリフォニー・デジタル）</a:t>
            </a:r>
            <a:endParaRPr kumimoji="1" lang="ja-JP" altLang="en-US">
              <a:latin typeface="+mj-ea"/>
              <a:ea typeface="+mj-ea"/>
            </a:endParaRPr>
          </a:p>
        </p:txBody>
      </p:sp>
    </p:spTree>
    <p:extLst>
      <p:ext uri="{BB962C8B-B14F-4D97-AF65-F5344CB8AC3E}">
        <p14:creationId xmlns:p14="http://schemas.microsoft.com/office/powerpoint/2010/main" val="177438247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a:extLst>
              <a:ext uri="{FF2B5EF4-FFF2-40B4-BE49-F238E27FC236}">
                <a16:creationId xmlns:a16="http://schemas.microsoft.com/office/drawing/2014/main" id="{BE3998AB-5C62-7119-59D5-C6BF387A158D}"/>
              </a:ext>
            </a:extLst>
          </p:cNvPr>
          <p:cNvPicPr>
            <a:picLocks noGrp="1" noChangeAspect="1"/>
          </p:cNvPicPr>
          <p:nvPr>
            <p:ph type="pic" idx="1"/>
          </p:nvPr>
        </p:nvPicPr>
        <p:blipFill>
          <a:blip r:embed="rId3"/>
          <a:srcRect l="727" r="727"/>
          <a:stretch/>
        </p:blipFill>
        <p:spPr>
          <a:xfrm>
            <a:off x="-3327" y="-132182"/>
            <a:ext cx="18297786" cy="10423312"/>
          </a:xfrm>
        </p:spPr>
      </p:pic>
      <p:sp>
        <p:nvSpPr>
          <p:cNvPr id="5" name="テキスト ボックス 5">
            <a:extLst>
              <a:ext uri="{FF2B5EF4-FFF2-40B4-BE49-F238E27FC236}">
                <a16:creationId xmlns:a16="http://schemas.microsoft.com/office/drawing/2014/main" id="{21FEDE58-599C-F833-E4DC-EE7BCAFDCF7E}"/>
              </a:ext>
            </a:extLst>
          </p:cNvPr>
          <p:cNvSpPr txBox="1"/>
          <p:nvPr/>
        </p:nvSpPr>
        <p:spPr>
          <a:xfrm>
            <a:off x="4040196" y="645292"/>
            <a:ext cx="10210740" cy="830871"/>
          </a:xfrm>
          <a:prstGeom prst="rect">
            <a:avLst/>
          </a:prstGeom>
          <a:noFill/>
        </p:spPr>
        <p:txBody>
          <a:bodyPr wrap="square" lIns="91440" tIns="45721" rIns="91440" bIns="45721" rtlCol="0" anchor="t">
            <a:spAutoFit/>
          </a:bodyPr>
          <a:lstStyle/>
          <a:p>
            <a:pPr algn="ctr"/>
            <a:r>
              <a:rPr lang="ja-JP" altLang="en-US" sz="4799" dirty="0">
                <a:latin typeface="+mj-ea"/>
                <a:ea typeface="+mj-ea"/>
                <a:cs typeface="+mn-lt"/>
              </a:rPr>
              <a:t>グランツーリスモ（</a:t>
            </a:r>
            <a:r>
              <a:rPr lang="en-US" altLang="ja-JP" sz="4799" dirty="0">
                <a:latin typeface="+mj-ea"/>
                <a:ea typeface="+mj-ea"/>
                <a:cs typeface="+mn-lt"/>
              </a:rPr>
              <a:t>GT</a:t>
            </a:r>
            <a:r>
              <a:rPr lang="ja-JP" altLang="en-US" sz="4799" dirty="0">
                <a:latin typeface="+mj-ea"/>
                <a:ea typeface="+mj-ea"/>
                <a:cs typeface="+mn-lt"/>
              </a:rPr>
              <a:t>）シリーズ</a:t>
            </a:r>
          </a:p>
        </p:txBody>
      </p:sp>
    </p:spTree>
    <p:extLst>
      <p:ext uri="{BB962C8B-B14F-4D97-AF65-F5344CB8AC3E}">
        <p14:creationId xmlns:p14="http://schemas.microsoft.com/office/powerpoint/2010/main" val="59341579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70245-7935-89C5-E527-39BDCAC8AD1B}"/>
            </a:ext>
          </a:extLst>
        </p:cNvPr>
        <p:cNvGrpSpPr/>
        <p:nvPr/>
      </p:nvGrpSpPr>
      <p:grpSpPr>
        <a:xfrm>
          <a:off x="0" y="0"/>
          <a:ext cx="0" cy="0"/>
          <a:chOff x="0" y="0"/>
          <a:chExt cx="0" cy="0"/>
        </a:xfrm>
      </p:grpSpPr>
      <p:pic>
        <p:nvPicPr>
          <p:cNvPr id="7" name="図 2" descr="図 2">
            <a:extLst>
              <a:ext uri="{FF2B5EF4-FFF2-40B4-BE49-F238E27FC236}">
                <a16:creationId xmlns:a16="http://schemas.microsoft.com/office/drawing/2014/main" id="{9D929F3F-E2A4-5690-546B-E8E30EBEB561}"/>
              </a:ext>
            </a:extLst>
          </p:cNvPr>
          <p:cNvPicPr>
            <a:picLocks noChangeAspect="1"/>
          </p:cNvPicPr>
          <p:nvPr/>
        </p:nvPicPr>
        <p:blipFill>
          <a:blip r:embed="rId3">
            <a:alphaModFix amt="50000"/>
          </a:blip>
          <a:stretch>
            <a:fillRect/>
          </a:stretch>
        </p:blipFill>
        <p:spPr>
          <a:xfrm>
            <a:off x="-2472" y="1"/>
            <a:ext cx="18293647" cy="10290175"/>
          </a:xfrm>
          <a:prstGeom prst="rect">
            <a:avLst/>
          </a:prstGeom>
          <a:ln w="12700">
            <a:miter lim="400000"/>
          </a:ln>
        </p:spPr>
      </p:pic>
      <p:sp>
        <p:nvSpPr>
          <p:cNvPr id="9" name="正方形/長方形 1">
            <a:extLst>
              <a:ext uri="{FF2B5EF4-FFF2-40B4-BE49-F238E27FC236}">
                <a16:creationId xmlns:a16="http://schemas.microsoft.com/office/drawing/2014/main" id="{A030455B-0AC6-9E07-9FD8-7AD693366EC3}"/>
              </a:ext>
            </a:extLst>
          </p:cNvPr>
          <p:cNvSpPr/>
          <p:nvPr/>
        </p:nvSpPr>
        <p:spPr>
          <a:xfrm>
            <a:off x="-1" y="893"/>
            <a:ext cx="18291175" cy="10290177"/>
          </a:xfrm>
          <a:prstGeom prst="rect">
            <a:avLst/>
          </a:prstGeom>
          <a:gradFill>
            <a:gsLst>
              <a:gs pos="31000">
                <a:srgbClr val="181717"/>
              </a:gs>
              <a:gs pos="44000">
                <a:srgbClr val="181717">
                  <a:alpha val="0"/>
                </a:srgbClr>
              </a:gs>
            </a:gsLst>
          </a:gradFill>
          <a:ln w="12700">
            <a:miter lim="400000"/>
          </a:ln>
        </p:spPr>
        <p:txBody>
          <a:bodyPr lIns="45719" rIns="45719" anchor="ctr"/>
          <a:lstStyle/>
          <a:p>
            <a:pPr algn="ctr"/>
            <a:endParaRPr lang="en-JP" sz="3599">
              <a:latin typeface="Abadi" panose="020B0604020104020204" pitchFamily="34" charset="0"/>
            </a:endParaRPr>
          </a:p>
        </p:txBody>
      </p:sp>
      <p:sp>
        <p:nvSpPr>
          <p:cNvPr id="5" name="テキスト ボックス 5">
            <a:extLst>
              <a:ext uri="{FF2B5EF4-FFF2-40B4-BE49-F238E27FC236}">
                <a16:creationId xmlns:a16="http://schemas.microsoft.com/office/drawing/2014/main" id="{9DE04375-6185-CB4B-A919-1C333A3771DE}"/>
              </a:ext>
            </a:extLst>
          </p:cNvPr>
          <p:cNvSpPr txBox="1"/>
          <p:nvPr/>
        </p:nvSpPr>
        <p:spPr>
          <a:xfrm>
            <a:off x="915771" y="742873"/>
            <a:ext cx="16891697" cy="830870"/>
          </a:xfrm>
          <a:prstGeom prst="rect">
            <a:avLst/>
          </a:prstGeom>
          <a:noFill/>
        </p:spPr>
        <p:txBody>
          <a:bodyPr wrap="square" lIns="91440" tIns="45721" rIns="91440" bIns="45721" rtlCol="0" anchor="t">
            <a:spAutoFit/>
          </a:bodyPr>
          <a:lstStyle/>
          <a:p>
            <a:r>
              <a:rPr lang="en-JP" sz="4799" dirty="0">
                <a:latin typeface="MS PGothic" panose="020B0600070205080204" pitchFamily="34" charset="-128"/>
                <a:ea typeface="MS PGothic" panose="020B0600070205080204" pitchFamily="34" charset="-128"/>
              </a:rPr>
              <a:t>最新作「グランツーリスモ７」</a:t>
            </a:r>
            <a:endParaRPr lang="en-US" altLang="ja-JP" sz="4799" dirty="0">
              <a:latin typeface="MS PGothic" panose="020B0600070205080204" pitchFamily="34" charset="-128"/>
              <a:ea typeface="MS PGothic" panose="020B0600070205080204" pitchFamily="34" charset="-128"/>
            </a:endParaRPr>
          </a:p>
        </p:txBody>
      </p:sp>
      <p:sp>
        <p:nvSpPr>
          <p:cNvPr id="6" name="TextBox 5">
            <a:extLst>
              <a:ext uri="{FF2B5EF4-FFF2-40B4-BE49-F238E27FC236}">
                <a16:creationId xmlns:a16="http://schemas.microsoft.com/office/drawing/2014/main" id="{1E4667F8-1A64-B895-DBBC-B4785BA61EAF}"/>
              </a:ext>
            </a:extLst>
          </p:cNvPr>
          <p:cNvSpPr txBox="1"/>
          <p:nvPr/>
        </p:nvSpPr>
        <p:spPr>
          <a:xfrm>
            <a:off x="915771" y="1427554"/>
            <a:ext cx="15975925" cy="2307923"/>
          </a:xfrm>
          <a:prstGeom prst="rect">
            <a:avLst/>
          </a:prstGeom>
          <a:noFill/>
        </p:spPr>
        <p:txBody>
          <a:bodyPr wrap="square" rtlCol="0">
            <a:spAutoFit/>
          </a:bodyPr>
          <a:lstStyle/>
          <a:p>
            <a:endParaRPr lang="en-US" altLang="ja-JP" sz="3599" dirty="0">
              <a:latin typeface="Abadi" panose="020B0604020104020204" pitchFamily="34" charset="0"/>
            </a:endParaRPr>
          </a:p>
          <a:p>
            <a:pPr marL="571503" indent="-571503">
              <a:buFont typeface="Arial" panose="020B0604020202020204" pitchFamily="34" charset="0"/>
              <a:buChar char="•"/>
            </a:pPr>
            <a:r>
              <a:rPr lang="ja-JP" altLang="en-US" sz="3599" dirty="0">
                <a:latin typeface="Abadi" panose="020B0604020104020204" pitchFamily="34" charset="0"/>
              </a:rPr>
              <a:t>実車録音を基礎としたリアルな自動車サウンド</a:t>
            </a:r>
            <a:endParaRPr lang="en-US" altLang="ja-JP" sz="3599" dirty="0">
              <a:latin typeface="Abadi" panose="020B0604020104020204" pitchFamily="34" charset="0"/>
            </a:endParaRPr>
          </a:p>
          <a:p>
            <a:pPr marL="571503" indent="-571503">
              <a:buFont typeface="Arial" panose="020B0604020202020204" pitchFamily="34" charset="0"/>
              <a:buChar char="•"/>
            </a:pPr>
            <a:r>
              <a:rPr lang="en-US" altLang="ja-JP" sz="3599" dirty="0">
                <a:latin typeface="Abadi" panose="020B0604020104020204" pitchFamily="34" charset="0"/>
              </a:rPr>
              <a:t>3D</a:t>
            </a:r>
            <a:r>
              <a:rPr lang="ja-JP" altLang="en-US" sz="3599" dirty="0">
                <a:latin typeface="Abadi" panose="020B0604020104020204" pitchFamily="34" charset="0"/>
              </a:rPr>
              <a:t>オーディオ（</a:t>
            </a:r>
            <a:r>
              <a:rPr lang="en-US" altLang="ja-JP" sz="3599" dirty="0">
                <a:latin typeface="Abadi" panose="020B0604020104020204" pitchFamily="34" charset="0"/>
              </a:rPr>
              <a:t>Ambisonics</a:t>
            </a:r>
            <a:r>
              <a:rPr lang="ja-JP" altLang="en-US" sz="3599" dirty="0">
                <a:latin typeface="Abadi" panose="020B0604020104020204" pitchFamily="34" charset="0"/>
              </a:rPr>
              <a:t>、オブジェクトベースオーディオ）対応</a:t>
            </a:r>
            <a:endParaRPr lang="en-US" altLang="ja-JP" sz="3599" dirty="0">
              <a:latin typeface="Abadi" panose="020B0604020104020204" pitchFamily="34" charset="0"/>
            </a:endParaRPr>
          </a:p>
          <a:p>
            <a:endParaRPr lang="en-JP" sz="3599" dirty="0">
              <a:latin typeface="Abadi" panose="020B0604020104020204" pitchFamily="34" charset="0"/>
            </a:endParaRPr>
          </a:p>
        </p:txBody>
      </p:sp>
      <p:pic>
        <p:nvPicPr>
          <p:cNvPr id="10" name="図 3" descr="グラフィカル ユーザー インターフェイス, Web サイト&#10;&#10;自動的に生成された説明">
            <a:extLst>
              <a:ext uri="{FF2B5EF4-FFF2-40B4-BE49-F238E27FC236}">
                <a16:creationId xmlns:a16="http://schemas.microsoft.com/office/drawing/2014/main" id="{47DD5E23-B976-66CC-34D6-6116DEF8D243}"/>
              </a:ext>
            </a:extLst>
          </p:cNvPr>
          <p:cNvPicPr>
            <a:picLocks noChangeAspect="1"/>
          </p:cNvPicPr>
          <p:nvPr/>
        </p:nvPicPr>
        <p:blipFill>
          <a:blip r:embed="rId4">
            <a:extLst>
              <a:ext uri="{28A0092B-C50C-407E-A947-70E740481C1C}">
                <a14:useLocalDpi xmlns:a14="http://schemas.microsoft.com/office/drawing/2010/main" val="0"/>
              </a:ext>
            </a:extLst>
          </a:blip>
          <a:srcRect l="8416" t="13269" r="59852" b="16754"/>
          <a:stretch/>
        </p:blipFill>
        <p:spPr>
          <a:xfrm>
            <a:off x="1399477" y="4069658"/>
            <a:ext cx="4639771" cy="5755249"/>
          </a:xfrm>
          <a:prstGeom prst="rect">
            <a:avLst/>
          </a:prstGeom>
        </p:spPr>
      </p:pic>
    </p:spTree>
    <p:extLst>
      <p:ext uri="{BB962C8B-B14F-4D97-AF65-F5344CB8AC3E}">
        <p14:creationId xmlns:p14="http://schemas.microsoft.com/office/powerpoint/2010/main" val="13360996"/>
      </p:ext>
    </p:extLst>
  </p:cSld>
  <p:clrMapOvr>
    <a:masterClrMapping/>
  </p:clrMapOvr>
  <mc:AlternateContent xmlns:mc="http://schemas.openxmlformats.org/markup-compatibility/2006" xmlns:p14="http://schemas.microsoft.com/office/powerpoint/2010/main">
    <mc:Choice Requires="p14">
      <p:transition p14:dur="0" advTm="8202"/>
    </mc:Choice>
    <mc:Fallback xmlns="">
      <p:transition advTm="820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T7_Spec2 Sound_231123_test1_200">
            <a:hlinkClick r:id="" action="ppaction://media"/>
            <a:extLst>
              <a:ext uri="{FF2B5EF4-FFF2-40B4-BE49-F238E27FC236}">
                <a16:creationId xmlns:a16="http://schemas.microsoft.com/office/drawing/2014/main" id="{44338801-9C83-453D-1A22-D600D20493F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7" y="2117"/>
            <a:ext cx="18280706" cy="10306161"/>
          </a:xfrm>
          <a:prstGeom prst="rect">
            <a:avLst/>
          </a:prstGeom>
        </p:spPr>
      </p:pic>
    </p:spTree>
    <p:extLst>
      <p:ext uri="{BB962C8B-B14F-4D97-AF65-F5344CB8AC3E}">
        <p14:creationId xmlns:p14="http://schemas.microsoft.com/office/powerpoint/2010/main" val="40592839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7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7C165-CED5-FD4F-B626-905A8E54A6A5}"/>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9DE14B29-EA77-9235-516C-3D106F1B157E}"/>
              </a:ext>
            </a:extLst>
          </p:cNvPr>
          <p:cNvSpPr>
            <a:spLocks noGrp="1"/>
          </p:cNvSpPr>
          <p:nvPr>
            <p:ph type="subTitle" idx="1"/>
          </p:nvPr>
        </p:nvSpPr>
        <p:spPr>
          <a:xfrm>
            <a:off x="2305587" y="1545087"/>
            <a:ext cx="13680000" cy="7200000"/>
          </a:xfrm>
        </p:spPr>
        <p:txBody>
          <a:bodyPr>
            <a:normAutofit/>
          </a:bodyPr>
          <a:lstStyle/>
          <a:p>
            <a:endParaRPr lang="en-US" sz="4800" dirty="0">
              <a:solidFill>
                <a:schemeClr val="tx1">
                  <a:tint val="75000"/>
                  <a:alpha val="20000"/>
                </a:schemeClr>
              </a:solidFill>
            </a:endParaRPr>
          </a:p>
          <a:p>
            <a:pPr marL="514350" indent="-514350">
              <a:buFont typeface="Arial" panose="020B0604020202020204" pitchFamily="34" charset="0"/>
              <a:buChar char="•"/>
            </a:pPr>
            <a:r>
              <a:rPr lang="en-US" sz="4800" dirty="0" err="1"/>
              <a:t>エンジン音制作ワークフロ</a:t>
            </a:r>
            <a:r>
              <a:rPr lang="en-US" sz="4800" dirty="0"/>
              <a:t>ー</a:t>
            </a:r>
          </a:p>
          <a:p>
            <a:pPr marL="514350" indent="-514350">
              <a:buFont typeface="Arial" panose="020B0604020202020204" pitchFamily="34" charset="0"/>
              <a:buChar char="•"/>
            </a:pPr>
            <a:r>
              <a:rPr lang="en-US" sz="4800" dirty="0" err="1">
                <a:solidFill>
                  <a:schemeClr val="tx1">
                    <a:tint val="75000"/>
                    <a:alpha val="20000"/>
                  </a:schemeClr>
                </a:solidFill>
              </a:rPr>
              <a:t>エンジン音シンセサイザ</a:t>
            </a:r>
            <a:r>
              <a:rPr lang="en-US" sz="4800" dirty="0">
                <a:solidFill>
                  <a:schemeClr val="tx1">
                    <a:tint val="75000"/>
                    <a:alpha val="20000"/>
                  </a:schemeClr>
                </a:solidFill>
              </a:rPr>
              <a:t>ー</a:t>
            </a:r>
          </a:p>
          <a:p>
            <a:pPr marL="514350" indent="-514350">
              <a:buFont typeface="Arial" panose="020B0604020202020204" pitchFamily="34" charset="0"/>
              <a:buChar char="•"/>
            </a:pPr>
            <a:r>
              <a:rPr lang="en-US" sz="4800" dirty="0">
                <a:solidFill>
                  <a:schemeClr val="tx1">
                    <a:tint val="75000"/>
                    <a:alpha val="20000"/>
                  </a:schemeClr>
                </a:solidFill>
              </a:rPr>
              <a:t>反射音エフェクト</a:t>
            </a:r>
          </a:p>
        </p:txBody>
      </p:sp>
    </p:spTree>
    <p:extLst>
      <p:ext uri="{BB962C8B-B14F-4D97-AF65-F5344CB8AC3E}">
        <p14:creationId xmlns:p14="http://schemas.microsoft.com/office/powerpoint/2010/main" val="301450467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E92D0-74B7-F698-4B44-D431CC573881}"/>
            </a:ext>
          </a:extLst>
        </p:cNvPr>
        <p:cNvGrpSpPr/>
        <p:nvPr/>
      </p:nvGrpSpPr>
      <p:grpSpPr>
        <a:xfrm>
          <a:off x="0" y="0"/>
          <a:ext cx="0" cy="0"/>
          <a:chOff x="0" y="0"/>
          <a:chExt cx="0" cy="0"/>
        </a:xfrm>
      </p:grpSpPr>
      <p:sp>
        <p:nvSpPr>
          <p:cNvPr id="5" name="タイトル 4">
            <a:extLst>
              <a:ext uri="{FF2B5EF4-FFF2-40B4-BE49-F238E27FC236}">
                <a16:creationId xmlns:a16="http://schemas.microsoft.com/office/drawing/2014/main" id="{A4CB81C6-C21C-0EE4-05B3-A2763B6480A7}"/>
              </a:ext>
            </a:extLst>
          </p:cNvPr>
          <p:cNvSpPr>
            <a:spLocks noGrp="1"/>
          </p:cNvSpPr>
          <p:nvPr>
            <p:ph type="title"/>
          </p:nvPr>
        </p:nvSpPr>
        <p:spPr>
          <a:xfrm>
            <a:off x="900113" y="1004887"/>
            <a:ext cx="16490950" cy="743145"/>
          </a:xfrm>
        </p:spPr>
        <p:txBody>
          <a:bodyPr/>
          <a:lstStyle/>
          <a:p>
            <a:r>
              <a:rPr lang="ja-JP" altLang="en-US" dirty="0">
                <a:latin typeface="MS PGothic" panose="020B0600070205080204" pitchFamily="34" charset="-128"/>
                <a:ea typeface="MS PGothic" panose="020B0600070205080204" pitchFamily="34" charset="-128"/>
                <a:cs typeface="Arial"/>
              </a:rPr>
              <a:t>エンジン音制作ワークフロー</a:t>
            </a:r>
            <a:endParaRPr lang="en-US" altLang="ja-JP" dirty="0">
              <a:latin typeface="MS PGothic" panose="020B0600070205080204" pitchFamily="34" charset="-128"/>
              <a:ea typeface="MS PGothic" panose="020B0600070205080204" pitchFamily="34" charset="-128"/>
              <a:cs typeface="Arial"/>
            </a:endParaRPr>
          </a:p>
        </p:txBody>
      </p:sp>
      <p:sp>
        <p:nvSpPr>
          <p:cNvPr id="16" name="タイトル 4">
            <a:extLst>
              <a:ext uri="{FF2B5EF4-FFF2-40B4-BE49-F238E27FC236}">
                <a16:creationId xmlns:a16="http://schemas.microsoft.com/office/drawing/2014/main" id="{9DC73038-B789-6787-D1A9-D4DA1026E5C5}"/>
              </a:ext>
            </a:extLst>
          </p:cNvPr>
          <p:cNvSpPr txBox="1">
            <a:spLocks/>
          </p:cNvSpPr>
          <p:nvPr/>
        </p:nvSpPr>
        <p:spPr>
          <a:xfrm>
            <a:off x="1068398" y="2684349"/>
            <a:ext cx="16200000" cy="900001"/>
          </a:xfrm>
          <a:prstGeom prst="rect">
            <a:avLst/>
          </a:prstGeom>
        </p:spPr>
        <p:txBody>
          <a:bodyPr vert="horz" lIns="182917" tIns="91458" rIns="182917" bIns="91458" numCol="3" rtlCol="0" anchor="ctr">
            <a:noAutofit/>
          </a:bodyPr>
          <a:lstStyle>
            <a:lvl1pPr algn="l" defTabSz="1829166" rtl="0" eaLnBrk="1" latinLnBrk="0" hangingPunct="1">
              <a:spcBef>
                <a:spcPct val="0"/>
              </a:spcBef>
              <a:buNone/>
              <a:defRPr kumimoji="1" sz="4800" b="1" i="0" kern="1200" spc="-150">
                <a:solidFill>
                  <a:schemeClr val="tx1"/>
                </a:solidFill>
                <a:effectLst/>
                <a:latin typeface="Arial" panose="020B0604020202020204" pitchFamily="34" charset="0"/>
                <a:ea typeface="Meiryo" panose="020B0604030504040204" pitchFamily="34" charset="-128"/>
                <a:cs typeface="Arial" panose="020B0604020202020204" pitchFamily="34" charset="0"/>
              </a:defRPr>
            </a:lvl1pPr>
          </a:lstStyle>
          <a:p>
            <a:pPr algn="ctr"/>
            <a:r>
              <a:rPr lang="ja-JP" altLang="en-US" sz="2800" b="0" dirty="0">
                <a:latin typeface="MS PGothic" panose="020B0600070205080204" pitchFamily="34" charset="-128"/>
                <a:ea typeface="+mj-ea"/>
                <a:cs typeface="Arial"/>
              </a:rPr>
              <a:t>録音</a:t>
            </a:r>
            <a:endParaRPr lang="en-US" altLang="ja-JP" sz="2800" b="0" dirty="0">
              <a:latin typeface="MS PGothic" panose="020B0600070205080204" pitchFamily="34" charset="-128"/>
              <a:ea typeface="+mj-ea"/>
              <a:cs typeface="Arial"/>
            </a:endParaRPr>
          </a:p>
          <a:p>
            <a:pPr algn="ctr"/>
            <a:r>
              <a:rPr lang="ja-JP" altLang="en-US" sz="2800" b="0" dirty="0">
                <a:latin typeface="MS PGothic" panose="020B0600070205080204" pitchFamily="34" charset="-128"/>
                <a:ea typeface="+mj-ea"/>
                <a:cs typeface="Arial"/>
              </a:rPr>
              <a:t>編集</a:t>
            </a:r>
            <a:endParaRPr lang="en-US" altLang="ja-JP" sz="2800" b="0" dirty="0">
              <a:latin typeface="MS PGothic" panose="020B0600070205080204" pitchFamily="34" charset="-128"/>
              <a:ea typeface="+mj-ea"/>
              <a:cs typeface="Arial"/>
            </a:endParaRPr>
          </a:p>
          <a:p>
            <a:pPr algn="ctr"/>
            <a:r>
              <a:rPr lang="ja-JP" altLang="en-US" sz="2800" b="0" dirty="0">
                <a:latin typeface="MS PGothic" panose="020B0600070205080204" pitchFamily="34" charset="-128"/>
                <a:ea typeface="+mj-ea"/>
                <a:cs typeface="Arial"/>
              </a:rPr>
              <a:t>実装</a:t>
            </a:r>
            <a:endParaRPr lang="en-US" altLang="ja-JP" sz="2800" b="0" dirty="0">
              <a:latin typeface="MS PGothic" panose="020B0600070205080204" pitchFamily="34" charset="-128"/>
              <a:ea typeface="+mj-ea"/>
              <a:cs typeface="Arial"/>
            </a:endParaRPr>
          </a:p>
        </p:txBody>
      </p:sp>
      <p:pic>
        <p:nvPicPr>
          <p:cNvPr id="3" name="図 2" descr="グラフィカル ユーザー インターフェイス&#10;&#10;AI 生成コンテンツは誤りを含む可能性があります。">
            <a:extLst>
              <a:ext uri="{FF2B5EF4-FFF2-40B4-BE49-F238E27FC236}">
                <a16:creationId xmlns:a16="http://schemas.microsoft.com/office/drawing/2014/main" id="{84087673-4CE7-71B0-B87D-78DC719303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59740" y="5145088"/>
            <a:ext cx="4091967" cy="2307500"/>
          </a:xfrm>
          <a:prstGeom prst="rect">
            <a:avLst/>
          </a:prstGeom>
        </p:spPr>
      </p:pic>
      <p:pic>
        <p:nvPicPr>
          <p:cNvPr id="6" name="図 5" descr="コンピュータ, ノートパソコン, モニター, 座る が含まれている画像&#10;&#10;AI 生成コンテンツは誤りを含む可能性があります。">
            <a:extLst>
              <a:ext uri="{FF2B5EF4-FFF2-40B4-BE49-F238E27FC236}">
                <a16:creationId xmlns:a16="http://schemas.microsoft.com/office/drawing/2014/main" id="{C0B62976-9D34-260F-7E98-404B8C9BB8F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17286" y="5150348"/>
            <a:ext cx="4102224" cy="2307501"/>
          </a:xfrm>
          <a:prstGeom prst="rect">
            <a:avLst/>
          </a:prstGeom>
        </p:spPr>
      </p:pic>
      <p:sp>
        <p:nvSpPr>
          <p:cNvPr id="9" name="テキスト ボックス 8">
            <a:extLst>
              <a:ext uri="{FF2B5EF4-FFF2-40B4-BE49-F238E27FC236}">
                <a16:creationId xmlns:a16="http://schemas.microsoft.com/office/drawing/2014/main" id="{49689E73-81F0-D93B-728A-6AB8FB5DB892}"/>
              </a:ext>
            </a:extLst>
          </p:cNvPr>
          <p:cNvSpPr txBox="1"/>
          <p:nvPr/>
        </p:nvSpPr>
        <p:spPr>
          <a:xfrm>
            <a:off x="8739963" y="2488019"/>
            <a:ext cx="184731" cy="646331"/>
          </a:xfrm>
          <a:prstGeom prst="rect">
            <a:avLst/>
          </a:prstGeom>
          <a:noFill/>
        </p:spPr>
        <p:txBody>
          <a:bodyPr wrap="none" rtlCol="0">
            <a:spAutoFit/>
          </a:bodyPr>
          <a:lstStyle/>
          <a:p>
            <a:endParaRPr kumimoji="1" lang="ja-JP" altLang="en-US" dirty="0">
              <a:latin typeface="MS PGothic" panose="020B0600070205080204" pitchFamily="34" charset="-128"/>
            </a:endParaRPr>
          </a:p>
        </p:txBody>
      </p:sp>
      <p:sp>
        <p:nvSpPr>
          <p:cNvPr id="10" name="右矢印 9">
            <a:extLst>
              <a:ext uri="{FF2B5EF4-FFF2-40B4-BE49-F238E27FC236}">
                <a16:creationId xmlns:a16="http://schemas.microsoft.com/office/drawing/2014/main" id="{EB80EAA3-182C-24B7-A8AC-61EE71B10A89}"/>
              </a:ext>
            </a:extLst>
          </p:cNvPr>
          <p:cNvSpPr/>
          <p:nvPr/>
        </p:nvSpPr>
        <p:spPr>
          <a:xfrm>
            <a:off x="1884572" y="3814938"/>
            <a:ext cx="14567652" cy="599279"/>
          </a:xfrm>
          <a:prstGeom prst="rightArrow">
            <a:avLst/>
          </a:prstGeom>
          <a:solidFill>
            <a:schemeClr val="tx1">
              <a:alpha val="76602"/>
            </a:schemeClr>
          </a:solidFill>
          <a:ln>
            <a:solidFill>
              <a:schemeClr val="tx1">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noFill/>
              <a:latin typeface="MS PGothic" panose="020B0600070205080204" pitchFamily="34" charset="-128"/>
            </a:endParaRPr>
          </a:p>
        </p:txBody>
      </p:sp>
      <p:pic>
        <p:nvPicPr>
          <p:cNvPr id="4" name="Picture 3">
            <a:extLst>
              <a:ext uri="{FF2B5EF4-FFF2-40B4-BE49-F238E27FC236}">
                <a16:creationId xmlns:a16="http://schemas.microsoft.com/office/drawing/2014/main" id="{C76DB3F2-0663-8C25-B57F-9921D2375462}"/>
              </a:ext>
            </a:extLst>
          </p:cNvPr>
          <p:cNvPicPr>
            <a:picLocks noChangeAspect="1"/>
          </p:cNvPicPr>
          <p:nvPr/>
        </p:nvPicPr>
        <p:blipFill>
          <a:blip r:embed="rId5"/>
          <a:stretch>
            <a:fillRect/>
          </a:stretch>
        </p:blipFill>
        <p:spPr>
          <a:xfrm>
            <a:off x="1839468" y="4989643"/>
            <a:ext cx="3638657" cy="2733054"/>
          </a:xfrm>
          <a:prstGeom prst="rect">
            <a:avLst/>
          </a:prstGeom>
        </p:spPr>
      </p:pic>
    </p:spTree>
    <p:extLst>
      <p:ext uri="{BB962C8B-B14F-4D97-AF65-F5344CB8AC3E}">
        <p14:creationId xmlns:p14="http://schemas.microsoft.com/office/powerpoint/2010/main" val="327739430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E92D0-74B7-F698-4B44-D431CC573881}"/>
            </a:ext>
          </a:extLst>
        </p:cNvPr>
        <p:cNvGrpSpPr/>
        <p:nvPr/>
      </p:nvGrpSpPr>
      <p:grpSpPr>
        <a:xfrm>
          <a:off x="0" y="0"/>
          <a:ext cx="0" cy="0"/>
          <a:chOff x="0" y="0"/>
          <a:chExt cx="0" cy="0"/>
        </a:xfrm>
      </p:grpSpPr>
      <p:sp>
        <p:nvSpPr>
          <p:cNvPr id="5" name="タイトル 4">
            <a:extLst>
              <a:ext uri="{FF2B5EF4-FFF2-40B4-BE49-F238E27FC236}">
                <a16:creationId xmlns:a16="http://schemas.microsoft.com/office/drawing/2014/main" id="{A4CB81C6-C21C-0EE4-05B3-A2763B6480A7}"/>
              </a:ext>
            </a:extLst>
          </p:cNvPr>
          <p:cNvSpPr>
            <a:spLocks noGrp="1"/>
          </p:cNvSpPr>
          <p:nvPr>
            <p:ph type="title"/>
          </p:nvPr>
        </p:nvSpPr>
        <p:spPr>
          <a:xfrm>
            <a:off x="900113" y="1004887"/>
            <a:ext cx="16490950" cy="743145"/>
          </a:xfrm>
        </p:spPr>
        <p:txBody>
          <a:bodyPr/>
          <a:lstStyle/>
          <a:p>
            <a:r>
              <a:rPr lang="ja-JP" altLang="en-US" dirty="0">
                <a:latin typeface="MS PGothic" panose="020B0600070205080204" pitchFamily="34" charset="-128"/>
                <a:ea typeface="MS PGothic" panose="020B0600070205080204" pitchFamily="34" charset="-128"/>
                <a:cs typeface="Arial"/>
              </a:rPr>
              <a:t>エンジン音制作ワークフロー</a:t>
            </a:r>
            <a:endParaRPr lang="en-US" altLang="ja-JP" dirty="0">
              <a:latin typeface="MS PGothic" panose="020B0600070205080204" pitchFamily="34" charset="-128"/>
              <a:ea typeface="MS PGothic" panose="020B0600070205080204" pitchFamily="34" charset="-128"/>
              <a:cs typeface="Arial"/>
            </a:endParaRPr>
          </a:p>
        </p:txBody>
      </p:sp>
      <p:sp>
        <p:nvSpPr>
          <p:cNvPr id="16" name="タイトル 4">
            <a:extLst>
              <a:ext uri="{FF2B5EF4-FFF2-40B4-BE49-F238E27FC236}">
                <a16:creationId xmlns:a16="http://schemas.microsoft.com/office/drawing/2014/main" id="{9DC73038-B789-6787-D1A9-D4DA1026E5C5}"/>
              </a:ext>
            </a:extLst>
          </p:cNvPr>
          <p:cNvSpPr txBox="1">
            <a:spLocks/>
          </p:cNvSpPr>
          <p:nvPr/>
        </p:nvSpPr>
        <p:spPr>
          <a:xfrm>
            <a:off x="1068398" y="2684349"/>
            <a:ext cx="16200000" cy="900001"/>
          </a:xfrm>
          <a:prstGeom prst="rect">
            <a:avLst/>
          </a:prstGeom>
        </p:spPr>
        <p:txBody>
          <a:bodyPr vert="horz" lIns="182917" tIns="91458" rIns="182917" bIns="91458" numCol="3" rtlCol="0" anchor="ctr">
            <a:noAutofit/>
          </a:bodyPr>
          <a:lstStyle>
            <a:lvl1pPr algn="l" defTabSz="1829166" rtl="0" eaLnBrk="1" latinLnBrk="0" hangingPunct="1">
              <a:spcBef>
                <a:spcPct val="0"/>
              </a:spcBef>
              <a:buNone/>
              <a:defRPr kumimoji="1" sz="4800" b="1" i="0" kern="1200" spc="-150">
                <a:solidFill>
                  <a:schemeClr val="tx1"/>
                </a:solidFill>
                <a:effectLst/>
                <a:latin typeface="Arial" panose="020B0604020202020204" pitchFamily="34" charset="0"/>
                <a:ea typeface="Meiryo" panose="020B0604030504040204" pitchFamily="34" charset="-128"/>
                <a:cs typeface="Arial" panose="020B0604020202020204" pitchFamily="34" charset="0"/>
              </a:defRPr>
            </a:lvl1pPr>
          </a:lstStyle>
          <a:p>
            <a:pPr algn="ctr"/>
            <a:r>
              <a:rPr lang="ja-JP" altLang="en-US" sz="2800" b="0">
                <a:latin typeface="+mj-ea"/>
                <a:ea typeface="+mj-ea"/>
                <a:cs typeface="Arial"/>
              </a:rPr>
              <a:t>録音</a:t>
            </a:r>
            <a:endParaRPr lang="en-US" altLang="ja-JP" sz="2800" b="0">
              <a:latin typeface="+mj-ea"/>
              <a:ea typeface="+mj-ea"/>
              <a:cs typeface="Arial"/>
            </a:endParaRPr>
          </a:p>
          <a:p>
            <a:pPr algn="ctr"/>
            <a:r>
              <a:rPr lang="ja-JP" altLang="en-US" sz="2800" b="0">
                <a:solidFill>
                  <a:schemeClr val="tx1">
                    <a:alpha val="20000"/>
                  </a:schemeClr>
                </a:solidFill>
                <a:latin typeface="+mj-ea"/>
                <a:ea typeface="+mj-ea"/>
                <a:cs typeface="Arial"/>
              </a:rPr>
              <a:t>編集</a:t>
            </a:r>
            <a:endParaRPr lang="en-US" altLang="ja-JP" sz="2800" b="0">
              <a:solidFill>
                <a:schemeClr val="tx1">
                  <a:alpha val="20000"/>
                </a:schemeClr>
              </a:solidFill>
              <a:latin typeface="+mj-ea"/>
              <a:ea typeface="+mj-ea"/>
              <a:cs typeface="Arial"/>
            </a:endParaRPr>
          </a:p>
          <a:p>
            <a:pPr algn="ctr"/>
            <a:r>
              <a:rPr lang="ja-JP" altLang="en-US" sz="2800" b="0">
                <a:solidFill>
                  <a:schemeClr val="tx1">
                    <a:alpha val="20000"/>
                  </a:schemeClr>
                </a:solidFill>
                <a:latin typeface="+mj-ea"/>
                <a:ea typeface="+mj-ea"/>
                <a:cs typeface="Arial"/>
              </a:rPr>
              <a:t>実装</a:t>
            </a:r>
            <a:endParaRPr lang="en-US" altLang="ja-JP" sz="2800" b="0">
              <a:solidFill>
                <a:schemeClr val="tx1">
                  <a:alpha val="20000"/>
                </a:schemeClr>
              </a:solidFill>
              <a:latin typeface="+mj-ea"/>
              <a:ea typeface="+mj-ea"/>
              <a:cs typeface="Arial"/>
            </a:endParaRPr>
          </a:p>
        </p:txBody>
      </p:sp>
      <p:pic>
        <p:nvPicPr>
          <p:cNvPr id="3" name="図 2" descr="グラフィカル ユーザー インターフェイス&#10;&#10;AI 生成コンテンツは誤りを含む可能性があります。">
            <a:extLst>
              <a:ext uri="{FF2B5EF4-FFF2-40B4-BE49-F238E27FC236}">
                <a16:creationId xmlns:a16="http://schemas.microsoft.com/office/drawing/2014/main" id="{84087673-4CE7-71B0-B87D-78DC71930304}"/>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12359740" y="5145088"/>
            <a:ext cx="4091967" cy="2307500"/>
          </a:xfrm>
          <a:prstGeom prst="rect">
            <a:avLst/>
          </a:prstGeom>
        </p:spPr>
      </p:pic>
      <p:pic>
        <p:nvPicPr>
          <p:cNvPr id="6" name="図 5" descr="コンピュータ, ノートパソコン, モニター, 座る が含まれている画像&#10;&#10;AI 生成コンテンツは誤りを含む可能性があります。">
            <a:extLst>
              <a:ext uri="{FF2B5EF4-FFF2-40B4-BE49-F238E27FC236}">
                <a16:creationId xmlns:a16="http://schemas.microsoft.com/office/drawing/2014/main" id="{C0B62976-9D34-260F-7E98-404B8C9BB8F5}"/>
              </a:ext>
            </a:extLst>
          </p:cNvPr>
          <p:cNvPicPr>
            <a:picLocks noChangeAspect="1"/>
          </p:cNvPicPr>
          <p:nvPr/>
        </p:nvPicPr>
        <p:blipFill>
          <a:blip r:embed="rId4" cstate="print">
            <a:alphaModFix amt="20000"/>
            <a:extLst>
              <a:ext uri="{28A0092B-C50C-407E-A947-70E740481C1C}">
                <a14:useLocalDpi xmlns:a14="http://schemas.microsoft.com/office/drawing/2010/main" val="0"/>
              </a:ext>
            </a:extLst>
          </a:blip>
          <a:stretch>
            <a:fillRect/>
          </a:stretch>
        </p:blipFill>
        <p:spPr>
          <a:xfrm>
            <a:off x="7117286" y="5150348"/>
            <a:ext cx="4102224" cy="2307501"/>
          </a:xfrm>
          <a:prstGeom prst="rect">
            <a:avLst/>
          </a:prstGeom>
        </p:spPr>
      </p:pic>
      <p:sp>
        <p:nvSpPr>
          <p:cNvPr id="9" name="テキスト ボックス 8">
            <a:extLst>
              <a:ext uri="{FF2B5EF4-FFF2-40B4-BE49-F238E27FC236}">
                <a16:creationId xmlns:a16="http://schemas.microsoft.com/office/drawing/2014/main" id="{49689E73-81F0-D93B-728A-6AB8FB5DB892}"/>
              </a:ext>
            </a:extLst>
          </p:cNvPr>
          <p:cNvSpPr txBox="1"/>
          <p:nvPr/>
        </p:nvSpPr>
        <p:spPr>
          <a:xfrm>
            <a:off x="8739963" y="2488019"/>
            <a:ext cx="184731" cy="646331"/>
          </a:xfrm>
          <a:prstGeom prst="rect">
            <a:avLst/>
          </a:prstGeom>
          <a:noFill/>
        </p:spPr>
        <p:txBody>
          <a:bodyPr wrap="none" rtlCol="0">
            <a:spAutoFit/>
          </a:bodyPr>
          <a:lstStyle/>
          <a:p>
            <a:endParaRPr kumimoji="1" lang="ja-JP" altLang="en-US" dirty="0">
              <a:latin typeface="MS PGothic" panose="020B0600070205080204" pitchFamily="34" charset="-128"/>
            </a:endParaRPr>
          </a:p>
        </p:txBody>
      </p:sp>
      <p:sp>
        <p:nvSpPr>
          <p:cNvPr id="12" name="テキスト ボックス 11">
            <a:extLst>
              <a:ext uri="{FF2B5EF4-FFF2-40B4-BE49-F238E27FC236}">
                <a16:creationId xmlns:a16="http://schemas.microsoft.com/office/drawing/2014/main" id="{E0F8D36B-87DA-04ED-0ACA-52488252167A}"/>
              </a:ext>
            </a:extLst>
          </p:cNvPr>
          <p:cNvSpPr txBox="1"/>
          <p:nvPr/>
        </p:nvSpPr>
        <p:spPr>
          <a:xfrm>
            <a:off x="6243090" y="4520667"/>
            <a:ext cx="11025308" cy="2308324"/>
          </a:xfrm>
          <a:prstGeom prst="rect">
            <a:avLst/>
          </a:prstGeom>
          <a:noFill/>
        </p:spPr>
        <p:txBody>
          <a:bodyPr wrap="square" rtlCol="0">
            <a:spAutoFit/>
          </a:bodyPr>
          <a:lstStyle/>
          <a:p>
            <a:pPr marL="571500" indent="-571500">
              <a:buFont typeface="Arial" panose="020B0604020202020204" pitchFamily="34" charset="0"/>
              <a:buChar char="•"/>
            </a:pPr>
            <a:r>
              <a:rPr lang="ja-JP" altLang="en-US" dirty="0">
                <a:latin typeface="MS PGothic" panose="020B0600070205080204" pitchFamily="34" charset="-128"/>
                <a:ea typeface="MS PGothic" panose="020B0600070205080204" pitchFamily="34" charset="-128"/>
              </a:rPr>
              <a:t>録音対象のクルマ・録音施設を手配</a:t>
            </a:r>
            <a:endParaRPr lang="en-US" altLang="ja-JP" dirty="0">
              <a:latin typeface="MS PGothic" panose="020B0600070205080204" pitchFamily="34" charset="-128"/>
              <a:ea typeface="MS PGothic" panose="020B0600070205080204" pitchFamily="34" charset="-128"/>
            </a:endParaRPr>
          </a:p>
          <a:p>
            <a:endParaRPr lang="en-US" altLang="ja-JP" dirty="0">
              <a:latin typeface="MS PGothic" panose="020B0600070205080204" pitchFamily="34" charset="-128"/>
              <a:ea typeface="MS PGothic" panose="020B0600070205080204" pitchFamily="34" charset="-128"/>
            </a:endParaRPr>
          </a:p>
          <a:p>
            <a:pPr marL="571500" indent="-571500">
              <a:buFont typeface="Arial" panose="020B0604020202020204" pitchFamily="34" charset="0"/>
              <a:buChar char="•"/>
            </a:pPr>
            <a:r>
              <a:rPr lang="ja-JP" altLang="en-US" dirty="0">
                <a:latin typeface="MS PGothic" panose="020B0600070205080204" pitchFamily="34" charset="-128"/>
                <a:ea typeface="MS PGothic" panose="020B0600070205080204" pitchFamily="34" charset="-128"/>
              </a:rPr>
              <a:t>エンジン音や効果音をさまざまな場所から録音</a:t>
            </a:r>
            <a:endParaRPr lang="en-US" altLang="ja-JP" dirty="0">
              <a:latin typeface="MS PGothic" panose="020B0600070205080204" pitchFamily="34" charset="-128"/>
              <a:ea typeface="MS PGothic" panose="020B0600070205080204" pitchFamily="34" charset="-128"/>
            </a:endParaRPr>
          </a:p>
          <a:p>
            <a:endParaRPr lang="en-US" altLang="ja-JP" dirty="0">
              <a:latin typeface="MS PGothic" panose="020B0600070205080204" pitchFamily="34" charset="-128"/>
              <a:ea typeface="MS PGothic" panose="020B0600070205080204" pitchFamily="34" charset="-128"/>
            </a:endParaRPr>
          </a:p>
        </p:txBody>
      </p:sp>
      <p:pic>
        <p:nvPicPr>
          <p:cNvPr id="4" name="Picture 3">
            <a:extLst>
              <a:ext uri="{FF2B5EF4-FFF2-40B4-BE49-F238E27FC236}">
                <a16:creationId xmlns:a16="http://schemas.microsoft.com/office/drawing/2014/main" id="{41A16625-C74C-2992-6F6A-37878F748A24}"/>
              </a:ext>
            </a:extLst>
          </p:cNvPr>
          <p:cNvPicPr>
            <a:picLocks noChangeAspect="1"/>
          </p:cNvPicPr>
          <p:nvPr/>
        </p:nvPicPr>
        <p:blipFill>
          <a:blip r:embed="rId5"/>
          <a:stretch>
            <a:fillRect/>
          </a:stretch>
        </p:blipFill>
        <p:spPr>
          <a:xfrm>
            <a:off x="1874275" y="4520667"/>
            <a:ext cx="3638657" cy="2733054"/>
          </a:xfrm>
          <a:prstGeom prst="rect">
            <a:avLst/>
          </a:prstGeom>
        </p:spPr>
      </p:pic>
    </p:spTree>
    <p:extLst>
      <p:ext uri="{BB962C8B-B14F-4D97-AF65-F5344CB8AC3E}">
        <p14:creationId xmlns:p14="http://schemas.microsoft.com/office/powerpoint/2010/main" val="2755526246"/>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C0C05-7C00-B391-3C34-97BFE687DF7D}"/>
              </a:ext>
            </a:extLst>
          </p:cNvPr>
          <p:cNvSpPr>
            <a:spLocks noGrp="1"/>
          </p:cNvSpPr>
          <p:nvPr>
            <p:ph type="title"/>
          </p:nvPr>
        </p:nvSpPr>
        <p:spPr/>
        <p:txBody>
          <a:bodyPr/>
          <a:lstStyle/>
          <a:p>
            <a:r>
              <a:rPr lang="en-US" err="1"/>
              <a:t>録音場所・方式</a:t>
            </a:r>
            <a:endParaRPr lang="en-US"/>
          </a:p>
        </p:txBody>
      </p:sp>
      <p:sp>
        <p:nvSpPr>
          <p:cNvPr id="3" name="Content Placeholder 2">
            <a:extLst>
              <a:ext uri="{FF2B5EF4-FFF2-40B4-BE49-F238E27FC236}">
                <a16:creationId xmlns:a16="http://schemas.microsoft.com/office/drawing/2014/main" id="{253F2532-B40F-523A-5036-996C1AFDA577}"/>
              </a:ext>
            </a:extLst>
          </p:cNvPr>
          <p:cNvSpPr>
            <a:spLocks noGrp="1"/>
          </p:cNvSpPr>
          <p:nvPr>
            <p:ph idx="1"/>
          </p:nvPr>
        </p:nvSpPr>
        <p:spPr>
          <a:xfrm>
            <a:off x="1938902" y="1605379"/>
            <a:ext cx="16200000" cy="7560000"/>
          </a:xfrm>
        </p:spPr>
        <p:txBody>
          <a:bodyPr/>
          <a:lstStyle/>
          <a:p>
            <a:pPr marL="0" indent="0">
              <a:buNone/>
            </a:pPr>
            <a:r>
              <a:rPr lang="ja-JP" altLang="en-US" dirty="0">
                <a:ea typeface="MS PGothic" panose="020B0600070205080204" pitchFamily="34" charset="-128"/>
              </a:rPr>
              <a:t>クルマを固定して録音</a:t>
            </a:r>
            <a:endParaRPr lang="en-US" altLang="ja-JP" dirty="0">
              <a:ea typeface="MS PGothic" panose="020B0600070205080204" pitchFamily="34" charset="-128"/>
            </a:endParaRPr>
          </a:p>
          <a:p>
            <a:pPr marL="1486083" lvl="1" indent="-571500">
              <a:buFont typeface="Arial" panose="020B0604020202020204" pitchFamily="34" charset="0"/>
              <a:buChar char="•"/>
            </a:pPr>
            <a:r>
              <a:rPr lang="ja-JP" altLang="en-US" dirty="0">
                <a:ea typeface="MS PGothic" panose="020B0600070205080204" pitchFamily="34" charset="-128"/>
              </a:rPr>
              <a:t>ダイナモメーター</a:t>
            </a:r>
            <a:endParaRPr lang="en-US" altLang="ja-JP" dirty="0">
              <a:ea typeface="MS PGothic" panose="020B0600070205080204" pitchFamily="34" charset="-128"/>
            </a:endParaRPr>
          </a:p>
          <a:p>
            <a:pPr marL="2400666" lvl="2" indent="-571500"/>
            <a:r>
              <a:rPr lang="ja-JP" altLang="en-US" dirty="0">
                <a:ea typeface="MS PGothic" panose="020B0600070205080204" pitchFamily="34" charset="-128"/>
              </a:rPr>
              <a:t>ハブ</a:t>
            </a:r>
            <a:endParaRPr lang="en-US" altLang="ja-JP" dirty="0">
              <a:ea typeface="MS PGothic" panose="020B0600070205080204" pitchFamily="34" charset="-128"/>
            </a:endParaRPr>
          </a:p>
          <a:p>
            <a:pPr marL="2400666" lvl="2" indent="-571500"/>
            <a:r>
              <a:rPr lang="ja-JP" altLang="en-US" dirty="0">
                <a:ea typeface="MS PGothic" panose="020B0600070205080204" pitchFamily="34" charset="-128"/>
              </a:rPr>
              <a:t>シャシー</a:t>
            </a:r>
            <a:endParaRPr lang="en-US" altLang="ja-JP" dirty="0">
              <a:ea typeface="MS PGothic" panose="020B0600070205080204" pitchFamily="34" charset="-128"/>
            </a:endParaRPr>
          </a:p>
          <a:p>
            <a:pPr marL="1829166" lvl="2" indent="0">
              <a:buNone/>
            </a:pPr>
            <a:endParaRPr lang="en-US" altLang="ja-JP" dirty="0">
              <a:ea typeface="MS PGothic" panose="020B0600070205080204" pitchFamily="34" charset="-128"/>
            </a:endParaRPr>
          </a:p>
          <a:p>
            <a:pPr marL="2400666" lvl="2" indent="-571500"/>
            <a:endParaRPr lang="en-US" altLang="ja-JP" dirty="0">
              <a:ea typeface="MS PGothic" panose="020B0600070205080204" pitchFamily="34" charset="-128"/>
            </a:endParaRPr>
          </a:p>
          <a:p>
            <a:pPr marL="0" indent="0">
              <a:buNone/>
            </a:pPr>
            <a:r>
              <a:rPr lang="ja-JP" altLang="en-US" dirty="0">
                <a:ea typeface="MS PGothic" panose="020B0600070205080204" pitchFamily="34" charset="-128"/>
              </a:rPr>
              <a:t>クルマを走らせて録音</a:t>
            </a:r>
            <a:endParaRPr lang="en-US" altLang="ja-JP" dirty="0">
              <a:ea typeface="MS PGothic" panose="020B0600070205080204" pitchFamily="34" charset="-128"/>
            </a:endParaRPr>
          </a:p>
          <a:p>
            <a:pPr marL="1486083" lvl="1" indent="-571500">
              <a:buFont typeface="Arial" panose="020B0604020202020204" pitchFamily="34" charset="0"/>
              <a:buChar char="•"/>
            </a:pPr>
            <a:r>
              <a:rPr lang="ja-JP" altLang="en-US" dirty="0">
                <a:ea typeface="MS PGothic" panose="020B0600070205080204" pitchFamily="34" charset="-128"/>
              </a:rPr>
              <a:t>サーキット走行　</a:t>
            </a:r>
            <a:endParaRPr lang="en-US" altLang="ja-JP" dirty="0">
              <a:ea typeface="MS PGothic" panose="020B0600070205080204" pitchFamily="34" charset="-128"/>
            </a:endParaRPr>
          </a:p>
          <a:p>
            <a:endParaRPr lang="en-US" dirty="0"/>
          </a:p>
        </p:txBody>
      </p:sp>
      <p:grpSp>
        <p:nvGrpSpPr>
          <p:cNvPr id="4" name="Group 3">
            <a:extLst>
              <a:ext uri="{FF2B5EF4-FFF2-40B4-BE49-F238E27FC236}">
                <a16:creationId xmlns:a16="http://schemas.microsoft.com/office/drawing/2014/main" id="{94BE7F10-60D0-F572-97BB-9C33A77DB207}"/>
              </a:ext>
            </a:extLst>
          </p:cNvPr>
          <p:cNvGrpSpPr/>
          <p:nvPr/>
        </p:nvGrpSpPr>
        <p:grpSpPr>
          <a:xfrm>
            <a:off x="9856276" y="1605379"/>
            <a:ext cx="6690244" cy="3762807"/>
            <a:chOff x="10798770" y="2887644"/>
            <a:chExt cx="5594947" cy="3146777"/>
          </a:xfrm>
        </p:grpSpPr>
        <p:pic>
          <p:nvPicPr>
            <p:cNvPr id="5" name="図 12" descr="車 が含まれている画像&#10;&#10;AI 生成コンテンツは誤りを含む可能性があります。">
              <a:extLst>
                <a:ext uri="{FF2B5EF4-FFF2-40B4-BE49-F238E27FC236}">
                  <a16:creationId xmlns:a16="http://schemas.microsoft.com/office/drawing/2014/main" id="{27F690D0-A943-6F26-C893-402C4666148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0798770" y="2887644"/>
              <a:ext cx="5428564" cy="3146777"/>
            </a:xfrm>
            <a:prstGeom prst="rect">
              <a:avLst/>
            </a:prstGeom>
          </p:spPr>
        </p:pic>
        <p:pic>
          <p:nvPicPr>
            <p:cNvPr id="6" name="図 15" descr="アイコン&#10;&#10;AI 生成コンテンツは誤りを含む可能性があります。">
              <a:extLst>
                <a:ext uri="{FF2B5EF4-FFF2-40B4-BE49-F238E27FC236}">
                  <a16:creationId xmlns:a16="http://schemas.microsoft.com/office/drawing/2014/main" id="{5BB01236-EA1C-057C-CD20-3216DEA6661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5429" b="64571" l="87200" r="97700">
                          <a14:foregroundMark x1="88600" y1="7000" x2="88600" y2="7000"/>
                          <a14:foregroundMark x1="88000" y1="5429" x2="88000" y2="5429"/>
                          <a14:foregroundMark x1="90800" y1="64571" x2="90800" y2="64571"/>
                        </a14:backgroundRemoval>
                      </a14:imgEffect>
                    </a14:imgLayer>
                  </a14:imgProps>
                </a:ext>
                <a:ext uri="{28A0092B-C50C-407E-A947-70E740481C1C}">
                  <a14:useLocalDpi xmlns:a14="http://schemas.microsoft.com/office/drawing/2010/main" val="0"/>
                </a:ext>
              </a:extLst>
            </a:blip>
            <a:srcRect l="85972" r="929" b="31485"/>
            <a:stretch>
              <a:fillRect/>
            </a:stretch>
          </p:blipFill>
          <p:spPr>
            <a:xfrm>
              <a:off x="15880671" y="3562403"/>
              <a:ext cx="513046" cy="1878425"/>
            </a:xfrm>
            <a:prstGeom prst="rect">
              <a:avLst/>
            </a:prstGeom>
          </p:spPr>
        </p:pic>
        <p:pic>
          <p:nvPicPr>
            <p:cNvPr id="7" name="図 17" descr="アイコン&#10;&#10;AI 生成コンテンツは誤りを含む可能性があります。">
              <a:extLst>
                <a:ext uri="{FF2B5EF4-FFF2-40B4-BE49-F238E27FC236}">
                  <a16:creationId xmlns:a16="http://schemas.microsoft.com/office/drawing/2014/main" id="{78B6F7CA-E6BF-F418-AFB9-906F015679FB}"/>
                </a:ext>
              </a:extLst>
            </p:cNvPr>
            <p:cNvPicPr>
              <a:picLocks noChangeAspect="1"/>
            </p:cNvPicPr>
            <p:nvPr/>
          </p:nvPicPr>
          <p:blipFill>
            <a:blip r:embed="rId5">
              <a:extLst>
                <a:ext uri="{BEBA8EAE-BF5A-486C-A8C5-ECC9F3942E4B}">
                  <a14:imgProps xmlns:a14="http://schemas.microsoft.com/office/drawing/2010/main">
                    <a14:imgLayer r:embed="rId7">
                      <a14:imgEffect>
                        <a14:backgroundRemoval t="5429" b="64571" l="87200" r="97700">
                          <a14:foregroundMark x1="88600" y1="7000" x2="88600" y2="7000"/>
                          <a14:foregroundMark x1="88000" y1="5429" x2="88000" y2="5429"/>
                          <a14:foregroundMark x1="90800" y1="64571" x2="90800" y2="64571"/>
                        </a14:backgroundRemoval>
                      </a14:imgEffect>
                    </a14:imgLayer>
                  </a14:imgProps>
                </a:ext>
                <a:ext uri="{28A0092B-C50C-407E-A947-70E740481C1C}">
                  <a14:useLocalDpi xmlns:a14="http://schemas.microsoft.com/office/drawing/2010/main" val="0"/>
                </a:ext>
              </a:extLst>
            </a:blip>
            <a:srcRect l="85972" r="929" b="31485"/>
            <a:stretch>
              <a:fillRect/>
            </a:stretch>
          </p:blipFill>
          <p:spPr>
            <a:xfrm>
              <a:off x="10867129" y="3582761"/>
              <a:ext cx="513046" cy="1878425"/>
            </a:xfrm>
            <a:prstGeom prst="rect">
              <a:avLst/>
            </a:prstGeom>
          </p:spPr>
        </p:pic>
      </p:grpSp>
      <p:grpSp>
        <p:nvGrpSpPr>
          <p:cNvPr id="8" name="Group 7">
            <a:extLst>
              <a:ext uri="{FF2B5EF4-FFF2-40B4-BE49-F238E27FC236}">
                <a16:creationId xmlns:a16="http://schemas.microsoft.com/office/drawing/2014/main" id="{160835F9-B7C5-5A72-9F62-ECDD991BFF41}"/>
              </a:ext>
            </a:extLst>
          </p:cNvPr>
          <p:cNvGrpSpPr/>
          <p:nvPr/>
        </p:nvGrpSpPr>
        <p:grpSpPr>
          <a:xfrm>
            <a:off x="9860984" y="5189559"/>
            <a:ext cx="9944198" cy="3762807"/>
            <a:chOff x="10708630" y="5803696"/>
            <a:chExt cx="8316178" cy="3146777"/>
          </a:xfrm>
        </p:grpSpPr>
        <p:pic>
          <p:nvPicPr>
            <p:cNvPr id="9" name="図 13" descr="車 が含まれている画像&#10;&#10;AI 生成コンテンツは誤りを含む可能性があります。">
              <a:extLst>
                <a:ext uri="{FF2B5EF4-FFF2-40B4-BE49-F238E27FC236}">
                  <a16:creationId xmlns:a16="http://schemas.microsoft.com/office/drawing/2014/main" id="{CADC794C-65C6-CDA0-C6BD-F4875FC001C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0708630" y="5803696"/>
              <a:ext cx="5428564" cy="3146777"/>
            </a:xfrm>
            <a:prstGeom prst="rect">
              <a:avLst/>
            </a:prstGeom>
          </p:spPr>
        </p:pic>
        <p:pic>
          <p:nvPicPr>
            <p:cNvPr id="10" name="図 14" descr="光, 食品 が含まれている画像&#10;&#10;AI 生成コンテンツは誤りを含む可能性があります。">
              <a:extLst>
                <a:ext uri="{FF2B5EF4-FFF2-40B4-BE49-F238E27FC236}">
                  <a16:creationId xmlns:a16="http://schemas.microsoft.com/office/drawing/2014/main" id="{5953796C-8828-3B11-987B-1ECE0C825279}"/>
                </a:ext>
              </a:extLst>
            </p:cNvPr>
            <p:cNvPicPr>
              <a:picLocks noChangeAspect="1"/>
            </p:cNvPicPr>
            <p:nvPr/>
          </p:nvPicPr>
          <p:blipFill>
            <a:blip r:embed="rId8" cstate="print">
              <a:extLst>
                <a:ext uri="{BEBA8EAE-BF5A-486C-A8C5-ECC9F3942E4B}">
                  <a14:imgProps xmlns:a14="http://schemas.microsoft.com/office/drawing/2010/main">
                    <a14:imgLayer r:embed="rId9">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3596244" y="5895397"/>
              <a:ext cx="5428564" cy="3055076"/>
            </a:xfrm>
            <a:prstGeom prst="rect">
              <a:avLst/>
            </a:prstGeom>
          </p:spPr>
        </p:pic>
        <p:pic>
          <p:nvPicPr>
            <p:cNvPr id="11" name="図 16" descr="アイコン&#10;&#10;AI 生成コンテンツは誤りを含む可能性があります。">
              <a:extLst>
                <a:ext uri="{FF2B5EF4-FFF2-40B4-BE49-F238E27FC236}">
                  <a16:creationId xmlns:a16="http://schemas.microsoft.com/office/drawing/2014/main" id="{21C233E1-C01B-E1AE-A488-27F3A387F78C}"/>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2627" b="23640" l="1212" r="10905"/>
                      </a14:imgEffect>
                    </a14:imgLayer>
                  </a14:imgProps>
                </a:ext>
                <a:ext uri="{28A0092B-C50C-407E-A947-70E740481C1C}">
                  <a14:useLocalDpi xmlns:a14="http://schemas.microsoft.com/office/drawing/2010/main" val="0"/>
                </a:ext>
              </a:extLst>
            </a:blip>
            <a:srcRect r="87883" b="73733"/>
            <a:stretch>
              <a:fillRect/>
            </a:stretch>
          </p:blipFill>
          <p:spPr>
            <a:xfrm rot="7429925">
              <a:off x="11028822" y="6341519"/>
              <a:ext cx="844761" cy="1281858"/>
            </a:xfrm>
            <a:prstGeom prst="rect">
              <a:avLst/>
            </a:prstGeom>
          </p:spPr>
        </p:pic>
        <p:pic>
          <p:nvPicPr>
            <p:cNvPr id="12" name="図 18" descr="アイコン&#10;&#10;AI 生成コンテンツは誤りを含む可能性があります。">
              <a:extLst>
                <a:ext uri="{FF2B5EF4-FFF2-40B4-BE49-F238E27FC236}">
                  <a16:creationId xmlns:a16="http://schemas.microsoft.com/office/drawing/2014/main" id="{EB54532A-C1DA-DF9F-3719-968EF2BFE710}"/>
                </a:ext>
              </a:extLst>
            </p:cNvPr>
            <p:cNvPicPr>
              <a:picLocks noChangeAspect="1"/>
            </p:cNvPicPr>
            <p:nvPr/>
          </p:nvPicPr>
          <p:blipFill>
            <a:blip r:embed="rId10">
              <a:extLst>
                <a:ext uri="{BEBA8EAE-BF5A-486C-A8C5-ECC9F3942E4B}">
                  <a14:imgProps xmlns:a14="http://schemas.microsoft.com/office/drawing/2010/main">
                    <a14:imgLayer r:embed="rId12">
                      <a14:imgEffect>
                        <a14:backgroundRemoval t="2627" b="23640" l="1212" r="10905"/>
                      </a14:imgEffect>
                    </a14:imgLayer>
                  </a14:imgProps>
                </a:ext>
                <a:ext uri="{28A0092B-C50C-407E-A947-70E740481C1C}">
                  <a14:useLocalDpi xmlns:a14="http://schemas.microsoft.com/office/drawing/2010/main" val="0"/>
                </a:ext>
              </a:extLst>
            </a:blip>
            <a:srcRect r="87883" b="73733"/>
            <a:stretch>
              <a:fillRect/>
            </a:stretch>
          </p:blipFill>
          <p:spPr>
            <a:xfrm rot="14689538">
              <a:off x="14950572" y="6219752"/>
              <a:ext cx="844762" cy="1222060"/>
            </a:xfrm>
            <a:prstGeom prst="rect">
              <a:avLst/>
            </a:prstGeom>
          </p:spPr>
        </p:pic>
      </p:grpSp>
    </p:spTree>
    <p:extLst>
      <p:ext uri="{BB962C8B-B14F-4D97-AF65-F5344CB8AC3E}">
        <p14:creationId xmlns:p14="http://schemas.microsoft.com/office/powerpoint/2010/main" val="341315059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EF75-8FA7-4FBF-EE43-F622F0A0293A}"/>
              </a:ext>
            </a:extLst>
          </p:cNvPr>
          <p:cNvSpPr>
            <a:spLocks noGrp="1"/>
          </p:cNvSpPr>
          <p:nvPr>
            <p:ph type="title"/>
          </p:nvPr>
        </p:nvSpPr>
        <p:spPr/>
        <p:txBody>
          <a:bodyPr/>
          <a:lstStyle/>
          <a:p>
            <a:r>
              <a:rPr lang="en-US" err="1"/>
              <a:t>ハブダイナモメータ</a:t>
            </a:r>
            <a:r>
              <a:rPr lang="en-US"/>
              <a:t>ー</a:t>
            </a:r>
          </a:p>
        </p:txBody>
      </p:sp>
      <p:sp>
        <p:nvSpPr>
          <p:cNvPr id="3" name="Content Placeholder 2">
            <a:extLst>
              <a:ext uri="{FF2B5EF4-FFF2-40B4-BE49-F238E27FC236}">
                <a16:creationId xmlns:a16="http://schemas.microsoft.com/office/drawing/2014/main" id="{76038C8A-6929-DCEB-FBDB-98D686E57EAE}"/>
              </a:ext>
            </a:extLst>
          </p:cNvPr>
          <p:cNvSpPr>
            <a:spLocks noGrp="1"/>
          </p:cNvSpPr>
          <p:nvPr>
            <p:ph sz="half" idx="2"/>
          </p:nvPr>
        </p:nvSpPr>
        <p:spPr>
          <a:xfrm>
            <a:off x="1045587" y="1605380"/>
            <a:ext cx="16200000" cy="1632495"/>
          </a:xfrm>
        </p:spPr>
        <p:txBody>
          <a:bodyPr/>
          <a:lstStyle/>
          <a:p>
            <a:r>
              <a:rPr lang="ja-JP" altLang="en-US" dirty="0">
                <a:ea typeface="MS PGothic" panose="020B0600070205080204" pitchFamily="34" charset="-128"/>
              </a:rPr>
              <a:t>タイヤの回転軸</a:t>
            </a:r>
            <a:r>
              <a:rPr lang="en-US" altLang="ja-JP" dirty="0">
                <a:ea typeface="MS PGothic" panose="020B0600070205080204" pitchFamily="34" charset="-128"/>
              </a:rPr>
              <a:t>(</a:t>
            </a:r>
            <a:r>
              <a:rPr lang="ja-JP" altLang="en-US" dirty="0">
                <a:ea typeface="MS PGothic" panose="020B0600070205080204" pitchFamily="34" charset="-128"/>
              </a:rPr>
              <a:t>ハブ</a:t>
            </a:r>
            <a:r>
              <a:rPr lang="en-US" altLang="ja-JP" dirty="0">
                <a:ea typeface="MS PGothic" panose="020B0600070205080204" pitchFamily="34" charset="-128"/>
              </a:rPr>
              <a:t>)</a:t>
            </a:r>
            <a:r>
              <a:rPr lang="ja-JP" altLang="en-US" dirty="0">
                <a:ea typeface="MS PGothic" panose="020B0600070205080204" pitchFamily="34" charset="-128"/>
              </a:rPr>
              <a:t>を計測機に繋ぐ方法</a:t>
            </a:r>
            <a:endParaRPr lang="en-US" altLang="ja-JP" dirty="0">
              <a:ea typeface="MS PGothic" panose="020B0600070205080204" pitchFamily="34" charset="-128"/>
            </a:endParaRPr>
          </a:p>
          <a:p>
            <a:r>
              <a:rPr lang="ja-JP" altLang="en-US" dirty="0">
                <a:ea typeface="MS PGothic" panose="020B0600070205080204" pitchFamily="34" charset="-128"/>
                <a:cs typeface="Arial"/>
              </a:rPr>
              <a:t>ノイズが少ない</a:t>
            </a:r>
            <a:endParaRPr lang="en-US" dirty="0">
              <a:ea typeface="MS PGothic" panose="020B0600070205080204" pitchFamily="34" charset="-128"/>
              <a:cs typeface="Arial"/>
            </a:endParaRPr>
          </a:p>
          <a:p>
            <a:endParaRPr lang="en-US" dirty="0"/>
          </a:p>
        </p:txBody>
      </p:sp>
      <p:pic>
        <p:nvPicPr>
          <p:cNvPr id="6" name="図 2" descr="部屋に備え付けている様々な車&#10;&#10;AI 生成コンテンツは誤りを含む可能性があります。">
            <a:extLst>
              <a:ext uri="{FF2B5EF4-FFF2-40B4-BE49-F238E27FC236}">
                <a16:creationId xmlns:a16="http://schemas.microsoft.com/office/drawing/2014/main" id="{2F531A66-AC55-870A-632F-BBBDEC0FCD52}"/>
              </a:ext>
            </a:extLst>
          </p:cNvPr>
          <p:cNvPicPr>
            <a:picLocks noGrp="1" noChangeAspect="1"/>
          </p:cNvPicPr>
          <p:nvPr>
            <p:ph type="pic" idx="11"/>
          </p:nvPr>
        </p:nvPicPr>
        <p:blipFill>
          <a:blip r:embed="rId3" cstate="print">
            <a:extLst>
              <a:ext uri="{28A0092B-C50C-407E-A947-70E740481C1C}">
                <a14:useLocalDpi xmlns:a14="http://schemas.microsoft.com/office/drawing/2010/main" val="0"/>
              </a:ext>
            </a:extLst>
          </a:blip>
          <a:srcRect t="3096" b="3096"/>
          <a:stretch/>
        </p:blipFill>
        <p:spPr>
          <a:xfrm>
            <a:off x="3722584" y="3501871"/>
            <a:ext cx="10846006" cy="6100878"/>
          </a:xfrm>
          <a:prstGeom prst="rect">
            <a:avLst/>
          </a:prstGeom>
        </p:spPr>
      </p:pic>
    </p:spTree>
    <p:extLst>
      <p:ext uri="{BB962C8B-B14F-4D97-AF65-F5344CB8AC3E}">
        <p14:creationId xmlns:p14="http://schemas.microsoft.com/office/powerpoint/2010/main" val="2954332144"/>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80DC2-C91E-2D2E-10F1-6DA72347742C}"/>
              </a:ext>
            </a:extLst>
          </p:cNvPr>
          <p:cNvSpPr>
            <a:spLocks noGrp="1"/>
          </p:cNvSpPr>
          <p:nvPr>
            <p:ph type="title"/>
          </p:nvPr>
        </p:nvSpPr>
        <p:spPr/>
        <p:txBody>
          <a:bodyPr/>
          <a:lstStyle/>
          <a:p>
            <a:r>
              <a:rPr lang="ja-JP" altLang="en-US"/>
              <a:t>シャシーダイナモメーター</a:t>
            </a:r>
            <a:endParaRPr lang="en-US"/>
          </a:p>
        </p:txBody>
      </p:sp>
      <p:sp>
        <p:nvSpPr>
          <p:cNvPr id="3" name="Content Placeholder 2">
            <a:extLst>
              <a:ext uri="{FF2B5EF4-FFF2-40B4-BE49-F238E27FC236}">
                <a16:creationId xmlns:a16="http://schemas.microsoft.com/office/drawing/2014/main" id="{03AC8153-0EA1-7297-7BE7-728AA603BB09}"/>
              </a:ext>
            </a:extLst>
          </p:cNvPr>
          <p:cNvSpPr>
            <a:spLocks noGrp="1"/>
          </p:cNvSpPr>
          <p:nvPr>
            <p:ph sz="half" idx="2"/>
          </p:nvPr>
        </p:nvSpPr>
        <p:spPr>
          <a:xfrm>
            <a:off x="1045587" y="1605380"/>
            <a:ext cx="16200000" cy="1467604"/>
          </a:xfrm>
        </p:spPr>
        <p:txBody>
          <a:bodyPr/>
          <a:lstStyle/>
          <a:p>
            <a:r>
              <a:rPr lang="ja-JP" altLang="en-US" dirty="0">
                <a:ea typeface="MS PGothic" panose="020B0600070205080204" pitchFamily="34" charset="-128"/>
              </a:rPr>
              <a:t>ローラー上にタイヤを乗せる方法</a:t>
            </a:r>
            <a:endParaRPr lang="en-US" altLang="ja-JP" dirty="0">
              <a:ea typeface="MS PGothic" panose="020B0600070205080204" pitchFamily="34" charset="-128"/>
            </a:endParaRPr>
          </a:p>
          <a:p>
            <a:r>
              <a:rPr lang="ja-JP" altLang="en-US" dirty="0">
                <a:ea typeface="MS PGothic" panose="020B0600070205080204" pitchFamily="34" charset="-128"/>
              </a:rPr>
              <a:t>タイヤノイズが多い</a:t>
            </a:r>
            <a:endParaRPr lang="en-US" altLang="ja-JP" dirty="0">
              <a:ea typeface="MS PGothic" panose="020B0600070205080204" pitchFamily="34" charset="-128"/>
            </a:endParaRPr>
          </a:p>
          <a:p>
            <a:endParaRPr lang="en-US" dirty="0"/>
          </a:p>
        </p:txBody>
      </p:sp>
      <p:pic>
        <p:nvPicPr>
          <p:cNvPr id="6" name="図 2">
            <a:extLst>
              <a:ext uri="{FF2B5EF4-FFF2-40B4-BE49-F238E27FC236}">
                <a16:creationId xmlns:a16="http://schemas.microsoft.com/office/drawing/2014/main" id="{ED246666-4482-C53D-1E0D-3CCBA717017A}"/>
              </a:ext>
            </a:extLst>
          </p:cNvPr>
          <p:cNvPicPr>
            <a:picLocks noGrp="1" noChangeAspect="1"/>
          </p:cNvPicPr>
          <p:nvPr>
            <p:ph type="pic" idx="11"/>
          </p:nvPr>
        </p:nvPicPr>
        <p:blipFill>
          <a:blip r:embed="rId3" cstate="print">
            <a:extLst>
              <a:ext uri="{28A0092B-C50C-407E-A947-70E740481C1C}">
                <a14:useLocalDpi xmlns:a14="http://schemas.microsoft.com/office/drawing/2010/main" val="0"/>
              </a:ext>
            </a:extLst>
          </a:blip>
          <a:srcRect t="12489" b="12489"/>
          <a:stretch/>
        </p:blipFill>
        <p:spPr>
          <a:xfrm>
            <a:off x="3593811" y="3467878"/>
            <a:ext cx="11103552" cy="6245748"/>
          </a:xfrm>
          <a:prstGeom prst="rect">
            <a:avLst/>
          </a:prstGeom>
        </p:spPr>
      </p:pic>
    </p:spTree>
    <p:extLst>
      <p:ext uri="{BB962C8B-B14F-4D97-AF65-F5344CB8AC3E}">
        <p14:creationId xmlns:p14="http://schemas.microsoft.com/office/powerpoint/2010/main" val="3595265988"/>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E462793-B685-5A2D-4047-9E5227BE0456}"/>
              </a:ext>
            </a:extLst>
          </p:cNvPr>
          <p:cNvSpPr>
            <a:spLocks noGrp="1"/>
          </p:cNvSpPr>
          <p:nvPr>
            <p:ph type="pic" idx="1"/>
          </p:nvPr>
        </p:nvSpPr>
        <p:spPr/>
        <p:txBody>
          <a:bodyPr/>
          <a:lstStyle/>
          <a:p>
            <a:r>
              <a:rPr lang="ja-JP" altLang="en-US" dirty="0"/>
              <a:t>　</a:t>
            </a:r>
            <a:endParaRPr lang="en-US" dirty="0"/>
          </a:p>
        </p:txBody>
      </p:sp>
      <p:pic>
        <p:nvPicPr>
          <p:cNvPr id="3" name="Nissan GT-R R34 upgraded sweep">
            <a:hlinkClick r:id="" action="ppaction://media"/>
            <a:extLst>
              <a:ext uri="{FF2B5EF4-FFF2-40B4-BE49-F238E27FC236}">
                <a16:creationId xmlns:a16="http://schemas.microsoft.com/office/drawing/2014/main" id="{FE0CC015-8750-039B-13AE-238A697D2985}"/>
              </a:ext>
            </a:extLst>
          </p:cNvPr>
          <p:cNvPicPr>
            <a:picLocks noChangeAspect="1"/>
          </p:cNvPicPr>
          <p:nvPr>
            <a:videoFile r:link="rId2"/>
            <p:extLst>
              <p:ext uri="{DAA4B4D4-6D71-4841-9C94-3DE7FCFB9230}">
                <p14:media xmlns:p14="http://schemas.microsoft.com/office/powerpoint/2010/main" r:embed="rId1">
                  <p14:fade out="3000"/>
                </p14:media>
              </p:ext>
            </p:extLst>
          </p:nvPr>
        </p:nvPicPr>
        <p:blipFill>
          <a:blip r:embed="rId4"/>
          <a:stretch>
            <a:fillRect/>
          </a:stretch>
        </p:blipFill>
        <p:spPr>
          <a:xfrm>
            <a:off x="65593" y="0"/>
            <a:ext cx="18159988" cy="10214993"/>
          </a:xfrm>
          <a:prstGeom prst="rect">
            <a:avLst/>
          </a:prstGeom>
        </p:spPr>
      </p:pic>
    </p:spTree>
    <p:extLst>
      <p:ext uri="{BB962C8B-B14F-4D97-AF65-F5344CB8AC3E}">
        <p14:creationId xmlns:p14="http://schemas.microsoft.com/office/powerpoint/2010/main" val="31183924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4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2BE2E-6C57-0DFF-B4D5-CCD284732FAA}"/>
              </a:ext>
            </a:extLst>
          </p:cNvPr>
          <p:cNvSpPr>
            <a:spLocks noGrp="1"/>
          </p:cNvSpPr>
          <p:nvPr>
            <p:ph type="title"/>
          </p:nvPr>
        </p:nvSpPr>
        <p:spPr/>
        <p:txBody>
          <a:bodyPr/>
          <a:lstStyle/>
          <a:p>
            <a:r>
              <a:rPr lang="en-US" err="1"/>
              <a:t>サーキット走行</a:t>
            </a:r>
            <a:endParaRPr lang="en-US"/>
          </a:p>
        </p:txBody>
      </p:sp>
      <p:sp>
        <p:nvSpPr>
          <p:cNvPr id="3" name="Content Placeholder 2">
            <a:extLst>
              <a:ext uri="{FF2B5EF4-FFF2-40B4-BE49-F238E27FC236}">
                <a16:creationId xmlns:a16="http://schemas.microsoft.com/office/drawing/2014/main" id="{D7F93795-8B12-5AF3-E52A-698F1EABAEAD}"/>
              </a:ext>
            </a:extLst>
          </p:cNvPr>
          <p:cNvSpPr>
            <a:spLocks noGrp="1"/>
          </p:cNvSpPr>
          <p:nvPr>
            <p:ph sz="half" idx="2"/>
          </p:nvPr>
        </p:nvSpPr>
        <p:spPr/>
        <p:txBody>
          <a:bodyPr/>
          <a:lstStyle/>
          <a:p>
            <a:pPr marL="0" indent="0">
              <a:buNone/>
            </a:pPr>
            <a:endParaRPr lang="en-US" dirty="0">
              <a:ea typeface="MS PGothic" panose="020B0600070205080204" pitchFamily="34" charset="-128"/>
              <a:cs typeface="Arial"/>
            </a:endParaRPr>
          </a:p>
          <a:p>
            <a:r>
              <a:rPr lang="en-US" dirty="0" err="1">
                <a:ea typeface="MS PGothic" panose="020B0600070205080204" pitchFamily="34" charset="-128"/>
                <a:cs typeface="Arial"/>
              </a:rPr>
              <a:t>吸盤、テープ、結束バンドを用いてマイクを固定</a:t>
            </a:r>
            <a:endParaRPr lang="en-US" dirty="0">
              <a:ea typeface="MS PGothic" panose="020B0600070205080204" pitchFamily="34" charset="-128"/>
              <a:cs typeface="Arial"/>
            </a:endParaRPr>
          </a:p>
          <a:p>
            <a:r>
              <a:rPr lang="en-US" dirty="0" err="1">
                <a:ea typeface="MS PGothic" panose="020B0600070205080204" pitchFamily="34" charset="-128"/>
                <a:cs typeface="Arial"/>
              </a:rPr>
              <a:t>サーキット上走行し、走行中の音を録音</a:t>
            </a:r>
            <a:endParaRPr lang="en-US" dirty="0">
              <a:ea typeface="MS PGothic" panose="020B0600070205080204" pitchFamily="34" charset="-128"/>
              <a:cs typeface="Arial"/>
            </a:endParaRPr>
          </a:p>
          <a:p>
            <a:endParaRPr lang="en-US" dirty="0"/>
          </a:p>
        </p:txBody>
      </p:sp>
      <p:pic>
        <p:nvPicPr>
          <p:cNvPr id="6" name="Picture 14">
            <a:extLst>
              <a:ext uri="{FF2B5EF4-FFF2-40B4-BE49-F238E27FC236}">
                <a16:creationId xmlns:a16="http://schemas.microsoft.com/office/drawing/2014/main" id="{CDF41395-FF46-3B4B-3B04-80A2D793FBF4}"/>
              </a:ext>
            </a:extLst>
          </p:cNvPr>
          <p:cNvPicPr>
            <a:picLocks noChangeAspect="1"/>
          </p:cNvPicPr>
          <p:nvPr/>
        </p:nvPicPr>
        <p:blipFill rotWithShape="1">
          <a:blip r:embed="rId3"/>
          <a:srcRect l="22961" t="-600" r="23861" b="8073"/>
          <a:stretch/>
        </p:blipFill>
        <p:spPr>
          <a:xfrm rot="5400000">
            <a:off x="12885702" y="4284983"/>
            <a:ext cx="3895623" cy="5086206"/>
          </a:xfrm>
          <a:prstGeom prst="rect">
            <a:avLst/>
          </a:prstGeom>
        </p:spPr>
      </p:pic>
      <p:pic>
        <p:nvPicPr>
          <p:cNvPr id="8" name="図 6" descr="屋外, 車, 道路, トラック が含まれている画像&#10;&#10;自動的に生成された説明">
            <a:extLst>
              <a:ext uri="{FF2B5EF4-FFF2-40B4-BE49-F238E27FC236}">
                <a16:creationId xmlns:a16="http://schemas.microsoft.com/office/drawing/2014/main" id="{496B2B63-D137-1016-56B4-6A9B23C55879}"/>
              </a:ext>
            </a:extLst>
          </p:cNvPr>
          <p:cNvPicPr>
            <a:picLocks noChangeAspect="1"/>
          </p:cNvPicPr>
          <p:nvPr/>
        </p:nvPicPr>
        <p:blipFill>
          <a:blip r:embed="rId4" cstate="print">
            <a:extLst>
              <a:ext uri="{28A0092B-C50C-407E-A947-70E740481C1C}">
                <a14:useLocalDpi xmlns:a14="http://schemas.microsoft.com/office/drawing/2010/main" val="0"/>
              </a:ext>
            </a:extLst>
          </a:blip>
          <a:srcRect l="10208" t="12719" r="8748" b="4515"/>
          <a:stretch/>
        </p:blipFill>
        <p:spPr>
          <a:xfrm>
            <a:off x="6465755" y="4880275"/>
            <a:ext cx="5086206" cy="3895623"/>
          </a:xfrm>
          <a:prstGeom prst="rect">
            <a:avLst/>
          </a:prstGeom>
        </p:spPr>
      </p:pic>
      <p:pic>
        <p:nvPicPr>
          <p:cNvPr id="10" name="Picture 4">
            <a:extLst>
              <a:ext uri="{FF2B5EF4-FFF2-40B4-BE49-F238E27FC236}">
                <a16:creationId xmlns:a16="http://schemas.microsoft.com/office/drawing/2014/main" id="{624B963D-8F44-E03A-4110-3297BE40AD5F}"/>
              </a:ext>
            </a:extLst>
          </p:cNvPr>
          <p:cNvPicPr>
            <a:picLocks noChangeAspect="1"/>
          </p:cNvPicPr>
          <p:nvPr/>
        </p:nvPicPr>
        <p:blipFill>
          <a:blip r:embed="rId5"/>
          <a:srcRect l="2130"/>
          <a:stretch/>
        </p:blipFill>
        <p:spPr>
          <a:xfrm>
            <a:off x="641100" y="4880276"/>
            <a:ext cx="5086206" cy="3895623"/>
          </a:xfrm>
          <a:prstGeom prst="rect">
            <a:avLst/>
          </a:prstGeom>
        </p:spPr>
      </p:pic>
    </p:spTree>
    <p:extLst>
      <p:ext uri="{BB962C8B-B14F-4D97-AF65-F5344CB8AC3E}">
        <p14:creationId xmlns:p14="http://schemas.microsoft.com/office/powerpoint/2010/main" val="259127260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DF557-4EE4-DCAA-23F4-ABD9D80F1CE1}"/>
            </a:ext>
          </a:extLst>
        </p:cNvPr>
        <p:cNvGrpSpPr/>
        <p:nvPr/>
      </p:nvGrpSpPr>
      <p:grpSpPr>
        <a:xfrm>
          <a:off x="0" y="0"/>
          <a:ext cx="0" cy="0"/>
          <a:chOff x="0" y="0"/>
          <a:chExt cx="0" cy="0"/>
        </a:xfrm>
      </p:grpSpPr>
      <p:pic>
        <p:nvPicPr>
          <p:cNvPr id="12" name="図 11" descr="道路を走る車のcg&#10;&#10;AI 生成コンテンツは誤りを含む可能性があります。">
            <a:extLst>
              <a:ext uri="{FF2B5EF4-FFF2-40B4-BE49-F238E27FC236}">
                <a16:creationId xmlns:a16="http://schemas.microsoft.com/office/drawing/2014/main" id="{BBA2C144-09D6-A368-FEBC-24C1C464AF38}"/>
              </a:ext>
            </a:extLst>
          </p:cNvPr>
          <p:cNvPicPr>
            <a:picLocks noChangeAspect="1"/>
          </p:cNvPicPr>
          <p:nvPr/>
        </p:nvPicPr>
        <p:blipFill>
          <a:blip r:embed="rId5" cstate="print">
            <a:alphaModFix amt="50000"/>
            <a:extLst>
              <a:ext uri="{28A0092B-C50C-407E-A947-70E740481C1C}">
                <a14:useLocalDpi xmlns:a14="http://schemas.microsoft.com/office/drawing/2010/main" val="0"/>
              </a:ext>
            </a:extLst>
          </a:blip>
          <a:stretch>
            <a:fillRect/>
          </a:stretch>
        </p:blipFill>
        <p:spPr>
          <a:xfrm>
            <a:off x="1817687" y="1004887"/>
            <a:ext cx="14655800" cy="8243888"/>
          </a:xfrm>
          <a:prstGeom prst="rect">
            <a:avLst/>
          </a:prstGeom>
          <a:effectLst>
            <a:softEdge rad="645478"/>
          </a:effectLst>
        </p:spPr>
      </p:pic>
      <p:pic>
        <p:nvPicPr>
          <p:cNvPr id="3" name="CircuitRecording">
            <a:hlinkClick r:id="" action="ppaction://media"/>
            <a:extLst>
              <a:ext uri="{FF2B5EF4-FFF2-40B4-BE49-F238E27FC236}">
                <a16:creationId xmlns:a16="http://schemas.microsoft.com/office/drawing/2014/main" id="{D8599597-E977-7150-C73E-1F2BDD169D5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3175"/>
            <a:ext cx="18297525" cy="10292160"/>
          </a:xfrm>
          <a:prstGeom prst="rect">
            <a:avLst/>
          </a:prstGeom>
        </p:spPr>
      </p:pic>
    </p:spTree>
    <p:extLst>
      <p:ext uri="{BB962C8B-B14F-4D97-AF65-F5344CB8AC3E}">
        <p14:creationId xmlns:p14="http://schemas.microsoft.com/office/powerpoint/2010/main" val="42278812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44FAFD-6190-01A5-B486-C72D3E1CF616}"/>
              </a:ext>
            </a:extLst>
          </p:cNvPr>
          <p:cNvSpPr>
            <a:spLocks noGrp="1"/>
          </p:cNvSpPr>
          <p:nvPr>
            <p:ph type="title"/>
          </p:nvPr>
        </p:nvSpPr>
        <p:spPr/>
        <p:txBody>
          <a:bodyPr/>
          <a:lstStyle/>
          <a:p>
            <a:r>
              <a:rPr lang="ja-JP" altLang="en-US"/>
              <a:t>録音ターゲット</a:t>
            </a:r>
            <a:endParaRPr lang="en-US"/>
          </a:p>
        </p:txBody>
      </p:sp>
      <p:pic>
        <p:nvPicPr>
          <p:cNvPr id="5" name="図 30" descr="道路を走る車のcg&#10;&#10;AI 生成コンテンツは誤りを含む可能性があります。">
            <a:extLst>
              <a:ext uri="{FF2B5EF4-FFF2-40B4-BE49-F238E27FC236}">
                <a16:creationId xmlns:a16="http://schemas.microsoft.com/office/drawing/2014/main" id="{B5395364-C7B4-0A39-82D0-F12844F994F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17687" y="1004887"/>
            <a:ext cx="14655800" cy="8243888"/>
          </a:xfrm>
          <a:prstGeom prst="rect">
            <a:avLst/>
          </a:prstGeom>
          <a:effectLst>
            <a:softEdge rad="645478"/>
          </a:effectLst>
        </p:spPr>
      </p:pic>
      <p:sp>
        <p:nvSpPr>
          <p:cNvPr id="7" name="テキスト ボックス 31">
            <a:extLst>
              <a:ext uri="{FF2B5EF4-FFF2-40B4-BE49-F238E27FC236}">
                <a16:creationId xmlns:a16="http://schemas.microsoft.com/office/drawing/2014/main" id="{D0B90315-3652-3D94-6330-17E8BB7475D1}"/>
              </a:ext>
            </a:extLst>
          </p:cNvPr>
          <p:cNvSpPr txBox="1"/>
          <p:nvPr/>
        </p:nvSpPr>
        <p:spPr>
          <a:xfrm>
            <a:off x="765544" y="3805491"/>
            <a:ext cx="3416514" cy="646331"/>
          </a:xfrm>
          <a:prstGeom prst="rect">
            <a:avLst/>
          </a:prstGeom>
          <a:noFill/>
        </p:spPr>
        <p:txBody>
          <a:bodyPr wrap="square" rtlCol="0">
            <a:spAutoFit/>
          </a:bodyPr>
          <a:lstStyle/>
          <a:p>
            <a:r>
              <a:rPr kumimoji="1" lang="ja-JP" altLang="en-US" b="1" dirty="0">
                <a:latin typeface="MS PGothic" panose="020B0600070205080204" pitchFamily="34" charset="-128"/>
                <a:ea typeface="MS PGothic" panose="020B0600070205080204" pitchFamily="34" charset="-128"/>
              </a:rPr>
              <a:t>吸気ボックス</a:t>
            </a:r>
          </a:p>
        </p:txBody>
      </p:sp>
      <p:sp>
        <p:nvSpPr>
          <p:cNvPr id="9" name="テキスト ボックス 32">
            <a:extLst>
              <a:ext uri="{FF2B5EF4-FFF2-40B4-BE49-F238E27FC236}">
                <a16:creationId xmlns:a16="http://schemas.microsoft.com/office/drawing/2014/main" id="{FEC46669-84E0-C211-2E85-E7BA5A0CF415}"/>
              </a:ext>
            </a:extLst>
          </p:cNvPr>
          <p:cNvSpPr txBox="1"/>
          <p:nvPr/>
        </p:nvSpPr>
        <p:spPr>
          <a:xfrm>
            <a:off x="4436344" y="3242338"/>
            <a:ext cx="3477713" cy="646331"/>
          </a:xfrm>
          <a:prstGeom prst="rect">
            <a:avLst/>
          </a:prstGeom>
          <a:noFill/>
        </p:spPr>
        <p:txBody>
          <a:bodyPr wrap="square" rtlCol="0">
            <a:spAutoFit/>
          </a:bodyPr>
          <a:lstStyle/>
          <a:p>
            <a:r>
              <a:rPr kumimoji="1" lang="ja-JP" altLang="en-US" b="1" dirty="0">
                <a:latin typeface="MS PGothic" panose="020B0600070205080204" pitchFamily="34" charset="-128"/>
                <a:ea typeface="MS PGothic" panose="020B0600070205080204" pitchFamily="34" charset="-128"/>
              </a:rPr>
              <a:t>エンジンルーム</a:t>
            </a:r>
          </a:p>
        </p:txBody>
      </p:sp>
      <p:sp>
        <p:nvSpPr>
          <p:cNvPr id="11" name="テキスト ボックス 33">
            <a:extLst>
              <a:ext uri="{FF2B5EF4-FFF2-40B4-BE49-F238E27FC236}">
                <a16:creationId xmlns:a16="http://schemas.microsoft.com/office/drawing/2014/main" id="{1AD92101-1203-08DC-B189-5560B7CEEA39}"/>
              </a:ext>
            </a:extLst>
          </p:cNvPr>
          <p:cNvSpPr txBox="1"/>
          <p:nvPr/>
        </p:nvSpPr>
        <p:spPr>
          <a:xfrm>
            <a:off x="8890379" y="2699203"/>
            <a:ext cx="2619578" cy="646331"/>
          </a:xfrm>
          <a:prstGeom prst="rect">
            <a:avLst/>
          </a:prstGeom>
          <a:noFill/>
        </p:spPr>
        <p:txBody>
          <a:bodyPr wrap="square" rtlCol="0">
            <a:spAutoFit/>
          </a:bodyPr>
          <a:lstStyle/>
          <a:p>
            <a:r>
              <a:rPr kumimoji="1" lang="ja-JP" altLang="en-US" b="1" dirty="0">
                <a:latin typeface="MS PGothic" panose="020B0600070205080204" pitchFamily="34" charset="-128"/>
                <a:ea typeface="MS PGothic" panose="020B0600070205080204" pitchFamily="34" charset="-128"/>
              </a:rPr>
              <a:t>インテリア</a:t>
            </a:r>
          </a:p>
        </p:txBody>
      </p:sp>
      <p:sp>
        <p:nvSpPr>
          <p:cNvPr id="13" name="テキスト ボックス 34">
            <a:extLst>
              <a:ext uri="{FF2B5EF4-FFF2-40B4-BE49-F238E27FC236}">
                <a16:creationId xmlns:a16="http://schemas.microsoft.com/office/drawing/2014/main" id="{52055A9A-CAAA-BB73-B8D4-F158AEE98379}"/>
              </a:ext>
            </a:extLst>
          </p:cNvPr>
          <p:cNvSpPr txBox="1"/>
          <p:nvPr/>
        </p:nvSpPr>
        <p:spPr>
          <a:xfrm>
            <a:off x="14200092" y="2836763"/>
            <a:ext cx="4277463" cy="2308324"/>
          </a:xfrm>
          <a:prstGeom prst="rect">
            <a:avLst/>
          </a:prstGeom>
          <a:noFill/>
        </p:spPr>
        <p:txBody>
          <a:bodyPr wrap="square" rtlCol="0">
            <a:spAutoFit/>
          </a:bodyPr>
          <a:lstStyle/>
          <a:p>
            <a:r>
              <a:rPr lang="ja-JP" altLang="en-US" b="1" dirty="0">
                <a:latin typeface="MS PGothic" panose="020B0600070205080204" pitchFamily="34" charset="-128"/>
                <a:ea typeface="MS PGothic" panose="020B0600070205080204" pitchFamily="34" charset="-128"/>
              </a:rPr>
              <a:t>排気音</a:t>
            </a:r>
            <a:endParaRPr lang="en-US" altLang="ja-JP" b="1" dirty="0">
              <a:latin typeface="MS PGothic" panose="020B0600070205080204" pitchFamily="34" charset="-128"/>
              <a:ea typeface="MS PGothic" panose="020B0600070205080204" pitchFamily="34" charset="-128"/>
            </a:endParaRPr>
          </a:p>
          <a:p>
            <a:endParaRPr kumimoji="1" lang="en-US" altLang="ja-JP" b="1" dirty="0">
              <a:latin typeface="MS PGothic" panose="020B0600070205080204" pitchFamily="34" charset="-128"/>
              <a:ea typeface="MS PGothic" panose="020B0600070205080204" pitchFamily="34" charset="-128"/>
            </a:endParaRPr>
          </a:p>
          <a:p>
            <a:r>
              <a:rPr kumimoji="1" lang="en-US" altLang="ja-JP" b="1" dirty="0">
                <a:latin typeface="MS PGothic" panose="020B0600070205080204" pitchFamily="34" charset="-128"/>
                <a:ea typeface="MS PGothic" panose="020B0600070205080204" pitchFamily="34" charset="-128"/>
              </a:rPr>
              <a:t>Close </a:t>
            </a:r>
            <a:r>
              <a:rPr kumimoji="1" lang="ja-JP" altLang="en-US" b="1" dirty="0">
                <a:latin typeface="MS PGothic" panose="020B0600070205080204" pitchFamily="34" charset="-128"/>
                <a:ea typeface="MS PGothic" panose="020B0600070205080204" pitchFamily="34" charset="-128"/>
              </a:rPr>
              <a:t>約</a:t>
            </a:r>
            <a:r>
              <a:rPr kumimoji="1" lang="en-US" altLang="ja-JP" b="1" dirty="0">
                <a:latin typeface="MS PGothic" panose="020B0600070205080204" pitchFamily="34" charset="-128"/>
                <a:ea typeface="MS PGothic" panose="020B0600070205080204" pitchFamily="34" charset="-128"/>
              </a:rPr>
              <a:t>30cm</a:t>
            </a:r>
            <a:endParaRPr lang="en-US" altLang="ja-JP" b="1" dirty="0">
              <a:latin typeface="MS PGothic" panose="020B0600070205080204" pitchFamily="34" charset="-128"/>
              <a:ea typeface="MS PGothic" panose="020B0600070205080204" pitchFamily="34" charset="-128"/>
            </a:endParaRPr>
          </a:p>
          <a:p>
            <a:r>
              <a:rPr kumimoji="1" lang="en-US" altLang="ja-JP" b="1" dirty="0">
                <a:latin typeface="MS PGothic" panose="020B0600070205080204" pitchFamily="34" charset="-128"/>
                <a:ea typeface="MS PGothic" panose="020B0600070205080204" pitchFamily="34" charset="-128"/>
              </a:rPr>
              <a:t>Far </a:t>
            </a:r>
            <a:r>
              <a:rPr kumimoji="1" lang="ja-JP" altLang="en-US" b="1" dirty="0">
                <a:latin typeface="MS PGothic" panose="020B0600070205080204" pitchFamily="34" charset="-128"/>
                <a:ea typeface="MS PGothic" panose="020B0600070205080204" pitchFamily="34" charset="-128"/>
              </a:rPr>
              <a:t>約</a:t>
            </a:r>
            <a:r>
              <a:rPr kumimoji="1" lang="en-US" altLang="ja-JP" b="1" dirty="0">
                <a:latin typeface="MS PGothic" panose="020B0600070205080204" pitchFamily="34" charset="-128"/>
                <a:ea typeface="MS PGothic" panose="020B0600070205080204" pitchFamily="34" charset="-128"/>
              </a:rPr>
              <a:t>5m</a:t>
            </a:r>
            <a:endParaRPr kumimoji="1" lang="ja-JP" altLang="en-US" b="1" dirty="0">
              <a:latin typeface="MS PGothic" panose="020B0600070205080204" pitchFamily="34" charset="-128"/>
              <a:ea typeface="MS PGothic" panose="020B0600070205080204" pitchFamily="34" charset="-128"/>
            </a:endParaRPr>
          </a:p>
        </p:txBody>
      </p:sp>
      <p:sp>
        <p:nvSpPr>
          <p:cNvPr id="15" name="テキスト ボックス 35">
            <a:extLst>
              <a:ext uri="{FF2B5EF4-FFF2-40B4-BE49-F238E27FC236}">
                <a16:creationId xmlns:a16="http://schemas.microsoft.com/office/drawing/2014/main" id="{E28B81E9-7834-D842-6FCD-FAD37E37ADF4}"/>
              </a:ext>
            </a:extLst>
          </p:cNvPr>
          <p:cNvSpPr txBox="1"/>
          <p:nvPr/>
        </p:nvSpPr>
        <p:spPr>
          <a:xfrm>
            <a:off x="8177111" y="8298935"/>
            <a:ext cx="3095090" cy="646331"/>
          </a:xfrm>
          <a:prstGeom prst="rect">
            <a:avLst/>
          </a:prstGeom>
          <a:noFill/>
        </p:spPr>
        <p:txBody>
          <a:bodyPr wrap="square" rtlCol="0">
            <a:spAutoFit/>
          </a:bodyPr>
          <a:lstStyle/>
          <a:p>
            <a:r>
              <a:rPr kumimoji="1" lang="ja-JP" altLang="en-US" b="1" dirty="0">
                <a:latin typeface="MS PGothic" panose="020B0600070205080204" pitchFamily="34" charset="-128"/>
                <a:ea typeface="MS PGothic" panose="020B0600070205080204" pitchFamily="34" charset="-128"/>
              </a:rPr>
              <a:t>その他効果音</a:t>
            </a:r>
          </a:p>
        </p:txBody>
      </p:sp>
      <p:sp>
        <p:nvSpPr>
          <p:cNvPr id="17" name="正方形/長方形 38">
            <a:extLst>
              <a:ext uri="{FF2B5EF4-FFF2-40B4-BE49-F238E27FC236}">
                <a16:creationId xmlns:a16="http://schemas.microsoft.com/office/drawing/2014/main" id="{30D50681-157B-33C0-C590-24016B86C228}"/>
              </a:ext>
            </a:extLst>
          </p:cNvPr>
          <p:cNvSpPr/>
          <p:nvPr/>
        </p:nvSpPr>
        <p:spPr>
          <a:xfrm rot="988636">
            <a:off x="2381693" y="4786638"/>
            <a:ext cx="2211572" cy="6997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
        <p:nvSpPr>
          <p:cNvPr id="19" name="正方形/長方形 39">
            <a:extLst>
              <a:ext uri="{FF2B5EF4-FFF2-40B4-BE49-F238E27FC236}">
                <a16:creationId xmlns:a16="http://schemas.microsoft.com/office/drawing/2014/main" id="{0F410E0E-4F68-DA06-2953-2FE4405C1F00}"/>
              </a:ext>
            </a:extLst>
          </p:cNvPr>
          <p:cNvSpPr/>
          <p:nvPr/>
        </p:nvSpPr>
        <p:spPr>
          <a:xfrm rot="3870818">
            <a:off x="5116771" y="4250318"/>
            <a:ext cx="830126"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
        <p:nvSpPr>
          <p:cNvPr id="21" name="正方形/長方形 40">
            <a:extLst>
              <a:ext uri="{FF2B5EF4-FFF2-40B4-BE49-F238E27FC236}">
                <a16:creationId xmlns:a16="http://schemas.microsoft.com/office/drawing/2014/main" id="{3B65171F-1F04-5ECF-770E-18918A1B9215}"/>
              </a:ext>
            </a:extLst>
          </p:cNvPr>
          <p:cNvSpPr/>
          <p:nvPr/>
        </p:nvSpPr>
        <p:spPr>
          <a:xfrm rot="5400000">
            <a:off x="9762245" y="3690734"/>
            <a:ext cx="830126"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
        <p:nvSpPr>
          <p:cNvPr id="23" name="正方形/長方形 41">
            <a:extLst>
              <a:ext uri="{FF2B5EF4-FFF2-40B4-BE49-F238E27FC236}">
                <a16:creationId xmlns:a16="http://schemas.microsoft.com/office/drawing/2014/main" id="{B7D90B79-DED0-F746-0226-F0D1FF0FB480}"/>
              </a:ext>
            </a:extLst>
          </p:cNvPr>
          <p:cNvSpPr/>
          <p:nvPr/>
        </p:nvSpPr>
        <p:spPr>
          <a:xfrm rot="9186275">
            <a:off x="14132682" y="5503932"/>
            <a:ext cx="1437625"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
        <p:nvSpPr>
          <p:cNvPr id="25" name="正方形/長方形 42">
            <a:extLst>
              <a:ext uri="{FF2B5EF4-FFF2-40B4-BE49-F238E27FC236}">
                <a16:creationId xmlns:a16="http://schemas.microsoft.com/office/drawing/2014/main" id="{C343E83A-913B-2E2E-AE03-2A7A53BFFD11}"/>
              </a:ext>
            </a:extLst>
          </p:cNvPr>
          <p:cNvSpPr/>
          <p:nvPr/>
        </p:nvSpPr>
        <p:spPr>
          <a:xfrm rot="5400000" flipV="1">
            <a:off x="9090623" y="7596326"/>
            <a:ext cx="1359502"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Tree>
    <p:extLst>
      <p:ext uri="{BB962C8B-B14F-4D97-AF65-F5344CB8AC3E}">
        <p14:creationId xmlns:p14="http://schemas.microsoft.com/office/powerpoint/2010/main" val="73774159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8BE9B-D38D-EFB0-3B2D-13834BF0212A}"/>
            </a:ext>
          </a:extLst>
        </p:cNvPr>
        <p:cNvGrpSpPr/>
        <p:nvPr/>
      </p:nvGrpSpPr>
      <p:grpSpPr>
        <a:xfrm>
          <a:off x="0" y="0"/>
          <a:ext cx="0" cy="0"/>
          <a:chOff x="0" y="0"/>
          <a:chExt cx="0" cy="0"/>
        </a:xfrm>
      </p:grpSpPr>
      <p:pic>
        <p:nvPicPr>
          <p:cNvPr id="31" name="図 30" descr="道路を走る車のcg&#10;&#10;AI 生成コンテンツは誤りを含む可能性があります。">
            <a:extLst>
              <a:ext uri="{FF2B5EF4-FFF2-40B4-BE49-F238E27FC236}">
                <a16:creationId xmlns:a16="http://schemas.microsoft.com/office/drawing/2014/main" id="{B503D930-8138-C507-544F-435D992BC13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17687" y="1004887"/>
            <a:ext cx="14655800" cy="8243888"/>
          </a:xfrm>
          <a:prstGeom prst="rect">
            <a:avLst/>
          </a:prstGeom>
          <a:effectLst>
            <a:softEdge rad="645478"/>
          </a:effectLst>
        </p:spPr>
      </p:pic>
      <p:sp>
        <p:nvSpPr>
          <p:cNvPr id="32" name="テキスト ボックス 31">
            <a:extLst>
              <a:ext uri="{FF2B5EF4-FFF2-40B4-BE49-F238E27FC236}">
                <a16:creationId xmlns:a16="http://schemas.microsoft.com/office/drawing/2014/main" id="{29970D0B-AD9E-9094-B9C5-E8B67784AC60}"/>
              </a:ext>
            </a:extLst>
          </p:cNvPr>
          <p:cNvSpPr txBox="1"/>
          <p:nvPr/>
        </p:nvSpPr>
        <p:spPr>
          <a:xfrm>
            <a:off x="765544" y="3805491"/>
            <a:ext cx="3416514" cy="646331"/>
          </a:xfrm>
          <a:prstGeom prst="rect">
            <a:avLst/>
          </a:prstGeom>
          <a:noFill/>
        </p:spPr>
        <p:txBody>
          <a:bodyPr wrap="square" rtlCol="0">
            <a:spAutoFit/>
          </a:bodyPr>
          <a:lstStyle/>
          <a:p>
            <a:r>
              <a:rPr kumimoji="1" lang="ja-JP" altLang="en-US" b="1" dirty="0">
                <a:latin typeface="MS PGothic" panose="020B0600070205080204" pitchFamily="34" charset="-128"/>
                <a:ea typeface="MS PGothic" panose="020B0600070205080204" pitchFamily="34" charset="-128"/>
              </a:rPr>
              <a:t>吸気ボックス</a:t>
            </a:r>
          </a:p>
        </p:txBody>
      </p:sp>
      <p:sp>
        <p:nvSpPr>
          <p:cNvPr id="39" name="正方形/長方形 38">
            <a:extLst>
              <a:ext uri="{FF2B5EF4-FFF2-40B4-BE49-F238E27FC236}">
                <a16:creationId xmlns:a16="http://schemas.microsoft.com/office/drawing/2014/main" id="{1214E606-AA76-8120-0B51-8992F762BFD4}"/>
              </a:ext>
            </a:extLst>
          </p:cNvPr>
          <p:cNvSpPr/>
          <p:nvPr/>
        </p:nvSpPr>
        <p:spPr>
          <a:xfrm rot="988636">
            <a:off x="2381693" y="4786638"/>
            <a:ext cx="2211572" cy="6997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pic>
        <p:nvPicPr>
          <p:cNvPr id="2" name="GRCarolla_onerev_indturbo">
            <a:hlinkClick r:id="" action="ppaction://media"/>
            <a:extLst>
              <a:ext uri="{FF2B5EF4-FFF2-40B4-BE49-F238E27FC236}">
                <a16:creationId xmlns:a16="http://schemas.microsoft.com/office/drawing/2014/main" id="{C3733967-2AA3-7B48-D0B9-ED7AEC6ADA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90649" y="3722256"/>
            <a:ext cx="812800" cy="812800"/>
          </a:xfrm>
          <a:prstGeom prst="rect">
            <a:avLst/>
          </a:prstGeom>
        </p:spPr>
      </p:pic>
      <p:sp>
        <p:nvSpPr>
          <p:cNvPr id="3" name="テキスト ボックス 2">
            <a:extLst>
              <a:ext uri="{FF2B5EF4-FFF2-40B4-BE49-F238E27FC236}">
                <a16:creationId xmlns:a16="http://schemas.microsoft.com/office/drawing/2014/main" id="{451CAB7E-F81A-3C6B-D3DE-9508646C125C}"/>
              </a:ext>
            </a:extLst>
          </p:cNvPr>
          <p:cNvSpPr txBox="1"/>
          <p:nvPr/>
        </p:nvSpPr>
        <p:spPr>
          <a:xfrm>
            <a:off x="4436344" y="3242338"/>
            <a:ext cx="3416514"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エンジンルーム</a:t>
            </a:r>
          </a:p>
        </p:txBody>
      </p:sp>
      <p:sp>
        <p:nvSpPr>
          <p:cNvPr id="4" name="テキスト ボックス 3">
            <a:extLst>
              <a:ext uri="{FF2B5EF4-FFF2-40B4-BE49-F238E27FC236}">
                <a16:creationId xmlns:a16="http://schemas.microsoft.com/office/drawing/2014/main" id="{FAC29BF4-97F2-D882-2E7F-27F6C30209A9}"/>
              </a:ext>
            </a:extLst>
          </p:cNvPr>
          <p:cNvSpPr txBox="1"/>
          <p:nvPr/>
        </p:nvSpPr>
        <p:spPr>
          <a:xfrm>
            <a:off x="8890379" y="2699203"/>
            <a:ext cx="2619578"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インテリア</a:t>
            </a:r>
          </a:p>
        </p:txBody>
      </p:sp>
      <p:sp>
        <p:nvSpPr>
          <p:cNvPr id="5" name="テキスト ボックス 4">
            <a:extLst>
              <a:ext uri="{FF2B5EF4-FFF2-40B4-BE49-F238E27FC236}">
                <a16:creationId xmlns:a16="http://schemas.microsoft.com/office/drawing/2014/main" id="{13DFCC84-4482-3772-2812-CAAB991303A0}"/>
              </a:ext>
            </a:extLst>
          </p:cNvPr>
          <p:cNvSpPr txBox="1"/>
          <p:nvPr/>
        </p:nvSpPr>
        <p:spPr>
          <a:xfrm>
            <a:off x="14200092" y="2836763"/>
            <a:ext cx="4277463" cy="2308324"/>
          </a:xfrm>
          <a:prstGeom prst="rect">
            <a:avLst/>
          </a:prstGeom>
          <a:noFill/>
        </p:spPr>
        <p:txBody>
          <a:bodyPr wrap="square" rtlCol="0">
            <a:spAutoFit/>
          </a:bodyPr>
          <a:lstStyle/>
          <a:p>
            <a:r>
              <a:rPr lang="ja-JP" altLang="en-US" b="1" dirty="0">
                <a:solidFill>
                  <a:schemeClr val="tx1">
                    <a:alpha val="40000"/>
                  </a:schemeClr>
                </a:solidFill>
                <a:latin typeface="MS PGothic" panose="020B0600070205080204" pitchFamily="34" charset="-128"/>
                <a:ea typeface="MS PGothic" panose="020B0600070205080204" pitchFamily="34" charset="-128"/>
              </a:rPr>
              <a:t>排気音</a:t>
            </a:r>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Close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30cm</a:t>
            </a:r>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Far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5m</a:t>
            </a:r>
            <a:endParaRPr kumimoji="1" lang="ja-JP" altLang="en-US" b="1" dirty="0">
              <a:solidFill>
                <a:schemeClr val="tx1">
                  <a:alpha val="40000"/>
                </a:schemeClr>
              </a:solidFill>
              <a:latin typeface="MS PGothic" panose="020B0600070205080204" pitchFamily="34" charset="-128"/>
              <a:ea typeface="MS PGothic" panose="020B0600070205080204" pitchFamily="34" charset="-128"/>
            </a:endParaRPr>
          </a:p>
        </p:txBody>
      </p:sp>
      <p:sp>
        <p:nvSpPr>
          <p:cNvPr id="6" name="テキスト ボックス 5">
            <a:extLst>
              <a:ext uri="{FF2B5EF4-FFF2-40B4-BE49-F238E27FC236}">
                <a16:creationId xmlns:a16="http://schemas.microsoft.com/office/drawing/2014/main" id="{7F8C7725-1C38-902F-AE50-F24C27F58AC1}"/>
              </a:ext>
            </a:extLst>
          </p:cNvPr>
          <p:cNvSpPr txBox="1"/>
          <p:nvPr/>
        </p:nvSpPr>
        <p:spPr>
          <a:xfrm>
            <a:off x="8177111" y="8298935"/>
            <a:ext cx="3095090"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その他効果音</a:t>
            </a:r>
          </a:p>
        </p:txBody>
      </p:sp>
      <p:sp>
        <p:nvSpPr>
          <p:cNvPr id="7" name="正方形/長方形 6">
            <a:extLst>
              <a:ext uri="{FF2B5EF4-FFF2-40B4-BE49-F238E27FC236}">
                <a16:creationId xmlns:a16="http://schemas.microsoft.com/office/drawing/2014/main" id="{D6AA35B0-A2F2-AE33-547E-FDDF48B0380F}"/>
              </a:ext>
            </a:extLst>
          </p:cNvPr>
          <p:cNvSpPr/>
          <p:nvPr/>
        </p:nvSpPr>
        <p:spPr>
          <a:xfrm rot="3870818">
            <a:off x="5116771" y="4250318"/>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8" name="正方形/長方形 7">
            <a:extLst>
              <a:ext uri="{FF2B5EF4-FFF2-40B4-BE49-F238E27FC236}">
                <a16:creationId xmlns:a16="http://schemas.microsoft.com/office/drawing/2014/main" id="{6DAE77DC-A058-B9AA-C686-EC3D0E2052F7}"/>
              </a:ext>
            </a:extLst>
          </p:cNvPr>
          <p:cNvSpPr/>
          <p:nvPr/>
        </p:nvSpPr>
        <p:spPr>
          <a:xfrm rot="5400000">
            <a:off x="9762245" y="3690734"/>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9" name="正方形/長方形 8">
            <a:extLst>
              <a:ext uri="{FF2B5EF4-FFF2-40B4-BE49-F238E27FC236}">
                <a16:creationId xmlns:a16="http://schemas.microsoft.com/office/drawing/2014/main" id="{402224AD-7074-4087-B31C-2A52D0E5367C}"/>
              </a:ext>
            </a:extLst>
          </p:cNvPr>
          <p:cNvSpPr/>
          <p:nvPr/>
        </p:nvSpPr>
        <p:spPr>
          <a:xfrm rot="9186275">
            <a:off x="14132682" y="5503932"/>
            <a:ext cx="1437625"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10" name="正方形/長方形 9">
            <a:extLst>
              <a:ext uri="{FF2B5EF4-FFF2-40B4-BE49-F238E27FC236}">
                <a16:creationId xmlns:a16="http://schemas.microsoft.com/office/drawing/2014/main" id="{FD79C7B8-B832-F33A-1556-5C617CA91452}"/>
              </a:ext>
            </a:extLst>
          </p:cNvPr>
          <p:cNvSpPr/>
          <p:nvPr/>
        </p:nvSpPr>
        <p:spPr>
          <a:xfrm rot="5400000" flipV="1">
            <a:off x="9090623" y="7596326"/>
            <a:ext cx="1359502"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Tree>
    <p:extLst>
      <p:ext uri="{BB962C8B-B14F-4D97-AF65-F5344CB8AC3E}">
        <p14:creationId xmlns:p14="http://schemas.microsoft.com/office/powerpoint/2010/main" val="13827487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3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5" descr="屋内, 座る, バイク, テーブル が含まれている画像&#10;&#10;自動的に生成された説明">
            <a:extLst>
              <a:ext uri="{FF2B5EF4-FFF2-40B4-BE49-F238E27FC236}">
                <a16:creationId xmlns:a16="http://schemas.microsoft.com/office/drawing/2014/main" id="{5FCB9B27-019F-CEB9-4401-F2BB8A15E609}"/>
              </a:ext>
            </a:extLst>
          </p:cNvPr>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t="11947" b="11947"/>
          <a:stretch/>
        </p:blipFill>
        <p:spPr>
          <a:prstGeom prst="rect">
            <a:avLst/>
          </a:prstGeom>
        </p:spPr>
      </p:pic>
    </p:spTree>
    <p:extLst>
      <p:ext uri="{BB962C8B-B14F-4D97-AF65-F5344CB8AC3E}">
        <p14:creationId xmlns:p14="http://schemas.microsoft.com/office/powerpoint/2010/main" val="2509368876"/>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C11B6-85C5-3C44-6701-64DF84B8A138}"/>
            </a:ext>
          </a:extLst>
        </p:cNvPr>
        <p:cNvGrpSpPr/>
        <p:nvPr/>
      </p:nvGrpSpPr>
      <p:grpSpPr>
        <a:xfrm>
          <a:off x="0" y="0"/>
          <a:ext cx="0" cy="0"/>
          <a:chOff x="0" y="0"/>
          <a:chExt cx="0" cy="0"/>
        </a:xfrm>
      </p:grpSpPr>
      <p:pic>
        <p:nvPicPr>
          <p:cNvPr id="31" name="図 30" descr="道路を走る車のcg&#10;&#10;AI 生成コンテンツは誤りを含む可能性があります。">
            <a:extLst>
              <a:ext uri="{FF2B5EF4-FFF2-40B4-BE49-F238E27FC236}">
                <a16:creationId xmlns:a16="http://schemas.microsoft.com/office/drawing/2014/main" id="{19C157A0-D6FF-CDD0-EB41-D6F7A02F747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17687" y="1004887"/>
            <a:ext cx="14655800" cy="8243888"/>
          </a:xfrm>
          <a:prstGeom prst="rect">
            <a:avLst/>
          </a:prstGeom>
          <a:effectLst>
            <a:softEdge rad="645478"/>
          </a:effectLst>
        </p:spPr>
      </p:pic>
      <p:sp>
        <p:nvSpPr>
          <p:cNvPr id="33" name="テキスト ボックス 32">
            <a:extLst>
              <a:ext uri="{FF2B5EF4-FFF2-40B4-BE49-F238E27FC236}">
                <a16:creationId xmlns:a16="http://schemas.microsoft.com/office/drawing/2014/main" id="{C04A4B2C-789A-71E3-A316-6F5013E3BDE8}"/>
              </a:ext>
            </a:extLst>
          </p:cNvPr>
          <p:cNvSpPr txBox="1"/>
          <p:nvPr/>
        </p:nvSpPr>
        <p:spPr>
          <a:xfrm>
            <a:off x="4436344" y="3242338"/>
            <a:ext cx="3740767" cy="646331"/>
          </a:xfrm>
          <a:prstGeom prst="rect">
            <a:avLst/>
          </a:prstGeom>
          <a:noFill/>
        </p:spPr>
        <p:txBody>
          <a:bodyPr wrap="square" rtlCol="0">
            <a:spAutoFit/>
          </a:bodyPr>
          <a:lstStyle/>
          <a:p>
            <a:r>
              <a:rPr kumimoji="1" lang="ja-JP" altLang="en-US" b="1" dirty="0">
                <a:latin typeface="MS PGothic" panose="020B0600070205080204" pitchFamily="34" charset="-128"/>
                <a:ea typeface="MS PGothic" panose="020B0600070205080204" pitchFamily="34" charset="-128"/>
              </a:rPr>
              <a:t>エンジンルーム</a:t>
            </a:r>
          </a:p>
        </p:txBody>
      </p:sp>
      <p:sp>
        <p:nvSpPr>
          <p:cNvPr id="40" name="正方形/長方形 39">
            <a:extLst>
              <a:ext uri="{FF2B5EF4-FFF2-40B4-BE49-F238E27FC236}">
                <a16:creationId xmlns:a16="http://schemas.microsoft.com/office/drawing/2014/main" id="{64FCD5AB-E4A9-7859-CA8F-A9992B811324}"/>
              </a:ext>
            </a:extLst>
          </p:cNvPr>
          <p:cNvSpPr/>
          <p:nvPr/>
        </p:nvSpPr>
        <p:spPr>
          <a:xfrm rot="3870818">
            <a:off x="5116771" y="4250318"/>
            <a:ext cx="830126"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pic>
        <p:nvPicPr>
          <p:cNvPr id="2" name="GRCarolla_onerev_eng">
            <a:hlinkClick r:id="" action="ppaction://media"/>
            <a:extLst>
              <a:ext uri="{FF2B5EF4-FFF2-40B4-BE49-F238E27FC236}">
                <a16:creationId xmlns:a16="http://schemas.microsoft.com/office/drawing/2014/main" id="{316E63F7-3ACA-F92C-EA47-6F31B67BDD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767790" y="2615968"/>
            <a:ext cx="812800" cy="812800"/>
          </a:xfrm>
          <a:prstGeom prst="rect">
            <a:avLst/>
          </a:prstGeom>
        </p:spPr>
      </p:pic>
      <p:sp>
        <p:nvSpPr>
          <p:cNvPr id="3" name="テキスト ボックス 2">
            <a:extLst>
              <a:ext uri="{FF2B5EF4-FFF2-40B4-BE49-F238E27FC236}">
                <a16:creationId xmlns:a16="http://schemas.microsoft.com/office/drawing/2014/main" id="{B92C0473-045E-E71D-0219-6007CF7114CD}"/>
              </a:ext>
            </a:extLst>
          </p:cNvPr>
          <p:cNvSpPr txBox="1"/>
          <p:nvPr/>
        </p:nvSpPr>
        <p:spPr>
          <a:xfrm>
            <a:off x="765544" y="3805491"/>
            <a:ext cx="3416514"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吸気ボックス</a:t>
            </a:r>
          </a:p>
        </p:txBody>
      </p:sp>
      <p:sp>
        <p:nvSpPr>
          <p:cNvPr id="4" name="テキスト ボックス 3">
            <a:extLst>
              <a:ext uri="{FF2B5EF4-FFF2-40B4-BE49-F238E27FC236}">
                <a16:creationId xmlns:a16="http://schemas.microsoft.com/office/drawing/2014/main" id="{BB8F3229-860E-B4A6-0FDA-84DC56C0581C}"/>
              </a:ext>
            </a:extLst>
          </p:cNvPr>
          <p:cNvSpPr txBox="1"/>
          <p:nvPr/>
        </p:nvSpPr>
        <p:spPr>
          <a:xfrm>
            <a:off x="8890379" y="2699203"/>
            <a:ext cx="2619578"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インテリア</a:t>
            </a:r>
          </a:p>
        </p:txBody>
      </p:sp>
      <p:sp>
        <p:nvSpPr>
          <p:cNvPr id="5" name="テキスト ボックス 4">
            <a:extLst>
              <a:ext uri="{FF2B5EF4-FFF2-40B4-BE49-F238E27FC236}">
                <a16:creationId xmlns:a16="http://schemas.microsoft.com/office/drawing/2014/main" id="{599E8383-E660-19DF-2855-2DE486654089}"/>
              </a:ext>
            </a:extLst>
          </p:cNvPr>
          <p:cNvSpPr txBox="1"/>
          <p:nvPr/>
        </p:nvSpPr>
        <p:spPr>
          <a:xfrm>
            <a:off x="14200092" y="2836763"/>
            <a:ext cx="4277463" cy="2308324"/>
          </a:xfrm>
          <a:prstGeom prst="rect">
            <a:avLst/>
          </a:prstGeom>
          <a:noFill/>
        </p:spPr>
        <p:txBody>
          <a:bodyPr wrap="square" rtlCol="0">
            <a:spAutoFit/>
          </a:bodyPr>
          <a:lstStyle/>
          <a:p>
            <a:r>
              <a:rPr lang="ja-JP" altLang="en-US" b="1" dirty="0">
                <a:solidFill>
                  <a:schemeClr val="tx1">
                    <a:alpha val="40000"/>
                  </a:schemeClr>
                </a:solidFill>
                <a:latin typeface="MS PGothic" panose="020B0600070205080204" pitchFamily="34" charset="-128"/>
                <a:ea typeface="MS PGothic" panose="020B0600070205080204" pitchFamily="34" charset="-128"/>
              </a:rPr>
              <a:t>排気音</a:t>
            </a:r>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endParaRPr kumimoji="1" lang="en-US" altLang="ja-JP" b="1" dirty="0">
              <a:solidFill>
                <a:schemeClr val="tx1">
                  <a:alpha val="40000"/>
                </a:schemeClr>
              </a:solidFill>
              <a:latin typeface="MS PGothic" panose="020B0600070205080204" pitchFamily="34" charset="-128"/>
              <a:ea typeface="MS PGothic" panose="020B0600070205080204" pitchFamily="34" charset="-128"/>
            </a:endParaRP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Close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30cm</a:t>
            </a:r>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Far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5m</a:t>
            </a:r>
            <a:endParaRPr kumimoji="1" lang="ja-JP" altLang="en-US" b="1" dirty="0">
              <a:solidFill>
                <a:schemeClr val="tx1">
                  <a:alpha val="40000"/>
                </a:schemeClr>
              </a:solidFill>
              <a:latin typeface="MS PGothic" panose="020B0600070205080204" pitchFamily="34" charset="-128"/>
              <a:ea typeface="MS PGothic" panose="020B0600070205080204" pitchFamily="34" charset="-128"/>
            </a:endParaRPr>
          </a:p>
        </p:txBody>
      </p:sp>
      <p:sp>
        <p:nvSpPr>
          <p:cNvPr id="6" name="テキスト ボックス 5">
            <a:extLst>
              <a:ext uri="{FF2B5EF4-FFF2-40B4-BE49-F238E27FC236}">
                <a16:creationId xmlns:a16="http://schemas.microsoft.com/office/drawing/2014/main" id="{A8122B9E-4FFE-1EAB-7903-72B2E51AFF64}"/>
              </a:ext>
            </a:extLst>
          </p:cNvPr>
          <p:cNvSpPr txBox="1"/>
          <p:nvPr/>
        </p:nvSpPr>
        <p:spPr>
          <a:xfrm>
            <a:off x="8177111" y="8298935"/>
            <a:ext cx="3095090"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その他効果音</a:t>
            </a:r>
          </a:p>
        </p:txBody>
      </p:sp>
      <p:sp>
        <p:nvSpPr>
          <p:cNvPr id="7" name="正方形/長方形 6">
            <a:extLst>
              <a:ext uri="{FF2B5EF4-FFF2-40B4-BE49-F238E27FC236}">
                <a16:creationId xmlns:a16="http://schemas.microsoft.com/office/drawing/2014/main" id="{EA9442E2-ECFC-51EC-565D-2D536E8F8807}"/>
              </a:ext>
            </a:extLst>
          </p:cNvPr>
          <p:cNvSpPr/>
          <p:nvPr/>
        </p:nvSpPr>
        <p:spPr>
          <a:xfrm rot="988636">
            <a:off x="2381693" y="4786638"/>
            <a:ext cx="2211572" cy="69978"/>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8" name="正方形/長方形 7">
            <a:extLst>
              <a:ext uri="{FF2B5EF4-FFF2-40B4-BE49-F238E27FC236}">
                <a16:creationId xmlns:a16="http://schemas.microsoft.com/office/drawing/2014/main" id="{E42B8027-4826-7B4E-473A-83A83BDFBD4A}"/>
              </a:ext>
            </a:extLst>
          </p:cNvPr>
          <p:cNvSpPr/>
          <p:nvPr/>
        </p:nvSpPr>
        <p:spPr>
          <a:xfrm rot="5400000">
            <a:off x="9762245" y="3690734"/>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9" name="正方形/長方形 8">
            <a:extLst>
              <a:ext uri="{FF2B5EF4-FFF2-40B4-BE49-F238E27FC236}">
                <a16:creationId xmlns:a16="http://schemas.microsoft.com/office/drawing/2014/main" id="{C62D9C71-9D85-4CE3-5467-291B8CAEBAC2}"/>
              </a:ext>
            </a:extLst>
          </p:cNvPr>
          <p:cNvSpPr/>
          <p:nvPr/>
        </p:nvSpPr>
        <p:spPr>
          <a:xfrm rot="9186275">
            <a:off x="14132682" y="5503932"/>
            <a:ext cx="1437625"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10" name="正方形/長方形 9">
            <a:extLst>
              <a:ext uri="{FF2B5EF4-FFF2-40B4-BE49-F238E27FC236}">
                <a16:creationId xmlns:a16="http://schemas.microsoft.com/office/drawing/2014/main" id="{85CE1600-34FB-F1CB-3851-DD6AA43E1771}"/>
              </a:ext>
            </a:extLst>
          </p:cNvPr>
          <p:cNvSpPr/>
          <p:nvPr/>
        </p:nvSpPr>
        <p:spPr>
          <a:xfrm rot="5400000" flipV="1">
            <a:off x="9090623" y="7596326"/>
            <a:ext cx="1359502"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Tree>
    <p:extLst>
      <p:ext uri="{BB962C8B-B14F-4D97-AF65-F5344CB8AC3E}">
        <p14:creationId xmlns:p14="http://schemas.microsoft.com/office/powerpoint/2010/main" val="16134169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3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189C91D-0DDD-CBA8-BF34-B66537029DCE}"/>
              </a:ext>
            </a:extLst>
          </p:cNvPr>
          <p:cNvSpPr>
            <a:spLocks noGrp="1"/>
          </p:cNvSpPr>
          <p:nvPr>
            <p:ph type="pic" idx="1"/>
          </p:nvPr>
        </p:nvSpPr>
        <p:spPr/>
        <p:txBody>
          <a:bodyPr/>
          <a:lstStyle/>
          <a:p>
            <a:endParaRPr lang="en-US"/>
          </a:p>
        </p:txBody>
      </p:sp>
      <p:pic>
        <p:nvPicPr>
          <p:cNvPr id="4" name="図 1" descr="空港に停まっている車&#10;&#10;中程度の精度で自動的に生成された説明">
            <a:extLst>
              <a:ext uri="{FF2B5EF4-FFF2-40B4-BE49-F238E27FC236}">
                <a16:creationId xmlns:a16="http://schemas.microsoft.com/office/drawing/2014/main" id="{CB53CE20-2F00-1614-CA08-C7EE14CAD75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47770" y="0"/>
            <a:ext cx="13795634" cy="10346726"/>
          </a:xfrm>
          <a:prstGeom prst="rect">
            <a:avLst/>
          </a:prstGeom>
        </p:spPr>
      </p:pic>
    </p:spTree>
    <p:extLst>
      <p:ext uri="{BB962C8B-B14F-4D97-AF65-F5344CB8AC3E}">
        <p14:creationId xmlns:p14="http://schemas.microsoft.com/office/powerpoint/2010/main" val="4212540075"/>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5F37B-93B1-F46D-F472-044240CA475B}"/>
            </a:ext>
          </a:extLst>
        </p:cNvPr>
        <p:cNvGrpSpPr/>
        <p:nvPr/>
      </p:nvGrpSpPr>
      <p:grpSpPr>
        <a:xfrm>
          <a:off x="0" y="0"/>
          <a:ext cx="0" cy="0"/>
          <a:chOff x="0" y="0"/>
          <a:chExt cx="0" cy="0"/>
        </a:xfrm>
      </p:grpSpPr>
      <p:pic>
        <p:nvPicPr>
          <p:cNvPr id="31" name="図 30" descr="道路を走る車のcg&#10;&#10;AI 生成コンテンツは誤りを含む可能性があります。">
            <a:extLst>
              <a:ext uri="{FF2B5EF4-FFF2-40B4-BE49-F238E27FC236}">
                <a16:creationId xmlns:a16="http://schemas.microsoft.com/office/drawing/2014/main" id="{A862E160-DE8C-390C-09FE-C27B272A102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17687" y="1004887"/>
            <a:ext cx="14655800" cy="8243888"/>
          </a:xfrm>
          <a:prstGeom prst="rect">
            <a:avLst/>
          </a:prstGeom>
          <a:effectLst>
            <a:softEdge rad="645478"/>
          </a:effectLst>
        </p:spPr>
      </p:pic>
      <p:sp>
        <p:nvSpPr>
          <p:cNvPr id="34" name="テキスト ボックス 33">
            <a:extLst>
              <a:ext uri="{FF2B5EF4-FFF2-40B4-BE49-F238E27FC236}">
                <a16:creationId xmlns:a16="http://schemas.microsoft.com/office/drawing/2014/main" id="{AA015084-E779-BE3C-34A8-98EF435B3879}"/>
              </a:ext>
            </a:extLst>
          </p:cNvPr>
          <p:cNvSpPr txBox="1"/>
          <p:nvPr/>
        </p:nvSpPr>
        <p:spPr>
          <a:xfrm>
            <a:off x="9328547" y="2671855"/>
            <a:ext cx="1793814" cy="646331"/>
          </a:xfrm>
          <a:prstGeom prst="rect">
            <a:avLst/>
          </a:prstGeom>
          <a:noFill/>
        </p:spPr>
        <p:txBody>
          <a:bodyPr wrap="square" rtlCol="0">
            <a:spAutoFit/>
          </a:bodyPr>
          <a:lstStyle/>
          <a:p>
            <a:r>
              <a:rPr lang="ja-JP" altLang="en-US" b="1" dirty="0">
                <a:latin typeface="MS PGothic" panose="020B0600070205080204" pitchFamily="34" charset="-128"/>
                <a:ea typeface="MS PGothic" panose="020B0600070205080204" pitchFamily="34" charset="-128"/>
              </a:rPr>
              <a:t>車室内</a:t>
            </a:r>
            <a:endParaRPr kumimoji="1" lang="ja-JP" altLang="en-US" b="1" dirty="0">
              <a:latin typeface="MS PGothic" panose="020B0600070205080204" pitchFamily="34" charset="-128"/>
              <a:ea typeface="MS PGothic" panose="020B0600070205080204" pitchFamily="34" charset="-128"/>
            </a:endParaRPr>
          </a:p>
        </p:txBody>
      </p:sp>
      <p:sp>
        <p:nvSpPr>
          <p:cNvPr id="41" name="正方形/長方形 40">
            <a:extLst>
              <a:ext uri="{FF2B5EF4-FFF2-40B4-BE49-F238E27FC236}">
                <a16:creationId xmlns:a16="http://schemas.microsoft.com/office/drawing/2014/main" id="{C2BFE192-AFCD-EC0A-1D5A-A342268ACFB4}"/>
              </a:ext>
            </a:extLst>
          </p:cNvPr>
          <p:cNvSpPr/>
          <p:nvPr/>
        </p:nvSpPr>
        <p:spPr>
          <a:xfrm rot="5400000">
            <a:off x="9762245" y="3690734"/>
            <a:ext cx="830126"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pic>
        <p:nvPicPr>
          <p:cNvPr id="2" name="GRCarolla_onerev_itr">
            <a:hlinkClick r:id="" action="ppaction://media"/>
            <a:extLst>
              <a:ext uri="{FF2B5EF4-FFF2-40B4-BE49-F238E27FC236}">
                <a16:creationId xmlns:a16="http://schemas.microsoft.com/office/drawing/2014/main" id="{CCCB9AE0-9FE1-9829-E34E-85A0BDC3D4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806373" y="2615968"/>
            <a:ext cx="812800" cy="812800"/>
          </a:xfrm>
          <a:prstGeom prst="rect">
            <a:avLst/>
          </a:prstGeom>
        </p:spPr>
      </p:pic>
      <p:sp>
        <p:nvSpPr>
          <p:cNvPr id="3" name="テキスト ボックス 2">
            <a:extLst>
              <a:ext uri="{FF2B5EF4-FFF2-40B4-BE49-F238E27FC236}">
                <a16:creationId xmlns:a16="http://schemas.microsoft.com/office/drawing/2014/main" id="{C94CADE0-4415-6A56-DA8F-C98C6121239F}"/>
              </a:ext>
            </a:extLst>
          </p:cNvPr>
          <p:cNvSpPr txBox="1"/>
          <p:nvPr/>
        </p:nvSpPr>
        <p:spPr>
          <a:xfrm>
            <a:off x="765544" y="3805491"/>
            <a:ext cx="3416514"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吸気ボックス</a:t>
            </a:r>
          </a:p>
        </p:txBody>
      </p:sp>
      <p:sp>
        <p:nvSpPr>
          <p:cNvPr id="5" name="テキスト ボックス 4">
            <a:extLst>
              <a:ext uri="{FF2B5EF4-FFF2-40B4-BE49-F238E27FC236}">
                <a16:creationId xmlns:a16="http://schemas.microsoft.com/office/drawing/2014/main" id="{3C4F36C5-D423-7F68-278C-A5982BE0DA55}"/>
              </a:ext>
            </a:extLst>
          </p:cNvPr>
          <p:cNvSpPr txBox="1"/>
          <p:nvPr/>
        </p:nvSpPr>
        <p:spPr>
          <a:xfrm>
            <a:off x="14200092" y="2836763"/>
            <a:ext cx="4277463" cy="2308324"/>
          </a:xfrm>
          <a:prstGeom prst="rect">
            <a:avLst/>
          </a:prstGeom>
          <a:noFill/>
        </p:spPr>
        <p:txBody>
          <a:bodyPr wrap="square" rtlCol="0">
            <a:spAutoFit/>
          </a:bodyPr>
          <a:lstStyle/>
          <a:p>
            <a:r>
              <a:rPr lang="ja-JP" altLang="en-US" b="1" dirty="0">
                <a:solidFill>
                  <a:schemeClr val="tx1">
                    <a:alpha val="40000"/>
                  </a:schemeClr>
                </a:solidFill>
                <a:latin typeface="MS PGothic" panose="020B0600070205080204" pitchFamily="34" charset="-128"/>
                <a:ea typeface="MS PGothic" panose="020B0600070205080204" pitchFamily="34" charset="-128"/>
              </a:rPr>
              <a:t>排気音</a:t>
            </a:r>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endParaRPr kumimoji="1" lang="en-US" altLang="ja-JP" b="1" dirty="0">
              <a:solidFill>
                <a:schemeClr val="tx1">
                  <a:alpha val="40000"/>
                </a:schemeClr>
              </a:solidFill>
              <a:latin typeface="MS PGothic" panose="020B0600070205080204" pitchFamily="34" charset="-128"/>
              <a:ea typeface="MS PGothic" panose="020B0600070205080204" pitchFamily="34" charset="-128"/>
            </a:endParaRP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Close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30cm</a:t>
            </a:r>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Far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5m</a:t>
            </a:r>
            <a:endParaRPr kumimoji="1" lang="ja-JP" altLang="en-US" b="1" dirty="0">
              <a:solidFill>
                <a:schemeClr val="tx1">
                  <a:alpha val="40000"/>
                </a:schemeClr>
              </a:solidFill>
              <a:latin typeface="MS PGothic" panose="020B0600070205080204" pitchFamily="34" charset="-128"/>
              <a:ea typeface="MS PGothic" panose="020B0600070205080204" pitchFamily="34" charset="-128"/>
            </a:endParaRPr>
          </a:p>
        </p:txBody>
      </p:sp>
      <p:sp>
        <p:nvSpPr>
          <p:cNvPr id="6" name="テキスト ボックス 5">
            <a:extLst>
              <a:ext uri="{FF2B5EF4-FFF2-40B4-BE49-F238E27FC236}">
                <a16:creationId xmlns:a16="http://schemas.microsoft.com/office/drawing/2014/main" id="{45FF68DB-0AA5-09BD-60C3-D229886C878F}"/>
              </a:ext>
            </a:extLst>
          </p:cNvPr>
          <p:cNvSpPr txBox="1"/>
          <p:nvPr/>
        </p:nvSpPr>
        <p:spPr>
          <a:xfrm>
            <a:off x="8177111" y="8298935"/>
            <a:ext cx="3095090"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その他効果音</a:t>
            </a:r>
          </a:p>
        </p:txBody>
      </p:sp>
      <p:sp>
        <p:nvSpPr>
          <p:cNvPr id="7" name="正方形/長方形 6">
            <a:extLst>
              <a:ext uri="{FF2B5EF4-FFF2-40B4-BE49-F238E27FC236}">
                <a16:creationId xmlns:a16="http://schemas.microsoft.com/office/drawing/2014/main" id="{2BA072FA-6329-BEFD-F2DE-3722363367C7}"/>
              </a:ext>
            </a:extLst>
          </p:cNvPr>
          <p:cNvSpPr/>
          <p:nvPr/>
        </p:nvSpPr>
        <p:spPr>
          <a:xfrm rot="988636">
            <a:off x="2381693" y="4786638"/>
            <a:ext cx="2211572" cy="69978"/>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8" name="正方形/長方形 7">
            <a:extLst>
              <a:ext uri="{FF2B5EF4-FFF2-40B4-BE49-F238E27FC236}">
                <a16:creationId xmlns:a16="http://schemas.microsoft.com/office/drawing/2014/main" id="{D70A30DA-93A4-3C23-FDF9-431233500A7E}"/>
              </a:ext>
            </a:extLst>
          </p:cNvPr>
          <p:cNvSpPr/>
          <p:nvPr/>
        </p:nvSpPr>
        <p:spPr>
          <a:xfrm rot="5400000">
            <a:off x="9762245" y="3690734"/>
            <a:ext cx="830126"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9" name="正方形/長方形 8">
            <a:extLst>
              <a:ext uri="{FF2B5EF4-FFF2-40B4-BE49-F238E27FC236}">
                <a16:creationId xmlns:a16="http://schemas.microsoft.com/office/drawing/2014/main" id="{293875B3-0DE2-25F2-764D-957ACF686126}"/>
              </a:ext>
            </a:extLst>
          </p:cNvPr>
          <p:cNvSpPr/>
          <p:nvPr/>
        </p:nvSpPr>
        <p:spPr>
          <a:xfrm rot="9186275">
            <a:off x="14132682" y="5503932"/>
            <a:ext cx="1437625"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10" name="正方形/長方形 9">
            <a:extLst>
              <a:ext uri="{FF2B5EF4-FFF2-40B4-BE49-F238E27FC236}">
                <a16:creationId xmlns:a16="http://schemas.microsoft.com/office/drawing/2014/main" id="{2C9B03BB-67A3-EF17-BB54-66816F235FAF}"/>
              </a:ext>
            </a:extLst>
          </p:cNvPr>
          <p:cNvSpPr/>
          <p:nvPr/>
        </p:nvSpPr>
        <p:spPr>
          <a:xfrm rot="5400000" flipV="1">
            <a:off x="9090623" y="7596326"/>
            <a:ext cx="1359502"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11" name="テキスト ボックス 10">
            <a:extLst>
              <a:ext uri="{FF2B5EF4-FFF2-40B4-BE49-F238E27FC236}">
                <a16:creationId xmlns:a16="http://schemas.microsoft.com/office/drawing/2014/main" id="{B45498EA-ACA6-D711-80B5-88B26FB2110C}"/>
              </a:ext>
            </a:extLst>
          </p:cNvPr>
          <p:cNvSpPr txBox="1"/>
          <p:nvPr/>
        </p:nvSpPr>
        <p:spPr>
          <a:xfrm>
            <a:off x="4436344" y="3242338"/>
            <a:ext cx="3740767"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エンジンルーム</a:t>
            </a:r>
          </a:p>
        </p:txBody>
      </p:sp>
      <p:sp>
        <p:nvSpPr>
          <p:cNvPr id="12" name="正方形/長方形 11">
            <a:extLst>
              <a:ext uri="{FF2B5EF4-FFF2-40B4-BE49-F238E27FC236}">
                <a16:creationId xmlns:a16="http://schemas.microsoft.com/office/drawing/2014/main" id="{C668F66C-BC5E-F007-1904-4B49FD86D372}"/>
              </a:ext>
            </a:extLst>
          </p:cNvPr>
          <p:cNvSpPr/>
          <p:nvPr/>
        </p:nvSpPr>
        <p:spPr>
          <a:xfrm rot="3870818">
            <a:off x="5116771" y="4250318"/>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Tree>
    <p:extLst>
      <p:ext uri="{BB962C8B-B14F-4D97-AF65-F5344CB8AC3E}">
        <p14:creationId xmlns:p14="http://schemas.microsoft.com/office/powerpoint/2010/main" val="23513135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3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091FBBB-259C-8691-6A1A-7821A3B963EF}"/>
              </a:ext>
            </a:extLst>
          </p:cNvPr>
          <p:cNvSpPr>
            <a:spLocks noGrp="1"/>
          </p:cNvSpPr>
          <p:nvPr>
            <p:ph type="pic" idx="1"/>
          </p:nvPr>
        </p:nvSpPr>
        <p:spPr/>
        <p:txBody>
          <a:bodyPr/>
          <a:lstStyle/>
          <a:p>
            <a:endParaRPr lang="en-US"/>
          </a:p>
        </p:txBody>
      </p:sp>
      <p:pic>
        <p:nvPicPr>
          <p:cNvPr id="4" name="図 1" descr="車のエンジン&#10;&#10;低い精度で自動的に生成された説明">
            <a:extLst>
              <a:ext uri="{FF2B5EF4-FFF2-40B4-BE49-F238E27FC236}">
                <a16:creationId xmlns:a16="http://schemas.microsoft.com/office/drawing/2014/main" id="{8A022AEA-A4F6-83FE-88BD-3205FFA93C5C}"/>
              </a:ext>
            </a:extLst>
          </p:cNvPr>
          <p:cNvPicPr>
            <a:picLocks noChangeAspect="1"/>
          </p:cNvPicPr>
          <p:nvPr/>
        </p:nvPicPr>
        <p:blipFill>
          <a:blip r:embed="rId3" cstate="print">
            <a:extLst>
              <a:ext uri="{28A0092B-C50C-407E-A947-70E740481C1C}">
                <a14:useLocalDpi xmlns:a14="http://schemas.microsoft.com/office/drawing/2010/main" val="0"/>
              </a:ext>
            </a:extLst>
          </a:blip>
          <a:srcRect t="7098" b="5737"/>
          <a:stretch/>
        </p:blipFill>
        <p:spPr>
          <a:xfrm>
            <a:off x="2446882" y="36062"/>
            <a:ext cx="13397410" cy="10218050"/>
          </a:xfrm>
          <a:prstGeom prst="rect">
            <a:avLst/>
          </a:prstGeom>
        </p:spPr>
      </p:pic>
    </p:spTree>
    <p:extLst>
      <p:ext uri="{BB962C8B-B14F-4D97-AF65-F5344CB8AC3E}">
        <p14:creationId xmlns:p14="http://schemas.microsoft.com/office/powerpoint/2010/main" val="1108370943"/>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51B2D-A2C8-7729-8B37-486C608BF27F}"/>
            </a:ext>
          </a:extLst>
        </p:cNvPr>
        <p:cNvGrpSpPr/>
        <p:nvPr/>
      </p:nvGrpSpPr>
      <p:grpSpPr>
        <a:xfrm>
          <a:off x="0" y="0"/>
          <a:ext cx="0" cy="0"/>
          <a:chOff x="0" y="0"/>
          <a:chExt cx="0" cy="0"/>
        </a:xfrm>
      </p:grpSpPr>
      <p:pic>
        <p:nvPicPr>
          <p:cNvPr id="31" name="図 30" descr="道路を走る車のcg&#10;&#10;AI 生成コンテンツは誤りを含む可能性があります。">
            <a:extLst>
              <a:ext uri="{FF2B5EF4-FFF2-40B4-BE49-F238E27FC236}">
                <a16:creationId xmlns:a16="http://schemas.microsoft.com/office/drawing/2014/main" id="{5E5AECB0-7C36-53A2-F64F-DA35D5CA6CB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817687" y="1004887"/>
            <a:ext cx="14655800" cy="8243888"/>
          </a:xfrm>
          <a:prstGeom prst="rect">
            <a:avLst/>
          </a:prstGeom>
          <a:effectLst>
            <a:softEdge rad="645478"/>
          </a:effectLst>
        </p:spPr>
      </p:pic>
      <p:sp>
        <p:nvSpPr>
          <p:cNvPr id="35" name="テキスト ボックス 34">
            <a:extLst>
              <a:ext uri="{FF2B5EF4-FFF2-40B4-BE49-F238E27FC236}">
                <a16:creationId xmlns:a16="http://schemas.microsoft.com/office/drawing/2014/main" id="{1B8D8167-5D6E-9C3E-11A2-72B4558C6CFF}"/>
              </a:ext>
            </a:extLst>
          </p:cNvPr>
          <p:cNvSpPr txBox="1"/>
          <p:nvPr/>
        </p:nvSpPr>
        <p:spPr>
          <a:xfrm>
            <a:off x="14200092" y="2836763"/>
            <a:ext cx="4277463" cy="2308324"/>
          </a:xfrm>
          <a:prstGeom prst="rect">
            <a:avLst/>
          </a:prstGeom>
          <a:noFill/>
        </p:spPr>
        <p:txBody>
          <a:bodyPr wrap="square" rtlCol="0">
            <a:spAutoFit/>
          </a:bodyPr>
          <a:lstStyle/>
          <a:p>
            <a:r>
              <a:rPr lang="ja-JP" altLang="en-US" b="1" dirty="0">
                <a:latin typeface="MS PGothic" panose="020B0600070205080204" pitchFamily="34" charset="-128"/>
                <a:ea typeface="MS PGothic" panose="020B0600070205080204" pitchFamily="34" charset="-128"/>
              </a:rPr>
              <a:t>排気音</a:t>
            </a:r>
            <a:endParaRPr lang="en-US" altLang="ja-JP" b="1" dirty="0">
              <a:latin typeface="MS PGothic" panose="020B0600070205080204" pitchFamily="34" charset="-128"/>
              <a:ea typeface="MS PGothic" panose="020B0600070205080204" pitchFamily="34" charset="-128"/>
            </a:endParaRPr>
          </a:p>
          <a:p>
            <a:endParaRPr lang="en-US" altLang="ja-JP" b="1" dirty="0">
              <a:latin typeface="MS PGothic" panose="020B0600070205080204" pitchFamily="34" charset="-128"/>
              <a:ea typeface="MS PGothic" panose="020B0600070205080204" pitchFamily="34" charset="-128"/>
            </a:endParaRPr>
          </a:p>
          <a:p>
            <a:r>
              <a:rPr kumimoji="1" lang="en-US" altLang="ja-JP" b="1" dirty="0">
                <a:latin typeface="MS PGothic" panose="020B0600070205080204" pitchFamily="34" charset="-128"/>
                <a:ea typeface="MS PGothic" panose="020B0600070205080204" pitchFamily="34" charset="-128"/>
              </a:rPr>
              <a:t>Close </a:t>
            </a:r>
            <a:r>
              <a:rPr kumimoji="1" lang="ja-JP" altLang="en-US" b="1" dirty="0">
                <a:latin typeface="MS PGothic" panose="020B0600070205080204" pitchFamily="34" charset="-128"/>
                <a:ea typeface="MS PGothic" panose="020B0600070205080204" pitchFamily="34" charset="-128"/>
              </a:rPr>
              <a:t>約</a:t>
            </a:r>
            <a:r>
              <a:rPr kumimoji="1" lang="en-US" altLang="ja-JP" b="1" dirty="0">
                <a:latin typeface="MS PGothic" panose="020B0600070205080204" pitchFamily="34" charset="-128"/>
                <a:ea typeface="MS PGothic" panose="020B0600070205080204" pitchFamily="34" charset="-128"/>
              </a:rPr>
              <a:t>30cm</a:t>
            </a:r>
            <a:endParaRPr lang="en-US" altLang="ja-JP" b="1" dirty="0">
              <a:latin typeface="MS PGothic" panose="020B0600070205080204" pitchFamily="34" charset="-128"/>
              <a:ea typeface="MS PGothic" panose="020B0600070205080204" pitchFamily="34" charset="-128"/>
            </a:endParaRPr>
          </a:p>
          <a:p>
            <a:r>
              <a:rPr kumimoji="1" lang="en-US" altLang="ja-JP" b="1" dirty="0">
                <a:latin typeface="MS PGothic" panose="020B0600070205080204" pitchFamily="34" charset="-128"/>
                <a:ea typeface="MS PGothic" panose="020B0600070205080204" pitchFamily="34" charset="-128"/>
              </a:rPr>
              <a:t>Far </a:t>
            </a:r>
            <a:r>
              <a:rPr kumimoji="1" lang="ja-JP" altLang="en-US" b="1" dirty="0">
                <a:latin typeface="MS PGothic" panose="020B0600070205080204" pitchFamily="34" charset="-128"/>
                <a:ea typeface="MS PGothic" panose="020B0600070205080204" pitchFamily="34" charset="-128"/>
              </a:rPr>
              <a:t>約</a:t>
            </a:r>
            <a:r>
              <a:rPr kumimoji="1" lang="en-US" altLang="ja-JP" b="1" dirty="0">
                <a:latin typeface="MS PGothic" panose="020B0600070205080204" pitchFamily="34" charset="-128"/>
                <a:ea typeface="MS PGothic" panose="020B0600070205080204" pitchFamily="34" charset="-128"/>
              </a:rPr>
              <a:t>5m</a:t>
            </a:r>
            <a:endParaRPr kumimoji="1" lang="ja-JP" altLang="en-US" b="1" dirty="0">
              <a:latin typeface="MS PGothic" panose="020B0600070205080204" pitchFamily="34" charset="-128"/>
              <a:ea typeface="MS PGothic" panose="020B0600070205080204" pitchFamily="34" charset="-128"/>
            </a:endParaRPr>
          </a:p>
        </p:txBody>
      </p:sp>
      <p:sp>
        <p:nvSpPr>
          <p:cNvPr id="42" name="正方形/長方形 41">
            <a:extLst>
              <a:ext uri="{FF2B5EF4-FFF2-40B4-BE49-F238E27FC236}">
                <a16:creationId xmlns:a16="http://schemas.microsoft.com/office/drawing/2014/main" id="{3B74279D-9B7C-E1A2-0727-254C34E66595}"/>
              </a:ext>
            </a:extLst>
          </p:cNvPr>
          <p:cNvSpPr/>
          <p:nvPr/>
        </p:nvSpPr>
        <p:spPr>
          <a:xfrm rot="9186275">
            <a:off x="14132682" y="5503932"/>
            <a:ext cx="1437625"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pic>
        <p:nvPicPr>
          <p:cNvPr id="2" name="GRCarolla_onerev_exhc">
            <a:hlinkClick r:id="" action="ppaction://media"/>
            <a:extLst>
              <a:ext uri="{FF2B5EF4-FFF2-40B4-BE49-F238E27FC236}">
                <a16:creationId xmlns:a16="http://schemas.microsoft.com/office/drawing/2014/main" id="{4F139526-1A50-4677-E6A1-BD0C9E0BC17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2369827" y="2770836"/>
            <a:ext cx="812800" cy="812800"/>
          </a:xfrm>
          <a:prstGeom prst="rect">
            <a:avLst/>
          </a:prstGeom>
        </p:spPr>
      </p:pic>
      <p:pic>
        <p:nvPicPr>
          <p:cNvPr id="3" name="GRCarolla_onerev_exhf">
            <a:hlinkClick r:id="" action="ppaction://media"/>
            <a:extLst>
              <a:ext uri="{FF2B5EF4-FFF2-40B4-BE49-F238E27FC236}">
                <a16:creationId xmlns:a16="http://schemas.microsoft.com/office/drawing/2014/main" id="{65E9B263-3673-3677-2516-74C91D203A99}"/>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2472160" y="4368439"/>
            <a:ext cx="812800" cy="812800"/>
          </a:xfrm>
          <a:prstGeom prst="rect">
            <a:avLst/>
          </a:prstGeom>
        </p:spPr>
      </p:pic>
      <p:sp>
        <p:nvSpPr>
          <p:cNvPr id="4" name="テキスト ボックス 3">
            <a:extLst>
              <a:ext uri="{FF2B5EF4-FFF2-40B4-BE49-F238E27FC236}">
                <a16:creationId xmlns:a16="http://schemas.microsoft.com/office/drawing/2014/main" id="{20EC2C40-8571-88D5-04EC-383CB44CFA7F}"/>
              </a:ext>
            </a:extLst>
          </p:cNvPr>
          <p:cNvSpPr txBox="1"/>
          <p:nvPr/>
        </p:nvSpPr>
        <p:spPr>
          <a:xfrm>
            <a:off x="765544" y="3805491"/>
            <a:ext cx="3416514"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吸気ボックス</a:t>
            </a:r>
          </a:p>
        </p:txBody>
      </p:sp>
      <p:sp>
        <p:nvSpPr>
          <p:cNvPr id="5" name="テキスト ボックス 4">
            <a:extLst>
              <a:ext uri="{FF2B5EF4-FFF2-40B4-BE49-F238E27FC236}">
                <a16:creationId xmlns:a16="http://schemas.microsoft.com/office/drawing/2014/main" id="{ADF7FCD8-767E-5ED6-92F3-26DFF1A3DFFA}"/>
              </a:ext>
            </a:extLst>
          </p:cNvPr>
          <p:cNvSpPr txBox="1"/>
          <p:nvPr/>
        </p:nvSpPr>
        <p:spPr>
          <a:xfrm>
            <a:off x="8890379" y="2699203"/>
            <a:ext cx="2619578"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インテリア</a:t>
            </a:r>
          </a:p>
        </p:txBody>
      </p:sp>
      <p:sp>
        <p:nvSpPr>
          <p:cNvPr id="6" name="テキスト ボックス 5">
            <a:extLst>
              <a:ext uri="{FF2B5EF4-FFF2-40B4-BE49-F238E27FC236}">
                <a16:creationId xmlns:a16="http://schemas.microsoft.com/office/drawing/2014/main" id="{E2EEEDF8-F511-3F09-FD9E-482A54393854}"/>
              </a:ext>
            </a:extLst>
          </p:cNvPr>
          <p:cNvSpPr txBox="1"/>
          <p:nvPr/>
        </p:nvSpPr>
        <p:spPr>
          <a:xfrm>
            <a:off x="8177111" y="8298935"/>
            <a:ext cx="3095090"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その他効果音</a:t>
            </a:r>
          </a:p>
        </p:txBody>
      </p:sp>
      <p:sp>
        <p:nvSpPr>
          <p:cNvPr id="7" name="正方形/長方形 6">
            <a:extLst>
              <a:ext uri="{FF2B5EF4-FFF2-40B4-BE49-F238E27FC236}">
                <a16:creationId xmlns:a16="http://schemas.microsoft.com/office/drawing/2014/main" id="{0DDB2B8E-0914-0DAE-77CD-3069A9378586}"/>
              </a:ext>
            </a:extLst>
          </p:cNvPr>
          <p:cNvSpPr/>
          <p:nvPr/>
        </p:nvSpPr>
        <p:spPr>
          <a:xfrm rot="988636">
            <a:off x="2381693" y="4786638"/>
            <a:ext cx="2211572" cy="69978"/>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8" name="正方形/長方形 7">
            <a:extLst>
              <a:ext uri="{FF2B5EF4-FFF2-40B4-BE49-F238E27FC236}">
                <a16:creationId xmlns:a16="http://schemas.microsoft.com/office/drawing/2014/main" id="{A73423B2-275D-F0CF-F372-EB5ADBA7CF7C}"/>
              </a:ext>
            </a:extLst>
          </p:cNvPr>
          <p:cNvSpPr/>
          <p:nvPr/>
        </p:nvSpPr>
        <p:spPr>
          <a:xfrm rot="5400000">
            <a:off x="9762245" y="3690734"/>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9" name="正方形/長方形 8">
            <a:extLst>
              <a:ext uri="{FF2B5EF4-FFF2-40B4-BE49-F238E27FC236}">
                <a16:creationId xmlns:a16="http://schemas.microsoft.com/office/drawing/2014/main" id="{969BA7F5-B506-84F1-9251-0D974AEC125C}"/>
              </a:ext>
            </a:extLst>
          </p:cNvPr>
          <p:cNvSpPr/>
          <p:nvPr/>
        </p:nvSpPr>
        <p:spPr>
          <a:xfrm rot="5400000" flipV="1">
            <a:off x="9090623" y="7596326"/>
            <a:ext cx="1359502"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11" name="正方形/長方形 10">
            <a:extLst>
              <a:ext uri="{FF2B5EF4-FFF2-40B4-BE49-F238E27FC236}">
                <a16:creationId xmlns:a16="http://schemas.microsoft.com/office/drawing/2014/main" id="{E1DF9ADF-D835-DD4D-4A57-2113B6B50987}"/>
              </a:ext>
            </a:extLst>
          </p:cNvPr>
          <p:cNvSpPr/>
          <p:nvPr/>
        </p:nvSpPr>
        <p:spPr>
          <a:xfrm rot="3870818">
            <a:off x="5116771" y="4250318"/>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
        <p:nvSpPr>
          <p:cNvPr id="13" name="テキスト ボックス 10">
            <a:extLst>
              <a:ext uri="{FF2B5EF4-FFF2-40B4-BE49-F238E27FC236}">
                <a16:creationId xmlns:a16="http://schemas.microsoft.com/office/drawing/2014/main" id="{5016B39E-F2D5-A864-688E-025D88B50827}"/>
              </a:ext>
            </a:extLst>
          </p:cNvPr>
          <p:cNvSpPr txBox="1"/>
          <p:nvPr/>
        </p:nvSpPr>
        <p:spPr>
          <a:xfrm>
            <a:off x="4436344" y="3242338"/>
            <a:ext cx="3740767"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エンジンルーム</a:t>
            </a:r>
          </a:p>
        </p:txBody>
      </p:sp>
    </p:spTree>
    <p:extLst>
      <p:ext uri="{BB962C8B-B14F-4D97-AF65-F5344CB8AC3E}">
        <p14:creationId xmlns:p14="http://schemas.microsoft.com/office/powerpoint/2010/main" val="37510837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39"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6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2">
            <a:extLst>
              <a:ext uri="{FF2B5EF4-FFF2-40B4-BE49-F238E27FC236}">
                <a16:creationId xmlns:a16="http://schemas.microsoft.com/office/drawing/2014/main" id="{5730E6F7-FE30-C66C-ABD5-050165B3434A}"/>
              </a:ext>
            </a:extLst>
          </p:cNvPr>
          <p:cNvPicPr>
            <a:picLocks noGrp="1" noChangeAspect="1"/>
          </p:cNvPicPr>
          <p:nvPr>
            <p:ph type="pic" idx="1"/>
          </p:nvPr>
        </p:nvPicPr>
        <p:blipFill>
          <a:blip r:embed="rId3"/>
          <a:srcRect t="11947" b="11947"/>
          <a:stretch/>
        </p:blipFill>
        <p:spPr>
          <a:xfrm>
            <a:off x="166905" y="55888"/>
            <a:ext cx="17835344" cy="10178397"/>
          </a:xfrm>
          <a:prstGeom prst="rect">
            <a:avLst/>
          </a:prstGeom>
        </p:spPr>
      </p:pic>
    </p:spTree>
    <p:extLst>
      <p:ext uri="{BB962C8B-B14F-4D97-AF65-F5344CB8AC3E}">
        <p14:creationId xmlns:p14="http://schemas.microsoft.com/office/powerpoint/2010/main" val="2193363850"/>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ABFF0-B7CE-280C-BB26-F39A7E9FB93A}"/>
            </a:ext>
          </a:extLst>
        </p:cNvPr>
        <p:cNvGrpSpPr/>
        <p:nvPr/>
      </p:nvGrpSpPr>
      <p:grpSpPr>
        <a:xfrm>
          <a:off x="0" y="0"/>
          <a:ext cx="0" cy="0"/>
          <a:chOff x="0" y="0"/>
          <a:chExt cx="0" cy="0"/>
        </a:xfrm>
      </p:grpSpPr>
      <p:pic>
        <p:nvPicPr>
          <p:cNvPr id="31" name="図 30" descr="道路を走る車のcg&#10;&#10;AI 生成コンテンツは誤りを含む可能性があります。">
            <a:extLst>
              <a:ext uri="{FF2B5EF4-FFF2-40B4-BE49-F238E27FC236}">
                <a16:creationId xmlns:a16="http://schemas.microsoft.com/office/drawing/2014/main" id="{4FADCE8F-43D0-A2F4-72FE-82776344C6F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17687" y="1004887"/>
            <a:ext cx="14655800" cy="8243888"/>
          </a:xfrm>
          <a:prstGeom prst="rect">
            <a:avLst/>
          </a:prstGeom>
          <a:effectLst>
            <a:softEdge rad="645478"/>
          </a:effectLst>
        </p:spPr>
      </p:pic>
      <p:sp>
        <p:nvSpPr>
          <p:cNvPr id="36" name="テキスト ボックス 35">
            <a:extLst>
              <a:ext uri="{FF2B5EF4-FFF2-40B4-BE49-F238E27FC236}">
                <a16:creationId xmlns:a16="http://schemas.microsoft.com/office/drawing/2014/main" id="{51FCDE6F-6961-C348-5021-D5B0A1789A0C}"/>
              </a:ext>
            </a:extLst>
          </p:cNvPr>
          <p:cNvSpPr txBox="1"/>
          <p:nvPr/>
        </p:nvSpPr>
        <p:spPr>
          <a:xfrm>
            <a:off x="8177111" y="8298935"/>
            <a:ext cx="3095090" cy="646331"/>
          </a:xfrm>
          <a:prstGeom prst="rect">
            <a:avLst/>
          </a:prstGeom>
          <a:noFill/>
        </p:spPr>
        <p:txBody>
          <a:bodyPr wrap="square" rtlCol="0">
            <a:spAutoFit/>
          </a:bodyPr>
          <a:lstStyle/>
          <a:p>
            <a:r>
              <a:rPr kumimoji="1" lang="ja-JP" altLang="en-US" b="1" dirty="0">
                <a:latin typeface="MS PGothic" panose="020B0600070205080204" pitchFamily="34" charset="-128"/>
                <a:ea typeface="MS PGothic" panose="020B0600070205080204" pitchFamily="34" charset="-128"/>
              </a:rPr>
              <a:t>その他効果音</a:t>
            </a:r>
          </a:p>
        </p:txBody>
      </p:sp>
      <p:sp>
        <p:nvSpPr>
          <p:cNvPr id="43" name="正方形/長方形 42">
            <a:extLst>
              <a:ext uri="{FF2B5EF4-FFF2-40B4-BE49-F238E27FC236}">
                <a16:creationId xmlns:a16="http://schemas.microsoft.com/office/drawing/2014/main" id="{3460D31B-C4E2-9675-5696-9C6D87131A4E}"/>
              </a:ext>
            </a:extLst>
          </p:cNvPr>
          <p:cNvSpPr/>
          <p:nvPr/>
        </p:nvSpPr>
        <p:spPr>
          <a:xfrm rot="5400000" flipV="1">
            <a:off x="9090623" y="7596326"/>
            <a:ext cx="1359502"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pic>
        <p:nvPicPr>
          <p:cNvPr id="2" name="GRCarollaSFX">
            <a:hlinkClick r:id="" action="ppaction://media"/>
            <a:extLst>
              <a:ext uri="{FF2B5EF4-FFF2-40B4-BE49-F238E27FC236}">
                <a16:creationId xmlns:a16="http://schemas.microsoft.com/office/drawing/2014/main" id="{0A4E19CA-6F1F-9922-6DC4-A9B11358F2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05284" y="8215700"/>
            <a:ext cx="812800" cy="812800"/>
          </a:xfrm>
          <a:prstGeom prst="rect">
            <a:avLst/>
          </a:prstGeom>
        </p:spPr>
      </p:pic>
      <p:sp>
        <p:nvSpPr>
          <p:cNvPr id="3" name="テキスト ボックス 2">
            <a:extLst>
              <a:ext uri="{FF2B5EF4-FFF2-40B4-BE49-F238E27FC236}">
                <a16:creationId xmlns:a16="http://schemas.microsoft.com/office/drawing/2014/main" id="{0898DA84-52DA-FA4F-2A08-3381D3A89EB3}"/>
              </a:ext>
            </a:extLst>
          </p:cNvPr>
          <p:cNvSpPr txBox="1"/>
          <p:nvPr/>
        </p:nvSpPr>
        <p:spPr>
          <a:xfrm>
            <a:off x="765544" y="3805491"/>
            <a:ext cx="3416514"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吸気ボックス</a:t>
            </a:r>
          </a:p>
        </p:txBody>
      </p:sp>
      <p:sp>
        <p:nvSpPr>
          <p:cNvPr id="4" name="テキスト ボックス 3">
            <a:extLst>
              <a:ext uri="{FF2B5EF4-FFF2-40B4-BE49-F238E27FC236}">
                <a16:creationId xmlns:a16="http://schemas.microsoft.com/office/drawing/2014/main" id="{4261281F-3E22-3069-E7E0-1BF37B818676}"/>
              </a:ext>
            </a:extLst>
          </p:cNvPr>
          <p:cNvSpPr txBox="1"/>
          <p:nvPr/>
        </p:nvSpPr>
        <p:spPr>
          <a:xfrm>
            <a:off x="8890379" y="2699203"/>
            <a:ext cx="2619578"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インテリア</a:t>
            </a:r>
          </a:p>
        </p:txBody>
      </p:sp>
      <p:sp>
        <p:nvSpPr>
          <p:cNvPr id="5" name="正方形/長方形 4">
            <a:extLst>
              <a:ext uri="{FF2B5EF4-FFF2-40B4-BE49-F238E27FC236}">
                <a16:creationId xmlns:a16="http://schemas.microsoft.com/office/drawing/2014/main" id="{F77A91C6-DC4D-4350-9E2D-D532863D23D5}"/>
              </a:ext>
            </a:extLst>
          </p:cNvPr>
          <p:cNvSpPr/>
          <p:nvPr/>
        </p:nvSpPr>
        <p:spPr>
          <a:xfrm rot="988636">
            <a:off x="2381693" y="4786638"/>
            <a:ext cx="2211572" cy="69978"/>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6" name="正方形/長方形 5">
            <a:extLst>
              <a:ext uri="{FF2B5EF4-FFF2-40B4-BE49-F238E27FC236}">
                <a16:creationId xmlns:a16="http://schemas.microsoft.com/office/drawing/2014/main" id="{FDF9D81E-FF86-CB96-0808-02717DD492BD}"/>
              </a:ext>
            </a:extLst>
          </p:cNvPr>
          <p:cNvSpPr/>
          <p:nvPr/>
        </p:nvSpPr>
        <p:spPr>
          <a:xfrm rot="5400000">
            <a:off x="9762245" y="3690734"/>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8" name="正方形/長方形 7">
            <a:extLst>
              <a:ext uri="{FF2B5EF4-FFF2-40B4-BE49-F238E27FC236}">
                <a16:creationId xmlns:a16="http://schemas.microsoft.com/office/drawing/2014/main" id="{A215EFB1-1356-5227-9EE1-FF0B9C9C15F4}"/>
              </a:ext>
            </a:extLst>
          </p:cNvPr>
          <p:cNvSpPr/>
          <p:nvPr/>
        </p:nvSpPr>
        <p:spPr>
          <a:xfrm rot="3870818">
            <a:off x="5116771" y="4250318"/>
            <a:ext cx="830126"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latin typeface="MS PGothic" panose="020B0600070205080204" pitchFamily="34" charset="-128"/>
            </a:endParaRPr>
          </a:p>
        </p:txBody>
      </p:sp>
      <p:sp>
        <p:nvSpPr>
          <p:cNvPr id="9" name="テキスト ボックス 8">
            <a:extLst>
              <a:ext uri="{FF2B5EF4-FFF2-40B4-BE49-F238E27FC236}">
                <a16:creationId xmlns:a16="http://schemas.microsoft.com/office/drawing/2014/main" id="{E29C4A17-AC03-5611-2F9E-C2807DC6C736}"/>
              </a:ext>
            </a:extLst>
          </p:cNvPr>
          <p:cNvSpPr txBox="1"/>
          <p:nvPr/>
        </p:nvSpPr>
        <p:spPr>
          <a:xfrm>
            <a:off x="14200092" y="2836763"/>
            <a:ext cx="4277463" cy="2308324"/>
          </a:xfrm>
          <a:prstGeom prst="rect">
            <a:avLst/>
          </a:prstGeom>
          <a:noFill/>
        </p:spPr>
        <p:txBody>
          <a:bodyPr wrap="square" rtlCol="0">
            <a:spAutoFit/>
          </a:bodyPr>
          <a:lstStyle/>
          <a:p>
            <a:r>
              <a:rPr lang="ja-JP" altLang="en-US" b="1" dirty="0">
                <a:solidFill>
                  <a:schemeClr val="tx1">
                    <a:alpha val="40000"/>
                  </a:schemeClr>
                </a:solidFill>
                <a:latin typeface="MS PGothic" panose="020B0600070205080204" pitchFamily="34" charset="-128"/>
                <a:ea typeface="MS PGothic" panose="020B0600070205080204" pitchFamily="34" charset="-128"/>
              </a:rPr>
              <a:t>排気音</a:t>
            </a:r>
            <a:endParaRPr lang="en-US" altLang="ja-JP" b="1" dirty="0">
              <a:solidFill>
                <a:schemeClr val="tx1">
                  <a:alpha val="40000"/>
                </a:schemeClr>
              </a:solidFill>
              <a:latin typeface="MS PGothic" panose="020B0600070205080204" pitchFamily="34" charset="-128"/>
              <a:ea typeface="MS PGothic" panose="020B0600070205080204" pitchFamily="34" charset="-128"/>
            </a:endParaRPr>
          </a:p>
          <a:p>
            <a:endParaRPr kumimoji="1" lang="en-US" altLang="ja-JP" b="1" dirty="0">
              <a:solidFill>
                <a:schemeClr val="tx1">
                  <a:alpha val="40000"/>
                </a:schemeClr>
              </a:solidFill>
              <a:latin typeface="MS PGothic" panose="020B0600070205080204" pitchFamily="34" charset="-128"/>
              <a:ea typeface="MS PGothic" panose="020B0600070205080204" pitchFamily="34" charset="-128"/>
            </a:endParaRP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Close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30cm</a:t>
            </a:r>
          </a:p>
          <a:p>
            <a:r>
              <a:rPr kumimoji="1" lang="en-US" altLang="ja-JP" b="1" dirty="0">
                <a:solidFill>
                  <a:schemeClr val="tx1">
                    <a:alpha val="40000"/>
                  </a:schemeClr>
                </a:solidFill>
                <a:latin typeface="MS PGothic" panose="020B0600070205080204" pitchFamily="34" charset="-128"/>
                <a:ea typeface="MS PGothic" panose="020B0600070205080204" pitchFamily="34" charset="-128"/>
              </a:rPr>
              <a:t>Far </a:t>
            </a:r>
            <a:r>
              <a:rPr kumimoji="1" lang="ja-JP" altLang="en-US" b="1" dirty="0">
                <a:solidFill>
                  <a:schemeClr val="tx1">
                    <a:alpha val="40000"/>
                  </a:schemeClr>
                </a:solidFill>
                <a:latin typeface="MS PGothic" panose="020B0600070205080204" pitchFamily="34" charset="-128"/>
                <a:ea typeface="MS PGothic" panose="020B0600070205080204" pitchFamily="34" charset="-128"/>
              </a:rPr>
              <a:t>約</a:t>
            </a:r>
            <a:r>
              <a:rPr kumimoji="1" lang="en-US" altLang="ja-JP" b="1" dirty="0">
                <a:solidFill>
                  <a:schemeClr val="tx1">
                    <a:alpha val="40000"/>
                  </a:schemeClr>
                </a:solidFill>
                <a:latin typeface="MS PGothic" panose="020B0600070205080204" pitchFamily="34" charset="-128"/>
                <a:ea typeface="MS PGothic" panose="020B0600070205080204" pitchFamily="34" charset="-128"/>
              </a:rPr>
              <a:t>5m</a:t>
            </a:r>
            <a:endParaRPr kumimoji="1" lang="ja-JP" altLang="en-US" b="1" dirty="0">
              <a:solidFill>
                <a:schemeClr val="tx1">
                  <a:alpha val="40000"/>
                </a:schemeClr>
              </a:solidFill>
              <a:latin typeface="MS PGothic" panose="020B0600070205080204" pitchFamily="34" charset="-128"/>
              <a:ea typeface="MS PGothic" panose="020B0600070205080204" pitchFamily="34" charset="-128"/>
            </a:endParaRPr>
          </a:p>
        </p:txBody>
      </p:sp>
      <p:sp>
        <p:nvSpPr>
          <p:cNvPr id="10" name="正方形/長方形 9">
            <a:extLst>
              <a:ext uri="{FF2B5EF4-FFF2-40B4-BE49-F238E27FC236}">
                <a16:creationId xmlns:a16="http://schemas.microsoft.com/office/drawing/2014/main" id="{BCEA8593-5351-98F5-C149-F9779A2A65EB}"/>
              </a:ext>
            </a:extLst>
          </p:cNvPr>
          <p:cNvSpPr/>
          <p:nvPr/>
        </p:nvSpPr>
        <p:spPr>
          <a:xfrm rot="9186275">
            <a:off x="14132682" y="5503932"/>
            <a:ext cx="1437625" cy="45719"/>
          </a:xfrm>
          <a:prstGeom prst="rect">
            <a:avLst/>
          </a:prstGeom>
          <a:solidFill>
            <a:schemeClr val="tx1">
              <a:alpha val="40000"/>
            </a:schemeClr>
          </a:solidFill>
          <a:ln>
            <a:solidFill>
              <a:schemeClr val="tx1">
                <a:alpha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dirty="0">
              <a:solidFill>
                <a:schemeClr val="lt1">
                  <a:alpha val="40000"/>
                </a:schemeClr>
              </a:solidFill>
              <a:latin typeface="MS PGothic" panose="020B0600070205080204" pitchFamily="34" charset="-128"/>
            </a:endParaRPr>
          </a:p>
        </p:txBody>
      </p:sp>
      <p:sp>
        <p:nvSpPr>
          <p:cNvPr id="12" name="テキスト ボックス 10">
            <a:extLst>
              <a:ext uri="{FF2B5EF4-FFF2-40B4-BE49-F238E27FC236}">
                <a16:creationId xmlns:a16="http://schemas.microsoft.com/office/drawing/2014/main" id="{C0EE6CF5-74AB-F56B-6D91-3B6828CF889F}"/>
              </a:ext>
            </a:extLst>
          </p:cNvPr>
          <p:cNvSpPr txBox="1"/>
          <p:nvPr/>
        </p:nvSpPr>
        <p:spPr>
          <a:xfrm>
            <a:off x="4436344" y="3242338"/>
            <a:ext cx="3740767" cy="646331"/>
          </a:xfrm>
          <a:prstGeom prst="rect">
            <a:avLst/>
          </a:prstGeom>
          <a:noFill/>
        </p:spPr>
        <p:txBody>
          <a:bodyPr wrap="square" rtlCol="0">
            <a:spAutoFit/>
          </a:bodyPr>
          <a:lstStyle/>
          <a:p>
            <a:r>
              <a:rPr kumimoji="1" lang="ja-JP" altLang="en-US" b="1" dirty="0">
                <a:solidFill>
                  <a:schemeClr val="tx1">
                    <a:alpha val="40000"/>
                  </a:schemeClr>
                </a:solidFill>
                <a:latin typeface="MS PGothic" panose="020B0600070205080204" pitchFamily="34" charset="-128"/>
                <a:ea typeface="MS PGothic" panose="020B0600070205080204" pitchFamily="34" charset="-128"/>
              </a:rPr>
              <a:t>エンジンルーム</a:t>
            </a:r>
          </a:p>
        </p:txBody>
      </p:sp>
    </p:spTree>
    <p:extLst>
      <p:ext uri="{BB962C8B-B14F-4D97-AF65-F5344CB8AC3E}">
        <p14:creationId xmlns:p14="http://schemas.microsoft.com/office/powerpoint/2010/main" val="32264312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4007E-E457-D296-F158-7D2874FF89A5}"/>
              </a:ext>
            </a:extLst>
          </p:cNvPr>
          <p:cNvSpPr>
            <a:spLocks noGrp="1"/>
          </p:cNvSpPr>
          <p:nvPr>
            <p:ph type="title"/>
          </p:nvPr>
        </p:nvSpPr>
        <p:spPr/>
        <p:txBody>
          <a:bodyPr/>
          <a:lstStyle/>
          <a:p>
            <a:r>
              <a:rPr lang="ja-JP" altLang="en-US" b="1" dirty="0">
                <a:ea typeface="MS PGothic" panose="020B0600070205080204" pitchFamily="34" charset="-128"/>
              </a:rPr>
              <a:t>車室内インパルス応答の録音および活用</a:t>
            </a:r>
            <a:endParaRPr lang="en-US" dirty="0"/>
          </a:p>
        </p:txBody>
      </p:sp>
      <p:sp>
        <p:nvSpPr>
          <p:cNvPr id="3" name="Content Placeholder 2">
            <a:extLst>
              <a:ext uri="{FF2B5EF4-FFF2-40B4-BE49-F238E27FC236}">
                <a16:creationId xmlns:a16="http://schemas.microsoft.com/office/drawing/2014/main" id="{F7E500CB-BB66-B820-DEE8-4A530DF56263}"/>
              </a:ext>
            </a:extLst>
          </p:cNvPr>
          <p:cNvSpPr>
            <a:spLocks noGrp="1"/>
          </p:cNvSpPr>
          <p:nvPr>
            <p:ph idx="1"/>
          </p:nvPr>
        </p:nvSpPr>
        <p:spPr>
          <a:xfrm>
            <a:off x="1045587" y="1485458"/>
            <a:ext cx="16200000" cy="6398753"/>
          </a:xfrm>
        </p:spPr>
        <p:txBody>
          <a:bodyPr/>
          <a:lstStyle/>
          <a:p>
            <a:r>
              <a:rPr lang="ja-JP" altLang="en-US" dirty="0"/>
              <a:t>自車サウンドのミキシングにて活用</a:t>
            </a:r>
            <a:endParaRPr lang="en-US" altLang="ja-JP" dirty="0"/>
          </a:p>
          <a:p>
            <a:pPr lvl="1"/>
            <a:r>
              <a:rPr lang="ja-JP" altLang="en-US" dirty="0"/>
              <a:t>「車室内らしさ」の演出</a:t>
            </a:r>
            <a:endParaRPr lang="en-US" altLang="ja-JP" dirty="0"/>
          </a:p>
          <a:p>
            <a:r>
              <a:rPr lang="ja-JP" altLang="en-US" dirty="0"/>
              <a:t>収録環境に応じて録音手法を選択</a:t>
            </a:r>
            <a:endParaRPr lang="en-US" altLang="ja-JP" dirty="0"/>
          </a:p>
          <a:p>
            <a:pPr lvl="1"/>
            <a:r>
              <a:rPr lang="ja-JP" altLang="en-US" dirty="0"/>
              <a:t>時間や機材などの制約が少ない：　</a:t>
            </a:r>
            <a:r>
              <a:rPr lang="en-US" altLang="ja-JP" dirty="0"/>
              <a:t>Exponential Sine Sweep</a:t>
            </a:r>
            <a:r>
              <a:rPr lang="ja-JP" altLang="en-US" dirty="0"/>
              <a:t>を使用</a:t>
            </a:r>
            <a:endParaRPr lang="en-US" altLang="ja-JP" dirty="0"/>
          </a:p>
          <a:p>
            <a:pPr lvl="1"/>
            <a:r>
              <a:rPr lang="ja-JP" altLang="en-US" dirty="0"/>
              <a:t>制約が厳しい　　　　　　　　　　　　：　風船などを利用</a:t>
            </a:r>
            <a:endParaRPr lang="en-US" altLang="ja-JP" dirty="0"/>
          </a:p>
          <a:p>
            <a:pPr lvl="1"/>
            <a:endParaRPr lang="en-US" altLang="ja-JP" dirty="0"/>
          </a:p>
          <a:p>
            <a:pPr lvl="1"/>
            <a:endParaRPr lang="en-US" altLang="ja-JP" dirty="0"/>
          </a:p>
          <a:p>
            <a:pPr lvl="1"/>
            <a:endParaRPr lang="en-US" altLang="ja-JP" dirty="0"/>
          </a:p>
          <a:p>
            <a:pPr lvl="1"/>
            <a:endParaRPr lang="en-US" altLang="ja-JP" dirty="0"/>
          </a:p>
          <a:p>
            <a:pPr lvl="1"/>
            <a:endParaRPr lang="en-US" altLang="ja-JP" dirty="0"/>
          </a:p>
        </p:txBody>
      </p:sp>
      <p:pic>
        <p:nvPicPr>
          <p:cNvPr id="5" name="Picture 4">
            <a:extLst>
              <a:ext uri="{FF2B5EF4-FFF2-40B4-BE49-F238E27FC236}">
                <a16:creationId xmlns:a16="http://schemas.microsoft.com/office/drawing/2014/main" id="{281D6693-ADBB-B5AD-0018-CE2E417D506A}"/>
              </a:ext>
            </a:extLst>
          </p:cNvPr>
          <p:cNvPicPr>
            <a:picLocks noChangeAspect="1"/>
          </p:cNvPicPr>
          <p:nvPr/>
        </p:nvPicPr>
        <p:blipFill>
          <a:blip r:embed="rId3"/>
          <a:stretch>
            <a:fillRect/>
          </a:stretch>
        </p:blipFill>
        <p:spPr>
          <a:xfrm>
            <a:off x="4943099" y="5145087"/>
            <a:ext cx="7261187" cy="4834602"/>
          </a:xfrm>
          <a:prstGeom prst="rect">
            <a:avLst/>
          </a:prstGeom>
        </p:spPr>
      </p:pic>
    </p:spTree>
    <p:extLst>
      <p:ext uri="{BB962C8B-B14F-4D97-AF65-F5344CB8AC3E}">
        <p14:creationId xmlns:p14="http://schemas.microsoft.com/office/powerpoint/2010/main" val="685052808"/>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DA8D6-E123-A36C-7E2F-C641FC82F78E}"/>
            </a:ext>
          </a:extLst>
        </p:cNvPr>
        <p:cNvGrpSpPr/>
        <p:nvPr/>
      </p:nvGrpSpPr>
      <p:grpSpPr>
        <a:xfrm>
          <a:off x="0" y="0"/>
          <a:ext cx="0" cy="0"/>
          <a:chOff x="0" y="0"/>
          <a:chExt cx="0" cy="0"/>
        </a:xfrm>
      </p:grpSpPr>
      <p:pic>
        <p:nvPicPr>
          <p:cNvPr id="3" name="GRCarollaIR_1">
            <a:hlinkClick r:id="" action="ppaction://media"/>
            <a:extLst>
              <a:ext uri="{FF2B5EF4-FFF2-40B4-BE49-F238E27FC236}">
                <a16:creationId xmlns:a16="http://schemas.microsoft.com/office/drawing/2014/main" id="{82DDCF83-E869-C029-813A-4AD5488AEE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345" y="5457"/>
            <a:ext cx="18288707" cy="10287198"/>
          </a:xfrm>
          <a:prstGeom prst="rect">
            <a:avLst/>
          </a:prstGeom>
        </p:spPr>
      </p:pic>
    </p:spTree>
    <p:extLst>
      <p:ext uri="{BB962C8B-B14F-4D97-AF65-F5344CB8AC3E}">
        <p14:creationId xmlns:p14="http://schemas.microsoft.com/office/powerpoint/2010/main" val="16264478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82027-2FB6-B179-7D86-513D5E0F39B7}"/>
            </a:ext>
          </a:extLst>
        </p:cNvPr>
        <p:cNvGrpSpPr/>
        <p:nvPr/>
      </p:nvGrpSpPr>
      <p:grpSpPr>
        <a:xfrm>
          <a:off x="0" y="0"/>
          <a:ext cx="0" cy="0"/>
          <a:chOff x="0" y="0"/>
          <a:chExt cx="0" cy="0"/>
        </a:xfrm>
      </p:grpSpPr>
      <p:sp>
        <p:nvSpPr>
          <p:cNvPr id="5" name="タイトル 4">
            <a:extLst>
              <a:ext uri="{FF2B5EF4-FFF2-40B4-BE49-F238E27FC236}">
                <a16:creationId xmlns:a16="http://schemas.microsoft.com/office/drawing/2014/main" id="{69F4442A-CC59-437A-A920-0CFD42342E52}"/>
              </a:ext>
            </a:extLst>
          </p:cNvPr>
          <p:cNvSpPr>
            <a:spLocks noGrp="1"/>
          </p:cNvSpPr>
          <p:nvPr>
            <p:ph type="title"/>
          </p:nvPr>
        </p:nvSpPr>
        <p:spPr>
          <a:xfrm>
            <a:off x="900113" y="1004887"/>
            <a:ext cx="16490950" cy="743145"/>
          </a:xfrm>
        </p:spPr>
        <p:txBody>
          <a:bodyPr/>
          <a:lstStyle/>
          <a:p>
            <a:r>
              <a:rPr lang="ja-JP" altLang="en-US" dirty="0">
                <a:latin typeface="MS PGothic" panose="020B0600070205080204" pitchFamily="34" charset="-128"/>
                <a:ea typeface="MS PGothic" panose="020B0600070205080204" pitchFamily="34" charset="-128"/>
                <a:cs typeface="Arial"/>
              </a:rPr>
              <a:t>エンジン音制作ワークフロー</a:t>
            </a:r>
            <a:endParaRPr lang="en-US" altLang="ja-JP" dirty="0">
              <a:latin typeface="MS PGothic" panose="020B0600070205080204" pitchFamily="34" charset="-128"/>
              <a:ea typeface="MS PGothic" panose="020B0600070205080204" pitchFamily="34" charset="-128"/>
              <a:cs typeface="Arial"/>
            </a:endParaRPr>
          </a:p>
        </p:txBody>
      </p:sp>
      <p:sp>
        <p:nvSpPr>
          <p:cNvPr id="16" name="タイトル 4">
            <a:extLst>
              <a:ext uri="{FF2B5EF4-FFF2-40B4-BE49-F238E27FC236}">
                <a16:creationId xmlns:a16="http://schemas.microsoft.com/office/drawing/2014/main" id="{B9627239-3E55-DDAB-9018-07B2C8CFB9D9}"/>
              </a:ext>
            </a:extLst>
          </p:cNvPr>
          <p:cNvSpPr txBox="1">
            <a:spLocks/>
          </p:cNvSpPr>
          <p:nvPr/>
        </p:nvSpPr>
        <p:spPr>
          <a:xfrm>
            <a:off x="1068398" y="2684349"/>
            <a:ext cx="16200000" cy="900001"/>
          </a:xfrm>
          <a:prstGeom prst="rect">
            <a:avLst/>
          </a:prstGeom>
        </p:spPr>
        <p:txBody>
          <a:bodyPr vert="horz" lIns="182917" tIns="91458" rIns="182917" bIns="91458" numCol="3" rtlCol="0" anchor="ctr">
            <a:noAutofit/>
          </a:bodyPr>
          <a:lstStyle>
            <a:lvl1pPr algn="l" defTabSz="1829166" rtl="0" eaLnBrk="1" latinLnBrk="0" hangingPunct="1">
              <a:spcBef>
                <a:spcPct val="0"/>
              </a:spcBef>
              <a:buNone/>
              <a:defRPr kumimoji="1" sz="4800" b="1" i="0" kern="1200" spc="-150">
                <a:solidFill>
                  <a:schemeClr val="tx1"/>
                </a:solidFill>
                <a:effectLst/>
                <a:latin typeface="Arial" panose="020B0604020202020204" pitchFamily="34" charset="0"/>
                <a:ea typeface="Meiryo" panose="020B0604030504040204" pitchFamily="34" charset="-128"/>
                <a:cs typeface="Arial" panose="020B0604020202020204" pitchFamily="34" charset="0"/>
              </a:defRPr>
            </a:lvl1pPr>
          </a:lstStyle>
          <a:p>
            <a:pPr algn="ctr"/>
            <a:r>
              <a:rPr lang="ja-JP" altLang="en-US" sz="2800">
                <a:latin typeface="+mj-ea"/>
                <a:ea typeface="+mj-ea"/>
                <a:cs typeface="Arial"/>
              </a:rPr>
              <a:t>編集</a:t>
            </a:r>
            <a:endParaRPr lang="en-US" altLang="ja-JP" sz="2800">
              <a:latin typeface="+mj-ea"/>
              <a:ea typeface="+mj-ea"/>
              <a:cs typeface="Arial"/>
            </a:endParaRPr>
          </a:p>
          <a:p>
            <a:pPr algn="ctr"/>
            <a:r>
              <a:rPr lang="ja-JP" altLang="en-US" sz="2800">
                <a:solidFill>
                  <a:schemeClr val="tx1">
                    <a:alpha val="20000"/>
                  </a:schemeClr>
                </a:solidFill>
                <a:latin typeface="+mj-ea"/>
                <a:ea typeface="+mj-ea"/>
                <a:cs typeface="Arial"/>
              </a:rPr>
              <a:t>実装</a:t>
            </a:r>
            <a:endParaRPr lang="en-US" altLang="ja-JP" sz="2800">
              <a:solidFill>
                <a:schemeClr val="tx1">
                  <a:alpha val="20000"/>
                </a:schemeClr>
              </a:solidFill>
              <a:latin typeface="+mj-ea"/>
              <a:ea typeface="+mj-ea"/>
              <a:cs typeface="Arial"/>
            </a:endParaRPr>
          </a:p>
          <a:p>
            <a:pPr algn="ctr"/>
            <a:endParaRPr lang="en-US" altLang="ja-JP" sz="2800">
              <a:solidFill>
                <a:schemeClr val="tx1">
                  <a:alpha val="20000"/>
                </a:schemeClr>
              </a:solidFill>
              <a:latin typeface="+mj-ea"/>
              <a:ea typeface="+mj-ea"/>
              <a:cs typeface="Arial"/>
            </a:endParaRPr>
          </a:p>
        </p:txBody>
      </p:sp>
      <p:pic>
        <p:nvPicPr>
          <p:cNvPr id="3" name="図 2" descr="グラフィカル ユーザー インターフェイス&#10;&#10;AI 生成コンテンツは誤りを含む可能性があります。">
            <a:extLst>
              <a:ext uri="{FF2B5EF4-FFF2-40B4-BE49-F238E27FC236}">
                <a16:creationId xmlns:a16="http://schemas.microsoft.com/office/drawing/2014/main" id="{5A8BCB36-86A9-9788-EB2C-0F7BE9FD359B}"/>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7122414" y="5139826"/>
            <a:ext cx="4091967" cy="2307500"/>
          </a:xfrm>
          <a:prstGeom prst="rect">
            <a:avLst/>
          </a:prstGeom>
        </p:spPr>
      </p:pic>
      <p:pic>
        <p:nvPicPr>
          <p:cNvPr id="6" name="図 5" descr="コンピュータ, ノートパソコン, モニター, 座る が含まれている画像&#10;&#10;AI 生成コンテンツは誤りを含む可能性があります。">
            <a:extLst>
              <a:ext uri="{FF2B5EF4-FFF2-40B4-BE49-F238E27FC236}">
                <a16:creationId xmlns:a16="http://schemas.microsoft.com/office/drawing/2014/main" id="{095AEC28-C9F5-9171-02BF-78970D947235}"/>
              </a:ext>
            </a:extLst>
          </p:cNvPr>
          <p:cNvPicPr>
            <a:picLocks noChangeAspect="1"/>
          </p:cNvPicPr>
          <p:nvPr/>
        </p:nvPicPr>
        <p:blipFill>
          <a:blip r:embed="rId4" cstate="print">
            <a:alphaModFix/>
            <a:extLst>
              <a:ext uri="{28A0092B-C50C-407E-A947-70E740481C1C}">
                <a14:useLocalDpi xmlns:a14="http://schemas.microsoft.com/office/drawing/2010/main" val="0"/>
              </a:ext>
            </a:extLst>
          </a:blip>
          <a:stretch>
            <a:fillRect/>
          </a:stretch>
        </p:blipFill>
        <p:spPr>
          <a:xfrm>
            <a:off x="1884055" y="5139826"/>
            <a:ext cx="4102224" cy="2307501"/>
          </a:xfrm>
          <a:prstGeom prst="rect">
            <a:avLst/>
          </a:prstGeom>
        </p:spPr>
      </p:pic>
      <p:sp>
        <p:nvSpPr>
          <p:cNvPr id="9" name="テキスト ボックス 8">
            <a:extLst>
              <a:ext uri="{FF2B5EF4-FFF2-40B4-BE49-F238E27FC236}">
                <a16:creationId xmlns:a16="http://schemas.microsoft.com/office/drawing/2014/main" id="{DFAA299F-290B-34B7-4B9A-8EEB08630816}"/>
              </a:ext>
            </a:extLst>
          </p:cNvPr>
          <p:cNvSpPr txBox="1"/>
          <p:nvPr/>
        </p:nvSpPr>
        <p:spPr>
          <a:xfrm>
            <a:off x="8739963" y="2488019"/>
            <a:ext cx="184731" cy="646331"/>
          </a:xfrm>
          <a:prstGeom prst="rect">
            <a:avLst/>
          </a:prstGeom>
          <a:noFill/>
        </p:spPr>
        <p:txBody>
          <a:bodyPr wrap="none" rtlCol="0">
            <a:spAutoFit/>
          </a:bodyPr>
          <a:lstStyle/>
          <a:p>
            <a:endParaRPr kumimoji="1" lang="ja-JP" altLang="en-US" dirty="0">
              <a:latin typeface="MS PGothic" panose="020B0600070205080204" pitchFamily="34" charset="-128"/>
            </a:endParaRPr>
          </a:p>
        </p:txBody>
      </p:sp>
      <p:sp>
        <p:nvSpPr>
          <p:cNvPr id="12" name="テキスト ボックス 11">
            <a:extLst>
              <a:ext uri="{FF2B5EF4-FFF2-40B4-BE49-F238E27FC236}">
                <a16:creationId xmlns:a16="http://schemas.microsoft.com/office/drawing/2014/main" id="{4663F436-D2DF-010D-86C5-A247DF2B4B10}"/>
              </a:ext>
            </a:extLst>
          </p:cNvPr>
          <p:cNvSpPr txBox="1"/>
          <p:nvPr/>
        </p:nvSpPr>
        <p:spPr>
          <a:xfrm>
            <a:off x="6525414" y="5505496"/>
            <a:ext cx="10313581" cy="646331"/>
          </a:xfrm>
          <a:prstGeom prst="rect">
            <a:avLst/>
          </a:prstGeom>
          <a:noFill/>
        </p:spPr>
        <p:txBody>
          <a:bodyPr wrap="square" rtlCol="0">
            <a:spAutoFit/>
          </a:bodyPr>
          <a:lstStyle/>
          <a:p>
            <a:pPr marL="571500" indent="-571500">
              <a:buFont typeface="Arial" panose="020B0604020202020204" pitchFamily="34" charset="0"/>
              <a:buChar char="•"/>
            </a:pPr>
            <a:r>
              <a:rPr lang="ja-JP" altLang="en-US" b="1" dirty="0">
                <a:latin typeface="MS PGothic" panose="020B0600070205080204" pitchFamily="34" charset="-128"/>
                <a:ea typeface="MS PGothic" panose="020B0600070205080204" pitchFamily="34" charset="-128"/>
              </a:rPr>
              <a:t>録音した素材を実装に最適な状態に整える</a:t>
            </a:r>
            <a:endParaRPr lang="en-US" altLang="ja-JP" b="1" dirty="0">
              <a:latin typeface="MS PGothic" panose="020B0600070205080204" pitchFamily="34" charset="-128"/>
              <a:ea typeface="MS PGothic" panose="020B0600070205080204" pitchFamily="34" charset="-128"/>
            </a:endParaRPr>
          </a:p>
        </p:txBody>
      </p:sp>
    </p:spTree>
    <p:extLst>
      <p:ext uri="{BB962C8B-B14F-4D97-AF65-F5344CB8AC3E}">
        <p14:creationId xmlns:p14="http://schemas.microsoft.com/office/powerpoint/2010/main" val="1521603867"/>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28E96-3248-2247-0601-52AC697C863F}"/>
              </a:ext>
            </a:extLst>
          </p:cNvPr>
          <p:cNvSpPr>
            <a:spLocks noGrp="1"/>
          </p:cNvSpPr>
          <p:nvPr>
            <p:ph type="title"/>
          </p:nvPr>
        </p:nvSpPr>
        <p:spPr/>
        <p:txBody>
          <a:bodyPr/>
          <a:lstStyle/>
          <a:p>
            <a:r>
              <a:rPr lang="ja-JP" altLang="en-US"/>
              <a:t>録音データの編集</a:t>
            </a:r>
            <a:endParaRPr lang="en-US"/>
          </a:p>
        </p:txBody>
      </p:sp>
      <p:sp>
        <p:nvSpPr>
          <p:cNvPr id="3" name="Content Placeholder 2">
            <a:extLst>
              <a:ext uri="{FF2B5EF4-FFF2-40B4-BE49-F238E27FC236}">
                <a16:creationId xmlns:a16="http://schemas.microsoft.com/office/drawing/2014/main" id="{6A757550-D0A3-E183-ABE1-A54AD07891C0}"/>
              </a:ext>
            </a:extLst>
          </p:cNvPr>
          <p:cNvSpPr>
            <a:spLocks noGrp="1"/>
          </p:cNvSpPr>
          <p:nvPr>
            <p:ph idx="1"/>
          </p:nvPr>
        </p:nvSpPr>
        <p:spPr>
          <a:xfrm>
            <a:off x="1317049" y="996853"/>
            <a:ext cx="16200000" cy="5550641"/>
          </a:xfrm>
        </p:spPr>
        <p:txBody>
          <a:bodyPr/>
          <a:lstStyle/>
          <a:p>
            <a:r>
              <a:rPr lang="ja-JP" altLang="en-US" dirty="0"/>
              <a:t>不要な部分の切り取り、音質調整などの整音作業を行う</a:t>
            </a:r>
            <a:endParaRPr lang="en-US" altLang="ja-JP" dirty="0"/>
          </a:p>
          <a:p>
            <a:pPr lvl="1"/>
            <a:r>
              <a:rPr lang="ja-JP" altLang="en-US" dirty="0"/>
              <a:t>ノイズ除去</a:t>
            </a:r>
            <a:endParaRPr lang="en-US" altLang="ja-JP" dirty="0"/>
          </a:p>
          <a:p>
            <a:pPr lvl="1"/>
            <a:r>
              <a:rPr lang="en-US" altLang="ja-JP" dirty="0"/>
              <a:t>EQ</a:t>
            </a:r>
            <a:r>
              <a:rPr lang="ja-JP" altLang="en-US" dirty="0"/>
              <a:t>調整</a:t>
            </a:r>
            <a:endParaRPr lang="en-US" altLang="ja-JP" dirty="0"/>
          </a:p>
          <a:p>
            <a:pPr lvl="1"/>
            <a:r>
              <a:rPr lang="ja-JP" altLang="en-US" dirty="0"/>
              <a:t>ステレオイメージ調整</a:t>
            </a:r>
            <a:endParaRPr lang="en-US" altLang="ja-JP" dirty="0"/>
          </a:p>
          <a:p>
            <a:r>
              <a:rPr lang="ja-JP" altLang="en-US" dirty="0"/>
              <a:t>エンジン音の音色を尊重し、必要最低限にとどめる</a:t>
            </a:r>
            <a:endParaRPr lang="en-US" altLang="ja-JP" dirty="0"/>
          </a:p>
          <a:p>
            <a:endParaRPr lang="en-US" dirty="0"/>
          </a:p>
        </p:txBody>
      </p:sp>
      <p:pic>
        <p:nvPicPr>
          <p:cNvPr id="5" name="図 6">
            <a:extLst>
              <a:ext uri="{FF2B5EF4-FFF2-40B4-BE49-F238E27FC236}">
                <a16:creationId xmlns:a16="http://schemas.microsoft.com/office/drawing/2014/main" id="{EC2AFF97-BB61-9393-EBEA-92459EF292DF}"/>
              </a:ext>
            </a:extLst>
          </p:cNvPr>
          <p:cNvPicPr>
            <a:picLocks noChangeAspect="1"/>
          </p:cNvPicPr>
          <p:nvPr/>
        </p:nvPicPr>
        <p:blipFill>
          <a:blip r:embed="rId3"/>
          <a:stretch>
            <a:fillRect/>
          </a:stretch>
        </p:blipFill>
        <p:spPr>
          <a:xfrm>
            <a:off x="1045587" y="6270670"/>
            <a:ext cx="5373604" cy="3022652"/>
          </a:xfrm>
          <a:prstGeom prst="rect">
            <a:avLst/>
          </a:prstGeom>
        </p:spPr>
      </p:pic>
      <p:pic>
        <p:nvPicPr>
          <p:cNvPr id="7" name="図 2" descr="モニター画面に映るゲーム画面&#10;&#10;AI 生成コンテンツは誤りを含む可能性があります。">
            <a:extLst>
              <a:ext uri="{FF2B5EF4-FFF2-40B4-BE49-F238E27FC236}">
                <a16:creationId xmlns:a16="http://schemas.microsoft.com/office/drawing/2014/main" id="{A44E5485-E3B3-C6AD-3A1C-270894FEE8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0653" y="6270670"/>
            <a:ext cx="4696485" cy="3027850"/>
          </a:xfrm>
          <a:prstGeom prst="rect">
            <a:avLst/>
          </a:prstGeom>
        </p:spPr>
      </p:pic>
      <p:pic>
        <p:nvPicPr>
          <p:cNvPr id="9" name="Picture 6">
            <a:extLst>
              <a:ext uri="{FF2B5EF4-FFF2-40B4-BE49-F238E27FC236}">
                <a16:creationId xmlns:a16="http://schemas.microsoft.com/office/drawing/2014/main" id="{FD96915D-C845-161F-D7A3-9F6D31A27AE5}"/>
              </a:ext>
            </a:extLst>
          </p:cNvPr>
          <p:cNvPicPr>
            <a:picLocks noChangeAspect="1"/>
          </p:cNvPicPr>
          <p:nvPr/>
        </p:nvPicPr>
        <p:blipFill rotWithShape="1">
          <a:blip r:embed="rId5"/>
          <a:srcRect t="2070"/>
          <a:stretch/>
        </p:blipFill>
        <p:spPr>
          <a:xfrm>
            <a:off x="11871985" y="6270670"/>
            <a:ext cx="5547621" cy="3022652"/>
          </a:xfrm>
          <a:prstGeom prst="rect">
            <a:avLst/>
          </a:prstGeom>
        </p:spPr>
      </p:pic>
    </p:spTree>
    <p:extLst>
      <p:ext uri="{BB962C8B-B14F-4D97-AF65-F5344CB8AC3E}">
        <p14:creationId xmlns:p14="http://schemas.microsoft.com/office/powerpoint/2010/main" val="157272589"/>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FB536-4C9E-5AC4-A921-66D227EF33F3}"/>
            </a:ext>
          </a:extLst>
        </p:cNvPr>
        <p:cNvGrpSpPr/>
        <p:nvPr/>
      </p:nvGrpSpPr>
      <p:grpSpPr>
        <a:xfrm>
          <a:off x="0" y="0"/>
          <a:ext cx="0" cy="0"/>
          <a:chOff x="0" y="0"/>
          <a:chExt cx="0" cy="0"/>
        </a:xfrm>
      </p:grpSpPr>
      <p:sp>
        <p:nvSpPr>
          <p:cNvPr id="5" name="タイトル 4">
            <a:extLst>
              <a:ext uri="{FF2B5EF4-FFF2-40B4-BE49-F238E27FC236}">
                <a16:creationId xmlns:a16="http://schemas.microsoft.com/office/drawing/2014/main" id="{17DF2A3A-8A88-2E8C-9D08-2F8ECE184C34}"/>
              </a:ext>
            </a:extLst>
          </p:cNvPr>
          <p:cNvSpPr>
            <a:spLocks noGrp="1"/>
          </p:cNvSpPr>
          <p:nvPr>
            <p:ph type="title"/>
          </p:nvPr>
        </p:nvSpPr>
        <p:spPr>
          <a:xfrm>
            <a:off x="900113" y="1004887"/>
            <a:ext cx="16490950" cy="743145"/>
          </a:xfrm>
        </p:spPr>
        <p:txBody>
          <a:bodyPr/>
          <a:lstStyle/>
          <a:p>
            <a:r>
              <a:rPr lang="ja-JP" altLang="en-US" dirty="0">
                <a:latin typeface="MS PGothic" panose="020B0600070205080204" pitchFamily="34" charset="-128"/>
                <a:ea typeface="MS PGothic" panose="020B0600070205080204" pitchFamily="34" charset="-128"/>
                <a:cs typeface="Arial"/>
              </a:rPr>
              <a:t>エンジン音制作ワークフロー</a:t>
            </a:r>
            <a:endParaRPr lang="en-US" altLang="ja-JP" dirty="0">
              <a:latin typeface="MS PGothic" panose="020B0600070205080204" pitchFamily="34" charset="-128"/>
              <a:ea typeface="MS PGothic" panose="020B0600070205080204" pitchFamily="34" charset="-128"/>
              <a:cs typeface="Arial"/>
            </a:endParaRPr>
          </a:p>
        </p:txBody>
      </p:sp>
      <p:sp>
        <p:nvSpPr>
          <p:cNvPr id="16" name="タイトル 4">
            <a:extLst>
              <a:ext uri="{FF2B5EF4-FFF2-40B4-BE49-F238E27FC236}">
                <a16:creationId xmlns:a16="http://schemas.microsoft.com/office/drawing/2014/main" id="{AE2CD5E7-3568-512E-15BC-0FDE79BD62E7}"/>
              </a:ext>
            </a:extLst>
          </p:cNvPr>
          <p:cNvSpPr txBox="1">
            <a:spLocks/>
          </p:cNvSpPr>
          <p:nvPr/>
        </p:nvSpPr>
        <p:spPr>
          <a:xfrm>
            <a:off x="1068398" y="2684349"/>
            <a:ext cx="16200000" cy="900001"/>
          </a:xfrm>
          <a:prstGeom prst="rect">
            <a:avLst/>
          </a:prstGeom>
        </p:spPr>
        <p:txBody>
          <a:bodyPr vert="horz" lIns="182917" tIns="91458" rIns="182917" bIns="91458" numCol="3" rtlCol="0" anchor="ctr">
            <a:noAutofit/>
          </a:bodyPr>
          <a:lstStyle>
            <a:lvl1pPr algn="l" defTabSz="1829166" rtl="0" eaLnBrk="1" latinLnBrk="0" hangingPunct="1">
              <a:spcBef>
                <a:spcPct val="0"/>
              </a:spcBef>
              <a:buNone/>
              <a:defRPr kumimoji="1" sz="4800" b="1" i="0" kern="1200" spc="-150">
                <a:solidFill>
                  <a:schemeClr val="tx1"/>
                </a:solidFill>
                <a:effectLst/>
                <a:latin typeface="Arial" panose="020B0604020202020204" pitchFamily="34" charset="0"/>
                <a:ea typeface="Meiryo" panose="020B0604030504040204" pitchFamily="34" charset="-128"/>
                <a:cs typeface="Arial" panose="020B0604020202020204" pitchFamily="34" charset="0"/>
              </a:defRPr>
            </a:lvl1pPr>
          </a:lstStyle>
          <a:p>
            <a:pPr algn="ctr"/>
            <a:r>
              <a:rPr lang="ja-JP" altLang="en-US" sz="2800">
                <a:latin typeface="+mj-ea"/>
                <a:ea typeface="+mj-ea"/>
                <a:cs typeface="Arial"/>
              </a:rPr>
              <a:t>実装</a:t>
            </a:r>
            <a:endParaRPr lang="en-US" altLang="ja-JP" sz="2800">
              <a:latin typeface="+mj-ea"/>
              <a:ea typeface="+mj-ea"/>
              <a:cs typeface="Arial"/>
            </a:endParaRPr>
          </a:p>
          <a:p>
            <a:pPr algn="ctr"/>
            <a:endParaRPr lang="en-US" altLang="ja-JP" sz="2800">
              <a:solidFill>
                <a:schemeClr val="tx1">
                  <a:alpha val="20000"/>
                </a:schemeClr>
              </a:solidFill>
              <a:latin typeface="+mj-ea"/>
              <a:ea typeface="+mj-ea"/>
              <a:cs typeface="Arial"/>
            </a:endParaRPr>
          </a:p>
        </p:txBody>
      </p:sp>
      <p:pic>
        <p:nvPicPr>
          <p:cNvPr id="3" name="図 2" descr="グラフィカル ユーザー インターフェイス&#10;&#10;AI 生成コンテンツは誤りを含む可能性があります。">
            <a:extLst>
              <a:ext uri="{FF2B5EF4-FFF2-40B4-BE49-F238E27FC236}">
                <a16:creationId xmlns:a16="http://schemas.microsoft.com/office/drawing/2014/main" id="{D2A7BF91-15F2-7C9A-BFA8-AB0D50CEE8A1}"/>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1884055" y="5145087"/>
            <a:ext cx="4091967" cy="2307500"/>
          </a:xfrm>
          <a:prstGeom prst="rect">
            <a:avLst/>
          </a:prstGeom>
        </p:spPr>
      </p:pic>
      <p:sp>
        <p:nvSpPr>
          <p:cNvPr id="9" name="テキスト ボックス 8">
            <a:extLst>
              <a:ext uri="{FF2B5EF4-FFF2-40B4-BE49-F238E27FC236}">
                <a16:creationId xmlns:a16="http://schemas.microsoft.com/office/drawing/2014/main" id="{2B271365-826F-D757-5776-806AFDB74DD7}"/>
              </a:ext>
            </a:extLst>
          </p:cNvPr>
          <p:cNvSpPr txBox="1"/>
          <p:nvPr/>
        </p:nvSpPr>
        <p:spPr>
          <a:xfrm>
            <a:off x="8739963" y="2488019"/>
            <a:ext cx="184731" cy="646331"/>
          </a:xfrm>
          <a:prstGeom prst="rect">
            <a:avLst/>
          </a:prstGeom>
          <a:noFill/>
        </p:spPr>
        <p:txBody>
          <a:bodyPr wrap="none" rtlCol="0">
            <a:spAutoFit/>
          </a:bodyPr>
          <a:lstStyle/>
          <a:p>
            <a:endParaRPr kumimoji="1" lang="ja-JP" altLang="en-US" dirty="0">
              <a:latin typeface="MS PGothic" panose="020B0600070205080204" pitchFamily="34" charset="-128"/>
            </a:endParaRPr>
          </a:p>
        </p:txBody>
      </p:sp>
      <p:sp>
        <p:nvSpPr>
          <p:cNvPr id="12" name="テキスト ボックス 11">
            <a:extLst>
              <a:ext uri="{FF2B5EF4-FFF2-40B4-BE49-F238E27FC236}">
                <a16:creationId xmlns:a16="http://schemas.microsoft.com/office/drawing/2014/main" id="{41C984FE-D3BC-A99C-083F-54BCD8846D16}"/>
              </a:ext>
            </a:extLst>
          </p:cNvPr>
          <p:cNvSpPr txBox="1"/>
          <p:nvPr/>
        </p:nvSpPr>
        <p:spPr>
          <a:xfrm>
            <a:off x="7922338" y="5698672"/>
            <a:ext cx="8484782" cy="1200329"/>
          </a:xfrm>
          <a:prstGeom prst="rect">
            <a:avLst/>
          </a:prstGeom>
          <a:noFill/>
        </p:spPr>
        <p:txBody>
          <a:bodyPr wrap="square" rtlCol="0">
            <a:spAutoFit/>
          </a:bodyPr>
          <a:lstStyle/>
          <a:p>
            <a:r>
              <a:rPr lang="ja-JP" altLang="en-US" b="1" dirty="0">
                <a:latin typeface="MS PGothic" panose="020B0600070205080204" pitchFamily="34" charset="-128"/>
                <a:ea typeface="MS PGothic" panose="020B0600070205080204" pitchFamily="34" charset="-128"/>
              </a:rPr>
              <a:t>実装ツールを用いて</a:t>
            </a:r>
            <a:endParaRPr lang="en-US" altLang="ja-JP" b="1" dirty="0">
              <a:latin typeface="MS PGothic" panose="020B0600070205080204" pitchFamily="34" charset="-128"/>
              <a:ea typeface="MS PGothic" panose="020B0600070205080204" pitchFamily="34" charset="-128"/>
            </a:endParaRPr>
          </a:p>
          <a:p>
            <a:r>
              <a:rPr lang="ja-JP" altLang="en-US" b="1" dirty="0">
                <a:latin typeface="MS PGothic" panose="020B0600070205080204" pitchFamily="34" charset="-128"/>
                <a:ea typeface="MS PGothic" panose="020B0600070205080204" pitchFamily="34" charset="-128"/>
              </a:rPr>
              <a:t>ゲーム環境でミキシングを行う</a:t>
            </a:r>
            <a:endParaRPr lang="en-US" altLang="ja-JP" b="1" dirty="0">
              <a:latin typeface="MS PGothic" panose="020B0600070205080204" pitchFamily="34" charset="-128"/>
              <a:ea typeface="MS PGothic" panose="020B0600070205080204" pitchFamily="34" charset="-128"/>
            </a:endParaRPr>
          </a:p>
        </p:txBody>
      </p:sp>
    </p:spTree>
    <p:extLst>
      <p:ext uri="{BB962C8B-B14F-4D97-AF65-F5344CB8AC3E}">
        <p14:creationId xmlns:p14="http://schemas.microsoft.com/office/powerpoint/2010/main" val="3274900201"/>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E6430-1DD3-F0A7-66FB-EB82BD63122D}"/>
              </a:ext>
            </a:extLst>
          </p:cNvPr>
          <p:cNvSpPr>
            <a:spLocks noGrp="1"/>
          </p:cNvSpPr>
          <p:nvPr>
            <p:ph type="title"/>
          </p:nvPr>
        </p:nvSpPr>
        <p:spPr/>
        <p:txBody>
          <a:bodyPr/>
          <a:lstStyle/>
          <a:p>
            <a:r>
              <a:rPr lang="ja-JP" altLang="en-US"/>
              <a:t>エンジン音再生システム </a:t>
            </a:r>
            <a:endParaRPr lang="en-US"/>
          </a:p>
        </p:txBody>
      </p:sp>
      <p:sp>
        <p:nvSpPr>
          <p:cNvPr id="3" name="Content Placeholder 2">
            <a:extLst>
              <a:ext uri="{FF2B5EF4-FFF2-40B4-BE49-F238E27FC236}">
                <a16:creationId xmlns:a16="http://schemas.microsoft.com/office/drawing/2014/main" id="{C822028E-5B96-477E-4134-DEC828BC8608}"/>
              </a:ext>
            </a:extLst>
          </p:cNvPr>
          <p:cNvSpPr>
            <a:spLocks noGrp="1"/>
          </p:cNvSpPr>
          <p:nvPr>
            <p:ph idx="1"/>
          </p:nvPr>
        </p:nvSpPr>
        <p:spPr>
          <a:xfrm>
            <a:off x="1045587" y="1210486"/>
            <a:ext cx="16200000" cy="4143674"/>
          </a:xfrm>
        </p:spPr>
        <p:txBody>
          <a:bodyPr/>
          <a:lstStyle/>
          <a:p>
            <a:r>
              <a:rPr lang="en-US" dirty="0"/>
              <a:t>Gran Turismo Engine Sound (GTES)</a:t>
            </a:r>
          </a:p>
          <a:p>
            <a:r>
              <a:rPr lang="ja-JP" altLang="en-US" dirty="0"/>
              <a:t>録音、編集した音声データを組み込み、再生</a:t>
            </a:r>
            <a:endParaRPr lang="en-US" altLang="ja-JP" dirty="0"/>
          </a:p>
          <a:p>
            <a:r>
              <a:rPr lang="ja-JP" altLang="en-US" dirty="0"/>
              <a:t>ゲーム内の各種パラメータと連動し、動的レンダリング</a:t>
            </a:r>
            <a:endParaRPr lang="en-US" altLang="ja-JP" dirty="0"/>
          </a:p>
          <a:p>
            <a:pPr lvl="1"/>
            <a:r>
              <a:rPr lang="ja-JP" altLang="en-US" dirty="0"/>
              <a:t>クルマ挙動、カメラパラメータ</a:t>
            </a:r>
            <a:endParaRPr lang="en-US" altLang="ja-JP" dirty="0"/>
          </a:p>
          <a:p>
            <a:r>
              <a:rPr lang="en-US" altLang="ja-JP" dirty="0"/>
              <a:t>PC</a:t>
            </a:r>
            <a:r>
              <a:rPr lang="ja-JP" altLang="en-US" dirty="0"/>
              <a:t>上の</a:t>
            </a:r>
            <a:r>
              <a:rPr lang="en-US" altLang="ja-JP" dirty="0"/>
              <a:t>GTES Tools</a:t>
            </a:r>
            <a:r>
              <a:rPr lang="ja-JP" altLang="en-US" dirty="0"/>
              <a:t>とゲームランタイムを接続してサウンドデザインを行う</a:t>
            </a:r>
            <a:endParaRPr lang="en-US" dirty="0"/>
          </a:p>
        </p:txBody>
      </p:sp>
      <p:pic>
        <p:nvPicPr>
          <p:cNvPr id="5" name="Picture 9">
            <a:extLst>
              <a:ext uri="{FF2B5EF4-FFF2-40B4-BE49-F238E27FC236}">
                <a16:creationId xmlns:a16="http://schemas.microsoft.com/office/drawing/2014/main" id="{4826D0FF-610C-968C-347E-673044483765}"/>
              </a:ext>
            </a:extLst>
          </p:cNvPr>
          <p:cNvPicPr>
            <a:picLocks noChangeAspect="1"/>
          </p:cNvPicPr>
          <p:nvPr/>
        </p:nvPicPr>
        <p:blipFill rotWithShape="1">
          <a:blip r:embed="rId3"/>
          <a:srcRect t="1143" b="2571"/>
          <a:stretch/>
        </p:blipFill>
        <p:spPr>
          <a:xfrm>
            <a:off x="1843134" y="5818505"/>
            <a:ext cx="6227512" cy="3344801"/>
          </a:xfrm>
          <a:prstGeom prst="rect">
            <a:avLst/>
          </a:prstGeom>
        </p:spPr>
      </p:pic>
      <p:pic>
        <p:nvPicPr>
          <p:cNvPr id="6" name="Picture 5">
            <a:extLst>
              <a:ext uri="{FF2B5EF4-FFF2-40B4-BE49-F238E27FC236}">
                <a16:creationId xmlns:a16="http://schemas.microsoft.com/office/drawing/2014/main" id="{C8E88452-934D-32C4-2124-7E0A48FF7136}"/>
              </a:ext>
            </a:extLst>
          </p:cNvPr>
          <p:cNvPicPr>
            <a:picLocks noChangeAspect="1"/>
          </p:cNvPicPr>
          <p:nvPr/>
        </p:nvPicPr>
        <p:blipFill>
          <a:blip r:embed="rId4"/>
          <a:stretch>
            <a:fillRect/>
          </a:stretch>
        </p:blipFill>
        <p:spPr>
          <a:xfrm>
            <a:off x="9895096" y="5818505"/>
            <a:ext cx="5994479" cy="3371894"/>
          </a:xfrm>
          <a:prstGeom prst="rect">
            <a:avLst/>
          </a:prstGeom>
        </p:spPr>
      </p:pic>
      <p:sp>
        <p:nvSpPr>
          <p:cNvPr id="7" name="Arrow: Left-Right 6">
            <a:extLst>
              <a:ext uri="{FF2B5EF4-FFF2-40B4-BE49-F238E27FC236}">
                <a16:creationId xmlns:a16="http://schemas.microsoft.com/office/drawing/2014/main" id="{DF347283-DA19-8403-1AF6-F2C94B6E1BF1}"/>
              </a:ext>
            </a:extLst>
          </p:cNvPr>
          <p:cNvSpPr/>
          <p:nvPr/>
        </p:nvSpPr>
        <p:spPr>
          <a:xfrm>
            <a:off x="8374795" y="7248589"/>
            <a:ext cx="1216152" cy="484632"/>
          </a:xfrm>
          <a:prstGeom prst="leftRightArrow">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MS PGothic" panose="020B0600070205080204" pitchFamily="34" charset="-128"/>
            </a:endParaRPr>
          </a:p>
        </p:txBody>
      </p:sp>
    </p:spTree>
    <p:extLst>
      <p:ext uri="{BB962C8B-B14F-4D97-AF65-F5344CB8AC3E}">
        <p14:creationId xmlns:p14="http://schemas.microsoft.com/office/powerpoint/2010/main" val="1153652891"/>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6D69A-C2E4-1AEA-DE7E-D8AD71B4DABC}"/>
            </a:ext>
          </a:extLst>
        </p:cNvPr>
        <p:cNvGrpSpPr/>
        <p:nvPr/>
      </p:nvGrpSpPr>
      <p:grpSpPr>
        <a:xfrm>
          <a:off x="0" y="0"/>
          <a:ext cx="0" cy="0"/>
          <a:chOff x="0" y="0"/>
          <a:chExt cx="0" cy="0"/>
        </a:xfrm>
      </p:grpSpPr>
      <p:pic>
        <p:nvPicPr>
          <p:cNvPr id="9" name="Graphic 8">
            <a:extLst>
              <a:ext uri="{FF2B5EF4-FFF2-40B4-BE49-F238E27FC236}">
                <a16:creationId xmlns:a16="http://schemas.microsoft.com/office/drawing/2014/main" id="{C9F0C8F7-AC88-B310-DAF8-D9F9F4D49C9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716212" y="573087"/>
            <a:ext cx="12858750" cy="9144000"/>
          </a:xfrm>
          <a:prstGeom prst="rect">
            <a:avLst/>
          </a:prstGeom>
        </p:spPr>
      </p:pic>
    </p:spTree>
    <p:extLst>
      <p:ext uri="{BB962C8B-B14F-4D97-AF65-F5344CB8AC3E}">
        <p14:creationId xmlns:p14="http://schemas.microsoft.com/office/powerpoint/2010/main" val="2651951258"/>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2F3B4-81C6-F616-CA27-414A80CC308A}"/>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75A3FEE8-B687-2EDA-F1AA-C54A3B12F62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716212" y="573087"/>
            <a:ext cx="12858750" cy="9144000"/>
          </a:xfrm>
          <a:prstGeom prst="rect">
            <a:avLst/>
          </a:prstGeom>
        </p:spPr>
      </p:pic>
    </p:spTree>
    <p:extLst>
      <p:ext uri="{BB962C8B-B14F-4D97-AF65-F5344CB8AC3E}">
        <p14:creationId xmlns:p14="http://schemas.microsoft.com/office/powerpoint/2010/main" val="48163380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F4FCB-90CC-44D6-1DAD-37EF4F16973C}"/>
              </a:ext>
            </a:extLst>
          </p:cNvPr>
          <p:cNvSpPr>
            <a:spLocks noGrp="1"/>
          </p:cNvSpPr>
          <p:nvPr>
            <p:ph type="title"/>
          </p:nvPr>
        </p:nvSpPr>
        <p:spPr/>
        <p:txBody>
          <a:bodyPr/>
          <a:lstStyle/>
          <a:p>
            <a:r>
              <a:rPr lang="ja-JP" altLang="en-US" dirty="0"/>
              <a:t>ループ波形登録</a:t>
            </a:r>
            <a:endParaRPr lang="en-US" dirty="0"/>
          </a:p>
        </p:txBody>
      </p:sp>
      <p:sp>
        <p:nvSpPr>
          <p:cNvPr id="3" name="Content Placeholder 2">
            <a:extLst>
              <a:ext uri="{FF2B5EF4-FFF2-40B4-BE49-F238E27FC236}">
                <a16:creationId xmlns:a16="http://schemas.microsoft.com/office/drawing/2014/main" id="{7CC4B923-5F35-8442-EAD9-D316E9FEEB31}"/>
              </a:ext>
            </a:extLst>
          </p:cNvPr>
          <p:cNvSpPr>
            <a:spLocks noGrp="1"/>
          </p:cNvSpPr>
          <p:nvPr>
            <p:ph sz="half" idx="2"/>
          </p:nvPr>
        </p:nvSpPr>
        <p:spPr/>
        <p:txBody>
          <a:bodyPr/>
          <a:lstStyle/>
          <a:p>
            <a:r>
              <a:rPr lang="ja-JP" altLang="en-US" dirty="0"/>
              <a:t>エンジン音波形のピッチ推定により対応する回転数を算出</a:t>
            </a:r>
            <a:endParaRPr lang="en-US" altLang="ja-JP" dirty="0"/>
          </a:p>
          <a:p>
            <a:r>
              <a:rPr lang="ja-JP" altLang="en-US" dirty="0"/>
              <a:t>エンジン回転数軸上でのループ波形の位置が決まる</a:t>
            </a:r>
            <a:endParaRPr lang="en-US" altLang="ja-JP" dirty="0"/>
          </a:p>
          <a:p>
            <a:r>
              <a:rPr lang="ja-JP" altLang="en-US" dirty="0"/>
              <a:t>回転数に応じた正確なエンジン音の再生</a:t>
            </a:r>
            <a:endParaRPr lang="en-US" dirty="0"/>
          </a:p>
        </p:txBody>
      </p:sp>
      <p:pic>
        <p:nvPicPr>
          <p:cNvPr id="6" name="Picture 7">
            <a:extLst>
              <a:ext uri="{FF2B5EF4-FFF2-40B4-BE49-F238E27FC236}">
                <a16:creationId xmlns:a16="http://schemas.microsoft.com/office/drawing/2014/main" id="{B0795013-5981-5256-7024-08A71E2B04AC}"/>
              </a:ext>
            </a:extLst>
          </p:cNvPr>
          <p:cNvPicPr>
            <a:picLocks noChangeAspect="1"/>
          </p:cNvPicPr>
          <p:nvPr/>
        </p:nvPicPr>
        <p:blipFill rotWithShape="1">
          <a:blip r:embed="rId3"/>
          <a:srcRect l="-160" t="1428" r="320" b="2000"/>
          <a:stretch/>
        </p:blipFill>
        <p:spPr>
          <a:xfrm>
            <a:off x="3383141" y="4034992"/>
            <a:ext cx="7671274" cy="4163733"/>
          </a:xfrm>
          <a:prstGeom prst="rect">
            <a:avLst/>
          </a:prstGeom>
        </p:spPr>
      </p:pic>
      <p:pic>
        <p:nvPicPr>
          <p:cNvPr id="8" name="Picture 10">
            <a:extLst>
              <a:ext uri="{FF2B5EF4-FFF2-40B4-BE49-F238E27FC236}">
                <a16:creationId xmlns:a16="http://schemas.microsoft.com/office/drawing/2014/main" id="{B536AAB3-ED60-D4ED-4652-AA12CCF9799E}"/>
              </a:ext>
            </a:extLst>
          </p:cNvPr>
          <p:cNvPicPr>
            <a:picLocks noChangeAspect="1"/>
          </p:cNvPicPr>
          <p:nvPr/>
        </p:nvPicPr>
        <p:blipFill rotWithShape="1">
          <a:blip r:embed="rId4"/>
          <a:srcRect t="1714" r="161" b="1778"/>
          <a:stretch/>
        </p:blipFill>
        <p:spPr>
          <a:xfrm>
            <a:off x="7523430" y="5145087"/>
            <a:ext cx="7671275" cy="4174894"/>
          </a:xfrm>
          <a:prstGeom prst="rect">
            <a:avLst/>
          </a:prstGeom>
        </p:spPr>
      </p:pic>
    </p:spTree>
    <p:extLst>
      <p:ext uri="{BB962C8B-B14F-4D97-AF65-F5344CB8AC3E}">
        <p14:creationId xmlns:p14="http://schemas.microsoft.com/office/powerpoint/2010/main" val="2400402369"/>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3C24A-E718-989C-2544-74CB64658AAB}"/>
            </a:ext>
          </a:extLst>
        </p:cNvPr>
        <p:cNvGrpSpPr/>
        <p:nvPr/>
      </p:nvGrpSpPr>
      <p:grpSpPr>
        <a:xfrm>
          <a:off x="0" y="0"/>
          <a:ext cx="0" cy="0"/>
          <a:chOff x="0" y="0"/>
          <a:chExt cx="0" cy="0"/>
        </a:xfrm>
      </p:grpSpPr>
      <p:pic>
        <p:nvPicPr>
          <p:cNvPr id="8" name="Graphic 7">
            <a:extLst>
              <a:ext uri="{FF2B5EF4-FFF2-40B4-BE49-F238E27FC236}">
                <a16:creationId xmlns:a16="http://schemas.microsoft.com/office/drawing/2014/main" id="{238ECAE7-5AD9-B38B-AEA1-826074CF2FA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716212" y="573087"/>
            <a:ext cx="12858750" cy="9144000"/>
          </a:xfrm>
          <a:prstGeom prst="rect">
            <a:avLst/>
          </a:prstGeom>
        </p:spPr>
      </p:pic>
    </p:spTree>
    <p:extLst>
      <p:ext uri="{BB962C8B-B14F-4D97-AF65-F5344CB8AC3E}">
        <p14:creationId xmlns:p14="http://schemas.microsoft.com/office/powerpoint/2010/main" val="378504256"/>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739CA-11C2-8271-B6CB-B8D2A82F878B}"/>
              </a:ext>
            </a:extLst>
          </p:cNvPr>
          <p:cNvSpPr>
            <a:spLocks noGrp="1"/>
          </p:cNvSpPr>
          <p:nvPr>
            <p:ph type="title"/>
          </p:nvPr>
        </p:nvSpPr>
        <p:spPr/>
        <p:txBody>
          <a:bodyPr/>
          <a:lstStyle/>
          <a:p>
            <a:r>
              <a:rPr lang="ja-JP" altLang="en-US" dirty="0"/>
              <a:t>プロパティカーブ編集</a:t>
            </a:r>
            <a:endParaRPr lang="en-US" dirty="0"/>
          </a:p>
        </p:txBody>
      </p:sp>
      <p:pic>
        <p:nvPicPr>
          <p:cNvPr id="5" name="Picture 9">
            <a:extLst>
              <a:ext uri="{FF2B5EF4-FFF2-40B4-BE49-F238E27FC236}">
                <a16:creationId xmlns:a16="http://schemas.microsoft.com/office/drawing/2014/main" id="{697D34DB-73B3-53CE-9AC1-E14B7124CF25}"/>
              </a:ext>
            </a:extLst>
          </p:cNvPr>
          <p:cNvPicPr>
            <a:picLocks noGrp="1" noChangeAspect="1"/>
          </p:cNvPicPr>
          <p:nvPr>
            <p:ph type="pic" idx="1"/>
          </p:nvPr>
        </p:nvPicPr>
        <p:blipFill rotWithShape="1">
          <a:blip r:embed="rId3"/>
          <a:srcRect l="17" r="17"/>
          <a:stretch/>
        </p:blipFill>
        <p:spPr>
          <a:xfrm>
            <a:off x="2080587" y="1538473"/>
            <a:ext cx="14130000" cy="7949320"/>
          </a:xfrm>
          <a:prstGeom prst="rect">
            <a:avLst/>
          </a:prstGeom>
        </p:spPr>
      </p:pic>
    </p:spTree>
    <p:extLst>
      <p:ext uri="{BB962C8B-B14F-4D97-AF65-F5344CB8AC3E}">
        <p14:creationId xmlns:p14="http://schemas.microsoft.com/office/powerpoint/2010/main" val="1847372815"/>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52097A-1DC0-2EBC-3405-02821DC6D5B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621009E-2710-21C4-6953-6B01AD63E6AE}"/>
              </a:ext>
            </a:extLst>
          </p:cNvPr>
          <p:cNvSpPr>
            <a:spLocks noGrp="1"/>
          </p:cNvSpPr>
          <p:nvPr>
            <p:ph type="title"/>
          </p:nvPr>
        </p:nvSpPr>
        <p:spPr/>
        <p:txBody>
          <a:bodyPr/>
          <a:lstStyle/>
          <a:p>
            <a:endParaRPr lang="en-US"/>
          </a:p>
        </p:txBody>
      </p:sp>
      <p:pic>
        <p:nvPicPr>
          <p:cNvPr id="7" name="Graphic 6">
            <a:extLst>
              <a:ext uri="{FF2B5EF4-FFF2-40B4-BE49-F238E27FC236}">
                <a16:creationId xmlns:a16="http://schemas.microsoft.com/office/drawing/2014/main" id="{44566EF3-0B6E-CC98-D1B1-656BA5607EB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716212" y="573087"/>
            <a:ext cx="12858750" cy="9144000"/>
          </a:xfrm>
          <a:prstGeom prst="rect">
            <a:avLst/>
          </a:prstGeom>
        </p:spPr>
      </p:pic>
    </p:spTree>
    <p:extLst>
      <p:ext uri="{BB962C8B-B14F-4D97-AF65-F5344CB8AC3E}">
        <p14:creationId xmlns:p14="http://schemas.microsoft.com/office/powerpoint/2010/main" val="1536842399"/>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F9D9D-EED4-ADE6-169A-307CBF679297}"/>
            </a:ext>
          </a:extLst>
        </p:cNvPr>
        <p:cNvGrpSpPr/>
        <p:nvPr/>
      </p:nvGrpSpPr>
      <p:grpSpPr>
        <a:xfrm>
          <a:off x="0" y="0"/>
          <a:ext cx="0" cy="0"/>
          <a:chOff x="0" y="0"/>
          <a:chExt cx="0" cy="0"/>
        </a:xfrm>
      </p:grpSpPr>
      <p:pic>
        <p:nvPicPr>
          <p:cNvPr id="4" name="Graphic 3">
            <a:extLst>
              <a:ext uri="{FF2B5EF4-FFF2-40B4-BE49-F238E27FC236}">
                <a16:creationId xmlns:a16="http://schemas.microsoft.com/office/drawing/2014/main" id="{59BC2ABD-EA92-5B30-1E2D-0B592BFBF9C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716212" y="573087"/>
            <a:ext cx="12858750" cy="9144000"/>
          </a:xfrm>
          <a:prstGeom prst="rect">
            <a:avLst/>
          </a:prstGeom>
        </p:spPr>
      </p:pic>
      <p:sp>
        <p:nvSpPr>
          <p:cNvPr id="5" name="Title 4">
            <a:extLst>
              <a:ext uri="{FF2B5EF4-FFF2-40B4-BE49-F238E27FC236}">
                <a16:creationId xmlns:a16="http://schemas.microsoft.com/office/drawing/2014/main" id="{37166308-6609-03A8-D1C3-E8B199A271D7}"/>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067912614"/>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64A68-44C6-2331-6131-EDE647C426BB}"/>
              </a:ext>
            </a:extLst>
          </p:cNvPr>
          <p:cNvSpPr>
            <a:spLocks noGrp="1"/>
          </p:cNvSpPr>
          <p:nvPr>
            <p:ph type="title"/>
          </p:nvPr>
        </p:nvSpPr>
        <p:spPr/>
        <p:txBody>
          <a:bodyPr/>
          <a:lstStyle/>
          <a:p>
            <a:r>
              <a:rPr lang="ja-JP" altLang="en-US" dirty="0"/>
              <a:t>カメラ視点ごとのサウンドデザイン</a:t>
            </a:r>
            <a:endParaRPr lang="en-US" dirty="0"/>
          </a:p>
        </p:txBody>
      </p:sp>
      <p:pic>
        <p:nvPicPr>
          <p:cNvPr id="5" name="Picture 4">
            <a:extLst>
              <a:ext uri="{FF2B5EF4-FFF2-40B4-BE49-F238E27FC236}">
                <a16:creationId xmlns:a16="http://schemas.microsoft.com/office/drawing/2014/main" id="{1DD830FB-A4D4-8DE9-A841-8B6AC50FAEB8}"/>
              </a:ext>
            </a:extLst>
          </p:cNvPr>
          <p:cNvPicPr>
            <a:picLocks noChangeAspect="1"/>
          </p:cNvPicPr>
          <p:nvPr/>
        </p:nvPicPr>
        <p:blipFill rotWithShape="1">
          <a:blip r:embed="rId3"/>
          <a:srcRect t="1143" b="2286"/>
          <a:stretch/>
        </p:blipFill>
        <p:spPr>
          <a:xfrm>
            <a:off x="1695576" y="1417379"/>
            <a:ext cx="14900022" cy="8093958"/>
          </a:xfrm>
          <a:prstGeom prst="rect">
            <a:avLst/>
          </a:prstGeom>
        </p:spPr>
      </p:pic>
    </p:spTree>
    <p:extLst>
      <p:ext uri="{BB962C8B-B14F-4D97-AF65-F5344CB8AC3E}">
        <p14:creationId xmlns:p14="http://schemas.microsoft.com/office/powerpoint/2010/main" val="3009196908"/>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55C23-18AF-A836-681C-F084BE90EA70}"/>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4EACD1C8-5B59-3E36-DCD9-31A4FCA42AD4}"/>
              </a:ext>
            </a:extLst>
          </p:cNvPr>
          <p:cNvSpPr>
            <a:spLocks noGrp="1"/>
          </p:cNvSpPr>
          <p:nvPr>
            <p:ph type="subTitle" idx="1"/>
          </p:nvPr>
        </p:nvSpPr>
        <p:spPr>
          <a:xfrm>
            <a:off x="2305587" y="1545087"/>
            <a:ext cx="13680000" cy="7200000"/>
          </a:xfrm>
        </p:spPr>
        <p:txBody>
          <a:bodyPr>
            <a:normAutofit/>
          </a:bodyPr>
          <a:lstStyle/>
          <a:p>
            <a:pPr marL="514350" indent="-514350">
              <a:buFont typeface="Arial" panose="020B0604020202020204" pitchFamily="34" charset="0"/>
              <a:buChar char="•"/>
            </a:pPr>
            <a:r>
              <a:rPr lang="en-US" sz="4800">
                <a:solidFill>
                  <a:schemeClr val="tx1">
                    <a:tint val="75000"/>
                    <a:alpha val="20000"/>
                  </a:schemeClr>
                </a:solidFill>
              </a:rPr>
              <a:t>エンジン音制作ワークフロー</a:t>
            </a:r>
          </a:p>
          <a:p>
            <a:pPr marL="514350" indent="-514350">
              <a:buFont typeface="Arial" panose="020B0604020202020204" pitchFamily="34" charset="0"/>
              <a:buChar char="•"/>
            </a:pPr>
            <a:r>
              <a:rPr lang="en-US" sz="4800"/>
              <a:t>エンジン音シンセサイザー</a:t>
            </a:r>
          </a:p>
          <a:p>
            <a:pPr marL="514350" indent="-514350">
              <a:buFont typeface="Arial" panose="020B0604020202020204" pitchFamily="34" charset="0"/>
              <a:buChar char="•"/>
            </a:pPr>
            <a:r>
              <a:rPr lang="en-US" sz="4800">
                <a:solidFill>
                  <a:schemeClr val="tx1">
                    <a:tint val="75000"/>
                    <a:alpha val="20000"/>
                  </a:schemeClr>
                </a:solidFill>
              </a:rPr>
              <a:t>反射音エフェクト</a:t>
            </a:r>
          </a:p>
        </p:txBody>
      </p:sp>
      <p:sp>
        <p:nvSpPr>
          <p:cNvPr id="5" name="Title 4">
            <a:extLst>
              <a:ext uri="{FF2B5EF4-FFF2-40B4-BE49-F238E27FC236}">
                <a16:creationId xmlns:a16="http://schemas.microsoft.com/office/drawing/2014/main" id="{A6C2B77F-AB34-6E17-3946-CBB13E8FE39A}"/>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672504190"/>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7203B-D08E-54C9-1DCA-01F849DD9F61}"/>
              </a:ext>
            </a:extLst>
          </p:cNvPr>
          <p:cNvSpPr>
            <a:spLocks noGrp="1"/>
          </p:cNvSpPr>
          <p:nvPr>
            <p:ph type="title"/>
          </p:nvPr>
        </p:nvSpPr>
        <p:spPr/>
        <p:txBody>
          <a:bodyPr/>
          <a:lstStyle/>
          <a:p>
            <a:r>
              <a:rPr lang="ja-JP" altLang="en-US" dirty="0"/>
              <a:t>エンジン音シンセサイザーの開発動機</a:t>
            </a:r>
            <a:endParaRPr lang="en-US" dirty="0"/>
          </a:p>
        </p:txBody>
      </p:sp>
      <p:sp>
        <p:nvSpPr>
          <p:cNvPr id="3" name="Content Placeholder 2">
            <a:extLst>
              <a:ext uri="{FF2B5EF4-FFF2-40B4-BE49-F238E27FC236}">
                <a16:creationId xmlns:a16="http://schemas.microsoft.com/office/drawing/2014/main" id="{93268B3E-7108-D36E-453C-77934D0D3F88}"/>
              </a:ext>
            </a:extLst>
          </p:cNvPr>
          <p:cNvSpPr>
            <a:spLocks noGrp="1"/>
          </p:cNvSpPr>
          <p:nvPr>
            <p:ph sz="half" idx="2"/>
          </p:nvPr>
        </p:nvSpPr>
        <p:spPr>
          <a:xfrm>
            <a:off x="1045587" y="1605379"/>
            <a:ext cx="16200000" cy="3419273"/>
          </a:xfrm>
        </p:spPr>
        <p:txBody>
          <a:bodyPr>
            <a:normAutofit/>
          </a:bodyPr>
          <a:lstStyle/>
          <a:p>
            <a:pPr marL="685800" indent="-685800">
              <a:spcBef>
                <a:spcPts val="20"/>
              </a:spcBef>
            </a:pPr>
            <a:r>
              <a:rPr lang="ja-JP" altLang="en-US" dirty="0">
                <a:ea typeface="MS PGothic" panose="020B0600070205080204" pitchFamily="34" charset="-128"/>
                <a:cs typeface="Calibri"/>
              </a:rPr>
              <a:t>あらゆるものをシミュレートしたい</a:t>
            </a:r>
            <a:endParaRPr lang="en-US" altLang="ja-JP" dirty="0">
              <a:ea typeface="MS PGothic" panose="020B0600070205080204" pitchFamily="34" charset="-128"/>
              <a:cs typeface="Calibri"/>
            </a:endParaRPr>
          </a:p>
          <a:p>
            <a:pPr marL="1486060" lvl="1" indent="-685800">
              <a:spcBef>
                <a:spcPts val="20"/>
              </a:spcBef>
            </a:pPr>
            <a:r>
              <a:rPr lang="ja-JP" altLang="en-US" dirty="0">
                <a:ea typeface="MS PGothic" panose="020B0600070205080204" pitchFamily="34" charset="-128"/>
                <a:cs typeface="Calibri"/>
              </a:rPr>
              <a:t>エンジン音も物理ベースでつくれないか</a:t>
            </a:r>
            <a:endParaRPr lang="en-US" altLang="ja-JP" dirty="0">
              <a:ea typeface="MS PGothic" panose="020B0600070205080204" pitchFamily="34" charset="-128"/>
              <a:cs typeface="Calibri"/>
            </a:endParaRPr>
          </a:p>
          <a:p>
            <a:pPr marL="685800" indent="-685800">
              <a:spcBef>
                <a:spcPts val="20"/>
              </a:spcBef>
            </a:pPr>
            <a:endParaRPr lang="ja-JP" altLang="en-US" dirty="0">
              <a:ea typeface="MS PGothic" panose="020B0600070205080204" pitchFamily="34" charset="-128"/>
              <a:cs typeface="Calibri"/>
            </a:endParaRPr>
          </a:p>
          <a:p>
            <a:pPr marL="685800" indent="-685800">
              <a:spcBef>
                <a:spcPts val="20"/>
              </a:spcBef>
            </a:pPr>
            <a:r>
              <a:rPr lang="ja-JP" altLang="en-US" dirty="0">
                <a:ea typeface="MS PGothic" panose="020B0600070205080204" pitchFamily="34" charset="-128"/>
                <a:cs typeface="Calibri"/>
              </a:rPr>
              <a:t>録音困難なクルマをどうやって再現するか</a:t>
            </a:r>
          </a:p>
          <a:p>
            <a:pPr marL="1485900" lvl="1" indent="-571500">
              <a:spcBef>
                <a:spcPts val="20"/>
              </a:spcBef>
            </a:pPr>
            <a:r>
              <a:rPr lang="ja-JP" altLang="en-US" dirty="0">
                <a:ea typeface="MS PGothic" panose="020B0600070205080204" pitchFamily="34" charset="-128"/>
                <a:cs typeface="Calibri"/>
              </a:rPr>
              <a:t>「ビジョン グランツーリスモ」（近未来のコンセプトカー）</a:t>
            </a:r>
          </a:p>
          <a:p>
            <a:pPr marL="1485900" lvl="1" indent="-571500">
              <a:spcBef>
                <a:spcPts val="20"/>
              </a:spcBef>
            </a:pPr>
            <a:r>
              <a:rPr lang="ja-JP" altLang="en-US" dirty="0">
                <a:ea typeface="MS PGothic" panose="020B0600070205080204" pitchFamily="34" charset="-128"/>
                <a:cs typeface="Calibri"/>
              </a:rPr>
              <a:t>動かせないクルマ、失われたクルマ…</a:t>
            </a:r>
          </a:p>
          <a:p>
            <a:pPr marL="685800" indent="-685800">
              <a:spcBef>
                <a:spcPts val="20"/>
              </a:spcBef>
            </a:pPr>
            <a:endParaRPr lang="en-US" altLang="ja-JP" dirty="0">
              <a:ea typeface="ＭＳ Ｐゴシック"/>
              <a:cs typeface="Calibri"/>
            </a:endParaRPr>
          </a:p>
          <a:p>
            <a:endParaRPr lang="en-US" dirty="0"/>
          </a:p>
        </p:txBody>
      </p:sp>
      <p:pic>
        <p:nvPicPr>
          <p:cNvPr id="10" name="Picture 9">
            <a:extLst>
              <a:ext uri="{FF2B5EF4-FFF2-40B4-BE49-F238E27FC236}">
                <a16:creationId xmlns:a16="http://schemas.microsoft.com/office/drawing/2014/main" id="{85828D14-8262-4B91-97DB-FBA0181797A0}"/>
              </a:ext>
            </a:extLst>
          </p:cNvPr>
          <p:cNvPicPr>
            <a:picLocks noChangeAspect="1"/>
          </p:cNvPicPr>
          <p:nvPr/>
        </p:nvPicPr>
        <p:blipFill>
          <a:blip r:embed="rId3"/>
          <a:stretch>
            <a:fillRect/>
          </a:stretch>
        </p:blipFill>
        <p:spPr>
          <a:xfrm>
            <a:off x="3862734" y="5024653"/>
            <a:ext cx="10565705" cy="4550726"/>
          </a:xfrm>
          <a:prstGeom prst="rect">
            <a:avLst/>
          </a:prstGeom>
        </p:spPr>
      </p:pic>
    </p:spTree>
    <p:extLst>
      <p:ext uri="{BB962C8B-B14F-4D97-AF65-F5344CB8AC3E}">
        <p14:creationId xmlns:p14="http://schemas.microsoft.com/office/powerpoint/2010/main" val="1010076801"/>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図 11">
            <a:extLst>
              <a:ext uri="{FF2B5EF4-FFF2-40B4-BE49-F238E27FC236}">
                <a16:creationId xmlns:a16="http://schemas.microsoft.com/office/drawing/2014/main" id="{7CF94C1B-5EA2-8480-6C12-722625A206C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 y="0"/>
            <a:ext cx="18293646" cy="10290175"/>
          </a:xfrm>
          <a:prstGeom prst="rect">
            <a:avLst/>
          </a:prstGeom>
        </p:spPr>
      </p:pic>
      <p:sp>
        <p:nvSpPr>
          <p:cNvPr id="87" name="テキスト ボックス 86">
            <a:extLst>
              <a:ext uri="{FF2B5EF4-FFF2-40B4-BE49-F238E27FC236}">
                <a16:creationId xmlns:a16="http://schemas.microsoft.com/office/drawing/2014/main" id="{1D9DDB51-44C2-1247-679B-B78AAA73F262}"/>
              </a:ext>
            </a:extLst>
          </p:cNvPr>
          <p:cNvSpPr txBox="1"/>
          <p:nvPr/>
        </p:nvSpPr>
        <p:spPr>
          <a:xfrm>
            <a:off x="1045587" y="6579960"/>
            <a:ext cx="2343911" cy="646331"/>
          </a:xfrm>
          <a:prstGeom prst="rect">
            <a:avLst/>
          </a:prstGeom>
          <a:noFill/>
        </p:spPr>
        <p:txBody>
          <a:bodyPr wrap="none" lIns="91440" tIns="45720" rIns="91440" bIns="45720" rtlCol="0" anchor="t">
            <a:spAutoFit/>
          </a:bodyPr>
          <a:lstStyle/>
          <a:p>
            <a:r>
              <a:rPr kumimoji="1" lang="ja-JP" altLang="en-US" dirty="0">
                <a:latin typeface="MS PGothic" panose="020B0600070205080204" pitchFamily="34" charset="-128"/>
                <a:ea typeface="MS PGothic" panose="020B0600070205080204" pitchFamily="34" charset="-128"/>
              </a:rPr>
              <a:t>直列</a:t>
            </a:r>
            <a:r>
              <a:rPr kumimoji="1" lang="en-US" altLang="ja-JP" dirty="0">
                <a:latin typeface="MS PGothic" panose="020B0600070205080204" pitchFamily="34" charset="-128"/>
                <a:ea typeface="ＭＳ Ｐゴシック"/>
              </a:rPr>
              <a:t>4</a:t>
            </a:r>
            <a:r>
              <a:rPr kumimoji="1" lang="ja-JP" altLang="en-US" dirty="0">
                <a:latin typeface="MS PGothic" panose="020B0600070205080204" pitchFamily="34" charset="-128"/>
                <a:ea typeface="MS PGothic" panose="020B0600070205080204" pitchFamily="34" charset="-128"/>
              </a:rPr>
              <a:t>気筒</a:t>
            </a:r>
            <a:endParaRPr lang="ja-JP" altLang="en-US" dirty="0">
              <a:latin typeface="MS PGothic" panose="020B0600070205080204" pitchFamily="34" charset="-128"/>
              <a:ea typeface="MS PGothic" panose="020B0600070205080204" pitchFamily="34" charset="-128"/>
            </a:endParaRPr>
          </a:p>
        </p:txBody>
      </p:sp>
      <p:sp>
        <p:nvSpPr>
          <p:cNvPr id="88" name="テキスト ボックス 87">
            <a:extLst>
              <a:ext uri="{FF2B5EF4-FFF2-40B4-BE49-F238E27FC236}">
                <a16:creationId xmlns:a16="http://schemas.microsoft.com/office/drawing/2014/main" id="{D1F35A07-481E-52B3-8AC6-7AD97C7669AC}"/>
              </a:ext>
            </a:extLst>
          </p:cNvPr>
          <p:cNvSpPr txBox="1"/>
          <p:nvPr/>
        </p:nvSpPr>
        <p:spPr>
          <a:xfrm>
            <a:off x="5551999" y="6576287"/>
            <a:ext cx="2172390" cy="646331"/>
          </a:xfrm>
          <a:prstGeom prst="rect">
            <a:avLst/>
          </a:prstGeom>
          <a:noFill/>
        </p:spPr>
        <p:txBody>
          <a:bodyPr wrap="none" lIns="91440" tIns="45720" rIns="91440" bIns="45720" rtlCol="0" anchor="t">
            <a:spAutoFit/>
          </a:bodyPr>
          <a:lstStyle/>
          <a:p>
            <a:r>
              <a:rPr lang="en-US" altLang="ja-JP" dirty="0">
                <a:latin typeface="MS PGothic" panose="020B0600070205080204" pitchFamily="34" charset="-128"/>
                <a:ea typeface="メイリオ"/>
              </a:rPr>
              <a:t>V</a:t>
            </a:r>
            <a:r>
              <a:rPr lang="ja-JP" altLang="en-US" dirty="0">
                <a:latin typeface="MS PGothic" panose="020B0600070205080204" pitchFamily="34" charset="-128"/>
                <a:ea typeface="MS PGothic" panose="020B0600070205080204" pitchFamily="34" charset="-128"/>
              </a:rPr>
              <a:t>型</a:t>
            </a:r>
            <a:r>
              <a:rPr lang="en-US" altLang="ja-JP" dirty="0">
                <a:latin typeface="MS PGothic" panose="020B0600070205080204" pitchFamily="34" charset="-128"/>
                <a:ea typeface="メイリオ"/>
              </a:rPr>
              <a:t>8</a:t>
            </a:r>
            <a:r>
              <a:rPr kumimoji="1" lang="ja-JP" altLang="en-US" dirty="0">
                <a:latin typeface="MS PGothic" panose="020B0600070205080204" pitchFamily="34" charset="-128"/>
                <a:ea typeface="MS PGothic" panose="020B0600070205080204" pitchFamily="34" charset="-128"/>
              </a:rPr>
              <a:t>気筒</a:t>
            </a:r>
            <a:endParaRPr lang="ja-JP" altLang="en-US" dirty="0">
              <a:latin typeface="MS PGothic" panose="020B0600070205080204" pitchFamily="34" charset="-128"/>
              <a:ea typeface="MS PGothic" panose="020B0600070205080204" pitchFamily="34" charset="-128"/>
            </a:endParaRPr>
          </a:p>
        </p:txBody>
      </p:sp>
      <p:sp>
        <p:nvSpPr>
          <p:cNvPr id="90" name="テキスト ボックス 89">
            <a:extLst>
              <a:ext uri="{FF2B5EF4-FFF2-40B4-BE49-F238E27FC236}">
                <a16:creationId xmlns:a16="http://schemas.microsoft.com/office/drawing/2014/main" id="{9E3ACB97-AFF5-BFC2-FD44-BE24781F814E}"/>
              </a:ext>
            </a:extLst>
          </p:cNvPr>
          <p:cNvSpPr txBox="1"/>
          <p:nvPr/>
        </p:nvSpPr>
        <p:spPr>
          <a:xfrm>
            <a:off x="9500867" y="6576288"/>
            <a:ext cx="3241593" cy="646331"/>
          </a:xfrm>
          <a:prstGeom prst="rect">
            <a:avLst/>
          </a:prstGeom>
          <a:noFill/>
        </p:spPr>
        <p:txBody>
          <a:bodyPr wrap="none" lIns="91440" tIns="45720" rIns="91440" bIns="45720" rtlCol="0" anchor="t">
            <a:spAutoFit/>
          </a:bodyPr>
          <a:lstStyle/>
          <a:p>
            <a:r>
              <a:rPr lang="ja-JP" altLang="en-US" dirty="0">
                <a:latin typeface="MS PGothic" panose="020B0600070205080204" pitchFamily="34" charset="-128"/>
                <a:ea typeface="MS PGothic" panose="020B0600070205080204" pitchFamily="34" charset="-128"/>
              </a:rPr>
              <a:t>水平対向</a:t>
            </a:r>
            <a:r>
              <a:rPr lang="en-US" altLang="ja-JP" dirty="0">
                <a:latin typeface="MS PGothic" panose="020B0600070205080204" pitchFamily="34" charset="-128"/>
                <a:ea typeface="メイリオ"/>
              </a:rPr>
              <a:t>4</a:t>
            </a:r>
            <a:r>
              <a:rPr lang="ja-JP" altLang="en-US" dirty="0">
                <a:latin typeface="MS PGothic" panose="020B0600070205080204" pitchFamily="34" charset="-128"/>
                <a:ea typeface="MS PGothic" panose="020B0600070205080204" pitchFamily="34" charset="-128"/>
              </a:rPr>
              <a:t>気筒</a:t>
            </a:r>
          </a:p>
        </p:txBody>
      </p:sp>
      <p:sp>
        <p:nvSpPr>
          <p:cNvPr id="91" name="テキスト ボックス 90">
            <a:extLst>
              <a:ext uri="{FF2B5EF4-FFF2-40B4-BE49-F238E27FC236}">
                <a16:creationId xmlns:a16="http://schemas.microsoft.com/office/drawing/2014/main" id="{D1A7A5F1-D3C2-6267-3A53-4804D0FBC468}"/>
              </a:ext>
            </a:extLst>
          </p:cNvPr>
          <p:cNvSpPr txBox="1"/>
          <p:nvPr/>
        </p:nvSpPr>
        <p:spPr>
          <a:xfrm>
            <a:off x="13514669" y="6576289"/>
            <a:ext cx="3797835" cy="646331"/>
          </a:xfrm>
          <a:prstGeom prst="rect">
            <a:avLst/>
          </a:prstGeom>
          <a:noFill/>
        </p:spPr>
        <p:txBody>
          <a:bodyPr wrap="none" lIns="91440" tIns="45720" rIns="91440" bIns="45720" rtlCol="0" anchor="t">
            <a:spAutoFit/>
          </a:bodyPr>
          <a:lstStyle/>
          <a:p>
            <a:r>
              <a:rPr lang="ja-JP" altLang="en-US" dirty="0">
                <a:latin typeface="MS PGothic" panose="020B0600070205080204" pitchFamily="34" charset="-128"/>
                <a:ea typeface="MS PGothic" panose="020B0600070205080204" pitchFamily="34" charset="-128"/>
              </a:rPr>
              <a:t>ロータリーエンジン</a:t>
            </a:r>
          </a:p>
        </p:txBody>
      </p:sp>
      <p:sp>
        <p:nvSpPr>
          <p:cNvPr id="8" name="タイトル 7">
            <a:extLst>
              <a:ext uri="{FF2B5EF4-FFF2-40B4-BE49-F238E27FC236}">
                <a16:creationId xmlns:a16="http://schemas.microsoft.com/office/drawing/2014/main" id="{C2B440E3-F512-A278-61CC-FC405B3D1F7F}"/>
              </a:ext>
            </a:extLst>
          </p:cNvPr>
          <p:cNvSpPr>
            <a:spLocks noGrp="1"/>
          </p:cNvSpPr>
          <p:nvPr>
            <p:ph type="title"/>
          </p:nvPr>
        </p:nvSpPr>
        <p:spPr/>
        <p:txBody>
          <a:bodyPr/>
          <a:lstStyle/>
          <a:p>
            <a:r>
              <a:rPr lang="ja-JP" altLang="en-US" dirty="0">
                <a:ea typeface="MS PGothic" panose="020B0600070205080204" pitchFamily="34" charset="-128"/>
                <a:cs typeface="Calibri"/>
              </a:rPr>
              <a:t>エンジンの型式</a:t>
            </a:r>
            <a:endParaRPr lang="ja-JP" altLang="en-US" dirty="0"/>
          </a:p>
        </p:txBody>
      </p:sp>
    </p:spTree>
    <p:extLst>
      <p:ext uri="{BB962C8B-B14F-4D97-AF65-F5344CB8AC3E}">
        <p14:creationId xmlns:p14="http://schemas.microsoft.com/office/powerpoint/2010/main" val="702830063"/>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図 5" descr="ダイアグラム&#10;&#10;自動的に生成された説明">
            <a:extLst>
              <a:ext uri="{FF2B5EF4-FFF2-40B4-BE49-F238E27FC236}">
                <a16:creationId xmlns:a16="http://schemas.microsoft.com/office/drawing/2014/main" id="{979916DE-0091-93DD-4B78-040B700B48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024" y="199307"/>
            <a:ext cx="18292411" cy="10289481"/>
          </a:xfrm>
          <a:prstGeom prst="rect">
            <a:avLst/>
          </a:prstGeom>
        </p:spPr>
      </p:pic>
      <p:sp>
        <p:nvSpPr>
          <p:cNvPr id="11" name="TextBox 10">
            <a:extLst>
              <a:ext uri="{FF2B5EF4-FFF2-40B4-BE49-F238E27FC236}">
                <a16:creationId xmlns:a16="http://schemas.microsoft.com/office/drawing/2014/main" id="{F3C003BD-7C65-BD5B-8AFC-D11F8AAE72CB}"/>
              </a:ext>
            </a:extLst>
          </p:cNvPr>
          <p:cNvSpPr txBox="1"/>
          <p:nvPr/>
        </p:nvSpPr>
        <p:spPr>
          <a:xfrm>
            <a:off x="843148" y="2224275"/>
            <a:ext cx="423442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ja-JP" altLang="en-US" sz="3200" dirty="0">
                <a:latin typeface="+mn-ea"/>
                <a:cs typeface="Calibri"/>
              </a:rPr>
              <a:t>　　エンジン　</a:t>
            </a:r>
            <a:br>
              <a:rPr lang="ja-JP" altLang="en-US" sz="3200" dirty="0">
                <a:latin typeface="+mn-ea"/>
                <a:cs typeface="Calibri"/>
              </a:rPr>
            </a:br>
            <a:r>
              <a:rPr lang="ja-JP" altLang="en-US" sz="2400" dirty="0">
                <a:latin typeface="+mn-ea"/>
                <a:cs typeface="Calibri"/>
              </a:rPr>
              <a:t>（排気バルブより）</a:t>
            </a:r>
          </a:p>
        </p:txBody>
      </p:sp>
      <p:sp>
        <p:nvSpPr>
          <p:cNvPr id="12" name="TextBox 11">
            <a:extLst>
              <a:ext uri="{FF2B5EF4-FFF2-40B4-BE49-F238E27FC236}">
                <a16:creationId xmlns:a16="http://schemas.microsoft.com/office/drawing/2014/main" id="{CF38B7F4-D894-4B4C-3C59-C408B2F843F2}"/>
              </a:ext>
            </a:extLst>
          </p:cNvPr>
          <p:cNvSpPr txBox="1"/>
          <p:nvPr/>
        </p:nvSpPr>
        <p:spPr>
          <a:xfrm>
            <a:off x="843148" y="7849792"/>
            <a:ext cx="57954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ja-JP" altLang="en-US" sz="3200" dirty="0">
                <a:latin typeface="+mn-ea"/>
                <a:cs typeface="Calibri"/>
              </a:rPr>
              <a:t>エキゾースト・マニホールド</a:t>
            </a:r>
          </a:p>
        </p:txBody>
      </p:sp>
      <p:sp>
        <p:nvSpPr>
          <p:cNvPr id="13" name="TextBox 12">
            <a:extLst>
              <a:ext uri="{FF2B5EF4-FFF2-40B4-BE49-F238E27FC236}">
                <a16:creationId xmlns:a16="http://schemas.microsoft.com/office/drawing/2014/main" id="{0790235D-ED90-A40E-9EC7-976D73D79630}"/>
              </a:ext>
            </a:extLst>
          </p:cNvPr>
          <p:cNvSpPr txBox="1"/>
          <p:nvPr/>
        </p:nvSpPr>
        <p:spPr>
          <a:xfrm>
            <a:off x="12733825" y="7849791"/>
            <a:ext cx="39751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ja-JP" altLang="en-US" sz="3200" dirty="0">
                <a:latin typeface="+mn-ea"/>
                <a:cs typeface="Calibri"/>
              </a:rPr>
              <a:t>マフラー（消音器）</a:t>
            </a:r>
          </a:p>
        </p:txBody>
      </p:sp>
      <p:sp>
        <p:nvSpPr>
          <p:cNvPr id="4" name="タイトル 3">
            <a:extLst>
              <a:ext uri="{FF2B5EF4-FFF2-40B4-BE49-F238E27FC236}">
                <a16:creationId xmlns:a16="http://schemas.microsoft.com/office/drawing/2014/main" id="{32A843DF-94DD-21F6-D0BB-6CEE0BDE1955}"/>
              </a:ext>
            </a:extLst>
          </p:cNvPr>
          <p:cNvSpPr>
            <a:spLocks noGrp="1"/>
          </p:cNvSpPr>
          <p:nvPr>
            <p:ph type="title"/>
          </p:nvPr>
        </p:nvSpPr>
        <p:spPr/>
        <p:txBody>
          <a:bodyPr/>
          <a:lstStyle/>
          <a:p>
            <a:r>
              <a:rPr lang="ja-JP" altLang="en-US" dirty="0">
                <a:ea typeface="MS PGothic" panose="020B0600070205080204" pitchFamily="34" charset="-128"/>
                <a:cs typeface="Calibri"/>
              </a:rPr>
              <a:t>エンジンの排気系</a:t>
            </a:r>
            <a:endParaRPr lang="ja-JP" altLang="en-US" dirty="0"/>
          </a:p>
        </p:txBody>
      </p:sp>
      <p:sp>
        <p:nvSpPr>
          <p:cNvPr id="7" name="TextBox 12">
            <a:extLst>
              <a:ext uri="{FF2B5EF4-FFF2-40B4-BE49-F238E27FC236}">
                <a16:creationId xmlns:a16="http://schemas.microsoft.com/office/drawing/2014/main" id="{05717BA4-E729-D17F-17CA-DED3304458A5}"/>
              </a:ext>
            </a:extLst>
          </p:cNvPr>
          <p:cNvSpPr txBox="1"/>
          <p:nvPr/>
        </p:nvSpPr>
        <p:spPr>
          <a:xfrm>
            <a:off x="9254356" y="7859047"/>
            <a:ext cx="32174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ja-JP" altLang="en-US" sz="3200" dirty="0">
                <a:latin typeface="+mn-ea"/>
                <a:cs typeface="Calibri"/>
              </a:rPr>
              <a:t> センターパイプ</a:t>
            </a:r>
          </a:p>
        </p:txBody>
      </p:sp>
      <p:sp>
        <p:nvSpPr>
          <p:cNvPr id="9" name="TextBox 12">
            <a:extLst>
              <a:ext uri="{FF2B5EF4-FFF2-40B4-BE49-F238E27FC236}">
                <a16:creationId xmlns:a16="http://schemas.microsoft.com/office/drawing/2014/main" id="{239DEDF8-06C1-635E-21B6-9FDADAA3E2D9}"/>
              </a:ext>
            </a:extLst>
          </p:cNvPr>
          <p:cNvSpPr txBox="1"/>
          <p:nvPr/>
        </p:nvSpPr>
        <p:spPr>
          <a:xfrm>
            <a:off x="6864766" y="7841001"/>
            <a:ext cx="134108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ja-JP" altLang="en-US" sz="3200" dirty="0">
                <a:latin typeface="+mn-ea"/>
                <a:cs typeface="Calibri"/>
              </a:rPr>
              <a:t>  触媒</a:t>
            </a:r>
          </a:p>
        </p:txBody>
      </p:sp>
    </p:spTree>
    <p:extLst>
      <p:ext uri="{BB962C8B-B14F-4D97-AF65-F5344CB8AC3E}">
        <p14:creationId xmlns:p14="http://schemas.microsoft.com/office/powerpoint/2010/main" val="2146767998"/>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ダイアグラム&#10;&#10;中程度の精度で自動的に生成された説明">
            <a:extLst>
              <a:ext uri="{FF2B5EF4-FFF2-40B4-BE49-F238E27FC236}">
                <a16:creationId xmlns:a16="http://schemas.microsoft.com/office/drawing/2014/main" id="{3EA1B60D-50BE-C048-FFA1-AF66F03986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4207" y="3045380"/>
            <a:ext cx="16200000" cy="9112500"/>
          </a:xfrm>
          <a:prstGeom prst="rect">
            <a:avLst/>
          </a:prstGeom>
        </p:spPr>
      </p:pic>
      <p:sp>
        <p:nvSpPr>
          <p:cNvPr id="11" name="Content Placeholder 2">
            <a:extLst>
              <a:ext uri="{FF2B5EF4-FFF2-40B4-BE49-F238E27FC236}">
                <a16:creationId xmlns:a16="http://schemas.microsoft.com/office/drawing/2014/main" id="{8705B705-B2BE-3CA1-25F5-E1EE64675B6D}"/>
              </a:ext>
            </a:extLst>
          </p:cNvPr>
          <p:cNvSpPr>
            <a:spLocks noGrp="1"/>
          </p:cNvSpPr>
          <p:nvPr>
            <p:ph sz="half" idx="2"/>
          </p:nvPr>
        </p:nvSpPr>
        <p:spPr>
          <a:xfrm>
            <a:off x="1045587" y="1605380"/>
            <a:ext cx="16200000" cy="2880000"/>
          </a:xfrm>
        </p:spPr>
        <p:txBody>
          <a:bodyPr anchor="t">
            <a:normAutofit/>
          </a:bodyPr>
          <a:lstStyle/>
          <a:p>
            <a:pPr marL="685800" indent="-685800"/>
            <a:r>
              <a:rPr lang="en-US" altLang="ja-JP" dirty="0" err="1">
                <a:cs typeface="Calibri"/>
              </a:rPr>
              <a:t>エンジン回転に同期して排気パルスを出力</a:t>
            </a:r>
            <a:endParaRPr lang="en-US" altLang="ja-JP" dirty="0">
              <a:cs typeface="Calibri"/>
            </a:endParaRPr>
          </a:p>
          <a:p>
            <a:pPr marL="685800" indent="-685800"/>
            <a:r>
              <a:rPr lang="ja-JP" altLang="en-US" dirty="0">
                <a:cs typeface="+mn-lt"/>
              </a:rPr>
              <a:t>エンジン固有の遅延パターンの追加</a:t>
            </a:r>
            <a:endParaRPr lang="en-US" dirty="0">
              <a:cs typeface="+mn-lt"/>
            </a:endParaRPr>
          </a:p>
          <a:p>
            <a:pPr marL="685800" indent="-685800"/>
            <a:r>
              <a:rPr lang="ja-JP" altLang="en-US" dirty="0">
                <a:cs typeface="+mn-lt"/>
              </a:rPr>
              <a:t>ディジタルウェーブガイドによる排気系内の音の伝搬と共鳴の表現</a:t>
            </a:r>
            <a:endParaRPr lang="en-US" altLang="ja-JP" dirty="0">
              <a:cs typeface="+mn-lt"/>
            </a:endParaRPr>
          </a:p>
          <a:p>
            <a:pPr marL="685800" indent="-685800"/>
            <a:r>
              <a:rPr lang="en-US" altLang="ja-JP" dirty="0">
                <a:cs typeface="+mn-lt"/>
              </a:rPr>
              <a:t>GTES</a:t>
            </a:r>
            <a:r>
              <a:rPr lang="ja-JP" altLang="en-US" dirty="0">
                <a:cs typeface="+mn-lt"/>
              </a:rPr>
              <a:t>トラックとして利用可能</a:t>
            </a:r>
          </a:p>
        </p:txBody>
      </p:sp>
      <p:sp>
        <p:nvSpPr>
          <p:cNvPr id="7" name="タイトル 6">
            <a:extLst>
              <a:ext uri="{FF2B5EF4-FFF2-40B4-BE49-F238E27FC236}">
                <a16:creationId xmlns:a16="http://schemas.microsoft.com/office/drawing/2014/main" id="{E7D49448-C1C7-E238-1B17-C65D7CBC3B65}"/>
              </a:ext>
            </a:extLst>
          </p:cNvPr>
          <p:cNvSpPr>
            <a:spLocks noGrp="1"/>
          </p:cNvSpPr>
          <p:nvPr>
            <p:ph type="title"/>
          </p:nvPr>
        </p:nvSpPr>
        <p:spPr>
          <a:xfrm>
            <a:off x="1042149" y="310486"/>
            <a:ext cx="16462058" cy="900000"/>
          </a:xfrm>
        </p:spPr>
        <p:txBody>
          <a:bodyPr/>
          <a:lstStyle/>
          <a:p>
            <a:r>
              <a:rPr lang="ja-JP" altLang="en-US" dirty="0">
                <a:cs typeface="Calibri"/>
              </a:rPr>
              <a:t>シミュレーションモデル</a:t>
            </a:r>
            <a:endParaRPr lang="ja-JP" altLang="en-US" dirty="0"/>
          </a:p>
        </p:txBody>
      </p:sp>
    </p:spTree>
    <p:extLst>
      <p:ext uri="{BB962C8B-B14F-4D97-AF65-F5344CB8AC3E}">
        <p14:creationId xmlns:p14="http://schemas.microsoft.com/office/powerpoint/2010/main" val="1935563660"/>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1197133-8416-121F-CF3C-240C3FEBBC07}"/>
              </a:ext>
            </a:extLst>
          </p:cNvPr>
          <p:cNvSpPr>
            <a:spLocks noGrp="1"/>
          </p:cNvSpPr>
          <p:nvPr>
            <p:ph idx="1"/>
          </p:nvPr>
        </p:nvSpPr>
        <p:spPr>
          <a:xfrm>
            <a:off x="1045587" y="1605379"/>
            <a:ext cx="16200000" cy="7560000"/>
          </a:xfrm>
        </p:spPr>
        <p:txBody>
          <a:bodyPr vert="horz" lIns="182917" tIns="91458" rIns="182917" bIns="91458" rtlCol="0" anchor="t">
            <a:normAutofit/>
          </a:bodyPr>
          <a:lstStyle/>
          <a:p>
            <a:pPr marL="685800" indent="-685800">
              <a:lnSpc>
                <a:spcPct val="150000"/>
              </a:lnSpc>
            </a:pPr>
            <a:r>
              <a:rPr lang="ja-JP" altLang="en-US">
                <a:latin typeface="Arial" panose="020B0604020202020204" pitchFamily="34" charset="0"/>
                <a:ea typeface="+mn-ea"/>
                <a:cs typeface="Arial" panose="020B0604020202020204" pitchFamily="34" charset="0"/>
              </a:rPr>
              <a:t>直列三気筒</a:t>
            </a:r>
            <a:endParaRPr lang="en-US">
              <a:latin typeface="Arial" panose="020B0604020202020204" pitchFamily="34" charset="0"/>
              <a:ea typeface="+mn-ea"/>
              <a:cs typeface="Arial" panose="020B0604020202020204" pitchFamily="34" charset="0"/>
            </a:endParaRPr>
          </a:p>
          <a:p>
            <a:pPr marL="1485900" lvl="1" indent="-571500">
              <a:lnSpc>
                <a:spcPct val="150000"/>
              </a:lnSpc>
            </a:pPr>
            <a:r>
              <a:rPr lang="ja-JP" altLang="en-US">
                <a:latin typeface="Arial" panose="020B0604020202020204" pitchFamily="34" charset="0"/>
                <a:ea typeface="+mn-ea"/>
                <a:cs typeface="Arial" panose="020B0604020202020204" pitchFamily="34" charset="0"/>
              </a:rPr>
              <a:t>コンパクトカーや軽自動車など</a:t>
            </a:r>
            <a:endParaRPr lang="en-US" altLang="ja-JP">
              <a:latin typeface="Arial" panose="020B0604020202020204" pitchFamily="34" charset="0"/>
              <a:ea typeface="+mn-ea"/>
              <a:cs typeface="Arial" panose="020B0604020202020204" pitchFamily="34" charset="0"/>
            </a:endParaRPr>
          </a:p>
          <a:p>
            <a:pPr marL="1485900" lvl="1" indent="-571500">
              <a:lnSpc>
                <a:spcPct val="150000"/>
              </a:lnSpc>
            </a:pPr>
            <a:r>
              <a:rPr lang="en-US" altLang="ja-JP">
                <a:latin typeface="Arial" panose="020B0604020202020204" pitchFamily="34" charset="0"/>
                <a:ea typeface="+mn-ea"/>
                <a:cs typeface="Arial" panose="020B0604020202020204" pitchFamily="34" charset="0"/>
              </a:rPr>
              <a:t>3</a:t>
            </a:r>
            <a:r>
              <a:rPr lang="ja-JP" altLang="en-US">
                <a:latin typeface="Arial" panose="020B0604020202020204" pitchFamily="34" charset="0"/>
                <a:cs typeface="Arial" panose="020B0604020202020204" pitchFamily="34" charset="0"/>
              </a:rPr>
              <a:t>次倍音を含む</a:t>
            </a:r>
            <a:endParaRPr lang="ja-JP" altLang="en-US">
              <a:latin typeface="Arial" panose="020B0604020202020204" pitchFamily="34" charset="0"/>
              <a:ea typeface="+mn-ea"/>
              <a:cs typeface="Arial" panose="020B0604020202020204" pitchFamily="34" charset="0"/>
            </a:endParaRPr>
          </a:p>
          <a:p>
            <a:pPr marL="685800" indent="-685800">
              <a:lnSpc>
                <a:spcPct val="150000"/>
              </a:lnSpc>
            </a:pPr>
            <a:r>
              <a:rPr lang="ja-JP" altLang="en-US">
                <a:latin typeface="Arial" panose="020B0604020202020204" pitchFamily="34" charset="0"/>
                <a:ea typeface="+mn-ea"/>
                <a:cs typeface="Arial" panose="020B0604020202020204" pitchFamily="34" charset="0"/>
              </a:rPr>
              <a:t>V10</a:t>
            </a:r>
          </a:p>
          <a:p>
            <a:pPr marL="1485900" lvl="1" indent="-571500">
              <a:lnSpc>
                <a:spcPct val="150000"/>
              </a:lnSpc>
            </a:pPr>
            <a:r>
              <a:rPr lang="ja-JP" altLang="en-US">
                <a:latin typeface="Arial" panose="020B0604020202020204" pitchFamily="34" charset="0"/>
                <a:ea typeface="+mn-ea"/>
                <a:cs typeface="Arial" panose="020B0604020202020204" pitchFamily="34" charset="0"/>
              </a:rPr>
              <a:t>スーパーカー、</a:t>
            </a:r>
            <a:r>
              <a:rPr lang="en-US" altLang="ja-JP">
                <a:latin typeface="Arial" panose="020B0604020202020204" pitchFamily="34" charset="0"/>
                <a:ea typeface="+mn-ea"/>
                <a:cs typeface="Arial" panose="020B0604020202020204" pitchFamily="34" charset="0"/>
              </a:rPr>
              <a:t>1990-2000</a:t>
            </a:r>
            <a:r>
              <a:rPr lang="ja-JP" altLang="en-US">
                <a:latin typeface="Arial" panose="020B0604020202020204" pitchFamily="34" charset="0"/>
                <a:ea typeface="+mn-ea"/>
                <a:cs typeface="Arial" panose="020B0604020202020204" pitchFamily="34" charset="0"/>
              </a:rPr>
              <a:t>年代のフォーミュラカー</a:t>
            </a:r>
            <a:endParaRPr lang="en-US" altLang="ja-JP">
              <a:latin typeface="Arial" panose="020B0604020202020204" pitchFamily="34" charset="0"/>
              <a:ea typeface="+mn-ea"/>
              <a:cs typeface="Arial" panose="020B0604020202020204" pitchFamily="34" charset="0"/>
            </a:endParaRPr>
          </a:p>
          <a:p>
            <a:pPr marL="1485900" lvl="1" indent="-571500">
              <a:lnSpc>
                <a:spcPct val="150000"/>
              </a:lnSpc>
            </a:pPr>
            <a:r>
              <a:rPr lang="en-US" altLang="ja-JP">
                <a:latin typeface="Arial" panose="020B0604020202020204" pitchFamily="34" charset="0"/>
                <a:ea typeface="+mn-ea"/>
                <a:cs typeface="Arial" panose="020B0604020202020204" pitchFamily="34" charset="0"/>
              </a:rPr>
              <a:t>5</a:t>
            </a:r>
            <a:r>
              <a:rPr lang="ja-JP" altLang="en-US">
                <a:latin typeface="Arial" panose="020B0604020202020204" pitchFamily="34" charset="0"/>
                <a:ea typeface="+mn-ea"/>
                <a:cs typeface="Arial" panose="020B0604020202020204" pitchFamily="34" charset="0"/>
              </a:rPr>
              <a:t>次、</a:t>
            </a:r>
            <a:r>
              <a:rPr lang="en-US" altLang="ja-JP">
                <a:latin typeface="Arial" panose="020B0604020202020204" pitchFamily="34" charset="0"/>
                <a:ea typeface="+mn-ea"/>
                <a:cs typeface="Arial" panose="020B0604020202020204" pitchFamily="34" charset="0"/>
              </a:rPr>
              <a:t>10</a:t>
            </a:r>
            <a:r>
              <a:rPr lang="ja-JP" altLang="en-US">
                <a:latin typeface="Arial" panose="020B0604020202020204" pitchFamily="34" charset="0"/>
                <a:ea typeface="+mn-ea"/>
                <a:cs typeface="Arial" panose="020B0604020202020204" pitchFamily="34" charset="0"/>
              </a:rPr>
              <a:t>次倍音を含む</a:t>
            </a:r>
          </a:p>
        </p:txBody>
      </p:sp>
      <p:pic>
        <p:nvPicPr>
          <p:cNvPr id="4" name="inline3-blip4">
            <a:hlinkClick r:id="" action="ppaction://media"/>
            <a:extLst>
              <a:ext uri="{FF2B5EF4-FFF2-40B4-BE49-F238E27FC236}">
                <a16:creationId xmlns:a16="http://schemas.microsoft.com/office/drawing/2014/main" id="{79B0DD73-3522-604B-5D43-2B03651EF4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09243" y="1756972"/>
            <a:ext cx="812800" cy="812800"/>
          </a:xfrm>
          <a:prstGeom prst="rect">
            <a:avLst/>
          </a:prstGeom>
        </p:spPr>
      </p:pic>
      <p:pic>
        <p:nvPicPr>
          <p:cNvPr id="7" name="v10-blip4">
            <a:hlinkClick r:id="" action="ppaction://media"/>
            <a:extLst>
              <a:ext uri="{FF2B5EF4-FFF2-40B4-BE49-F238E27FC236}">
                <a16:creationId xmlns:a16="http://schemas.microsoft.com/office/drawing/2014/main" id="{A749411A-8F65-1514-E5D1-737064AEA540}"/>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739187" y="5728007"/>
            <a:ext cx="812800" cy="812800"/>
          </a:xfrm>
          <a:prstGeom prst="rect">
            <a:avLst/>
          </a:prstGeom>
        </p:spPr>
      </p:pic>
      <p:sp>
        <p:nvSpPr>
          <p:cNvPr id="10" name="タイトル 9">
            <a:extLst>
              <a:ext uri="{FF2B5EF4-FFF2-40B4-BE49-F238E27FC236}">
                <a16:creationId xmlns:a16="http://schemas.microsoft.com/office/drawing/2014/main" id="{5E0EFB49-00DA-388F-D92F-307453990855}"/>
              </a:ext>
            </a:extLst>
          </p:cNvPr>
          <p:cNvSpPr>
            <a:spLocks noGrp="1"/>
          </p:cNvSpPr>
          <p:nvPr>
            <p:ph type="title"/>
          </p:nvPr>
        </p:nvSpPr>
        <p:spPr/>
        <p:txBody>
          <a:bodyPr/>
          <a:lstStyle/>
          <a:p>
            <a:r>
              <a:rPr lang="ja-JP" altLang="en-US">
                <a:latin typeface="+mj-ea"/>
                <a:cs typeface="Arial"/>
              </a:rPr>
              <a:t>エンジン種別ごとの音の違いの表現</a:t>
            </a:r>
          </a:p>
        </p:txBody>
      </p:sp>
      <p:pic>
        <p:nvPicPr>
          <p:cNvPr id="12" name="図 11" descr="アイコン&#10;&#10;自動的に生成された説明">
            <a:extLst>
              <a:ext uri="{FF2B5EF4-FFF2-40B4-BE49-F238E27FC236}">
                <a16:creationId xmlns:a16="http://schemas.microsoft.com/office/drawing/2014/main" id="{50A9F0B7-3EDF-86E6-17F3-9475B5FC28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804093" y="5352019"/>
            <a:ext cx="4744765" cy="4021245"/>
          </a:xfrm>
          <a:prstGeom prst="rect">
            <a:avLst/>
          </a:prstGeom>
        </p:spPr>
      </p:pic>
      <p:pic>
        <p:nvPicPr>
          <p:cNvPr id="14" name="図 13" descr="アイコン&#10;&#10;自動的に生成された説明">
            <a:extLst>
              <a:ext uri="{FF2B5EF4-FFF2-40B4-BE49-F238E27FC236}">
                <a16:creationId xmlns:a16="http://schemas.microsoft.com/office/drawing/2014/main" id="{295B3748-41B2-5F96-F0D6-F0008879FB1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910971" y="2744728"/>
            <a:ext cx="4744763" cy="1353498"/>
          </a:xfrm>
          <a:prstGeom prst="rect">
            <a:avLst/>
          </a:prstGeom>
        </p:spPr>
      </p:pic>
    </p:spTree>
    <p:extLst>
      <p:ext uri="{BB962C8B-B14F-4D97-AF65-F5344CB8AC3E}">
        <p14:creationId xmlns:p14="http://schemas.microsoft.com/office/powerpoint/2010/main" val="42434693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4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2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62EC2-087A-AF75-0749-6C626FB1A1E2}"/>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3191A892-6D73-3A49-57A1-17DBA824BE7A}"/>
              </a:ext>
            </a:extLst>
          </p:cNvPr>
          <p:cNvSpPr>
            <a:spLocks noGrp="1"/>
          </p:cNvSpPr>
          <p:nvPr>
            <p:ph type="subTitle" idx="1"/>
          </p:nvPr>
        </p:nvSpPr>
        <p:spPr>
          <a:xfrm>
            <a:off x="2305587" y="1545087"/>
            <a:ext cx="13680000" cy="7200000"/>
          </a:xfrm>
        </p:spPr>
        <p:txBody>
          <a:bodyPr>
            <a:normAutofit/>
          </a:bodyPr>
          <a:lstStyle/>
          <a:p>
            <a:pPr marL="514350" indent="-514350">
              <a:buFont typeface="Arial" panose="020B0604020202020204" pitchFamily="34" charset="0"/>
              <a:buChar char="•"/>
            </a:pPr>
            <a:r>
              <a:rPr lang="en-US" sz="4800">
                <a:solidFill>
                  <a:schemeClr val="tx1">
                    <a:tint val="75000"/>
                    <a:alpha val="20000"/>
                  </a:schemeClr>
                </a:solidFill>
              </a:rPr>
              <a:t>エンジン音制作ワークフロー</a:t>
            </a:r>
          </a:p>
          <a:p>
            <a:pPr marL="514350" indent="-514350">
              <a:buFont typeface="Arial" panose="020B0604020202020204" pitchFamily="34" charset="0"/>
              <a:buChar char="•"/>
            </a:pPr>
            <a:r>
              <a:rPr lang="en-US" sz="4800">
                <a:solidFill>
                  <a:schemeClr val="tx1">
                    <a:tint val="75000"/>
                    <a:alpha val="20000"/>
                  </a:schemeClr>
                </a:solidFill>
              </a:rPr>
              <a:t>エンジン音シンセサイザー</a:t>
            </a:r>
          </a:p>
          <a:p>
            <a:pPr marL="514350" indent="-514350">
              <a:buFont typeface="Arial" panose="020B0604020202020204" pitchFamily="34" charset="0"/>
              <a:buChar char="•"/>
            </a:pPr>
            <a:r>
              <a:rPr lang="en-US" sz="4800"/>
              <a:t>反射音エフェクト</a:t>
            </a:r>
          </a:p>
        </p:txBody>
      </p:sp>
      <p:sp>
        <p:nvSpPr>
          <p:cNvPr id="5" name="Title 4">
            <a:extLst>
              <a:ext uri="{FF2B5EF4-FFF2-40B4-BE49-F238E27FC236}">
                <a16:creationId xmlns:a16="http://schemas.microsoft.com/office/drawing/2014/main" id="{DE75661B-39D8-F2CA-3984-615E98690A5B}"/>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4111313301"/>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A393E1B-41C6-6113-DAC4-30423B1B9D3F}"/>
              </a:ext>
            </a:extLst>
          </p:cNvPr>
          <p:cNvSpPr>
            <a:spLocks noGrp="1"/>
          </p:cNvSpPr>
          <p:nvPr>
            <p:ph type="subTitle" idx="1"/>
          </p:nvPr>
        </p:nvSpPr>
        <p:spPr>
          <a:xfrm>
            <a:off x="2305587" y="2070787"/>
            <a:ext cx="13680000" cy="4449000"/>
          </a:xfrm>
        </p:spPr>
        <p:txBody>
          <a:bodyPr>
            <a:normAutofit/>
          </a:bodyPr>
          <a:lstStyle/>
          <a:p>
            <a:r>
              <a:rPr lang="en-US" err="1"/>
              <a:t>目的</a:t>
            </a:r>
            <a:endParaRPr lang="en-US"/>
          </a:p>
          <a:p>
            <a:pPr marL="457200" indent="-457200">
              <a:lnSpc>
                <a:spcPct val="150000"/>
              </a:lnSpc>
              <a:buFont typeface="Arial" panose="020B0604020202020204" pitchFamily="34" charset="0"/>
              <a:buChar char="•"/>
            </a:pPr>
            <a:r>
              <a:rPr lang="en-US" err="1"/>
              <a:t>サーキット</a:t>
            </a:r>
            <a:r>
              <a:rPr lang="en-JP"/>
              <a:t>上でのエンジン音の反射の再現</a:t>
            </a:r>
          </a:p>
          <a:p>
            <a:pPr marL="457200" indent="-457200">
              <a:lnSpc>
                <a:spcPct val="150000"/>
              </a:lnSpc>
              <a:buFont typeface="Arial" panose="020B0604020202020204" pitchFamily="34" charset="0"/>
              <a:buChar char="•"/>
            </a:pPr>
            <a:r>
              <a:rPr lang="en-US"/>
              <a:t>3D</a:t>
            </a:r>
            <a:r>
              <a:rPr lang="en-JP"/>
              <a:t>パンニングされた初期反射音による臨場感の向上</a:t>
            </a:r>
          </a:p>
          <a:p>
            <a:pPr marL="457200" indent="-457200">
              <a:lnSpc>
                <a:spcPct val="150000"/>
              </a:lnSpc>
              <a:buFont typeface="Arial" panose="020B0604020202020204" pitchFamily="34" charset="0"/>
              <a:buChar char="•"/>
            </a:pPr>
            <a:r>
              <a:rPr lang="en-JP"/>
              <a:t>反射音のドップラー効果による複雑な音場の再現</a:t>
            </a:r>
          </a:p>
          <a:p>
            <a:endParaRPr lang="en-JP"/>
          </a:p>
        </p:txBody>
      </p:sp>
      <p:sp>
        <p:nvSpPr>
          <p:cNvPr id="5" name="タイトル 4">
            <a:extLst>
              <a:ext uri="{FF2B5EF4-FFF2-40B4-BE49-F238E27FC236}">
                <a16:creationId xmlns:a16="http://schemas.microsoft.com/office/drawing/2014/main" id="{C8AC09D5-611F-E1F1-6912-31E228742C90}"/>
              </a:ext>
            </a:extLst>
          </p:cNvPr>
          <p:cNvSpPr>
            <a:spLocks noGrp="1"/>
          </p:cNvSpPr>
          <p:nvPr>
            <p:ph type="title"/>
          </p:nvPr>
        </p:nvSpPr>
        <p:spPr/>
        <p:txBody>
          <a:bodyPr/>
          <a:lstStyle/>
          <a:p>
            <a:r>
              <a:rPr lang="en-JP" altLang="ja-JP"/>
              <a:t>初期反射音エフェクト</a:t>
            </a:r>
            <a:endParaRPr lang="ja-JP" altLang="en-US"/>
          </a:p>
        </p:txBody>
      </p:sp>
    </p:spTree>
    <p:extLst>
      <p:ext uri="{BB962C8B-B14F-4D97-AF65-F5344CB8AC3E}">
        <p14:creationId xmlns:p14="http://schemas.microsoft.com/office/powerpoint/2010/main" val="900776781"/>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図 5" descr="座る, 小さい, フロント, スポーツゲーム が含まれている画像&#10;&#10;自動的に生成された説明">
            <a:extLst>
              <a:ext uri="{FF2B5EF4-FFF2-40B4-BE49-F238E27FC236}">
                <a16:creationId xmlns:a16="http://schemas.microsoft.com/office/drawing/2014/main" id="{1F0FA308-A657-0902-116F-9D55F0E102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28979" y="2021305"/>
            <a:ext cx="7016608" cy="7098301"/>
          </a:xfrm>
          <a:prstGeom prst="rect">
            <a:avLst/>
          </a:prstGeom>
          <a:ln>
            <a:solidFill>
              <a:schemeClr val="bg1">
                <a:lumMod val="50000"/>
                <a:lumOff val="50000"/>
              </a:schemeClr>
            </a:solidFill>
          </a:ln>
        </p:spPr>
      </p:pic>
      <p:sp>
        <p:nvSpPr>
          <p:cNvPr id="14" name="テキスト ボックス 13">
            <a:extLst>
              <a:ext uri="{FF2B5EF4-FFF2-40B4-BE49-F238E27FC236}">
                <a16:creationId xmlns:a16="http://schemas.microsoft.com/office/drawing/2014/main" id="{8D872479-775E-5F05-BE70-1AB32820AC6D}"/>
              </a:ext>
            </a:extLst>
          </p:cNvPr>
          <p:cNvSpPr txBox="1"/>
          <p:nvPr/>
        </p:nvSpPr>
        <p:spPr>
          <a:xfrm>
            <a:off x="1130968" y="3621593"/>
            <a:ext cx="8325853" cy="4524315"/>
          </a:xfrm>
          <a:prstGeom prst="rect">
            <a:avLst/>
          </a:prstGeom>
          <a:noFill/>
        </p:spPr>
        <p:txBody>
          <a:bodyPr wrap="square" rtlCol="0">
            <a:spAutoFit/>
          </a:bodyPr>
          <a:lstStyle/>
          <a:p>
            <a:pPr marL="457200" indent="-457200">
              <a:buAutoNum type="arabicPeriod"/>
            </a:pPr>
            <a:r>
              <a:rPr kumimoji="1" lang="ja-JP" altLang="en-US" sz="3200" dirty="0">
                <a:latin typeface="MS PGothic" panose="020B0600070205080204" pitchFamily="34" charset="-128"/>
                <a:ea typeface="MS PGothic" panose="020B0600070205080204" pitchFamily="34" charset="-128"/>
              </a:rPr>
              <a:t>リスナーとクルマの中点</a:t>
            </a:r>
            <a:r>
              <a:rPr lang="ja-JP" altLang="en-US" sz="3200" dirty="0">
                <a:latin typeface="MS PGothic" panose="020B0600070205080204" pitchFamily="34" charset="-128"/>
                <a:ea typeface="MS PGothic" panose="020B0600070205080204" pitchFamily="34" charset="-128"/>
              </a:rPr>
              <a:t>を算出</a:t>
            </a:r>
            <a:endParaRPr lang="en-US" altLang="ja-JP" sz="3200" dirty="0">
              <a:latin typeface="MS PGothic" panose="020B0600070205080204" pitchFamily="34" charset="-128"/>
              <a:ea typeface="MS PGothic" panose="020B0600070205080204" pitchFamily="34" charset="-128"/>
            </a:endParaRPr>
          </a:p>
          <a:p>
            <a:pPr marL="457200" indent="-457200">
              <a:buAutoNum type="arabicPeriod"/>
            </a:pPr>
            <a:endParaRPr lang="en-US" altLang="ja-JP" sz="3200" dirty="0">
              <a:latin typeface="MS PGothic" panose="020B0600070205080204" pitchFamily="34" charset="-128"/>
              <a:ea typeface="MS PGothic" panose="020B0600070205080204" pitchFamily="34" charset="-128"/>
            </a:endParaRPr>
          </a:p>
          <a:p>
            <a:pPr marL="457200" indent="-457200">
              <a:buAutoNum type="arabicPeriod"/>
            </a:pPr>
            <a:r>
              <a:rPr kumimoji="1" lang="ja-JP" altLang="en-US" sz="3200" dirty="0">
                <a:latin typeface="MS PGothic" panose="020B0600070205080204" pitchFamily="34" charset="-128"/>
                <a:ea typeface="MS PGothic" panose="020B0600070205080204" pitchFamily="34" charset="-128"/>
              </a:rPr>
              <a:t>対応するコリジョンモデルを取得</a:t>
            </a:r>
            <a:endParaRPr kumimoji="1" lang="en-US" altLang="ja-JP" sz="3200" dirty="0">
              <a:latin typeface="MS PGothic" panose="020B0600070205080204" pitchFamily="34" charset="-128"/>
              <a:ea typeface="MS PGothic" panose="020B0600070205080204" pitchFamily="34" charset="-128"/>
            </a:endParaRPr>
          </a:p>
          <a:p>
            <a:pPr marL="457200" indent="-457200">
              <a:buAutoNum type="arabicPeriod"/>
            </a:pPr>
            <a:endParaRPr kumimoji="1" lang="en-US" altLang="ja-JP" sz="3200" dirty="0">
              <a:latin typeface="MS PGothic" panose="020B0600070205080204" pitchFamily="34" charset="-128"/>
              <a:ea typeface="MS PGothic" panose="020B0600070205080204" pitchFamily="34" charset="-128"/>
            </a:endParaRPr>
          </a:p>
          <a:p>
            <a:pPr marL="514350" indent="-514350">
              <a:buFont typeface="+mj-lt"/>
              <a:buAutoNum type="arabicPeriod"/>
            </a:pPr>
            <a:r>
              <a:rPr lang="ja-JP" altLang="en-US" sz="3200" dirty="0">
                <a:latin typeface="MS PGothic" panose="020B0600070205080204" pitchFamily="34" charset="-128"/>
                <a:ea typeface="MS PGothic" panose="020B0600070205080204" pitchFamily="34" charset="-128"/>
              </a:rPr>
              <a:t>コリジョンモデルの法線に対して鏡像の各種空間属性計算、壁の素材からフィルタ情報を取得</a:t>
            </a:r>
            <a:endParaRPr lang="en-US" altLang="ja-JP" sz="3200" dirty="0">
              <a:latin typeface="MS PGothic" panose="020B0600070205080204" pitchFamily="34" charset="-128"/>
              <a:ea typeface="MS PGothic" panose="020B0600070205080204" pitchFamily="34" charset="-128"/>
            </a:endParaRPr>
          </a:p>
          <a:p>
            <a:pPr marL="457200" indent="-457200">
              <a:buAutoNum type="arabicPeriod"/>
            </a:pPr>
            <a:endParaRPr kumimoji="1" lang="en-US" altLang="ja-JP" sz="3200" dirty="0">
              <a:latin typeface="MS PGothic" panose="020B0600070205080204" pitchFamily="34" charset="-128"/>
              <a:ea typeface="MS PGothic" panose="020B0600070205080204" pitchFamily="34" charset="-128"/>
            </a:endParaRPr>
          </a:p>
          <a:p>
            <a:endParaRPr kumimoji="1" lang="ja-JP" altLang="en-US" sz="3200" dirty="0">
              <a:latin typeface="MS PGothic" panose="020B0600070205080204" pitchFamily="34" charset="-128"/>
              <a:ea typeface="MS PGothic" panose="020B0600070205080204" pitchFamily="34" charset="-128"/>
            </a:endParaRPr>
          </a:p>
        </p:txBody>
      </p:sp>
      <p:sp>
        <p:nvSpPr>
          <p:cNvPr id="16" name="テキスト ボックス 15">
            <a:extLst>
              <a:ext uri="{FF2B5EF4-FFF2-40B4-BE49-F238E27FC236}">
                <a16:creationId xmlns:a16="http://schemas.microsoft.com/office/drawing/2014/main" id="{D02A04ED-C8E9-6C52-99CB-82369E2606A8}"/>
              </a:ext>
            </a:extLst>
          </p:cNvPr>
          <p:cNvSpPr txBox="1"/>
          <p:nvPr/>
        </p:nvSpPr>
        <p:spPr>
          <a:xfrm>
            <a:off x="12006339" y="5736138"/>
            <a:ext cx="476412" cy="584775"/>
          </a:xfrm>
          <a:prstGeom prst="rect">
            <a:avLst/>
          </a:prstGeom>
          <a:noFill/>
        </p:spPr>
        <p:txBody>
          <a:bodyPr wrap="none" rtlCol="0">
            <a:spAutoFit/>
          </a:bodyPr>
          <a:lstStyle/>
          <a:p>
            <a:r>
              <a:rPr kumimoji="1" lang="en-US" altLang="ja-JP" sz="3200" b="1" dirty="0">
                <a:latin typeface="MS PGothic" panose="020B0600070205080204" pitchFamily="34" charset="-128"/>
                <a:ea typeface="MS PGothic" panose="020B0600070205080204" pitchFamily="34" charset="-128"/>
              </a:rPr>
              <a:t>1.</a:t>
            </a:r>
            <a:endParaRPr kumimoji="1" lang="ja-JP" altLang="en-US" sz="3200" b="1" dirty="0">
              <a:latin typeface="MS PGothic" panose="020B0600070205080204" pitchFamily="34" charset="-128"/>
              <a:ea typeface="MS PGothic" panose="020B0600070205080204" pitchFamily="34" charset="-128"/>
            </a:endParaRPr>
          </a:p>
        </p:txBody>
      </p:sp>
      <p:sp>
        <p:nvSpPr>
          <p:cNvPr id="17" name="テキスト ボックス 16">
            <a:extLst>
              <a:ext uri="{FF2B5EF4-FFF2-40B4-BE49-F238E27FC236}">
                <a16:creationId xmlns:a16="http://schemas.microsoft.com/office/drawing/2014/main" id="{D5E55D77-9B9D-712B-A61C-14CE4BF1CF61}"/>
              </a:ext>
            </a:extLst>
          </p:cNvPr>
          <p:cNvSpPr txBox="1"/>
          <p:nvPr/>
        </p:nvSpPr>
        <p:spPr>
          <a:xfrm>
            <a:off x="13871231" y="5484179"/>
            <a:ext cx="476412" cy="584775"/>
          </a:xfrm>
          <a:prstGeom prst="rect">
            <a:avLst/>
          </a:prstGeom>
          <a:noFill/>
        </p:spPr>
        <p:txBody>
          <a:bodyPr wrap="none" rtlCol="0">
            <a:spAutoFit/>
          </a:bodyPr>
          <a:lstStyle/>
          <a:p>
            <a:r>
              <a:rPr lang="en-US" altLang="ja-JP" sz="3200" b="1" dirty="0">
                <a:latin typeface="MS PGothic" panose="020B0600070205080204" pitchFamily="34" charset="-128"/>
                <a:ea typeface="MS PGothic" panose="020B0600070205080204" pitchFamily="34" charset="-128"/>
              </a:rPr>
              <a:t>2.</a:t>
            </a:r>
            <a:endParaRPr kumimoji="1" lang="ja-JP" altLang="en-US" sz="3200" b="1" dirty="0">
              <a:latin typeface="MS PGothic" panose="020B0600070205080204" pitchFamily="34" charset="-128"/>
              <a:ea typeface="MS PGothic" panose="020B0600070205080204" pitchFamily="34" charset="-128"/>
            </a:endParaRPr>
          </a:p>
        </p:txBody>
      </p:sp>
      <p:sp>
        <p:nvSpPr>
          <p:cNvPr id="18" name="テキスト ボックス 17">
            <a:extLst>
              <a:ext uri="{FF2B5EF4-FFF2-40B4-BE49-F238E27FC236}">
                <a16:creationId xmlns:a16="http://schemas.microsoft.com/office/drawing/2014/main" id="{3DD4625A-0BFA-59B6-7359-964693EFCD3C}"/>
              </a:ext>
            </a:extLst>
          </p:cNvPr>
          <p:cNvSpPr txBox="1"/>
          <p:nvPr/>
        </p:nvSpPr>
        <p:spPr>
          <a:xfrm>
            <a:off x="15714335" y="3175918"/>
            <a:ext cx="476412" cy="584775"/>
          </a:xfrm>
          <a:prstGeom prst="rect">
            <a:avLst/>
          </a:prstGeom>
          <a:noFill/>
        </p:spPr>
        <p:txBody>
          <a:bodyPr wrap="none" rtlCol="0">
            <a:spAutoFit/>
          </a:bodyPr>
          <a:lstStyle/>
          <a:p>
            <a:r>
              <a:rPr kumimoji="1" lang="en-US" altLang="ja-JP" sz="3200" b="1" dirty="0">
                <a:latin typeface="MS PGothic" panose="020B0600070205080204" pitchFamily="34" charset="-128"/>
                <a:ea typeface="MS PGothic" panose="020B0600070205080204" pitchFamily="34" charset="-128"/>
              </a:rPr>
              <a:t>3.</a:t>
            </a:r>
            <a:endParaRPr kumimoji="1" lang="ja-JP" altLang="en-US" sz="3200" b="1" dirty="0">
              <a:latin typeface="MS PGothic" panose="020B0600070205080204" pitchFamily="34" charset="-128"/>
              <a:ea typeface="MS PGothic" panose="020B0600070205080204" pitchFamily="34" charset="-128"/>
            </a:endParaRPr>
          </a:p>
        </p:txBody>
      </p:sp>
      <p:sp>
        <p:nvSpPr>
          <p:cNvPr id="3" name="タイトル 2">
            <a:extLst>
              <a:ext uri="{FF2B5EF4-FFF2-40B4-BE49-F238E27FC236}">
                <a16:creationId xmlns:a16="http://schemas.microsoft.com/office/drawing/2014/main" id="{64262B89-D1B0-EC88-52C4-72C8DCF455C2}"/>
              </a:ext>
            </a:extLst>
          </p:cNvPr>
          <p:cNvSpPr>
            <a:spLocks noGrp="1"/>
          </p:cNvSpPr>
          <p:nvPr>
            <p:ph type="title"/>
          </p:nvPr>
        </p:nvSpPr>
        <p:spPr/>
        <p:txBody>
          <a:bodyPr/>
          <a:lstStyle/>
          <a:p>
            <a:r>
              <a:rPr lang="en-JP" altLang="ja-JP"/>
              <a:t>鏡像音源の</a:t>
            </a:r>
            <a:r>
              <a:rPr lang="en-US" altLang="ja-JP" err="1"/>
              <a:t>計算</a:t>
            </a:r>
            <a:endParaRPr lang="ja-JP" altLang="en-US"/>
          </a:p>
        </p:txBody>
      </p:sp>
    </p:spTree>
    <p:extLst>
      <p:ext uri="{BB962C8B-B14F-4D97-AF65-F5344CB8AC3E}">
        <p14:creationId xmlns:p14="http://schemas.microsoft.com/office/powerpoint/2010/main" val="33125063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F2BB230-A075-3A3B-BC43-6FE6DB6B3FD4}"/>
              </a:ext>
            </a:extLst>
          </p:cNvPr>
          <p:cNvSpPr>
            <a:spLocks noGrp="1"/>
          </p:cNvSpPr>
          <p:nvPr>
            <p:ph type="subTitle" idx="1"/>
          </p:nvPr>
        </p:nvSpPr>
        <p:spPr>
          <a:xfrm>
            <a:off x="2305587" y="1644537"/>
            <a:ext cx="13680000" cy="6793610"/>
          </a:xfrm>
        </p:spPr>
        <p:txBody>
          <a:bodyPr>
            <a:normAutofit/>
          </a:bodyPr>
          <a:lstStyle/>
          <a:p>
            <a:r>
              <a:rPr lang="en-US" err="1"/>
              <a:t>鏡像の</a:t>
            </a:r>
            <a:r>
              <a:rPr lang="en-JP"/>
              <a:t>空間属性</a:t>
            </a:r>
          </a:p>
          <a:p>
            <a:pPr marL="457200" indent="-457200">
              <a:buFont typeface="Arial" panose="020B0604020202020204" pitchFamily="34" charset="0"/>
              <a:buChar char="•"/>
            </a:pPr>
            <a:r>
              <a:rPr lang="en-JP"/>
              <a:t>位置（空間配置、距離</a:t>
            </a:r>
            <a:r>
              <a:rPr lang="en-US" err="1"/>
              <a:t>減衰</a:t>
            </a:r>
            <a:r>
              <a:rPr lang="en-US"/>
              <a:t>・</a:t>
            </a:r>
            <a:r>
              <a:rPr lang="en-JP"/>
              <a:t>遅延）</a:t>
            </a:r>
          </a:p>
          <a:p>
            <a:pPr marL="457200" indent="-457200">
              <a:buFont typeface="Arial" panose="020B0604020202020204" pitchFamily="34" charset="0"/>
              <a:buChar char="•"/>
            </a:pPr>
            <a:r>
              <a:rPr lang="en-JP"/>
              <a:t>速度（反射音のドップラー効果）</a:t>
            </a:r>
          </a:p>
          <a:p>
            <a:pPr marL="457200" indent="-457200">
              <a:buFont typeface="Arial" panose="020B0604020202020204" pitchFamily="34" charset="0"/>
              <a:buChar char="•"/>
            </a:pPr>
            <a:r>
              <a:rPr lang="en-JP"/>
              <a:t>姿勢（指向性）</a:t>
            </a:r>
          </a:p>
          <a:p>
            <a:pPr marL="457200" indent="-457200">
              <a:buFont typeface="Arial" panose="020B0604020202020204" pitchFamily="34" charset="0"/>
              <a:buChar char="•"/>
            </a:pPr>
            <a:endParaRPr lang="en-JP"/>
          </a:p>
          <a:p>
            <a:pPr marL="457200" indent="-457200">
              <a:buFont typeface="Arial" panose="020B0604020202020204" pitchFamily="34" charset="0"/>
              <a:buChar char="•"/>
            </a:pPr>
            <a:r>
              <a:rPr lang="en-US" err="1"/>
              <a:t>音の不連続性回避のための</a:t>
            </a:r>
            <a:r>
              <a:rPr lang="en-JP"/>
              <a:t>各種空間属性の平滑化</a:t>
            </a:r>
          </a:p>
          <a:p>
            <a:pPr marL="457200" indent="-457200">
              <a:buFont typeface="Arial" panose="020B0604020202020204" pitchFamily="34" charset="0"/>
              <a:buChar char="•"/>
            </a:pPr>
            <a:r>
              <a:rPr lang="en-US" err="1"/>
              <a:t>ループ</a:t>
            </a:r>
            <a:r>
              <a:rPr lang="en-JP"/>
              <a:t>再生開始位置をランダム</a:t>
            </a:r>
            <a:r>
              <a:rPr lang="en-US" err="1"/>
              <a:t>に選ぶ</a:t>
            </a:r>
            <a:endParaRPr lang="en-US"/>
          </a:p>
          <a:p>
            <a:pPr marL="1371783" lvl="1" indent="-457200" algn="l">
              <a:buFont typeface="Arial" panose="020B0604020202020204" pitchFamily="34" charset="0"/>
              <a:buChar char="•"/>
            </a:pPr>
            <a:r>
              <a:rPr lang="en-JP"/>
              <a:t>コムフィルタ、フランジングを回避</a:t>
            </a:r>
          </a:p>
        </p:txBody>
      </p:sp>
      <p:sp>
        <p:nvSpPr>
          <p:cNvPr id="4" name="タイトル 3">
            <a:extLst>
              <a:ext uri="{FF2B5EF4-FFF2-40B4-BE49-F238E27FC236}">
                <a16:creationId xmlns:a16="http://schemas.microsoft.com/office/drawing/2014/main" id="{EE088DEC-7B6E-6716-DCB8-AD7EC5E2F46F}"/>
              </a:ext>
            </a:extLst>
          </p:cNvPr>
          <p:cNvSpPr>
            <a:spLocks noGrp="1"/>
          </p:cNvSpPr>
          <p:nvPr>
            <p:ph type="title"/>
          </p:nvPr>
        </p:nvSpPr>
        <p:spPr/>
        <p:txBody>
          <a:bodyPr/>
          <a:lstStyle/>
          <a:p>
            <a:r>
              <a:rPr lang="en-JP" altLang="ja-JP"/>
              <a:t>鏡像音源の</a:t>
            </a:r>
            <a:r>
              <a:rPr lang="en-US" altLang="ja-JP" err="1"/>
              <a:t>レンダリング</a:t>
            </a:r>
            <a:endParaRPr lang="ja-JP" altLang="en-US"/>
          </a:p>
        </p:txBody>
      </p:sp>
    </p:spTree>
    <p:extLst>
      <p:ext uri="{BB962C8B-B14F-4D97-AF65-F5344CB8AC3E}">
        <p14:creationId xmlns:p14="http://schemas.microsoft.com/office/powerpoint/2010/main" val="24448381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assby_er_disabled">
            <a:hlinkClick r:id="" action="ppaction://media"/>
            <a:extLst>
              <a:ext uri="{FF2B5EF4-FFF2-40B4-BE49-F238E27FC236}">
                <a16:creationId xmlns:a16="http://schemas.microsoft.com/office/drawing/2014/main" id="{98FF6B25-265E-7F60-995E-0590D24E73C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6025" y="0"/>
            <a:ext cx="18225150" cy="10327585"/>
          </a:xfrm>
          <a:prstGeom prst="rect">
            <a:avLst/>
          </a:prstGeom>
        </p:spPr>
      </p:pic>
    </p:spTree>
    <p:extLst>
      <p:ext uri="{BB962C8B-B14F-4D97-AF65-F5344CB8AC3E}">
        <p14:creationId xmlns:p14="http://schemas.microsoft.com/office/powerpoint/2010/main" val="11605028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assby_er_enabled">
            <a:hlinkClick r:id="" action="ppaction://media"/>
            <a:extLst>
              <a:ext uri="{FF2B5EF4-FFF2-40B4-BE49-F238E27FC236}">
                <a16:creationId xmlns:a16="http://schemas.microsoft.com/office/drawing/2014/main" id="{03F58024-B321-014C-ECCA-9E45353412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a:stretch>
            <a:fillRect/>
          </a:stretch>
        </p:blipFill>
        <p:spPr>
          <a:xfrm>
            <a:off x="59644" y="0"/>
            <a:ext cx="18171886" cy="10297402"/>
          </a:xfrm>
          <a:prstGeom prst="rect">
            <a:avLst/>
          </a:prstGeom>
        </p:spPr>
      </p:pic>
    </p:spTree>
    <p:extLst>
      <p:ext uri="{BB962C8B-B14F-4D97-AF65-F5344CB8AC3E}">
        <p14:creationId xmlns:p14="http://schemas.microsoft.com/office/powerpoint/2010/main" val="3224414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6E2B8-DC72-B0BE-D88D-DADE93903B83}"/>
              </a:ext>
            </a:extLst>
          </p:cNvPr>
          <p:cNvSpPr>
            <a:spLocks noGrp="1"/>
          </p:cNvSpPr>
          <p:nvPr>
            <p:ph type="title"/>
          </p:nvPr>
        </p:nvSpPr>
        <p:spPr/>
        <p:txBody>
          <a:bodyPr/>
          <a:lstStyle/>
          <a:p>
            <a:r>
              <a:rPr lang="ja-JP" altLang="en-US"/>
              <a:t>後期反射音エフェクト</a:t>
            </a:r>
            <a:endParaRPr lang="en-US"/>
          </a:p>
        </p:txBody>
      </p:sp>
      <p:sp>
        <p:nvSpPr>
          <p:cNvPr id="3" name="Content Placeholder 2">
            <a:extLst>
              <a:ext uri="{FF2B5EF4-FFF2-40B4-BE49-F238E27FC236}">
                <a16:creationId xmlns:a16="http://schemas.microsoft.com/office/drawing/2014/main" id="{B5B7E9BC-2596-BC91-1A61-4128F35E0BDB}"/>
              </a:ext>
            </a:extLst>
          </p:cNvPr>
          <p:cNvSpPr>
            <a:spLocks noGrp="1"/>
          </p:cNvSpPr>
          <p:nvPr>
            <p:ph idx="1"/>
          </p:nvPr>
        </p:nvSpPr>
        <p:spPr/>
        <p:txBody>
          <a:bodyPr/>
          <a:lstStyle/>
          <a:p>
            <a:r>
              <a:rPr lang="ja-JP" altLang="en-US" dirty="0"/>
              <a:t>屋外：録音した屋外のインパルス応答の畳み込みを行う</a:t>
            </a:r>
            <a:endParaRPr lang="en-US" altLang="ja-JP" dirty="0"/>
          </a:p>
          <a:p>
            <a:r>
              <a:rPr lang="ja-JP" altLang="en-US" dirty="0"/>
              <a:t>トンネルなどの準閉塞空間：方向別リバーブによる人口リバーブの付加を行う</a:t>
            </a:r>
            <a:endParaRPr lang="en-US" altLang="ja-JP" dirty="0"/>
          </a:p>
        </p:txBody>
      </p:sp>
    </p:spTree>
    <p:extLst>
      <p:ext uri="{BB962C8B-B14F-4D97-AF65-F5344CB8AC3E}">
        <p14:creationId xmlns:p14="http://schemas.microsoft.com/office/powerpoint/2010/main" val="2049330962"/>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図 6" descr="ダイアグラム&#10;&#10;自動的に生成された説明">
            <a:extLst>
              <a:ext uri="{FF2B5EF4-FFF2-40B4-BE49-F238E27FC236}">
                <a16:creationId xmlns:a16="http://schemas.microsoft.com/office/drawing/2014/main" id="{82397A19-DC74-7810-799C-21E768D71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191" y="-395790"/>
            <a:ext cx="17947984" cy="10095741"/>
          </a:xfrm>
          <a:prstGeom prst="rect">
            <a:avLst/>
          </a:prstGeom>
        </p:spPr>
      </p:pic>
      <p:sp>
        <p:nvSpPr>
          <p:cNvPr id="2" name="Subtitle 1">
            <a:extLst>
              <a:ext uri="{FF2B5EF4-FFF2-40B4-BE49-F238E27FC236}">
                <a16:creationId xmlns:a16="http://schemas.microsoft.com/office/drawing/2014/main" id="{9D3E6FE7-3D18-6A5E-C7E1-4B74F7B3C529}"/>
              </a:ext>
            </a:extLst>
          </p:cNvPr>
          <p:cNvSpPr>
            <a:spLocks noGrp="1"/>
          </p:cNvSpPr>
          <p:nvPr>
            <p:ph type="subTitle" idx="1"/>
          </p:nvPr>
        </p:nvSpPr>
        <p:spPr>
          <a:xfrm>
            <a:off x="1119473" y="1089042"/>
            <a:ext cx="13680000" cy="722642"/>
          </a:xfrm>
        </p:spPr>
        <p:txBody>
          <a:bodyPr>
            <a:normAutofit/>
          </a:bodyPr>
          <a:lstStyle/>
          <a:p>
            <a:r>
              <a:rPr lang="en-US" sz="2400"/>
              <a:t>Directional Feedback Delay Network (Directional FDN, DFDN)</a:t>
            </a:r>
            <a:r>
              <a:rPr lang="en-US" sz="2400" baseline="30000"/>
              <a:t>[1],[2]</a:t>
            </a:r>
            <a:r>
              <a:rPr lang="en-US" sz="2400" err="1"/>
              <a:t>を参考に実装</a:t>
            </a:r>
            <a:endParaRPr lang="en-JP" sz="2400" baseline="30000"/>
          </a:p>
        </p:txBody>
      </p:sp>
      <p:sp>
        <p:nvSpPr>
          <p:cNvPr id="11" name="テキスト ボックス 10">
            <a:extLst>
              <a:ext uri="{FF2B5EF4-FFF2-40B4-BE49-F238E27FC236}">
                <a16:creationId xmlns:a16="http://schemas.microsoft.com/office/drawing/2014/main" id="{BEAFE3A9-D7A9-C792-76F0-BD4B7B571575}"/>
              </a:ext>
            </a:extLst>
          </p:cNvPr>
          <p:cNvSpPr txBox="1"/>
          <p:nvPr/>
        </p:nvSpPr>
        <p:spPr>
          <a:xfrm>
            <a:off x="554419" y="9204603"/>
            <a:ext cx="14810109" cy="1077218"/>
          </a:xfrm>
          <a:prstGeom prst="rect">
            <a:avLst/>
          </a:prstGeom>
          <a:noFill/>
        </p:spPr>
        <p:txBody>
          <a:bodyPr wrap="square" rtlCol="0">
            <a:spAutoFit/>
          </a:bodyPr>
          <a:lstStyle/>
          <a:p>
            <a:r>
              <a:rPr kumimoji="1" lang="en-US" altLang="ja-JP" sz="1600" dirty="0">
                <a:solidFill>
                  <a:schemeClr val="bg1">
                    <a:lumMod val="50000"/>
                    <a:lumOff val="50000"/>
                  </a:schemeClr>
                </a:solidFill>
                <a:latin typeface="MS PGothic" panose="020B0600070205080204" pitchFamily="34" charset="-128"/>
              </a:rPr>
              <a:t>[1] Alary, Benoit, </a:t>
            </a:r>
            <a:r>
              <a:rPr kumimoji="1" lang="en-US" altLang="ja-JP" sz="1600" dirty="0" err="1">
                <a:solidFill>
                  <a:schemeClr val="bg1">
                    <a:lumMod val="50000"/>
                    <a:lumOff val="50000"/>
                  </a:schemeClr>
                </a:solidFill>
                <a:latin typeface="MS PGothic" panose="020B0600070205080204" pitchFamily="34" charset="-128"/>
              </a:rPr>
              <a:t>Archontis</a:t>
            </a:r>
            <a:r>
              <a:rPr kumimoji="1" lang="en-US" altLang="ja-JP" sz="1600" dirty="0">
                <a:solidFill>
                  <a:schemeClr val="bg1">
                    <a:lumMod val="50000"/>
                    <a:lumOff val="50000"/>
                  </a:schemeClr>
                </a:solidFill>
                <a:latin typeface="MS PGothic" panose="020B0600070205080204" pitchFamily="34" charset="-128"/>
              </a:rPr>
              <a:t> Politis, Sebastian Schlecht, and Vesa Välimäki. 2019. “Directional Feedback Delay Network.” Journal of the Audio Engineering Society 67 (10): 752–62.</a:t>
            </a:r>
          </a:p>
          <a:p>
            <a:r>
              <a:rPr lang="en-US" altLang="ja-JP" sz="1600" dirty="0">
                <a:solidFill>
                  <a:schemeClr val="bg1">
                    <a:lumMod val="50000"/>
                    <a:lumOff val="50000"/>
                  </a:schemeClr>
                </a:solidFill>
                <a:latin typeface="MS PGothic" panose="020B0600070205080204" pitchFamily="34" charset="-128"/>
              </a:rPr>
              <a:t>[2] Alary, Benoit, and </a:t>
            </a:r>
            <a:r>
              <a:rPr lang="en-US" altLang="ja-JP" sz="1600" dirty="0" err="1">
                <a:solidFill>
                  <a:schemeClr val="bg1">
                    <a:lumMod val="50000"/>
                    <a:lumOff val="50000"/>
                  </a:schemeClr>
                </a:solidFill>
                <a:latin typeface="MS PGothic" panose="020B0600070205080204" pitchFamily="34" charset="-128"/>
              </a:rPr>
              <a:t>Archontis</a:t>
            </a:r>
            <a:r>
              <a:rPr lang="en-US" altLang="ja-JP" sz="1600" dirty="0">
                <a:solidFill>
                  <a:schemeClr val="bg1">
                    <a:lumMod val="50000"/>
                    <a:lumOff val="50000"/>
                  </a:schemeClr>
                </a:solidFill>
                <a:latin typeface="MS PGothic" panose="020B0600070205080204" pitchFamily="34" charset="-128"/>
              </a:rPr>
              <a:t> Politis. 2020. “Frequency-Dependent Directional Feedback Delay Network.” In ICASSP 2020 - 2020 IEEE International Conference on Acoustics, Speech and Signal Processing (ICASSP), 176–80.</a:t>
            </a:r>
            <a:endParaRPr kumimoji="1" lang="ja-JP" altLang="en-US" sz="1600" dirty="0">
              <a:solidFill>
                <a:schemeClr val="bg1">
                  <a:lumMod val="50000"/>
                  <a:lumOff val="50000"/>
                </a:schemeClr>
              </a:solidFill>
              <a:latin typeface="MS PGothic" panose="020B0600070205080204" pitchFamily="34" charset="-128"/>
            </a:endParaRPr>
          </a:p>
        </p:txBody>
      </p:sp>
      <p:sp>
        <p:nvSpPr>
          <p:cNvPr id="25" name="テキスト ボックス 24">
            <a:extLst>
              <a:ext uri="{FF2B5EF4-FFF2-40B4-BE49-F238E27FC236}">
                <a16:creationId xmlns:a16="http://schemas.microsoft.com/office/drawing/2014/main" id="{13083716-034E-44A0-59CA-AADE675F30D3}"/>
              </a:ext>
            </a:extLst>
          </p:cNvPr>
          <p:cNvSpPr txBox="1"/>
          <p:nvPr/>
        </p:nvSpPr>
        <p:spPr>
          <a:xfrm>
            <a:off x="12352192" y="7695960"/>
            <a:ext cx="5140161" cy="400110"/>
          </a:xfrm>
          <a:prstGeom prst="rect">
            <a:avLst/>
          </a:prstGeom>
          <a:noFill/>
        </p:spPr>
        <p:txBody>
          <a:bodyPr wrap="square" rtlCol="0">
            <a:spAutoFit/>
          </a:bodyPr>
          <a:lstStyle/>
          <a:p>
            <a:r>
              <a:rPr lang="ja-JP" altLang="en-US" sz="2000" dirty="0">
                <a:latin typeface="MS PGothic" panose="020B0600070205080204" pitchFamily="34" charset="-128"/>
                <a:ea typeface="MS PGothic" panose="020B0600070205080204" pitchFamily="34" charset="-128"/>
              </a:rPr>
              <a:t>アンビソニックスエンコーダ（１次）</a:t>
            </a:r>
            <a:endParaRPr kumimoji="1" lang="ja-JP" altLang="en-US" sz="2000" dirty="0">
              <a:latin typeface="MS PGothic" panose="020B0600070205080204" pitchFamily="34" charset="-128"/>
              <a:ea typeface="MS PGothic" panose="020B0600070205080204" pitchFamily="34" charset="-128"/>
            </a:endParaRPr>
          </a:p>
        </p:txBody>
      </p:sp>
      <p:sp>
        <p:nvSpPr>
          <p:cNvPr id="27" name="テキスト ボックス 26">
            <a:extLst>
              <a:ext uri="{FF2B5EF4-FFF2-40B4-BE49-F238E27FC236}">
                <a16:creationId xmlns:a16="http://schemas.microsoft.com/office/drawing/2014/main" id="{D7F81576-C377-9FDB-1832-63E1708B8F21}"/>
              </a:ext>
            </a:extLst>
          </p:cNvPr>
          <p:cNvSpPr txBox="1"/>
          <p:nvPr/>
        </p:nvSpPr>
        <p:spPr>
          <a:xfrm>
            <a:off x="6918207" y="2279412"/>
            <a:ext cx="2582053" cy="338554"/>
          </a:xfrm>
          <a:prstGeom prst="rect">
            <a:avLst/>
          </a:prstGeom>
          <a:noFill/>
        </p:spPr>
        <p:txBody>
          <a:bodyPr wrap="square" rtlCol="0">
            <a:spAutoFit/>
          </a:bodyPr>
          <a:lstStyle/>
          <a:p>
            <a:pPr algn="ctr"/>
            <a:r>
              <a:rPr lang="ja-JP" altLang="en-US" sz="1600" dirty="0">
                <a:latin typeface="MS PGothic" panose="020B0600070205080204" pitchFamily="34" charset="-128"/>
              </a:rPr>
              <a:t>フィードバック行列</a:t>
            </a:r>
            <a:endParaRPr kumimoji="1" lang="ja-JP" altLang="en-US" sz="1600" dirty="0">
              <a:latin typeface="MS PGothic" panose="020B0600070205080204" pitchFamily="34" charset="-128"/>
            </a:endParaRPr>
          </a:p>
        </p:txBody>
      </p:sp>
      <p:sp>
        <p:nvSpPr>
          <p:cNvPr id="33" name="テキスト ボックス 32">
            <a:extLst>
              <a:ext uri="{FF2B5EF4-FFF2-40B4-BE49-F238E27FC236}">
                <a16:creationId xmlns:a16="http://schemas.microsoft.com/office/drawing/2014/main" id="{749E7117-E5C7-5369-D438-A050050797CD}"/>
              </a:ext>
            </a:extLst>
          </p:cNvPr>
          <p:cNvSpPr txBox="1"/>
          <p:nvPr/>
        </p:nvSpPr>
        <p:spPr>
          <a:xfrm>
            <a:off x="9995152" y="7695960"/>
            <a:ext cx="1866368" cy="400110"/>
          </a:xfrm>
          <a:prstGeom prst="rect">
            <a:avLst/>
          </a:prstGeom>
          <a:noFill/>
        </p:spPr>
        <p:txBody>
          <a:bodyPr wrap="square" rtlCol="0">
            <a:spAutoFit/>
          </a:bodyPr>
          <a:lstStyle/>
          <a:p>
            <a:pPr algn="ctr"/>
            <a:r>
              <a:rPr kumimoji="1" lang="ja-JP" altLang="en-US" sz="2000" dirty="0">
                <a:latin typeface="MS PGothic" panose="020B0600070205080204" pitchFamily="34" charset="-128"/>
                <a:ea typeface="MS PGothic" panose="020B0600070205080204" pitchFamily="34" charset="-128"/>
              </a:rPr>
              <a:t>減衰フィルタ</a:t>
            </a:r>
          </a:p>
        </p:txBody>
      </p:sp>
      <p:sp>
        <p:nvSpPr>
          <p:cNvPr id="35" name="テキスト ボックス 34">
            <a:extLst>
              <a:ext uri="{FF2B5EF4-FFF2-40B4-BE49-F238E27FC236}">
                <a16:creationId xmlns:a16="http://schemas.microsoft.com/office/drawing/2014/main" id="{10BE4ECF-E6BD-4121-7665-D06C0E3277F0}"/>
              </a:ext>
            </a:extLst>
          </p:cNvPr>
          <p:cNvSpPr txBox="1"/>
          <p:nvPr/>
        </p:nvSpPr>
        <p:spPr>
          <a:xfrm>
            <a:off x="7201045" y="7682251"/>
            <a:ext cx="2116138" cy="400110"/>
          </a:xfrm>
          <a:prstGeom prst="rect">
            <a:avLst/>
          </a:prstGeom>
          <a:noFill/>
        </p:spPr>
        <p:txBody>
          <a:bodyPr wrap="square" rtlCol="0">
            <a:spAutoFit/>
          </a:bodyPr>
          <a:lstStyle/>
          <a:p>
            <a:pPr algn="ctr"/>
            <a:r>
              <a:rPr kumimoji="1" lang="ja-JP" altLang="en-US" sz="2000" dirty="0">
                <a:latin typeface="MS PGothic" panose="020B0600070205080204" pitchFamily="34" charset="-128"/>
                <a:ea typeface="MS PGothic" panose="020B0600070205080204" pitchFamily="34" charset="-128"/>
              </a:rPr>
              <a:t>ディレイライン</a:t>
            </a:r>
          </a:p>
        </p:txBody>
      </p:sp>
      <p:sp>
        <p:nvSpPr>
          <p:cNvPr id="40" name="テキスト ボックス 39">
            <a:extLst>
              <a:ext uri="{FF2B5EF4-FFF2-40B4-BE49-F238E27FC236}">
                <a16:creationId xmlns:a16="http://schemas.microsoft.com/office/drawing/2014/main" id="{55FC78D5-77F6-E58A-2733-4410507ACCE6}"/>
              </a:ext>
            </a:extLst>
          </p:cNvPr>
          <p:cNvSpPr txBox="1"/>
          <p:nvPr/>
        </p:nvSpPr>
        <p:spPr>
          <a:xfrm>
            <a:off x="15279982" y="4875375"/>
            <a:ext cx="1232168" cy="307777"/>
          </a:xfrm>
          <a:prstGeom prst="rect">
            <a:avLst/>
          </a:prstGeom>
          <a:noFill/>
        </p:spPr>
        <p:txBody>
          <a:bodyPr wrap="square" rtlCol="0">
            <a:spAutoFit/>
          </a:bodyPr>
          <a:lstStyle/>
          <a:p>
            <a:r>
              <a:rPr kumimoji="1" lang="ja-JP" altLang="en-US" sz="1400" dirty="0">
                <a:solidFill>
                  <a:schemeClr val="bg1"/>
                </a:solidFill>
                <a:latin typeface="MS PGothic" panose="020B0600070205080204" pitchFamily="34" charset="-128"/>
              </a:rPr>
              <a:t>出力ゲイン</a:t>
            </a:r>
          </a:p>
        </p:txBody>
      </p:sp>
      <p:sp>
        <p:nvSpPr>
          <p:cNvPr id="42" name="テキスト ボックス 41">
            <a:extLst>
              <a:ext uri="{FF2B5EF4-FFF2-40B4-BE49-F238E27FC236}">
                <a16:creationId xmlns:a16="http://schemas.microsoft.com/office/drawing/2014/main" id="{16966AE9-648B-9206-B7BD-E6618C57F71F}"/>
              </a:ext>
            </a:extLst>
          </p:cNvPr>
          <p:cNvSpPr txBox="1"/>
          <p:nvPr/>
        </p:nvSpPr>
        <p:spPr>
          <a:xfrm>
            <a:off x="3097517" y="7682251"/>
            <a:ext cx="1866368" cy="400110"/>
          </a:xfrm>
          <a:prstGeom prst="rect">
            <a:avLst/>
          </a:prstGeom>
          <a:noFill/>
        </p:spPr>
        <p:txBody>
          <a:bodyPr wrap="square" rtlCol="0">
            <a:spAutoFit/>
          </a:bodyPr>
          <a:lstStyle/>
          <a:p>
            <a:pPr algn="ctr"/>
            <a:r>
              <a:rPr lang="ja-JP" altLang="en-US" sz="2000" dirty="0">
                <a:latin typeface="MS PGothic" panose="020B0600070205080204" pitchFamily="34" charset="-128"/>
                <a:ea typeface="MS PGothic" panose="020B0600070205080204" pitchFamily="34" charset="-128"/>
              </a:rPr>
              <a:t>入力ゲイン</a:t>
            </a:r>
            <a:endParaRPr kumimoji="1" lang="ja-JP" altLang="en-US" sz="2000" dirty="0">
              <a:latin typeface="MS PGothic" panose="020B0600070205080204" pitchFamily="34" charset="-128"/>
              <a:ea typeface="MS PGothic" panose="020B0600070205080204" pitchFamily="34" charset="-128"/>
            </a:endParaRPr>
          </a:p>
        </p:txBody>
      </p:sp>
      <mc:AlternateContent xmlns:mc="http://schemas.openxmlformats.org/markup-compatibility/2006" xmlns:a14="http://schemas.microsoft.com/office/drawing/2010/main">
        <mc:Choice Requires="a14">
          <p:sp>
            <p:nvSpPr>
              <p:cNvPr id="44" name="テキスト ボックス 43">
                <a:extLst>
                  <a:ext uri="{FF2B5EF4-FFF2-40B4-BE49-F238E27FC236}">
                    <a16:creationId xmlns:a16="http://schemas.microsoft.com/office/drawing/2014/main" id="{AF63C074-021B-3DEB-FC89-64964FCAB16F}"/>
                  </a:ext>
                </a:extLst>
              </p:cNvPr>
              <p:cNvSpPr txBox="1"/>
              <p:nvPr/>
            </p:nvSpPr>
            <p:spPr>
              <a:xfrm>
                <a:off x="916685" y="8448279"/>
                <a:ext cx="16457804" cy="523220"/>
              </a:xfrm>
              <a:prstGeom prst="rect">
                <a:avLst/>
              </a:prstGeom>
              <a:noFill/>
            </p:spPr>
            <p:txBody>
              <a:bodyPr wrap="square" rtlCol="0">
                <a:spAutoFit/>
              </a:bodyPr>
              <a:lstStyle/>
              <a:p>
                <a:pPr algn="ctr"/>
                <a14:m>
                  <m:oMath xmlns:m="http://schemas.openxmlformats.org/officeDocument/2006/math">
                    <m:r>
                      <a:rPr kumimoji="1" lang="en-US" altLang="ja-JP" sz="2800" b="0" i="1" smtClean="0">
                        <a:latin typeface="Cambria Math" panose="02040503050406030204" pitchFamily="18" charset="0"/>
                      </a:rPr>
                      <m:t>𝑄</m:t>
                    </m:r>
                  </m:oMath>
                </a14:m>
                <a:r>
                  <a:rPr kumimoji="1" lang="en-US" altLang="ja-JP" sz="2800" dirty="0">
                    <a:latin typeface="MS PGothic" panose="020B0600070205080204" pitchFamily="34" charset="-128"/>
                  </a:rPr>
                  <a:t>: </a:t>
                </a:r>
                <a:r>
                  <a:rPr kumimoji="1" lang="ja-JP" altLang="en-US" sz="2800" dirty="0">
                    <a:latin typeface="MS PGothic" panose="020B0600070205080204" pitchFamily="34" charset="-128"/>
                  </a:rPr>
                  <a:t>仮想スピーカ数</a:t>
                </a:r>
                <a:r>
                  <a:rPr lang="en-US" altLang="ja-JP" sz="2800" dirty="0">
                    <a:latin typeface="MS PGothic" panose="020B0600070205080204" pitchFamily="34" charset="-128"/>
                  </a:rPr>
                  <a:t>      </a:t>
                </a:r>
                <a14:m>
                  <m:oMath xmlns:m="http://schemas.openxmlformats.org/officeDocument/2006/math">
                    <m:r>
                      <a:rPr kumimoji="1" lang="en-US" altLang="ja-JP" sz="2800" b="0" i="1" smtClean="0">
                        <a:latin typeface="Cambria Math" panose="02040503050406030204" pitchFamily="18" charset="0"/>
                      </a:rPr>
                      <m:t>𝑃</m:t>
                    </m:r>
                  </m:oMath>
                </a14:m>
                <a:r>
                  <a:rPr kumimoji="1" lang="en-US" altLang="ja-JP" sz="2800" dirty="0">
                    <a:latin typeface="MS PGothic" panose="020B0600070205080204" pitchFamily="34" charset="-128"/>
                  </a:rPr>
                  <a:t>: </a:t>
                </a:r>
                <a:r>
                  <a:rPr kumimoji="1" lang="ja-JP" altLang="en-US" sz="2800" dirty="0">
                    <a:latin typeface="MS PGothic" panose="020B0600070205080204" pitchFamily="34" charset="-128"/>
                  </a:rPr>
                  <a:t>出力チャンネル数</a:t>
                </a:r>
                <a:r>
                  <a:rPr lang="en-US" altLang="ja-JP" sz="2800" dirty="0">
                    <a:latin typeface="MS PGothic" panose="020B0600070205080204" pitchFamily="34" charset="-128"/>
                  </a:rPr>
                  <a:t>       </a:t>
                </a:r>
                <a14:m>
                  <m:oMath xmlns:m="http://schemas.openxmlformats.org/officeDocument/2006/math">
                    <m:r>
                      <a:rPr kumimoji="1" lang="en-US" altLang="ja-JP" sz="2800" b="0" i="1" smtClean="0">
                        <a:latin typeface="Cambria Math" panose="02040503050406030204" pitchFamily="18" charset="0"/>
                      </a:rPr>
                      <m:t>𝑁</m:t>
                    </m:r>
                  </m:oMath>
                </a14:m>
                <a:r>
                  <a:rPr kumimoji="1" lang="en-US" altLang="ja-JP" sz="2800" dirty="0">
                    <a:latin typeface="MS PGothic" panose="020B0600070205080204" pitchFamily="34" charset="-128"/>
                  </a:rPr>
                  <a:t>: </a:t>
                </a:r>
                <a:r>
                  <a:rPr kumimoji="1" lang="ja-JP" altLang="en-US" sz="2800" dirty="0">
                    <a:latin typeface="MS PGothic" panose="020B0600070205080204" pitchFamily="34" charset="-128"/>
                  </a:rPr>
                  <a:t>仮想スピーカごとのディレイライン数</a:t>
                </a:r>
              </a:p>
            </p:txBody>
          </p:sp>
        </mc:Choice>
        <mc:Fallback xmlns="">
          <p:sp>
            <p:nvSpPr>
              <p:cNvPr id="44" name="テキスト ボックス 43">
                <a:extLst>
                  <a:ext uri="{FF2B5EF4-FFF2-40B4-BE49-F238E27FC236}">
                    <a16:creationId xmlns:a16="http://schemas.microsoft.com/office/drawing/2014/main" id="{AF63C074-021B-3DEB-FC89-64964FCAB16F}"/>
                  </a:ext>
                </a:extLst>
              </p:cNvPr>
              <p:cNvSpPr txBox="1">
                <a:spLocks noRot="1" noChangeAspect="1" noMove="1" noResize="1" noEditPoints="1" noAdjustHandles="1" noChangeArrowheads="1" noChangeShapeType="1" noTextEdit="1"/>
              </p:cNvSpPr>
              <p:nvPr/>
            </p:nvSpPr>
            <p:spPr>
              <a:xfrm>
                <a:off x="916685" y="8448279"/>
                <a:ext cx="16457804" cy="523220"/>
              </a:xfrm>
              <a:prstGeom prst="rect">
                <a:avLst/>
              </a:prstGeom>
              <a:blipFill>
                <a:blip r:embed="rId4"/>
                <a:stretch>
                  <a:fillRect t="-15116" b="-29070"/>
                </a:stretch>
              </a:blipFill>
            </p:spPr>
            <p:txBody>
              <a:bodyPr/>
              <a:lstStyle/>
              <a:p>
                <a:r>
                  <a:rPr lang="en-US">
                    <a:noFill/>
                  </a:rPr>
                  <a:t> </a:t>
                </a:r>
              </a:p>
            </p:txBody>
          </p:sp>
        </mc:Fallback>
      </mc:AlternateContent>
      <p:sp>
        <p:nvSpPr>
          <p:cNvPr id="5" name="タイトル 4">
            <a:extLst>
              <a:ext uri="{FF2B5EF4-FFF2-40B4-BE49-F238E27FC236}">
                <a16:creationId xmlns:a16="http://schemas.microsoft.com/office/drawing/2014/main" id="{CF85F6BF-DB57-B9EE-46CC-98222FE59EC2}"/>
              </a:ext>
            </a:extLst>
          </p:cNvPr>
          <p:cNvSpPr>
            <a:spLocks noGrp="1"/>
          </p:cNvSpPr>
          <p:nvPr>
            <p:ph type="title"/>
          </p:nvPr>
        </p:nvSpPr>
        <p:spPr/>
        <p:txBody>
          <a:bodyPr/>
          <a:lstStyle/>
          <a:p>
            <a:r>
              <a:rPr lang="ja-JP" altLang="en-US"/>
              <a:t>方向別</a:t>
            </a:r>
            <a:r>
              <a:rPr lang="en-JP" altLang="ja-JP"/>
              <a:t>リバーブのアーキテクチャ</a:t>
            </a:r>
            <a:endParaRPr lang="ja-JP" altLang="en-US"/>
          </a:p>
        </p:txBody>
      </p:sp>
    </p:spTree>
    <p:extLst>
      <p:ext uri="{BB962C8B-B14F-4D97-AF65-F5344CB8AC3E}">
        <p14:creationId xmlns:p14="http://schemas.microsoft.com/office/powerpoint/2010/main" val="1661513473"/>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57C3E643-BAAF-0717-09FE-1447728C4ED3}"/>
              </a:ext>
            </a:extLst>
          </p:cNvPr>
          <p:cNvSpPr>
            <a:spLocks noGrp="1"/>
          </p:cNvSpPr>
          <p:nvPr>
            <p:ph sz="half" idx="2"/>
          </p:nvPr>
        </p:nvSpPr>
        <p:spPr>
          <a:xfrm>
            <a:off x="6879101" y="3610813"/>
            <a:ext cx="10807846" cy="3929471"/>
          </a:xfrm>
        </p:spPr>
        <p:txBody>
          <a:bodyPr anchor="t">
            <a:normAutofit fontScale="92500" lnSpcReduction="10000"/>
          </a:bodyPr>
          <a:lstStyle/>
          <a:p>
            <a:pPr>
              <a:lnSpc>
                <a:spcPct val="150000"/>
              </a:lnSpc>
            </a:pPr>
            <a:r>
              <a:rPr lang="en-US" sz="3200" err="1"/>
              <a:t>正八面体の各頂点に上下左右前後に対応する仮想スピーカを配置</a:t>
            </a:r>
            <a:endParaRPr lang="en-US" sz="3200"/>
          </a:p>
          <a:p>
            <a:pPr>
              <a:lnSpc>
                <a:spcPct val="150000"/>
              </a:lnSpc>
            </a:pPr>
            <a:r>
              <a:rPr lang="en-US" sz="3200" err="1"/>
              <a:t>各仮想スピーカに対応するリバーブ信号を計算</a:t>
            </a:r>
            <a:endParaRPr lang="en-US" sz="3200"/>
          </a:p>
          <a:p>
            <a:pPr lvl="1">
              <a:lnSpc>
                <a:spcPct val="150000"/>
              </a:lnSpc>
            </a:pPr>
            <a:r>
              <a:rPr lang="en-US" sz="2400" err="1"/>
              <a:t>鏡像の情報を再利用してリバーブタイムなどのパラメータを計算</a:t>
            </a:r>
            <a:endParaRPr lang="en-US" sz="2400"/>
          </a:p>
          <a:p>
            <a:pPr lvl="1">
              <a:lnSpc>
                <a:spcPct val="150000"/>
              </a:lnSpc>
            </a:pPr>
            <a:r>
              <a:rPr lang="ja-JP" altLang="en-US" sz="2400"/>
              <a:t>よりインタラクティブかつダイナミックな残響表現</a:t>
            </a:r>
            <a:endParaRPr lang="en-US" sz="2400"/>
          </a:p>
          <a:p>
            <a:pPr>
              <a:lnSpc>
                <a:spcPct val="150000"/>
              </a:lnSpc>
            </a:pPr>
            <a:r>
              <a:rPr lang="en-US" altLang="ja-JP" sz="3200"/>
              <a:t>1 </a:t>
            </a:r>
            <a:r>
              <a:rPr lang="ja-JP" altLang="en-US" sz="3200"/>
              <a:t>次アンビソニックス信号にエンコードして出力</a:t>
            </a:r>
            <a:endParaRPr lang="en-US" sz="3200"/>
          </a:p>
        </p:txBody>
      </p:sp>
      <p:sp>
        <p:nvSpPr>
          <p:cNvPr id="6" name="タイトル 5">
            <a:extLst>
              <a:ext uri="{FF2B5EF4-FFF2-40B4-BE49-F238E27FC236}">
                <a16:creationId xmlns:a16="http://schemas.microsoft.com/office/drawing/2014/main" id="{D2D05EF4-7505-2CFA-470D-D7FD044CC7B1}"/>
              </a:ext>
            </a:extLst>
          </p:cNvPr>
          <p:cNvSpPr>
            <a:spLocks noGrp="1"/>
          </p:cNvSpPr>
          <p:nvPr>
            <p:ph type="title"/>
          </p:nvPr>
        </p:nvSpPr>
        <p:spPr/>
        <p:txBody>
          <a:bodyPr/>
          <a:lstStyle/>
          <a:p>
            <a:r>
              <a:rPr kumimoji="1" lang="ja-JP" altLang="en-US"/>
              <a:t>仮想スピーカについて</a:t>
            </a:r>
            <a:endParaRPr lang="ja-JP" altLang="en-US"/>
          </a:p>
        </p:txBody>
      </p:sp>
      <p:pic>
        <p:nvPicPr>
          <p:cNvPr id="14" name="図 13" descr="傘をさしている人のイラスト&#10;&#10;低い精度で自動的に生成された説明">
            <a:extLst>
              <a:ext uri="{FF2B5EF4-FFF2-40B4-BE49-F238E27FC236}">
                <a16:creationId xmlns:a16="http://schemas.microsoft.com/office/drawing/2014/main" id="{41B898BF-FAD1-9073-1615-C8D4BF2474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228" y="2169769"/>
            <a:ext cx="5950635" cy="5950635"/>
          </a:xfrm>
          <a:prstGeom prst="rect">
            <a:avLst/>
          </a:prstGeom>
        </p:spPr>
      </p:pic>
    </p:spTree>
    <p:extLst>
      <p:ext uri="{BB962C8B-B14F-4D97-AF65-F5344CB8AC3E}">
        <p14:creationId xmlns:p14="http://schemas.microsoft.com/office/powerpoint/2010/main" val="49928328"/>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directional_reverb_Trim_FO">
            <a:hlinkClick r:id="" action="ppaction://media"/>
            <a:extLst>
              <a:ext uri="{FF2B5EF4-FFF2-40B4-BE49-F238E27FC236}">
                <a16:creationId xmlns:a16="http://schemas.microsoft.com/office/drawing/2014/main" id="{FC5500AF-7C46-6F52-DCD6-CB3BB8DAA1BF}"/>
              </a:ext>
            </a:extLst>
          </p:cNvPr>
          <p:cNvPicPr>
            <a:picLocks noChangeAspect="1"/>
          </p:cNvPicPr>
          <p:nvPr>
            <a:videoFile r:link="rId2"/>
            <p:extLst>
              <p:ext uri="{DAA4B4D4-6D71-4841-9C94-3DE7FCFB9230}">
                <p14:media xmlns:p14="http://schemas.microsoft.com/office/powerpoint/2010/main" r:embed="rId1">
                  <p14:fade out="1000"/>
                </p14:media>
              </p:ext>
            </p:extLst>
          </p:nvPr>
        </p:nvPicPr>
        <p:blipFill>
          <a:blip r:embed="rId5"/>
          <a:stretch>
            <a:fillRect/>
          </a:stretch>
        </p:blipFill>
        <p:spPr>
          <a:xfrm>
            <a:off x="-277" y="2117"/>
            <a:ext cx="18291292" cy="10306161"/>
          </a:xfrm>
          <a:prstGeom prst="rect">
            <a:avLst/>
          </a:prstGeom>
        </p:spPr>
      </p:pic>
    </p:spTree>
    <p:extLst>
      <p:ext uri="{BB962C8B-B14F-4D97-AF65-F5344CB8AC3E}">
        <p14:creationId xmlns:p14="http://schemas.microsoft.com/office/powerpoint/2010/main" val="27626545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1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F8F0593E-13E4-BF86-7A37-A1BA823CA4BD}"/>
              </a:ext>
            </a:extLst>
          </p:cNvPr>
          <p:cNvSpPr>
            <a:spLocks noGrp="1"/>
          </p:cNvSpPr>
          <p:nvPr>
            <p:ph type="subTitle" idx="1"/>
          </p:nvPr>
        </p:nvSpPr>
        <p:spPr>
          <a:xfrm>
            <a:off x="2305587" y="2125119"/>
            <a:ext cx="13680000" cy="6039936"/>
          </a:xfrm>
        </p:spPr>
        <p:txBody>
          <a:bodyPr>
            <a:normAutofit/>
          </a:bodyPr>
          <a:lstStyle/>
          <a:p>
            <a:endParaRPr lang="en-US" altLang="ja-JP" sz="4000" dirty="0">
              <a:ea typeface="MS PGothic" panose="020B0600070205080204" pitchFamily="34" charset="-128"/>
              <a:cs typeface="Calibri"/>
            </a:endParaRPr>
          </a:p>
          <a:p>
            <a:pPr marL="1485900" lvl="1" indent="-571500" algn="l">
              <a:buFont typeface="Arial" panose="020B0604020202020204" pitchFamily="34" charset="0"/>
              <a:buChar char="•"/>
            </a:pPr>
            <a:r>
              <a:rPr lang="ja-JP" altLang="en-US" sz="4000" dirty="0">
                <a:ea typeface="MS PGothic" panose="020B0600070205080204" pitchFamily="34" charset="-128"/>
                <a:cs typeface="+mn-lt"/>
              </a:rPr>
              <a:t>エンジン音制作ワークフローの紹介</a:t>
            </a:r>
            <a:endParaRPr lang="en-US" altLang="ja-JP" sz="4000" dirty="0">
              <a:ea typeface="MS PGothic" panose="020B0600070205080204" pitchFamily="34" charset="-128"/>
              <a:cs typeface="+mn-lt"/>
            </a:endParaRPr>
          </a:p>
          <a:p>
            <a:pPr marL="2400483" lvl="2" indent="-571500" algn="l">
              <a:buFont typeface="Arial" panose="020B0604020202020204" pitchFamily="34" charset="0"/>
              <a:buChar char="•"/>
            </a:pPr>
            <a:r>
              <a:rPr lang="ja-JP" altLang="en-US" dirty="0">
                <a:ea typeface="MS PGothic" panose="020B0600070205080204" pitchFamily="34" charset="-128"/>
                <a:cs typeface="+mn-lt"/>
              </a:rPr>
              <a:t>エンジン音の録音方法</a:t>
            </a:r>
            <a:endParaRPr lang="en-US" altLang="ja-JP" dirty="0">
              <a:ea typeface="MS PGothic" panose="020B0600070205080204" pitchFamily="34" charset="-128"/>
              <a:cs typeface="+mn-lt"/>
            </a:endParaRPr>
          </a:p>
          <a:p>
            <a:pPr marL="2400483" lvl="2" indent="-571500" algn="l">
              <a:buFont typeface="Arial" panose="020B0604020202020204" pitchFamily="34" charset="0"/>
              <a:buChar char="•"/>
            </a:pPr>
            <a:r>
              <a:rPr lang="ja-JP" altLang="en-US" dirty="0">
                <a:ea typeface="MS PGothic" panose="020B0600070205080204" pitchFamily="34" charset="-128"/>
                <a:cs typeface="+mn-lt"/>
              </a:rPr>
              <a:t>再生システム</a:t>
            </a:r>
            <a:endParaRPr lang="en-US" altLang="ja-JP" dirty="0">
              <a:ea typeface="MS PGothic" panose="020B0600070205080204" pitchFamily="34" charset="-128"/>
              <a:cs typeface="+mn-lt"/>
            </a:endParaRPr>
          </a:p>
          <a:p>
            <a:pPr marL="1485900" lvl="1" indent="-571500" algn="l">
              <a:buFont typeface="Arial" panose="020B0604020202020204" pitchFamily="34" charset="0"/>
              <a:buChar char="•"/>
            </a:pPr>
            <a:r>
              <a:rPr lang="ja-JP" altLang="en-US" sz="4000" dirty="0">
                <a:ea typeface="MS PGothic" panose="020B0600070205080204" pitchFamily="34" charset="-128"/>
                <a:cs typeface="+mn-lt"/>
              </a:rPr>
              <a:t>エンジン音シンセサイザーの紹介</a:t>
            </a:r>
            <a:endParaRPr lang="en-US" altLang="ja-JP" sz="4000" dirty="0">
              <a:ea typeface="MS PGothic" panose="020B0600070205080204" pitchFamily="34" charset="-128"/>
              <a:cs typeface="+mn-lt"/>
            </a:endParaRPr>
          </a:p>
          <a:p>
            <a:pPr marL="2400483" lvl="2" indent="-571500" algn="l">
              <a:buFont typeface="Arial" panose="020B0604020202020204" pitchFamily="34" charset="0"/>
              <a:buChar char="•"/>
            </a:pPr>
            <a:r>
              <a:rPr lang="ja-JP" altLang="en-US" dirty="0">
                <a:ea typeface="MS PGothic" panose="020B0600070205080204" pitchFamily="34" charset="-128"/>
                <a:cs typeface="+mn-lt"/>
              </a:rPr>
              <a:t>録音が難しいクルマのための物理ベース合成手法</a:t>
            </a:r>
            <a:endParaRPr lang="en-US" altLang="ja-JP" dirty="0">
              <a:ea typeface="MS PGothic" panose="020B0600070205080204" pitchFamily="34" charset="-128"/>
              <a:cs typeface="+mn-lt"/>
            </a:endParaRPr>
          </a:p>
          <a:p>
            <a:pPr marL="1485900" lvl="1" indent="-571500" algn="l">
              <a:buFont typeface="Arial" panose="020B0604020202020204" pitchFamily="34" charset="0"/>
              <a:buChar char="•"/>
            </a:pPr>
            <a:r>
              <a:rPr lang="ja-JP" altLang="en-US" sz="4000" dirty="0">
                <a:ea typeface="MS PGothic" panose="020B0600070205080204" pitchFamily="34" charset="-128"/>
                <a:cs typeface="Calibri"/>
              </a:rPr>
              <a:t>反射音エフェクトの紹介</a:t>
            </a:r>
            <a:endParaRPr lang="en-US" altLang="ja-JP" sz="4000" dirty="0">
              <a:ea typeface="MS PGothic" panose="020B0600070205080204" pitchFamily="34" charset="-128"/>
              <a:cs typeface="Calibri"/>
            </a:endParaRPr>
          </a:p>
          <a:p>
            <a:pPr marL="2400483" lvl="2" indent="-571500" algn="l">
              <a:buFont typeface="Arial" panose="020B0604020202020204" pitchFamily="34" charset="0"/>
              <a:buChar char="•"/>
            </a:pPr>
            <a:r>
              <a:rPr lang="ja-JP" altLang="en-US" dirty="0">
                <a:ea typeface="MS PGothic" panose="020B0600070205080204" pitchFamily="34" charset="-128"/>
                <a:cs typeface="Calibri"/>
              </a:rPr>
              <a:t>初期反射、後期反射のレンダリング手法</a:t>
            </a:r>
            <a:endParaRPr lang="en-US" altLang="ja-JP" dirty="0">
              <a:ea typeface="MS PGothic" panose="020B0600070205080204" pitchFamily="34" charset="-128"/>
              <a:cs typeface="Calibri"/>
            </a:endParaRPr>
          </a:p>
        </p:txBody>
      </p:sp>
      <p:sp>
        <p:nvSpPr>
          <p:cNvPr id="3" name="Title 2">
            <a:extLst>
              <a:ext uri="{FF2B5EF4-FFF2-40B4-BE49-F238E27FC236}">
                <a16:creationId xmlns:a16="http://schemas.microsoft.com/office/drawing/2014/main" id="{1C1561F2-B989-70D1-47F3-6B3D014ED567}"/>
              </a:ext>
            </a:extLst>
          </p:cNvPr>
          <p:cNvSpPr>
            <a:spLocks noGrp="1"/>
          </p:cNvSpPr>
          <p:nvPr>
            <p:ph type="title"/>
          </p:nvPr>
        </p:nvSpPr>
        <p:spPr/>
        <p:txBody>
          <a:bodyPr/>
          <a:lstStyle/>
          <a:p>
            <a:r>
              <a:rPr lang="en-US" err="1"/>
              <a:t>まとめ</a:t>
            </a:r>
            <a:endParaRPr lang="en-US"/>
          </a:p>
        </p:txBody>
      </p:sp>
    </p:spTree>
    <p:extLst>
      <p:ext uri="{BB962C8B-B14F-4D97-AF65-F5344CB8AC3E}">
        <p14:creationId xmlns:p14="http://schemas.microsoft.com/office/powerpoint/2010/main" val="4123896645"/>
      </p:ext>
    </p:extLst>
  </p:cSld>
  <p:clrMapOvr>
    <a:masterClrMapping/>
  </p:clrMapOvr>
  <p:transition>
    <p:fade/>
  </p:transition>
</p:sld>
</file>

<file path=ppt/theme/theme1.xml><?xml version="1.0" encoding="utf-8"?>
<a:theme xmlns:a="http://schemas.openxmlformats.org/drawingml/2006/main" name="Office テーマ">
  <a:themeElements>
    <a:clrScheme name="クール">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26D606A14A5E74AB64EB9E3F9EE1913" ma:contentTypeVersion="16" ma:contentTypeDescription="Create a new document." ma:contentTypeScope="" ma:versionID="db884d106eba6c2c6a722e4b16b4c71c">
  <xsd:schema xmlns:xsd="http://www.w3.org/2001/XMLSchema" xmlns:xs="http://www.w3.org/2001/XMLSchema" xmlns:p="http://schemas.microsoft.com/office/2006/metadata/properties" xmlns:ns3="bedcca2c-d113-4750-9ed5-659ed41f795d" xmlns:ns4="9b5ae3c1-174d-464d-9111-05c2154808c5" targetNamespace="http://schemas.microsoft.com/office/2006/metadata/properties" ma:root="true" ma:fieldsID="9eeea511a2c79b90bb147cbb46727396" ns3:_="" ns4:_="">
    <xsd:import namespace="bedcca2c-d113-4750-9ed5-659ed41f795d"/>
    <xsd:import namespace="9b5ae3c1-174d-464d-9111-05c2154808c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_activity" minOccurs="0"/>
                <xsd:element ref="ns3:MediaServiceObjectDetectorVersions" minOccurs="0"/>
                <xsd:element ref="ns3:MediaLengthInSeconds" minOccurs="0"/>
                <xsd:element ref="ns3:MediaServiceSearchProperties" minOccurs="0"/>
                <xsd:element ref="ns3:MediaServiceBillingMetadata"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dcca2c-d113-4750-9ed5-659ed41f795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b5ae3c1-174d-464d-9111-05c2154808c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dcca2c-d113-4750-9ed5-659ed41f795d" xsi:nil="true"/>
  </documentManagement>
</p:properties>
</file>

<file path=customXml/itemProps1.xml><?xml version="1.0" encoding="utf-8"?>
<ds:datastoreItem xmlns:ds="http://schemas.openxmlformats.org/officeDocument/2006/customXml" ds:itemID="{5F7BCCEB-7C65-401F-A831-6D5961725F02}">
  <ds:schemaRefs>
    <ds:schemaRef ds:uri="http://schemas.microsoft.com/sharepoint/v3/contenttype/forms"/>
  </ds:schemaRefs>
</ds:datastoreItem>
</file>

<file path=customXml/itemProps2.xml><?xml version="1.0" encoding="utf-8"?>
<ds:datastoreItem xmlns:ds="http://schemas.openxmlformats.org/officeDocument/2006/customXml" ds:itemID="{3F1629F6-71A8-447D-9C29-E79BA5B03DDD}">
  <ds:schemaRefs>
    <ds:schemaRef ds:uri="9b5ae3c1-174d-464d-9111-05c2154808c5"/>
    <ds:schemaRef ds:uri="bedcca2c-d113-4750-9ed5-659ed41f795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9A2DC49-DC8A-4301-8D64-84F0C3D0A354}">
  <ds:schemaRefs>
    <ds:schemaRef ds:uri="http://purl.org/dc/dcmitype/"/>
    <ds:schemaRef ds:uri="http://schemas.microsoft.com/office/2006/documentManagement/types"/>
    <ds:schemaRef ds:uri="http://schemas.microsoft.com/office/infopath/2007/PartnerControls"/>
    <ds:schemaRef ds:uri="http://www.w3.org/XML/1998/namespace"/>
    <ds:schemaRef ds:uri="http://schemas.microsoft.com/office/2006/metadata/properties"/>
    <ds:schemaRef ds:uri="9b5ae3c1-174d-464d-9111-05c2154808c5"/>
    <ds:schemaRef ds:uri="http://schemas.openxmlformats.org/package/2006/metadata/core-properties"/>
    <ds:schemaRef ds:uri="bedcca2c-d113-4750-9ed5-659ed41f795d"/>
    <ds:schemaRef ds:uri="http://purl.org/dc/terms/"/>
    <ds:schemaRef ds:uri="http://purl.org/dc/elements/1.1/"/>
  </ds:schemaRefs>
</ds:datastoreItem>
</file>

<file path=docMetadata/LabelInfo.xml><?xml version="1.0" encoding="utf-8"?>
<clbl:labelList xmlns:clbl="http://schemas.microsoft.com/office/2020/mipLabelMetadata">
  <clbl:label id="{66c65d8a-9158-4521-a2d8-664963db48e4}" enabled="0" method="" siteId="{66c65d8a-9158-4521-a2d8-664963db48e4}" removed="1"/>
</clbl:labelList>
</file>

<file path=docProps/app.xml><?xml version="1.0" encoding="utf-8"?>
<Properties xmlns="http://schemas.openxmlformats.org/officeDocument/2006/extended-properties" xmlns:vt="http://schemas.openxmlformats.org/officeDocument/2006/docPropsVTypes">
  <TotalTime>242</TotalTime>
  <Words>2909</Words>
  <Application>Microsoft Office PowerPoint</Application>
  <PresentationFormat>ユーザー設定</PresentationFormat>
  <Paragraphs>446</Paragraphs>
  <Slides>54</Slides>
  <Notes>53</Notes>
  <HiddenSlides>0</HiddenSlides>
  <MMClips>15</MMClips>
  <ScaleCrop>false</ScaleCrop>
  <HeadingPairs>
    <vt:vector size="6" baseType="variant">
      <vt:variant>
        <vt:lpstr>使用されているフォント</vt:lpstr>
      </vt:variant>
      <vt:variant>
        <vt:i4>8</vt:i4>
      </vt:variant>
      <vt:variant>
        <vt:lpstr>テーマ</vt:lpstr>
      </vt:variant>
      <vt:variant>
        <vt:i4>1</vt:i4>
      </vt:variant>
      <vt:variant>
        <vt:lpstr>スライド タイトル</vt:lpstr>
      </vt:variant>
      <vt:variant>
        <vt:i4>54</vt:i4>
      </vt:variant>
    </vt:vector>
  </HeadingPairs>
  <TitlesOfParts>
    <vt:vector size="63" baseType="lpstr">
      <vt:lpstr>ＭＳ Ｐゴシック</vt:lpstr>
      <vt:lpstr>ＭＳ Ｐゴシック</vt:lpstr>
      <vt:lpstr>MS Gothic</vt:lpstr>
      <vt:lpstr>游ゴシック</vt:lpstr>
      <vt:lpstr>Abadi</vt:lpstr>
      <vt:lpstr>Arial</vt:lpstr>
      <vt:lpstr>Calibri</vt:lpstr>
      <vt:lpstr>Cambria Math</vt:lpstr>
      <vt:lpstr>Office テーマ</vt:lpstr>
      <vt:lpstr>グランツーリスモにおけるインタラクティブサウンドデザイン</vt:lpstr>
      <vt:lpstr>PowerPoint プレゼンテーション</vt:lpstr>
      <vt:lpstr>PowerPoint プレゼンテーション</vt:lpstr>
      <vt:lpstr>PowerPoint プレゼンテーション</vt:lpstr>
      <vt:lpstr>PowerPoint プレゼンテーション</vt:lpstr>
      <vt:lpstr>エンジン音制作ワークフロー</vt:lpstr>
      <vt:lpstr>エンジン音制作ワークフロー</vt:lpstr>
      <vt:lpstr>録音場所・方式</vt:lpstr>
      <vt:lpstr>ハブダイナモメーター</vt:lpstr>
      <vt:lpstr>シャシーダイナモメーター</vt:lpstr>
      <vt:lpstr>PowerPoint プレゼンテーション</vt:lpstr>
      <vt:lpstr>サーキット走行</vt:lpstr>
      <vt:lpstr>PowerPoint プレゼンテーション</vt:lpstr>
      <vt:lpstr>録音ターゲット</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車室内インパルス応答の録音および活用</vt:lpstr>
      <vt:lpstr>PowerPoint プレゼンテーション</vt:lpstr>
      <vt:lpstr>エンジン音制作ワークフロー</vt:lpstr>
      <vt:lpstr>録音データの編集</vt:lpstr>
      <vt:lpstr>エンジン音制作ワークフロー</vt:lpstr>
      <vt:lpstr>エンジン音再生システム </vt:lpstr>
      <vt:lpstr>PowerPoint プレゼンテーション</vt:lpstr>
      <vt:lpstr>PowerPoint プレゼンテーション</vt:lpstr>
      <vt:lpstr>ループ波形登録</vt:lpstr>
      <vt:lpstr>PowerPoint プレゼンテーション</vt:lpstr>
      <vt:lpstr>プロパティカーブ編集</vt:lpstr>
      <vt:lpstr>PowerPoint プレゼンテーション</vt:lpstr>
      <vt:lpstr>PowerPoint プレゼンテーション</vt:lpstr>
      <vt:lpstr>カメラ視点ごとのサウンドデザイン</vt:lpstr>
      <vt:lpstr>PowerPoint プレゼンテーション</vt:lpstr>
      <vt:lpstr>エンジン音シンセサイザーの開発動機</vt:lpstr>
      <vt:lpstr>エンジンの型式</vt:lpstr>
      <vt:lpstr>エンジンの排気系</vt:lpstr>
      <vt:lpstr>シミュレーションモデル</vt:lpstr>
      <vt:lpstr>エンジン種別ごとの音の違いの表現</vt:lpstr>
      <vt:lpstr>PowerPoint プレゼンテーション</vt:lpstr>
      <vt:lpstr>初期反射音エフェクト</vt:lpstr>
      <vt:lpstr>鏡像音源の計算</vt:lpstr>
      <vt:lpstr>鏡像音源のレンダリング</vt:lpstr>
      <vt:lpstr>PowerPoint プレゼンテーション</vt:lpstr>
      <vt:lpstr>PowerPoint プレゼンテーション</vt:lpstr>
      <vt:lpstr>後期反射音エフェクト</vt:lpstr>
      <vt:lpstr>方向別リバーブのアーキテクチャ</vt:lpstr>
      <vt:lpstr>仮想スピーカについて</vt:lpstr>
      <vt:lpstr>PowerPoint プレゼンテーション</vt:lpstr>
      <vt:lpstr>まとめ</vt:lpstr>
    </vt:vector>
  </TitlesOfParts>
  <Company>Polyphony Digital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スライド 1</dc:title>
  <dc:creator>imanishi</dc:creator>
  <cp:lastModifiedBy>Minagawa, Takashi (PDI)</cp:lastModifiedBy>
  <cp:revision>2</cp:revision>
  <dcterms:created xsi:type="dcterms:W3CDTF">2019-08-28T05:40:39Z</dcterms:created>
  <dcterms:modified xsi:type="dcterms:W3CDTF">2026-09-24T01:46:48Z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0x010100126D606A14A5E74AB64EB9E3F9EE1913</vt:lpwstr>
  </property>
</Properties>
</file>