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17"/>
  </p:notesMasterIdLst>
  <p:sldIdLst>
    <p:sldId id="256" r:id="rId2"/>
    <p:sldId id="269" r:id="rId3"/>
    <p:sldId id="271" r:id="rId4"/>
    <p:sldId id="364" r:id="rId5"/>
    <p:sldId id="442" r:id="rId6"/>
    <p:sldId id="441" r:id="rId7"/>
    <p:sldId id="443" r:id="rId8"/>
    <p:sldId id="444" r:id="rId9"/>
    <p:sldId id="259" r:id="rId10"/>
    <p:sldId id="267" r:id="rId11"/>
    <p:sldId id="348" r:id="rId12"/>
    <p:sldId id="349" r:id="rId13"/>
    <p:sldId id="350" r:id="rId14"/>
    <p:sldId id="351" r:id="rId15"/>
    <p:sldId id="352" r:id="rId16"/>
    <p:sldId id="354" r:id="rId17"/>
    <p:sldId id="396" r:id="rId18"/>
    <p:sldId id="357" r:id="rId19"/>
    <p:sldId id="355" r:id="rId20"/>
    <p:sldId id="356" r:id="rId21"/>
    <p:sldId id="270" r:id="rId22"/>
    <p:sldId id="272" r:id="rId23"/>
    <p:sldId id="403" r:id="rId24"/>
    <p:sldId id="370" r:id="rId25"/>
    <p:sldId id="268" r:id="rId26"/>
    <p:sldId id="358" r:id="rId27"/>
    <p:sldId id="359" r:id="rId28"/>
    <p:sldId id="260" r:id="rId29"/>
    <p:sldId id="361" r:id="rId30"/>
    <p:sldId id="432" r:id="rId31"/>
    <p:sldId id="276" r:id="rId32"/>
    <p:sldId id="341" r:id="rId33"/>
    <p:sldId id="282" r:id="rId34"/>
    <p:sldId id="274" r:id="rId35"/>
    <p:sldId id="277" r:id="rId36"/>
    <p:sldId id="435" r:id="rId37"/>
    <p:sldId id="378" r:id="rId38"/>
    <p:sldId id="283" r:id="rId39"/>
    <p:sldId id="286" r:id="rId40"/>
    <p:sldId id="287" r:id="rId41"/>
    <p:sldId id="288" r:id="rId42"/>
    <p:sldId id="290" r:id="rId43"/>
    <p:sldId id="343" r:id="rId44"/>
    <p:sldId id="347" r:id="rId45"/>
    <p:sldId id="405" r:id="rId46"/>
    <p:sldId id="262" r:id="rId47"/>
    <p:sldId id="385" r:id="rId48"/>
    <p:sldId id="386" r:id="rId49"/>
    <p:sldId id="387" r:id="rId50"/>
    <p:sldId id="388" r:id="rId51"/>
    <p:sldId id="389" r:id="rId52"/>
    <p:sldId id="390" r:id="rId53"/>
    <p:sldId id="313" r:id="rId54"/>
    <p:sldId id="317" r:id="rId55"/>
    <p:sldId id="318" r:id="rId56"/>
    <p:sldId id="319" r:id="rId57"/>
    <p:sldId id="323" r:id="rId58"/>
    <p:sldId id="321" r:id="rId59"/>
    <p:sldId id="367" r:id="rId60"/>
    <p:sldId id="307" r:id="rId61"/>
    <p:sldId id="382" r:id="rId62"/>
    <p:sldId id="391" r:id="rId63"/>
    <p:sldId id="308" r:id="rId64"/>
    <p:sldId id="309" r:id="rId65"/>
    <p:sldId id="394" r:id="rId66"/>
    <p:sldId id="310" r:id="rId67"/>
    <p:sldId id="434" r:id="rId68"/>
    <p:sldId id="337" r:id="rId69"/>
    <p:sldId id="311" r:id="rId70"/>
    <p:sldId id="384" r:id="rId71"/>
    <p:sldId id="445" r:id="rId72"/>
    <p:sldId id="331" r:id="rId73"/>
    <p:sldId id="335" r:id="rId74"/>
    <p:sldId id="336" r:id="rId75"/>
    <p:sldId id="433" r:id="rId76"/>
    <p:sldId id="375" r:id="rId77"/>
    <p:sldId id="314" r:id="rId78"/>
    <p:sldId id="446" r:id="rId79"/>
    <p:sldId id="415" r:id="rId80"/>
    <p:sldId id="416" r:id="rId81"/>
    <p:sldId id="417" r:id="rId82"/>
    <p:sldId id="333" r:id="rId83"/>
    <p:sldId id="332" r:id="rId84"/>
    <p:sldId id="376" r:id="rId85"/>
    <p:sldId id="427" r:id="rId86"/>
    <p:sldId id="316" r:id="rId87"/>
    <p:sldId id="334" r:id="rId88"/>
    <p:sldId id="360" r:id="rId89"/>
    <p:sldId id="429" r:id="rId90"/>
    <p:sldId id="423" r:id="rId91"/>
    <p:sldId id="428" r:id="rId92"/>
    <p:sldId id="430" r:id="rId93"/>
    <p:sldId id="379" r:id="rId94"/>
    <p:sldId id="293" r:id="rId95"/>
    <p:sldId id="294" r:id="rId96"/>
    <p:sldId id="339" r:id="rId97"/>
    <p:sldId id="418" r:id="rId98"/>
    <p:sldId id="419" r:id="rId99"/>
    <p:sldId id="340" r:id="rId100"/>
    <p:sldId id="420" r:id="rId101"/>
    <p:sldId id="421" r:id="rId102"/>
    <p:sldId id="407" r:id="rId103"/>
    <p:sldId id="300" r:id="rId104"/>
    <p:sldId id="380" r:id="rId105"/>
    <p:sldId id="422" r:id="rId106"/>
    <p:sldId id="301" r:id="rId107"/>
    <p:sldId id="436" r:id="rId108"/>
    <p:sldId id="437" r:id="rId109"/>
    <p:sldId id="438" r:id="rId110"/>
    <p:sldId id="303" r:id="rId111"/>
    <p:sldId id="424" r:id="rId112"/>
    <p:sldId id="265" r:id="rId113"/>
    <p:sldId id="365" r:id="rId114"/>
    <p:sldId id="366" r:id="rId115"/>
    <p:sldId id="363" r:id="rId116"/>
  </p:sldIdLst>
  <p:sldSz cx="12192000" cy="6858000"/>
  <p:notesSz cx="2782888" cy="5302250"/>
  <p:embeddedFontLst>
    <p:embeddedFont>
      <p:font typeface="Cambria Math" panose="02040503050406030204" pitchFamily="18" charset="0"/>
      <p:regular r:id="rId118"/>
    </p:embeddedFont>
    <p:embeddedFont>
      <p:font typeface="ＭＳ Ｐゴシック" panose="020B0600070205080204" pitchFamily="50" charset="-128"/>
      <p:regular r:id="rId119"/>
    </p:embeddedFont>
    <p:embeddedFont>
      <p:font typeface="Noto Sans JP Static" panose="020B0200000000000000" pitchFamily="50" charset="-128"/>
      <p:regular r:id="rId120"/>
      <p:bold r:id="rId121"/>
    </p:embeddedFont>
    <p:embeddedFont>
      <p:font typeface="Noto Sans JP Static Black" panose="020B0200000000000000" pitchFamily="50" charset="-128"/>
      <p:bold r:id="rId122"/>
    </p:embeddedFont>
    <p:embeddedFont>
      <p:font typeface="游ゴシック" panose="020B0400000000000000" pitchFamily="50" charset="-128"/>
      <p:regular r:id="rId123"/>
      <p:bold r:id="rId124"/>
    </p:embeddedFont>
  </p:embeddedFont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C80"/>
    <a:srgbClr val="6F6C00"/>
    <a:srgbClr val="FF00FF"/>
    <a:srgbClr val="FFFF00"/>
    <a:srgbClr val="000000"/>
    <a:srgbClr val="66CCFF"/>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CED398-BEDA-40AB-A62C-0FF6BB7CFCD2}" v="1" dt="2026-07-31T08:29:40.875"/>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46779" autoAdjust="0"/>
  </p:normalViewPr>
  <p:slideViewPr>
    <p:cSldViewPr snapToGrid="0">
      <p:cViewPr varScale="1">
        <p:scale>
          <a:sx n="48" d="100"/>
          <a:sy n="48" d="100"/>
        </p:scale>
        <p:origin x="1374"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notesMaster" Target="notesMasters/notesMaster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font" Target="fonts/font6.fntdata"/><Relationship Id="rId128"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font" Target="fonts/font1.fntdata"/><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font" Target="fonts/font7.fntdata"/><Relationship Id="rId129" Type="http://schemas.microsoft.com/office/2016/11/relationships/changesInfo" Target="changesInfos/changesInfo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font" Target="fonts/font2.fntdata"/><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microsoft.com/office/2015/10/relationships/revisionInfo" Target="revisionInfo.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font" Target="fonts/font3.fntdata"/><Relationship Id="rId125"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font" Target="fonts/font4.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健太郎 鈴木" userId="e679384c9452eeaf" providerId="LiveId" clId="{FEE21EF3-043E-4E49-8286-F1E515EA865B}"/>
    <pc:docChg chg="undo custSel mod modSld modNotesMaster">
      <pc:chgData name="健太郎 鈴木" userId="e679384c9452eeaf" providerId="LiveId" clId="{FEE21EF3-043E-4E49-8286-F1E515EA865B}" dt="2026-07-31T08:32:02.216" v="501"/>
      <pc:docMkLst>
        <pc:docMk/>
      </pc:docMkLst>
      <pc:sldChg chg="modSp mod modNotes">
        <pc:chgData name="健太郎 鈴木" userId="e679384c9452eeaf" providerId="LiveId" clId="{FEE21EF3-043E-4E49-8286-F1E515EA865B}" dt="2026-07-31T08:12:13.845" v="276" actId="947"/>
        <pc:sldMkLst>
          <pc:docMk/>
          <pc:sldMk cId="2128380218" sldId="256"/>
        </pc:sldMkLst>
        <pc:spChg chg="mod">
          <ac:chgData name="健太郎 鈴木" userId="e679384c9452eeaf" providerId="LiveId" clId="{FEE21EF3-043E-4E49-8286-F1E515EA865B}" dt="2026-07-29T08:28:33.727" v="9" actId="2711"/>
          <ac:spMkLst>
            <pc:docMk/>
            <pc:sldMk cId="2128380218" sldId="256"/>
            <ac:spMk id="2" creationId="{00000000-0000-0000-0000-000000000000}"/>
          </ac:spMkLst>
        </pc:spChg>
        <pc:spChg chg="mod">
          <ac:chgData name="健太郎 鈴木" userId="e679384c9452eeaf" providerId="LiveId" clId="{FEE21EF3-043E-4E49-8286-F1E515EA865B}" dt="2026-07-29T08:43:25.448" v="11" actId="113"/>
          <ac:spMkLst>
            <pc:docMk/>
            <pc:sldMk cId="2128380218" sldId="256"/>
            <ac:spMk id="3" creationId="{00000000-0000-0000-0000-000000000000}"/>
          </ac:spMkLst>
        </pc:spChg>
        <pc:spChg chg="mod">
          <ac:chgData name="健太郎 鈴木" userId="e679384c9452eeaf" providerId="LiveId" clId="{FEE21EF3-043E-4E49-8286-F1E515EA865B}" dt="2026-07-31T07:50:32.138" v="48" actId="20577"/>
          <ac:spMkLst>
            <pc:docMk/>
            <pc:sldMk cId="2128380218" sldId="256"/>
            <ac:spMk id="6" creationId="{53578F9D-4A41-DC5E-B47A-633D141FF9BD}"/>
          </ac:spMkLst>
        </pc:spChg>
      </pc:sldChg>
      <pc:sldChg chg="modNotes">
        <pc:chgData name="健太郎 鈴木" userId="e679384c9452eeaf" providerId="LiveId" clId="{FEE21EF3-043E-4E49-8286-F1E515EA865B}" dt="2026-07-31T08:12:13.944" v="328" actId="947"/>
        <pc:sldMkLst>
          <pc:docMk/>
          <pc:sldMk cId="631851063" sldId="260"/>
        </pc:sldMkLst>
      </pc:sldChg>
      <pc:sldChg chg="modNotes">
        <pc:chgData name="健太郎 鈴木" userId="e679384c9452eeaf" providerId="LiveId" clId="{FEE21EF3-043E-4E49-8286-F1E515EA865B}" dt="2026-07-31T08:12:14.038" v="364" actId="947"/>
        <pc:sldMkLst>
          <pc:docMk/>
          <pc:sldMk cId="3534530474" sldId="262"/>
        </pc:sldMkLst>
      </pc:sldChg>
      <pc:sldChg chg="modNotes">
        <pc:chgData name="健太郎 鈴木" userId="e679384c9452eeaf" providerId="LiveId" clId="{FEE21EF3-043E-4E49-8286-F1E515EA865B}" dt="2026-07-31T08:12:14.231" v="496" actId="947"/>
        <pc:sldMkLst>
          <pc:docMk/>
          <pc:sldMk cId="754970205" sldId="265"/>
        </pc:sldMkLst>
      </pc:sldChg>
      <pc:sldChg chg="modNotes">
        <pc:chgData name="健太郎 鈴木" userId="e679384c9452eeaf" providerId="LiveId" clId="{FEE21EF3-043E-4E49-8286-F1E515EA865B}" dt="2026-07-31T08:12:13.873" v="292" actId="947"/>
        <pc:sldMkLst>
          <pc:docMk/>
          <pc:sldMk cId="2935474940" sldId="267"/>
        </pc:sldMkLst>
      </pc:sldChg>
      <pc:sldChg chg="modNotes">
        <pc:chgData name="健太郎 鈴木" userId="e679384c9452eeaf" providerId="LiveId" clId="{FEE21EF3-043E-4E49-8286-F1E515EA865B}" dt="2026-07-31T08:12:13.936" v="322" actId="947"/>
        <pc:sldMkLst>
          <pc:docMk/>
          <pc:sldMk cId="3450687418" sldId="268"/>
        </pc:sldMkLst>
      </pc:sldChg>
      <pc:sldChg chg="modNotes">
        <pc:chgData name="健太郎 鈴木" userId="e679384c9452eeaf" providerId="LiveId" clId="{FEE21EF3-043E-4E49-8286-F1E515EA865B}" dt="2026-07-31T08:12:13.852" v="278" actId="947"/>
        <pc:sldMkLst>
          <pc:docMk/>
          <pc:sldMk cId="1740414792" sldId="269"/>
        </pc:sldMkLst>
      </pc:sldChg>
      <pc:sldChg chg="modNotes">
        <pc:chgData name="健太郎 鈴木" userId="e679384c9452eeaf" providerId="LiveId" clId="{FEE21EF3-043E-4E49-8286-F1E515EA865B}" dt="2026-07-31T08:12:13.920" v="314" actId="947"/>
        <pc:sldMkLst>
          <pc:docMk/>
          <pc:sldMk cId="1910439205" sldId="270"/>
        </pc:sldMkLst>
      </pc:sldChg>
      <pc:sldChg chg="addSp delSp modSp mod chgLayout modNotes">
        <pc:chgData name="健太郎 鈴木" userId="e679384c9452eeaf" providerId="LiveId" clId="{FEE21EF3-043E-4E49-8286-F1E515EA865B}" dt="2026-07-31T08:12:13.858" v="280" actId="947"/>
        <pc:sldMkLst>
          <pc:docMk/>
          <pc:sldMk cId="57634681" sldId="271"/>
        </pc:sldMkLst>
        <pc:spChg chg="mod ord">
          <ac:chgData name="健太郎 鈴木" userId="e679384c9452eeaf" providerId="LiveId" clId="{FEE21EF3-043E-4E49-8286-F1E515EA865B}" dt="2026-07-29T08:44:08.851" v="12" actId="6264"/>
          <ac:spMkLst>
            <pc:docMk/>
            <pc:sldMk cId="57634681" sldId="271"/>
            <ac:spMk id="2" creationId="{2AF2AD11-9B0A-7592-3379-6E36B4A6E8DB}"/>
          </ac:spMkLst>
        </pc:spChg>
        <pc:spChg chg="mod ord">
          <ac:chgData name="健太郎 鈴木" userId="e679384c9452eeaf" providerId="LiveId" clId="{FEE21EF3-043E-4E49-8286-F1E515EA865B}" dt="2026-07-29T08:45:57.110" v="37"/>
          <ac:spMkLst>
            <pc:docMk/>
            <pc:sldMk cId="57634681" sldId="271"/>
            <ac:spMk id="3" creationId="{4F868403-B2B6-2C36-591A-0982B1D61C85}"/>
          </ac:spMkLst>
        </pc:spChg>
      </pc:sldChg>
      <pc:sldChg chg="modNotes">
        <pc:chgData name="健太郎 鈴木" userId="e679384c9452eeaf" providerId="LiveId" clId="{FEE21EF3-043E-4E49-8286-F1E515EA865B}" dt="2026-07-31T08:12:13.925" v="316" actId="947"/>
        <pc:sldMkLst>
          <pc:docMk/>
          <pc:sldMk cId="3996662865" sldId="272"/>
        </pc:sldMkLst>
      </pc:sldChg>
      <pc:sldChg chg="modNotes">
        <pc:chgData name="健太郎 鈴木" userId="e679384c9452eeaf" providerId="LiveId" clId="{FEE21EF3-043E-4E49-8286-F1E515EA865B}" dt="2026-07-31T08:12:13.980" v="340" actId="947"/>
        <pc:sldMkLst>
          <pc:docMk/>
          <pc:sldMk cId="2517079655" sldId="274"/>
        </pc:sldMkLst>
      </pc:sldChg>
      <pc:sldChg chg="modNotes">
        <pc:chgData name="健太郎 鈴木" userId="e679384c9452eeaf" providerId="LiveId" clId="{FEE21EF3-043E-4E49-8286-F1E515EA865B}" dt="2026-07-31T08:12:13.964" v="334" actId="947"/>
        <pc:sldMkLst>
          <pc:docMk/>
          <pc:sldMk cId="1522040463" sldId="276"/>
        </pc:sldMkLst>
      </pc:sldChg>
      <pc:sldChg chg="modNotes">
        <pc:chgData name="健太郎 鈴木" userId="e679384c9452eeaf" providerId="LiveId" clId="{FEE21EF3-043E-4E49-8286-F1E515EA865B}" dt="2026-07-31T08:12:13.986" v="342" actId="947"/>
        <pc:sldMkLst>
          <pc:docMk/>
          <pc:sldMk cId="4260361290" sldId="277"/>
        </pc:sldMkLst>
      </pc:sldChg>
      <pc:sldChg chg="modNotes">
        <pc:chgData name="健太郎 鈴木" userId="e679384c9452eeaf" providerId="LiveId" clId="{FEE21EF3-043E-4E49-8286-F1E515EA865B}" dt="2026-07-31T08:12:13.974" v="338" actId="947"/>
        <pc:sldMkLst>
          <pc:docMk/>
          <pc:sldMk cId="1242392493" sldId="282"/>
        </pc:sldMkLst>
      </pc:sldChg>
      <pc:sldChg chg="modNotes">
        <pc:chgData name="健太郎 鈴木" userId="e679384c9452eeaf" providerId="LiveId" clId="{FEE21EF3-043E-4E49-8286-F1E515EA865B}" dt="2026-07-31T08:12:14.001" v="348" actId="947"/>
        <pc:sldMkLst>
          <pc:docMk/>
          <pc:sldMk cId="3689035221" sldId="283"/>
        </pc:sldMkLst>
      </pc:sldChg>
      <pc:sldChg chg="modNotes">
        <pc:chgData name="健太郎 鈴木" userId="e679384c9452eeaf" providerId="LiveId" clId="{FEE21EF3-043E-4E49-8286-F1E515EA865B}" dt="2026-07-31T08:12:14.008" v="350" actId="947"/>
        <pc:sldMkLst>
          <pc:docMk/>
          <pc:sldMk cId="1572890473" sldId="286"/>
        </pc:sldMkLst>
      </pc:sldChg>
      <pc:sldChg chg="modNotes">
        <pc:chgData name="健太郎 鈴木" userId="e679384c9452eeaf" providerId="LiveId" clId="{FEE21EF3-043E-4E49-8286-F1E515EA865B}" dt="2026-07-31T08:12:14.013" v="352" actId="947"/>
        <pc:sldMkLst>
          <pc:docMk/>
          <pc:sldMk cId="2757148172" sldId="287"/>
        </pc:sldMkLst>
      </pc:sldChg>
      <pc:sldChg chg="modNotes">
        <pc:chgData name="健太郎 鈴木" userId="e679384c9452eeaf" providerId="LiveId" clId="{FEE21EF3-043E-4E49-8286-F1E515EA865B}" dt="2026-07-31T08:12:14.019" v="354" actId="947"/>
        <pc:sldMkLst>
          <pc:docMk/>
          <pc:sldMk cId="2445141186" sldId="288"/>
        </pc:sldMkLst>
      </pc:sldChg>
      <pc:sldChg chg="modNotes">
        <pc:chgData name="健太郎 鈴木" userId="e679384c9452eeaf" providerId="LiveId" clId="{FEE21EF3-043E-4E49-8286-F1E515EA865B}" dt="2026-07-31T08:12:14.023" v="356" actId="947"/>
        <pc:sldMkLst>
          <pc:docMk/>
          <pc:sldMk cId="2263565805" sldId="290"/>
        </pc:sldMkLst>
      </pc:sldChg>
      <pc:sldChg chg="modNotes">
        <pc:chgData name="健太郎 鈴木" userId="e679384c9452eeaf" providerId="LiveId" clId="{FEE21EF3-043E-4E49-8286-F1E515EA865B}" dt="2026-07-31T08:12:14.168" v="460" actId="947"/>
        <pc:sldMkLst>
          <pc:docMk/>
          <pc:sldMk cId="543373652" sldId="293"/>
        </pc:sldMkLst>
      </pc:sldChg>
      <pc:sldChg chg="modNotes">
        <pc:chgData name="健太郎 鈴木" userId="e679384c9452eeaf" providerId="LiveId" clId="{FEE21EF3-043E-4E49-8286-F1E515EA865B}" dt="2026-07-31T08:12:14.170" v="462" actId="947"/>
        <pc:sldMkLst>
          <pc:docMk/>
          <pc:sldMk cId="787769666" sldId="294"/>
        </pc:sldMkLst>
      </pc:sldChg>
      <pc:sldChg chg="modNotes">
        <pc:chgData name="健太郎 鈴木" userId="e679384c9452eeaf" providerId="LiveId" clId="{FEE21EF3-043E-4E49-8286-F1E515EA865B}" dt="2026-07-31T08:12:14.204" v="478" actId="947"/>
        <pc:sldMkLst>
          <pc:docMk/>
          <pc:sldMk cId="1875027190" sldId="300"/>
        </pc:sldMkLst>
      </pc:sldChg>
      <pc:sldChg chg="modNotes">
        <pc:chgData name="健太郎 鈴木" userId="e679384c9452eeaf" providerId="LiveId" clId="{FEE21EF3-043E-4E49-8286-F1E515EA865B}" dt="2026-07-31T08:12:14.214" v="484" actId="947"/>
        <pc:sldMkLst>
          <pc:docMk/>
          <pc:sldMk cId="2951005512" sldId="301"/>
        </pc:sldMkLst>
      </pc:sldChg>
      <pc:sldChg chg="modNotes">
        <pc:chgData name="健太郎 鈴木" userId="e679384c9452eeaf" providerId="LiveId" clId="{FEE21EF3-043E-4E49-8286-F1E515EA865B}" dt="2026-07-31T08:12:14.225" v="492" actId="947"/>
        <pc:sldMkLst>
          <pc:docMk/>
          <pc:sldMk cId="728997177" sldId="303"/>
        </pc:sldMkLst>
      </pc:sldChg>
      <pc:sldChg chg="modNotes">
        <pc:chgData name="健太郎 鈴木" userId="e679384c9452eeaf" providerId="LiveId" clId="{FEE21EF3-043E-4E49-8286-F1E515EA865B}" dt="2026-07-31T08:12:14.066" v="392" actId="947"/>
        <pc:sldMkLst>
          <pc:docMk/>
          <pc:sldMk cId="98281551" sldId="307"/>
        </pc:sldMkLst>
      </pc:sldChg>
      <pc:sldChg chg="modNotes">
        <pc:chgData name="健太郎 鈴木" userId="e679384c9452eeaf" providerId="LiveId" clId="{FEE21EF3-043E-4E49-8286-F1E515EA865B}" dt="2026-07-31T08:12:14.072" v="398" actId="947"/>
        <pc:sldMkLst>
          <pc:docMk/>
          <pc:sldMk cId="2336171623" sldId="308"/>
        </pc:sldMkLst>
      </pc:sldChg>
      <pc:sldChg chg="modNotes">
        <pc:chgData name="健太郎 鈴木" userId="e679384c9452eeaf" providerId="LiveId" clId="{FEE21EF3-043E-4E49-8286-F1E515EA865B}" dt="2026-07-31T08:12:14.075" v="400" actId="947"/>
        <pc:sldMkLst>
          <pc:docMk/>
          <pc:sldMk cId="436432989" sldId="309"/>
        </pc:sldMkLst>
      </pc:sldChg>
      <pc:sldChg chg="modNotes">
        <pc:chgData name="健太郎 鈴木" userId="e679384c9452eeaf" providerId="LiveId" clId="{FEE21EF3-043E-4E49-8286-F1E515EA865B}" dt="2026-07-31T08:12:14.083" v="404" actId="947"/>
        <pc:sldMkLst>
          <pc:docMk/>
          <pc:sldMk cId="2352378153" sldId="310"/>
        </pc:sldMkLst>
      </pc:sldChg>
      <pc:sldChg chg="modNotes">
        <pc:chgData name="健太郎 鈴木" userId="e679384c9452eeaf" providerId="LiveId" clId="{FEE21EF3-043E-4E49-8286-F1E515EA865B}" dt="2026-07-31T08:12:14.092" v="410" actId="947"/>
        <pc:sldMkLst>
          <pc:docMk/>
          <pc:sldMk cId="3641823036" sldId="311"/>
        </pc:sldMkLst>
      </pc:sldChg>
      <pc:sldChg chg="modNotes">
        <pc:chgData name="健太郎 鈴木" userId="e679384c9452eeaf" providerId="LiveId" clId="{FEE21EF3-043E-4E49-8286-F1E515EA865B}" dt="2026-07-31T08:12:14.052" v="378" actId="947"/>
        <pc:sldMkLst>
          <pc:docMk/>
          <pc:sldMk cId="1091407876" sldId="313"/>
        </pc:sldMkLst>
      </pc:sldChg>
      <pc:sldChg chg="modNotes">
        <pc:chgData name="健太郎 鈴木" userId="e679384c9452eeaf" providerId="LiveId" clId="{FEE21EF3-043E-4E49-8286-F1E515EA865B}" dt="2026-07-31T08:12:14.113" v="426" actId="947"/>
        <pc:sldMkLst>
          <pc:docMk/>
          <pc:sldMk cId="663018168" sldId="314"/>
        </pc:sldMkLst>
      </pc:sldChg>
      <pc:sldChg chg="modNotes">
        <pc:chgData name="健太郎 鈴木" userId="e679384c9452eeaf" providerId="LiveId" clId="{FEE21EF3-043E-4E49-8286-F1E515EA865B}" dt="2026-07-31T08:12:14.142" v="444" actId="947"/>
        <pc:sldMkLst>
          <pc:docMk/>
          <pc:sldMk cId="2308782388" sldId="316"/>
        </pc:sldMkLst>
      </pc:sldChg>
      <pc:sldChg chg="modNotes">
        <pc:chgData name="健太郎 鈴木" userId="e679384c9452eeaf" providerId="LiveId" clId="{FEE21EF3-043E-4E49-8286-F1E515EA865B}" dt="2026-07-31T08:12:14.054" v="380" actId="947"/>
        <pc:sldMkLst>
          <pc:docMk/>
          <pc:sldMk cId="1091406647" sldId="317"/>
        </pc:sldMkLst>
      </pc:sldChg>
      <pc:sldChg chg="modNotes">
        <pc:chgData name="健太郎 鈴木" userId="e679384c9452eeaf" providerId="LiveId" clId="{FEE21EF3-043E-4E49-8286-F1E515EA865B}" dt="2026-07-31T08:12:14.055" v="382" actId="947"/>
        <pc:sldMkLst>
          <pc:docMk/>
          <pc:sldMk cId="2683583983" sldId="318"/>
        </pc:sldMkLst>
      </pc:sldChg>
      <pc:sldChg chg="modNotes">
        <pc:chgData name="健太郎 鈴木" userId="e679384c9452eeaf" providerId="LiveId" clId="{FEE21EF3-043E-4E49-8286-F1E515EA865B}" dt="2026-07-31T08:12:14.056" v="384" actId="947"/>
        <pc:sldMkLst>
          <pc:docMk/>
          <pc:sldMk cId="3571514428" sldId="319"/>
        </pc:sldMkLst>
      </pc:sldChg>
      <pc:sldChg chg="modNotes">
        <pc:chgData name="健太郎 鈴木" userId="e679384c9452eeaf" providerId="LiveId" clId="{FEE21EF3-043E-4E49-8286-F1E515EA865B}" dt="2026-07-31T08:12:14.061" v="388" actId="947"/>
        <pc:sldMkLst>
          <pc:docMk/>
          <pc:sldMk cId="1712207839" sldId="321"/>
        </pc:sldMkLst>
      </pc:sldChg>
      <pc:sldChg chg="modNotes">
        <pc:chgData name="健太郎 鈴木" userId="e679384c9452eeaf" providerId="LiveId" clId="{FEE21EF3-043E-4E49-8286-F1E515EA865B}" dt="2026-07-31T08:12:14.059" v="386" actId="947"/>
        <pc:sldMkLst>
          <pc:docMk/>
          <pc:sldMk cId="3075247116" sldId="323"/>
        </pc:sldMkLst>
      </pc:sldChg>
      <pc:sldChg chg="modNotes">
        <pc:chgData name="健太郎 鈴木" userId="e679384c9452eeaf" providerId="LiveId" clId="{FEE21EF3-043E-4E49-8286-F1E515EA865B}" dt="2026-07-31T08:12:14.100" v="416" actId="947"/>
        <pc:sldMkLst>
          <pc:docMk/>
          <pc:sldMk cId="2908555755" sldId="331"/>
        </pc:sldMkLst>
      </pc:sldChg>
      <pc:sldChg chg="modNotes">
        <pc:chgData name="健太郎 鈴木" userId="e679384c9452eeaf" providerId="LiveId" clId="{FEE21EF3-043E-4E49-8286-F1E515EA865B}" dt="2026-07-31T08:12:14.135" v="438" actId="947"/>
        <pc:sldMkLst>
          <pc:docMk/>
          <pc:sldMk cId="849643676" sldId="332"/>
        </pc:sldMkLst>
      </pc:sldChg>
      <pc:sldChg chg="modSp mod modNotes">
        <pc:chgData name="健太郎 鈴木" userId="e679384c9452eeaf" providerId="LiveId" clId="{FEE21EF3-043E-4E49-8286-F1E515EA865B}" dt="2026-07-31T08:12:14.131" v="436" actId="947"/>
        <pc:sldMkLst>
          <pc:docMk/>
          <pc:sldMk cId="1948228575" sldId="333"/>
        </pc:sldMkLst>
        <pc:spChg chg="mod">
          <ac:chgData name="健太郎 鈴木" userId="e679384c9452eeaf" providerId="LiveId" clId="{FEE21EF3-043E-4E49-8286-F1E515EA865B}" dt="2026-07-29T09:16:35.180" v="47" actId="113"/>
          <ac:spMkLst>
            <pc:docMk/>
            <pc:sldMk cId="1948228575" sldId="333"/>
            <ac:spMk id="3" creationId="{621F1E90-F515-FE19-9E42-ED2F4AA5271F}"/>
          </ac:spMkLst>
        </pc:spChg>
      </pc:sldChg>
      <pc:sldChg chg="modNotes">
        <pc:chgData name="健太郎 鈴木" userId="e679384c9452eeaf" providerId="LiveId" clId="{FEE21EF3-043E-4E49-8286-F1E515EA865B}" dt="2026-07-31T08:12:14.145" v="446" actId="947"/>
        <pc:sldMkLst>
          <pc:docMk/>
          <pc:sldMk cId="481254530" sldId="334"/>
        </pc:sldMkLst>
      </pc:sldChg>
      <pc:sldChg chg="modNotes">
        <pc:chgData name="健太郎 鈴木" userId="e679384c9452eeaf" providerId="LiveId" clId="{FEE21EF3-043E-4E49-8286-F1E515EA865B}" dt="2026-07-31T08:12:14.103" v="418" actId="947"/>
        <pc:sldMkLst>
          <pc:docMk/>
          <pc:sldMk cId="1450863500" sldId="335"/>
        </pc:sldMkLst>
      </pc:sldChg>
      <pc:sldChg chg="modNotes">
        <pc:chgData name="健太郎 鈴木" userId="e679384c9452eeaf" providerId="LiveId" clId="{FEE21EF3-043E-4E49-8286-F1E515EA865B}" dt="2026-07-31T08:12:14.106" v="420" actId="947"/>
        <pc:sldMkLst>
          <pc:docMk/>
          <pc:sldMk cId="1645078464" sldId="336"/>
        </pc:sldMkLst>
      </pc:sldChg>
      <pc:sldChg chg="modNotes">
        <pc:chgData name="健太郎 鈴木" userId="e679384c9452eeaf" providerId="LiveId" clId="{FEE21EF3-043E-4E49-8286-F1E515EA865B}" dt="2026-07-31T08:12:14.090" v="408" actId="947"/>
        <pc:sldMkLst>
          <pc:docMk/>
          <pc:sldMk cId="3620079091" sldId="337"/>
        </pc:sldMkLst>
      </pc:sldChg>
      <pc:sldChg chg="modNotes">
        <pc:chgData name="健太郎 鈴木" userId="e679384c9452eeaf" providerId="LiveId" clId="{FEE21EF3-043E-4E49-8286-F1E515EA865B}" dt="2026-07-31T08:12:14.176" v="464" actId="947"/>
        <pc:sldMkLst>
          <pc:docMk/>
          <pc:sldMk cId="870711224" sldId="339"/>
        </pc:sldMkLst>
      </pc:sldChg>
      <pc:sldChg chg="modNotes">
        <pc:chgData name="健太郎 鈴木" userId="e679384c9452eeaf" providerId="LiveId" clId="{FEE21EF3-043E-4E49-8286-F1E515EA865B}" dt="2026-07-31T08:12:14.190" v="470" actId="947"/>
        <pc:sldMkLst>
          <pc:docMk/>
          <pc:sldMk cId="3564980061" sldId="340"/>
        </pc:sldMkLst>
      </pc:sldChg>
      <pc:sldChg chg="modNotes">
        <pc:chgData name="健太郎 鈴木" userId="e679384c9452eeaf" providerId="LiveId" clId="{FEE21EF3-043E-4E49-8286-F1E515EA865B}" dt="2026-07-31T08:12:13.970" v="336" actId="947"/>
        <pc:sldMkLst>
          <pc:docMk/>
          <pc:sldMk cId="2285870166" sldId="341"/>
        </pc:sldMkLst>
      </pc:sldChg>
      <pc:sldChg chg="modNotes">
        <pc:chgData name="健太郎 鈴木" userId="e679384c9452eeaf" providerId="LiveId" clId="{FEE21EF3-043E-4E49-8286-F1E515EA865B}" dt="2026-07-31T08:12:14.027" v="358" actId="947"/>
        <pc:sldMkLst>
          <pc:docMk/>
          <pc:sldMk cId="2251530239" sldId="343"/>
        </pc:sldMkLst>
      </pc:sldChg>
      <pc:sldChg chg="modNotes">
        <pc:chgData name="健太郎 鈴木" userId="e679384c9452eeaf" providerId="LiveId" clId="{FEE21EF3-043E-4E49-8286-F1E515EA865B}" dt="2026-07-31T08:12:14.032" v="360" actId="947"/>
        <pc:sldMkLst>
          <pc:docMk/>
          <pc:sldMk cId="1741466950" sldId="347"/>
        </pc:sldMkLst>
      </pc:sldChg>
      <pc:sldChg chg="modNotes">
        <pc:chgData name="健太郎 鈴木" userId="e679384c9452eeaf" providerId="LiveId" clId="{FEE21EF3-043E-4E49-8286-F1E515EA865B}" dt="2026-07-31T08:12:13.881" v="294" actId="947"/>
        <pc:sldMkLst>
          <pc:docMk/>
          <pc:sldMk cId="3907846836" sldId="348"/>
        </pc:sldMkLst>
      </pc:sldChg>
      <pc:sldChg chg="modNotes">
        <pc:chgData name="健太郎 鈴木" userId="e679384c9452eeaf" providerId="LiveId" clId="{FEE21EF3-043E-4E49-8286-F1E515EA865B}" dt="2026-07-31T08:12:13.884" v="296" actId="947"/>
        <pc:sldMkLst>
          <pc:docMk/>
          <pc:sldMk cId="4177228592" sldId="349"/>
        </pc:sldMkLst>
      </pc:sldChg>
      <pc:sldChg chg="modNotes">
        <pc:chgData name="健太郎 鈴木" userId="e679384c9452eeaf" providerId="LiveId" clId="{FEE21EF3-043E-4E49-8286-F1E515EA865B}" dt="2026-07-31T08:12:13.888" v="298" actId="947"/>
        <pc:sldMkLst>
          <pc:docMk/>
          <pc:sldMk cId="2901104907" sldId="350"/>
        </pc:sldMkLst>
      </pc:sldChg>
      <pc:sldChg chg="modNotes">
        <pc:chgData name="健太郎 鈴木" userId="e679384c9452eeaf" providerId="LiveId" clId="{FEE21EF3-043E-4E49-8286-F1E515EA865B}" dt="2026-07-31T08:12:13.891" v="300" actId="947"/>
        <pc:sldMkLst>
          <pc:docMk/>
          <pc:sldMk cId="956629847" sldId="351"/>
        </pc:sldMkLst>
      </pc:sldChg>
      <pc:sldChg chg="modNotes">
        <pc:chgData name="健太郎 鈴木" userId="e679384c9452eeaf" providerId="LiveId" clId="{FEE21EF3-043E-4E49-8286-F1E515EA865B}" dt="2026-07-31T08:12:13.895" v="302" actId="947"/>
        <pc:sldMkLst>
          <pc:docMk/>
          <pc:sldMk cId="4076185839" sldId="352"/>
        </pc:sldMkLst>
      </pc:sldChg>
      <pc:sldChg chg="modNotes">
        <pc:chgData name="健太郎 鈴木" userId="e679384c9452eeaf" providerId="LiveId" clId="{FEE21EF3-043E-4E49-8286-F1E515EA865B}" dt="2026-07-31T08:12:13.900" v="304" actId="947"/>
        <pc:sldMkLst>
          <pc:docMk/>
          <pc:sldMk cId="2217591007" sldId="354"/>
        </pc:sldMkLst>
      </pc:sldChg>
      <pc:sldChg chg="modNotes">
        <pc:chgData name="健太郎 鈴木" userId="e679384c9452eeaf" providerId="LiveId" clId="{FEE21EF3-043E-4E49-8286-F1E515EA865B}" dt="2026-07-31T08:12:13.912" v="310" actId="947"/>
        <pc:sldMkLst>
          <pc:docMk/>
          <pc:sldMk cId="2609647729" sldId="355"/>
        </pc:sldMkLst>
      </pc:sldChg>
      <pc:sldChg chg="modNotes">
        <pc:chgData name="健太郎 鈴木" userId="e679384c9452eeaf" providerId="LiveId" clId="{FEE21EF3-043E-4E49-8286-F1E515EA865B}" dt="2026-07-31T08:12:13.917" v="312" actId="947"/>
        <pc:sldMkLst>
          <pc:docMk/>
          <pc:sldMk cId="1062944117" sldId="356"/>
        </pc:sldMkLst>
      </pc:sldChg>
      <pc:sldChg chg="modNotes">
        <pc:chgData name="健太郎 鈴木" userId="e679384c9452eeaf" providerId="LiveId" clId="{FEE21EF3-043E-4E49-8286-F1E515EA865B}" dt="2026-07-31T08:12:13.908" v="308" actId="947"/>
        <pc:sldMkLst>
          <pc:docMk/>
          <pc:sldMk cId="1868125810" sldId="357"/>
        </pc:sldMkLst>
      </pc:sldChg>
      <pc:sldChg chg="modNotes">
        <pc:chgData name="健太郎 鈴木" userId="e679384c9452eeaf" providerId="LiveId" clId="{FEE21EF3-043E-4E49-8286-F1E515EA865B}" dt="2026-07-31T08:12:13.940" v="324" actId="947"/>
        <pc:sldMkLst>
          <pc:docMk/>
          <pc:sldMk cId="2354092705" sldId="358"/>
        </pc:sldMkLst>
      </pc:sldChg>
      <pc:sldChg chg="modNotes">
        <pc:chgData name="健太郎 鈴木" userId="e679384c9452eeaf" providerId="LiveId" clId="{FEE21EF3-043E-4E49-8286-F1E515EA865B}" dt="2026-07-31T08:12:13.942" v="326" actId="947"/>
        <pc:sldMkLst>
          <pc:docMk/>
          <pc:sldMk cId="3190988511" sldId="359"/>
        </pc:sldMkLst>
      </pc:sldChg>
      <pc:sldChg chg="modNotes">
        <pc:chgData name="健太郎 鈴木" userId="e679384c9452eeaf" providerId="LiveId" clId="{FEE21EF3-043E-4E49-8286-F1E515EA865B}" dt="2026-07-31T08:12:14.149" v="448" actId="947"/>
        <pc:sldMkLst>
          <pc:docMk/>
          <pc:sldMk cId="2671489381" sldId="360"/>
        </pc:sldMkLst>
      </pc:sldChg>
      <pc:sldChg chg="modNotes">
        <pc:chgData name="健太郎 鈴木" userId="e679384c9452eeaf" providerId="LiveId" clId="{FEE21EF3-043E-4E49-8286-F1E515EA865B}" dt="2026-07-31T08:12:13.951" v="330" actId="947"/>
        <pc:sldMkLst>
          <pc:docMk/>
          <pc:sldMk cId="3941533178" sldId="361"/>
        </pc:sldMkLst>
      </pc:sldChg>
      <pc:sldChg chg="modNotes">
        <pc:chgData name="健太郎 鈴木" userId="e679384c9452eeaf" providerId="LiveId" clId="{FEE21EF3-043E-4E49-8286-F1E515EA865B}" dt="2026-07-31T08:12:13.861" v="282" actId="947"/>
        <pc:sldMkLst>
          <pc:docMk/>
          <pc:sldMk cId="374809716" sldId="364"/>
        </pc:sldMkLst>
      </pc:sldChg>
      <pc:sldChg chg="modNotes">
        <pc:chgData name="健太郎 鈴木" userId="e679384c9452eeaf" providerId="LiveId" clId="{FEE21EF3-043E-4E49-8286-F1E515EA865B}" dt="2026-07-31T08:12:14.237" v="498" actId="947"/>
        <pc:sldMkLst>
          <pc:docMk/>
          <pc:sldMk cId="532256173" sldId="365"/>
        </pc:sldMkLst>
      </pc:sldChg>
      <pc:sldChg chg="modNotes">
        <pc:chgData name="健太郎 鈴木" userId="e679384c9452eeaf" providerId="LiveId" clId="{FEE21EF3-043E-4E49-8286-F1E515EA865B}" dt="2026-07-31T08:12:14.241" v="500" actId="947"/>
        <pc:sldMkLst>
          <pc:docMk/>
          <pc:sldMk cId="2240589556" sldId="366"/>
        </pc:sldMkLst>
      </pc:sldChg>
      <pc:sldChg chg="modNotes">
        <pc:chgData name="健太郎 鈴木" userId="e679384c9452eeaf" providerId="LiveId" clId="{FEE21EF3-043E-4E49-8286-F1E515EA865B}" dt="2026-07-31T08:12:14.064" v="390" actId="947"/>
        <pc:sldMkLst>
          <pc:docMk/>
          <pc:sldMk cId="849066021" sldId="367"/>
        </pc:sldMkLst>
      </pc:sldChg>
      <pc:sldChg chg="modNotes">
        <pc:chgData name="健太郎 鈴木" userId="e679384c9452eeaf" providerId="LiveId" clId="{FEE21EF3-043E-4E49-8286-F1E515EA865B}" dt="2026-07-31T08:12:13.933" v="320" actId="947"/>
        <pc:sldMkLst>
          <pc:docMk/>
          <pc:sldMk cId="3579945711" sldId="370"/>
        </pc:sldMkLst>
      </pc:sldChg>
      <pc:sldChg chg="modNotes">
        <pc:chgData name="健太郎 鈴木" userId="e679384c9452eeaf" providerId="LiveId" clId="{FEE21EF3-043E-4E49-8286-F1E515EA865B}" dt="2026-07-31T08:12:14.110" v="424" actId="947"/>
        <pc:sldMkLst>
          <pc:docMk/>
          <pc:sldMk cId="1265386987" sldId="375"/>
        </pc:sldMkLst>
      </pc:sldChg>
      <pc:sldChg chg="modNotes">
        <pc:chgData name="健太郎 鈴木" userId="e679384c9452eeaf" providerId="LiveId" clId="{FEE21EF3-043E-4E49-8286-F1E515EA865B}" dt="2026-07-31T08:12:14.138" v="440" actId="947"/>
        <pc:sldMkLst>
          <pc:docMk/>
          <pc:sldMk cId="875909183" sldId="376"/>
        </pc:sldMkLst>
      </pc:sldChg>
      <pc:sldChg chg="modNotes">
        <pc:chgData name="健太郎 鈴木" userId="e679384c9452eeaf" providerId="LiveId" clId="{FEE21EF3-043E-4E49-8286-F1E515EA865B}" dt="2026-07-31T08:12:13.995" v="346" actId="947"/>
        <pc:sldMkLst>
          <pc:docMk/>
          <pc:sldMk cId="1866799493" sldId="378"/>
        </pc:sldMkLst>
      </pc:sldChg>
      <pc:sldChg chg="modNotes">
        <pc:chgData name="健太郎 鈴木" userId="e679384c9452eeaf" providerId="LiveId" clId="{FEE21EF3-043E-4E49-8286-F1E515EA865B}" dt="2026-07-31T08:12:14.164" v="458" actId="947"/>
        <pc:sldMkLst>
          <pc:docMk/>
          <pc:sldMk cId="821969031" sldId="379"/>
        </pc:sldMkLst>
      </pc:sldChg>
      <pc:sldChg chg="modNotes">
        <pc:chgData name="健太郎 鈴木" userId="e679384c9452eeaf" providerId="LiveId" clId="{FEE21EF3-043E-4E49-8286-F1E515EA865B}" dt="2026-07-31T08:12:14.205" v="480" actId="947"/>
        <pc:sldMkLst>
          <pc:docMk/>
          <pc:sldMk cId="3017004701" sldId="380"/>
        </pc:sldMkLst>
      </pc:sldChg>
      <pc:sldChg chg="modNotes">
        <pc:chgData name="健太郎 鈴木" userId="e679384c9452eeaf" providerId="LiveId" clId="{FEE21EF3-043E-4E49-8286-F1E515EA865B}" dt="2026-07-31T08:12:14.068" v="394" actId="947"/>
        <pc:sldMkLst>
          <pc:docMk/>
          <pc:sldMk cId="3230563866" sldId="382"/>
        </pc:sldMkLst>
      </pc:sldChg>
      <pc:sldChg chg="modNotes">
        <pc:chgData name="健太郎 鈴木" userId="e679384c9452eeaf" providerId="LiveId" clId="{FEE21EF3-043E-4E49-8286-F1E515EA865B}" dt="2026-07-31T08:12:14.095" v="412" actId="947"/>
        <pc:sldMkLst>
          <pc:docMk/>
          <pc:sldMk cId="3931870194" sldId="384"/>
        </pc:sldMkLst>
      </pc:sldChg>
      <pc:sldChg chg="modNotes">
        <pc:chgData name="健太郎 鈴木" userId="e679384c9452eeaf" providerId="LiveId" clId="{FEE21EF3-043E-4E49-8286-F1E515EA865B}" dt="2026-07-31T08:12:14.041" v="366" actId="947"/>
        <pc:sldMkLst>
          <pc:docMk/>
          <pc:sldMk cId="2256730778" sldId="385"/>
        </pc:sldMkLst>
      </pc:sldChg>
      <pc:sldChg chg="modNotes">
        <pc:chgData name="健太郎 鈴木" userId="e679384c9452eeaf" providerId="LiveId" clId="{FEE21EF3-043E-4E49-8286-F1E515EA865B}" dt="2026-07-31T08:12:14.043" v="368" actId="947"/>
        <pc:sldMkLst>
          <pc:docMk/>
          <pc:sldMk cId="1019758951" sldId="386"/>
        </pc:sldMkLst>
      </pc:sldChg>
      <pc:sldChg chg="modNotes">
        <pc:chgData name="健太郎 鈴木" userId="e679384c9452eeaf" providerId="LiveId" clId="{FEE21EF3-043E-4E49-8286-F1E515EA865B}" dt="2026-07-31T08:12:14.044" v="370" actId="947"/>
        <pc:sldMkLst>
          <pc:docMk/>
          <pc:sldMk cId="4010030162" sldId="387"/>
        </pc:sldMkLst>
      </pc:sldChg>
      <pc:sldChg chg="modNotes">
        <pc:chgData name="健太郎 鈴木" userId="e679384c9452eeaf" providerId="LiveId" clId="{FEE21EF3-043E-4E49-8286-F1E515EA865B}" dt="2026-07-31T08:12:14.046" v="372" actId="947"/>
        <pc:sldMkLst>
          <pc:docMk/>
          <pc:sldMk cId="2908871818" sldId="388"/>
        </pc:sldMkLst>
      </pc:sldChg>
      <pc:sldChg chg="modNotes">
        <pc:chgData name="健太郎 鈴木" userId="e679384c9452eeaf" providerId="LiveId" clId="{FEE21EF3-043E-4E49-8286-F1E515EA865B}" dt="2026-07-31T08:12:14.047" v="374" actId="947"/>
        <pc:sldMkLst>
          <pc:docMk/>
          <pc:sldMk cId="1277835715" sldId="389"/>
        </pc:sldMkLst>
      </pc:sldChg>
      <pc:sldChg chg="modNotes">
        <pc:chgData name="健太郎 鈴木" userId="e679384c9452eeaf" providerId="LiveId" clId="{FEE21EF3-043E-4E49-8286-F1E515EA865B}" dt="2026-07-31T08:12:14.049" v="376" actId="947"/>
        <pc:sldMkLst>
          <pc:docMk/>
          <pc:sldMk cId="3350839180" sldId="390"/>
        </pc:sldMkLst>
      </pc:sldChg>
      <pc:sldChg chg="modNotes">
        <pc:chgData name="健太郎 鈴木" userId="e679384c9452eeaf" providerId="LiveId" clId="{FEE21EF3-043E-4E49-8286-F1E515EA865B}" dt="2026-07-31T08:12:14.070" v="396" actId="947"/>
        <pc:sldMkLst>
          <pc:docMk/>
          <pc:sldMk cId="3153209234" sldId="391"/>
        </pc:sldMkLst>
      </pc:sldChg>
      <pc:sldChg chg="modNotes">
        <pc:chgData name="健太郎 鈴木" userId="e679384c9452eeaf" providerId="LiveId" clId="{FEE21EF3-043E-4E49-8286-F1E515EA865B}" dt="2026-07-31T08:12:14.079" v="402" actId="947"/>
        <pc:sldMkLst>
          <pc:docMk/>
          <pc:sldMk cId="4129957374" sldId="394"/>
        </pc:sldMkLst>
      </pc:sldChg>
      <pc:sldChg chg="modNotes">
        <pc:chgData name="健太郎 鈴木" userId="e679384c9452eeaf" providerId="LiveId" clId="{FEE21EF3-043E-4E49-8286-F1E515EA865B}" dt="2026-07-31T08:12:13.905" v="306" actId="947"/>
        <pc:sldMkLst>
          <pc:docMk/>
          <pc:sldMk cId="3678234820" sldId="396"/>
        </pc:sldMkLst>
      </pc:sldChg>
      <pc:sldChg chg="modNotes">
        <pc:chgData name="健太郎 鈴木" userId="e679384c9452eeaf" providerId="LiveId" clId="{FEE21EF3-043E-4E49-8286-F1E515EA865B}" dt="2026-07-31T08:12:13.929" v="318" actId="947"/>
        <pc:sldMkLst>
          <pc:docMk/>
          <pc:sldMk cId="989003438" sldId="403"/>
        </pc:sldMkLst>
      </pc:sldChg>
      <pc:sldChg chg="modNotes">
        <pc:chgData name="健太郎 鈴木" userId="e679384c9452eeaf" providerId="LiveId" clId="{FEE21EF3-043E-4E49-8286-F1E515EA865B}" dt="2026-07-31T08:12:14.037" v="362" actId="947"/>
        <pc:sldMkLst>
          <pc:docMk/>
          <pc:sldMk cId="1099184706" sldId="405"/>
        </pc:sldMkLst>
      </pc:sldChg>
      <pc:sldChg chg="modNotes">
        <pc:chgData name="健太郎 鈴木" userId="e679384c9452eeaf" providerId="LiveId" clId="{FEE21EF3-043E-4E49-8286-F1E515EA865B}" dt="2026-07-31T08:12:14.199" v="476" actId="947"/>
        <pc:sldMkLst>
          <pc:docMk/>
          <pc:sldMk cId="1762060952" sldId="407"/>
        </pc:sldMkLst>
      </pc:sldChg>
      <pc:sldChg chg="modNotes">
        <pc:chgData name="健太郎 鈴木" userId="e679384c9452eeaf" providerId="LiveId" clId="{FEE21EF3-043E-4E49-8286-F1E515EA865B}" dt="2026-07-31T08:12:14.120" v="430" actId="947"/>
        <pc:sldMkLst>
          <pc:docMk/>
          <pc:sldMk cId="507185840" sldId="415"/>
        </pc:sldMkLst>
      </pc:sldChg>
      <pc:sldChg chg="modNotes">
        <pc:chgData name="健太郎 鈴木" userId="e679384c9452eeaf" providerId="LiveId" clId="{FEE21EF3-043E-4E49-8286-F1E515EA865B}" dt="2026-07-31T08:12:14.124" v="432" actId="947"/>
        <pc:sldMkLst>
          <pc:docMk/>
          <pc:sldMk cId="489540410" sldId="416"/>
        </pc:sldMkLst>
      </pc:sldChg>
      <pc:sldChg chg="modNotes">
        <pc:chgData name="健太郎 鈴木" userId="e679384c9452eeaf" providerId="LiveId" clId="{FEE21EF3-043E-4E49-8286-F1E515EA865B}" dt="2026-07-31T08:12:14.127" v="434" actId="947"/>
        <pc:sldMkLst>
          <pc:docMk/>
          <pc:sldMk cId="1976929333" sldId="417"/>
        </pc:sldMkLst>
      </pc:sldChg>
      <pc:sldChg chg="modNotes">
        <pc:chgData name="健太郎 鈴木" userId="e679384c9452eeaf" providerId="LiveId" clId="{FEE21EF3-043E-4E49-8286-F1E515EA865B}" dt="2026-07-31T08:12:14.181" v="466" actId="947"/>
        <pc:sldMkLst>
          <pc:docMk/>
          <pc:sldMk cId="1087001239" sldId="418"/>
        </pc:sldMkLst>
      </pc:sldChg>
      <pc:sldChg chg="modNotes">
        <pc:chgData name="健太郎 鈴木" userId="e679384c9452eeaf" providerId="LiveId" clId="{FEE21EF3-043E-4E49-8286-F1E515EA865B}" dt="2026-07-31T08:12:14.187" v="468" actId="947"/>
        <pc:sldMkLst>
          <pc:docMk/>
          <pc:sldMk cId="2260529542" sldId="419"/>
        </pc:sldMkLst>
      </pc:sldChg>
      <pc:sldChg chg="modNotes">
        <pc:chgData name="健太郎 鈴木" userId="e679384c9452eeaf" providerId="LiveId" clId="{FEE21EF3-043E-4E49-8286-F1E515EA865B}" dt="2026-07-31T08:12:14.193" v="472" actId="947"/>
        <pc:sldMkLst>
          <pc:docMk/>
          <pc:sldMk cId="1497959113" sldId="420"/>
        </pc:sldMkLst>
      </pc:sldChg>
      <pc:sldChg chg="modNotes">
        <pc:chgData name="健太郎 鈴木" userId="e679384c9452eeaf" providerId="LiveId" clId="{FEE21EF3-043E-4E49-8286-F1E515EA865B}" dt="2026-07-31T08:12:14.196" v="474" actId="947"/>
        <pc:sldMkLst>
          <pc:docMk/>
          <pc:sldMk cId="4240383635" sldId="421"/>
        </pc:sldMkLst>
      </pc:sldChg>
      <pc:sldChg chg="modNotes">
        <pc:chgData name="健太郎 鈴木" userId="e679384c9452eeaf" providerId="LiveId" clId="{FEE21EF3-043E-4E49-8286-F1E515EA865B}" dt="2026-07-31T08:12:14.209" v="482" actId="947"/>
        <pc:sldMkLst>
          <pc:docMk/>
          <pc:sldMk cId="983997372" sldId="422"/>
        </pc:sldMkLst>
      </pc:sldChg>
      <pc:sldChg chg="modNotes">
        <pc:chgData name="健太郎 鈴木" userId="e679384c9452eeaf" providerId="LiveId" clId="{FEE21EF3-043E-4E49-8286-F1E515EA865B}" dt="2026-07-31T08:12:14.155" v="452" actId="947"/>
        <pc:sldMkLst>
          <pc:docMk/>
          <pc:sldMk cId="2220221938" sldId="423"/>
        </pc:sldMkLst>
      </pc:sldChg>
      <pc:sldChg chg="modNotes">
        <pc:chgData name="健太郎 鈴木" userId="e679384c9452eeaf" providerId="LiveId" clId="{FEE21EF3-043E-4E49-8286-F1E515EA865B}" dt="2026-07-31T08:12:14.230" v="494" actId="947"/>
        <pc:sldMkLst>
          <pc:docMk/>
          <pc:sldMk cId="2247885349" sldId="424"/>
        </pc:sldMkLst>
      </pc:sldChg>
      <pc:sldChg chg="modNotes">
        <pc:chgData name="健太郎 鈴木" userId="e679384c9452eeaf" providerId="LiveId" clId="{FEE21EF3-043E-4E49-8286-F1E515EA865B}" dt="2026-07-31T08:12:14.140" v="442" actId="947"/>
        <pc:sldMkLst>
          <pc:docMk/>
          <pc:sldMk cId="14046204" sldId="427"/>
        </pc:sldMkLst>
      </pc:sldChg>
      <pc:sldChg chg="modNotes">
        <pc:chgData name="健太郎 鈴木" userId="e679384c9452eeaf" providerId="LiveId" clId="{FEE21EF3-043E-4E49-8286-F1E515EA865B}" dt="2026-07-31T08:12:14.158" v="454" actId="947"/>
        <pc:sldMkLst>
          <pc:docMk/>
          <pc:sldMk cId="2035589715" sldId="428"/>
        </pc:sldMkLst>
      </pc:sldChg>
      <pc:sldChg chg="modNotes">
        <pc:chgData name="健太郎 鈴木" userId="e679384c9452eeaf" providerId="LiveId" clId="{FEE21EF3-043E-4E49-8286-F1E515EA865B}" dt="2026-07-31T08:12:14.153" v="450" actId="947"/>
        <pc:sldMkLst>
          <pc:docMk/>
          <pc:sldMk cId="971438125" sldId="429"/>
        </pc:sldMkLst>
      </pc:sldChg>
      <pc:sldChg chg="modNotes">
        <pc:chgData name="健太郎 鈴木" userId="e679384c9452eeaf" providerId="LiveId" clId="{FEE21EF3-043E-4E49-8286-F1E515EA865B}" dt="2026-07-31T08:12:14.162" v="456" actId="947"/>
        <pc:sldMkLst>
          <pc:docMk/>
          <pc:sldMk cId="1727340144" sldId="430"/>
        </pc:sldMkLst>
      </pc:sldChg>
      <pc:sldChg chg="modNotes">
        <pc:chgData name="健太郎 鈴木" userId="e679384c9452eeaf" providerId="LiveId" clId="{FEE21EF3-043E-4E49-8286-F1E515EA865B}" dt="2026-07-31T08:12:13.959" v="332" actId="947"/>
        <pc:sldMkLst>
          <pc:docMk/>
          <pc:sldMk cId="1959805112" sldId="432"/>
        </pc:sldMkLst>
      </pc:sldChg>
      <pc:sldChg chg="modNotes">
        <pc:chgData name="健太郎 鈴木" userId="e679384c9452eeaf" providerId="LiveId" clId="{FEE21EF3-043E-4E49-8286-F1E515EA865B}" dt="2026-07-31T08:12:14.108" v="422" actId="947"/>
        <pc:sldMkLst>
          <pc:docMk/>
          <pc:sldMk cId="3327098121" sldId="433"/>
        </pc:sldMkLst>
      </pc:sldChg>
      <pc:sldChg chg="modNotes">
        <pc:chgData name="健太郎 鈴木" userId="e679384c9452eeaf" providerId="LiveId" clId="{FEE21EF3-043E-4E49-8286-F1E515EA865B}" dt="2026-07-31T08:12:14.085" v="406" actId="947"/>
        <pc:sldMkLst>
          <pc:docMk/>
          <pc:sldMk cId="1034798463" sldId="434"/>
        </pc:sldMkLst>
      </pc:sldChg>
      <pc:sldChg chg="modNotes">
        <pc:chgData name="健太郎 鈴木" userId="e679384c9452eeaf" providerId="LiveId" clId="{FEE21EF3-043E-4E49-8286-F1E515EA865B}" dt="2026-07-31T08:12:13.993" v="344" actId="947"/>
        <pc:sldMkLst>
          <pc:docMk/>
          <pc:sldMk cId="2115934679" sldId="435"/>
        </pc:sldMkLst>
      </pc:sldChg>
      <pc:sldChg chg="modNotes">
        <pc:chgData name="健太郎 鈴木" userId="e679384c9452eeaf" providerId="LiveId" clId="{FEE21EF3-043E-4E49-8286-F1E515EA865B}" dt="2026-07-31T08:12:14.217" v="486" actId="947"/>
        <pc:sldMkLst>
          <pc:docMk/>
          <pc:sldMk cId="2147014351" sldId="436"/>
        </pc:sldMkLst>
      </pc:sldChg>
      <pc:sldChg chg="modNotes">
        <pc:chgData name="健太郎 鈴木" userId="e679384c9452eeaf" providerId="LiveId" clId="{FEE21EF3-043E-4E49-8286-F1E515EA865B}" dt="2026-07-31T08:12:14.219" v="488" actId="947"/>
        <pc:sldMkLst>
          <pc:docMk/>
          <pc:sldMk cId="148573879" sldId="437"/>
        </pc:sldMkLst>
      </pc:sldChg>
      <pc:sldChg chg="modNotes">
        <pc:chgData name="健太郎 鈴木" userId="e679384c9452eeaf" providerId="LiveId" clId="{FEE21EF3-043E-4E49-8286-F1E515EA865B}" dt="2026-07-31T08:12:14.222" v="490" actId="947"/>
        <pc:sldMkLst>
          <pc:docMk/>
          <pc:sldMk cId="237314459" sldId="438"/>
        </pc:sldMkLst>
      </pc:sldChg>
      <pc:sldChg chg="modNotes">
        <pc:chgData name="健太郎 鈴木" userId="e679384c9452eeaf" providerId="LiveId" clId="{FEE21EF3-043E-4E49-8286-F1E515EA865B}" dt="2026-07-31T08:12:13.865" v="286" actId="947"/>
        <pc:sldMkLst>
          <pc:docMk/>
          <pc:sldMk cId="1380530534" sldId="441"/>
        </pc:sldMkLst>
      </pc:sldChg>
      <pc:sldChg chg="modNotes">
        <pc:chgData name="健太郎 鈴木" userId="e679384c9452eeaf" providerId="LiveId" clId="{FEE21EF3-043E-4E49-8286-F1E515EA865B}" dt="2026-07-31T08:12:13.863" v="284" actId="947"/>
        <pc:sldMkLst>
          <pc:docMk/>
          <pc:sldMk cId="2250416855" sldId="442"/>
        </pc:sldMkLst>
      </pc:sldChg>
      <pc:sldChg chg="modNotes">
        <pc:chgData name="健太郎 鈴木" userId="e679384c9452eeaf" providerId="LiveId" clId="{FEE21EF3-043E-4E49-8286-F1E515EA865B}" dt="2026-07-31T08:12:13.866" v="288" actId="947"/>
        <pc:sldMkLst>
          <pc:docMk/>
          <pc:sldMk cId="4258087183" sldId="443"/>
        </pc:sldMkLst>
      </pc:sldChg>
      <pc:sldChg chg="modNotes">
        <pc:chgData name="健太郎 鈴木" userId="e679384c9452eeaf" providerId="LiveId" clId="{FEE21EF3-043E-4E49-8286-F1E515EA865B}" dt="2026-07-31T08:12:13.869" v="290" actId="947"/>
        <pc:sldMkLst>
          <pc:docMk/>
          <pc:sldMk cId="4048487931" sldId="444"/>
        </pc:sldMkLst>
      </pc:sldChg>
      <pc:sldChg chg="modNotes">
        <pc:chgData name="健太郎 鈴木" userId="e679384c9452eeaf" providerId="LiveId" clId="{FEE21EF3-043E-4E49-8286-F1E515EA865B}" dt="2026-07-31T08:12:14.097" v="414" actId="947"/>
        <pc:sldMkLst>
          <pc:docMk/>
          <pc:sldMk cId="811936486" sldId="445"/>
        </pc:sldMkLst>
      </pc:sldChg>
      <pc:sldChg chg="modNotes">
        <pc:chgData name="健太郎 鈴木" userId="e679384c9452eeaf" providerId="LiveId" clId="{FEE21EF3-043E-4E49-8286-F1E515EA865B}" dt="2026-07-31T08:12:14.116" v="428" actId="947"/>
        <pc:sldMkLst>
          <pc:docMk/>
          <pc:sldMk cId="2023728132" sldId="446"/>
        </pc:sldMkLst>
      </pc:sldChg>
    </pc:docChg>
  </pc:docChgLst>
  <pc:docChgLst>
    <pc:chgData name="健太郎 鈴木" userId="e679384c9452eeaf" providerId="LiveId" clId="{7A9FB515-637A-5AC5-8BB9-628F6CDCF8F6}"/>
    <pc:docChg chg="modSld">
      <pc:chgData name="健太郎 鈴木" userId="e679384c9452eeaf" providerId="LiveId" clId="{7A9FB515-637A-5AC5-8BB9-628F6CDCF8F6}" dt="2026-07-29T07:51:33.882" v="3" actId="113"/>
      <pc:docMkLst>
        <pc:docMk/>
      </pc:docMkLst>
      <pc:sldChg chg="modSp mod">
        <pc:chgData name="健太郎 鈴木" userId="e679384c9452eeaf" providerId="LiveId" clId="{7A9FB515-637A-5AC5-8BB9-628F6CDCF8F6}" dt="2026-07-29T07:51:33.882" v="3" actId="113"/>
        <pc:sldMkLst>
          <pc:docMk/>
          <pc:sldMk cId="875909183" sldId="376"/>
        </pc:sldMkLst>
        <pc:spChg chg="mod">
          <ac:chgData name="健太郎 鈴木" userId="e679384c9452eeaf" providerId="LiveId" clId="{7A9FB515-637A-5AC5-8BB9-628F6CDCF8F6}" dt="2026-07-29T07:51:33.882" v="3" actId="113"/>
          <ac:spMkLst>
            <pc:docMk/>
            <pc:sldMk cId="875909183" sldId="376"/>
            <ac:spMk id="3" creationId="{D98E7336-238C-57CF-35D7-74F0B52E15A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1205918" cy="266033"/>
          </a:xfrm>
          <a:prstGeom prst="rect">
            <a:avLst/>
          </a:prstGeom>
        </p:spPr>
        <p:txBody>
          <a:bodyPr vert="horz" lIns="46196" tIns="23098" rIns="46196" bIns="23098" rtlCol="0"/>
          <a:lstStyle>
            <a:lvl1pPr algn="l">
              <a:defRPr sz="600"/>
            </a:lvl1pPr>
          </a:lstStyle>
          <a:p>
            <a:endParaRPr kumimoji="1" lang="ja-JP" altLang="en-US"/>
          </a:p>
        </p:txBody>
      </p:sp>
      <p:sp>
        <p:nvSpPr>
          <p:cNvPr id="3" name="日付プレースホルダー 2"/>
          <p:cNvSpPr>
            <a:spLocks noGrp="1"/>
          </p:cNvSpPr>
          <p:nvPr>
            <p:ph type="dt" idx="1"/>
          </p:nvPr>
        </p:nvSpPr>
        <p:spPr>
          <a:xfrm>
            <a:off x="1576327" y="0"/>
            <a:ext cx="1205918" cy="266033"/>
          </a:xfrm>
          <a:prstGeom prst="rect">
            <a:avLst/>
          </a:prstGeom>
        </p:spPr>
        <p:txBody>
          <a:bodyPr vert="horz" lIns="46196" tIns="23098" rIns="46196" bIns="23098" rtlCol="0"/>
          <a:lstStyle>
            <a:lvl1pPr algn="r">
              <a:defRPr sz="600"/>
            </a:lvl1pPr>
          </a:lstStyle>
          <a:p>
            <a:fld id="{4E8653D9-74A5-4CDE-AA39-295E5602D686}" type="datetimeFigureOut">
              <a:t>2026/7/31</a:t>
            </a:fld>
            <a:endParaRPr kumimoji="1" lang="ja-JP" altLang="en-US"/>
          </a:p>
        </p:txBody>
      </p:sp>
      <p:sp>
        <p:nvSpPr>
          <p:cNvPr id="4" name="スライド イメージ プレースホルダー 3"/>
          <p:cNvSpPr>
            <a:spLocks noGrp="1" noRot="1" noChangeAspect="1"/>
          </p:cNvSpPr>
          <p:nvPr>
            <p:ph type="sldImg" idx="2"/>
          </p:nvPr>
        </p:nvSpPr>
        <p:spPr>
          <a:xfrm>
            <a:off x="-198438" y="663575"/>
            <a:ext cx="3179763" cy="1789113"/>
          </a:xfrm>
          <a:prstGeom prst="rect">
            <a:avLst/>
          </a:prstGeom>
          <a:noFill/>
          <a:ln w="12700">
            <a:solidFill>
              <a:prstClr val="black"/>
            </a:solidFill>
          </a:ln>
        </p:spPr>
        <p:txBody>
          <a:bodyPr vert="horz" lIns="46196" tIns="23098" rIns="46196" bIns="23098" rtlCol="0" anchor="ctr"/>
          <a:lstStyle/>
          <a:p>
            <a:endParaRPr lang="ja-JP" altLang="en-US"/>
          </a:p>
        </p:txBody>
      </p:sp>
      <p:sp>
        <p:nvSpPr>
          <p:cNvPr id="5" name="ノート プレースホルダー 4"/>
          <p:cNvSpPr>
            <a:spLocks noGrp="1"/>
          </p:cNvSpPr>
          <p:nvPr>
            <p:ph type="body" sz="quarter" idx="3"/>
          </p:nvPr>
        </p:nvSpPr>
        <p:spPr>
          <a:xfrm>
            <a:off x="278289" y="2551710"/>
            <a:ext cx="2226310" cy="2087761"/>
          </a:xfrm>
          <a:prstGeom prst="rect">
            <a:avLst/>
          </a:prstGeom>
        </p:spPr>
        <p:txBody>
          <a:bodyPr vert="horz" lIns="46196" tIns="23098" rIns="46196" bIns="2309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5036220"/>
            <a:ext cx="1205918" cy="266033"/>
          </a:xfrm>
          <a:prstGeom prst="rect">
            <a:avLst/>
          </a:prstGeom>
        </p:spPr>
        <p:txBody>
          <a:bodyPr vert="horz" lIns="46196" tIns="23098" rIns="46196" bIns="23098" rtlCol="0" anchor="b"/>
          <a:lstStyle>
            <a:lvl1pPr algn="l">
              <a:defRPr sz="600"/>
            </a:lvl1pPr>
          </a:lstStyle>
          <a:p>
            <a:endParaRPr kumimoji="1" lang="ja-JP" altLang="en-US"/>
          </a:p>
        </p:txBody>
      </p:sp>
      <p:sp>
        <p:nvSpPr>
          <p:cNvPr id="7" name="スライド番号プレースホルダー 6"/>
          <p:cNvSpPr>
            <a:spLocks noGrp="1"/>
          </p:cNvSpPr>
          <p:nvPr>
            <p:ph type="sldNum" sz="quarter" idx="5"/>
          </p:nvPr>
        </p:nvSpPr>
        <p:spPr>
          <a:xfrm>
            <a:off x="1576327" y="5036220"/>
            <a:ext cx="1205918" cy="266033"/>
          </a:xfrm>
          <a:prstGeom prst="rect">
            <a:avLst/>
          </a:prstGeom>
        </p:spPr>
        <p:txBody>
          <a:bodyPr vert="horz" lIns="46196" tIns="23098" rIns="46196" bIns="23098" rtlCol="0" anchor="b"/>
          <a:lstStyle>
            <a:lvl1pPr algn="r">
              <a:defRPr sz="600"/>
            </a:lvl1pPr>
          </a:lstStyle>
          <a:p>
            <a:fld id="{E56D0550-F6EF-485E-855E-1B0F0A3BFBD2}" type="slidenum">
              <a:t>‹#›</a:t>
            </a:fld>
            <a:endParaRPr kumimoji="1" lang="ja-JP" altLang="en-US"/>
          </a:p>
        </p:txBody>
      </p:sp>
    </p:spTree>
    <p:extLst>
      <p:ext uri="{BB962C8B-B14F-4D97-AF65-F5344CB8AC3E}">
        <p14:creationId xmlns:p14="http://schemas.microsoft.com/office/powerpoint/2010/main" val="28362698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みなさんこんにちは。私は、株式会社ポリフォニー・デジタルの鈴木健太郎です。</a:t>
            </a:r>
            <a:endParaRPr kumimoji="1" lang="en-US" altLang="ja-JP"/>
          </a:p>
          <a:p>
            <a:endParaRPr kumimoji="1" lang="en-US" altLang="ja-JP"/>
          </a:p>
          <a:p>
            <a:r>
              <a:rPr kumimoji="1" lang="ja-JP" altLang="en-US"/>
              <a:t>これから、「</a:t>
            </a:r>
            <a:r>
              <a:rPr kumimoji="1" lang="en-US" altLang="ja-JP" err="1"/>
              <a:t>BeyondHDR</a:t>
            </a:r>
            <a:r>
              <a:rPr kumimoji="1" lang="ja-JP" altLang="en-US"/>
              <a:t> きらめきも質感も、見たままに届ける。映像体験への実験的挑戦」と題しまして、発表いたします。</a:t>
            </a:r>
          </a:p>
          <a:p>
            <a:endParaRPr kumimoji="1" lang="en-US" altLang="ja-JP"/>
          </a:p>
          <a:p>
            <a:endParaRPr kumimoji="1" lang="ja-JP" altLang="en-US"/>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1</a:t>
            </a:fld>
            <a:endParaRPr kumimoji="1" lang="ja-JP" altLang="en-US"/>
          </a:p>
        </p:txBody>
      </p:sp>
    </p:spTree>
    <p:extLst>
      <p:ext uri="{BB962C8B-B14F-4D97-AF65-F5344CB8AC3E}">
        <p14:creationId xmlns:p14="http://schemas.microsoft.com/office/powerpoint/2010/main" val="4674977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dirty="0"/>
              <a:t>2015年、TVモニタのHDR映像の規格として、HDR10が策定されました。</a:t>
            </a:r>
          </a:p>
          <a:p>
            <a:r>
              <a:rPr lang="en-US" altLang="ja-JP" dirty="0"/>
              <a:t>コンソール機の世代としては、PS4やXBox </a:t>
            </a:r>
            <a:r>
              <a:rPr lang="en-US" altLang="ja-JP" dirty="0" err="1"/>
              <a:t>Oneの中盤になります</a:t>
            </a:r>
            <a:r>
              <a:rPr lang="en-US" altLang="ja-JP" dirty="0"/>
              <a:t>。</a:t>
            </a:r>
          </a:p>
          <a:p>
            <a:r>
              <a:rPr lang="en-US" altLang="ja-JP" dirty="0"/>
              <a:t>つまり、HDRゲームは、すでに10年近く、実運用されてきているのです。意外と長いですよね。</a:t>
            </a:r>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a:t>10</a:t>
            </a:fld>
            <a:endParaRPr kumimoji="1" lang="ja-JP" altLang="en-US"/>
          </a:p>
        </p:txBody>
      </p:sp>
    </p:spTree>
    <p:extLst>
      <p:ext uri="{BB962C8B-B14F-4D97-AF65-F5344CB8AC3E}">
        <p14:creationId xmlns:p14="http://schemas.microsoft.com/office/powerpoint/2010/main" val="268179234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技術的な工夫を簡単に説明します。</a:t>
            </a:r>
            <a:endParaRPr kumimoji="1" lang="en-US" altLang="ja-JP"/>
          </a:p>
          <a:p>
            <a:r>
              <a:rPr kumimoji="1" lang="ja-JP" altLang="en-US"/>
              <a:t>まず、左の写真の下に見えているカメラは本物のカメラで、その上にあるハーフミラーの裏側にもう一台のカメラが隠れています。</a:t>
            </a:r>
            <a:endParaRPr kumimoji="1" lang="en-US" altLang="ja-JP"/>
          </a:p>
          <a:p>
            <a:r>
              <a:rPr kumimoji="1" lang="ja-JP" altLang="en-US"/>
              <a:t>構造は右の図のように非常にシンプルで、ハーフミラーで分岐された光が、</a:t>
            </a:r>
            <a:r>
              <a:rPr kumimoji="1" lang="en-US" altLang="ja-JP"/>
              <a:t>2</a:t>
            </a:r>
            <a:r>
              <a:rPr kumimoji="1" lang="ja-JP" altLang="en-US"/>
              <a:t>つのカメラのセンサーに入射して、それぞれが違う明るさで映像を捉えています。</a:t>
            </a:r>
            <a:endParaRPr kumimoji="1" lang="en-US" altLang="ja-JP"/>
          </a:p>
          <a:p>
            <a:r>
              <a:rPr kumimoji="1" lang="en-US" altLang="ja-JP"/>
              <a:t>2</a:t>
            </a:r>
            <a:r>
              <a:rPr kumimoji="1" lang="ja-JP" altLang="en-US"/>
              <a:t>つのカメラは同期しているため、毎フレームを合成することで、</a:t>
            </a:r>
            <a:r>
              <a:rPr kumimoji="1" lang="en-US" altLang="ja-JP"/>
              <a:t>HDR</a:t>
            </a:r>
            <a:r>
              <a:rPr kumimoji="1" lang="ja-JP" altLang="en-US"/>
              <a:t>の動画を作成することができる、という仕組みです。</a:t>
            </a:r>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100</a:t>
            </a:fld>
            <a:endParaRPr kumimoji="1" lang="ja-JP" altLang="en-US"/>
          </a:p>
        </p:txBody>
      </p:sp>
    </p:spTree>
    <p:extLst>
      <p:ext uri="{BB962C8B-B14F-4D97-AF65-F5344CB8AC3E}">
        <p14:creationId xmlns:p14="http://schemas.microsoft.com/office/powerpoint/2010/main" val="2885949953"/>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この</a:t>
            </a:r>
            <a:r>
              <a:rPr kumimoji="1" lang="en-US" altLang="ja-JP"/>
              <a:t>HDR</a:t>
            </a:r>
            <a:r>
              <a:rPr kumimoji="1" lang="ja-JP" altLang="en-US"/>
              <a:t>カメラでとれる輝度の範囲を図示したのがこちらです。</a:t>
            </a:r>
            <a:endParaRPr kumimoji="1" lang="en-US" altLang="ja-JP"/>
          </a:p>
          <a:p>
            <a:r>
              <a:rPr kumimoji="1" lang="ja-JP" altLang="en-US"/>
              <a:t>通常のセンサーだとダイナミックレンジが狭いため、多くの枚数の合成が必要となりますが、</a:t>
            </a:r>
            <a:endParaRPr kumimoji="1" lang="en-US" altLang="ja-JP"/>
          </a:p>
          <a:p>
            <a:r>
              <a:rPr kumimoji="1" lang="ja-JP" altLang="en-US"/>
              <a:t>今回は、最新の高ダイナミックレンジなセンサーを使うことで、たった</a:t>
            </a:r>
            <a:r>
              <a:rPr kumimoji="1" lang="en-US" altLang="ja-JP"/>
              <a:t>2</a:t>
            </a:r>
            <a:r>
              <a:rPr kumimoji="1" lang="ja-JP" altLang="en-US"/>
              <a:t>つのセンサーを組み合わせるだけで視覚のほぼ全輝度をカバーできています。</a:t>
            </a:r>
            <a:endParaRPr kumimoji="1" lang="en-US" altLang="ja-JP"/>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101</a:t>
            </a:fld>
            <a:endParaRPr kumimoji="1" lang="ja-JP" altLang="en-US"/>
          </a:p>
        </p:txBody>
      </p:sp>
    </p:spTree>
    <p:extLst>
      <p:ext uri="{BB962C8B-B14F-4D97-AF65-F5344CB8AC3E}">
        <p14:creationId xmlns:p14="http://schemas.microsoft.com/office/powerpoint/2010/main" val="139789843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DD7835-DAAF-D604-5696-302D45F34F4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6A83CF3-80DC-6DB3-3EB0-D1DFDB2A6BF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53AF11F-7610-5E5A-1F42-D9F9D6F6E61D}"/>
              </a:ext>
            </a:extLst>
          </p:cNvPr>
          <p:cNvSpPr>
            <a:spLocks noGrp="1"/>
          </p:cNvSpPr>
          <p:nvPr>
            <p:ph type="body" idx="1"/>
          </p:nvPr>
        </p:nvSpPr>
        <p:spPr/>
        <p:txBody>
          <a:bodyPr/>
          <a:lstStyle/>
          <a:p>
            <a:r>
              <a:rPr kumimoji="1" lang="ja-JP" altLang="en-US"/>
              <a:t>実際に撮影してみた初期の原理実験の結果です。</a:t>
            </a:r>
            <a:endParaRPr kumimoji="1" lang="en-US" altLang="ja-JP"/>
          </a:p>
          <a:p>
            <a:r>
              <a:rPr kumimoji="1" lang="ja-JP" altLang="en-US"/>
              <a:t>左がハイライト用、中央が暗部用のセンサーの撮影結果で、右はその二つを合成したものです。</a:t>
            </a:r>
            <a:endParaRPr kumimoji="1" lang="en-US" altLang="ja-JP"/>
          </a:p>
          <a:p>
            <a:r>
              <a:rPr kumimoji="1" lang="ja-JP" altLang="en-US"/>
              <a:t>この映像は撮影後に明るさを持ち上げたり、抑えたりしてどの程度ちゃんと撮れているかを確認している様子ですが、</a:t>
            </a:r>
            <a:endParaRPr kumimoji="1" lang="en-US" altLang="ja-JP"/>
          </a:p>
          <a:p>
            <a:r>
              <a:rPr kumimoji="1" lang="ja-JP" altLang="en-US"/>
              <a:t>合成結果はそれぞれの良いとこどりをして、室内の暗部のノイズもなく、屋外の白飛びもなく、クリアに撮影できていることが分かります。</a:t>
            </a:r>
            <a:endParaRPr kumimoji="1" lang="en-US" altLang="ja-JP"/>
          </a:p>
          <a:p>
            <a:endParaRPr kumimoji="1" lang="en-US" altLang="ja-JP"/>
          </a:p>
        </p:txBody>
      </p:sp>
      <p:sp>
        <p:nvSpPr>
          <p:cNvPr id="4" name="スライド番号プレースホルダー 3">
            <a:extLst>
              <a:ext uri="{FF2B5EF4-FFF2-40B4-BE49-F238E27FC236}">
                <a16:creationId xmlns:a16="http://schemas.microsoft.com/office/drawing/2014/main" id="{4F0A1E9D-6F52-9917-A9D4-31562077435B}"/>
              </a:ext>
            </a:extLst>
          </p:cNvPr>
          <p:cNvSpPr>
            <a:spLocks noGrp="1"/>
          </p:cNvSpPr>
          <p:nvPr>
            <p:ph type="sldNum" sz="quarter" idx="5"/>
          </p:nvPr>
        </p:nvSpPr>
        <p:spPr/>
        <p:txBody>
          <a:bodyPr/>
          <a:lstStyle/>
          <a:p>
            <a:fld id="{E56D0550-F6EF-485E-855E-1B0F0A3BFBD2}" type="slidenum">
              <a:rPr lang="en-US" altLang="ja-JP" smtClean="0"/>
              <a:t>102</a:t>
            </a:fld>
            <a:endParaRPr kumimoji="1" lang="ja-JP" altLang="en-US"/>
          </a:p>
        </p:txBody>
      </p:sp>
    </p:spTree>
    <p:extLst>
      <p:ext uri="{BB962C8B-B14F-4D97-AF65-F5344CB8AC3E}">
        <p14:creationId xmlns:p14="http://schemas.microsoft.com/office/powerpoint/2010/main" val="3160010324"/>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まとめます。この</a:t>
            </a:r>
            <a:r>
              <a:rPr kumimoji="1" lang="en-US" altLang="ja-JP"/>
              <a:t>HDR</a:t>
            </a:r>
            <a:r>
              <a:rPr kumimoji="1" lang="ja-JP" altLang="en-US"/>
              <a:t>をほぼカバーする</a:t>
            </a:r>
            <a:r>
              <a:rPr kumimoji="1" lang="en-US" altLang="ja-JP"/>
              <a:t>HDR</a:t>
            </a:r>
            <a:r>
              <a:rPr kumimoji="1" lang="ja-JP" altLang="en-US"/>
              <a:t>カメラができたことによって、これまで残せなかったものが残せるようになりました。</a:t>
            </a:r>
            <a:endParaRPr kumimoji="1" lang="en-US" altLang="ja-JP"/>
          </a:p>
          <a:p>
            <a:r>
              <a:rPr kumimoji="1" lang="ja-JP" altLang="en-US"/>
              <a:t>目に見えているものはほぼすべて記録できているので、撮影時に露出補正する必要すらないというのは、不思議な感覚を覚えます。</a:t>
            </a:r>
            <a:endParaRPr kumimoji="1" lang="en-US" altLang="ja-JP"/>
          </a:p>
          <a:p>
            <a:endParaRPr kumimoji="1" lang="en-US" altLang="ja-JP"/>
          </a:p>
          <a:p>
            <a:r>
              <a:rPr kumimoji="1" lang="ja-JP" altLang="en-US"/>
              <a:t>この映像は</a:t>
            </a:r>
            <a:r>
              <a:rPr kumimoji="1" lang="en-US" altLang="ja-JP"/>
              <a:t>HDR</a:t>
            </a:r>
            <a:r>
              <a:rPr kumimoji="1" lang="ja-JP" altLang="en-US"/>
              <a:t>合成後の動画の露出を変えたものです。</a:t>
            </a:r>
            <a:endParaRPr kumimoji="1" lang="en-US" altLang="ja-JP"/>
          </a:p>
          <a:p>
            <a:r>
              <a:rPr kumimoji="1" lang="ja-JP" altLang="en-US"/>
              <a:t>暗い室内から、屋外の直射日光に照らされる白いビルまで余すことなく撮影できていることが分かるかと思います。</a:t>
            </a:r>
            <a:endParaRPr kumimoji="1" lang="en-US" altLang="ja-JP"/>
          </a:p>
          <a:p>
            <a:endParaRPr kumimoji="1" lang="en-US" altLang="ja-JP"/>
          </a:p>
          <a:p>
            <a:r>
              <a:rPr kumimoji="1" lang="ja-JP" altLang="en-US"/>
              <a:t>映像</a:t>
            </a:r>
            <a:r>
              <a:rPr kumimoji="1" lang="en-US" altLang="ja-JP"/>
              <a:t>: INZONE</a:t>
            </a:r>
            <a:r>
              <a:rPr kumimoji="1" lang="ja-JP" altLang="en-US"/>
              <a:t>の映り込みは</a:t>
            </a:r>
            <a:r>
              <a:rPr kumimoji="1" lang="en-US" altLang="ja-JP"/>
              <a:t>PE</a:t>
            </a:r>
            <a:r>
              <a:rPr kumimoji="1" lang="ja-JP" altLang="en-US"/>
              <a:t>広報・マーケティングチェック済み</a:t>
            </a:r>
            <a:r>
              <a:rPr kumimoji="1" lang="en-US" altLang="ja-JP"/>
              <a:t>(6/22)</a:t>
            </a:r>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103</a:t>
            </a:fld>
            <a:endParaRPr kumimoji="1" lang="ja-JP" altLang="en-US"/>
          </a:p>
        </p:txBody>
      </p:sp>
    </p:spTree>
    <p:extLst>
      <p:ext uri="{BB962C8B-B14F-4D97-AF65-F5344CB8AC3E}">
        <p14:creationId xmlns:p14="http://schemas.microsoft.com/office/powerpoint/2010/main" val="2596304295"/>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撮像と表示の一気通貫</a:t>
            </a:r>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104</a:t>
            </a:fld>
            <a:endParaRPr kumimoji="1" lang="ja-JP" altLang="en-US"/>
          </a:p>
        </p:txBody>
      </p:sp>
    </p:spTree>
    <p:extLst>
      <p:ext uri="{BB962C8B-B14F-4D97-AF65-F5344CB8AC3E}">
        <p14:creationId xmlns:p14="http://schemas.microsoft.com/office/powerpoint/2010/main" val="2356629884"/>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この</a:t>
            </a:r>
            <a:r>
              <a:rPr kumimoji="1" lang="en-US" altLang="ja-JP"/>
              <a:t>HDR</a:t>
            </a:r>
            <a:r>
              <a:rPr kumimoji="1" lang="ja-JP" altLang="en-US"/>
              <a:t>カメラと超高輝度ディスプレイを組みわせるとこんなことができます、というお話をします。</a:t>
            </a:r>
            <a:endParaRPr kumimoji="1" lang="en-US" altLang="ja-JP"/>
          </a:p>
          <a:p>
            <a:r>
              <a:rPr kumimoji="1" lang="en-US" altLang="ja-JP"/>
              <a:t>HDR</a:t>
            </a:r>
            <a:r>
              <a:rPr kumimoji="1" lang="ja-JP" altLang="en-US"/>
              <a:t>カメラをリアルタイム化し、処理結果を</a:t>
            </a:r>
            <a:r>
              <a:rPr kumimoji="1" lang="en-US" altLang="ja-JP"/>
              <a:t>HDMI</a:t>
            </a:r>
            <a:r>
              <a:rPr kumimoji="1" lang="ja-JP" altLang="en-US"/>
              <a:t>で超高輝度ディスプレイに送って表示するというシステムを作りました。</a:t>
            </a:r>
            <a:endParaRPr kumimoji="1" lang="en-US" altLang="ja-JP"/>
          </a:p>
          <a:p>
            <a:r>
              <a:rPr kumimoji="1" lang="ja-JP" altLang="en-US"/>
              <a:t>これにより、現実の光をスルーしてそのままディスプレイ上に再現できる環境が整いました。</a:t>
            </a:r>
            <a:endParaRPr kumimoji="1" lang="en-US" altLang="ja-JP"/>
          </a:p>
          <a:p>
            <a:endParaRPr kumimoji="1" lang="ja-JP" altLang="en-US"/>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105</a:t>
            </a:fld>
            <a:endParaRPr kumimoji="1" lang="ja-JP" altLang="en-US"/>
          </a:p>
        </p:txBody>
      </p:sp>
    </p:spTree>
    <p:extLst>
      <p:ext uri="{BB962C8B-B14F-4D97-AF65-F5344CB8AC3E}">
        <p14:creationId xmlns:p14="http://schemas.microsoft.com/office/powerpoint/2010/main" val="3961321730"/>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では、具体的にどんなユースケースがありえるでしょうか。リアルタイムに見たいケースの一例としてファインダーへの応用例を試作してみました。</a:t>
            </a:r>
            <a:endParaRPr kumimoji="1" lang="en-US" altLang="ja-JP"/>
          </a:p>
          <a:p>
            <a:r>
              <a:rPr kumimoji="1" lang="ja-JP" altLang="en-US"/>
              <a:t>実は</a:t>
            </a:r>
            <a:r>
              <a:rPr kumimoji="1" lang="en-US" altLang="ja-JP"/>
              <a:t>OLED</a:t>
            </a:r>
            <a:r>
              <a:rPr kumimoji="1" lang="ja-JP" altLang="en-US"/>
              <a:t>でもマイクロディスプレイのように小さければ全白</a:t>
            </a:r>
            <a:r>
              <a:rPr kumimoji="1" lang="en-US" altLang="ja-JP"/>
              <a:t>10,000 nits</a:t>
            </a:r>
            <a:r>
              <a:rPr kumimoji="1" lang="ja-JP" altLang="en-US"/>
              <a:t>表示が可能なものが実在します。</a:t>
            </a:r>
            <a:endParaRPr kumimoji="1" lang="en-US" altLang="ja-JP"/>
          </a:p>
          <a:p>
            <a:r>
              <a:rPr kumimoji="1" lang="ja-JP" altLang="en-US"/>
              <a:t>その</a:t>
            </a:r>
            <a:r>
              <a:rPr kumimoji="1" lang="en-US" altLang="ja-JP"/>
              <a:t>OLED</a:t>
            </a:r>
            <a:r>
              <a:rPr kumimoji="1" lang="ja-JP" altLang="en-US"/>
              <a:t>マイクロディスプレイを</a:t>
            </a:r>
            <a:r>
              <a:rPr kumimoji="1" lang="en-US" altLang="ja-JP"/>
              <a:t>EVF</a:t>
            </a:r>
            <a:r>
              <a:rPr kumimoji="1" lang="ja-JP" altLang="en-US"/>
              <a:t>として組み込むことで、現場で見たままの明るさで記録できるカメラができました。</a:t>
            </a:r>
            <a:endParaRPr kumimoji="1" lang="en-US" altLang="ja-JP"/>
          </a:p>
          <a:p>
            <a:r>
              <a:rPr kumimoji="1" lang="ja-JP" altLang="en-US"/>
              <a:t>右のデモ映像では、窓の外の空は</a:t>
            </a:r>
            <a:r>
              <a:rPr kumimoji="1" lang="en-US" altLang="ja-JP"/>
              <a:t>5000 nits</a:t>
            </a:r>
            <a:r>
              <a:rPr kumimoji="1" lang="ja-JP" altLang="en-US"/>
              <a:t>を超えているのですが、ファインダー越しと直視で同じ明るさになっているのが分かります。</a:t>
            </a:r>
            <a:endParaRPr kumimoji="1" lang="en-US" altLang="ja-JP"/>
          </a:p>
          <a:p>
            <a:r>
              <a:rPr kumimoji="1" lang="ja-JP" altLang="en-US"/>
              <a:t>実際に使っていると、光学ファインダーを見ているのか、</a:t>
            </a:r>
            <a:r>
              <a:rPr kumimoji="1" lang="en-US" altLang="ja-JP"/>
              <a:t>EVF</a:t>
            </a:r>
            <a:r>
              <a:rPr kumimoji="1" lang="ja-JP" altLang="en-US"/>
              <a:t>を見ているのかよくわからない感覚に陥ることができます。</a:t>
            </a:r>
            <a:endParaRPr kumimoji="1" lang="en-US" altLang="ja-JP"/>
          </a:p>
          <a:p>
            <a:endParaRPr kumimoji="1" lang="en-US" altLang="ja-JP"/>
          </a:p>
          <a:p>
            <a:endParaRPr kumimoji="1" lang="ja-JP" altLang="en-US"/>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106</a:t>
            </a:fld>
            <a:endParaRPr kumimoji="1" lang="ja-JP" altLang="en-US"/>
          </a:p>
        </p:txBody>
      </p:sp>
    </p:spTree>
    <p:extLst>
      <p:ext uri="{BB962C8B-B14F-4D97-AF65-F5344CB8AC3E}">
        <p14:creationId xmlns:p14="http://schemas.microsoft.com/office/powerpoint/2010/main" val="3977712667"/>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9358E8-9340-7FD9-8543-B63B275AC32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AA68EA6-16A9-E8D5-86DE-39BBF190809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59C5C61-FB03-3CBB-EB1C-F83343AEF523}"/>
              </a:ext>
            </a:extLst>
          </p:cNvPr>
          <p:cNvSpPr>
            <a:spLocks noGrp="1"/>
          </p:cNvSpPr>
          <p:nvPr>
            <p:ph type="body" idx="1"/>
          </p:nvPr>
        </p:nvSpPr>
        <p:spPr/>
        <p:txBody>
          <a:bodyPr/>
          <a:lstStyle/>
          <a:p>
            <a:r>
              <a:rPr lang="ja-JP" altLang="en-US"/>
              <a:t>この一気通貫のフローができると何がうれしいのでしょうか。</a:t>
            </a:r>
            <a:endParaRPr lang="en-US" altLang="ja-JP"/>
          </a:p>
          <a:p>
            <a:r>
              <a:rPr lang="ja-JP" altLang="en-US"/>
              <a:t>これまではカメラ、とディスプレイ、それぞれがボトルネックとなり、規格があるにもかかわらず、すり合わせが必要でした。</a:t>
            </a:r>
            <a:endParaRPr lang="en-US" altLang="ja-JP"/>
          </a:p>
          <a:p>
            <a:r>
              <a:rPr lang="ja-JP" altLang="en-US"/>
              <a:t>結局フローの中で最も低い輝度に合わせて作りこむことになります。</a:t>
            </a:r>
            <a:endParaRPr lang="en-US" altLang="ja-JP"/>
          </a:p>
          <a:p>
            <a:r>
              <a:rPr lang="ja-JP" altLang="en-US"/>
              <a:t>このケースではカメラがボトルネックとなりディスプレイのスペックを生かし切れていません。</a:t>
            </a:r>
            <a:endParaRPr lang="en-US" altLang="ja-JP"/>
          </a:p>
        </p:txBody>
      </p:sp>
      <p:sp>
        <p:nvSpPr>
          <p:cNvPr id="4" name="スライド番号プレースホルダー 3">
            <a:extLst>
              <a:ext uri="{FF2B5EF4-FFF2-40B4-BE49-F238E27FC236}">
                <a16:creationId xmlns:a16="http://schemas.microsoft.com/office/drawing/2014/main" id="{C9F0049C-99F7-23F4-2AE2-102803F66921}"/>
              </a:ext>
            </a:extLst>
          </p:cNvPr>
          <p:cNvSpPr>
            <a:spLocks noGrp="1"/>
          </p:cNvSpPr>
          <p:nvPr>
            <p:ph type="sldNum" sz="quarter" idx="5"/>
          </p:nvPr>
        </p:nvSpPr>
        <p:spPr/>
        <p:txBody>
          <a:bodyPr/>
          <a:lstStyle/>
          <a:p>
            <a:fld id="{E56D0550-F6EF-485E-855E-1B0F0A3BFBD2}" type="slidenum">
              <a:rPr lang="en-US" altLang="ja-JP" smtClean="0"/>
              <a:t>107</a:t>
            </a:fld>
            <a:endParaRPr kumimoji="1" lang="ja-JP" altLang="en-US"/>
          </a:p>
        </p:txBody>
      </p:sp>
    </p:spTree>
    <p:extLst>
      <p:ext uri="{BB962C8B-B14F-4D97-AF65-F5344CB8AC3E}">
        <p14:creationId xmlns:p14="http://schemas.microsoft.com/office/powerpoint/2010/main" val="3069123495"/>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71C39-1A50-8578-CDFF-D3858144EB8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335C3BB-D043-C943-AB1F-0EE54FF61C3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ECEAE47-3E37-094F-5E90-B263C13C2AE5}"/>
              </a:ext>
            </a:extLst>
          </p:cNvPr>
          <p:cNvSpPr>
            <a:spLocks noGrp="1"/>
          </p:cNvSpPr>
          <p:nvPr>
            <p:ph type="body" idx="1"/>
          </p:nvPr>
        </p:nvSpPr>
        <p:spPr/>
        <p:txBody>
          <a:bodyPr/>
          <a:lstStyle/>
          <a:p>
            <a:r>
              <a:rPr lang="ja-JP" altLang="en-US"/>
              <a:t>また、この例では、ディスプレイのスペックが低いゆえに、カメラ側が自粛する形で性能を抑えることになってしまいます。</a:t>
            </a:r>
            <a:endParaRPr lang="en-US" altLang="ja-JP"/>
          </a:p>
        </p:txBody>
      </p:sp>
      <p:sp>
        <p:nvSpPr>
          <p:cNvPr id="4" name="スライド番号プレースホルダー 3">
            <a:extLst>
              <a:ext uri="{FF2B5EF4-FFF2-40B4-BE49-F238E27FC236}">
                <a16:creationId xmlns:a16="http://schemas.microsoft.com/office/drawing/2014/main" id="{E9A779AC-28DC-0240-73B0-CE05A95E1DFA}"/>
              </a:ext>
            </a:extLst>
          </p:cNvPr>
          <p:cNvSpPr>
            <a:spLocks noGrp="1"/>
          </p:cNvSpPr>
          <p:nvPr>
            <p:ph type="sldNum" sz="quarter" idx="5"/>
          </p:nvPr>
        </p:nvSpPr>
        <p:spPr/>
        <p:txBody>
          <a:bodyPr/>
          <a:lstStyle/>
          <a:p>
            <a:fld id="{E56D0550-F6EF-485E-855E-1B0F0A3BFBD2}" type="slidenum">
              <a:rPr lang="en-US" altLang="ja-JP" smtClean="0"/>
              <a:t>108</a:t>
            </a:fld>
            <a:endParaRPr kumimoji="1" lang="ja-JP" altLang="en-US"/>
          </a:p>
        </p:txBody>
      </p:sp>
    </p:spTree>
    <p:extLst>
      <p:ext uri="{BB962C8B-B14F-4D97-AF65-F5344CB8AC3E}">
        <p14:creationId xmlns:p14="http://schemas.microsoft.com/office/powerpoint/2010/main" val="124728140"/>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F1E562-BD8E-A437-386A-C361E624664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BDAB59B-D1FA-44F8-64D3-1787A9F890E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1AA3D63-A4BF-225E-33AB-83EB26A69262}"/>
              </a:ext>
            </a:extLst>
          </p:cNvPr>
          <p:cNvSpPr>
            <a:spLocks noGrp="1"/>
          </p:cNvSpPr>
          <p:nvPr>
            <p:ph type="body" idx="1"/>
          </p:nvPr>
        </p:nvSpPr>
        <p:spPr/>
        <p:txBody>
          <a:bodyPr/>
          <a:lstStyle/>
          <a:p>
            <a:r>
              <a:rPr lang="ja-JP" altLang="en-US"/>
              <a:t>しかし今回の一気通貫のフローでは、撮像～表示まで</a:t>
            </a:r>
            <a:r>
              <a:rPr lang="en-US" altLang="ja-JP"/>
              <a:t>HDR</a:t>
            </a:r>
            <a:r>
              <a:rPr lang="ja-JP" altLang="en-US"/>
              <a:t>の輝度をフルにサポートできているので、全体の一貫性を保つことができることが大きな利点です。</a:t>
            </a:r>
            <a:endParaRPr lang="en-US" altLang="ja-JP"/>
          </a:p>
          <a:p>
            <a:r>
              <a:rPr lang="ja-JP" altLang="en-US"/>
              <a:t>さらにそれだけでなく、人間の視覚範囲をカバーしているので、現実世界とも一致させることができ、後で見たときに記憶と違う、ということがおこりにくいです。</a:t>
            </a:r>
            <a:endParaRPr lang="en-US" altLang="ja-JP"/>
          </a:p>
        </p:txBody>
      </p:sp>
      <p:sp>
        <p:nvSpPr>
          <p:cNvPr id="4" name="スライド番号プレースホルダー 3">
            <a:extLst>
              <a:ext uri="{FF2B5EF4-FFF2-40B4-BE49-F238E27FC236}">
                <a16:creationId xmlns:a16="http://schemas.microsoft.com/office/drawing/2014/main" id="{8E0CBF25-0388-CCD1-575D-28141968444E}"/>
              </a:ext>
            </a:extLst>
          </p:cNvPr>
          <p:cNvSpPr>
            <a:spLocks noGrp="1"/>
          </p:cNvSpPr>
          <p:nvPr>
            <p:ph type="sldNum" sz="quarter" idx="5"/>
          </p:nvPr>
        </p:nvSpPr>
        <p:spPr/>
        <p:txBody>
          <a:bodyPr/>
          <a:lstStyle/>
          <a:p>
            <a:fld id="{E56D0550-F6EF-485E-855E-1B0F0A3BFBD2}" type="slidenum">
              <a:rPr lang="en-US" altLang="ja-JP" smtClean="0"/>
              <a:t>109</a:t>
            </a:fld>
            <a:endParaRPr kumimoji="1" lang="ja-JP" altLang="en-US"/>
          </a:p>
        </p:txBody>
      </p:sp>
    </p:spTree>
    <p:extLst>
      <p:ext uri="{BB962C8B-B14F-4D97-AF65-F5344CB8AC3E}">
        <p14:creationId xmlns:p14="http://schemas.microsoft.com/office/powerpoint/2010/main" val="32599850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a:t>ここで重要だったことがあります。</a:t>
            </a:r>
            <a:endParaRPr lang="ja-JP" altLang="en-US"/>
          </a:p>
          <a:p>
            <a:r>
              <a:rPr lang="en-US" altLang="ja-JP" err="1"/>
              <a:t>後述する、DisplayHDRなどの規格の助けもあり</a:t>
            </a:r>
            <a:r>
              <a:rPr lang="en-US" altLang="ja-JP"/>
              <a:t>、</a:t>
            </a:r>
          </a:p>
          <a:p>
            <a:r>
              <a:rPr lang="en-US" altLang="ja-JP" err="1"/>
              <a:t>ローエンドからハイエンド、PCモニタまで含め</a:t>
            </a:r>
            <a:r>
              <a:rPr lang="en-US" altLang="ja-JP"/>
              <a:t>、</a:t>
            </a:r>
            <a:endParaRPr lang="ja-JP" altLang="en-US"/>
          </a:p>
          <a:p>
            <a:r>
              <a:rPr lang="en-US" altLang="ja-JP" err="1"/>
              <a:t>様々な映像表示装置がHDRに対応した、という点です</a:t>
            </a:r>
            <a:r>
              <a:rPr lang="en-US" altLang="ja-JP"/>
              <a:t>。</a:t>
            </a:r>
          </a:p>
          <a:p>
            <a:endParaRPr lang="en-US" altLang="ja-JP"/>
          </a:p>
          <a:p>
            <a:r>
              <a:rPr lang="en-US" altLang="ja-JP" err="1"/>
              <a:t>画質や性能はさまざまではありましたが</a:t>
            </a:r>
            <a:r>
              <a:rPr lang="en-US" altLang="ja-JP"/>
              <a:t>、</a:t>
            </a:r>
          </a:p>
          <a:p>
            <a:r>
              <a:rPr lang="en-US" altLang="ja-JP" err="1"/>
              <a:t>とりあえずゲーム機を対応テレビにつなげばHDR出力になる、という環境が</a:t>
            </a:r>
            <a:r>
              <a:rPr lang="en-US" altLang="ja-JP"/>
              <a:t>、</a:t>
            </a:r>
          </a:p>
          <a:p>
            <a:r>
              <a:rPr lang="en-US" altLang="ja-JP" err="1"/>
              <a:t>限られたプロ向けだけでなく、一般のご家庭にも出現したわけです</a:t>
            </a:r>
            <a:r>
              <a:rPr lang="en-US" altLang="ja-JP"/>
              <a:t>。</a:t>
            </a:r>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a:t>11</a:t>
            </a:fld>
            <a:endParaRPr kumimoji="1" lang="ja-JP" altLang="en-US"/>
          </a:p>
        </p:txBody>
      </p:sp>
    </p:spTree>
    <p:extLst>
      <p:ext uri="{BB962C8B-B14F-4D97-AF65-F5344CB8AC3E}">
        <p14:creationId xmlns:p14="http://schemas.microsoft.com/office/powerpoint/2010/main" val="1552274546"/>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では</a:t>
            </a:r>
            <a:r>
              <a:rPr kumimoji="1" lang="en-US" altLang="ja-JP"/>
              <a:t>GT</a:t>
            </a:r>
            <a:r>
              <a:rPr kumimoji="1" lang="ja-JP" altLang="en-US"/>
              <a:t>の制作においてはどんなメリットがあるでしょうか。</a:t>
            </a:r>
            <a:endParaRPr kumimoji="1" lang="en-US" altLang="ja-JP"/>
          </a:p>
          <a:p>
            <a:endParaRPr kumimoji="1" lang="en-US" altLang="ja-JP"/>
          </a:p>
          <a:p>
            <a:r>
              <a:rPr kumimoji="1" lang="ja-JP" altLang="en-US"/>
              <a:t>まず、現地の光のありようを、かなり忠実に持ち帰ることができることが期待できます。</a:t>
            </a:r>
            <a:endParaRPr kumimoji="1" lang="en-US" altLang="ja-JP"/>
          </a:p>
          <a:p>
            <a:endParaRPr kumimoji="1" lang="en-US" altLang="ja-JP"/>
          </a:p>
          <a:p>
            <a:r>
              <a:rPr kumimoji="1" lang="ja-JP" altLang="en-US"/>
              <a:t>また、撮像から表示までを保証する設計によって、何か違和感があったときに原因がどこにあるかを見つけることも容易になると思われます。</a:t>
            </a:r>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110</a:t>
            </a:fld>
            <a:endParaRPr kumimoji="1" lang="ja-JP" altLang="en-US"/>
          </a:p>
        </p:txBody>
      </p:sp>
    </p:spTree>
    <p:extLst>
      <p:ext uri="{BB962C8B-B14F-4D97-AF65-F5344CB8AC3E}">
        <p14:creationId xmlns:p14="http://schemas.microsoft.com/office/powerpoint/2010/main" val="86875664"/>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ゲームに限らず、エンタメ全般においてはどのような役割を果たすことができるでしょうか。</a:t>
            </a:r>
            <a:endParaRPr kumimoji="1" lang="en-US" altLang="ja-JP"/>
          </a:p>
          <a:p>
            <a:endParaRPr kumimoji="1" lang="en-US" altLang="ja-JP"/>
          </a:p>
          <a:p>
            <a:r>
              <a:rPr kumimoji="1" lang="ja-JP" altLang="en-US"/>
              <a:t>これまでも映像は、解像度、色再現、コントラスト、フレームレートなどなど様々な軸で進化してきました。</a:t>
            </a:r>
            <a:endParaRPr kumimoji="1" lang="en-US" altLang="ja-JP"/>
          </a:p>
          <a:p>
            <a:r>
              <a:rPr kumimoji="1" lang="ja-JP" altLang="en-US"/>
              <a:t>今回の輝度範囲は、新たな軸として表現の幅を広げてくれます。</a:t>
            </a:r>
            <a:endParaRPr kumimoji="1" lang="en-US" altLang="ja-JP"/>
          </a:p>
          <a:p>
            <a:r>
              <a:rPr kumimoji="1" lang="en-US" altLang="ja-JP"/>
              <a:t>10,000 nits</a:t>
            </a:r>
            <a:r>
              <a:rPr kumimoji="1" lang="ja-JP" altLang="en-US"/>
              <a:t>になると</a:t>
            </a:r>
            <a:r>
              <a:rPr kumimoji="1" lang="en-US" altLang="ja-JP"/>
              <a:t>”</a:t>
            </a:r>
            <a:r>
              <a:rPr kumimoji="1" lang="ja-JP" altLang="en-US"/>
              <a:t>あかるい</a:t>
            </a:r>
            <a:r>
              <a:rPr kumimoji="1" lang="en-US" altLang="ja-JP"/>
              <a:t>”</a:t>
            </a:r>
            <a:r>
              <a:rPr kumimoji="1" lang="ja-JP" altLang="en-US"/>
              <a:t>ではなく、</a:t>
            </a:r>
            <a:r>
              <a:rPr kumimoji="1" lang="en-US" altLang="ja-JP"/>
              <a:t>”</a:t>
            </a:r>
            <a:r>
              <a:rPr kumimoji="1" lang="ja-JP" altLang="en-US"/>
              <a:t>まぶしい</a:t>
            </a:r>
            <a:r>
              <a:rPr kumimoji="1" lang="en-US" altLang="ja-JP"/>
              <a:t>”</a:t>
            </a:r>
            <a:r>
              <a:rPr kumimoji="1" lang="ja-JP" altLang="en-US"/>
              <a:t>という感覚があり、</a:t>
            </a:r>
            <a:r>
              <a:rPr kumimoji="1" lang="en-US" altLang="ja-JP"/>
              <a:t>5,000 nits</a:t>
            </a:r>
            <a:r>
              <a:rPr kumimoji="1" lang="ja-JP" altLang="en-US"/>
              <a:t>などとは明確に異なった知覚が体験できます</a:t>
            </a:r>
            <a:endParaRPr kumimoji="1" lang="en-US" altLang="ja-JP"/>
          </a:p>
          <a:p>
            <a:r>
              <a:rPr kumimoji="1" lang="ja-JP" altLang="en-US"/>
              <a:t>しっかりと人間の視覚の輝度範囲をカバーすることで、現場をリアルに追体験するような感覚が得られるようになると我々は考えています。</a:t>
            </a:r>
            <a:endParaRPr kumimoji="1" lang="en-US" altLang="ja-JP"/>
          </a:p>
          <a:p>
            <a:endParaRPr kumimoji="1" lang="en-US" altLang="ja-JP"/>
          </a:p>
          <a:p>
            <a:endParaRPr kumimoji="1" lang="en-US" altLang="ja-JP"/>
          </a:p>
          <a:p>
            <a:r>
              <a:rPr kumimoji="1" lang="ja-JP" altLang="en-US"/>
              <a:t>画像</a:t>
            </a:r>
            <a:r>
              <a:rPr kumimoji="1" lang="en-US" altLang="ja-JP"/>
              <a:t>: office stock</a:t>
            </a:r>
            <a:endParaRPr kumimoji="1" lang="ja-JP" altLang="en-US"/>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111</a:t>
            </a:fld>
            <a:endParaRPr kumimoji="1" lang="ja-JP" altLang="en-US"/>
          </a:p>
        </p:txBody>
      </p:sp>
    </p:spTree>
    <p:extLst>
      <p:ext uri="{BB962C8B-B14F-4D97-AF65-F5344CB8AC3E}">
        <p14:creationId xmlns:p14="http://schemas.microsoft.com/office/powerpoint/2010/main" val="2417224099"/>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では、最後に、今日の発表のまとめとなります。</a:t>
            </a:r>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112</a:t>
            </a:fld>
            <a:endParaRPr kumimoji="1" lang="ja-JP" altLang="en-US"/>
          </a:p>
        </p:txBody>
      </p:sp>
    </p:spTree>
    <p:extLst>
      <p:ext uri="{BB962C8B-B14F-4D97-AF65-F5344CB8AC3E}">
        <p14:creationId xmlns:p14="http://schemas.microsoft.com/office/powerpoint/2010/main" val="72759505"/>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461959">
              <a:defRPr/>
            </a:pPr>
            <a:r>
              <a:rPr kumimoji="1" lang="ja-JP" altLang="en-US"/>
              <a:t>まず、ソニー側で</a:t>
            </a:r>
            <a:r>
              <a:rPr kumimoji="1" lang="en-US" altLang="ja-JP"/>
              <a:t>10,000 nits</a:t>
            </a:r>
            <a:r>
              <a:rPr kumimoji="1" lang="ja-JP" altLang="en-US"/>
              <a:t>を超える超高輝度ディスプレイを試作しました。</a:t>
            </a:r>
            <a:endParaRPr kumimoji="1" lang="en-US" altLang="ja-JP"/>
          </a:p>
          <a:p>
            <a:pPr defTabSz="461959">
              <a:defRPr/>
            </a:pPr>
            <a:r>
              <a:rPr kumimoji="1" lang="ja-JP" altLang="en-US"/>
              <a:t>これは、</a:t>
            </a:r>
            <a:r>
              <a:rPr lang="ja-JP" altLang="en-US"/>
              <a:t>高輝度から低輝度で非常にダイナミックレンジの広い映像を実現できるものとなりました。</a:t>
            </a:r>
            <a:endParaRPr kumimoji="1" lang="en-US" altLang="ja-JP"/>
          </a:p>
          <a:p>
            <a:endParaRPr kumimoji="1" lang="en-US" altLang="ja-JP"/>
          </a:p>
          <a:p>
            <a:r>
              <a:rPr kumimoji="1" lang="ja-JP" altLang="en-US"/>
              <a:t>これを用いて、</a:t>
            </a:r>
            <a:r>
              <a:rPr kumimoji="1" lang="en-US" altLang="ja-JP"/>
              <a:t>Gran Turismo 7</a:t>
            </a:r>
            <a:r>
              <a:rPr kumimoji="1" lang="ja-JP" altLang="en-US"/>
              <a:t>を表示したところ、これまで作ってきたデータの真価が発揮され、非常に良い体験を得ることができました。</a:t>
            </a:r>
            <a:endParaRPr kumimoji="1" lang="en-US" altLang="ja-JP"/>
          </a:p>
          <a:p>
            <a:endParaRPr kumimoji="1" lang="en-US" altLang="ja-JP"/>
          </a:p>
          <a:p>
            <a:r>
              <a:rPr kumimoji="1" lang="ja-JP" altLang="en-US"/>
              <a:t>さらに、これまでよりも広いダイナミックレンジを撮像できる、</a:t>
            </a:r>
            <a:r>
              <a:rPr kumimoji="1" lang="en-US" altLang="ja-JP"/>
              <a:t>HDR</a:t>
            </a:r>
            <a:r>
              <a:rPr kumimoji="1" lang="ja-JP" altLang="en-US"/>
              <a:t>カメラも試作しました。</a:t>
            </a:r>
            <a:endParaRPr kumimoji="1" lang="en-US" altLang="ja-JP"/>
          </a:p>
          <a:p>
            <a:endParaRPr kumimoji="1" lang="en-US" altLang="ja-JP"/>
          </a:p>
          <a:p>
            <a:r>
              <a:rPr kumimoji="1" lang="ja-JP" altLang="en-US"/>
              <a:t>ディスプレイとカメラを組み合わせることで、これまでにない、入力と出力で一貫した</a:t>
            </a:r>
            <a:r>
              <a:rPr kumimoji="1" lang="en-US" altLang="ja-JP"/>
              <a:t>HDR</a:t>
            </a:r>
            <a:r>
              <a:rPr kumimoji="1" lang="ja-JP" altLang="en-US"/>
              <a:t>体験を得ることができました。</a:t>
            </a:r>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113</a:t>
            </a:fld>
            <a:endParaRPr kumimoji="1" lang="ja-JP" altLang="en-US"/>
          </a:p>
        </p:txBody>
      </p:sp>
    </p:spTree>
    <p:extLst>
      <p:ext uri="{BB962C8B-B14F-4D97-AF65-F5344CB8AC3E}">
        <p14:creationId xmlns:p14="http://schemas.microsoft.com/office/powerpoint/2010/main" val="2969927410"/>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最後に言いたいことはこれです。</a:t>
            </a:r>
            <a:endParaRPr kumimoji="1" lang="en-US" altLang="ja-JP"/>
          </a:p>
          <a:p>
            <a:endParaRPr kumimoji="1" lang="en-US" altLang="ja-JP"/>
          </a:p>
          <a:p>
            <a:r>
              <a:rPr kumimoji="1" lang="ja-JP" altLang="en-US"/>
              <a:t>出力も、入力も、高ダイナミックレンジであることはとても価値あることです。</a:t>
            </a:r>
            <a:endParaRPr kumimoji="1" lang="en-US" altLang="ja-JP"/>
          </a:p>
          <a:p>
            <a:endParaRPr kumimoji="1" lang="en-US" altLang="ja-JP"/>
          </a:p>
          <a:p>
            <a:r>
              <a:rPr kumimoji="1" lang="ja-JP" altLang="en-US"/>
              <a:t>是非、今回の超高輝度ディスプレイによる</a:t>
            </a:r>
            <a:r>
              <a:rPr kumimoji="1" lang="en-US" altLang="ja-JP"/>
              <a:t>Gran Turismo</a:t>
            </a:r>
            <a:r>
              <a:rPr kumimoji="1" lang="ja-JP" altLang="en-US"/>
              <a:t>映像を体験してみてください！</a:t>
            </a:r>
            <a:endParaRPr kumimoji="1" lang="en-US" altLang="ja-JP"/>
          </a:p>
          <a:p>
            <a:r>
              <a:rPr kumimoji="1" lang="ja-JP" altLang="en-US"/>
              <a:t>会場出てすぐ、展示エリアにて展示中です。</a:t>
            </a:r>
            <a:endParaRPr kumimoji="1" lang="en-US" altLang="ja-JP"/>
          </a:p>
          <a:p>
            <a:endParaRPr kumimoji="1" lang="en-US" altLang="ja-JP"/>
          </a:p>
          <a:p>
            <a:r>
              <a:rPr kumimoji="1" lang="ja-JP" altLang="en-US"/>
              <a:t>発表は以上となります。ありがとうございました。</a:t>
            </a:r>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114</a:t>
            </a:fld>
            <a:endParaRPr kumimoji="1" lang="ja-JP" altLang="en-US"/>
          </a:p>
        </p:txBody>
      </p:sp>
    </p:spTree>
    <p:extLst>
      <p:ext uri="{BB962C8B-B14F-4D97-AF65-F5344CB8AC3E}">
        <p14:creationId xmlns:p14="http://schemas.microsoft.com/office/powerpoint/2010/main" val="1624147267"/>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115</a:t>
            </a:fld>
            <a:endParaRPr kumimoji="1" lang="ja-JP" altLang="en-US"/>
          </a:p>
        </p:txBody>
      </p:sp>
    </p:spTree>
    <p:extLst>
      <p:ext uri="{BB962C8B-B14F-4D97-AF65-F5344CB8AC3E}">
        <p14:creationId xmlns:p14="http://schemas.microsoft.com/office/powerpoint/2010/main" val="4975921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PCのHDR対応も、同時期に進みました。</a:t>
            </a:r>
          </a:p>
          <a:p>
            <a:r>
              <a:rPr lang="ja-JP" altLang="en-US" dirty="0"/>
              <a:t>Windows 10 Creators Update以降、ゲームやメディア再生時にHDRや広色域がサポートされるようになりました。</a:t>
            </a:r>
          </a:p>
          <a:p>
            <a:endParaRPr lang="ja-JP" altLang="en-US" dirty="0"/>
          </a:p>
          <a:p>
            <a:r>
              <a:rPr lang="ja-JP" altLang="en-US" dirty="0"/>
              <a:t>PCでのHDRは、OSやGPU、ドライバ、ディスプレイ、そしてゲームソフトウェアすべてで対応する必要があり、</a:t>
            </a:r>
            <a:endParaRPr lang="ja-JP" dirty="0"/>
          </a:p>
          <a:p>
            <a:r>
              <a:rPr lang="ja-JP" dirty="0"/>
              <a:t>コンソールゲームと比較すると多少複雑で</a:t>
            </a:r>
            <a:r>
              <a:rPr lang="ja-JP" altLang="en-US" dirty="0"/>
              <a:t>したが、</a:t>
            </a:r>
            <a:endParaRPr lang="ja-JP" dirty="0"/>
          </a:p>
          <a:p>
            <a:r>
              <a:rPr lang="ja-JP" altLang="en-US" dirty="0"/>
              <a:t>AutoHDRやキャリブレーション機能など、HDR体験を改善する機能が段階的に追加されてきました。</a:t>
            </a:r>
            <a:endParaRPr lang="ja-JP" dirty="0"/>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a:t>12</a:t>
            </a:fld>
            <a:endParaRPr kumimoji="1" lang="ja-JP" altLang="en-US"/>
          </a:p>
        </p:txBody>
      </p:sp>
    </p:spTree>
    <p:extLst>
      <p:ext uri="{BB962C8B-B14F-4D97-AF65-F5344CB8AC3E}">
        <p14:creationId xmlns:p14="http://schemas.microsoft.com/office/powerpoint/2010/main" val="18971019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a:t>ここで、HGIGという活動について触れておきたいと思います。</a:t>
            </a:r>
          </a:p>
          <a:p>
            <a:endParaRPr lang="ja-JP" altLang="en-US"/>
          </a:p>
          <a:p>
            <a:r>
              <a:rPr lang="ja-JP" altLang="en-US"/>
              <a:t>簡単に言ってしまうと、HGIGは、HDRでのゲーム体験を良いものにするために、</a:t>
            </a:r>
          </a:p>
          <a:p>
            <a:r>
              <a:rPr lang="ja-JP" altLang="en-US"/>
              <a:t>ゲーム業界とTV・ディスプレイ業界の有志企業によって発足したグループです。</a:t>
            </a:r>
          </a:p>
          <a:p>
            <a:endParaRPr lang="ja-JP" altLang="en-US"/>
          </a:p>
          <a:p>
            <a:r>
              <a:rPr lang="ja-JP" altLang="en-US"/>
              <a:t>2016年と2017年に会合を開き、</a:t>
            </a:r>
          </a:p>
          <a:p>
            <a:r>
              <a:rPr lang="ja-JP"/>
              <a:t>HDRゲームのユーザー体験を改善するためのベストプラクティスを整理し、</a:t>
            </a:r>
          </a:p>
          <a:p>
            <a:r>
              <a:rPr lang="en-US" altLang="ja-JP" err="1"/>
              <a:t>HDRゲームの制作や配信に関するガイドライン案を公開しました</a:t>
            </a:r>
            <a:r>
              <a:rPr lang="en-US" altLang="ja-JP"/>
              <a:t>。</a:t>
            </a:r>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a:t>13</a:t>
            </a:fld>
            <a:endParaRPr kumimoji="1" lang="ja-JP" altLang="en-US"/>
          </a:p>
        </p:txBody>
      </p:sp>
    </p:spTree>
    <p:extLst>
      <p:ext uri="{BB962C8B-B14F-4D97-AF65-F5344CB8AC3E}">
        <p14:creationId xmlns:p14="http://schemas.microsoft.com/office/powerpoint/2010/main" val="18719173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a:t>なぜこんな会合をしたかというと、当時のHDRゲーム体験は、少しカオスに陥りかけていたのです。</a:t>
            </a:r>
          </a:p>
          <a:p>
            <a:r>
              <a:rPr lang="ja-JP" altLang="en-US"/>
              <a:t>HDR信号の出力に対応した、という意味ではHDRゲームの数は増えてきていました。</a:t>
            </a:r>
          </a:p>
          <a:p>
            <a:endParaRPr lang="ja-JP" altLang="en-US"/>
          </a:p>
          <a:p>
            <a:r>
              <a:rPr lang="ja-JP" altLang="en-US"/>
              <a:t>しかし、それは良好なユーザー体験を意味しませんでした。</a:t>
            </a:r>
          </a:p>
          <a:p>
            <a:r>
              <a:rPr lang="ja-JP" altLang="en-US"/>
              <a:t>モニタや設定の組み合わせによっては、映像が暗すぎたり、明るすぎたりしてしまったのです。</a:t>
            </a:r>
          </a:p>
          <a:p>
            <a:r>
              <a:rPr lang="ja-JP" altLang="en-US"/>
              <a:t>ゲームはインタラクティブで没入性が高く、同時に競技性があることもあります。</a:t>
            </a:r>
          </a:p>
          <a:p>
            <a:r>
              <a:rPr lang="ja-JP" altLang="en-US"/>
              <a:t>モニタの設定や、エフェクトの設定によって、暗部や明部の見え方が変わってしまうと、</a:t>
            </a:r>
          </a:p>
          <a:p>
            <a:r>
              <a:rPr lang="ja-JP" altLang="en-US"/>
              <a:t>意図しない演出になってしまったり、ゲームプレイに影響してしまうことがあるのです。</a:t>
            </a:r>
          </a:p>
          <a:p>
            <a:r>
              <a:rPr lang="ja-JP" altLang="en-US"/>
              <a:t>つまり、表示デバイスごとのHDR出力の差を、ゲーム体験上の問題として扱う必要がありました。</a:t>
            </a:r>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a:t>14</a:t>
            </a:fld>
            <a:endParaRPr kumimoji="1" lang="ja-JP" altLang="en-US"/>
          </a:p>
        </p:txBody>
      </p:sp>
    </p:spTree>
    <p:extLst>
      <p:ext uri="{BB962C8B-B14F-4D97-AF65-F5344CB8AC3E}">
        <p14:creationId xmlns:p14="http://schemas.microsoft.com/office/powerpoint/2010/main" val="4289030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err="1">
                <a:solidFill>
                  <a:srgbClr val="444444"/>
                </a:solidFill>
              </a:rPr>
              <a:t>HGiGで示されたベストプラクティスは</a:t>
            </a:r>
            <a:r>
              <a:rPr lang="en-US" altLang="ja-JP">
                <a:solidFill>
                  <a:srgbClr val="444444"/>
                </a:solidFill>
              </a:rPr>
              <a:t>、</a:t>
            </a:r>
            <a:endParaRPr lang="ja-JP" altLang="en-US">
              <a:solidFill>
                <a:srgbClr val="444444"/>
              </a:solidFill>
            </a:endParaRPr>
          </a:p>
          <a:p>
            <a:r>
              <a:rPr lang="en-US" altLang="ja-JP" err="1">
                <a:solidFill>
                  <a:srgbClr val="444444"/>
                </a:solidFill>
              </a:rPr>
              <a:t>ディスプレイごとに出力特性に差があることは、避けられない前提として考えよう、ということでした</a:t>
            </a:r>
            <a:r>
              <a:rPr lang="en-US" altLang="ja-JP">
                <a:solidFill>
                  <a:srgbClr val="444444"/>
                </a:solidFill>
              </a:rPr>
              <a:t>。</a:t>
            </a:r>
          </a:p>
          <a:p>
            <a:endParaRPr lang="en-US" altLang="ja-JP">
              <a:solidFill>
                <a:srgbClr val="444444"/>
              </a:solidFill>
            </a:endParaRPr>
          </a:p>
          <a:p>
            <a:r>
              <a:rPr lang="en-US" altLang="ja-JP" err="1">
                <a:solidFill>
                  <a:srgbClr val="444444"/>
                </a:solidFill>
              </a:rPr>
              <a:t>実際、出力デバイスは、画素構造や目標価格などによって、どうしても映像品質に差が発生してしまいます</a:t>
            </a:r>
            <a:r>
              <a:rPr lang="en-US" altLang="ja-JP">
                <a:solidFill>
                  <a:srgbClr val="444444"/>
                </a:solidFill>
              </a:rPr>
              <a:t>。</a:t>
            </a:r>
          </a:p>
          <a:p>
            <a:r>
              <a:rPr lang="en-US" altLang="ja-JP" err="1">
                <a:solidFill>
                  <a:srgbClr val="444444"/>
                </a:solidFill>
              </a:rPr>
              <a:t>HDRに対応することによって、この差がより大きくなることは避けられないのです</a:t>
            </a:r>
            <a:r>
              <a:rPr lang="en-US" altLang="ja-JP">
                <a:solidFill>
                  <a:srgbClr val="444444"/>
                </a:solidFill>
              </a:rPr>
              <a:t>。</a:t>
            </a:r>
          </a:p>
          <a:p>
            <a:r>
              <a:rPr lang="ja-JP" altLang="en-US">
                <a:solidFill>
                  <a:srgbClr val="444444"/>
                </a:solidFill>
              </a:rPr>
              <a:t>そこで、</a:t>
            </a:r>
            <a:r>
              <a:rPr lang="ja-JP"/>
              <a:t>表示デバイスごとのHDR出力性能の差を、ゲーム側にフィードバックする仕組みが提案されました。</a:t>
            </a:r>
            <a:endParaRPr lang="ja-JP" altLang="en-US">
              <a:solidFill>
                <a:srgbClr val="444444"/>
              </a:solidFill>
            </a:endParaRPr>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a:t>15</a:t>
            </a:fld>
            <a:endParaRPr kumimoji="1" lang="ja-JP" altLang="en-US"/>
          </a:p>
        </p:txBody>
      </p:sp>
    </p:spTree>
    <p:extLst>
      <p:ext uri="{BB962C8B-B14F-4D97-AF65-F5344CB8AC3E}">
        <p14:creationId xmlns:p14="http://schemas.microsoft.com/office/powerpoint/2010/main" val="4762129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a:t>具体的には、以下のような方法です。</a:t>
            </a:r>
          </a:p>
          <a:p>
            <a:endParaRPr lang="ja-JP" altLang="en-US"/>
          </a:p>
          <a:p>
            <a:r>
              <a:rPr lang="ja-JP" altLang="en-US"/>
              <a:t>まず、コンソールなどのプラットフォーム側は、ディスプレイのHDR特性をゲームに渡します。</a:t>
            </a:r>
          </a:p>
          <a:p>
            <a:r>
              <a:rPr lang="ja-JP" altLang="en-US"/>
              <a:t>さまざまな方法、HDMIの識別子や、データベース、</a:t>
            </a:r>
            <a:endParaRPr lang="ja-JP"/>
          </a:p>
          <a:p>
            <a:r>
              <a:rPr lang="ja-JP" altLang="en-US"/>
              <a:t>キャリブレーションによる計測などで得られた性能値を、ゲーム側にAPIを経由して通知します。</a:t>
            </a:r>
            <a:endParaRPr lang="ja-JP"/>
          </a:p>
          <a:p>
            <a:endParaRPr lang="ja-JP" altLang="en-US"/>
          </a:p>
          <a:p>
            <a:r>
              <a:rPr lang="ja-JP" altLang="en-US"/>
              <a:t>ゲーム側はこのパラメタを取得し、</a:t>
            </a:r>
            <a:endParaRPr lang="ja-JP"/>
          </a:p>
          <a:p>
            <a:r>
              <a:rPr lang="ja-JP" altLang="en-US"/>
              <a:t>ゲームプレイ上重要な要素の明るさを調整することで、</a:t>
            </a:r>
            <a:endParaRPr lang="ja-JP"/>
          </a:p>
          <a:p>
            <a:r>
              <a:rPr lang="ja-JP" altLang="en-US"/>
              <a:t>視認性を保証することができます。</a:t>
            </a:r>
          </a:p>
          <a:p>
            <a:endParaRPr lang="ja-JP" altLang="en-US"/>
          </a:p>
          <a:p>
            <a:r>
              <a:rPr lang="ja-JP" altLang="en-US"/>
              <a:t>エフェクトなど、小さな面積の強いハイライトについての性能値を利用することで、</a:t>
            </a:r>
          </a:p>
          <a:p>
            <a:r>
              <a:rPr lang="ja-JP" altLang="en-US"/>
              <a:t>ゲームプレイを阻害せず、インパクトのある描写も可能になります。</a:t>
            </a:r>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a:t>16</a:t>
            </a:fld>
            <a:endParaRPr kumimoji="1" lang="ja-JP" altLang="en-US"/>
          </a:p>
        </p:txBody>
      </p:sp>
    </p:spTree>
    <p:extLst>
      <p:ext uri="{BB962C8B-B14F-4D97-AF65-F5344CB8AC3E}">
        <p14:creationId xmlns:p14="http://schemas.microsoft.com/office/powerpoint/2010/main" val="24026156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a:t>一般に、HDRテレビには、全画面の白はそれほど明るくできないが、</a:t>
            </a:r>
            <a:endParaRPr lang="ja-JP"/>
          </a:p>
          <a:p>
            <a:r>
              <a:rPr lang="ja-JP" altLang="en-US"/>
              <a:t>一部分だけの白ならばかなり明るくできる、という特性があります。</a:t>
            </a:r>
            <a:endParaRPr lang="ja-JP"/>
          </a:p>
          <a:p>
            <a:r>
              <a:rPr lang="ja-JP" altLang="en-US"/>
              <a:t>また、黒つぶれのしやすさもテレビごとに大きな差があります。</a:t>
            </a:r>
          </a:p>
          <a:p>
            <a:endParaRPr lang="ja-JP" altLang="en-US"/>
          </a:p>
          <a:p>
            <a:r>
              <a:rPr lang="ja-JP" altLang="en-US"/>
              <a:t>そこで、HGIGでは、テレビの性能を３つの値で規定しました。</a:t>
            </a:r>
          </a:p>
          <a:p>
            <a:endParaRPr lang="ja-JP" altLang="en-US"/>
          </a:p>
          <a:p>
            <a:r>
              <a:rPr lang="ja-JP"/>
              <a:t>値としては、</a:t>
            </a:r>
            <a:endParaRPr lang="en-US" altLang="ja-JP">
              <a:solidFill>
                <a:srgbClr val="444444"/>
              </a:solidFill>
            </a:endParaRPr>
          </a:p>
          <a:p>
            <a:r>
              <a:rPr lang="ja-JP"/>
              <a:t>MaxTML - 小さな領域で出せる最大輝度</a:t>
            </a:r>
            <a:endParaRPr lang="en-US" altLang="ja-JP">
              <a:solidFill>
                <a:srgbClr val="444444"/>
              </a:solidFill>
            </a:endParaRPr>
          </a:p>
          <a:p>
            <a:r>
              <a:rPr lang="ja-JP"/>
              <a:t>MaxFFTML - 全画面で出せる最大輝度</a:t>
            </a:r>
            <a:endParaRPr lang="en-US" altLang="ja-JP">
              <a:solidFill>
                <a:srgbClr val="444444"/>
              </a:solidFill>
            </a:endParaRPr>
          </a:p>
          <a:p>
            <a:r>
              <a:rPr lang="ja-JP"/>
              <a:t>MinTML - 黒と識別できる最小輝度</a:t>
            </a:r>
            <a:endParaRPr lang="en-US" altLang="ja-JP">
              <a:solidFill>
                <a:srgbClr val="444444"/>
              </a:solidFill>
            </a:endParaRPr>
          </a:p>
          <a:p>
            <a:r>
              <a:rPr lang="ja-JP"/>
              <a:t>の三つです。</a:t>
            </a:r>
            <a:endParaRPr lang="en-US" altLang="ja-JP">
              <a:solidFill>
                <a:srgbClr val="444444"/>
              </a:solidFill>
            </a:endParaRPr>
          </a:p>
          <a:p>
            <a:endParaRPr lang="ja-JP" altLang="en-US"/>
          </a:p>
          <a:p>
            <a:r>
              <a:rPr lang="ja-JP" altLang="en-US"/>
              <a:t>これらに基づいた</a:t>
            </a:r>
            <a:r>
              <a:rPr lang="en-US" altLang="ja-JP"/>
              <a:t>HDR</a:t>
            </a:r>
            <a:r>
              <a:rPr lang="ja-JP" altLang="en-US"/>
              <a:t>の範囲を、Primary HDR Rangeと、Extended HDR Rangeと呼びます。</a:t>
            </a:r>
          </a:p>
          <a:p>
            <a:r>
              <a:rPr lang="ja-JP" altLang="en-US"/>
              <a:t>この２つがどの程度乖離するかは、機種や、画質設定によって大きく異なります。</a:t>
            </a:r>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a:t>17</a:t>
            </a:fld>
            <a:endParaRPr kumimoji="1" lang="ja-JP" altLang="en-US"/>
          </a:p>
        </p:txBody>
      </p:sp>
    </p:spTree>
    <p:extLst>
      <p:ext uri="{BB962C8B-B14F-4D97-AF65-F5344CB8AC3E}">
        <p14:creationId xmlns:p14="http://schemas.microsoft.com/office/powerpoint/2010/main" val="14662259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a:t>これはHGIGの提案したキャリブレーションパターンと、その解説です。</a:t>
            </a:r>
          </a:p>
          <a:p>
            <a:endParaRPr lang="ja-JP" altLang="en-US"/>
          </a:p>
          <a:p>
            <a:r>
              <a:rPr lang="ja-JP" altLang="en-US"/>
              <a:t>背景は実は黒ではありません。1ニットの指定になっています。</a:t>
            </a:r>
          </a:p>
          <a:p>
            <a:r>
              <a:rPr lang="ja-JP" altLang="en-US"/>
              <a:t>これは、部分駆動バックライトなどをオフにさせないためです。</a:t>
            </a:r>
            <a:endParaRPr lang="ja-JP"/>
          </a:p>
          <a:p>
            <a:r>
              <a:rPr lang="ja-JP" altLang="en-US"/>
              <a:t>高輝度エリアを10%に小さくしているのは、Extended HDR Rangeを計測したいためです。</a:t>
            </a:r>
          </a:p>
          <a:p>
            <a:r>
              <a:rPr lang="ja-JP" altLang="en-US"/>
              <a:t>よく見るあのパターンにはこういう意図や設計があったのですね。</a:t>
            </a:r>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a:t>18</a:t>
            </a:fld>
            <a:endParaRPr kumimoji="1" lang="ja-JP" altLang="en-US"/>
          </a:p>
        </p:txBody>
      </p:sp>
    </p:spTree>
    <p:extLst>
      <p:ext uri="{BB962C8B-B14F-4D97-AF65-F5344CB8AC3E}">
        <p14:creationId xmlns:p14="http://schemas.microsoft.com/office/powerpoint/2010/main" val="40345505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a:t>実は、HGIGは、ディスプレイ側にもベストプラクティスを提案しています。</a:t>
            </a:r>
          </a:p>
          <a:p>
            <a:endParaRPr lang="ja-JP" altLang="en-US"/>
          </a:p>
          <a:p>
            <a:r>
              <a:rPr lang="ja-JP" altLang="en-US"/>
              <a:t>ゲームモードの時は、MinTMLからMaxTMLまでの範囲に関しては</a:t>
            </a:r>
            <a:endParaRPr lang="ja-JP"/>
          </a:p>
          <a:p>
            <a:r>
              <a:rPr lang="ja-JP" altLang="en-US"/>
              <a:t>ディテールとグラデーションを保つように動作することを提案しているのです。</a:t>
            </a:r>
          </a:p>
          <a:p>
            <a:endParaRPr lang="ja-JP" altLang="en-US"/>
          </a:p>
          <a:p>
            <a:r>
              <a:rPr lang="ja-JP" altLang="en-US"/>
              <a:t>こうにして、</a:t>
            </a:r>
            <a:r>
              <a:rPr lang="ja-JP"/>
              <a:t>HDRでのゲーム時でも、</a:t>
            </a:r>
          </a:p>
          <a:p>
            <a:r>
              <a:rPr lang="ja-JP"/>
              <a:t>ディスプレイのHDR性能の差によって</a:t>
            </a:r>
            <a:r>
              <a:rPr lang="ja-JP" altLang="en-US"/>
              <a:t>ゲームプレイが阻害されないことを</a:t>
            </a:r>
            <a:endParaRPr lang="ja-JP"/>
          </a:p>
          <a:p>
            <a:r>
              <a:rPr lang="ja-JP" altLang="en-US"/>
              <a:t>担保しようという取り組みが、HGIGの提案です。</a:t>
            </a:r>
            <a:endParaRPr lang="ja-JP"/>
          </a:p>
          <a:p>
            <a:endParaRPr lang="ja-JP" altLang="en-US"/>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a:t>19</a:t>
            </a:fld>
            <a:endParaRPr kumimoji="1" lang="ja-JP" altLang="en-US"/>
          </a:p>
        </p:txBody>
      </p:sp>
    </p:spTree>
    <p:extLst>
      <p:ext uri="{BB962C8B-B14F-4D97-AF65-F5344CB8AC3E}">
        <p14:creationId xmlns:p14="http://schemas.microsoft.com/office/powerpoint/2010/main" val="27520896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本日の流れは画面のようになっています。</a:t>
            </a:r>
            <a:endParaRPr kumimoji="1" lang="en-US" altLang="ja-JP"/>
          </a:p>
          <a:p>
            <a:endParaRPr kumimoji="1" lang="en-US" altLang="ja-JP"/>
          </a:p>
          <a:p>
            <a:r>
              <a:rPr kumimoji="1" lang="ja-JP" altLang="en-US"/>
              <a:t>最初に、イントロダクションとして</a:t>
            </a:r>
            <a:r>
              <a:rPr kumimoji="1" lang="en-US" altLang="ja-JP" err="1"/>
              <a:t>HDR</a:t>
            </a:r>
            <a:r>
              <a:rPr lang="en-US" altLang="ja-JP" err="1"/>
              <a:t>ゲーム</a:t>
            </a:r>
            <a:r>
              <a:rPr lang="ja-JP" altLang="en-US"/>
              <a:t>を取り巻く話</a:t>
            </a:r>
            <a:r>
              <a:rPr kumimoji="1" lang="ja-JP" altLang="en-US"/>
              <a:t>、そもそも</a:t>
            </a:r>
            <a:r>
              <a:rPr kumimoji="1" lang="en-US" altLang="ja-JP"/>
              <a:t>HDR</a:t>
            </a:r>
            <a:r>
              <a:rPr kumimoji="1" lang="ja-JP" altLang="en-US"/>
              <a:t>とは？なぜ</a:t>
            </a:r>
            <a:r>
              <a:rPr kumimoji="1" lang="en-US" altLang="ja-JP"/>
              <a:t>10,000nits</a:t>
            </a:r>
            <a:r>
              <a:rPr kumimoji="1" lang="ja-JP" altLang="en-US"/>
              <a:t>か、といった話をします。</a:t>
            </a:r>
            <a:endParaRPr lang="en-US" altLang="ja-JP"/>
          </a:p>
          <a:p>
            <a:r>
              <a:rPr kumimoji="1" lang="ja-JP" altLang="en-US"/>
              <a:t>次に、</a:t>
            </a:r>
            <a:r>
              <a:rPr kumimoji="1" lang="en-US" altLang="ja-JP"/>
              <a:t>HDR</a:t>
            </a:r>
            <a:r>
              <a:rPr kumimoji="1" lang="ja-JP" altLang="en-US"/>
              <a:t>と表示系としまして、表示のブレークスルーとそのゲームでの実例についての話をします。</a:t>
            </a:r>
            <a:endParaRPr kumimoji="1" lang="en-US" altLang="ja-JP"/>
          </a:p>
          <a:p>
            <a:r>
              <a:rPr kumimoji="1" lang="ja-JP" altLang="en-US"/>
              <a:t>最後に、</a:t>
            </a:r>
            <a:r>
              <a:rPr kumimoji="1" lang="en-US" altLang="ja-JP"/>
              <a:t>HDR</a:t>
            </a:r>
            <a:r>
              <a:rPr kumimoji="1" lang="ja-JP" altLang="en-US"/>
              <a:t>と撮像系としまして、撮像のブレークスルーと撮像と表示の一気通貫についての話をします。</a:t>
            </a:r>
            <a:endParaRPr kumimoji="1" lang="en-US" altLang="ja-JP"/>
          </a:p>
          <a:p>
            <a:endParaRPr kumimoji="1" lang="en-US" altLang="ja-JP"/>
          </a:p>
          <a:p>
            <a:endParaRPr kumimoji="1" lang="ja-JP" altLang="en-US"/>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2</a:t>
            </a:fld>
            <a:endParaRPr kumimoji="1" lang="ja-JP" altLang="en-US"/>
          </a:p>
        </p:txBody>
      </p:sp>
    </p:spTree>
    <p:extLst>
      <p:ext uri="{BB962C8B-B14F-4D97-AF65-F5344CB8AC3E}">
        <p14:creationId xmlns:p14="http://schemas.microsoft.com/office/powerpoint/2010/main" val="15529261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a:t>それを踏まえたうえで、現在のHDRゲーミングの状況はどうなっているかをまとめました。</a:t>
            </a:r>
          </a:p>
          <a:p>
            <a:endParaRPr lang="ja-JP" altLang="en-US"/>
          </a:p>
          <a:p>
            <a:r>
              <a:rPr lang="ja-JP" altLang="en-US"/>
              <a:t>今では非常に多くのゲームタイトルがHDR出力をサポートするようになりました。</a:t>
            </a:r>
          </a:p>
          <a:p>
            <a:r>
              <a:rPr lang="ja-JP" altLang="en-US"/>
              <a:t>スマートフォンを代表とするモバイルでのHDRサポートも進んでいますので、</a:t>
            </a:r>
          </a:p>
          <a:p>
            <a:r>
              <a:rPr lang="ja-JP" altLang="en-US"/>
              <a:t>もはや気づかないうちにHDRでゲームがプレイできている状況になりつつあります。</a:t>
            </a:r>
          </a:p>
          <a:p>
            <a:endParaRPr lang="ja-JP" altLang="en-US"/>
          </a:p>
          <a:p>
            <a:r>
              <a:rPr lang="ja-JP" altLang="en-US"/>
              <a:t>しかし、表示デバイスの性能差はまだまだ大きく、</a:t>
            </a:r>
            <a:endParaRPr lang="ja-JP"/>
          </a:p>
          <a:p>
            <a:r>
              <a:rPr lang="ja-JP" altLang="en-US"/>
              <a:t>コンテンツ側のサポートの幅もゲームによって様々です。</a:t>
            </a:r>
          </a:p>
          <a:p>
            <a:r>
              <a:rPr lang="ja-JP" altLang="en-US"/>
              <a:t>デバイスの進化も激しく、時として、プレイヤーのほうが制作者よりも</a:t>
            </a:r>
          </a:p>
          <a:p>
            <a:r>
              <a:rPr lang="ja-JP" altLang="en-US"/>
              <a:t>高性能なHDRディスプレイを持っているといった状況が発生したりしています。</a:t>
            </a:r>
          </a:p>
          <a:p>
            <a:endParaRPr lang="ja-JP" altLang="en-US"/>
          </a:p>
          <a:p>
            <a:r>
              <a:rPr lang="ja-JP" altLang="en-US"/>
              <a:t>結果として、HDRゲームをめぐる状況は、依然として非常に複雑です。</a:t>
            </a:r>
          </a:p>
          <a:p>
            <a:endParaRPr lang="ja-JP" altLang="en-US"/>
          </a:p>
          <a:p>
            <a:r>
              <a:rPr lang="ja-JP" altLang="en-US"/>
              <a:t>そんな状況でも、プレイヤーの皆さんにできるだけ良いHDRゲーム体験を提供するため、</a:t>
            </a:r>
          </a:p>
          <a:p>
            <a:r>
              <a:rPr lang="ja-JP" altLang="en-US"/>
              <a:t>我々は、理想のHDR体験を知っておきたい、と兼ねてから望んできました。</a:t>
            </a:r>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a:t>20</a:t>
            </a:fld>
            <a:endParaRPr kumimoji="1" lang="ja-JP" altLang="en-US"/>
          </a:p>
        </p:txBody>
      </p:sp>
    </p:spTree>
    <p:extLst>
      <p:ext uri="{BB962C8B-B14F-4D97-AF65-F5344CB8AC3E}">
        <p14:creationId xmlns:p14="http://schemas.microsoft.com/office/powerpoint/2010/main" val="22443890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というのも、我々は、ゲームはHDRと非常に親和性が高いと考えているからです。</a:t>
            </a:r>
          </a:p>
          <a:p>
            <a:endParaRPr lang="ja-JP" altLang="en-US" dirty="0"/>
          </a:p>
          <a:p>
            <a:r>
              <a:rPr lang="ja-JP" altLang="en-US" dirty="0"/>
              <a:t>ゲームは、プレイヤーによる操作がインタラクティブに反映される双方向メディアです。</a:t>
            </a:r>
          </a:p>
          <a:p>
            <a:r>
              <a:rPr lang="ja-JP" altLang="en-US" dirty="0"/>
              <a:t>没入型コンテンツととても親和性が高いです。</a:t>
            </a:r>
            <a:endParaRPr lang="ja-JP" dirty="0"/>
          </a:p>
          <a:p>
            <a:endParaRPr lang="ja-JP" altLang="en-US" dirty="0"/>
          </a:p>
          <a:p>
            <a:r>
              <a:rPr lang="ja-JP" altLang="en-US" dirty="0"/>
              <a:t>とりわけ、GranTurismoのようなタイトルは、ドライビングシミュレーターですから、</a:t>
            </a:r>
            <a:endParaRPr lang="ja-JP" dirty="0"/>
          </a:p>
          <a:p>
            <a:r>
              <a:rPr lang="ja-JP" altLang="en-US" dirty="0"/>
              <a:t>実車を所有し、運転しているかのような、疑似体験のリアリティを重視した、没入型ゲームとなっています。</a:t>
            </a:r>
          </a:p>
          <a:p>
            <a:r>
              <a:rPr lang="ja-JP" altLang="en-US" dirty="0"/>
              <a:t>HDRは、現実世界のような眩しさ・きらめきを体験することができますので、</a:t>
            </a:r>
          </a:p>
          <a:p>
            <a:r>
              <a:rPr lang="ja-JP" altLang="en-US" dirty="0"/>
              <a:t>より現実に即した体験に近づき、没入度を上げる手助けになります。</a:t>
            </a:r>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21</a:t>
            </a:fld>
            <a:endParaRPr kumimoji="1" lang="ja-JP" altLang="en-US"/>
          </a:p>
        </p:txBody>
      </p:sp>
    </p:spTree>
    <p:extLst>
      <p:ext uri="{BB962C8B-B14F-4D97-AF65-F5344CB8AC3E}">
        <p14:creationId xmlns:p14="http://schemas.microsoft.com/office/powerpoint/2010/main" val="35329145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現実世界に存在する輝度範囲をそのまま表示して、</a:t>
            </a:r>
            <a:endParaRPr lang="ja-JP" dirty="0"/>
          </a:p>
          <a:p>
            <a:r>
              <a:rPr lang="ja-JP" altLang="en-US" dirty="0"/>
              <a:t>体験してみたいという思いが昔からありました。</a:t>
            </a:r>
          </a:p>
          <a:p>
            <a:r>
              <a:rPr lang="ja-JP" altLang="en-US" dirty="0"/>
              <a:t>それと同時に、ただ映像を明るく表示するのではなく、</a:t>
            </a:r>
          </a:p>
          <a:p>
            <a:r>
              <a:rPr lang="ja-JP" altLang="en-US" dirty="0"/>
              <a:t>夜景を映すクルマのボディのように、暗い中にもきちんと表情がある光景と、</a:t>
            </a:r>
          </a:p>
          <a:p>
            <a:r>
              <a:rPr lang="ja-JP" altLang="en-US" dirty="0"/>
              <a:t>鮮烈なハイライトを同時に表示したい、という願いがありました。</a:t>
            </a:r>
          </a:p>
          <a:p>
            <a:endParaRPr lang="ja-JP" altLang="en-US" dirty="0"/>
          </a:p>
          <a:p>
            <a:r>
              <a:rPr lang="ja-JP" altLang="en-US" dirty="0"/>
              <a:t>今回の超高輝度ディスプレイは、この願いを叶えてくれるデバイスです。</a:t>
            </a:r>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a:t>22</a:t>
            </a:fld>
            <a:endParaRPr kumimoji="1" lang="ja-JP" altLang="en-US"/>
          </a:p>
        </p:txBody>
      </p:sp>
    </p:spTree>
    <p:extLst>
      <p:ext uri="{BB962C8B-B14F-4D97-AF65-F5344CB8AC3E}">
        <p14:creationId xmlns:p14="http://schemas.microsoft.com/office/powerpoint/2010/main" val="19861361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a:t>SDR環境向けへの無理やりなイメージではありますが、</a:t>
            </a:r>
            <a:endParaRPr lang="ja-JP"/>
          </a:p>
          <a:p>
            <a:r>
              <a:rPr lang="ja-JP"/>
              <a:t>今回の超高輝度ディスプレイをシミュレートすると、このようになります。</a:t>
            </a:r>
            <a:endParaRPr lang="en-US" altLang="ja-JP">
              <a:solidFill>
                <a:srgbClr val="444444"/>
              </a:solidFill>
            </a:endParaRPr>
          </a:p>
          <a:p>
            <a:endParaRPr lang="ja-JP" altLang="en-US"/>
          </a:p>
          <a:p>
            <a:r>
              <a:rPr lang="ja-JP" altLang="en-US"/>
              <a:t>左から、</a:t>
            </a:r>
            <a:endParaRPr lang="ja-JP"/>
          </a:p>
          <a:p>
            <a:r>
              <a:rPr lang="ja-JP" altLang="en-US"/>
              <a:t>SDRディスプレイ</a:t>
            </a:r>
          </a:p>
          <a:p>
            <a:r>
              <a:rPr lang="ja-JP" altLang="en-US"/>
              <a:t>一般的なHDRディスプレイ、</a:t>
            </a:r>
          </a:p>
          <a:p>
            <a:r>
              <a:rPr lang="ja-JP" altLang="en-US"/>
              <a:t>今回の超高輝度ディスプレイ</a:t>
            </a:r>
          </a:p>
          <a:p>
            <a:r>
              <a:rPr lang="ja-JP" altLang="en-US"/>
              <a:t>です。</a:t>
            </a:r>
          </a:p>
          <a:p>
            <a:r>
              <a:rPr lang="ja-JP"/>
              <a:t>暗部がしっかりと描写されつつ、まばゆいばかりの高輝度が同時に存在する、本当のHDR映像が体験できます。</a:t>
            </a:r>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a:t>23</a:t>
            </a:fld>
            <a:endParaRPr kumimoji="1" lang="ja-JP" altLang="en-US"/>
          </a:p>
        </p:txBody>
      </p:sp>
    </p:spTree>
    <p:extLst>
      <p:ext uri="{BB962C8B-B14F-4D97-AF65-F5344CB8AC3E}">
        <p14:creationId xmlns:p14="http://schemas.microsoft.com/office/powerpoint/2010/main" val="2781679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a:t>ポリフォニー・デジタルでは、HDRでのゲーム体験が本来持つはずの魅力の、理想像を見てみたいという強い欲求を持っていました。</a:t>
            </a:r>
            <a:endParaRPr lang="ja-JP"/>
          </a:p>
          <a:p>
            <a:r>
              <a:rPr lang="ja-JP" altLang="en-US"/>
              <a:t>様々な複雑な制約を取り払ったら、どのくらいの体験になるのかが知りたかったわけです。</a:t>
            </a:r>
          </a:p>
          <a:p>
            <a:endParaRPr lang="ja-JP" altLang="en-US"/>
          </a:p>
          <a:p>
            <a:r>
              <a:rPr lang="ja-JP" altLang="en-US"/>
              <a:t>ちょうどそのころ、超高輝度ディスプレイを</a:t>
            </a:r>
            <a:r>
              <a:rPr lang="ja-JP"/>
              <a:t>ソニー</a:t>
            </a:r>
            <a:r>
              <a:rPr lang="ja-JP" altLang="en-US"/>
              <a:t>が試作し</a:t>
            </a:r>
            <a:r>
              <a:rPr lang="ja-JP"/>
              <a:t>たという話を聞きつけ</a:t>
            </a:r>
            <a:r>
              <a:rPr lang="ja-JP" altLang="en-US"/>
              <a:t>、相談に行きました。</a:t>
            </a:r>
          </a:p>
          <a:p>
            <a:r>
              <a:rPr lang="ja-JP" altLang="en-US"/>
              <a:t>デバイスはあるがコンテンツがない、という状況だということで、</a:t>
            </a:r>
          </a:p>
          <a:p>
            <a:r>
              <a:rPr lang="ja-JP"/>
              <a:t>両社の需要が</a:t>
            </a:r>
            <a:r>
              <a:rPr lang="ja-JP" altLang="en-US"/>
              <a:t>ちょうど合致していたため、今回のコラボレーションに至りました。</a:t>
            </a:r>
            <a:endParaRPr lang="ja-JP"/>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a:t>24</a:t>
            </a:fld>
            <a:endParaRPr kumimoji="1" lang="ja-JP" altLang="en-US"/>
          </a:p>
        </p:txBody>
      </p:sp>
    </p:spTree>
    <p:extLst>
      <p:ext uri="{BB962C8B-B14F-4D97-AF65-F5344CB8AC3E}">
        <p14:creationId xmlns:p14="http://schemas.microsoft.com/office/powerpoint/2010/main" val="1831800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a:t>ソニーの表示技術では、クリエイターの制作意図を再現することが重要なテーマになっています。</a:t>
            </a:r>
          </a:p>
          <a:p>
            <a:r>
              <a:rPr lang="ja-JP" altLang="en-US"/>
              <a:t>これは、光や明るさだけでなく、漆黒の闇の中での微細な黒の差や、</a:t>
            </a:r>
          </a:p>
          <a:p>
            <a:r>
              <a:rPr lang="ja-JP" altLang="en-US"/>
              <a:t>鮮やかなだけでない繊細な色彩、そして中間諧調まで含めて、</a:t>
            </a:r>
            <a:endParaRPr lang="ja-JP"/>
          </a:p>
          <a:p>
            <a:r>
              <a:rPr lang="ja-JP" altLang="en-US"/>
              <a:t>制作者が作り込んだ映像を、どう見せるかというテーマです。</a:t>
            </a:r>
          </a:p>
          <a:p>
            <a:r>
              <a:rPr lang="ja-JP" altLang="en-US"/>
              <a:t>特にHDRにおいては、ハイライトだけでなく、暗部のニュアンスまで含めて忠実に見えることが重要になります。</a:t>
            </a:r>
          </a:p>
          <a:p>
            <a:r>
              <a:rPr lang="ja-JP" altLang="en-US"/>
              <a:t>今回の超高輝度ディスプレイも、その考え方の延長線上にあります。</a:t>
            </a:r>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a:t>25</a:t>
            </a:fld>
            <a:endParaRPr kumimoji="1" lang="ja-JP" altLang="en-US"/>
          </a:p>
        </p:txBody>
      </p:sp>
    </p:spTree>
    <p:extLst>
      <p:ext uri="{BB962C8B-B14F-4D97-AF65-F5344CB8AC3E}">
        <p14:creationId xmlns:p14="http://schemas.microsoft.com/office/powerpoint/2010/main" val="5205506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a:t>ただ、映像は無から生み出すことはできません。</a:t>
            </a:r>
          </a:p>
          <a:p>
            <a:r>
              <a:rPr lang="ja-JP" altLang="en-US"/>
              <a:t>よいHDR出力デバイスがあるならば、そこに入力するためのHDR撮影デバイスもまた重要です。</a:t>
            </a:r>
          </a:p>
          <a:p>
            <a:endParaRPr lang="ja-JP" altLang="en-US"/>
          </a:p>
          <a:p>
            <a:r>
              <a:rPr lang="ja-JP" altLang="en-US"/>
              <a:t>例えばゲームにおいても、現実と同様の強い光、反射やきらめきを扱うためには、</a:t>
            </a:r>
            <a:endParaRPr lang="ja-JP"/>
          </a:p>
          <a:p>
            <a:r>
              <a:rPr lang="ja-JP" altLang="en-US"/>
              <a:t>それを捉えるデバイスでデータにすることが重要になってきます。</a:t>
            </a:r>
          </a:p>
          <a:p>
            <a:r>
              <a:rPr lang="ja-JP" altLang="en-US"/>
              <a:t>高コントラストなHDR画像をリッチな諧調でどのように取得するかというテーマにも取り組む必要があります。</a:t>
            </a:r>
          </a:p>
          <a:p>
            <a:r>
              <a:rPr lang="ja-JP"/>
              <a:t>さいわい、ソニーは表示デバイスだけでなく、カメラやイメージセンサーも手掛けら</a:t>
            </a:r>
            <a:r>
              <a:rPr lang="ja-JP" altLang="en-US"/>
              <a:t>れていますので、</a:t>
            </a:r>
          </a:p>
          <a:p>
            <a:r>
              <a:rPr lang="ja-JP" altLang="en-US"/>
              <a:t>今回、撮影から出力までの一気通貫したHDRワークフローも実現することができました。</a:t>
            </a:r>
          </a:p>
          <a:p>
            <a:endParaRPr lang="ja-JP" altLang="en-US"/>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a:t>26</a:t>
            </a:fld>
            <a:endParaRPr kumimoji="1" lang="ja-JP" altLang="en-US"/>
          </a:p>
        </p:txBody>
      </p:sp>
    </p:spTree>
    <p:extLst>
      <p:ext uri="{BB962C8B-B14F-4D97-AF65-F5344CB8AC3E}">
        <p14:creationId xmlns:p14="http://schemas.microsoft.com/office/powerpoint/2010/main" val="26897510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a:t>ポリフォニー・デジタルは、リファレンス取材先で見た、</a:t>
            </a:r>
            <a:endParaRPr lang="ja-JP"/>
          </a:p>
          <a:p>
            <a:r>
              <a:rPr lang="ja-JP" altLang="en-US"/>
              <a:t>光や質感をどう持ち帰るかというテーマに長らく取り組んできました。</a:t>
            </a:r>
          </a:p>
          <a:p>
            <a:r>
              <a:rPr lang="ja-JP" altLang="en-US"/>
              <a:t>同様の取り組みをされたり、いろいろな悩みを抱えている開発者の方も多くいらっしゃるのではないかと思います。</a:t>
            </a:r>
          </a:p>
          <a:p>
            <a:r>
              <a:rPr lang="ja-JP" altLang="en-US"/>
              <a:t>ゲームの出力の進化には、撮影デバイスの進化もまた重要なのです。</a:t>
            </a:r>
          </a:p>
          <a:p>
            <a:r>
              <a:rPr lang="ja-JP" altLang="en-US"/>
              <a:t>業務上少し縁遠いかたもいらっしゃるかもしれませんが、ぜひ本講演を通じて、ご興味を持っていただけると嬉しいです。</a:t>
            </a:r>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a:t>27</a:t>
            </a:fld>
            <a:endParaRPr kumimoji="1" lang="ja-JP" altLang="en-US"/>
          </a:p>
        </p:txBody>
      </p:sp>
    </p:spTree>
    <p:extLst>
      <p:ext uri="{BB962C8B-B14F-4D97-AF65-F5344CB8AC3E}">
        <p14:creationId xmlns:p14="http://schemas.microsoft.com/office/powerpoint/2010/main" val="21104324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ここからはソニーの廣田が</a:t>
            </a:r>
            <a:endParaRPr kumimoji="1" lang="en-US" altLang="ja-JP"/>
          </a:p>
          <a:p>
            <a:endParaRPr kumimoji="1" lang="en-US" altLang="ja-JP"/>
          </a:p>
          <a:p>
            <a:r>
              <a:rPr kumimoji="1" lang="en-US" altLang="ja-JP"/>
              <a:t>HDR</a:t>
            </a:r>
            <a:r>
              <a:rPr kumimoji="1" lang="ja-JP" altLang="en-US"/>
              <a:t>とはなにか、全般的なイントロをお話しさせていただきます</a:t>
            </a:r>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28</a:t>
            </a:fld>
            <a:endParaRPr kumimoji="1" lang="ja-JP" altLang="en-US"/>
          </a:p>
        </p:txBody>
      </p:sp>
    </p:spTree>
    <p:extLst>
      <p:ext uri="{BB962C8B-B14F-4D97-AF65-F5344CB8AC3E}">
        <p14:creationId xmlns:p14="http://schemas.microsoft.com/office/powerpoint/2010/main" val="39983749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FEFCC-A3CF-F903-8F2B-EA889A6E5AF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90FA26C-8CE1-B6EE-11D6-3C578012F38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21A67CD-890A-EEA9-6AE9-F38532F8C739}"/>
              </a:ext>
            </a:extLst>
          </p:cNvPr>
          <p:cNvSpPr>
            <a:spLocks noGrp="1"/>
          </p:cNvSpPr>
          <p:nvPr>
            <p:ph type="body" idx="1"/>
          </p:nvPr>
        </p:nvSpPr>
        <p:spPr/>
        <p:txBody>
          <a:bodyPr/>
          <a:lstStyle/>
          <a:p>
            <a:r>
              <a:rPr kumimoji="1" lang="en-US" altLang="ja-JP"/>
              <a:t>HDR</a:t>
            </a:r>
            <a:r>
              <a:rPr kumimoji="1" lang="ja-JP" altLang="en-US"/>
              <a:t>は光に関する話なので、まずは人間の光の感じ方についてお話します。</a:t>
            </a:r>
            <a:endParaRPr kumimoji="1" lang="en-US" altLang="ja-JP"/>
          </a:p>
          <a:p>
            <a:r>
              <a:rPr kumimoji="1" lang="ja-JP" altLang="en-US"/>
              <a:t>人間の目に入った光は、角膜と水晶体、その間にある瞳孔を通って、網膜の上に結像します。</a:t>
            </a:r>
            <a:endParaRPr kumimoji="1" lang="en-US" altLang="ja-JP"/>
          </a:p>
          <a:p>
            <a:r>
              <a:rPr kumimoji="1" lang="ja-JP" altLang="en-US"/>
              <a:t>それぞれ、レンズ、絞り、イメージセンサーに対応しており、よく言われる通り、まさにカメラの構造になっています。</a:t>
            </a:r>
            <a:endParaRPr kumimoji="1" lang="en-US" altLang="ja-JP"/>
          </a:p>
          <a:p>
            <a:endParaRPr kumimoji="1" lang="en-US" altLang="ja-JP"/>
          </a:p>
          <a:p>
            <a:r>
              <a:rPr kumimoji="1" lang="ja-JP" altLang="en-US"/>
              <a:t>一般的な環境では網膜上のメインセンサーとなる錐体（すいたい）が主に動作します。</a:t>
            </a:r>
            <a:endParaRPr kumimoji="1" lang="en-US" altLang="ja-JP"/>
          </a:p>
          <a:p>
            <a:r>
              <a:rPr kumimoji="1" lang="en-US" altLang="ja-JP"/>
              <a:t>L</a:t>
            </a:r>
            <a:r>
              <a:rPr kumimoji="1" lang="ja-JP" altLang="en-US"/>
              <a:t>、</a:t>
            </a:r>
            <a:r>
              <a:rPr kumimoji="1" lang="en-US" altLang="ja-JP"/>
              <a:t>M</a:t>
            </a:r>
            <a:r>
              <a:rPr kumimoji="1" lang="ja-JP" altLang="en-US"/>
              <a:t>、</a:t>
            </a:r>
            <a:r>
              <a:rPr kumimoji="1" lang="en-US" altLang="ja-JP"/>
              <a:t>S</a:t>
            </a:r>
            <a:r>
              <a:rPr kumimoji="1" lang="ja-JP" altLang="en-US"/>
              <a:t>という</a:t>
            </a:r>
            <a:r>
              <a:rPr kumimoji="1" lang="en-US" altLang="ja-JP"/>
              <a:t>3</a:t>
            </a:r>
            <a:r>
              <a:rPr kumimoji="1" lang="ja-JP" altLang="en-US"/>
              <a:t>つの錐体（すいたい）が、それぞれ違う波長に反応する特性を持っており、</a:t>
            </a:r>
            <a:r>
              <a:rPr kumimoji="1" lang="en-US" altLang="ja-JP"/>
              <a:t>Red/Green/Blue</a:t>
            </a:r>
            <a:r>
              <a:rPr kumimoji="1" lang="ja-JP" altLang="en-US"/>
              <a:t>からなるフルカラーの色として認識することができます。</a:t>
            </a:r>
            <a:endParaRPr kumimoji="1" lang="en-US" altLang="ja-JP"/>
          </a:p>
          <a:p>
            <a:endParaRPr kumimoji="1" lang="en-US" altLang="ja-JP"/>
          </a:p>
          <a:p>
            <a:r>
              <a:rPr kumimoji="1" lang="ja-JP" altLang="en-US"/>
              <a:t>網膜にあるもう一つのセンサー、桿体（かんたい）は暗闇に特化した超高感度センサーです。</a:t>
            </a:r>
            <a:endParaRPr kumimoji="1" lang="en-US" altLang="ja-JP"/>
          </a:p>
          <a:p>
            <a:r>
              <a:rPr kumimoji="1" lang="ja-JP" altLang="en-US"/>
              <a:t>色を認知することはできませんが、ちょうど</a:t>
            </a:r>
            <a:r>
              <a:rPr kumimoji="1" lang="en-US" altLang="ja-JP"/>
              <a:t>500nm</a:t>
            </a:r>
            <a:r>
              <a:rPr kumimoji="1" lang="ja-JP" altLang="en-US"/>
              <a:t>という太陽光のピーク波長に合っていることで月明かりでも効率よく光を取り込むことができます。人間の進化の奥深さがうかがえます。</a:t>
            </a:r>
            <a:endParaRPr kumimoji="1" lang="en-US" altLang="ja-JP"/>
          </a:p>
        </p:txBody>
      </p:sp>
      <p:sp>
        <p:nvSpPr>
          <p:cNvPr id="4" name="スライド番号プレースホルダー 3">
            <a:extLst>
              <a:ext uri="{FF2B5EF4-FFF2-40B4-BE49-F238E27FC236}">
                <a16:creationId xmlns:a16="http://schemas.microsoft.com/office/drawing/2014/main" id="{49421909-ADE9-75B7-AD95-030E2007A7ED}"/>
              </a:ext>
            </a:extLst>
          </p:cNvPr>
          <p:cNvSpPr>
            <a:spLocks noGrp="1"/>
          </p:cNvSpPr>
          <p:nvPr>
            <p:ph type="sldNum" sz="quarter" idx="5"/>
          </p:nvPr>
        </p:nvSpPr>
        <p:spPr/>
        <p:txBody>
          <a:bodyPr/>
          <a:lstStyle/>
          <a:p>
            <a:fld id="{E56D0550-F6EF-485E-855E-1B0F0A3BFBD2}" type="slidenum">
              <a:rPr lang="en-US" altLang="ja-JP" smtClean="0"/>
              <a:t>29</a:t>
            </a:fld>
            <a:endParaRPr kumimoji="1" lang="ja-JP" altLang="en-US"/>
          </a:p>
        </p:txBody>
      </p:sp>
    </p:spTree>
    <p:extLst>
      <p:ext uri="{BB962C8B-B14F-4D97-AF65-F5344CB8AC3E}">
        <p14:creationId xmlns:p14="http://schemas.microsoft.com/office/powerpoint/2010/main" val="5840209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つまり、今回われわれは </a:t>
            </a:r>
            <a:r>
              <a:rPr kumimoji="1" lang="en-US" altLang="ja-JP"/>
              <a:t>10,000 nits</a:t>
            </a:r>
            <a:r>
              <a:rPr kumimoji="1" lang="ja-JP" altLang="en-US"/>
              <a:t>を超える輝度のディスプレイを作ったのですが、</a:t>
            </a:r>
            <a:endParaRPr kumimoji="1" lang="en-US" altLang="ja-JP"/>
          </a:p>
          <a:p>
            <a:r>
              <a:rPr kumimoji="1" lang="ja-JP" altLang="en-US"/>
              <a:t>これで</a:t>
            </a:r>
            <a:r>
              <a:rPr kumimoji="1" lang="en-US" altLang="ja-JP"/>
              <a:t>Gran</a:t>
            </a:r>
            <a:r>
              <a:rPr kumimoji="1" lang="ja-JP" altLang="en-US"/>
              <a:t> </a:t>
            </a:r>
            <a:r>
              <a:rPr kumimoji="1" lang="en-US" altLang="ja-JP"/>
              <a:t>Turismo</a:t>
            </a:r>
            <a:r>
              <a:rPr kumimoji="1" lang="ja-JP" altLang="en-US"/>
              <a:t> </a:t>
            </a:r>
            <a:r>
              <a:rPr kumimoji="1" lang="en-US" altLang="ja-JP"/>
              <a:t>7</a:t>
            </a:r>
            <a:r>
              <a:rPr kumimoji="1" lang="ja-JP" altLang="en-US"/>
              <a:t>を表示してみたところとても良かった、という趣旨の発表になります。</a:t>
            </a:r>
            <a:endParaRPr kumimoji="1" lang="en-US" altLang="ja-JP"/>
          </a:p>
          <a:p>
            <a:endParaRPr kumimoji="1" lang="en-US" altLang="ja-JP"/>
          </a:p>
          <a:p>
            <a:r>
              <a:rPr kumimoji="1" lang="ja-JP" altLang="en-US"/>
              <a:t>加えて、</a:t>
            </a:r>
            <a:r>
              <a:rPr kumimoji="1" lang="en-US" altLang="ja-JP"/>
              <a:t>HDR</a:t>
            </a:r>
            <a:r>
              <a:rPr kumimoji="1" lang="ja-JP" altLang="en-US"/>
              <a:t>を撮像できるカメラも作り、これにより撮像から表示まで</a:t>
            </a:r>
            <a:r>
              <a:rPr kumimoji="1" lang="en-US" altLang="ja-JP"/>
              <a:t>HDR</a:t>
            </a:r>
            <a:r>
              <a:rPr kumimoji="1" lang="ja-JP" altLang="en-US"/>
              <a:t>で一気通貫に実現できました。</a:t>
            </a:r>
            <a:endParaRPr kumimoji="1" lang="en-US" altLang="ja-JP"/>
          </a:p>
          <a:p>
            <a:endParaRPr kumimoji="1" lang="en-US" altLang="ja-JP"/>
          </a:p>
          <a:p>
            <a:r>
              <a:rPr kumimoji="1" lang="ja-JP" altLang="en-US"/>
              <a:t>今回の映像については、インタラクティブ展示しているので、ぜひ見に来てください。</a:t>
            </a:r>
          </a:p>
          <a:p>
            <a:endParaRPr kumimoji="1" lang="ja-JP" altLang="en-US"/>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3</a:t>
            </a:fld>
            <a:endParaRPr kumimoji="1" lang="ja-JP" altLang="en-US"/>
          </a:p>
        </p:txBody>
      </p:sp>
    </p:spTree>
    <p:extLst>
      <p:ext uri="{BB962C8B-B14F-4D97-AF65-F5344CB8AC3E}">
        <p14:creationId xmlns:p14="http://schemas.microsoft.com/office/powerpoint/2010/main" val="316372853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8204E-19FA-4AB0-7642-3309273A9B9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9CEA859-AB76-BE95-F9EA-A3B2A6A3553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6D4975B-A328-5CDB-B766-6844DE560174}"/>
              </a:ext>
            </a:extLst>
          </p:cNvPr>
          <p:cNvSpPr>
            <a:spLocks noGrp="1"/>
          </p:cNvSpPr>
          <p:nvPr>
            <p:ph type="body" idx="1"/>
          </p:nvPr>
        </p:nvSpPr>
        <p:spPr/>
        <p:txBody>
          <a:bodyPr/>
          <a:lstStyle/>
          <a:p>
            <a:r>
              <a:rPr kumimoji="1" lang="ja-JP" altLang="en-US"/>
              <a:t>では、人間はどのくらいの明るさ、輝度を認識することができるでしょうか。</a:t>
            </a:r>
            <a:endParaRPr kumimoji="1" lang="en-US" altLang="ja-JP"/>
          </a:p>
          <a:p>
            <a:r>
              <a:rPr kumimoji="1" lang="ja-JP" altLang="en-US"/>
              <a:t>輝度は</a:t>
            </a:r>
            <a:r>
              <a:rPr kumimoji="1" lang="en-US" altLang="ja-JP"/>
              <a:t>nit(</a:t>
            </a:r>
            <a:r>
              <a:rPr kumimoji="1" lang="ja-JP" altLang="en-US"/>
              <a:t>ニト</a:t>
            </a:r>
            <a:r>
              <a:rPr kumimoji="1" lang="en-US" altLang="ja-JP"/>
              <a:t>)</a:t>
            </a:r>
            <a:r>
              <a:rPr kumimoji="1" lang="ja-JP" altLang="en-US"/>
              <a:t> という単位で記述しますが、桿体</a:t>
            </a:r>
            <a:r>
              <a:rPr kumimoji="1" lang="en-US" altLang="ja-JP"/>
              <a:t>(</a:t>
            </a:r>
            <a:r>
              <a:rPr kumimoji="1" lang="ja-JP" altLang="en-US"/>
              <a:t>かんたい</a:t>
            </a:r>
            <a:r>
              <a:rPr kumimoji="1" lang="en-US" altLang="ja-JP"/>
              <a:t>)</a:t>
            </a:r>
            <a:r>
              <a:rPr kumimoji="1" lang="ja-JP" altLang="en-US"/>
              <a:t>は、</a:t>
            </a:r>
            <a:r>
              <a:rPr kumimoji="1" lang="en-US" altLang="ja-JP"/>
              <a:t>0.0001~</a:t>
            </a:r>
            <a:r>
              <a:rPr kumimoji="1" lang="ja-JP" altLang="en-US"/>
              <a:t>数</a:t>
            </a:r>
            <a:r>
              <a:rPr kumimoji="1" lang="en-US" altLang="ja-JP"/>
              <a:t>nits</a:t>
            </a:r>
            <a:r>
              <a:rPr kumimoji="1" lang="ja-JP" altLang="en-US"/>
              <a:t>、錐体（すいたい）は</a:t>
            </a:r>
            <a:r>
              <a:rPr kumimoji="1" lang="en-US" altLang="ja-JP"/>
              <a:t>0.001~</a:t>
            </a:r>
            <a:r>
              <a:rPr kumimoji="1" lang="ja-JP" altLang="en-US"/>
              <a:t>数万</a:t>
            </a:r>
            <a:r>
              <a:rPr kumimoji="1" lang="en-US" altLang="ja-JP"/>
              <a:t>nits</a:t>
            </a:r>
            <a:r>
              <a:rPr kumimoji="1" lang="ja-JP" altLang="en-US"/>
              <a:t>の範囲を感知できるといわれています。</a:t>
            </a:r>
            <a:endParaRPr kumimoji="1" lang="en-US" altLang="ja-JP"/>
          </a:p>
          <a:p>
            <a:r>
              <a:rPr kumimoji="1" lang="ja-JP" altLang="en-US"/>
              <a:t>それ以上は飽和しますが、特に太陽は</a:t>
            </a:r>
            <a:r>
              <a:rPr kumimoji="1" lang="en-US" altLang="ja-JP"/>
              <a:t>16</a:t>
            </a:r>
            <a:r>
              <a:rPr kumimoji="1" lang="ja-JP" altLang="en-US"/>
              <a:t>億</a:t>
            </a:r>
            <a:r>
              <a:rPr kumimoji="1" lang="en-US" altLang="ja-JP"/>
              <a:t>nits</a:t>
            </a:r>
            <a:r>
              <a:rPr kumimoji="1" lang="ja-JP" altLang="en-US"/>
              <a:t>という桁違いの明るさで、日食を見るときに減光フィルタが必要なのもうなずけるかと思います。</a:t>
            </a:r>
            <a:endParaRPr kumimoji="1" lang="en-US" altLang="ja-JP"/>
          </a:p>
          <a:p>
            <a:endParaRPr kumimoji="1" lang="en-US" altLang="ja-JP"/>
          </a:p>
          <a:p>
            <a:r>
              <a:rPr kumimoji="1" lang="ja-JP" altLang="en-US"/>
              <a:t>これらから人間の目の最大限の知覚範囲は、</a:t>
            </a:r>
            <a:r>
              <a:rPr kumimoji="1" lang="en-US" altLang="ja-JP"/>
              <a:t>0.0001-10,000 nits</a:t>
            </a:r>
            <a:r>
              <a:rPr kumimoji="1" lang="ja-JP" altLang="en-US"/>
              <a:t>となりますが、</a:t>
            </a:r>
            <a:endParaRPr kumimoji="1" lang="en-US" altLang="ja-JP"/>
          </a:p>
          <a:p>
            <a:r>
              <a:rPr kumimoji="1" lang="ja-JP" altLang="en-US"/>
              <a:t>桿体は数</a:t>
            </a:r>
            <a:r>
              <a:rPr kumimoji="1" lang="en-US" altLang="ja-JP"/>
              <a:t>nits</a:t>
            </a:r>
            <a:r>
              <a:rPr kumimoji="1" lang="ja-JP" altLang="en-US"/>
              <a:t>の輝度で飽和して機能しなくなること、またそこからの復帰にも長い時間がかかることから、</a:t>
            </a:r>
            <a:endParaRPr kumimoji="1" lang="en-US" altLang="ja-JP"/>
          </a:p>
          <a:p>
            <a:r>
              <a:rPr kumimoji="1" lang="ja-JP" altLang="en-US"/>
              <a:t>それなりの明暗差がある一般的な映像視聴を前提とすれば、錐体のレンジである</a:t>
            </a:r>
            <a:r>
              <a:rPr kumimoji="1" lang="en-US" altLang="ja-JP"/>
              <a:t>0.001-10,000 nits</a:t>
            </a:r>
            <a:r>
              <a:rPr kumimoji="1" lang="ja-JP" altLang="en-US"/>
              <a:t>あたりが実質的なレンジの目安になってきます。</a:t>
            </a:r>
            <a:endParaRPr kumimoji="1" lang="en-US" altLang="ja-JP"/>
          </a:p>
          <a:p>
            <a:endParaRPr kumimoji="1" lang="en-US" altLang="ja-JP"/>
          </a:p>
          <a:p>
            <a:endParaRPr kumimoji="1" lang="en-US" altLang="ja-JP"/>
          </a:p>
          <a:p>
            <a:r>
              <a:rPr kumimoji="1" lang="ja-JP" altLang="en-US"/>
              <a:t>画像</a:t>
            </a:r>
            <a:r>
              <a:rPr kumimoji="1" lang="en-US" altLang="ja-JP"/>
              <a:t>: </a:t>
            </a:r>
            <a:r>
              <a:rPr kumimoji="1" lang="ja-JP" altLang="en-US"/>
              <a:t>オフィス</a:t>
            </a:r>
            <a:r>
              <a:rPr kumimoji="1" lang="en-US" altLang="ja-JP"/>
              <a:t>=office stock</a:t>
            </a:r>
            <a:r>
              <a:rPr kumimoji="1" lang="ja-JP" altLang="en-US"/>
              <a:t>、他は自前</a:t>
            </a:r>
          </a:p>
          <a:p>
            <a:endParaRPr kumimoji="1" lang="ja-JP" altLang="en-US"/>
          </a:p>
        </p:txBody>
      </p:sp>
      <p:sp>
        <p:nvSpPr>
          <p:cNvPr id="4" name="スライド番号プレースホルダー 3">
            <a:extLst>
              <a:ext uri="{FF2B5EF4-FFF2-40B4-BE49-F238E27FC236}">
                <a16:creationId xmlns:a16="http://schemas.microsoft.com/office/drawing/2014/main" id="{71AD12ED-A307-29BB-B482-9D59C9A6D46F}"/>
              </a:ext>
            </a:extLst>
          </p:cNvPr>
          <p:cNvSpPr>
            <a:spLocks noGrp="1"/>
          </p:cNvSpPr>
          <p:nvPr>
            <p:ph type="sldNum" sz="quarter" idx="5"/>
          </p:nvPr>
        </p:nvSpPr>
        <p:spPr/>
        <p:txBody>
          <a:bodyPr/>
          <a:lstStyle/>
          <a:p>
            <a:fld id="{E56D0550-F6EF-485E-855E-1B0F0A3BFBD2}" type="slidenum">
              <a:rPr lang="en-US" altLang="ja-JP" smtClean="0"/>
              <a:t>30</a:t>
            </a:fld>
            <a:endParaRPr kumimoji="1" lang="ja-JP" altLang="en-US"/>
          </a:p>
        </p:txBody>
      </p:sp>
    </p:spTree>
    <p:extLst>
      <p:ext uri="{BB962C8B-B14F-4D97-AF65-F5344CB8AC3E}">
        <p14:creationId xmlns:p14="http://schemas.microsoft.com/office/powerpoint/2010/main" val="7831575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b="0"/>
              <a:t>それでは、</a:t>
            </a:r>
            <a:r>
              <a:rPr lang="en-US" altLang="ja-JP" b="0"/>
              <a:t>HDR</a:t>
            </a:r>
            <a:r>
              <a:rPr lang="ja-JP" altLang="en-US" b="0"/>
              <a:t>はどれくらいの輝度レンジをカバーしているのでしょうか。</a:t>
            </a:r>
            <a:endParaRPr lang="en-US" altLang="ja-JP" b="0"/>
          </a:p>
          <a:p>
            <a:endParaRPr lang="en-US" altLang="ja-JP" b="0"/>
          </a:p>
          <a:p>
            <a:r>
              <a:rPr lang="ja-JP" altLang="en-US" b="0"/>
              <a:t>従来の</a:t>
            </a:r>
            <a:r>
              <a:rPr lang="en-US" altLang="ja-JP" b="0"/>
              <a:t>SDR(sRGB)</a:t>
            </a:r>
            <a:r>
              <a:rPr lang="ja-JP" altLang="en-US" b="0"/>
              <a:t>は、基本は規格策定当時の表示デバイス、ブラウン管の輝度が基準となっており、そのレンジはおおよそ</a:t>
            </a:r>
            <a:r>
              <a:rPr lang="en-US" altLang="ja-JP" b="0"/>
              <a:t>0.02-100 nits</a:t>
            </a:r>
            <a:r>
              <a:rPr lang="ja-JP" altLang="en-US" b="0"/>
              <a:t>あたりになります。</a:t>
            </a:r>
            <a:endParaRPr lang="en-US" altLang="ja-JP" b="0"/>
          </a:p>
          <a:p>
            <a:endParaRPr kumimoji="1" lang="en-US" altLang="ja-JP" b="0"/>
          </a:p>
          <a:p>
            <a:r>
              <a:rPr kumimoji="1" lang="ja-JP" altLang="en-US" b="0"/>
              <a:t>一方で、</a:t>
            </a:r>
            <a:r>
              <a:rPr kumimoji="1" lang="en-US" altLang="ja-JP" b="0"/>
              <a:t>HDR(PQ)</a:t>
            </a:r>
            <a:r>
              <a:rPr kumimoji="1" lang="ja-JP" altLang="en-US" b="0"/>
              <a:t>は</a:t>
            </a:r>
            <a:r>
              <a:rPr kumimoji="1" lang="en-US" altLang="ja-JP" b="0"/>
              <a:t>0.0001~10,000 nits</a:t>
            </a:r>
            <a:r>
              <a:rPr kumimoji="1" lang="ja-JP" altLang="en-US" b="0"/>
              <a:t>、人間の視覚の輝度範囲を完全にカバーしていることが分かります。</a:t>
            </a:r>
            <a:endParaRPr kumimoji="1" lang="en-US" altLang="ja-JP" b="0"/>
          </a:p>
          <a:p>
            <a:r>
              <a:rPr kumimoji="1" lang="ja-JP" altLang="en-US" b="0"/>
              <a:t>それもそのはずで、そもそもの基準がデバイスではなく、人間の視覚を詳細に計測した知見から来ているからです。</a:t>
            </a:r>
            <a:endParaRPr kumimoji="1" lang="en-US" altLang="ja-JP" b="0"/>
          </a:p>
          <a:p>
            <a:r>
              <a:rPr kumimoji="1" lang="en-US" altLang="ja-JP" b="0"/>
              <a:t>SDR</a:t>
            </a:r>
            <a:r>
              <a:rPr kumimoji="1" lang="ja-JP" altLang="en-US" b="0"/>
              <a:t>と比較しても黒側、白側のダイナミックレンジが</a:t>
            </a:r>
            <a:r>
              <a:rPr kumimoji="1" lang="en-US" altLang="ja-JP" b="0"/>
              <a:t>100</a:t>
            </a:r>
            <a:r>
              <a:rPr kumimoji="1" lang="ja-JP" altLang="en-US" b="0"/>
              <a:t>倍以上に拡大しており、圧倒的な階調表現力を持っています。</a:t>
            </a:r>
            <a:endParaRPr kumimoji="1" lang="en-US" altLang="ja-JP" b="0"/>
          </a:p>
          <a:p>
            <a:endParaRPr kumimoji="1" lang="ja-JP" altLang="en-US" b="0"/>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31</a:t>
            </a:fld>
            <a:endParaRPr kumimoji="1" lang="ja-JP" altLang="en-US"/>
          </a:p>
        </p:txBody>
      </p:sp>
    </p:spTree>
    <p:extLst>
      <p:ext uri="{BB962C8B-B14F-4D97-AF65-F5344CB8AC3E}">
        <p14:creationId xmlns:p14="http://schemas.microsoft.com/office/powerpoint/2010/main" val="36029223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C71370-3130-8147-7737-049053171C4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52367D4-A3C6-CD50-F31C-9A86D1CBB1C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7005A6E-C839-2054-5490-AA1753D62889}"/>
              </a:ext>
            </a:extLst>
          </p:cNvPr>
          <p:cNvSpPr>
            <a:spLocks noGrp="1"/>
          </p:cNvSpPr>
          <p:nvPr>
            <p:ph type="body" idx="1"/>
          </p:nvPr>
        </p:nvSpPr>
        <p:spPr/>
        <p:txBody>
          <a:bodyPr/>
          <a:lstStyle/>
          <a:p>
            <a:r>
              <a:rPr kumimoji="1" lang="ja-JP" altLang="en-US"/>
              <a:t>では、</a:t>
            </a:r>
            <a:r>
              <a:rPr kumimoji="1" lang="en-US" altLang="ja-JP"/>
              <a:t>HDR</a:t>
            </a:r>
            <a:r>
              <a:rPr kumimoji="1" lang="ja-JP" altLang="en-US"/>
              <a:t>によってこれだけの広大な輝度レンジを持つことで、具体的にはどんなメリットがあるでしょうか。</a:t>
            </a:r>
            <a:endParaRPr kumimoji="1" lang="en-US" altLang="ja-JP"/>
          </a:p>
          <a:p>
            <a:r>
              <a:rPr kumimoji="1" lang="ja-JP" altLang="en-US"/>
              <a:t>下の</a:t>
            </a:r>
            <a:r>
              <a:rPr kumimoji="1" lang="en-US" altLang="ja-JP"/>
              <a:t>2</a:t>
            </a:r>
            <a:r>
              <a:rPr kumimoji="1" lang="ja-JP" altLang="en-US"/>
              <a:t>つの画像は、従来の</a:t>
            </a:r>
            <a:r>
              <a:rPr kumimoji="1" lang="en-US" altLang="ja-JP"/>
              <a:t>SDR</a:t>
            </a:r>
            <a:r>
              <a:rPr kumimoji="1" lang="ja-JP" altLang="en-US"/>
              <a:t>と</a:t>
            </a:r>
            <a:r>
              <a:rPr kumimoji="1" lang="en-US" altLang="ja-JP"/>
              <a:t>HDR</a:t>
            </a:r>
            <a:r>
              <a:rPr kumimoji="1" lang="ja-JP" altLang="en-US"/>
              <a:t>の違いを示したものです。</a:t>
            </a:r>
            <a:endParaRPr kumimoji="1" lang="en-US" altLang="ja-JP"/>
          </a:p>
          <a:p>
            <a:endParaRPr kumimoji="1" lang="en-US" altLang="ja-JP"/>
          </a:p>
          <a:p>
            <a:r>
              <a:rPr kumimoji="1" lang="ja-JP" altLang="en-US"/>
              <a:t>まず</a:t>
            </a:r>
            <a:r>
              <a:rPr kumimoji="1" lang="en-US" altLang="ja-JP"/>
              <a:t>SDR</a:t>
            </a:r>
            <a:r>
              <a:rPr kumimoji="1" lang="ja-JP" altLang="en-US"/>
              <a:t>は、明るいものは全て白になっていました。いわゆる白飛びです。</a:t>
            </a:r>
            <a:endParaRPr kumimoji="1" lang="en-US" altLang="ja-JP"/>
          </a:p>
          <a:p>
            <a:r>
              <a:rPr kumimoji="1" lang="ja-JP" altLang="en-US"/>
              <a:t>ランタンも、照らされている白い服、指などすべて白くなっています。</a:t>
            </a:r>
            <a:endParaRPr kumimoji="1" lang="en-US" altLang="ja-JP"/>
          </a:p>
          <a:p>
            <a:r>
              <a:rPr kumimoji="1" lang="ja-JP" altLang="en-US"/>
              <a:t>また、暗部も、髪の毛や影、暗闇などがすべてのっぺりとした黒になってしまいます。</a:t>
            </a:r>
            <a:endParaRPr kumimoji="1" lang="en-US" altLang="ja-JP"/>
          </a:p>
          <a:p>
            <a:endParaRPr kumimoji="1" lang="en-US" altLang="ja-JP"/>
          </a:p>
          <a:p>
            <a:r>
              <a:rPr kumimoji="1" lang="ja-JP" altLang="en-US"/>
              <a:t>これまでは、こういうものだとあきらめていた部分ですが、</a:t>
            </a:r>
            <a:endParaRPr kumimoji="1" lang="en-US" altLang="ja-JP"/>
          </a:p>
          <a:p>
            <a:r>
              <a:rPr kumimoji="1" lang="en-US" altLang="ja-JP"/>
              <a:t>HDR</a:t>
            </a:r>
            <a:r>
              <a:rPr kumimoji="1" lang="ja-JP" altLang="en-US"/>
              <a:t>ではランタンの中が見えているなど、明確にそれらを描き分けられて、より見たままに近い再現が可能になります。</a:t>
            </a:r>
            <a:endParaRPr kumimoji="1" lang="en-US" altLang="ja-JP"/>
          </a:p>
          <a:p>
            <a:endParaRPr kumimoji="1" lang="en-US" altLang="ja-JP"/>
          </a:p>
          <a:p>
            <a:endParaRPr kumimoji="1" lang="en-US" altLang="ja-JP"/>
          </a:p>
          <a:p>
            <a:endParaRPr kumimoji="1" lang="ja-JP" altLang="en-US"/>
          </a:p>
        </p:txBody>
      </p:sp>
      <p:sp>
        <p:nvSpPr>
          <p:cNvPr id="4" name="スライド番号プレースホルダー 3">
            <a:extLst>
              <a:ext uri="{FF2B5EF4-FFF2-40B4-BE49-F238E27FC236}">
                <a16:creationId xmlns:a16="http://schemas.microsoft.com/office/drawing/2014/main" id="{58AAC676-B3A8-12ED-EE71-16AABD45F391}"/>
              </a:ext>
            </a:extLst>
          </p:cNvPr>
          <p:cNvSpPr>
            <a:spLocks noGrp="1"/>
          </p:cNvSpPr>
          <p:nvPr>
            <p:ph type="sldNum" sz="quarter" idx="5"/>
          </p:nvPr>
        </p:nvSpPr>
        <p:spPr/>
        <p:txBody>
          <a:bodyPr/>
          <a:lstStyle/>
          <a:p>
            <a:fld id="{E56D0550-F6EF-485E-855E-1B0F0A3BFBD2}" type="slidenum">
              <a:rPr lang="en-US" altLang="ja-JP" smtClean="0"/>
              <a:t>32</a:t>
            </a:fld>
            <a:endParaRPr kumimoji="1" lang="ja-JP" altLang="en-US"/>
          </a:p>
        </p:txBody>
      </p:sp>
    </p:spTree>
    <p:extLst>
      <p:ext uri="{BB962C8B-B14F-4D97-AF65-F5344CB8AC3E}">
        <p14:creationId xmlns:p14="http://schemas.microsoft.com/office/powerpoint/2010/main" val="11577447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461959">
              <a:defRPr/>
            </a:pPr>
            <a:r>
              <a:rPr lang="ja-JP" altLang="en-US"/>
              <a:t>この</a:t>
            </a:r>
            <a:r>
              <a:rPr lang="en-US" altLang="ja-JP"/>
              <a:t>HDR</a:t>
            </a:r>
            <a:r>
              <a:rPr lang="ja-JP" altLang="en-US"/>
              <a:t>の価値はどう捉えるのがよいでしょうか。</a:t>
            </a:r>
            <a:endParaRPr lang="en-US" altLang="ja-JP"/>
          </a:p>
          <a:p>
            <a:pPr defTabSz="461959">
              <a:defRPr/>
            </a:pPr>
            <a:r>
              <a:rPr lang="ja-JP" altLang="ja-JP"/>
              <a:t>従来の映像というキャンバスに、新たに光る絵の具”が追加された</a:t>
            </a:r>
            <a:r>
              <a:rPr lang="en-US" altLang="ja-JP"/>
              <a:t>…HDR</a:t>
            </a:r>
            <a:r>
              <a:rPr lang="ja-JP" altLang="en-US"/>
              <a:t>が</a:t>
            </a:r>
            <a:r>
              <a:rPr lang="ja-JP" altLang="ja-JP"/>
              <a:t>もたらした進化</a:t>
            </a:r>
            <a:r>
              <a:rPr lang="ja-JP" altLang="en-US"/>
              <a:t>はそう言い換えることもできるかと思います。</a:t>
            </a:r>
            <a:endParaRPr kumimoji="1" lang="en-US" altLang="ja-JP"/>
          </a:p>
          <a:p>
            <a:r>
              <a:rPr kumimoji="1" lang="ja-JP" altLang="en-US"/>
              <a:t>この</a:t>
            </a:r>
            <a:r>
              <a:rPr kumimoji="1" lang="en-US" altLang="ja-JP"/>
              <a:t>HDR</a:t>
            </a:r>
            <a:r>
              <a:rPr kumimoji="1" lang="ja-JP" altLang="en-US"/>
              <a:t>の圧倒的な表現力を手にすると、いくらでもド派手な映像を作ることが可能になりますが、</a:t>
            </a:r>
            <a:endParaRPr kumimoji="1" lang="en-US" altLang="ja-JP"/>
          </a:p>
          <a:p>
            <a:r>
              <a:rPr kumimoji="1" lang="ja-JP" altLang="en-US"/>
              <a:t>実際には、それらを脚色なく、現実の明るさに忠実に再現できることに、我々は</a:t>
            </a:r>
            <a:r>
              <a:rPr kumimoji="1" lang="en-US" altLang="ja-JP"/>
              <a:t>HDR</a:t>
            </a:r>
            <a:r>
              <a:rPr kumimoji="1" lang="ja-JP" altLang="en-US"/>
              <a:t>の意味があると考えています。</a:t>
            </a:r>
            <a:endParaRPr kumimoji="1" lang="en-US" altLang="ja-JP"/>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33</a:t>
            </a:fld>
            <a:endParaRPr kumimoji="1" lang="ja-JP" altLang="en-US"/>
          </a:p>
        </p:txBody>
      </p:sp>
    </p:spTree>
    <p:extLst>
      <p:ext uri="{BB962C8B-B14F-4D97-AF65-F5344CB8AC3E}">
        <p14:creationId xmlns:p14="http://schemas.microsoft.com/office/powerpoint/2010/main" val="297876252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少し技術よりの話に移ります。</a:t>
            </a:r>
            <a:r>
              <a:rPr kumimoji="1" lang="en-US" altLang="ja-JP"/>
              <a:t>HDR</a:t>
            </a:r>
            <a:r>
              <a:rPr kumimoji="1" lang="ja-JP" altLang="en-US"/>
              <a:t>の規格はどうなっているでしょうか。</a:t>
            </a:r>
            <a:r>
              <a:rPr kumimoji="1" lang="en-US" altLang="ja-JP"/>
              <a:t>HDR</a:t>
            </a:r>
            <a:r>
              <a:rPr kumimoji="1" lang="ja-JP" altLang="en-US"/>
              <a:t>は</a:t>
            </a:r>
            <a:r>
              <a:rPr kumimoji="1" lang="en-US" altLang="ja-JP"/>
              <a:t>BT.2100</a:t>
            </a:r>
            <a:r>
              <a:rPr kumimoji="1" lang="ja-JP" altLang="en-US"/>
              <a:t>という規格の中で定義されています。</a:t>
            </a:r>
            <a:endParaRPr kumimoji="1" lang="en-US" altLang="ja-JP"/>
          </a:p>
          <a:p>
            <a:r>
              <a:rPr kumimoji="1" lang="ja-JP" altLang="en-US"/>
              <a:t>中でも、輝度の収録方法を表すガンマカーブが肝になりますが、</a:t>
            </a:r>
            <a:r>
              <a:rPr kumimoji="1" lang="en-US" altLang="ja-JP"/>
              <a:t>PQ</a:t>
            </a:r>
            <a:r>
              <a:rPr kumimoji="1" lang="ja-JP" altLang="en-US"/>
              <a:t>と</a:t>
            </a:r>
            <a:r>
              <a:rPr kumimoji="1" lang="en-US" altLang="ja-JP"/>
              <a:t>hybrid log</a:t>
            </a:r>
            <a:r>
              <a:rPr kumimoji="1" lang="ja-JP" altLang="en-US"/>
              <a:t>の二つが規定されています。</a:t>
            </a:r>
            <a:endParaRPr kumimoji="1" lang="en-US" altLang="ja-JP"/>
          </a:p>
          <a:p>
            <a:r>
              <a:rPr kumimoji="1" lang="ja-JP" altLang="en-US"/>
              <a:t>下のグラフは、信号値に対する輝度のカーブを描いたものです。</a:t>
            </a:r>
            <a:br>
              <a:rPr kumimoji="1" lang="en-US" altLang="ja-JP"/>
            </a:br>
            <a:r>
              <a:rPr kumimoji="1" lang="ja-JP" altLang="en-US"/>
              <a:t>左は</a:t>
            </a:r>
            <a:r>
              <a:rPr kumimoji="1" lang="en-US" altLang="ja-JP"/>
              <a:t>SDR</a:t>
            </a:r>
            <a:r>
              <a:rPr kumimoji="1" lang="ja-JP" altLang="en-US"/>
              <a:t>のガンマカーブで、右は</a:t>
            </a:r>
            <a:r>
              <a:rPr kumimoji="1" lang="en-US" altLang="ja-JP"/>
              <a:t>HDR</a:t>
            </a:r>
            <a:r>
              <a:rPr kumimoji="1" lang="ja-JP" altLang="en-US"/>
              <a:t>のガンマカーブですが、</a:t>
            </a:r>
            <a:r>
              <a:rPr kumimoji="1" lang="en-US" altLang="ja-JP"/>
              <a:t>HDR</a:t>
            </a:r>
            <a:r>
              <a:rPr kumimoji="1" lang="ja-JP" altLang="en-US"/>
              <a:t>は暗部のカーブが寝ていて非常に細かくなっています。それが明るくなるほど急激にカーブが立ち上がって粗くなっています。</a:t>
            </a:r>
            <a:endParaRPr kumimoji="1" lang="en-US" altLang="ja-JP"/>
          </a:p>
          <a:p>
            <a:pPr defTabSz="461959">
              <a:defRPr/>
            </a:pPr>
            <a:r>
              <a:rPr kumimoji="1" lang="ja-JP" altLang="en-US"/>
              <a:t>人間の目が、</a:t>
            </a:r>
            <a:r>
              <a:rPr kumimoji="1" lang="en-US" altLang="ja-JP"/>
              <a:t>”</a:t>
            </a:r>
            <a:r>
              <a:rPr kumimoji="1" lang="ja-JP" altLang="en-US"/>
              <a:t>明るくなるほど輝度差に鈍感になっていく</a:t>
            </a:r>
            <a:r>
              <a:rPr kumimoji="1" lang="en-US" altLang="ja-JP"/>
              <a:t>”</a:t>
            </a:r>
            <a:r>
              <a:rPr kumimoji="1" lang="ja-JP" altLang="en-US"/>
              <a:t>ことを利用して効率よく収録していることが分かります。</a:t>
            </a:r>
            <a:endParaRPr kumimoji="1" lang="en-US" altLang="ja-JP"/>
          </a:p>
          <a:p>
            <a:endParaRPr kumimoji="1" lang="en-US" altLang="ja-JP"/>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34</a:t>
            </a:fld>
            <a:endParaRPr kumimoji="1" lang="ja-JP" altLang="en-US"/>
          </a:p>
        </p:txBody>
      </p:sp>
    </p:spTree>
    <p:extLst>
      <p:ext uri="{BB962C8B-B14F-4D97-AF65-F5344CB8AC3E}">
        <p14:creationId xmlns:p14="http://schemas.microsoft.com/office/powerpoint/2010/main" val="35421383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次に、</a:t>
            </a:r>
            <a:r>
              <a:rPr kumimoji="1" lang="en-US" altLang="ja-JP"/>
              <a:t>HDR</a:t>
            </a:r>
            <a:r>
              <a:rPr kumimoji="1" lang="ja-JP" altLang="en-US"/>
              <a:t>を表示するディスプレイの規格はどうでしょうか。</a:t>
            </a:r>
            <a:endParaRPr kumimoji="1" lang="en-US" altLang="ja-JP"/>
          </a:p>
          <a:p>
            <a:r>
              <a:rPr kumimoji="1" lang="en-US" altLang="ja-JP"/>
              <a:t>PC</a:t>
            </a:r>
            <a:r>
              <a:rPr kumimoji="1" lang="ja-JP" altLang="en-US"/>
              <a:t>モニター向けには代表的なものとして、</a:t>
            </a:r>
            <a:r>
              <a:rPr kumimoji="1" lang="en-US" altLang="ja-JP"/>
              <a:t>VESA</a:t>
            </a:r>
            <a:r>
              <a:rPr kumimoji="1" lang="ja-JP" altLang="en-US"/>
              <a:t>が規定する</a:t>
            </a:r>
            <a:r>
              <a:rPr kumimoji="1" lang="en-US" altLang="ja-JP" err="1"/>
              <a:t>displayHDR</a:t>
            </a:r>
            <a:r>
              <a:rPr kumimoji="1" lang="ja-JP" altLang="en-US"/>
              <a:t>規格があります。</a:t>
            </a:r>
            <a:endParaRPr kumimoji="1" lang="en-US" altLang="ja-JP"/>
          </a:p>
          <a:p>
            <a:r>
              <a:rPr kumimoji="1" lang="ja-JP" altLang="en-US"/>
              <a:t>ここではおおざっぱに各ランクがどの程度の輝度範囲をカバーしているかを図示しています。</a:t>
            </a:r>
            <a:endParaRPr kumimoji="1" lang="en-US" altLang="ja-JP"/>
          </a:p>
          <a:p>
            <a:r>
              <a:rPr kumimoji="1" lang="en-US" altLang="ja-JP"/>
              <a:t>Classic</a:t>
            </a:r>
            <a:r>
              <a:rPr kumimoji="1" lang="ja-JP" altLang="en-US"/>
              <a:t>と</a:t>
            </a:r>
            <a:r>
              <a:rPr kumimoji="1" lang="en-US" altLang="ja-JP"/>
              <a:t>true black</a:t>
            </a:r>
            <a:r>
              <a:rPr kumimoji="1" lang="ja-JP" altLang="en-US"/>
              <a:t>に大別することができ、前者は通常の液晶ディスプレイ、後者は完全消灯できる自発光デバイスが念頭に置かれています。</a:t>
            </a:r>
            <a:endParaRPr kumimoji="1" lang="en-US" altLang="ja-JP"/>
          </a:p>
          <a:p>
            <a:endParaRPr kumimoji="1" lang="en-US" altLang="ja-JP"/>
          </a:p>
          <a:p>
            <a:r>
              <a:rPr kumimoji="1" lang="en-US" altLang="ja-JP"/>
              <a:t>True black</a:t>
            </a:r>
            <a:r>
              <a:rPr kumimoji="1" lang="ja-JP" altLang="en-US"/>
              <a:t>は黒側が視覚の下限を超えるスペックで定義されていることからも、</a:t>
            </a:r>
            <a:r>
              <a:rPr kumimoji="1" lang="en-US" altLang="ja-JP"/>
              <a:t>HDR</a:t>
            </a:r>
            <a:r>
              <a:rPr kumimoji="1" lang="ja-JP" altLang="en-US"/>
              <a:t>においてハイライト側だけでなく暗部の再現性の高さも重要視されていることが分かるかと思います。</a:t>
            </a:r>
            <a:endParaRPr kumimoji="1" lang="en-US" altLang="ja-JP"/>
          </a:p>
          <a:p>
            <a:pPr defTabSz="461959">
              <a:defRPr/>
            </a:pPr>
            <a:r>
              <a:rPr kumimoji="1" lang="ja-JP" altLang="en-US"/>
              <a:t>一方で、ハイライト側に関しては、</a:t>
            </a:r>
            <a:r>
              <a:rPr kumimoji="1" lang="en-US" altLang="ja-JP"/>
              <a:t>1000 nits</a:t>
            </a:r>
            <a:r>
              <a:rPr kumimoji="1" lang="ja-JP" altLang="en-US"/>
              <a:t>前後とかなり控えめな数値になっています。この点についてはこの後の</a:t>
            </a:r>
            <a:r>
              <a:rPr kumimoji="1" lang="en-US" altLang="ja-JP"/>
              <a:t>”</a:t>
            </a:r>
            <a:r>
              <a:rPr kumimoji="1" lang="ja-JP" altLang="en-US"/>
              <a:t>表示</a:t>
            </a:r>
            <a:r>
              <a:rPr kumimoji="1" lang="en-US" altLang="ja-JP"/>
              <a:t>”</a:t>
            </a:r>
            <a:r>
              <a:rPr kumimoji="1" lang="ja-JP" altLang="en-US"/>
              <a:t>のセクションにて触れていきます。</a:t>
            </a:r>
            <a:endParaRPr kumimoji="1" lang="en-US" altLang="ja-JP"/>
          </a:p>
          <a:p>
            <a:endParaRPr kumimoji="1" lang="en-US" altLang="ja-JP"/>
          </a:p>
          <a:p>
            <a:endParaRPr kumimoji="1" lang="ja-JP" altLang="en-US"/>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35</a:t>
            </a:fld>
            <a:endParaRPr kumimoji="1" lang="ja-JP" altLang="en-US"/>
          </a:p>
        </p:txBody>
      </p:sp>
    </p:spTree>
    <p:extLst>
      <p:ext uri="{BB962C8B-B14F-4D97-AF65-F5344CB8AC3E}">
        <p14:creationId xmlns:p14="http://schemas.microsoft.com/office/powerpoint/2010/main" val="152983664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461959">
              <a:defRPr/>
            </a:pPr>
            <a:r>
              <a:rPr lang="ja-JP" altLang="en-US"/>
              <a:t>このように様々な形で仕様が規定されている</a:t>
            </a:r>
            <a:r>
              <a:rPr lang="en-US" altLang="ja-JP"/>
              <a:t>HDR</a:t>
            </a:r>
            <a:r>
              <a:rPr lang="ja-JP" altLang="en-US"/>
              <a:t>ですが、実際にその恩恵を受けるには高いハードルがあります。</a:t>
            </a:r>
            <a:endParaRPr lang="en-US" altLang="ja-JP"/>
          </a:p>
          <a:p>
            <a:pPr defTabSz="461959">
              <a:defRPr/>
            </a:pPr>
            <a:endParaRPr lang="en-US" altLang="ja-JP"/>
          </a:p>
          <a:p>
            <a:pPr defTabSz="461959">
              <a:defRPr/>
            </a:pPr>
            <a:r>
              <a:rPr lang="ja-JP" altLang="en-US"/>
              <a:t>まず、規格ものの宿命として、コンテンツとディスプレイ、双方が</a:t>
            </a:r>
            <a:r>
              <a:rPr lang="en-US" altLang="ja-JP"/>
              <a:t>HDR</a:t>
            </a:r>
            <a:r>
              <a:rPr lang="ja-JP" altLang="en-US"/>
              <a:t>に対応して初めて成り立つ体験です。</a:t>
            </a:r>
            <a:endParaRPr lang="en-US" altLang="ja-JP"/>
          </a:p>
          <a:p>
            <a:pPr defTabSz="461959">
              <a:defRPr/>
            </a:pPr>
            <a:endParaRPr lang="en-US" altLang="ja-JP"/>
          </a:p>
          <a:p>
            <a:pPr defTabSz="461959">
              <a:defRPr/>
            </a:pPr>
            <a:r>
              <a:rPr lang="ja-JP" altLang="en-US"/>
              <a:t>さらに、</a:t>
            </a:r>
            <a:r>
              <a:rPr lang="en-US" altLang="ja-JP"/>
              <a:t>HDR</a:t>
            </a:r>
            <a:r>
              <a:rPr lang="ja-JP" altLang="en-US"/>
              <a:t>対応であっても、狙った体験にならない場合があるのも複雑です。</a:t>
            </a:r>
            <a:endParaRPr lang="en-US" altLang="ja-JP"/>
          </a:p>
          <a:p>
            <a:pPr defTabSz="461959">
              <a:defRPr/>
            </a:pPr>
            <a:r>
              <a:rPr lang="ja-JP" altLang="en-US"/>
              <a:t>フルの</a:t>
            </a:r>
            <a:r>
              <a:rPr lang="en-US" altLang="ja-JP"/>
              <a:t>10000 nits</a:t>
            </a:r>
            <a:r>
              <a:rPr lang="ja-JP" altLang="en-US"/>
              <a:t>を想定して作成されたコンテンツを</a:t>
            </a:r>
            <a:r>
              <a:rPr lang="en-US" altLang="ja-JP"/>
              <a:t>1000 nits</a:t>
            </a:r>
            <a:r>
              <a:rPr lang="ja-JP" altLang="en-US"/>
              <a:t>のディスプレイで見ると、白飛びしてしまったり、</a:t>
            </a:r>
            <a:endParaRPr lang="en-US" altLang="ja-JP"/>
          </a:p>
          <a:p>
            <a:pPr defTabSz="461959">
              <a:defRPr/>
            </a:pPr>
            <a:r>
              <a:rPr lang="ja-JP" altLang="en-US"/>
              <a:t>一方で</a:t>
            </a:r>
            <a:r>
              <a:rPr lang="en-US" altLang="ja-JP"/>
              <a:t>1000 nits</a:t>
            </a:r>
            <a:r>
              <a:rPr lang="ja-JP" altLang="en-US"/>
              <a:t>を想定して作成された場合、それを</a:t>
            </a:r>
            <a:r>
              <a:rPr lang="en-US" altLang="ja-JP"/>
              <a:t>4000 nits</a:t>
            </a:r>
            <a:r>
              <a:rPr lang="ja-JP" altLang="en-US"/>
              <a:t>のディスプレイで見ても、ディスプレイの性能を生かしきれないということが起きます。</a:t>
            </a:r>
            <a:endParaRPr lang="en-US" altLang="ja-JP"/>
          </a:p>
          <a:p>
            <a:pPr defTabSz="461959">
              <a:defRPr/>
            </a:pPr>
            <a:r>
              <a:rPr lang="en-US" altLang="ja-JP"/>
              <a:t>HDR</a:t>
            </a:r>
            <a:r>
              <a:rPr lang="ja-JP" altLang="en-US"/>
              <a:t>の規格が広すぎて、実際の機材でミスマッチが発生しやすいというのがややこしいところです。</a:t>
            </a:r>
            <a:endParaRPr lang="en-US" altLang="ja-JP"/>
          </a:p>
          <a:p>
            <a:pPr defTabSz="461959">
              <a:defRPr/>
            </a:pPr>
            <a:endParaRPr lang="en-US" altLang="ja-JP"/>
          </a:p>
          <a:p>
            <a:pPr defTabSz="461959">
              <a:defRPr/>
            </a:pPr>
            <a:r>
              <a:rPr lang="ja-JP" altLang="en-US"/>
              <a:t>ということで、今日はそんなミスマッチが起きないように</a:t>
            </a:r>
            <a:r>
              <a:rPr lang="en-US" altLang="ja-JP"/>
              <a:t>10,000 nits</a:t>
            </a:r>
            <a:r>
              <a:rPr lang="ja-JP" altLang="en-US"/>
              <a:t>以上に対応したディスプレイを作ってしまえばどういうことが起きるか、というお話を軸に進めていきます。</a:t>
            </a:r>
            <a:endParaRPr lang="en-US" altLang="ja-JP"/>
          </a:p>
          <a:p>
            <a:endParaRPr kumimoji="1" lang="ja-JP" altLang="en-US"/>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36</a:t>
            </a:fld>
            <a:endParaRPr kumimoji="1" lang="ja-JP" altLang="en-US"/>
          </a:p>
        </p:txBody>
      </p:sp>
    </p:spTree>
    <p:extLst>
      <p:ext uri="{BB962C8B-B14F-4D97-AF65-F5344CB8AC3E}">
        <p14:creationId xmlns:p14="http://schemas.microsoft.com/office/powerpoint/2010/main" val="28734603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461959">
              <a:defRPr/>
            </a:pPr>
            <a:r>
              <a:rPr kumimoji="1" lang="ja-JP" altLang="en-US"/>
              <a:t>ここからは、表示のブレイクスルーと題して、</a:t>
            </a:r>
            <a:r>
              <a:rPr kumimoji="1" lang="en-US" altLang="ja-JP"/>
              <a:t>HDR</a:t>
            </a:r>
            <a:r>
              <a:rPr kumimoji="1" lang="ja-JP" altLang="en-US"/>
              <a:t>表示と、今回試作してみたディスプレイについてお話ししていきます。</a:t>
            </a:r>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37</a:t>
            </a:fld>
            <a:endParaRPr kumimoji="1" lang="ja-JP" altLang="en-US"/>
          </a:p>
        </p:txBody>
      </p:sp>
    </p:spTree>
    <p:extLst>
      <p:ext uri="{BB962C8B-B14F-4D97-AF65-F5344CB8AC3E}">
        <p14:creationId xmlns:p14="http://schemas.microsoft.com/office/powerpoint/2010/main" val="343312747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あらためて</a:t>
            </a:r>
            <a:r>
              <a:rPr kumimoji="1" lang="en-US" altLang="ja-JP"/>
              <a:t>…HDR</a:t>
            </a:r>
            <a:r>
              <a:rPr kumimoji="1" lang="ja-JP" altLang="en-US"/>
              <a:t>の規格は最大輝度</a:t>
            </a:r>
            <a:r>
              <a:rPr kumimoji="1" lang="en-US" altLang="ja-JP"/>
              <a:t>10,000nit</a:t>
            </a:r>
            <a:r>
              <a:rPr kumimoji="1" lang="ja-JP" altLang="en-US"/>
              <a:t>で規定されています。</a:t>
            </a:r>
            <a:endParaRPr kumimoji="1" lang="en-US" altLang="ja-JP"/>
          </a:p>
          <a:p>
            <a:r>
              <a:rPr kumimoji="1" lang="ja-JP" altLang="en-US"/>
              <a:t>しかし、実情としては一般的な</a:t>
            </a:r>
            <a:r>
              <a:rPr kumimoji="1" lang="en-US" altLang="ja-JP"/>
              <a:t>HDR</a:t>
            </a:r>
            <a:r>
              <a:rPr kumimoji="1" lang="ja-JP" altLang="en-US"/>
              <a:t>に対応したディスプレイの全白輝度は</a:t>
            </a:r>
            <a:r>
              <a:rPr kumimoji="1" lang="en-US" altLang="ja-JP"/>
              <a:t>1,000nit</a:t>
            </a:r>
            <a:r>
              <a:rPr kumimoji="1" lang="ja-JP" altLang="en-US"/>
              <a:t>程度、特殊な業務用などをいれても数</a:t>
            </a:r>
            <a:r>
              <a:rPr kumimoji="1" lang="en-US" altLang="ja-JP"/>
              <a:t>1,000nit</a:t>
            </a:r>
            <a:r>
              <a:rPr kumimoji="1" lang="ja-JP" altLang="en-US"/>
              <a:t>が限界となっています。</a:t>
            </a:r>
            <a:endParaRPr kumimoji="1" lang="en-US" altLang="ja-JP"/>
          </a:p>
          <a:p>
            <a:r>
              <a:rPr kumimoji="1" lang="en-US" altLang="ja-JP" err="1"/>
              <a:t>displayHDR</a:t>
            </a:r>
            <a:r>
              <a:rPr kumimoji="1" lang="ja-JP" altLang="en-US"/>
              <a:t>の規定が最大</a:t>
            </a:r>
            <a:r>
              <a:rPr kumimoji="1" lang="en-US" altLang="ja-JP"/>
              <a:t>1400 nits</a:t>
            </a:r>
            <a:r>
              <a:rPr kumimoji="1" lang="ja-JP" altLang="en-US"/>
              <a:t>なのもこのあたりの制約によるものと思われますが、</a:t>
            </a:r>
            <a:endParaRPr kumimoji="1" lang="en-US" altLang="ja-JP"/>
          </a:p>
          <a:p>
            <a:r>
              <a:rPr kumimoji="1" lang="ja-JP" altLang="en-US"/>
              <a:t>なぜそのようなギャップが生じているか</a:t>
            </a:r>
            <a:r>
              <a:rPr kumimoji="1" lang="en-US" altLang="ja-JP"/>
              <a:t>…</a:t>
            </a:r>
            <a:r>
              <a:rPr kumimoji="1" lang="ja-JP" altLang="en-US"/>
              <a:t>軽く既存のディスプレイを</a:t>
            </a:r>
            <a:r>
              <a:rPr kumimoji="1" lang="en-US" altLang="ja-JP"/>
              <a:t>”</a:t>
            </a:r>
            <a:r>
              <a:rPr kumimoji="1" lang="ja-JP" altLang="en-US"/>
              <a:t>明るさ</a:t>
            </a:r>
            <a:r>
              <a:rPr kumimoji="1" lang="en-US" altLang="ja-JP"/>
              <a:t>”</a:t>
            </a:r>
            <a:r>
              <a:rPr kumimoji="1" lang="ja-JP" altLang="en-US"/>
              <a:t>という観点でおさらいしましょう。</a:t>
            </a:r>
            <a:endParaRPr kumimoji="1" lang="en-US" altLang="ja-JP"/>
          </a:p>
          <a:p>
            <a:endParaRPr kumimoji="1" lang="en-US" altLang="ja-JP"/>
          </a:p>
          <a:p>
            <a:endParaRPr kumimoji="1" lang="en-US" altLang="ja-JP"/>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38</a:t>
            </a:fld>
            <a:endParaRPr kumimoji="1" lang="ja-JP" altLang="en-US"/>
          </a:p>
        </p:txBody>
      </p:sp>
    </p:spTree>
    <p:extLst>
      <p:ext uri="{BB962C8B-B14F-4D97-AF65-F5344CB8AC3E}">
        <p14:creationId xmlns:p14="http://schemas.microsoft.com/office/powerpoint/2010/main" val="119851511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まずは液晶ディスプレイです。ほとんどの皆さんが日常的にご使用だと思います。</a:t>
            </a:r>
            <a:endParaRPr kumimoji="1" lang="en-US" altLang="ja-JP"/>
          </a:p>
          <a:p>
            <a:r>
              <a:rPr kumimoji="1" lang="ja-JP" altLang="en-US"/>
              <a:t>仕組みを簡単に説明すると、一番裏側にバックライトがあり、その光が液晶パネルを透過することで、フルカラーの映像が画面上に表示されます。</a:t>
            </a:r>
            <a:endParaRPr kumimoji="1" lang="en-US" altLang="ja-JP"/>
          </a:p>
          <a:p>
            <a:endParaRPr kumimoji="1" lang="en-US" altLang="ja-JP"/>
          </a:p>
          <a:p>
            <a:r>
              <a:rPr kumimoji="1" lang="ja-JP" altLang="en-US"/>
              <a:t>黒表現についてはあまり優れているとは言えません。</a:t>
            </a:r>
            <a:endParaRPr kumimoji="1" lang="en-US" altLang="ja-JP"/>
          </a:p>
          <a:p>
            <a:r>
              <a:rPr kumimoji="1" lang="ja-JP" altLang="en-US"/>
              <a:t>バックライトを液晶で遮蔽するという都合上、うっすらと光が透けてしまうからです。</a:t>
            </a:r>
            <a:endParaRPr kumimoji="1" lang="en-US" altLang="ja-JP"/>
          </a:p>
          <a:p>
            <a:r>
              <a:rPr kumimoji="1" lang="ja-JP" altLang="en-US"/>
              <a:t>近年は</a:t>
            </a:r>
            <a:r>
              <a:rPr kumimoji="1" lang="en-US" altLang="ja-JP"/>
              <a:t>mini-LED</a:t>
            </a:r>
            <a:r>
              <a:rPr kumimoji="1" lang="ja-JP" altLang="en-US"/>
              <a:t>バックライト方式による改善が図られていますが、それでも</a:t>
            </a:r>
            <a:r>
              <a:rPr kumimoji="1" lang="en-US" altLang="ja-JP"/>
              <a:t>LED</a:t>
            </a:r>
            <a:r>
              <a:rPr kumimoji="1" lang="ja-JP" altLang="en-US"/>
              <a:t>の数が液晶の画素数よりも圧倒的に少ないため、画素の周りに</a:t>
            </a:r>
            <a:r>
              <a:rPr kumimoji="1" lang="en-US" altLang="ja-JP"/>
              <a:t>LED</a:t>
            </a:r>
            <a:r>
              <a:rPr kumimoji="1" lang="ja-JP" altLang="en-US"/>
              <a:t>の光が漏れだす現象は避けられません。</a:t>
            </a:r>
            <a:endParaRPr kumimoji="1" lang="en-US" altLang="ja-JP"/>
          </a:p>
          <a:p>
            <a:endParaRPr kumimoji="1" lang="en-US" altLang="ja-JP"/>
          </a:p>
          <a:p>
            <a:r>
              <a:rPr kumimoji="1" lang="ja-JP" altLang="en-US"/>
              <a:t>また、最大輝度に関しても制約があり、バックライトを液晶パネルでこして使うというフィルタ構造のため、</a:t>
            </a:r>
            <a:endParaRPr kumimoji="1" lang="en-US" altLang="ja-JP"/>
          </a:p>
          <a:p>
            <a:r>
              <a:rPr kumimoji="1" lang="ja-JP" altLang="en-US"/>
              <a:t>熱や消費電力がネックとなり限られた範囲しか明るくできないという限界があります。</a:t>
            </a:r>
            <a:endParaRPr kumimoji="1" lang="en-US" altLang="ja-JP"/>
          </a:p>
          <a:p>
            <a:r>
              <a:rPr kumimoji="1" lang="ja-JP" altLang="en-US"/>
              <a:t>夜景などはよいですが、真っ白な砂浜などの表示には不向きです。</a:t>
            </a:r>
            <a:endParaRPr kumimoji="1" lang="en-US" altLang="ja-JP"/>
          </a:p>
          <a:p>
            <a:endParaRPr kumimoji="1" lang="en-US" altLang="ja-JP"/>
          </a:p>
          <a:p>
            <a:endParaRPr kumimoji="1" lang="en-US" altLang="ja-JP"/>
          </a:p>
          <a:p>
            <a:endParaRPr kumimoji="1" lang="ja-JP" altLang="en-US"/>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39</a:t>
            </a:fld>
            <a:endParaRPr kumimoji="1" lang="ja-JP" altLang="en-US"/>
          </a:p>
        </p:txBody>
      </p:sp>
    </p:spTree>
    <p:extLst>
      <p:ext uri="{BB962C8B-B14F-4D97-AF65-F5344CB8AC3E}">
        <p14:creationId xmlns:p14="http://schemas.microsoft.com/office/powerpoint/2010/main" val="29022632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まず最初に、今回試作した超高輝度ディスプレイでの映像体験が、</a:t>
            </a:r>
          </a:p>
          <a:p>
            <a:r>
              <a:rPr lang="ja-JP" altLang="en-US" dirty="0"/>
              <a:t>客観的にどのようなものかを映像にしましたのでご覧ください。</a:t>
            </a:r>
          </a:p>
          <a:p>
            <a:endParaRPr lang="ja-JP" altLang="en-US" dirty="0"/>
          </a:p>
          <a:p>
            <a:r>
              <a:rPr lang="ja-JP" altLang="en-US" dirty="0"/>
              <a:t>ここで大事なのは、トンネルや夜間はしっかりとした画質で描画しつつ、</a:t>
            </a:r>
          </a:p>
          <a:p>
            <a:r>
              <a:rPr lang="ja-JP" altLang="en-US" dirty="0"/>
              <a:t>昼間の明るいシーンとの大きな輝度差も表現できるという点です。</a:t>
            </a:r>
          </a:p>
          <a:p>
            <a:r>
              <a:rPr lang="ja-JP" dirty="0"/>
              <a:t>ただ明るいディスプレイではないということ</a:t>
            </a:r>
            <a:r>
              <a:rPr lang="ja-JP" altLang="en-US" dirty="0"/>
              <a:t>は強調しておきたいと思います。</a:t>
            </a:r>
            <a:endParaRPr lang="ja-JP" dirty="0"/>
          </a:p>
          <a:p>
            <a:endParaRPr lang="ja-JP" altLang="en-US" dirty="0"/>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a:t>4</a:t>
            </a:fld>
            <a:endParaRPr kumimoji="1" lang="ja-JP" altLang="en-US"/>
          </a:p>
        </p:txBody>
      </p:sp>
    </p:spTree>
    <p:extLst>
      <p:ext uri="{BB962C8B-B14F-4D97-AF65-F5344CB8AC3E}">
        <p14:creationId xmlns:p14="http://schemas.microsoft.com/office/powerpoint/2010/main" val="1389918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次に</a:t>
            </a:r>
            <a:r>
              <a:rPr kumimoji="1" lang="en-US" altLang="ja-JP"/>
              <a:t>OLED</a:t>
            </a:r>
            <a:r>
              <a:rPr kumimoji="1" lang="ja-JP" altLang="en-US"/>
              <a:t>です。</a:t>
            </a:r>
            <a:endParaRPr kumimoji="1" lang="en-US" altLang="ja-JP"/>
          </a:p>
          <a:p>
            <a:r>
              <a:rPr kumimoji="1" lang="ja-JP" altLang="en-US"/>
              <a:t>こちらは有機</a:t>
            </a:r>
            <a:r>
              <a:rPr kumimoji="1" lang="en-US" altLang="ja-JP"/>
              <a:t>EL</a:t>
            </a:r>
            <a:r>
              <a:rPr kumimoji="1" lang="ja-JP" altLang="en-US"/>
              <a:t>素子が自発光し、その光がカラーフィルタを透過してフルカラーの映像として表示されます。</a:t>
            </a:r>
            <a:endParaRPr kumimoji="1" lang="en-US" altLang="ja-JP"/>
          </a:p>
          <a:p>
            <a:endParaRPr kumimoji="1" lang="en-US" altLang="ja-JP"/>
          </a:p>
          <a:p>
            <a:r>
              <a:rPr kumimoji="1" lang="ja-JP" altLang="en-US"/>
              <a:t>よく知られている通り、黒再現は素晴らしいです。画素レベルでの点灯・消灯が可能で、深い黒を表示することができます。</a:t>
            </a:r>
            <a:endParaRPr kumimoji="1" lang="en-US" altLang="ja-JP"/>
          </a:p>
          <a:p>
            <a:r>
              <a:rPr kumimoji="1" lang="ja-JP" altLang="en-US"/>
              <a:t>液晶に比べると圧倒的です。</a:t>
            </a:r>
            <a:endParaRPr kumimoji="1" lang="en-US" altLang="ja-JP"/>
          </a:p>
          <a:p>
            <a:endParaRPr kumimoji="1" lang="en-US" altLang="ja-JP"/>
          </a:p>
          <a:p>
            <a:r>
              <a:rPr kumimoji="1" lang="ja-JP" altLang="en-US"/>
              <a:t>一方で、最大輝度には大きな課題があります。</a:t>
            </a:r>
            <a:endParaRPr kumimoji="1" lang="en-US" altLang="ja-JP"/>
          </a:p>
          <a:p>
            <a:r>
              <a:rPr kumimoji="1" lang="ja-JP" altLang="en-US"/>
              <a:t>素子が熱に弱く、自身の発光による発熱の影響を抑えるためにごく一部しか明るくできないという制約があります。</a:t>
            </a:r>
            <a:endParaRPr kumimoji="1" lang="en-US" altLang="ja-JP"/>
          </a:p>
          <a:p>
            <a:r>
              <a:rPr kumimoji="1" lang="ja-JP" altLang="en-US"/>
              <a:t>したがって、星空のような点光源がまばらに存在するようなシーンでしか高輝度にできず、</a:t>
            </a:r>
            <a:endParaRPr kumimoji="1" lang="en-US" altLang="ja-JP"/>
          </a:p>
          <a:p>
            <a:r>
              <a:rPr kumimoji="1" lang="ja-JP" altLang="en-US"/>
              <a:t>画面全体が明るいシーンになってくると途端に画面が</a:t>
            </a:r>
            <a:r>
              <a:rPr kumimoji="1" lang="en-US" altLang="ja-JP"/>
              <a:t>SDR</a:t>
            </a:r>
            <a:r>
              <a:rPr kumimoji="1" lang="ja-JP" altLang="en-US"/>
              <a:t>レベルの輝度にまで落ち込んでしまいます。</a:t>
            </a:r>
            <a:endParaRPr kumimoji="1" lang="en-US" altLang="ja-JP"/>
          </a:p>
          <a:p>
            <a:endParaRPr kumimoji="1" lang="ja-JP" altLang="en-US"/>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40</a:t>
            </a:fld>
            <a:endParaRPr kumimoji="1" lang="ja-JP" altLang="en-US"/>
          </a:p>
        </p:txBody>
      </p:sp>
    </p:spTree>
    <p:extLst>
      <p:ext uri="{BB962C8B-B14F-4D97-AF65-F5344CB8AC3E}">
        <p14:creationId xmlns:p14="http://schemas.microsoft.com/office/powerpoint/2010/main" val="120725191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以上が、一般的なディスプレイの</a:t>
            </a:r>
            <a:r>
              <a:rPr kumimoji="1" lang="en-US" altLang="ja-JP"/>
              <a:t>2</a:t>
            </a:r>
            <a:r>
              <a:rPr kumimoji="1" lang="ja-JP" altLang="en-US"/>
              <a:t>台巨頭でしたが、ここでやや特殊な、しかし皆さんがよく目にしているディスプレイについて紹介したいと思います。</a:t>
            </a:r>
            <a:endParaRPr kumimoji="1" lang="en-US" altLang="ja-JP"/>
          </a:p>
          <a:p>
            <a:r>
              <a:rPr kumimoji="1" lang="en-US" altLang="ja-JP"/>
              <a:t>LED</a:t>
            </a:r>
            <a:r>
              <a:rPr kumimoji="1" lang="ja-JP" altLang="en-US"/>
              <a:t>ディスプレイと呼ばれるものです。</a:t>
            </a:r>
            <a:endParaRPr kumimoji="1" lang="en-US" altLang="ja-JP"/>
          </a:p>
          <a:p>
            <a:endParaRPr kumimoji="1" lang="en-US" altLang="ja-JP"/>
          </a:p>
          <a:p>
            <a:r>
              <a:rPr kumimoji="1" lang="ja-JP" altLang="en-US"/>
              <a:t>構造は非常にシンプルで、独立した</a:t>
            </a:r>
            <a:r>
              <a:rPr kumimoji="1" lang="en-US" altLang="ja-JP"/>
              <a:t>RGB</a:t>
            </a:r>
            <a:r>
              <a:rPr kumimoji="1" lang="ja-JP" altLang="en-US"/>
              <a:t>それぞれの単色</a:t>
            </a:r>
            <a:r>
              <a:rPr kumimoji="1" lang="en-US" altLang="ja-JP"/>
              <a:t>LED</a:t>
            </a:r>
            <a:r>
              <a:rPr kumimoji="1" lang="ja-JP" altLang="en-US"/>
              <a:t>素子が、直接発光します。</a:t>
            </a:r>
            <a:endParaRPr kumimoji="1" lang="en-US" altLang="ja-JP"/>
          </a:p>
          <a:p>
            <a:r>
              <a:rPr kumimoji="1" lang="en-US" altLang="ja-JP"/>
              <a:t>LED</a:t>
            </a:r>
            <a:r>
              <a:rPr kumimoji="1" lang="ja-JP" altLang="en-US"/>
              <a:t>素子を並べる実装工程があるために小型化は苦手ですが、サイネージなどの大型ディスプレイ用途として広く使われているものになります。</a:t>
            </a:r>
            <a:endParaRPr kumimoji="1" lang="en-US" altLang="ja-JP"/>
          </a:p>
          <a:p>
            <a:endParaRPr kumimoji="1" lang="en-US" altLang="ja-JP"/>
          </a:p>
          <a:p>
            <a:r>
              <a:rPr kumimoji="1" lang="ja-JP" altLang="en-US"/>
              <a:t>黒表現については</a:t>
            </a:r>
            <a:r>
              <a:rPr kumimoji="1" lang="en-US" altLang="ja-JP"/>
              <a:t>OLED</a:t>
            </a:r>
            <a:r>
              <a:rPr kumimoji="1" lang="ja-JP" altLang="en-US"/>
              <a:t>ほどではないものの比較的優れており、画素レベルの点灯消灯が可能で、深い黒を表現することができます。</a:t>
            </a:r>
            <a:endParaRPr kumimoji="1" lang="en-US" altLang="ja-JP"/>
          </a:p>
          <a:p>
            <a:r>
              <a:rPr kumimoji="1" lang="ja-JP" altLang="en-US"/>
              <a:t>ただ、</a:t>
            </a:r>
            <a:r>
              <a:rPr kumimoji="1" lang="en-US" altLang="ja-JP"/>
              <a:t>OLED</a:t>
            </a:r>
            <a:r>
              <a:rPr kumimoji="1" lang="ja-JP" altLang="en-US"/>
              <a:t>と異なる点としては、ほんの少し光らせるといったことが非常に苦手で、黒つぶれが発生しやすい点が挙げられます。</a:t>
            </a:r>
            <a:endParaRPr kumimoji="1" lang="en-US" altLang="ja-JP"/>
          </a:p>
          <a:p>
            <a:endParaRPr kumimoji="1" lang="en-US" altLang="ja-JP"/>
          </a:p>
          <a:p>
            <a:r>
              <a:rPr kumimoji="1" lang="ja-JP" altLang="en-US"/>
              <a:t>一方で最大輝度については非常に優れています。素子がダイレクトにカラー発光し、発光効率が非常に高いためです。</a:t>
            </a:r>
            <a:endParaRPr kumimoji="1" lang="en-US" altLang="ja-JP"/>
          </a:p>
          <a:p>
            <a:r>
              <a:rPr kumimoji="1" lang="ja-JP" altLang="en-US"/>
              <a:t>無機物のため熱にも強く、数</a:t>
            </a:r>
            <a:r>
              <a:rPr kumimoji="1" lang="en-US" altLang="ja-JP"/>
              <a:t>1,000 nits</a:t>
            </a:r>
            <a:r>
              <a:rPr kumimoji="1" lang="ja-JP" altLang="en-US"/>
              <a:t>以上の高輝度表現が可能です。</a:t>
            </a:r>
            <a:endParaRPr kumimoji="1" lang="en-US" altLang="ja-JP"/>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41</a:t>
            </a:fld>
            <a:endParaRPr kumimoji="1" lang="ja-JP" altLang="en-US"/>
          </a:p>
        </p:txBody>
      </p:sp>
    </p:spTree>
    <p:extLst>
      <p:ext uri="{BB962C8B-B14F-4D97-AF65-F5344CB8AC3E}">
        <p14:creationId xmlns:p14="http://schemas.microsoft.com/office/powerpoint/2010/main" val="393206835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以上を踏まえて、今回作成した超高輝度ディスプレイについて説明したいと思います。</a:t>
            </a:r>
            <a:endParaRPr kumimoji="1" lang="en-US" altLang="ja-JP"/>
          </a:p>
          <a:p>
            <a:endParaRPr kumimoji="1" lang="en-US" altLang="ja-JP"/>
          </a:p>
          <a:p>
            <a:r>
              <a:rPr kumimoji="1" lang="ja-JP" altLang="en-US"/>
              <a:t>一言でいえば、通常のモニターサイズにまで小型化することのできた</a:t>
            </a:r>
            <a:r>
              <a:rPr kumimoji="1" lang="en-US" altLang="ja-JP"/>
              <a:t>LED</a:t>
            </a:r>
            <a:r>
              <a:rPr kumimoji="1" lang="ja-JP" altLang="en-US"/>
              <a:t>ディスプレイになります。</a:t>
            </a:r>
            <a:endParaRPr kumimoji="1" lang="en-US" altLang="ja-JP"/>
          </a:p>
          <a:p>
            <a:r>
              <a:rPr kumimoji="1" lang="ja-JP" altLang="en-US"/>
              <a:t>これにより、</a:t>
            </a:r>
            <a:r>
              <a:rPr kumimoji="1" lang="en-US" altLang="ja-JP"/>
              <a:t>HDR</a:t>
            </a:r>
            <a:r>
              <a:rPr kumimoji="1" lang="ja-JP" altLang="en-US"/>
              <a:t>規格の上限をカバーする</a:t>
            </a:r>
            <a:r>
              <a:rPr kumimoji="1" lang="en-US" altLang="ja-JP"/>
              <a:t>10,000 nits</a:t>
            </a:r>
            <a:r>
              <a:rPr kumimoji="1" lang="ja-JP" altLang="en-US"/>
              <a:t>を超える全白輝度を実現しています。</a:t>
            </a:r>
            <a:endParaRPr kumimoji="1" lang="en-US" altLang="ja-JP"/>
          </a:p>
          <a:p>
            <a:r>
              <a:rPr kumimoji="1" lang="ja-JP" altLang="en-US"/>
              <a:t>また、課題であった暗部ですが、これまで社内開発してきた階調表現技術をこのディスプレイの特性に合わせて最適化することにより、より滑らかな暗部階調を再現することができるようになりました。</a:t>
            </a:r>
            <a:endParaRPr kumimoji="1" lang="en-US" altLang="ja-JP"/>
          </a:p>
          <a:p>
            <a:endParaRPr kumimoji="1" lang="en-US" altLang="ja-JP"/>
          </a:p>
          <a:p>
            <a:endParaRPr kumimoji="1" lang="en-US" altLang="ja-JP"/>
          </a:p>
          <a:p>
            <a:endParaRPr kumimoji="1" lang="ja-JP" altLang="en-US"/>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42</a:t>
            </a:fld>
            <a:endParaRPr kumimoji="1" lang="ja-JP" altLang="en-US"/>
          </a:p>
        </p:txBody>
      </p:sp>
    </p:spTree>
    <p:extLst>
      <p:ext uri="{BB962C8B-B14F-4D97-AF65-F5344CB8AC3E}">
        <p14:creationId xmlns:p14="http://schemas.microsoft.com/office/powerpoint/2010/main" val="349783752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この超高輝度がディスプレイが表現できる範囲を視覚的に表現すると、このようになります。</a:t>
            </a:r>
            <a:endParaRPr kumimoji="1" lang="en-US" altLang="ja-JP"/>
          </a:p>
          <a:p>
            <a:r>
              <a:rPr kumimoji="1" lang="ja-JP" altLang="en-US"/>
              <a:t>液晶ディスプレイの範囲、</a:t>
            </a:r>
            <a:r>
              <a:rPr kumimoji="1" lang="en-US" altLang="ja-JP"/>
              <a:t>OLED</a:t>
            </a:r>
            <a:r>
              <a:rPr kumimoji="1" lang="ja-JP" altLang="en-US"/>
              <a:t>は甘めに書いてもかなり限定された範囲に収まります。</a:t>
            </a:r>
            <a:endParaRPr kumimoji="1" lang="en-US" altLang="ja-JP"/>
          </a:p>
          <a:p>
            <a:r>
              <a:rPr kumimoji="1" lang="ja-JP" altLang="en-US"/>
              <a:t>一般的な</a:t>
            </a:r>
            <a:r>
              <a:rPr kumimoji="1" lang="en-US" altLang="ja-JP"/>
              <a:t>LED</a:t>
            </a:r>
            <a:r>
              <a:rPr kumimoji="1" lang="ja-JP" altLang="en-US"/>
              <a:t>ディスプレイは範囲としては広く見えるものの、ある輝度を下回ると黒つぶれが起きてしまい実質的にはかなり狭くなります。</a:t>
            </a:r>
            <a:endParaRPr kumimoji="1" lang="en-US" altLang="ja-JP"/>
          </a:p>
          <a:p>
            <a:r>
              <a:rPr kumimoji="1" lang="ja-JP" altLang="en-US"/>
              <a:t>今回のディスプレイは、より高い輝度を実現しつつ、さらに黒つぶれも抑えて、視覚の範囲をほぼカバーできるようになっているということが見て取れるかと思います。</a:t>
            </a:r>
            <a:endParaRPr kumimoji="1" lang="en-US" altLang="ja-JP"/>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43</a:t>
            </a:fld>
            <a:endParaRPr kumimoji="1" lang="ja-JP" altLang="en-US"/>
          </a:p>
        </p:txBody>
      </p:sp>
    </p:spTree>
    <p:extLst>
      <p:ext uri="{BB962C8B-B14F-4D97-AF65-F5344CB8AC3E}">
        <p14:creationId xmlns:p14="http://schemas.microsoft.com/office/powerpoint/2010/main" val="260201122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こちらはスライド上でも違いを表現できるよう、従来の</a:t>
            </a:r>
            <a:r>
              <a:rPr kumimoji="1" lang="en-US" altLang="ja-JP"/>
              <a:t>displayHDR400</a:t>
            </a:r>
            <a:r>
              <a:rPr kumimoji="1" lang="ja-JP" altLang="en-US"/>
              <a:t>のディスプレイとの比較をカメラで撮影した様子です。</a:t>
            </a:r>
            <a:endParaRPr kumimoji="1" lang="en-US" altLang="ja-JP"/>
          </a:p>
          <a:p>
            <a:r>
              <a:rPr kumimoji="1" lang="ja-JP" altLang="en-US"/>
              <a:t>通常の露出で撮影した画像が左で、それほど違いがないように見えると思いますが‘、</a:t>
            </a:r>
            <a:endParaRPr kumimoji="1" lang="en-US" altLang="ja-JP"/>
          </a:p>
          <a:p>
            <a:r>
              <a:rPr kumimoji="1" lang="ja-JP" altLang="en-US"/>
              <a:t>右側のハイライト側に露出を合わせて撮影したものでは、超高輝度ディスプレイはまだライトが白飛びするくらい明るいのに対して、</a:t>
            </a:r>
            <a:r>
              <a:rPr kumimoji="1" lang="en-US" altLang="ja-JP"/>
              <a:t>displayHDR400</a:t>
            </a:r>
            <a:r>
              <a:rPr kumimoji="1" lang="ja-JP" altLang="en-US"/>
              <a:t>のディスプレイはほ見えないくらいになっています。</a:t>
            </a:r>
            <a:endParaRPr kumimoji="1" lang="en-US" altLang="ja-JP"/>
          </a:p>
          <a:p>
            <a:r>
              <a:rPr kumimoji="1" lang="ja-JP" altLang="en-US"/>
              <a:t>いかにハイライト部分が明るく輝いているのかが分かるかと思います。</a:t>
            </a:r>
            <a:endParaRPr kumimoji="1" lang="en-US" altLang="ja-JP"/>
          </a:p>
          <a:p>
            <a:endParaRPr kumimoji="1" lang="en-US" altLang="ja-JP"/>
          </a:p>
          <a:p>
            <a:endParaRPr kumimoji="1" lang="en-US" altLang="ja-JP"/>
          </a:p>
          <a:p>
            <a:r>
              <a:rPr kumimoji="1" lang="en-US" altLang="ja-JP"/>
              <a:t>&lt;</a:t>
            </a:r>
            <a:r>
              <a:rPr kumimoji="1" lang="ja-JP" altLang="en-US"/>
              <a:t>補足</a:t>
            </a:r>
            <a:r>
              <a:rPr kumimoji="1" lang="en-US" altLang="ja-JP"/>
              <a:t>&gt;</a:t>
            </a:r>
          </a:p>
          <a:p>
            <a:r>
              <a:rPr kumimoji="1" lang="en-US" altLang="ja-JP"/>
              <a:t>ss 4</a:t>
            </a:r>
            <a:r>
              <a:rPr kumimoji="1" lang="ja-JP" altLang="en-US"/>
              <a:t>倍</a:t>
            </a:r>
            <a:endParaRPr kumimoji="1" lang="en-US" altLang="ja-JP"/>
          </a:p>
          <a:p>
            <a:r>
              <a:rPr kumimoji="1" lang="en-US" altLang="ja-JP"/>
              <a:t>Aperture 8</a:t>
            </a:r>
            <a:r>
              <a:rPr kumimoji="1" lang="ja-JP" altLang="en-US"/>
              <a:t>倍</a:t>
            </a:r>
            <a:endParaRPr kumimoji="1" lang="en-US" altLang="ja-JP"/>
          </a:p>
          <a:p>
            <a:r>
              <a:rPr kumimoji="1" lang="ja-JP" altLang="en-US"/>
              <a:t>露出補正 </a:t>
            </a:r>
            <a:r>
              <a:rPr kumimoji="1" lang="en-US" altLang="ja-JP"/>
              <a:t>1</a:t>
            </a:r>
          </a:p>
          <a:p>
            <a:r>
              <a:rPr kumimoji="1" lang="en-US" altLang="ja-JP"/>
              <a:t>4*8*8 / 2 = 100</a:t>
            </a:r>
            <a:r>
              <a:rPr kumimoji="1" lang="ja-JP" altLang="en-US"/>
              <a:t>倍くらい違う</a:t>
            </a:r>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44</a:t>
            </a:fld>
            <a:endParaRPr kumimoji="1" lang="ja-JP" altLang="en-US"/>
          </a:p>
        </p:txBody>
      </p:sp>
    </p:spTree>
    <p:extLst>
      <p:ext uri="{BB962C8B-B14F-4D97-AF65-F5344CB8AC3E}">
        <p14:creationId xmlns:p14="http://schemas.microsoft.com/office/powerpoint/2010/main" val="200152751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BB0DD-AB8A-3B5C-877C-AE029239C32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01A6804-08A8-BC96-C0C8-4D44F96B227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8945F41-CEE2-F78E-1BA6-8A6D639C4C0B}"/>
              </a:ext>
            </a:extLst>
          </p:cNvPr>
          <p:cNvSpPr>
            <a:spLocks noGrp="1"/>
          </p:cNvSpPr>
          <p:nvPr>
            <p:ph type="body" idx="1"/>
          </p:nvPr>
        </p:nvSpPr>
        <p:spPr/>
        <p:txBody>
          <a:bodyPr/>
          <a:lstStyle/>
          <a:p>
            <a:r>
              <a:rPr kumimoji="1" lang="ja-JP" altLang="en-US"/>
              <a:t>表示の話をまとめます。この</a:t>
            </a:r>
            <a:r>
              <a:rPr kumimoji="1" lang="en-US" altLang="ja-JP"/>
              <a:t>HDR</a:t>
            </a:r>
            <a:r>
              <a:rPr kumimoji="1" lang="ja-JP" altLang="en-US"/>
              <a:t>をほぼカバーする高輝度ディスプレイができたことによって、これまで見えなかったものが見えるようになりました。</a:t>
            </a:r>
            <a:endParaRPr kumimoji="1" lang="en-US" altLang="ja-JP"/>
          </a:p>
          <a:p>
            <a:endParaRPr kumimoji="1" lang="en-US" altLang="ja-JP"/>
          </a:p>
          <a:p>
            <a:r>
              <a:rPr kumimoji="1" lang="ja-JP" altLang="en-US"/>
              <a:t>いろんな</a:t>
            </a:r>
            <a:r>
              <a:rPr kumimoji="1" lang="en-US" altLang="ja-JP"/>
              <a:t>HDR</a:t>
            </a:r>
            <a:r>
              <a:rPr kumimoji="1" lang="ja-JP" altLang="en-US"/>
              <a:t>のベンチチーク映像があるのですが、今までは誰が使うのだろう？というような最上級の</a:t>
            </a:r>
            <a:r>
              <a:rPr kumimoji="1" lang="en-US" altLang="ja-JP"/>
              <a:t>10,000 nits</a:t>
            </a:r>
            <a:r>
              <a:rPr kumimoji="1" lang="ja-JP" altLang="en-US"/>
              <a:t>モードでも</a:t>
            </a:r>
            <a:endParaRPr kumimoji="1" lang="en-US" altLang="ja-JP"/>
          </a:p>
          <a:p>
            <a:r>
              <a:rPr kumimoji="1" lang="ja-JP" altLang="en-US"/>
              <a:t>白飛びなく、黒つぶれなく表示ができるようになったのは、純粋に感動するポイントでした。</a:t>
            </a:r>
            <a:endParaRPr kumimoji="1" lang="en-US" altLang="ja-JP"/>
          </a:p>
          <a:p>
            <a:r>
              <a:rPr kumimoji="1" lang="en-US" altLang="ja-JP" err="1"/>
              <a:t>DisplayHDR</a:t>
            </a:r>
            <a:r>
              <a:rPr kumimoji="1" lang="ja-JP" altLang="en-US"/>
              <a:t>の</a:t>
            </a:r>
            <a:r>
              <a:rPr kumimoji="1" lang="en-US" altLang="ja-JP"/>
              <a:t>true black</a:t>
            </a:r>
            <a:r>
              <a:rPr kumimoji="1" lang="ja-JP" altLang="en-US"/>
              <a:t>と対比して、</a:t>
            </a:r>
            <a:r>
              <a:rPr kumimoji="1" lang="en-US" altLang="ja-JP"/>
              <a:t>true white</a:t>
            </a:r>
            <a:r>
              <a:rPr kumimoji="1" lang="ja-JP" altLang="en-US"/>
              <a:t>といってもよいのかもしれません。</a:t>
            </a:r>
            <a:endParaRPr kumimoji="1" lang="en-US" altLang="ja-JP"/>
          </a:p>
          <a:p>
            <a:endParaRPr kumimoji="1" lang="en-US" altLang="ja-JP"/>
          </a:p>
          <a:p>
            <a:r>
              <a:rPr kumimoji="1" lang="ja-JP" altLang="en-US"/>
              <a:t>ここからは、このディスプレイをゲームへとつなげるとどうなるのか、についてお話していきます。</a:t>
            </a:r>
            <a:endParaRPr kumimoji="1" lang="en-US" altLang="ja-JP"/>
          </a:p>
        </p:txBody>
      </p:sp>
      <p:sp>
        <p:nvSpPr>
          <p:cNvPr id="4" name="スライド番号プレースホルダー 3">
            <a:extLst>
              <a:ext uri="{FF2B5EF4-FFF2-40B4-BE49-F238E27FC236}">
                <a16:creationId xmlns:a16="http://schemas.microsoft.com/office/drawing/2014/main" id="{F60402DE-57EA-5D86-9F9B-399CB7A0A8EE}"/>
              </a:ext>
            </a:extLst>
          </p:cNvPr>
          <p:cNvSpPr>
            <a:spLocks noGrp="1"/>
          </p:cNvSpPr>
          <p:nvPr>
            <p:ph type="sldNum" sz="quarter" idx="5"/>
          </p:nvPr>
        </p:nvSpPr>
        <p:spPr/>
        <p:txBody>
          <a:bodyPr/>
          <a:lstStyle/>
          <a:p>
            <a:fld id="{E56D0550-F6EF-485E-855E-1B0F0A3BFBD2}" type="slidenum">
              <a:rPr lang="en-US" altLang="ja-JP" smtClean="0"/>
              <a:t>45</a:t>
            </a:fld>
            <a:endParaRPr kumimoji="1" lang="ja-JP" altLang="en-US"/>
          </a:p>
        </p:txBody>
      </p:sp>
    </p:spTree>
    <p:extLst>
      <p:ext uri="{BB962C8B-B14F-4D97-AF65-F5344CB8AC3E}">
        <p14:creationId xmlns:p14="http://schemas.microsoft.com/office/powerpoint/2010/main" val="330517461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ポリフォニーデジタルの安冨です。ここからはゲームでの実例として、コンテンツクリエイターの立場からお話ししていきます</a:t>
            </a:r>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46</a:t>
            </a:fld>
            <a:endParaRPr kumimoji="1" lang="ja-JP" altLang="en-US"/>
          </a:p>
        </p:txBody>
      </p:sp>
    </p:spTree>
    <p:extLst>
      <p:ext uri="{BB962C8B-B14F-4D97-AF65-F5344CB8AC3E}">
        <p14:creationId xmlns:p14="http://schemas.microsoft.com/office/powerpoint/2010/main" val="82449544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a:t>CEDEC</a:t>
            </a:r>
            <a:r>
              <a:rPr kumimoji="1" lang="ja-JP" altLang="en-US"/>
              <a:t>にいらっしゃる皆さんには知られていてほしいと願うところですが</a:t>
            </a:r>
            <a:endParaRPr kumimoji="1" lang="en-US" altLang="ja-JP"/>
          </a:p>
          <a:p>
            <a:pPr defTabSz="461959">
              <a:defRPr/>
            </a:pPr>
            <a:r>
              <a:rPr kumimoji="1" lang="ja-JP" altLang="en-US"/>
              <a:t>グランツーリスモシリーズは</a:t>
            </a:r>
            <a:r>
              <a:rPr kumimoji="1" lang="en-US" altLang="ja-JP"/>
              <a:t>1997</a:t>
            </a:r>
            <a:r>
              <a:rPr kumimoji="1" lang="ja-JP" altLang="en-US"/>
              <a:t>年からつづく</a:t>
            </a:r>
            <a:r>
              <a:rPr lang="ja-JP" altLang="en-US"/>
              <a:t>ドライビングシミュレーターで、最新作は</a:t>
            </a:r>
            <a:r>
              <a:rPr lang="en-US" altLang="ja-JP"/>
              <a:t>7</a:t>
            </a:r>
            <a:r>
              <a:rPr lang="ja-JP" altLang="en-US"/>
              <a:t>です</a:t>
            </a:r>
            <a:endParaRPr lang="en-US" altLang="ja-JP"/>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47</a:t>
            </a:fld>
            <a:endParaRPr kumimoji="1" lang="ja-JP" altLang="en-US"/>
          </a:p>
        </p:txBody>
      </p:sp>
    </p:spTree>
    <p:extLst>
      <p:ext uri="{BB962C8B-B14F-4D97-AF65-F5344CB8AC3E}">
        <p14:creationId xmlns:p14="http://schemas.microsoft.com/office/powerpoint/2010/main" val="424808191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写実的でリアルなグラフィック</a:t>
            </a:r>
            <a:r>
              <a:rPr lang="ja-JP" altLang="en-US"/>
              <a:t>と</a:t>
            </a:r>
            <a:r>
              <a:rPr kumimoji="1" lang="ja-JP" altLang="en-US"/>
              <a:t>、</a:t>
            </a:r>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48</a:t>
            </a:fld>
            <a:endParaRPr kumimoji="1" lang="ja-JP" altLang="en-US"/>
          </a:p>
        </p:txBody>
      </p:sp>
    </p:spTree>
    <p:extLst>
      <p:ext uri="{BB962C8B-B14F-4D97-AF65-F5344CB8AC3E}">
        <p14:creationId xmlns:p14="http://schemas.microsoft.com/office/powerpoint/2010/main" val="422223181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461959">
              <a:defRPr/>
            </a:pPr>
            <a:r>
              <a:rPr kumimoji="1" lang="ja-JP" altLang="en-US"/>
              <a:t>物理シミュレーションによるリアルな車両挙動を特徴としますが、</a:t>
            </a:r>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49</a:t>
            </a:fld>
            <a:endParaRPr kumimoji="1" lang="ja-JP" altLang="en-US"/>
          </a:p>
        </p:txBody>
      </p:sp>
    </p:spTree>
    <p:extLst>
      <p:ext uri="{BB962C8B-B14F-4D97-AF65-F5344CB8AC3E}">
        <p14:creationId xmlns:p14="http://schemas.microsoft.com/office/powerpoint/2010/main" val="9727127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70E462-719C-C2C1-321F-26BA418AFD0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6A136BA-9BFF-9724-4838-ED6318912F4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CBFF4B7-D988-EA8E-87F8-D05411769083}"/>
              </a:ext>
            </a:extLst>
          </p:cNvPr>
          <p:cNvSpPr>
            <a:spLocks noGrp="1"/>
          </p:cNvSpPr>
          <p:nvPr>
            <p:ph type="body" idx="1"/>
          </p:nvPr>
        </p:nvSpPr>
        <p:spPr/>
        <p:txBody>
          <a:bodyPr/>
          <a:lstStyle/>
          <a:p>
            <a:r>
              <a:rPr kumimoji="1" lang="ja-JP" altLang="en-US"/>
              <a:t>これを</a:t>
            </a:r>
            <a:endParaRPr kumimoji="1" lang="en-US" altLang="ja-JP"/>
          </a:p>
        </p:txBody>
      </p:sp>
      <p:sp>
        <p:nvSpPr>
          <p:cNvPr id="4" name="スライド番号プレースホルダー 3">
            <a:extLst>
              <a:ext uri="{FF2B5EF4-FFF2-40B4-BE49-F238E27FC236}">
                <a16:creationId xmlns:a16="http://schemas.microsoft.com/office/drawing/2014/main" id="{FEF108BE-0A86-3CCB-4616-99B05D82E3A9}"/>
              </a:ext>
            </a:extLst>
          </p:cNvPr>
          <p:cNvSpPr>
            <a:spLocks noGrp="1"/>
          </p:cNvSpPr>
          <p:nvPr>
            <p:ph type="sldNum" sz="quarter" idx="5"/>
          </p:nvPr>
        </p:nvSpPr>
        <p:spPr/>
        <p:txBody>
          <a:bodyPr/>
          <a:lstStyle/>
          <a:p>
            <a:fld id="{E56D0550-F6EF-485E-855E-1B0F0A3BFBD2}" type="slidenum">
              <a:rPr lang="en-US" altLang="ja-JP" smtClean="0"/>
              <a:t>5</a:t>
            </a:fld>
            <a:endParaRPr kumimoji="1" lang="ja-JP" altLang="en-US"/>
          </a:p>
        </p:txBody>
      </p:sp>
    </p:spTree>
    <p:extLst>
      <p:ext uri="{BB962C8B-B14F-4D97-AF65-F5344CB8AC3E}">
        <p14:creationId xmlns:p14="http://schemas.microsoft.com/office/powerpoint/2010/main" val="34065516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461959">
              <a:defRPr/>
            </a:pPr>
            <a:r>
              <a:rPr kumimoji="1" lang="ja-JP" altLang="en-US"/>
              <a:t>この場ではグラフィックに光をあててお話しします</a:t>
            </a:r>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50</a:t>
            </a:fld>
            <a:endParaRPr kumimoji="1" lang="ja-JP" altLang="en-US"/>
          </a:p>
        </p:txBody>
      </p:sp>
    </p:spTree>
    <p:extLst>
      <p:ext uri="{BB962C8B-B14F-4D97-AF65-F5344CB8AC3E}">
        <p14:creationId xmlns:p14="http://schemas.microsoft.com/office/powerpoint/2010/main" val="71505317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私たちは現実のようなリアルなグラフィックを長年追求してきて、</a:t>
            </a:r>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51</a:t>
            </a:fld>
            <a:endParaRPr kumimoji="1" lang="ja-JP" altLang="en-US"/>
          </a:p>
        </p:txBody>
      </p:sp>
    </p:spTree>
    <p:extLst>
      <p:ext uri="{BB962C8B-B14F-4D97-AF65-F5344CB8AC3E}">
        <p14:creationId xmlns:p14="http://schemas.microsoft.com/office/powerpoint/2010/main" val="78779091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461959">
              <a:defRPr/>
            </a:pPr>
            <a:r>
              <a:rPr kumimoji="1" lang="ja-JP" altLang="en-US"/>
              <a:t>作り手目線で、</a:t>
            </a:r>
            <a:r>
              <a:rPr kumimoji="1" lang="en-US" altLang="ja-JP"/>
              <a:t>HDR</a:t>
            </a:r>
            <a:r>
              <a:rPr kumimoji="1" lang="ja-JP" altLang="en-US"/>
              <a:t>がコンテンツにどのように貢献するか、という内容です</a:t>
            </a:r>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52</a:t>
            </a:fld>
            <a:endParaRPr kumimoji="1" lang="ja-JP" altLang="en-US"/>
          </a:p>
        </p:txBody>
      </p:sp>
    </p:spTree>
    <p:extLst>
      <p:ext uri="{BB962C8B-B14F-4D97-AF65-F5344CB8AC3E}">
        <p14:creationId xmlns:p14="http://schemas.microsoft.com/office/powerpoint/2010/main" val="257531751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さて、</a:t>
            </a:r>
            <a:r>
              <a:rPr kumimoji="1" lang="en-US" altLang="ja-JP"/>
              <a:t>HDR</a:t>
            </a:r>
            <a:r>
              <a:rPr kumimoji="1" lang="ja-JP" altLang="en-US"/>
              <a:t>は表現できる輝度範囲が広い、と説明されましたが、</a:t>
            </a:r>
            <a:endParaRPr kumimoji="1" lang="en-US" altLang="ja-JP"/>
          </a:p>
          <a:p>
            <a:r>
              <a:rPr kumimoji="1" lang="ja-JP" altLang="en-US"/>
              <a:t>コンテンツにとっては広い輝度範囲をつかって、高いコントラストを画面内にたくさん詰めこめる、ということにつきます</a:t>
            </a:r>
            <a:endParaRPr kumimoji="1" lang="en-US" altLang="ja-JP"/>
          </a:p>
          <a:p>
            <a:r>
              <a:rPr kumimoji="1" lang="ja-JP" altLang="en-US"/>
              <a:t>彩度の高さは</a:t>
            </a:r>
            <a:r>
              <a:rPr kumimoji="1" lang="en-US" altLang="ja-JP"/>
              <a:t>RGB</a:t>
            </a:r>
            <a:r>
              <a:rPr kumimoji="1" lang="ja-JP" altLang="en-US"/>
              <a:t>どうしのコントラストの高さですから、色も良くなりますね</a:t>
            </a:r>
            <a:endParaRPr kumimoji="1" lang="en-US" altLang="ja-JP"/>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53</a:t>
            </a:fld>
            <a:endParaRPr kumimoji="1" lang="ja-JP" altLang="en-US"/>
          </a:p>
        </p:txBody>
      </p:sp>
    </p:spTree>
    <p:extLst>
      <p:ext uri="{BB962C8B-B14F-4D97-AF65-F5344CB8AC3E}">
        <p14:creationId xmlns:p14="http://schemas.microsoft.com/office/powerpoint/2010/main" val="120070246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コントラストのキャパとはどういうことかというとですね、たとえば夕焼けを写真に撮ると</a:t>
            </a:r>
            <a:endParaRPr kumimoji="1" lang="en-US" altLang="ja-JP"/>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54</a:t>
            </a:fld>
            <a:endParaRPr kumimoji="1" lang="ja-JP" altLang="en-US"/>
          </a:p>
        </p:txBody>
      </p:sp>
    </p:spTree>
    <p:extLst>
      <p:ext uri="{BB962C8B-B14F-4D97-AF65-F5344CB8AC3E}">
        <p14:creationId xmlns:p14="http://schemas.microsoft.com/office/powerpoint/2010/main" val="151173219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よくこうなります。目には見えているのに、地上が真っ黒になってしまったり</a:t>
            </a:r>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55</a:t>
            </a:fld>
            <a:endParaRPr kumimoji="1" lang="ja-JP" altLang="en-US"/>
          </a:p>
        </p:txBody>
      </p:sp>
    </p:spTree>
    <p:extLst>
      <p:ext uri="{BB962C8B-B14F-4D97-AF65-F5344CB8AC3E}">
        <p14:creationId xmlns:p14="http://schemas.microsoft.com/office/powerpoint/2010/main" val="30978174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目には見えているのに、空が見えなくなったりする</a:t>
            </a:r>
            <a:endParaRPr kumimoji="1" lang="en-US" altLang="ja-JP"/>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56</a:t>
            </a:fld>
            <a:endParaRPr kumimoji="1" lang="ja-JP" altLang="en-US"/>
          </a:p>
        </p:txBody>
      </p:sp>
    </p:spTree>
    <p:extLst>
      <p:ext uri="{BB962C8B-B14F-4D97-AF65-F5344CB8AC3E}">
        <p14:creationId xmlns:p14="http://schemas.microsoft.com/office/powerpoint/2010/main" val="297513802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夕焼けと地上では輝度が数百倍ほど違っていて</a:t>
            </a:r>
            <a:r>
              <a:rPr lang="ja-JP" altLang="en-US"/>
              <a:t>、しかも</a:t>
            </a:r>
            <a:r>
              <a:rPr kumimoji="1" lang="ja-JP" altLang="en-US"/>
              <a:t>それぞれに豊かな階調が含まれます</a:t>
            </a:r>
            <a:endParaRPr kumimoji="1" lang="en-US" altLang="ja-JP"/>
          </a:p>
          <a:p>
            <a:r>
              <a:rPr kumimoji="1" lang="ja-JP" altLang="en-US"/>
              <a:t>これが目には両方見えるんですが、写真ではどちらか片方しかまともに入らない</a:t>
            </a:r>
            <a:endParaRPr kumimoji="1" lang="en-US" altLang="ja-JP"/>
          </a:p>
          <a:p>
            <a:endParaRPr kumimoji="1" lang="en-US" altLang="ja-JP"/>
          </a:p>
          <a:p>
            <a:r>
              <a:rPr kumimoji="1" lang="ja-JP" altLang="en-US"/>
              <a:t>これは写真のコントラストのキャパが肉眼よりずっと小さいからです。専門的にはダイナミックレンジが低い、といいます</a:t>
            </a:r>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57</a:t>
            </a:fld>
            <a:endParaRPr kumimoji="1" lang="ja-JP" altLang="en-US"/>
          </a:p>
        </p:txBody>
      </p:sp>
    </p:spTree>
    <p:extLst>
      <p:ext uri="{BB962C8B-B14F-4D97-AF65-F5344CB8AC3E}">
        <p14:creationId xmlns:p14="http://schemas.microsoft.com/office/powerpoint/2010/main" val="184216160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コントラストを圧縮して空を暗く、山並みを明るく整えれば両方見えるようになりますが、夕焼けの輝きは失われて、風景全体がノッペリしてしまいます</a:t>
            </a:r>
            <a:endParaRPr kumimoji="1" lang="en-US" altLang="ja-JP"/>
          </a:p>
          <a:p>
            <a:r>
              <a:rPr kumimoji="1" lang="ja-JP" altLang="en-US"/>
              <a:t>新しめのスマホはこういう写真が出ますが、これはこれでちょっと</a:t>
            </a:r>
            <a:r>
              <a:rPr lang="ja-JP" altLang="en-US"/>
              <a:t>不自然で、</a:t>
            </a:r>
            <a:r>
              <a:rPr kumimoji="1" lang="ja-JP" altLang="en-US"/>
              <a:t>絵画っぽく見えますよね</a:t>
            </a:r>
            <a:endParaRPr kumimoji="1" lang="en-US" altLang="ja-JP"/>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58</a:t>
            </a:fld>
            <a:endParaRPr kumimoji="1" lang="ja-JP" altLang="en-US"/>
          </a:p>
        </p:txBody>
      </p:sp>
    </p:spTree>
    <p:extLst>
      <p:ext uri="{BB962C8B-B14F-4D97-AF65-F5344CB8AC3E}">
        <p14:creationId xmlns:p14="http://schemas.microsoft.com/office/powerpoint/2010/main" val="394998245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空をとれば山は見えない。山をとれば空が見えない。強引に両方を見せれば夕陽の眩しさや迫力が消えます</a:t>
            </a:r>
            <a:endParaRPr kumimoji="1" lang="en-US" altLang="ja-JP"/>
          </a:p>
          <a:p>
            <a:r>
              <a:rPr kumimoji="1" lang="ja-JP" altLang="en-US"/>
              <a:t>そのままは入らないので、何かを犠牲にしなければトレードオフが発生します</a:t>
            </a:r>
            <a:endParaRPr kumimoji="1" lang="en-US" altLang="ja-JP"/>
          </a:p>
          <a:p>
            <a:endParaRPr kumimoji="1" lang="en-US" altLang="ja-JP"/>
          </a:p>
          <a:p>
            <a:r>
              <a:rPr kumimoji="1" lang="en-US" altLang="ja-JP"/>
              <a:t>HDR</a:t>
            </a:r>
            <a:r>
              <a:rPr kumimoji="1" lang="ja-JP" altLang="en-US"/>
              <a:t>が解決するのは、まさにこの問題なんですが</a:t>
            </a:r>
            <a:r>
              <a:rPr kumimoji="1" lang="en-US" altLang="ja-JP"/>
              <a:t>…</a:t>
            </a:r>
            <a:endParaRPr kumimoji="1" lang="ja-JP" altLang="en-US"/>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59</a:t>
            </a:fld>
            <a:endParaRPr kumimoji="1" lang="ja-JP" altLang="en-US"/>
          </a:p>
        </p:txBody>
      </p:sp>
    </p:spTree>
    <p:extLst>
      <p:ext uri="{BB962C8B-B14F-4D97-AF65-F5344CB8AC3E}">
        <p14:creationId xmlns:p14="http://schemas.microsoft.com/office/powerpoint/2010/main" val="35221964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41ABEF-CBA4-99DC-BEEE-EAF6D013E64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FBA7C28-35A5-581E-DEA2-5D1E46CC909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FFA9405-072D-6076-249F-AB12F28B7D8D}"/>
              </a:ext>
            </a:extLst>
          </p:cNvPr>
          <p:cNvSpPr>
            <a:spLocks noGrp="1"/>
          </p:cNvSpPr>
          <p:nvPr>
            <p:ph type="body" idx="1"/>
          </p:nvPr>
        </p:nvSpPr>
        <p:spPr/>
        <p:txBody>
          <a:bodyPr/>
          <a:lstStyle/>
          <a:p>
            <a:r>
              <a:rPr kumimoji="1" lang="ja-JP" altLang="en-US"/>
              <a:t>このように明るくするディスプレイではなく</a:t>
            </a:r>
            <a:endParaRPr kumimoji="1" lang="en-US" altLang="ja-JP"/>
          </a:p>
        </p:txBody>
      </p:sp>
      <p:sp>
        <p:nvSpPr>
          <p:cNvPr id="4" name="スライド番号プレースホルダー 3">
            <a:extLst>
              <a:ext uri="{FF2B5EF4-FFF2-40B4-BE49-F238E27FC236}">
                <a16:creationId xmlns:a16="http://schemas.microsoft.com/office/drawing/2014/main" id="{FB5B69B4-57B4-196B-7D47-454966B26097}"/>
              </a:ext>
            </a:extLst>
          </p:cNvPr>
          <p:cNvSpPr>
            <a:spLocks noGrp="1"/>
          </p:cNvSpPr>
          <p:nvPr>
            <p:ph type="sldNum" sz="quarter" idx="5"/>
          </p:nvPr>
        </p:nvSpPr>
        <p:spPr/>
        <p:txBody>
          <a:bodyPr/>
          <a:lstStyle/>
          <a:p>
            <a:fld id="{E56D0550-F6EF-485E-855E-1B0F0A3BFBD2}" type="slidenum">
              <a:rPr lang="en-US" altLang="ja-JP" smtClean="0"/>
              <a:t>6</a:t>
            </a:fld>
            <a:endParaRPr kumimoji="1" lang="ja-JP" altLang="en-US"/>
          </a:p>
        </p:txBody>
      </p:sp>
    </p:spTree>
    <p:extLst>
      <p:ext uri="{BB962C8B-B14F-4D97-AF65-F5344CB8AC3E}">
        <p14:creationId xmlns:p14="http://schemas.microsoft.com/office/powerpoint/2010/main" val="319035365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ここで重要なのは、このトレードオフは歴史的にずっとコンテンツ</a:t>
            </a:r>
            <a:r>
              <a:rPr lang="ja-JP" altLang="en-US"/>
              <a:t>側で</a:t>
            </a:r>
            <a:r>
              <a:rPr kumimoji="1" lang="ja-JP" altLang="en-US"/>
              <a:t>吸収されてきた、という事実です</a:t>
            </a:r>
            <a:endParaRPr kumimoji="1" lang="en-US" altLang="ja-JP"/>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60</a:t>
            </a:fld>
            <a:endParaRPr kumimoji="1" lang="ja-JP" altLang="en-US"/>
          </a:p>
        </p:txBody>
      </p:sp>
    </p:spTree>
    <p:extLst>
      <p:ext uri="{BB962C8B-B14F-4D97-AF65-F5344CB8AC3E}">
        <p14:creationId xmlns:p14="http://schemas.microsoft.com/office/powerpoint/2010/main" val="49489111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まず露出出し。カメラマンの基本技術ですが、撮影</a:t>
            </a:r>
            <a:r>
              <a:rPr lang="ja-JP" altLang="en-US"/>
              <a:t>の</a:t>
            </a:r>
            <a:r>
              <a:rPr kumimoji="1" lang="ja-JP" altLang="en-US"/>
              <a:t>時点で</a:t>
            </a:r>
            <a:r>
              <a:rPr lang="ja-JP" altLang="en-US"/>
              <a:t>すでに</a:t>
            </a:r>
            <a:r>
              <a:rPr kumimoji="1" lang="ja-JP" altLang="en-US"/>
              <a:t>トレードオフを取捨選択していますね</a:t>
            </a:r>
            <a:endParaRPr kumimoji="1" lang="en-US" altLang="ja-JP"/>
          </a:p>
          <a:p>
            <a:r>
              <a:rPr kumimoji="1" lang="ja-JP" altLang="en-US"/>
              <a:t>そのトレードオフを前提に、明暗が良い感じに分布する構図を選んでいるはずです</a:t>
            </a:r>
            <a:endParaRPr kumimoji="1" lang="en-US" altLang="ja-JP"/>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61</a:t>
            </a:fld>
            <a:endParaRPr kumimoji="1" lang="ja-JP" altLang="en-US"/>
          </a:p>
        </p:txBody>
      </p:sp>
    </p:spTree>
    <p:extLst>
      <p:ext uri="{BB962C8B-B14F-4D97-AF65-F5344CB8AC3E}">
        <p14:creationId xmlns:p14="http://schemas.microsoft.com/office/powerpoint/2010/main" val="112727530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FBFE0C-3BBC-0978-EE5E-A5FD3473F7D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0BC2942-0955-61A9-E088-893FD2CB158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575F846-AAC8-7541-0A49-D2B401EFFE27}"/>
              </a:ext>
            </a:extLst>
          </p:cNvPr>
          <p:cNvSpPr>
            <a:spLocks noGrp="1"/>
          </p:cNvSpPr>
          <p:nvPr>
            <p:ph type="body" idx="1"/>
          </p:nvPr>
        </p:nvSpPr>
        <p:spPr/>
        <p:txBody>
          <a:bodyPr/>
          <a:lstStyle/>
          <a:p>
            <a:r>
              <a:rPr kumimoji="1" lang="ja-JP" altLang="en-US"/>
              <a:t>うまく収まっても現実の光より絶対的なコントラストは下がるので、現像工程で調整をかけるのも定番です</a:t>
            </a:r>
            <a:endParaRPr kumimoji="1" lang="en-US" altLang="ja-JP"/>
          </a:p>
          <a:p>
            <a:r>
              <a:rPr kumimoji="1" lang="ja-JP" altLang="en-US"/>
              <a:t>光の関係を歪めて、少しでも迫力やリアリティを取り戻そうという考えです</a:t>
            </a:r>
            <a:endParaRPr kumimoji="1" lang="en-US" altLang="ja-JP"/>
          </a:p>
        </p:txBody>
      </p:sp>
      <p:sp>
        <p:nvSpPr>
          <p:cNvPr id="4" name="スライド番号プレースホルダー 3">
            <a:extLst>
              <a:ext uri="{FF2B5EF4-FFF2-40B4-BE49-F238E27FC236}">
                <a16:creationId xmlns:a16="http://schemas.microsoft.com/office/drawing/2014/main" id="{2D8D300B-9CCB-5B97-4DA5-7599AE97AB1F}"/>
              </a:ext>
            </a:extLst>
          </p:cNvPr>
          <p:cNvSpPr>
            <a:spLocks noGrp="1"/>
          </p:cNvSpPr>
          <p:nvPr>
            <p:ph type="sldNum" sz="quarter" idx="5"/>
          </p:nvPr>
        </p:nvSpPr>
        <p:spPr/>
        <p:txBody>
          <a:bodyPr/>
          <a:lstStyle/>
          <a:p>
            <a:fld id="{E56D0550-F6EF-485E-855E-1B0F0A3BFBD2}" type="slidenum">
              <a:rPr lang="en-US" altLang="ja-JP" smtClean="0"/>
              <a:t>62</a:t>
            </a:fld>
            <a:endParaRPr kumimoji="1" lang="ja-JP" altLang="en-US"/>
          </a:p>
        </p:txBody>
      </p:sp>
    </p:spTree>
    <p:extLst>
      <p:ext uri="{BB962C8B-B14F-4D97-AF65-F5344CB8AC3E}">
        <p14:creationId xmlns:p14="http://schemas.microsoft.com/office/powerpoint/2010/main" val="238006667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きりがないのでこのくらいにしますが、このような感じで撮影を伴う映像制作技術にはさまざまなダイナミックレンジ対策が含まれています</a:t>
            </a:r>
            <a:endParaRPr kumimoji="1" lang="en-US" altLang="ja-JP"/>
          </a:p>
          <a:p>
            <a:r>
              <a:rPr kumimoji="1" lang="ja-JP" altLang="en-US"/>
              <a:t>映画などではワンカットに収まらない光を複数カットで順番に説明したりもしますよね</a:t>
            </a:r>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63</a:t>
            </a:fld>
            <a:endParaRPr kumimoji="1" lang="ja-JP" altLang="en-US"/>
          </a:p>
        </p:txBody>
      </p:sp>
    </p:spTree>
    <p:extLst>
      <p:ext uri="{BB962C8B-B14F-4D97-AF65-F5344CB8AC3E}">
        <p14:creationId xmlns:p14="http://schemas.microsoft.com/office/powerpoint/2010/main" val="10994248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これらは本質的に妥協なんですが、これまでキャパの小さなメディアしかなかったので、当然の工程になっています</a:t>
            </a:r>
            <a:endParaRPr lang="en-US" altLang="ja-JP"/>
          </a:p>
          <a:p>
            <a:endParaRPr kumimoji="1" lang="en-US" altLang="ja-JP"/>
          </a:p>
          <a:p>
            <a:r>
              <a:rPr kumimoji="1" lang="ja-JP" altLang="en-US"/>
              <a:t>優秀なカメラマンや映画人はシーンを見た瞬間に、どうすればそれを小さなキャパに収めて伝えられるか、構図や露出、撮り方、仕上げを考え始めます</a:t>
            </a:r>
            <a:endParaRPr kumimoji="1" lang="en-US" altLang="ja-JP"/>
          </a:p>
          <a:p>
            <a:r>
              <a:rPr kumimoji="1" lang="ja-JP" altLang="en-US"/>
              <a:t>つまり、メディアのダイナミックレンジの低さがコンテンツのつくり方を規定し、発展させてきた面が大いにあるのです</a:t>
            </a:r>
            <a:endParaRPr kumimoji="1" lang="en-US" altLang="ja-JP"/>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64</a:t>
            </a:fld>
            <a:endParaRPr kumimoji="1" lang="ja-JP" altLang="en-US"/>
          </a:p>
        </p:txBody>
      </p:sp>
    </p:spTree>
    <p:extLst>
      <p:ext uri="{BB962C8B-B14F-4D97-AF65-F5344CB8AC3E}">
        <p14:creationId xmlns:p14="http://schemas.microsoft.com/office/powerpoint/2010/main" val="147591711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E758EA-FF39-DF32-DCF7-D92DCC943C9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35092E5-F5D3-EA6B-10A6-3A711DD4BCF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E6FED5E-4698-79AE-8DEE-9B4950130E28}"/>
              </a:ext>
            </a:extLst>
          </p:cNvPr>
          <p:cNvSpPr>
            <a:spLocks noGrp="1"/>
          </p:cNvSpPr>
          <p:nvPr>
            <p:ph type="body" idx="1"/>
          </p:nvPr>
        </p:nvSpPr>
        <p:spPr/>
        <p:txBody>
          <a:bodyPr/>
          <a:lstStyle/>
          <a:p>
            <a:r>
              <a:rPr kumimoji="1" lang="ja-JP" altLang="en-US"/>
              <a:t>実写のリアリティはたいへんに高い説得力を持ちますが、これは銀塩フィルムの</a:t>
            </a:r>
            <a:r>
              <a:rPr lang="ja-JP" altLang="en-US"/>
              <a:t>感光特性に由来する</a:t>
            </a:r>
            <a:r>
              <a:rPr kumimoji="1" lang="ja-JP" altLang="en-US"/>
              <a:t>メディア依存の様式です</a:t>
            </a:r>
            <a:endParaRPr kumimoji="1" lang="en-US" altLang="ja-JP"/>
          </a:p>
          <a:p>
            <a:r>
              <a:rPr kumimoji="1" lang="ja-JP" altLang="en-US"/>
              <a:t>本質的に</a:t>
            </a:r>
            <a:r>
              <a:rPr kumimoji="1" lang="en-US" altLang="ja-JP"/>
              <a:t>SDR</a:t>
            </a:r>
            <a:r>
              <a:rPr kumimoji="1" lang="ja-JP" altLang="en-US"/>
              <a:t>前提なので、</a:t>
            </a:r>
            <a:r>
              <a:rPr kumimoji="1" lang="en-US" altLang="ja-JP"/>
              <a:t>HDR</a:t>
            </a:r>
            <a:r>
              <a:rPr kumimoji="1" lang="ja-JP" altLang="en-US"/>
              <a:t>には適用できません</a:t>
            </a:r>
            <a:endParaRPr kumimoji="1" lang="en-US" altLang="ja-JP"/>
          </a:p>
          <a:p>
            <a:endParaRPr kumimoji="1" lang="en-US" altLang="ja-JP"/>
          </a:p>
          <a:p>
            <a:pPr defTabSz="461959">
              <a:defRPr/>
            </a:pPr>
            <a:r>
              <a:rPr kumimoji="1" lang="ja-JP" altLang="en-US"/>
              <a:t>私たちは長い歴史を経て実写のリアリズムにかなり慣れていて、訓練も受けていますので、作りたいイメージがすでに</a:t>
            </a:r>
            <a:r>
              <a:rPr kumimoji="1" lang="en-US" altLang="ja-JP"/>
              <a:t>SDR</a:t>
            </a:r>
            <a:r>
              <a:rPr kumimoji="1" lang="ja-JP" altLang="en-US"/>
              <a:t>だったりするんです</a:t>
            </a:r>
            <a:endParaRPr kumimoji="1" lang="en-US" altLang="ja-JP"/>
          </a:p>
          <a:p>
            <a:pPr defTabSz="461959">
              <a:defRPr/>
            </a:pPr>
            <a:r>
              <a:rPr kumimoji="1" lang="en-US" altLang="ja-JP"/>
              <a:t>HDR</a:t>
            </a:r>
            <a:r>
              <a:rPr kumimoji="1" lang="ja-JP" altLang="en-US"/>
              <a:t>コンテンツではこれらの常識をいちど解体する必要がある点に注意してください。私たちも例外ではありませんでした。</a:t>
            </a:r>
            <a:endParaRPr kumimoji="1" lang="en-US" altLang="ja-JP"/>
          </a:p>
        </p:txBody>
      </p:sp>
      <p:sp>
        <p:nvSpPr>
          <p:cNvPr id="4" name="スライド番号プレースホルダー 3">
            <a:extLst>
              <a:ext uri="{FF2B5EF4-FFF2-40B4-BE49-F238E27FC236}">
                <a16:creationId xmlns:a16="http://schemas.microsoft.com/office/drawing/2014/main" id="{018E502E-ABEB-924F-5D6D-075D91D10A0A}"/>
              </a:ext>
            </a:extLst>
          </p:cNvPr>
          <p:cNvSpPr>
            <a:spLocks noGrp="1"/>
          </p:cNvSpPr>
          <p:nvPr>
            <p:ph type="sldNum" sz="quarter" idx="5"/>
          </p:nvPr>
        </p:nvSpPr>
        <p:spPr/>
        <p:txBody>
          <a:bodyPr/>
          <a:lstStyle/>
          <a:p>
            <a:fld id="{E56D0550-F6EF-485E-855E-1B0F0A3BFBD2}" type="slidenum">
              <a:rPr lang="en-US" altLang="ja-JP" smtClean="0"/>
              <a:t>65</a:t>
            </a:fld>
            <a:endParaRPr kumimoji="1" lang="ja-JP" altLang="en-US"/>
          </a:p>
        </p:txBody>
      </p:sp>
    </p:spTree>
    <p:extLst>
      <p:ext uri="{BB962C8B-B14F-4D97-AF65-F5344CB8AC3E}">
        <p14:creationId xmlns:p14="http://schemas.microsoft.com/office/powerpoint/2010/main" val="370589819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ゲーム</a:t>
            </a:r>
            <a:r>
              <a:rPr kumimoji="1" lang="en-US" altLang="ja-JP"/>
              <a:t>CG</a:t>
            </a:r>
            <a:r>
              <a:rPr kumimoji="1" lang="ja-JP" altLang="en-US"/>
              <a:t>のリアリズムも基本的には写真に依存しています。写実的な</a:t>
            </a:r>
            <a:r>
              <a:rPr kumimoji="1" lang="en-US" altLang="ja-JP"/>
              <a:t>CG</a:t>
            </a:r>
            <a:r>
              <a:rPr kumimoji="1" lang="ja-JP" altLang="en-US"/>
              <a:t>をフォトリアリスティック、とまさに言いますよね</a:t>
            </a:r>
            <a:endParaRPr kumimoji="1" lang="en-US" altLang="ja-JP"/>
          </a:p>
          <a:p>
            <a:r>
              <a:rPr kumimoji="1" lang="en-US" altLang="ja-JP"/>
              <a:t>CG</a:t>
            </a:r>
            <a:r>
              <a:rPr kumimoji="1" lang="ja-JP" altLang="en-US"/>
              <a:t>はメディアの中にしか存在できませんから、リアリズムの作法として実写を模倣したのは自然です</a:t>
            </a:r>
            <a:endParaRPr kumimoji="1" lang="en-US" altLang="ja-JP"/>
          </a:p>
          <a:p>
            <a:endParaRPr kumimoji="1" lang="en-US" altLang="ja-JP"/>
          </a:p>
          <a:p>
            <a:r>
              <a:rPr kumimoji="1" lang="ja-JP" altLang="en-US"/>
              <a:t>ですからリアルなグラフィックを指向する現代ゲームは現実のカメラシステムを模倣することが多く、</a:t>
            </a:r>
            <a:r>
              <a:rPr kumimoji="1" lang="en-US" altLang="ja-JP"/>
              <a:t>GT</a:t>
            </a:r>
            <a:r>
              <a:rPr kumimoji="1" lang="ja-JP" altLang="en-US"/>
              <a:t>もそうです</a:t>
            </a:r>
            <a:endParaRPr kumimoji="1" lang="en-US" altLang="ja-JP"/>
          </a:p>
          <a:p>
            <a:endParaRPr kumimoji="1" lang="en-US" altLang="ja-JP"/>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66</a:t>
            </a:fld>
            <a:endParaRPr kumimoji="1" lang="ja-JP" altLang="en-US"/>
          </a:p>
        </p:txBody>
      </p:sp>
    </p:spTree>
    <p:extLst>
      <p:ext uri="{BB962C8B-B14F-4D97-AF65-F5344CB8AC3E}">
        <p14:creationId xmlns:p14="http://schemas.microsoft.com/office/powerpoint/2010/main" val="124838199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E63BB6-C655-E39F-8853-3D8887AD171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A210EAD-4EF3-C013-7832-9B154B06BBF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5D84FA9-B6AA-CE13-6B1A-543251EC3B32}"/>
              </a:ext>
            </a:extLst>
          </p:cNvPr>
          <p:cNvSpPr>
            <a:spLocks noGrp="1"/>
          </p:cNvSpPr>
          <p:nvPr>
            <p:ph type="body" idx="1"/>
          </p:nvPr>
        </p:nvSpPr>
        <p:spPr/>
        <p:txBody>
          <a:bodyPr/>
          <a:lstStyle/>
          <a:p>
            <a:r>
              <a:rPr kumimoji="1" lang="ja-JP" altLang="en-US"/>
              <a:t>しかし、ゲームは映像のコンテキストが事前に決めにくい特徴があります。プレイヤーが好き勝手に操作するからです</a:t>
            </a:r>
            <a:endParaRPr kumimoji="1" lang="en-US" altLang="ja-JP"/>
          </a:p>
          <a:p>
            <a:r>
              <a:rPr kumimoji="1" lang="ja-JP" altLang="en-US"/>
              <a:t>そしてプレイアビリティという概念があり、プレイに必要な情報は常に残さなければなりません。いくらかっこよくても、遊びにくいのはダメです</a:t>
            </a:r>
            <a:endParaRPr kumimoji="1" lang="en-US" altLang="ja-JP"/>
          </a:p>
          <a:p>
            <a:endParaRPr kumimoji="1" lang="en-US" altLang="ja-JP"/>
          </a:p>
          <a:p>
            <a:r>
              <a:rPr kumimoji="1" lang="ja-JP" altLang="en-US"/>
              <a:t>ですから写真や映画のようにギリギリまで追い込んだ調整は困難で、安定性や一貫性が優先されることが多いです</a:t>
            </a:r>
            <a:endParaRPr kumimoji="1" lang="en-US" altLang="ja-JP"/>
          </a:p>
        </p:txBody>
      </p:sp>
      <p:sp>
        <p:nvSpPr>
          <p:cNvPr id="4" name="スライド番号プレースホルダー 3">
            <a:extLst>
              <a:ext uri="{FF2B5EF4-FFF2-40B4-BE49-F238E27FC236}">
                <a16:creationId xmlns:a16="http://schemas.microsoft.com/office/drawing/2014/main" id="{B0210B8F-DFAC-9F1A-BC16-412252F57F26}"/>
              </a:ext>
            </a:extLst>
          </p:cNvPr>
          <p:cNvSpPr>
            <a:spLocks noGrp="1"/>
          </p:cNvSpPr>
          <p:nvPr>
            <p:ph type="sldNum" sz="quarter" idx="5"/>
          </p:nvPr>
        </p:nvSpPr>
        <p:spPr/>
        <p:txBody>
          <a:bodyPr/>
          <a:lstStyle/>
          <a:p>
            <a:fld id="{E56D0550-F6EF-485E-855E-1B0F0A3BFBD2}" type="slidenum">
              <a:rPr lang="en-US" altLang="ja-JP" smtClean="0"/>
              <a:t>67</a:t>
            </a:fld>
            <a:endParaRPr kumimoji="1" lang="ja-JP" altLang="en-US"/>
          </a:p>
        </p:txBody>
      </p:sp>
    </p:spTree>
    <p:extLst>
      <p:ext uri="{BB962C8B-B14F-4D97-AF65-F5344CB8AC3E}">
        <p14:creationId xmlns:p14="http://schemas.microsoft.com/office/powerpoint/2010/main" val="184275873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さらにドライブゲームというジャンルにも特徴があり、ずっと車に乗っているので場面転換、カット切替が期待できないという性質があります</a:t>
            </a:r>
            <a:endParaRPr kumimoji="1" lang="en-US" altLang="ja-JP"/>
          </a:p>
          <a:p>
            <a:r>
              <a:rPr kumimoji="1" lang="ja-JP" altLang="en-US"/>
              <a:t>視点変更機能はありますが、プレイヤーがそれを使う保証はありません。最悪ワンカットの長回しとなります</a:t>
            </a:r>
            <a:endParaRPr kumimoji="1" lang="en-US" altLang="ja-JP"/>
          </a:p>
          <a:p>
            <a:endParaRPr kumimoji="1" lang="en-US" altLang="ja-JP"/>
          </a:p>
          <a:p>
            <a:r>
              <a:rPr kumimoji="1" lang="en-US" altLang="ja-JP"/>
              <a:t>GT</a:t>
            </a:r>
            <a:r>
              <a:rPr kumimoji="1" lang="ja-JP" altLang="en-US"/>
              <a:t>が再現する光空間はバラエティ豊かです</a:t>
            </a:r>
            <a:endParaRPr kumimoji="1" lang="en-US" altLang="ja-JP"/>
          </a:p>
          <a:p>
            <a:endParaRPr kumimoji="1" lang="en-US" altLang="ja-JP"/>
          </a:p>
          <a:p>
            <a:r>
              <a:rPr kumimoji="1" lang="en-US" altLang="ja-JP"/>
              <a:t>GT7</a:t>
            </a:r>
            <a:r>
              <a:rPr kumimoji="1" lang="ja-JP" altLang="en-US"/>
              <a:t>ではリアルタイムの時間天候変化が導入されて、</a:t>
            </a:r>
            <a:r>
              <a:rPr kumimoji="1" lang="en-US" altLang="ja-JP"/>
              <a:t>24</a:t>
            </a:r>
            <a:r>
              <a:rPr kumimoji="1" lang="ja-JP" altLang="en-US"/>
              <a:t>時間レースのコンテンツもありますが、昼と夜、晴と雨とでは</a:t>
            </a:r>
            <a:r>
              <a:rPr kumimoji="1" lang="en-US" altLang="ja-JP"/>
              <a:t>3</a:t>
            </a:r>
            <a:r>
              <a:rPr kumimoji="1" lang="ja-JP" altLang="en-US"/>
              <a:t>桁</a:t>
            </a:r>
            <a:r>
              <a:rPr kumimoji="1" lang="en-US" altLang="ja-JP"/>
              <a:t>4</a:t>
            </a:r>
            <a:r>
              <a:rPr kumimoji="1" lang="ja-JP" altLang="en-US"/>
              <a:t>桁明るさが違います</a:t>
            </a:r>
            <a:endParaRPr kumimoji="1" lang="en-US" altLang="ja-JP"/>
          </a:p>
          <a:p>
            <a:endParaRPr kumimoji="1" lang="en-US" altLang="ja-JP"/>
          </a:p>
          <a:p>
            <a:pPr defTabSz="461959">
              <a:defRPr/>
            </a:pPr>
            <a:r>
              <a:rPr kumimoji="1" lang="ja-JP" altLang="en-US"/>
              <a:t>高速で進入、脱出するトンネルもプレイアビリティを損ないやすく、視点が車内にある場合は外の風景と内装の輝度差に頭を悩ませます</a:t>
            </a:r>
            <a:endParaRPr kumimoji="1" lang="en-US" altLang="ja-JP"/>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68</a:t>
            </a:fld>
            <a:endParaRPr kumimoji="1" lang="ja-JP" altLang="en-US"/>
          </a:p>
        </p:txBody>
      </p:sp>
    </p:spTree>
    <p:extLst>
      <p:ext uri="{BB962C8B-B14F-4D97-AF65-F5344CB8AC3E}">
        <p14:creationId xmlns:p14="http://schemas.microsoft.com/office/powerpoint/2010/main" val="381055994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このような多くの光環境をワンカットで見せつつ遊びやすく見せねばならないので、ダイナミックレンジにまつわる条件は非常に厳しいものになりやすいです</a:t>
            </a:r>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69</a:t>
            </a:fld>
            <a:endParaRPr kumimoji="1" lang="ja-JP" altLang="en-US"/>
          </a:p>
        </p:txBody>
      </p:sp>
    </p:spTree>
    <p:extLst>
      <p:ext uri="{BB962C8B-B14F-4D97-AF65-F5344CB8AC3E}">
        <p14:creationId xmlns:p14="http://schemas.microsoft.com/office/powerpoint/2010/main" val="29094834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EE5D1-DD1F-FDBC-8B50-285EBC4DCB5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F9F7577-892B-D63B-6498-CD51C99FFC8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C1823A5-E9EE-FF3E-8682-EB6734104707}"/>
              </a:ext>
            </a:extLst>
          </p:cNvPr>
          <p:cNvSpPr>
            <a:spLocks noGrp="1"/>
          </p:cNvSpPr>
          <p:nvPr>
            <p:ph type="body" idx="1"/>
          </p:nvPr>
        </p:nvSpPr>
        <p:spPr/>
        <p:txBody>
          <a:bodyPr/>
          <a:lstStyle/>
          <a:p>
            <a:r>
              <a:rPr kumimoji="1" lang="ja-JP" altLang="en-US"/>
              <a:t>このように、豊かなにコントラストが満ちた映像にすることができるディスプレイです</a:t>
            </a:r>
            <a:endParaRPr kumimoji="1" lang="en-US" altLang="ja-JP"/>
          </a:p>
        </p:txBody>
      </p:sp>
      <p:sp>
        <p:nvSpPr>
          <p:cNvPr id="4" name="スライド番号プレースホルダー 3">
            <a:extLst>
              <a:ext uri="{FF2B5EF4-FFF2-40B4-BE49-F238E27FC236}">
                <a16:creationId xmlns:a16="http://schemas.microsoft.com/office/drawing/2014/main" id="{CB8868ED-4822-138E-04FF-85F42F65F97D}"/>
              </a:ext>
            </a:extLst>
          </p:cNvPr>
          <p:cNvSpPr>
            <a:spLocks noGrp="1"/>
          </p:cNvSpPr>
          <p:nvPr>
            <p:ph type="sldNum" sz="quarter" idx="5"/>
          </p:nvPr>
        </p:nvSpPr>
        <p:spPr/>
        <p:txBody>
          <a:bodyPr/>
          <a:lstStyle/>
          <a:p>
            <a:fld id="{E56D0550-F6EF-485E-855E-1B0F0A3BFBD2}" type="slidenum">
              <a:rPr lang="en-US" altLang="ja-JP" smtClean="0"/>
              <a:t>7</a:t>
            </a:fld>
            <a:endParaRPr kumimoji="1" lang="ja-JP" altLang="en-US"/>
          </a:p>
        </p:txBody>
      </p:sp>
    </p:spTree>
    <p:extLst>
      <p:ext uri="{BB962C8B-B14F-4D97-AF65-F5344CB8AC3E}">
        <p14:creationId xmlns:p14="http://schemas.microsoft.com/office/powerpoint/2010/main" val="193594879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AD7F2F-53F5-04A6-3AF6-89B1B0FF3D7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0E15798-AD39-243B-5D0C-90122F49A8B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49CCE56-64D1-F0E8-8CC7-10AAC3A69AAA}"/>
              </a:ext>
            </a:extLst>
          </p:cNvPr>
          <p:cNvSpPr>
            <a:spLocks noGrp="1"/>
          </p:cNvSpPr>
          <p:nvPr>
            <p:ph type="body" idx="1"/>
          </p:nvPr>
        </p:nvSpPr>
        <p:spPr/>
        <p:txBody>
          <a:bodyPr/>
          <a:lstStyle/>
          <a:p>
            <a:r>
              <a:rPr kumimoji="1" lang="ja-JP" altLang="en-US"/>
              <a:t>さらに</a:t>
            </a:r>
            <a:r>
              <a:rPr kumimoji="1" lang="en-US" altLang="ja-JP"/>
              <a:t>GT</a:t>
            </a:r>
            <a:r>
              <a:rPr kumimoji="1" lang="ja-JP" altLang="en-US"/>
              <a:t>は実在する自動車をゲーム内に預かる立場ですので、それが本物と似ていないとメーカーから非常にきびしい突っ込みがはいります</a:t>
            </a:r>
            <a:endParaRPr kumimoji="1" lang="en-US" altLang="ja-JP"/>
          </a:p>
          <a:p>
            <a:endParaRPr kumimoji="1" lang="en-US" altLang="ja-JP"/>
          </a:p>
          <a:p>
            <a:r>
              <a:rPr kumimoji="1" lang="ja-JP" altLang="en-US"/>
              <a:t>ブランドイメージを牽引するようなスーパーカーには自然界ではめったにない極端な色がよく使われますし、目立ってナンボのレーシングカーも主張の強い色が多い</a:t>
            </a:r>
            <a:endParaRPr kumimoji="1" lang="en-US" altLang="ja-JP"/>
          </a:p>
          <a:p>
            <a:r>
              <a:rPr kumimoji="1" lang="ja-JP" altLang="en-US"/>
              <a:t>そのような色を本物のように見せなければいけません</a:t>
            </a:r>
            <a:endParaRPr kumimoji="1" lang="en-US" altLang="ja-JP"/>
          </a:p>
          <a:p>
            <a:endParaRPr kumimoji="1" lang="en-US" altLang="ja-JP"/>
          </a:p>
          <a:p>
            <a:r>
              <a:rPr kumimoji="1" lang="ja-JP" altLang="en-US"/>
              <a:t>画面に登場する色の構成を自分たちで決められず、そのダイナミックレンジも非常に広いわけで、これは他のゲームに比べて厳しい条件です</a:t>
            </a:r>
            <a:endParaRPr kumimoji="1" lang="en-US" altLang="ja-JP"/>
          </a:p>
        </p:txBody>
      </p:sp>
      <p:sp>
        <p:nvSpPr>
          <p:cNvPr id="4" name="スライド番号プレースホルダー 3">
            <a:extLst>
              <a:ext uri="{FF2B5EF4-FFF2-40B4-BE49-F238E27FC236}">
                <a16:creationId xmlns:a16="http://schemas.microsoft.com/office/drawing/2014/main" id="{F8878EBA-0179-7B3E-95BC-89718C7AA3D7}"/>
              </a:ext>
            </a:extLst>
          </p:cNvPr>
          <p:cNvSpPr>
            <a:spLocks noGrp="1"/>
          </p:cNvSpPr>
          <p:nvPr>
            <p:ph type="sldNum" sz="quarter" idx="5"/>
          </p:nvPr>
        </p:nvSpPr>
        <p:spPr/>
        <p:txBody>
          <a:bodyPr/>
          <a:lstStyle/>
          <a:p>
            <a:fld id="{E56D0550-F6EF-485E-855E-1B0F0A3BFBD2}" type="slidenum">
              <a:rPr lang="en-US" altLang="ja-JP" smtClean="0"/>
              <a:t>70</a:t>
            </a:fld>
            <a:endParaRPr kumimoji="1" lang="ja-JP" altLang="en-US"/>
          </a:p>
        </p:txBody>
      </p:sp>
    </p:spTree>
    <p:extLst>
      <p:ext uri="{BB962C8B-B14F-4D97-AF65-F5344CB8AC3E}">
        <p14:creationId xmlns:p14="http://schemas.microsoft.com/office/powerpoint/2010/main" val="173055319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3D235C-3BF4-37A5-1753-5CC5C125236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203DBD0-5A90-4383-5C7F-255EC6EB6DA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3FAA02D-947C-3AC1-E0DA-88D9AB5ED816}"/>
              </a:ext>
            </a:extLst>
          </p:cNvPr>
          <p:cNvSpPr>
            <a:spLocks noGrp="1"/>
          </p:cNvSpPr>
          <p:nvPr>
            <p:ph type="body" idx="1"/>
          </p:nvPr>
        </p:nvSpPr>
        <p:spPr/>
        <p:txBody>
          <a:bodyPr/>
          <a:lstStyle/>
          <a:p>
            <a:r>
              <a:rPr kumimoji="1" lang="ja-JP" altLang="en-US"/>
              <a:t>最後にお話ししたクルマの忠実性がかなり決定的なのですが、このように意図的にコントロールできない要素が多いゲームでもあるので、</a:t>
            </a:r>
            <a:endParaRPr kumimoji="1" lang="en-US" altLang="ja-JP"/>
          </a:p>
          <a:p>
            <a:r>
              <a:rPr kumimoji="1" lang="ja-JP" altLang="en-US"/>
              <a:t>私たちは多くのパートで忠実性を重視したアートディレクションをします</a:t>
            </a:r>
            <a:endParaRPr kumimoji="1" lang="en-US" altLang="ja-JP"/>
          </a:p>
        </p:txBody>
      </p:sp>
      <p:sp>
        <p:nvSpPr>
          <p:cNvPr id="4" name="スライド番号プレースホルダー 3">
            <a:extLst>
              <a:ext uri="{FF2B5EF4-FFF2-40B4-BE49-F238E27FC236}">
                <a16:creationId xmlns:a16="http://schemas.microsoft.com/office/drawing/2014/main" id="{3DA238D1-CF7D-D945-BA1D-E21C4A431053}"/>
              </a:ext>
            </a:extLst>
          </p:cNvPr>
          <p:cNvSpPr>
            <a:spLocks noGrp="1"/>
          </p:cNvSpPr>
          <p:nvPr>
            <p:ph type="sldNum" sz="quarter" idx="5"/>
          </p:nvPr>
        </p:nvSpPr>
        <p:spPr/>
        <p:txBody>
          <a:bodyPr/>
          <a:lstStyle/>
          <a:p>
            <a:fld id="{E56D0550-F6EF-485E-855E-1B0F0A3BFBD2}" type="slidenum">
              <a:rPr lang="en-US" altLang="ja-JP" smtClean="0"/>
              <a:t>71</a:t>
            </a:fld>
            <a:endParaRPr kumimoji="1" lang="ja-JP" altLang="en-US"/>
          </a:p>
        </p:txBody>
      </p:sp>
    </p:spTree>
    <p:extLst>
      <p:ext uri="{BB962C8B-B14F-4D97-AF65-F5344CB8AC3E}">
        <p14:creationId xmlns:p14="http://schemas.microsoft.com/office/powerpoint/2010/main" val="166618796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a:t>HDR</a:t>
            </a:r>
            <a:r>
              <a:rPr kumimoji="1" lang="ja-JP" altLang="en-US"/>
              <a:t>が私たちにとって魅力的なのは、カメラまわりの露出問題を原理的に解決してくれる点です</a:t>
            </a:r>
            <a:endParaRPr kumimoji="1" lang="en-US" altLang="ja-JP"/>
          </a:p>
          <a:p>
            <a:endParaRPr kumimoji="1" lang="en-US" altLang="ja-JP"/>
          </a:p>
          <a:p>
            <a:r>
              <a:rPr kumimoji="1" lang="ja-JP" altLang="en-US"/>
              <a:t>極論すると、理想的につくられた</a:t>
            </a:r>
            <a:r>
              <a:rPr kumimoji="1" lang="en-US" altLang="ja-JP"/>
              <a:t>HDR</a:t>
            </a:r>
            <a:r>
              <a:rPr kumimoji="1" lang="ja-JP" altLang="en-US"/>
              <a:t>映像は露出ミスがありません。明部から暗部まで、肉眼が見分けられるコントラスト全域が入るからです</a:t>
            </a:r>
            <a:endParaRPr kumimoji="1" lang="en-US" altLang="ja-JP"/>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72</a:t>
            </a:fld>
            <a:endParaRPr kumimoji="1" lang="ja-JP" altLang="en-US"/>
          </a:p>
        </p:txBody>
      </p:sp>
    </p:spTree>
    <p:extLst>
      <p:ext uri="{BB962C8B-B14F-4D97-AF65-F5344CB8AC3E}">
        <p14:creationId xmlns:p14="http://schemas.microsoft.com/office/powerpoint/2010/main" val="41391487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4A238-52FC-F4E7-067A-03EBC3E04B4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9015570-2278-92E2-F13D-D50C32145C6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CD703EA-E46F-61B8-9A77-A4F500D227F4}"/>
              </a:ext>
            </a:extLst>
          </p:cNvPr>
          <p:cNvSpPr>
            <a:spLocks noGrp="1"/>
          </p:cNvSpPr>
          <p:nvPr>
            <p:ph type="body" idx="1"/>
          </p:nvPr>
        </p:nvSpPr>
        <p:spPr/>
        <p:txBody>
          <a:bodyPr/>
          <a:lstStyle/>
          <a:p>
            <a:r>
              <a:rPr kumimoji="1" lang="ja-JP" altLang="en-US"/>
              <a:t>明部は眩しいまま、暗部は暗いままで、それぞれが持つ階調も見えるということです</a:t>
            </a:r>
            <a:endParaRPr kumimoji="1" lang="en-US" altLang="ja-JP"/>
          </a:p>
          <a:p>
            <a:endParaRPr kumimoji="1" lang="en-US" altLang="ja-JP"/>
          </a:p>
          <a:p>
            <a:r>
              <a:rPr kumimoji="1" lang="ja-JP" altLang="en-US"/>
              <a:t>この画像は</a:t>
            </a:r>
            <a:r>
              <a:rPr kumimoji="1" lang="en-US" altLang="ja-JP"/>
              <a:t>SDR</a:t>
            </a:r>
            <a:r>
              <a:rPr kumimoji="1" lang="ja-JP" altLang="en-US"/>
              <a:t>なので手前のクルマの内装はほとんど真っ黒で様子がわかりませんが、</a:t>
            </a:r>
            <a:r>
              <a:rPr kumimoji="1" lang="en-US" altLang="ja-JP"/>
              <a:t>HDR</a:t>
            </a:r>
            <a:r>
              <a:rPr kumimoji="1" lang="ja-JP" altLang="en-US"/>
              <a:t>だとこのコントラストを保ったまま、ちゃんと階調が見えているのです</a:t>
            </a:r>
            <a:endParaRPr kumimoji="1" lang="en-US" altLang="ja-JP"/>
          </a:p>
          <a:p>
            <a:r>
              <a:rPr kumimoji="1" lang="ja-JP" altLang="en-US"/>
              <a:t>同様に、トンネル外の眩しい明部はこの画像では白飛びしていますが、ここにも眩しいなりに階調が見えています</a:t>
            </a:r>
            <a:endParaRPr kumimoji="1" lang="en-US" altLang="ja-JP"/>
          </a:p>
        </p:txBody>
      </p:sp>
      <p:sp>
        <p:nvSpPr>
          <p:cNvPr id="4" name="スライド番号プレースホルダー 3">
            <a:extLst>
              <a:ext uri="{FF2B5EF4-FFF2-40B4-BE49-F238E27FC236}">
                <a16:creationId xmlns:a16="http://schemas.microsoft.com/office/drawing/2014/main" id="{B3A132D0-950F-9AAA-BBA3-981812B32E13}"/>
              </a:ext>
            </a:extLst>
          </p:cNvPr>
          <p:cNvSpPr>
            <a:spLocks noGrp="1"/>
          </p:cNvSpPr>
          <p:nvPr>
            <p:ph type="sldNum" sz="quarter" idx="5"/>
          </p:nvPr>
        </p:nvSpPr>
        <p:spPr/>
        <p:txBody>
          <a:bodyPr/>
          <a:lstStyle/>
          <a:p>
            <a:fld id="{E56D0550-F6EF-485E-855E-1B0F0A3BFBD2}" type="slidenum">
              <a:rPr lang="en-US" altLang="ja-JP" smtClean="0"/>
              <a:t>73</a:t>
            </a:fld>
            <a:endParaRPr kumimoji="1" lang="ja-JP" altLang="en-US"/>
          </a:p>
        </p:txBody>
      </p:sp>
    </p:spTree>
    <p:extLst>
      <p:ext uri="{BB962C8B-B14F-4D97-AF65-F5344CB8AC3E}">
        <p14:creationId xmlns:p14="http://schemas.microsoft.com/office/powerpoint/2010/main" val="16079584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BDABA5-EE80-D49A-0126-9089CB34EC2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BA6FD3F-3EF1-8CDC-D961-16DE5EB6D76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7126863-093C-18F8-3949-86FA282DA335}"/>
              </a:ext>
            </a:extLst>
          </p:cNvPr>
          <p:cNvSpPr>
            <a:spLocks noGrp="1"/>
          </p:cNvSpPr>
          <p:nvPr>
            <p:ph type="body" idx="1"/>
          </p:nvPr>
        </p:nvSpPr>
        <p:spPr/>
        <p:txBody>
          <a:bodyPr/>
          <a:lstStyle/>
          <a:p>
            <a:r>
              <a:rPr kumimoji="1" lang="en-US" altLang="ja-JP"/>
              <a:t>HDR</a:t>
            </a:r>
            <a:r>
              <a:rPr kumimoji="1" lang="ja-JP" altLang="en-US"/>
              <a:t>は最大輝度が高いので、暗部が十分に明るくてもコントラストを確保できるというわけです</a:t>
            </a:r>
            <a:endParaRPr kumimoji="1" lang="en-US" altLang="ja-JP"/>
          </a:p>
          <a:p>
            <a:endParaRPr kumimoji="1" lang="en-US" altLang="ja-JP"/>
          </a:p>
          <a:p>
            <a:r>
              <a:rPr kumimoji="1" lang="ja-JP" altLang="en-US"/>
              <a:t>強烈な高輝度に目が行きがちですが、最大輝度が引き上げられることで階調を失わずにコントラストが出るのが</a:t>
            </a:r>
            <a:r>
              <a:rPr kumimoji="1" lang="en-US" altLang="ja-JP"/>
              <a:t>HDR</a:t>
            </a:r>
            <a:r>
              <a:rPr kumimoji="1" lang="ja-JP" altLang="en-US"/>
              <a:t>の本質です</a:t>
            </a:r>
            <a:endParaRPr kumimoji="1" lang="en-US" altLang="ja-JP"/>
          </a:p>
          <a:p>
            <a:r>
              <a:rPr kumimoji="1" lang="ja-JP" altLang="en-US"/>
              <a:t>その恩恵は真っ先に暗部に出ます。展示では高輝度に支えられた暗部階調をぜひ体験してください</a:t>
            </a:r>
          </a:p>
        </p:txBody>
      </p:sp>
      <p:sp>
        <p:nvSpPr>
          <p:cNvPr id="4" name="スライド番号プレースホルダー 3">
            <a:extLst>
              <a:ext uri="{FF2B5EF4-FFF2-40B4-BE49-F238E27FC236}">
                <a16:creationId xmlns:a16="http://schemas.microsoft.com/office/drawing/2014/main" id="{69D33F24-58F9-2E76-7A54-BF8F92906020}"/>
              </a:ext>
            </a:extLst>
          </p:cNvPr>
          <p:cNvSpPr>
            <a:spLocks noGrp="1"/>
          </p:cNvSpPr>
          <p:nvPr>
            <p:ph type="sldNum" sz="quarter" idx="5"/>
          </p:nvPr>
        </p:nvSpPr>
        <p:spPr/>
        <p:txBody>
          <a:bodyPr/>
          <a:lstStyle/>
          <a:p>
            <a:fld id="{E56D0550-F6EF-485E-855E-1B0F0A3BFBD2}" type="slidenum">
              <a:rPr lang="en-US" altLang="ja-JP" smtClean="0"/>
              <a:t>74</a:t>
            </a:fld>
            <a:endParaRPr kumimoji="1" lang="ja-JP" altLang="en-US"/>
          </a:p>
        </p:txBody>
      </p:sp>
    </p:spTree>
    <p:extLst>
      <p:ext uri="{BB962C8B-B14F-4D97-AF65-F5344CB8AC3E}">
        <p14:creationId xmlns:p14="http://schemas.microsoft.com/office/powerpoint/2010/main" val="344115667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5F128-27E4-EDB1-A32A-6F9D4FE0ECD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5CDF1D2-CE52-105A-E548-07529719344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90ECF84-4984-C08B-702F-4EA37B0A7480}"/>
              </a:ext>
            </a:extLst>
          </p:cNvPr>
          <p:cNvSpPr>
            <a:spLocks noGrp="1"/>
          </p:cNvSpPr>
          <p:nvPr>
            <p:ph type="body" idx="1"/>
          </p:nvPr>
        </p:nvSpPr>
        <p:spPr/>
        <p:txBody>
          <a:bodyPr/>
          <a:lstStyle/>
          <a:p>
            <a:r>
              <a:rPr kumimoji="1" lang="ja-JP" altLang="en-US"/>
              <a:t>これによって</a:t>
            </a:r>
            <a:r>
              <a:rPr kumimoji="1" lang="en-US" altLang="ja-JP"/>
              <a:t>SDR</a:t>
            </a:r>
            <a:r>
              <a:rPr kumimoji="1" lang="ja-JP" altLang="en-US"/>
              <a:t>で悩まされたトレードオフのほとんどが解消してしまいます</a:t>
            </a:r>
            <a:endParaRPr kumimoji="1" lang="en-US" altLang="ja-JP"/>
          </a:p>
          <a:p>
            <a:r>
              <a:rPr kumimoji="1" lang="ja-JP" altLang="en-US"/>
              <a:t>十分なコントラストがあり、明部に注目すれば明部階調が見えて、暗部に注目すれば暗部階調が見える、という状態になります</a:t>
            </a:r>
          </a:p>
        </p:txBody>
      </p:sp>
      <p:sp>
        <p:nvSpPr>
          <p:cNvPr id="4" name="スライド番号プレースホルダー 3">
            <a:extLst>
              <a:ext uri="{FF2B5EF4-FFF2-40B4-BE49-F238E27FC236}">
                <a16:creationId xmlns:a16="http://schemas.microsoft.com/office/drawing/2014/main" id="{1BDED6BE-4470-E4C8-B954-8514A4F87D26}"/>
              </a:ext>
            </a:extLst>
          </p:cNvPr>
          <p:cNvSpPr>
            <a:spLocks noGrp="1"/>
          </p:cNvSpPr>
          <p:nvPr>
            <p:ph type="sldNum" sz="quarter" idx="5"/>
          </p:nvPr>
        </p:nvSpPr>
        <p:spPr/>
        <p:txBody>
          <a:bodyPr/>
          <a:lstStyle/>
          <a:p>
            <a:fld id="{E56D0550-F6EF-485E-855E-1B0F0A3BFBD2}" type="slidenum">
              <a:rPr lang="en-US" altLang="ja-JP" smtClean="0"/>
              <a:t>75</a:t>
            </a:fld>
            <a:endParaRPr kumimoji="1" lang="ja-JP" altLang="en-US"/>
          </a:p>
        </p:txBody>
      </p:sp>
    </p:spTree>
    <p:extLst>
      <p:ext uri="{BB962C8B-B14F-4D97-AF65-F5344CB8AC3E}">
        <p14:creationId xmlns:p14="http://schemas.microsoft.com/office/powerpoint/2010/main" val="389273013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258CBE-0B4E-5F1E-33D1-8B1BDF428A8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9A7F165-12F5-509D-F5F6-F8F358AB520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3FD421C-970F-888E-B5AF-558E6AC54AFD}"/>
              </a:ext>
            </a:extLst>
          </p:cNvPr>
          <p:cNvSpPr>
            <a:spLocks noGrp="1"/>
          </p:cNvSpPr>
          <p:nvPr>
            <p:ph type="body" idx="1"/>
          </p:nvPr>
        </p:nvSpPr>
        <p:spPr/>
        <p:txBody>
          <a:bodyPr/>
          <a:lstStyle/>
          <a:p>
            <a:r>
              <a:rPr kumimoji="1" lang="ja-JP" altLang="en-US"/>
              <a:t>これは現実の光の見え方に近く、</a:t>
            </a:r>
            <a:r>
              <a:rPr kumimoji="1" lang="en-US" altLang="ja-JP"/>
              <a:t>GT</a:t>
            </a:r>
            <a:r>
              <a:rPr kumimoji="1" lang="ja-JP" altLang="en-US"/>
              <a:t>のような没入型ゲームには非常に都合がよいです</a:t>
            </a:r>
            <a:endParaRPr kumimoji="1" lang="en-US" altLang="ja-JP"/>
          </a:p>
        </p:txBody>
      </p:sp>
      <p:sp>
        <p:nvSpPr>
          <p:cNvPr id="4" name="スライド番号プレースホルダー 3">
            <a:extLst>
              <a:ext uri="{FF2B5EF4-FFF2-40B4-BE49-F238E27FC236}">
                <a16:creationId xmlns:a16="http://schemas.microsoft.com/office/drawing/2014/main" id="{FE566802-29B2-3A54-9DAC-38311E71DF1B}"/>
              </a:ext>
            </a:extLst>
          </p:cNvPr>
          <p:cNvSpPr>
            <a:spLocks noGrp="1"/>
          </p:cNvSpPr>
          <p:nvPr>
            <p:ph type="sldNum" sz="quarter" idx="5"/>
          </p:nvPr>
        </p:nvSpPr>
        <p:spPr/>
        <p:txBody>
          <a:bodyPr/>
          <a:lstStyle/>
          <a:p>
            <a:fld id="{E56D0550-F6EF-485E-855E-1B0F0A3BFBD2}" type="slidenum">
              <a:rPr lang="en-US" altLang="ja-JP" smtClean="0"/>
              <a:t>76</a:t>
            </a:fld>
            <a:endParaRPr kumimoji="1" lang="ja-JP" altLang="en-US"/>
          </a:p>
        </p:txBody>
      </p:sp>
    </p:spTree>
    <p:extLst>
      <p:ext uri="{BB962C8B-B14F-4D97-AF65-F5344CB8AC3E}">
        <p14:creationId xmlns:p14="http://schemas.microsoft.com/office/powerpoint/2010/main" val="151911063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私たちが</a:t>
            </a:r>
            <a:r>
              <a:rPr kumimoji="1" lang="en-US" altLang="ja-JP"/>
              <a:t>HDR</a:t>
            </a:r>
            <a:r>
              <a:rPr kumimoji="1" lang="ja-JP" altLang="en-US"/>
              <a:t>に取り組み始めたのは、いまから</a:t>
            </a:r>
            <a:r>
              <a:rPr kumimoji="1" lang="en-US" altLang="ja-JP"/>
              <a:t>10</a:t>
            </a:r>
            <a:r>
              <a:rPr kumimoji="1" lang="ja-JP" altLang="en-US"/>
              <a:t>年と少し前、</a:t>
            </a:r>
            <a:r>
              <a:rPr kumimoji="1" lang="en-US" altLang="ja-JP"/>
              <a:t>2015</a:t>
            </a:r>
            <a:r>
              <a:rPr kumimoji="1" lang="ja-JP" altLang="en-US"/>
              <a:t>年の秋です</a:t>
            </a:r>
            <a:endParaRPr kumimoji="1" lang="en-US" altLang="ja-JP"/>
          </a:p>
          <a:p>
            <a:r>
              <a:rPr kumimoji="1" lang="ja-JP" altLang="en-US"/>
              <a:t>プレイステーション</a:t>
            </a:r>
            <a:r>
              <a:rPr kumimoji="1" lang="en-US" altLang="ja-JP"/>
              <a:t>4</a:t>
            </a:r>
            <a:r>
              <a:rPr kumimoji="1" lang="ja-JP" altLang="en-US"/>
              <a:t>の</a:t>
            </a:r>
            <a:r>
              <a:rPr kumimoji="1" lang="en-US" altLang="ja-JP"/>
              <a:t>GT Sport</a:t>
            </a:r>
            <a:r>
              <a:rPr kumimoji="1" lang="ja-JP" altLang="en-US"/>
              <a:t>の開発が始まったばかりの時期でした</a:t>
            </a:r>
            <a:endParaRPr kumimoji="1" lang="en-US" altLang="ja-JP"/>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77</a:t>
            </a:fld>
            <a:endParaRPr kumimoji="1" lang="ja-JP" altLang="en-US"/>
          </a:p>
        </p:txBody>
      </p:sp>
    </p:spTree>
    <p:extLst>
      <p:ext uri="{BB962C8B-B14F-4D97-AF65-F5344CB8AC3E}">
        <p14:creationId xmlns:p14="http://schemas.microsoft.com/office/powerpoint/2010/main" val="41762623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C603D-C7D1-3E6B-4A49-3DABD1666B6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60465AD-A154-33D3-42BA-FAEB2687184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95F0B0D-5FD7-B13B-FDEB-B0A6CEC8CF5F}"/>
              </a:ext>
            </a:extLst>
          </p:cNvPr>
          <p:cNvSpPr>
            <a:spLocks noGrp="1"/>
          </p:cNvSpPr>
          <p:nvPr>
            <p:ph type="body" idx="1"/>
          </p:nvPr>
        </p:nvSpPr>
        <p:spPr/>
        <p:txBody>
          <a:bodyPr/>
          <a:lstStyle/>
          <a:p>
            <a:r>
              <a:rPr kumimoji="1" lang="ja-JP" altLang="en-US"/>
              <a:t>先ほども規格と実力のギャップについてのお話がありましたが、初期の</a:t>
            </a:r>
            <a:r>
              <a:rPr kumimoji="1" lang="en-US" altLang="ja-JP"/>
              <a:t>HDR</a:t>
            </a:r>
            <a:r>
              <a:rPr kumimoji="1" lang="ja-JP" altLang="en-US"/>
              <a:t>テレビはハイエンド機種でも十分な性能がなく、先ほど説明したような十分なコントラストは出せませんでした</a:t>
            </a:r>
            <a:endParaRPr kumimoji="1" lang="en-US" altLang="ja-JP"/>
          </a:p>
          <a:p>
            <a:endParaRPr kumimoji="1" lang="en-US" altLang="ja-JP"/>
          </a:p>
          <a:p>
            <a:r>
              <a:rPr kumimoji="1" lang="ja-JP" altLang="en-US"/>
              <a:t>今となっては笑い話ですが、</a:t>
            </a:r>
            <a:r>
              <a:rPr kumimoji="1" lang="en-US" altLang="ja-JP"/>
              <a:t>HDR</a:t>
            </a:r>
            <a:r>
              <a:rPr kumimoji="1" lang="ja-JP" altLang="en-US"/>
              <a:t>の見え方を皆であれこれ議論していたら見ていたのは</a:t>
            </a:r>
            <a:r>
              <a:rPr kumimoji="1" lang="en-US" altLang="ja-JP"/>
              <a:t>SDR</a:t>
            </a:r>
            <a:r>
              <a:rPr kumimoji="1" lang="ja-JP" altLang="en-US"/>
              <a:t>だった、ということもよくありました</a:t>
            </a:r>
            <a:endParaRPr kumimoji="1" lang="en-US" altLang="ja-JP"/>
          </a:p>
        </p:txBody>
      </p:sp>
      <p:sp>
        <p:nvSpPr>
          <p:cNvPr id="4" name="スライド番号プレースホルダー 3">
            <a:extLst>
              <a:ext uri="{FF2B5EF4-FFF2-40B4-BE49-F238E27FC236}">
                <a16:creationId xmlns:a16="http://schemas.microsoft.com/office/drawing/2014/main" id="{E855727F-1E8F-3011-6FB0-DEB05B886833}"/>
              </a:ext>
            </a:extLst>
          </p:cNvPr>
          <p:cNvSpPr>
            <a:spLocks noGrp="1"/>
          </p:cNvSpPr>
          <p:nvPr>
            <p:ph type="sldNum" sz="quarter" idx="5"/>
          </p:nvPr>
        </p:nvSpPr>
        <p:spPr/>
        <p:txBody>
          <a:bodyPr/>
          <a:lstStyle/>
          <a:p>
            <a:fld id="{E56D0550-F6EF-485E-855E-1B0F0A3BFBD2}" type="slidenum">
              <a:rPr lang="en-US" altLang="ja-JP" smtClean="0"/>
              <a:t>78</a:t>
            </a:fld>
            <a:endParaRPr kumimoji="1" lang="ja-JP" altLang="en-US"/>
          </a:p>
        </p:txBody>
      </p:sp>
    </p:spTree>
    <p:extLst>
      <p:ext uri="{BB962C8B-B14F-4D97-AF65-F5344CB8AC3E}">
        <p14:creationId xmlns:p14="http://schemas.microsoft.com/office/powerpoint/2010/main" val="7688581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5CF5B4-B24B-F068-9909-417874A528A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1D22B41-A98A-A2C5-0683-3642C64522C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D159F2E-5BAF-ABA7-5E8B-443B2AF93CA4}"/>
              </a:ext>
            </a:extLst>
          </p:cNvPr>
          <p:cNvSpPr>
            <a:spLocks noGrp="1"/>
          </p:cNvSpPr>
          <p:nvPr>
            <p:ph type="body" idx="1"/>
          </p:nvPr>
        </p:nvSpPr>
        <p:spPr/>
        <p:txBody>
          <a:bodyPr/>
          <a:lstStyle/>
          <a:p>
            <a:r>
              <a:rPr kumimoji="1" lang="en-US" altLang="ja-JP"/>
              <a:t>HDR</a:t>
            </a:r>
            <a:r>
              <a:rPr kumimoji="1" lang="ja-JP" altLang="en-US"/>
              <a:t>テレビ画面をカメラで撮影した、</a:t>
            </a:r>
            <a:r>
              <a:rPr kumimoji="1" lang="en-US" altLang="ja-JP"/>
              <a:t>GT Sport </a:t>
            </a:r>
            <a:r>
              <a:rPr kumimoji="1" lang="ja-JP" altLang="en-US"/>
              <a:t>当時の検証画像が発掘されたので、お見せしましょう</a:t>
            </a:r>
            <a:endParaRPr kumimoji="1" lang="en-US" altLang="ja-JP"/>
          </a:p>
          <a:p>
            <a:r>
              <a:rPr kumimoji="1" lang="ja-JP" altLang="en-US"/>
              <a:t>左が</a:t>
            </a:r>
            <a:r>
              <a:rPr kumimoji="1" lang="en-US" altLang="ja-JP"/>
              <a:t>SDR</a:t>
            </a:r>
            <a:r>
              <a:rPr kumimoji="1" lang="ja-JP" altLang="en-US"/>
              <a:t>で、右が</a:t>
            </a:r>
            <a:r>
              <a:rPr kumimoji="1" lang="en-US" altLang="ja-JP"/>
              <a:t>HDR</a:t>
            </a:r>
            <a:r>
              <a:rPr kumimoji="1" lang="ja-JP" altLang="en-US"/>
              <a:t>です</a:t>
            </a:r>
            <a:endParaRPr kumimoji="1" lang="en-US" altLang="ja-JP"/>
          </a:p>
          <a:p>
            <a:endParaRPr kumimoji="1" lang="en-US" altLang="ja-JP"/>
          </a:p>
          <a:p>
            <a:r>
              <a:rPr kumimoji="1" lang="ja-JP" altLang="en-US"/>
              <a:t>上下にオフィスの背景が写っていますが、画面内の白飛びはテレビで発生したもので、カメラではありません</a:t>
            </a:r>
            <a:endParaRPr kumimoji="1" lang="en-US" altLang="ja-JP"/>
          </a:p>
          <a:p>
            <a:r>
              <a:rPr kumimoji="1" lang="ja-JP" altLang="en-US"/>
              <a:t>なるほど</a:t>
            </a:r>
            <a:r>
              <a:rPr kumimoji="1" lang="en-US" altLang="ja-JP"/>
              <a:t>HDR</a:t>
            </a:r>
            <a:r>
              <a:rPr kumimoji="1" lang="ja-JP" altLang="en-US"/>
              <a:t>のほうが空の青がちゃんと出ていて、建物の日なたにも色が残っていますが、左のほうがパンチがあって良い、というひとも多そうですよね</a:t>
            </a:r>
            <a:endParaRPr kumimoji="1" lang="en-US" altLang="ja-JP"/>
          </a:p>
        </p:txBody>
      </p:sp>
      <p:sp>
        <p:nvSpPr>
          <p:cNvPr id="4" name="スライド番号プレースホルダー 3">
            <a:extLst>
              <a:ext uri="{FF2B5EF4-FFF2-40B4-BE49-F238E27FC236}">
                <a16:creationId xmlns:a16="http://schemas.microsoft.com/office/drawing/2014/main" id="{A9C41003-02DC-1288-DA03-68E25D63C889}"/>
              </a:ext>
            </a:extLst>
          </p:cNvPr>
          <p:cNvSpPr>
            <a:spLocks noGrp="1"/>
          </p:cNvSpPr>
          <p:nvPr>
            <p:ph type="sldNum" sz="quarter" idx="5"/>
          </p:nvPr>
        </p:nvSpPr>
        <p:spPr/>
        <p:txBody>
          <a:bodyPr/>
          <a:lstStyle/>
          <a:p>
            <a:fld id="{E56D0550-F6EF-485E-855E-1B0F0A3BFBD2}" type="slidenum">
              <a:rPr lang="en-US" altLang="ja-JP" smtClean="0"/>
              <a:t>79</a:t>
            </a:fld>
            <a:endParaRPr kumimoji="1" lang="ja-JP" altLang="en-US"/>
          </a:p>
        </p:txBody>
      </p:sp>
    </p:spTree>
    <p:extLst>
      <p:ext uri="{BB962C8B-B14F-4D97-AF65-F5344CB8AC3E}">
        <p14:creationId xmlns:p14="http://schemas.microsoft.com/office/powerpoint/2010/main" val="30666050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2F3D8B-72CD-1035-A03F-EC61C4C2AB0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FEBADD2-B40D-5072-F80A-10018C137E0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E34CB44-A42C-338B-CCE5-0102FA119DD0}"/>
              </a:ext>
            </a:extLst>
          </p:cNvPr>
          <p:cNvSpPr>
            <a:spLocks noGrp="1"/>
          </p:cNvSpPr>
          <p:nvPr>
            <p:ph type="body" idx="1"/>
          </p:nvPr>
        </p:nvSpPr>
        <p:spPr/>
        <p:txBody>
          <a:bodyPr/>
          <a:lstStyle/>
          <a:p>
            <a:r>
              <a:rPr kumimoji="1" lang="ja-JP" altLang="en-US"/>
              <a:t>ギラギラと眩しいことが</a:t>
            </a:r>
            <a:r>
              <a:rPr kumimoji="1" lang="en-US" altLang="ja-JP"/>
              <a:t>HDR</a:t>
            </a:r>
            <a:r>
              <a:rPr kumimoji="1" lang="ja-JP" altLang="en-US"/>
              <a:t>ではなく、眩しい光まで出せるキャパシティを利用して表現の密度を増やすのが</a:t>
            </a:r>
            <a:r>
              <a:rPr kumimoji="1" lang="en-US" altLang="ja-JP"/>
              <a:t>HDR</a:t>
            </a:r>
            <a:r>
              <a:rPr kumimoji="1" lang="ja-JP" altLang="en-US"/>
              <a:t>です</a:t>
            </a:r>
            <a:endParaRPr kumimoji="1" lang="en-US" altLang="ja-JP"/>
          </a:p>
        </p:txBody>
      </p:sp>
      <p:sp>
        <p:nvSpPr>
          <p:cNvPr id="4" name="スライド番号プレースホルダー 3">
            <a:extLst>
              <a:ext uri="{FF2B5EF4-FFF2-40B4-BE49-F238E27FC236}">
                <a16:creationId xmlns:a16="http://schemas.microsoft.com/office/drawing/2014/main" id="{195ED749-30FB-EE99-E36C-1208C84B5982}"/>
              </a:ext>
            </a:extLst>
          </p:cNvPr>
          <p:cNvSpPr>
            <a:spLocks noGrp="1"/>
          </p:cNvSpPr>
          <p:nvPr>
            <p:ph type="sldNum" sz="quarter" idx="5"/>
          </p:nvPr>
        </p:nvSpPr>
        <p:spPr/>
        <p:txBody>
          <a:bodyPr/>
          <a:lstStyle/>
          <a:p>
            <a:fld id="{E56D0550-F6EF-485E-855E-1B0F0A3BFBD2}" type="slidenum">
              <a:rPr lang="en-US" altLang="ja-JP" smtClean="0"/>
              <a:t>8</a:t>
            </a:fld>
            <a:endParaRPr kumimoji="1" lang="ja-JP" altLang="en-US"/>
          </a:p>
        </p:txBody>
      </p:sp>
    </p:spTree>
    <p:extLst>
      <p:ext uri="{BB962C8B-B14F-4D97-AF65-F5344CB8AC3E}">
        <p14:creationId xmlns:p14="http://schemas.microsoft.com/office/powerpoint/2010/main" val="206700670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重ねて表示してみます。伝わりますか？</a:t>
            </a:r>
            <a:endParaRPr kumimoji="1" lang="en-US" altLang="ja-JP"/>
          </a:p>
          <a:p>
            <a:r>
              <a:rPr kumimoji="1" lang="ja-JP" altLang="en-US"/>
              <a:t>こうして比べると</a:t>
            </a:r>
            <a:r>
              <a:rPr kumimoji="1" lang="en-US" altLang="ja-JP"/>
              <a:t>HDR</a:t>
            </a:r>
            <a:r>
              <a:rPr kumimoji="1" lang="ja-JP" altLang="en-US"/>
              <a:t>のほうが高級感があり、色がナチュラルっぽいのが何となくわかると思いますが、</a:t>
            </a:r>
            <a:endParaRPr kumimoji="1" lang="en-US" altLang="ja-JP"/>
          </a:p>
          <a:p>
            <a:r>
              <a:rPr kumimoji="1" lang="ja-JP" altLang="en-US"/>
              <a:t>コントラストが浅く見える、という感覚もわかると思います</a:t>
            </a:r>
            <a:endParaRPr kumimoji="1" lang="en-US" altLang="ja-JP"/>
          </a:p>
          <a:p>
            <a:endParaRPr kumimoji="1" lang="en-US" altLang="ja-JP"/>
          </a:p>
          <a:p>
            <a:r>
              <a:rPr kumimoji="1" lang="ja-JP" altLang="en-US"/>
              <a:t>これ、</a:t>
            </a:r>
            <a:r>
              <a:rPr kumimoji="1" lang="en-US" altLang="ja-JP"/>
              <a:t>HDR</a:t>
            </a:r>
            <a:r>
              <a:rPr kumimoji="1" lang="ja-JP" altLang="en-US"/>
              <a:t>では影の中が明るくなる以上に空や日なたの輝度がもっと伸びていくはずなんですが、性能不足で天井にあたってしまって暗部が追い付いちゃうんですね</a:t>
            </a:r>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80</a:t>
            </a:fld>
            <a:endParaRPr kumimoji="1" lang="ja-JP" altLang="en-US"/>
          </a:p>
        </p:txBody>
      </p:sp>
    </p:spTree>
    <p:extLst>
      <p:ext uri="{BB962C8B-B14F-4D97-AF65-F5344CB8AC3E}">
        <p14:creationId xmlns:p14="http://schemas.microsoft.com/office/powerpoint/2010/main" val="139618107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重ねて表示してみます。伝わりますか？</a:t>
            </a:r>
            <a:endParaRPr kumimoji="1" lang="en-US" altLang="ja-JP"/>
          </a:p>
          <a:p>
            <a:r>
              <a:rPr kumimoji="1" lang="ja-JP" altLang="en-US"/>
              <a:t>こうして比べると</a:t>
            </a:r>
            <a:r>
              <a:rPr kumimoji="1" lang="en-US" altLang="ja-JP"/>
              <a:t>HDR</a:t>
            </a:r>
            <a:r>
              <a:rPr kumimoji="1" lang="ja-JP" altLang="en-US"/>
              <a:t>のほうが高級感があり、色がナチュラルっぽいのが何となくわかると思いますが、</a:t>
            </a:r>
            <a:endParaRPr kumimoji="1" lang="en-US" altLang="ja-JP"/>
          </a:p>
          <a:p>
            <a:r>
              <a:rPr kumimoji="1" lang="ja-JP" altLang="en-US"/>
              <a:t>コントラストが浅く見える、という感覚もわかると思います</a:t>
            </a:r>
            <a:endParaRPr kumimoji="1" lang="en-US" altLang="ja-JP"/>
          </a:p>
          <a:p>
            <a:endParaRPr kumimoji="1" lang="en-US" altLang="ja-JP"/>
          </a:p>
          <a:p>
            <a:r>
              <a:rPr kumimoji="1" lang="ja-JP" altLang="en-US"/>
              <a:t>これ、</a:t>
            </a:r>
            <a:r>
              <a:rPr kumimoji="1" lang="en-US" altLang="ja-JP"/>
              <a:t>HDR</a:t>
            </a:r>
            <a:r>
              <a:rPr kumimoji="1" lang="ja-JP" altLang="en-US"/>
              <a:t>では影の中が明るくなる以上に空や日なたの輝度がもっと伸びていくはずなんですが、性能不足で天井にあたってしまって暗部が追い付いちゃうんですね</a:t>
            </a:r>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81</a:t>
            </a:fld>
            <a:endParaRPr kumimoji="1" lang="ja-JP" altLang="en-US"/>
          </a:p>
        </p:txBody>
      </p:sp>
    </p:spTree>
    <p:extLst>
      <p:ext uri="{BB962C8B-B14F-4D97-AF65-F5344CB8AC3E}">
        <p14:creationId xmlns:p14="http://schemas.microsoft.com/office/powerpoint/2010/main" val="293273596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それでも私たちはいつか出るはずの高輝度をあきらめずに開発を続け、</a:t>
            </a:r>
            <a:r>
              <a:rPr kumimoji="1" lang="en-US" altLang="ja-JP"/>
              <a:t>SDR</a:t>
            </a:r>
            <a:r>
              <a:rPr kumimoji="1" lang="ja-JP" altLang="en-US"/>
              <a:t>と</a:t>
            </a:r>
            <a:r>
              <a:rPr kumimoji="1" lang="en-US" altLang="ja-JP"/>
              <a:t>HDR</a:t>
            </a:r>
            <a:r>
              <a:rPr kumimoji="1" lang="ja-JP" altLang="en-US"/>
              <a:t>をまたいで一貫した実装にこだわりました</a:t>
            </a:r>
            <a:endParaRPr kumimoji="1" lang="en-US" altLang="ja-JP"/>
          </a:p>
          <a:p>
            <a:endParaRPr kumimoji="1" lang="en-US" altLang="ja-JP"/>
          </a:p>
          <a:p>
            <a:r>
              <a:rPr kumimoji="1" lang="ja-JP" altLang="en-US"/>
              <a:t>こんな開発をしている現場は非常に稀だったと思います</a:t>
            </a:r>
            <a:endParaRPr kumimoji="1" lang="en-US" altLang="ja-JP"/>
          </a:p>
          <a:p>
            <a:r>
              <a:rPr kumimoji="1" lang="ja-JP" altLang="en-US"/>
              <a:t>内部</a:t>
            </a:r>
            <a:r>
              <a:rPr kumimoji="1" lang="en-US" altLang="ja-JP"/>
              <a:t>HDR</a:t>
            </a:r>
            <a:r>
              <a:rPr kumimoji="1" lang="ja-JP" altLang="en-US"/>
              <a:t>バッファには十分なダイナミックレンジがあって、それが一貫して出力されるべきだ、というポリシーでもありました</a:t>
            </a:r>
            <a:endParaRPr kumimoji="1" lang="en-US" altLang="ja-JP"/>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82</a:t>
            </a:fld>
            <a:endParaRPr kumimoji="1" lang="ja-JP" altLang="en-US"/>
          </a:p>
        </p:txBody>
      </p:sp>
    </p:spTree>
    <p:extLst>
      <p:ext uri="{BB962C8B-B14F-4D97-AF65-F5344CB8AC3E}">
        <p14:creationId xmlns:p14="http://schemas.microsoft.com/office/powerpoint/2010/main" val="131569835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さて、先ほども説明されたとおり一般に売られている</a:t>
            </a:r>
            <a:r>
              <a:rPr kumimoji="1" lang="en-US" altLang="ja-JP"/>
              <a:t>HDR</a:t>
            </a:r>
            <a:r>
              <a:rPr kumimoji="1" lang="ja-JP" altLang="en-US"/>
              <a:t>テレビは、ほとんどが</a:t>
            </a:r>
            <a:r>
              <a:rPr kumimoji="1" lang="en-US" altLang="ja-JP"/>
              <a:t>1,000nits</a:t>
            </a:r>
            <a:r>
              <a:rPr kumimoji="1" lang="ja-JP" altLang="en-US"/>
              <a:t>程度しか出ない製品です</a:t>
            </a:r>
            <a:endParaRPr kumimoji="1" lang="en-US" altLang="ja-JP"/>
          </a:p>
          <a:p>
            <a:endParaRPr kumimoji="1" lang="en-US" altLang="ja-JP"/>
          </a:p>
          <a:p>
            <a:r>
              <a:rPr kumimoji="1" lang="ja-JP" altLang="en-US"/>
              <a:t>これに伴い、コンテンツ側もボリュームゾーンを狙って最大</a:t>
            </a:r>
            <a:r>
              <a:rPr kumimoji="1" lang="en-US" altLang="ja-JP"/>
              <a:t>1000 nits </a:t>
            </a:r>
            <a:r>
              <a:rPr kumimoji="1" lang="ja-JP" altLang="en-US"/>
              <a:t>で意図通り見えるようにマスタリングされていることが多いです</a:t>
            </a:r>
            <a:endParaRPr kumimoji="1" lang="en-US" altLang="ja-JP"/>
          </a:p>
          <a:p>
            <a:endParaRPr kumimoji="1" lang="en-US" altLang="ja-JP"/>
          </a:p>
          <a:p>
            <a:r>
              <a:rPr kumimoji="1" lang="ja-JP" altLang="en-US"/>
              <a:t>ですから、素性が明らかで </a:t>
            </a:r>
            <a:r>
              <a:rPr kumimoji="1" lang="en-US" altLang="ja-JP"/>
              <a:t>10,000nits </a:t>
            </a:r>
            <a:r>
              <a:rPr kumimoji="1" lang="ja-JP" altLang="en-US"/>
              <a:t>をフルに使い切る</a:t>
            </a:r>
            <a:r>
              <a:rPr kumimoji="1" lang="en-US" altLang="ja-JP"/>
              <a:t>HDR</a:t>
            </a:r>
            <a:r>
              <a:rPr kumimoji="1" lang="ja-JP" altLang="en-US"/>
              <a:t>コンテンツは非常にレアで、見つけるのは困難です</a:t>
            </a:r>
            <a:endParaRPr kumimoji="1" lang="en-US" altLang="ja-JP"/>
          </a:p>
          <a:p>
            <a:r>
              <a:rPr kumimoji="1" lang="ja-JP" altLang="en-US"/>
              <a:t>それで、デモ映像をつくるにあたって私たちに白羽の矢が立った、という経緯です</a:t>
            </a:r>
            <a:endParaRPr kumimoji="1" lang="en-US" altLang="ja-JP"/>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83</a:t>
            </a:fld>
            <a:endParaRPr kumimoji="1" lang="ja-JP" altLang="en-US"/>
          </a:p>
        </p:txBody>
      </p:sp>
    </p:spTree>
    <p:extLst>
      <p:ext uri="{BB962C8B-B14F-4D97-AF65-F5344CB8AC3E}">
        <p14:creationId xmlns:p14="http://schemas.microsoft.com/office/powerpoint/2010/main" val="243839115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FFE444-6328-4C05-64B1-B8AAA2E94FC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A823591-9383-23BB-9156-55904335A28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2D1A91D-E2B8-8D4D-453A-205F02EF0D8F}"/>
              </a:ext>
            </a:extLst>
          </p:cNvPr>
          <p:cNvSpPr>
            <a:spLocks noGrp="1"/>
          </p:cNvSpPr>
          <p:nvPr>
            <p:ph type="body" idx="1"/>
          </p:nvPr>
        </p:nvSpPr>
        <p:spPr/>
        <p:txBody>
          <a:bodyPr/>
          <a:lstStyle/>
          <a:p>
            <a:r>
              <a:rPr kumimoji="1" lang="ja-JP" altLang="en-US"/>
              <a:t>ただ、今年に入ってから </a:t>
            </a:r>
            <a:r>
              <a:rPr kumimoji="1" lang="en-US" altLang="ja-JP"/>
              <a:t>10000nits </a:t>
            </a:r>
            <a:r>
              <a:rPr kumimoji="1" lang="ja-JP" altLang="en-US"/>
              <a:t>スペックを謳う製品がいよいよ現れはじめました。実に</a:t>
            </a:r>
            <a:r>
              <a:rPr kumimoji="1" lang="en-US" altLang="ja-JP"/>
              <a:t>10</a:t>
            </a:r>
            <a:r>
              <a:rPr kumimoji="1" lang="ja-JP" altLang="en-US"/>
              <a:t>年かかりましたが、流れの変化を感じます</a:t>
            </a:r>
          </a:p>
          <a:p>
            <a:r>
              <a:rPr kumimoji="1" lang="ja-JP" altLang="en-US"/>
              <a:t>今後、コンテンツのつくりも変化していくかもしれませんね</a:t>
            </a:r>
            <a:endParaRPr kumimoji="1" lang="en-US" altLang="ja-JP"/>
          </a:p>
        </p:txBody>
      </p:sp>
      <p:sp>
        <p:nvSpPr>
          <p:cNvPr id="4" name="スライド番号プレースホルダー 3">
            <a:extLst>
              <a:ext uri="{FF2B5EF4-FFF2-40B4-BE49-F238E27FC236}">
                <a16:creationId xmlns:a16="http://schemas.microsoft.com/office/drawing/2014/main" id="{BAC7DCBB-5299-7292-DCED-40AC3CB2E76A}"/>
              </a:ext>
            </a:extLst>
          </p:cNvPr>
          <p:cNvSpPr>
            <a:spLocks noGrp="1"/>
          </p:cNvSpPr>
          <p:nvPr>
            <p:ph type="sldNum" sz="quarter" idx="5"/>
          </p:nvPr>
        </p:nvSpPr>
        <p:spPr/>
        <p:txBody>
          <a:bodyPr/>
          <a:lstStyle/>
          <a:p>
            <a:fld id="{E56D0550-F6EF-485E-855E-1B0F0A3BFBD2}" type="slidenum">
              <a:rPr lang="en-US" altLang="ja-JP" smtClean="0"/>
              <a:t>84</a:t>
            </a:fld>
            <a:endParaRPr kumimoji="1" lang="ja-JP" altLang="en-US"/>
          </a:p>
        </p:txBody>
      </p:sp>
    </p:spTree>
    <p:extLst>
      <p:ext uri="{BB962C8B-B14F-4D97-AF65-F5344CB8AC3E}">
        <p14:creationId xmlns:p14="http://schemas.microsoft.com/office/powerpoint/2010/main" val="39982269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02B57F-2478-B5EA-EDF0-0AFBE4F934F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7546DBF-6B0E-9D17-3A0F-4CD760169BE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3BF21A0-9C24-78C7-8219-A3EDBA56C42B}"/>
              </a:ext>
            </a:extLst>
          </p:cNvPr>
          <p:cNvSpPr>
            <a:spLocks noGrp="1"/>
          </p:cNvSpPr>
          <p:nvPr>
            <p:ph type="body" idx="1"/>
          </p:nvPr>
        </p:nvSpPr>
        <p:spPr/>
        <p:txBody>
          <a:bodyPr/>
          <a:lstStyle/>
          <a:p>
            <a:r>
              <a:rPr kumimoji="1" lang="ja-JP" altLang="en-US"/>
              <a:t>ということで、ようやく本題です</a:t>
            </a:r>
            <a:endParaRPr kumimoji="1" lang="en-US" altLang="ja-JP"/>
          </a:p>
          <a:p>
            <a:r>
              <a:rPr kumimoji="1" lang="ja-JP" altLang="en-US"/>
              <a:t>丹精込めてつくった</a:t>
            </a:r>
            <a:r>
              <a:rPr kumimoji="1" lang="en-US" altLang="ja-JP"/>
              <a:t>GT</a:t>
            </a:r>
            <a:r>
              <a:rPr kumimoji="1" lang="ja-JP" altLang="en-US"/>
              <a:t>の映像を超高輝度ディスプレイに出力したらどうだったのか？</a:t>
            </a:r>
          </a:p>
        </p:txBody>
      </p:sp>
      <p:sp>
        <p:nvSpPr>
          <p:cNvPr id="4" name="スライド番号プレースホルダー 3">
            <a:extLst>
              <a:ext uri="{FF2B5EF4-FFF2-40B4-BE49-F238E27FC236}">
                <a16:creationId xmlns:a16="http://schemas.microsoft.com/office/drawing/2014/main" id="{2045B78A-565D-C54E-5EEF-F213EBDCEC38}"/>
              </a:ext>
            </a:extLst>
          </p:cNvPr>
          <p:cNvSpPr>
            <a:spLocks noGrp="1"/>
          </p:cNvSpPr>
          <p:nvPr>
            <p:ph type="sldNum" sz="quarter" idx="5"/>
          </p:nvPr>
        </p:nvSpPr>
        <p:spPr/>
        <p:txBody>
          <a:bodyPr/>
          <a:lstStyle/>
          <a:p>
            <a:fld id="{E56D0550-F6EF-485E-855E-1B0F0A3BFBD2}" type="slidenum">
              <a:rPr lang="en-US" altLang="ja-JP" smtClean="0"/>
              <a:t>85</a:t>
            </a:fld>
            <a:endParaRPr kumimoji="1" lang="ja-JP" altLang="en-US"/>
          </a:p>
        </p:txBody>
      </p:sp>
    </p:spTree>
    <p:extLst>
      <p:ext uri="{BB962C8B-B14F-4D97-AF65-F5344CB8AC3E}">
        <p14:creationId xmlns:p14="http://schemas.microsoft.com/office/powerpoint/2010/main" val="567987630"/>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素朴な感想ではありますが、開発を始めて</a:t>
            </a:r>
            <a:r>
              <a:rPr kumimoji="1" lang="en-US" altLang="ja-JP"/>
              <a:t>10</a:t>
            </a:r>
            <a:r>
              <a:rPr kumimoji="1" lang="ja-JP" altLang="en-US"/>
              <a:t>年越しに現実が追いつき、感無量でした</a:t>
            </a:r>
            <a:endParaRPr kumimoji="1" lang="en-US" altLang="ja-JP"/>
          </a:p>
          <a:p>
            <a:endParaRPr kumimoji="1" lang="en-US" altLang="ja-JP"/>
          </a:p>
          <a:p>
            <a:r>
              <a:rPr kumimoji="1" lang="ja-JP" altLang="en-US"/>
              <a:t>ここからはやや雑多な内容になりますが、作り手としての感想、展示をみるときに注目してほしいポイントを述べていきます</a:t>
            </a:r>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86</a:t>
            </a:fld>
            <a:endParaRPr kumimoji="1" lang="ja-JP" altLang="en-US"/>
          </a:p>
        </p:txBody>
      </p:sp>
    </p:spTree>
    <p:extLst>
      <p:ext uri="{BB962C8B-B14F-4D97-AF65-F5344CB8AC3E}">
        <p14:creationId xmlns:p14="http://schemas.microsoft.com/office/powerpoint/2010/main" val="3613291434"/>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B916E-9F8C-5B5A-A898-FBF35D40E2B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33F1DEE-EFCF-C11E-6097-B441DC98173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DCC2151-FEC7-FC57-E475-5FFACCAC268A}"/>
              </a:ext>
            </a:extLst>
          </p:cNvPr>
          <p:cNvSpPr>
            <a:spLocks noGrp="1"/>
          </p:cNvSpPr>
          <p:nvPr>
            <p:ph type="body" idx="1"/>
          </p:nvPr>
        </p:nvSpPr>
        <p:spPr/>
        <p:txBody>
          <a:bodyPr/>
          <a:lstStyle/>
          <a:p>
            <a:r>
              <a:rPr kumimoji="1" lang="ja-JP" altLang="en-US"/>
              <a:t>まず、体感解像度の高さです。展示のディスプレイは </a:t>
            </a:r>
            <a:r>
              <a:rPr kumimoji="1" lang="en-US" altLang="ja-JP"/>
              <a:t>Full</a:t>
            </a:r>
            <a:r>
              <a:rPr kumimoji="1" lang="ja-JP" altLang="en-US"/>
              <a:t> </a:t>
            </a:r>
            <a:r>
              <a:rPr kumimoji="1" lang="en-US" altLang="ja-JP"/>
              <a:t>HD </a:t>
            </a:r>
            <a:r>
              <a:rPr kumimoji="1" lang="ja-JP" altLang="en-US"/>
              <a:t>ですが、もっと高く感じられるはずです</a:t>
            </a:r>
            <a:endParaRPr kumimoji="1" lang="en-US" altLang="ja-JP"/>
          </a:p>
          <a:p>
            <a:r>
              <a:rPr kumimoji="1" lang="ja-JP" altLang="en-US"/>
              <a:t>これは自然なことで、コントラストが高ければ輪郭が取りやすくなるので解像感は上がります</a:t>
            </a:r>
            <a:endParaRPr kumimoji="1" lang="en-US" altLang="ja-JP"/>
          </a:p>
          <a:p>
            <a:endParaRPr kumimoji="1" lang="en-US" altLang="ja-JP"/>
          </a:p>
          <a:p>
            <a:r>
              <a:rPr kumimoji="1" lang="ja-JP" altLang="en-US"/>
              <a:t>それから質感の説得力が高いです。身近な高輝度といえばスペキュラ反射ですが、これの強さと色が正しくなることで触れそうな実在感を持つようになります</a:t>
            </a:r>
            <a:endParaRPr kumimoji="1" lang="en-US" altLang="ja-JP"/>
          </a:p>
        </p:txBody>
      </p:sp>
      <p:sp>
        <p:nvSpPr>
          <p:cNvPr id="4" name="スライド番号プレースホルダー 3">
            <a:extLst>
              <a:ext uri="{FF2B5EF4-FFF2-40B4-BE49-F238E27FC236}">
                <a16:creationId xmlns:a16="http://schemas.microsoft.com/office/drawing/2014/main" id="{D9294919-DE51-F22F-A026-BCE12B192345}"/>
              </a:ext>
            </a:extLst>
          </p:cNvPr>
          <p:cNvSpPr>
            <a:spLocks noGrp="1"/>
          </p:cNvSpPr>
          <p:nvPr>
            <p:ph type="sldNum" sz="quarter" idx="5"/>
          </p:nvPr>
        </p:nvSpPr>
        <p:spPr/>
        <p:txBody>
          <a:bodyPr/>
          <a:lstStyle/>
          <a:p>
            <a:fld id="{E56D0550-F6EF-485E-855E-1B0F0A3BFBD2}" type="slidenum">
              <a:rPr lang="en-US" altLang="ja-JP" smtClean="0"/>
              <a:t>87</a:t>
            </a:fld>
            <a:endParaRPr kumimoji="1" lang="ja-JP" altLang="en-US"/>
          </a:p>
        </p:txBody>
      </p:sp>
    </p:spTree>
    <p:extLst>
      <p:ext uri="{BB962C8B-B14F-4D97-AF65-F5344CB8AC3E}">
        <p14:creationId xmlns:p14="http://schemas.microsoft.com/office/powerpoint/2010/main" val="266181882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59DC73-73A0-17C3-44A1-6E0C9D447C9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7DBBED9-3CEC-C3B7-0B4F-5220B622760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21637BC-C7D3-835C-74EA-E75B616742A3}"/>
              </a:ext>
            </a:extLst>
          </p:cNvPr>
          <p:cNvSpPr>
            <a:spLocks noGrp="1"/>
          </p:cNvSpPr>
          <p:nvPr>
            <p:ph type="body" idx="1"/>
          </p:nvPr>
        </p:nvSpPr>
        <p:spPr/>
        <p:txBody>
          <a:bodyPr/>
          <a:lstStyle/>
          <a:p>
            <a:r>
              <a:rPr kumimoji="1" lang="ja-JP" altLang="en-US"/>
              <a:t>これは予想が実証された格好ですが、</a:t>
            </a:r>
            <a:r>
              <a:rPr kumimoji="1" lang="en-US" altLang="ja-JP"/>
              <a:t>SDR</a:t>
            </a:r>
            <a:r>
              <a:rPr kumimoji="1" lang="ja-JP" altLang="en-US"/>
              <a:t>前提の調整要素はネガティブに出やすいです</a:t>
            </a:r>
            <a:endParaRPr kumimoji="1" lang="en-US" altLang="ja-JP"/>
          </a:p>
          <a:p>
            <a:endParaRPr kumimoji="1" lang="en-US" altLang="ja-JP"/>
          </a:p>
          <a:p>
            <a:r>
              <a:rPr kumimoji="1" lang="ja-JP" altLang="en-US"/>
              <a:t>自動露出補正はダイナミックな光の変化をフラットに均してしまうので切りました</a:t>
            </a:r>
            <a:endParaRPr kumimoji="1" lang="en-US" altLang="ja-JP"/>
          </a:p>
          <a:p>
            <a:endParaRPr kumimoji="1" lang="en-US" altLang="ja-JP"/>
          </a:p>
          <a:p>
            <a:r>
              <a:rPr kumimoji="1" lang="ja-JP" altLang="en-US"/>
              <a:t>デモ映像の後半パートに収録されている</a:t>
            </a:r>
            <a:r>
              <a:rPr kumimoji="1" lang="en-US" altLang="ja-JP"/>
              <a:t>OP</a:t>
            </a:r>
            <a:r>
              <a:rPr kumimoji="1" lang="ja-JP" altLang="en-US"/>
              <a:t>ムービーは </a:t>
            </a:r>
            <a:r>
              <a:rPr kumimoji="1" lang="en-US" altLang="ja-JP"/>
              <a:t>10,000nits </a:t>
            </a:r>
            <a:r>
              <a:rPr kumimoji="1" lang="ja-JP" altLang="en-US"/>
              <a:t>マスタリングではあるのですが、</a:t>
            </a:r>
            <a:r>
              <a:rPr kumimoji="1" lang="en-US" altLang="ja-JP"/>
              <a:t>SDR</a:t>
            </a:r>
            <a:r>
              <a:rPr kumimoji="1" lang="ja-JP" altLang="en-US"/>
              <a:t>で見栄えするようにシネマティックな補正が若干加えられています</a:t>
            </a:r>
            <a:endParaRPr kumimoji="1" lang="en-US" altLang="ja-JP"/>
          </a:p>
          <a:p>
            <a:r>
              <a:rPr kumimoji="1" lang="en-US" altLang="ja-JP"/>
              <a:t>SDR</a:t>
            </a:r>
            <a:r>
              <a:rPr kumimoji="1" lang="ja-JP" altLang="en-US"/>
              <a:t>で良い感じに見えた補正は暗部の黒ずみと過剰な彩度としてあらわれ、修正の必要を感じました</a:t>
            </a:r>
            <a:endParaRPr kumimoji="1" lang="en-US" altLang="ja-JP"/>
          </a:p>
        </p:txBody>
      </p:sp>
      <p:sp>
        <p:nvSpPr>
          <p:cNvPr id="4" name="スライド番号プレースホルダー 3">
            <a:extLst>
              <a:ext uri="{FF2B5EF4-FFF2-40B4-BE49-F238E27FC236}">
                <a16:creationId xmlns:a16="http://schemas.microsoft.com/office/drawing/2014/main" id="{7DDA5B92-9F32-2E46-50A8-4A1E1B5A5904}"/>
              </a:ext>
            </a:extLst>
          </p:cNvPr>
          <p:cNvSpPr>
            <a:spLocks noGrp="1"/>
          </p:cNvSpPr>
          <p:nvPr>
            <p:ph type="sldNum" sz="quarter" idx="5"/>
          </p:nvPr>
        </p:nvSpPr>
        <p:spPr/>
        <p:txBody>
          <a:bodyPr/>
          <a:lstStyle/>
          <a:p>
            <a:fld id="{E56D0550-F6EF-485E-855E-1B0F0A3BFBD2}" type="slidenum">
              <a:rPr lang="en-US" altLang="ja-JP" smtClean="0"/>
              <a:t>88</a:t>
            </a:fld>
            <a:endParaRPr kumimoji="1" lang="ja-JP" altLang="en-US"/>
          </a:p>
        </p:txBody>
      </p:sp>
    </p:spTree>
    <p:extLst>
      <p:ext uri="{BB962C8B-B14F-4D97-AF65-F5344CB8AC3E}">
        <p14:creationId xmlns:p14="http://schemas.microsoft.com/office/powerpoint/2010/main" val="1009593244"/>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2B4CE7-DFB2-4F61-3A1B-BEB9897B45F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C034322-3DBC-C581-D9DB-FCA67BBDD66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5207845-D656-C786-8280-642F7C85A856}"/>
              </a:ext>
            </a:extLst>
          </p:cNvPr>
          <p:cNvSpPr>
            <a:spLocks noGrp="1"/>
          </p:cNvSpPr>
          <p:nvPr>
            <p:ph type="body" idx="1"/>
          </p:nvPr>
        </p:nvSpPr>
        <p:spPr/>
        <p:txBody>
          <a:bodyPr/>
          <a:lstStyle/>
          <a:p>
            <a:r>
              <a:rPr kumimoji="1" lang="ja-JP" altLang="en-US"/>
              <a:t>もうひとつ重要な点は、見た部分が見える、という現実に似た見えかたです</a:t>
            </a:r>
            <a:endParaRPr kumimoji="1" lang="en-US" altLang="ja-JP"/>
          </a:p>
          <a:p>
            <a:endParaRPr kumimoji="1" lang="en-US" altLang="ja-JP"/>
          </a:p>
          <a:p>
            <a:r>
              <a:rPr kumimoji="1" lang="en-US" altLang="ja-JP"/>
              <a:t>SDR</a:t>
            </a:r>
            <a:r>
              <a:rPr kumimoji="1" lang="ja-JP" altLang="en-US"/>
              <a:t>は見やすい低輝度ゆえに構図全体の情報をいっぺんに視認できるのですが、このテレビの映像はコントラストが高すぎて明部と暗部が同時に見えません</a:t>
            </a:r>
            <a:endParaRPr kumimoji="1" lang="en-US" altLang="ja-JP"/>
          </a:p>
          <a:p>
            <a:r>
              <a:rPr kumimoji="1" lang="ja-JP" altLang="en-US"/>
              <a:t>それが生っぽいリアリティにもつながるのですが、どの部分に注目するかで印象がかなり変化するので、映像の見せかたは確実に変化すると思いました</a:t>
            </a:r>
            <a:endParaRPr kumimoji="1" lang="en-US" altLang="ja-JP"/>
          </a:p>
          <a:p>
            <a:endParaRPr kumimoji="1" lang="en-US" altLang="ja-JP"/>
          </a:p>
          <a:p>
            <a:r>
              <a:rPr kumimoji="1" lang="ja-JP" altLang="en-US"/>
              <a:t>画面に顔を近づけるとこの印象がさらに強まるので試してみてください。眩しいので無理のない範囲でお気をつけて</a:t>
            </a:r>
            <a:r>
              <a:rPr kumimoji="1" lang="en-US" altLang="ja-JP"/>
              <a:t>…</a:t>
            </a:r>
          </a:p>
        </p:txBody>
      </p:sp>
      <p:sp>
        <p:nvSpPr>
          <p:cNvPr id="4" name="スライド番号プレースホルダー 3">
            <a:extLst>
              <a:ext uri="{FF2B5EF4-FFF2-40B4-BE49-F238E27FC236}">
                <a16:creationId xmlns:a16="http://schemas.microsoft.com/office/drawing/2014/main" id="{3FE91223-795C-9F25-7585-24934D279908}"/>
              </a:ext>
            </a:extLst>
          </p:cNvPr>
          <p:cNvSpPr>
            <a:spLocks noGrp="1"/>
          </p:cNvSpPr>
          <p:nvPr>
            <p:ph type="sldNum" sz="quarter" idx="5"/>
          </p:nvPr>
        </p:nvSpPr>
        <p:spPr/>
        <p:txBody>
          <a:bodyPr/>
          <a:lstStyle/>
          <a:p>
            <a:fld id="{E56D0550-F6EF-485E-855E-1B0F0A3BFBD2}" type="slidenum">
              <a:rPr lang="en-US" altLang="ja-JP" smtClean="0"/>
              <a:t>89</a:t>
            </a:fld>
            <a:endParaRPr kumimoji="1" lang="ja-JP" altLang="en-US"/>
          </a:p>
        </p:txBody>
      </p:sp>
    </p:spTree>
    <p:extLst>
      <p:ext uri="{BB962C8B-B14F-4D97-AF65-F5344CB8AC3E}">
        <p14:creationId xmlns:p14="http://schemas.microsoft.com/office/powerpoint/2010/main" val="3010244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9</a:t>
            </a:fld>
            <a:endParaRPr kumimoji="1" lang="ja-JP" altLang="en-US"/>
          </a:p>
        </p:txBody>
      </p:sp>
    </p:spTree>
    <p:extLst>
      <p:ext uri="{BB962C8B-B14F-4D97-AF65-F5344CB8AC3E}">
        <p14:creationId xmlns:p14="http://schemas.microsoft.com/office/powerpoint/2010/main" val="2799072655"/>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15C15-73AF-1B3A-1ABA-CDAF5CCBCEB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2872E14-A0AD-CDCC-BCE1-0F4B9603B14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A29026D-C663-CE03-CF1D-D6CE425E2B8F}"/>
              </a:ext>
            </a:extLst>
          </p:cNvPr>
          <p:cNvSpPr>
            <a:spLocks noGrp="1"/>
          </p:cNvSpPr>
          <p:nvPr>
            <p:ph type="body" idx="1"/>
          </p:nvPr>
        </p:nvSpPr>
        <p:spPr/>
        <p:txBody>
          <a:bodyPr/>
          <a:lstStyle/>
          <a:p>
            <a:r>
              <a:rPr kumimoji="1" lang="ja-JP" altLang="en-US"/>
              <a:t>気になるのは刺激がすごいだけに疲れやすいことで、長時間視聴を想定するなら何らかの工夫が必要と感じられました</a:t>
            </a:r>
            <a:endParaRPr kumimoji="1" lang="en-US" altLang="ja-JP"/>
          </a:p>
          <a:p>
            <a:endParaRPr kumimoji="1" lang="en-US" altLang="ja-JP"/>
          </a:p>
          <a:p>
            <a:r>
              <a:rPr kumimoji="1" lang="en-US" altLang="ja-JP"/>
              <a:t>SDR</a:t>
            </a:r>
            <a:r>
              <a:rPr kumimoji="1" lang="ja-JP" altLang="en-US"/>
              <a:t>は人間のコントラスト知覚が安定的な輝度範囲だけを使うんですが、</a:t>
            </a:r>
          </a:p>
        </p:txBody>
      </p:sp>
      <p:sp>
        <p:nvSpPr>
          <p:cNvPr id="4" name="スライド番号プレースホルダー 3">
            <a:extLst>
              <a:ext uri="{FF2B5EF4-FFF2-40B4-BE49-F238E27FC236}">
                <a16:creationId xmlns:a16="http://schemas.microsoft.com/office/drawing/2014/main" id="{F5489763-F747-9243-132B-BB129E3EAB5E}"/>
              </a:ext>
            </a:extLst>
          </p:cNvPr>
          <p:cNvSpPr>
            <a:spLocks noGrp="1"/>
          </p:cNvSpPr>
          <p:nvPr>
            <p:ph type="sldNum" sz="quarter" idx="5"/>
          </p:nvPr>
        </p:nvSpPr>
        <p:spPr/>
        <p:txBody>
          <a:bodyPr/>
          <a:lstStyle/>
          <a:p>
            <a:fld id="{E56D0550-F6EF-485E-855E-1B0F0A3BFBD2}" type="slidenum">
              <a:rPr lang="en-US" altLang="ja-JP" smtClean="0"/>
              <a:t>90</a:t>
            </a:fld>
            <a:endParaRPr kumimoji="1" lang="ja-JP" altLang="en-US"/>
          </a:p>
        </p:txBody>
      </p:sp>
    </p:spTree>
    <p:extLst>
      <p:ext uri="{BB962C8B-B14F-4D97-AF65-F5344CB8AC3E}">
        <p14:creationId xmlns:p14="http://schemas.microsoft.com/office/powerpoint/2010/main" val="3960452184"/>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908E34-FBA8-8087-1AD6-20BB98C9C6A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0C9C4EE-D0DA-0679-1BAA-B280D910863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87299CF-A8BE-F22A-D0D6-A28E9BAEEED5}"/>
              </a:ext>
            </a:extLst>
          </p:cNvPr>
          <p:cNvSpPr>
            <a:spLocks noGrp="1"/>
          </p:cNvSpPr>
          <p:nvPr>
            <p:ph type="body" idx="1"/>
          </p:nvPr>
        </p:nvSpPr>
        <p:spPr/>
        <p:txBody>
          <a:bodyPr/>
          <a:lstStyle/>
          <a:p>
            <a:r>
              <a:rPr kumimoji="1" lang="ja-JP" altLang="en-US"/>
              <a:t>そしてやはり画面中央に視線が向きやすく、中央付近の高輝度は良くも悪くも攻撃性が高いです。インパクトがある、とも言えますが</a:t>
            </a:r>
            <a:endParaRPr kumimoji="1" lang="en-US" altLang="ja-JP"/>
          </a:p>
          <a:p>
            <a:r>
              <a:rPr kumimoji="1" lang="ja-JP" altLang="en-US"/>
              <a:t>いっぽう画面端に配された高輝度は十分な臨場感を残す割に攻撃性がマイルドで、これは扱いやすそうだという印象を持ちました</a:t>
            </a:r>
            <a:endParaRPr kumimoji="1" lang="en-US" altLang="ja-JP"/>
          </a:p>
          <a:p>
            <a:endParaRPr kumimoji="1" lang="en-US" altLang="ja-JP"/>
          </a:p>
          <a:p>
            <a:r>
              <a:rPr kumimoji="1" lang="ja-JP" altLang="en-US"/>
              <a:t>これはたまたまの感想にすぎませんが、</a:t>
            </a:r>
            <a:r>
              <a:rPr kumimoji="1" lang="en-US" altLang="ja-JP"/>
              <a:t>HDR</a:t>
            </a:r>
            <a:r>
              <a:rPr kumimoji="1" lang="ja-JP" altLang="en-US"/>
              <a:t>のコンテンツ制作にも今後こうした知見が蓄積されていくのだろうと思います</a:t>
            </a:r>
            <a:endParaRPr kumimoji="1" lang="en-US" altLang="ja-JP"/>
          </a:p>
        </p:txBody>
      </p:sp>
      <p:sp>
        <p:nvSpPr>
          <p:cNvPr id="4" name="スライド番号プレースホルダー 3">
            <a:extLst>
              <a:ext uri="{FF2B5EF4-FFF2-40B4-BE49-F238E27FC236}">
                <a16:creationId xmlns:a16="http://schemas.microsoft.com/office/drawing/2014/main" id="{EF88E3B4-7701-F820-D2A3-9DD443CBA8C1}"/>
              </a:ext>
            </a:extLst>
          </p:cNvPr>
          <p:cNvSpPr>
            <a:spLocks noGrp="1"/>
          </p:cNvSpPr>
          <p:nvPr>
            <p:ph type="sldNum" sz="quarter" idx="5"/>
          </p:nvPr>
        </p:nvSpPr>
        <p:spPr/>
        <p:txBody>
          <a:bodyPr/>
          <a:lstStyle/>
          <a:p>
            <a:fld id="{E56D0550-F6EF-485E-855E-1B0F0A3BFBD2}" type="slidenum">
              <a:rPr lang="en-US" altLang="ja-JP" smtClean="0"/>
              <a:t>91</a:t>
            </a:fld>
            <a:endParaRPr kumimoji="1" lang="ja-JP" altLang="en-US"/>
          </a:p>
        </p:txBody>
      </p:sp>
    </p:spTree>
    <p:extLst>
      <p:ext uri="{BB962C8B-B14F-4D97-AF65-F5344CB8AC3E}">
        <p14:creationId xmlns:p14="http://schemas.microsoft.com/office/powerpoint/2010/main" val="1487912678"/>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461959">
              <a:defRPr/>
            </a:pPr>
            <a:r>
              <a:rPr kumimoji="1" lang="ja-JP" altLang="en-US"/>
              <a:t>これが「画面端付近の高輝度」の例です</a:t>
            </a:r>
            <a:endParaRPr kumimoji="1" lang="en-US" altLang="ja-JP"/>
          </a:p>
          <a:p>
            <a:r>
              <a:rPr kumimoji="1" lang="ja-JP" altLang="en-US"/>
              <a:t>これは </a:t>
            </a:r>
            <a:r>
              <a:rPr kumimoji="1" lang="en-US" altLang="ja-JP" err="1"/>
              <a:t>SpecII</a:t>
            </a:r>
            <a:r>
              <a:rPr kumimoji="1" lang="en-US" altLang="ja-JP"/>
              <a:t> </a:t>
            </a:r>
            <a:r>
              <a:rPr kumimoji="1" lang="ja-JP" altLang="en-US"/>
              <a:t>のオープニングのワンカットで、デモ映像にも入っていいます。この画像では見えませんが、</a:t>
            </a:r>
            <a:r>
              <a:rPr kumimoji="1" lang="en-US" altLang="ja-JP"/>
              <a:t>HDR</a:t>
            </a:r>
            <a:r>
              <a:rPr kumimoji="1" lang="ja-JP" altLang="en-US"/>
              <a:t>では右上に太陽が光っているのが見えます</a:t>
            </a:r>
            <a:endParaRPr kumimoji="1" lang="en-US" altLang="ja-JP"/>
          </a:p>
          <a:p>
            <a:endParaRPr kumimoji="1" lang="en-US" altLang="ja-JP"/>
          </a:p>
          <a:p>
            <a:r>
              <a:rPr kumimoji="1" lang="ja-JP" altLang="en-US"/>
              <a:t>メインの被写体は</a:t>
            </a:r>
            <a:r>
              <a:rPr kumimoji="1" lang="en-US" altLang="ja-JP"/>
              <a:t>GT-R</a:t>
            </a:r>
            <a:r>
              <a:rPr kumimoji="1" lang="ja-JP" altLang="en-US"/>
              <a:t>のお尻で、この部分だけだと何てことない落ち着いた輝度分布なんですが、右上の眩しさのおかげでシーン全体が生っぽくリアルに見えつつ、きつくない</a:t>
            </a:r>
            <a:endParaRPr kumimoji="1" lang="en-US" altLang="ja-JP"/>
          </a:p>
          <a:p>
            <a:r>
              <a:rPr kumimoji="1" lang="ja-JP" altLang="en-US"/>
              <a:t>ぜひとも展示を見ていただきたいポイントです</a:t>
            </a:r>
            <a:endParaRPr kumimoji="1" lang="en-US" altLang="ja-JP"/>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92</a:t>
            </a:fld>
            <a:endParaRPr kumimoji="1" lang="ja-JP" altLang="en-US"/>
          </a:p>
        </p:txBody>
      </p:sp>
    </p:spTree>
    <p:extLst>
      <p:ext uri="{BB962C8B-B14F-4D97-AF65-F5344CB8AC3E}">
        <p14:creationId xmlns:p14="http://schemas.microsoft.com/office/powerpoint/2010/main" val="779467776"/>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461959">
              <a:defRPr/>
            </a:pPr>
            <a:r>
              <a:rPr kumimoji="1" lang="ja-JP" altLang="en-US"/>
              <a:t>ソニーの廣田に戻ります。</a:t>
            </a:r>
            <a:endParaRPr kumimoji="1" lang="en-US" altLang="ja-JP"/>
          </a:p>
          <a:p>
            <a:pPr defTabSz="461959">
              <a:defRPr/>
            </a:pPr>
            <a:r>
              <a:rPr kumimoji="1" lang="ja-JP" altLang="en-US"/>
              <a:t>少し話が変わりますが、ここからは撮像のブレークスルーとして</a:t>
            </a:r>
            <a:r>
              <a:rPr kumimoji="1" lang="en-US" altLang="ja-JP"/>
              <a:t>HDR</a:t>
            </a:r>
            <a:r>
              <a:rPr kumimoji="1" lang="ja-JP" altLang="en-US"/>
              <a:t>がとれるカメラについてお話しします</a:t>
            </a:r>
          </a:p>
          <a:p>
            <a:endParaRPr kumimoji="1" lang="ja-JP" altLang="en-US"/>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93</a:t>
            </a:fld>
            <a:endParaRPr kumimoji="1" lang="ja-JP" altLang="en-US"/>
          </a:p>
        </p:txBody>
      </p:sp>
    </p:spTree>
    <p:extLst>
      <p:ext uri="{BB962C8B-B14F-4D97-AF65-F5344CB8AC3E}">
        <p14:creationId xmlns:p14="http://schemas.microsoft.com/office/powerpoint/2010/main" val="2963915704"/>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ゲームは基本</a:t>
            </a:r>
            <a:r>
              <a:rPr kumimoji="1" lang="en-US" altLang="ja-JP"/>
              <a:t>CG</a:t>
            </a:r>
            <a:r>
              <a:rPr kumimoji="1" lang="ja-JP" altLang="en-US"/>
              <a:t>であるものの、その</a:t>
            </a:r>
            <a:r>
              <a:rPr kumimoji="1" lang="en-US" altLang="ja-JP"/>
              <a:t>CG</a:t>
            </a:r>
            <a:r>
              <a:rPr kumimoji="1" lang="ja-JP" altLang="en-US"/>
              <a:t>を作るためのリファレンス・素材として実写データが役に立つ場面も多いかと思います。</a:t>
            </a:r>
            <a:endParaRPr kumimoji="1" lang="en-US" altLang="ja-JP"/>
          </a:p>
          <a:p>
            <a:endParaRPr kumimoji="1" lang="en-US" altLang="ja-JP"/>
          </a:p>
          <a:p>
            <a:r>
              <a:rPr kumimoji="1" lang="ja-JP" altLang="en-US"/>
              <a:t>したがって、どうやってみたままのリアルなものを持ち帰るか、が撮像の大きな役割になります。</a:t>
            </a:r>
            <a:endParaRPr kumimoji="1" lang="en-US" altLang="ja-JP"/>
          </a:p>
          <a:p>
            <a:r>
              <a:rPr kumimoji="1" lang="ja-JP" altLang="en-US"/>
              <a:t>残念ながら現状の撮像技術で切り取ることのできる実写の品質は、まだまだ現実には届いていません。</a:t>
            </a:r>
            <a:endParaRPr kumimoji="1" lang="en-US" altLang="ja-JP"/>
          </a:p>
          <a:p>
            <a:r>
              <a:rPr kumimoji="1" lang="ja-JP" altLang="en-US"/>
              <a:t>その大きな要因が、先ほどのディスプレイと同様に、撮像にも輝度範囲に制限があることです。</a:t>
            </a:r>
            <a:endParaRPr kumimoji="1" lang="en-US" altLang="ja-JP"/>
          </a:p>
          <a:p>
            <a:r>
              <a:rPr kumimoji="1" lang="ja-JP" altLang="en-US"/>
              <a:t>では、なんとか</a:t>
            </a:r>
            <a:r>
              <a:rPr kumimoji="1" lang="en-US" altLang="ja-JP"/>
              <a:t>HDR</a:t>
            </a:r>
            <a:r>
              <a:rPr kumimoji="1" lang="ja-JP" altLang="en-US"/>
              <a:t>のレンジを撮れるカメラを作れないか、というのがこのセクションでのお話になります。</a:t>
            </a:r>
            <a:endParaRPr kumimoji="1" lang="en-US" altLang="ja-JP"/>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94</a:t>
            </a:fld>
            <a:endParaRPr kumimoji="1" lang="ja-JP" altLang="en-US"/>
          </a:p>
        </p:txBody>
      </p:sp>
    </p:spTree>
    <p:extLst>
      <p:ext uri="{BB962C8B-B14F-4D97-AF65-F5344CB8AC3E}">
        <p14:creationId xmlns:p14="http://schemas.microsoft.com/office/powerpoint/2010/main" val="14437146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そもそも撮像とは何でしょうか。一言でいえば、光の方向と量を面で記録するものです。</a:t>
            </a:r>
            <a:endParaRPr kumimoji="1" lang="en-US" altLang="ja-JP"/>
          </a:p>
          <a:p>
            <a:r>
              <a:rPr kumimoji="1" lang="ja-JP" altLang="en-US"/>
              <a:t>光がレンズや絞りを通過して、面、つまりフィルムやイメージセンサーに当たるわけですが、</a:t>
            </a:r>
            <a:endParaRPr kumimoji="1" lang="en-US" altLang="ja-JP"/>
          </a:p>
          <a:p>
            <a:r>
              <a:rPr kumimoji="1" lang="ja-JP" altLang="en-US"/>
              <a:t>その光の量は、フィルムでは感光した微粒子の密度、イメージセンサーでは画素単位の信号の強弱に対応します。</a:t>
            </a:r>
            <a:endParaRPr kumimoji="1" lang="en-US" altLang="ja-JP"/>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95</a:t>
            </a:fld>
            <a:endParaRPr kumimoji="1" lang="ja-JP" altLang="en-US"/>
          </a:p>
        </p:txBody>
      </p:sp>
    </p:spTree>
    <p:extLst>
      <p:ext uri="{BB962C8B-B14F-4D97-AF65-F5344CB8AC3E}">
        <p14:creationId xmlns:p14="http://schemas.microsoft.com/office/powerpoint/2010/main" val="99717779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D0DB67-1D29-DE29-C94A-A75FBC00BC5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A63DBF1-4897-52EB-986E-2E820895FB4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5F5181B-A5C0-4E1B-7647-99C0B080EF61}"/>
              </a:ext>
            </a:extLst>
          </p:cNvPr>
          <p:cNvSpPr>
            <a:spLocks noGrp="1"/>
          </p:cNvSpPr>
          <p:nvPr>
            <p:ph type="body" idx="1"/>
          </p:nvPr>
        </p:nvSpPr>
        <p:spPr/>
        <p:txBody>
          <a:bodyPr/>
          <a:lstStyle/>
          <a:p>
            <a:r>
              <a:rPr kumimoji="1" lang="ja-JP" altLang="en-US"/>
              <a:t>ではカメラはその光量をどれくらいの範囲でとらえられるのか </a:t>
            </a:r>
            <a:r>
              <a:rPr kumimoji="1" lang="en-US" altLang="ja-JP"/>
              <a:t>- </a:t>
            </a:r>
            <a:r>
              <a:rPr kumimoji="1" lang="ja-JP" altLang="en-US"/>
              <a:t>その指標はダイナミックレンジで定義されます。</a:t>
            </a:r>
            <a:endParaRPr kumimoji="1" lang="en-US" altLang="ja-JP"/>
          </a:p>
          <a:p>
            <a:r>
              <a:rPr kumimoji="1" lang="ja-JP" altLang="en-US"/>
              <a:t>カメラの構造上、入ってくる光の量は絞りやシャッタースピードなどでコントロールすることができてしまうので、飽和せずに検出出来る最大の光量と、ノイズにうもれず検出できる最小の光量の比で性能を表します。</a:t>
            </a:r>
            <a:endParaRPr kumimoji="1" lang="en-US" altLang="ja-JP"/>
          </a:p>
          <a:p>
            <a:r>
              <a:rPr kumimoji="1" lang="ja-JP" altLang="en-US"/>
              <a:t>ストップ数という指標が良く使われ、</a:t>
            </a:r>
            <a:r>
              <a:rPr kumimoji="1" lang="en-US" altLang="ja-JP"/>
              <a:t>1</a:t>
            </a:r>
            <a:r>
              <a:rPr kumimoji="1" lang="ja-JP" altLang="en-US"/>
              <a:t>ストップ増えるごとに光の量のレンジは倍になります。</a:t>
            </a:r>
            <a:endParaRPr kumimoji="1" lang="en-US" altLang="ja-JP"/>
          </a:p>
          <a:p>
            <a:endParaRPr kumimoji="1" lang="en-US" altLang="ja-JP"/>
          </a:p>
          <a:p>
            <a:r>
              <a:rPr kumimoji="1" lang="ja-JP" altLang="en-US"/>
              <a:t>視覚の範囲全部を捉えるには</a:t>
            </a:r>
            <a:r>
              <a:rPr kumimoji="1" lang="en-US" altLang="ja-JP"/>
              <a:t>23stop</a:t>
            </a:r>
            <a:r>
              <a:rPr kumimoji="1" lang="ja-JP" altLang="en-US"/>
              <a:t>必要ですが、</a:t>
            </a:r>
            <a:endParaRPr kumimoji="1" lang="en-US" altLang="ja-JP"/>
          </a:p>
          <a:p>
            <a:pPr defTabSz="461959">
              <a:defRPr/>
            </a:pPr>
            <a:r>
              <a:rPr kumimoji="1" lang="ja-JP" altLang="en-US"/>
              <a:t>通常のスマートフォンなどのダイナミックレンジは</a:t>
            </a:r>
            <a:r>
              <a:rPr kumimoji="1" lang="en-US" altLang="ja-JP"/>
              <a:t>10stop</a:t>
            </a:r>
            <a:r>
              <a:rPr kumimoji="1" lang="ja-JP" altLang="en-US"/>
              <a:t>程度にすぎません。</a:t>
            </a:r>
            <a:endParaRPr kumimoji="1" lang="en-US" altLang="ja-JP"/>
          </a:p>
          <a:p>
            <a:pPr defTabSz="461959">
              <a:defRPr/>
            </a:pPr>
            <a:r>
              <a:rPr kumimoji="1" lang="ja-JP" altLang="en-US"/>
              <a:t>普段我々は意図した被写体がちゃんと写るように露出を調整して、ごく限られた範囲を記録していることになります。</a:t>
            </a:r>
          </a:p>
          <a:p>
            <a:endParaRPr kumimoji="1" lang="ja-JP" altLang="en-US"/>
          </a:p>
        </p:txBody>
      </p:sp>
      <p:sp>
        <p:nvSpPr>
          <p:cNvPr id="4" name="スライド番号プレースホルダー 3">
            <a:extLst>
              <a:ext uri="{FF2B5EF4-FFF2-40B4-BE49-F238E27FC236}">
                <a16:creationId xmlns:a16="http://schemas.microsoft.com/office/drawing/2014/main" id="{EB12BF67-6C29-6560-0BDE-3FB0C347CBA9}"/>
              </a:ext>
            </a:extLst>
          </p:cNvPr>
          <p:cNvSpPr>
            <a:spLocks noGrp="1"/>
          </p:cNvSpPr>
          <p:nvPr>
            <p:ph type="sldNum" sz="quarter" idx="5"/>
          </p:nvPr>
        </p:nvSpPr>
        <p:spPr/>
        <p:txBody>
          <a:bodyPr/>
          <a:lstStyle/>
          <a:p>
            <a:fld id="{E56D0550-F6EF-485E-855E-1B0F0A3BFBD2}" type="slidenum">
              <a:rPr lang="en-US" altLang="ja-JP" smtClean="0"/>
              <a:t>96</a:t>
            </a:fld>
            <a:endParaRPr kumimoji="1" lang="ja-JP" altLang="en-US"/>
          </a:p>
        </p:txBody>
      </p:sp>
    </p:spTree>
    <p:extLst>
      <p:ext uri="{BB962C8B-B14F-4D97-AF65-F5344CB8AC3E}">
        <p14:creationId xmlns:p14="http://schemas.microsoft.com/office/powerpoint/2010/main" val="4247571119"/>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ここで、動画の記録フォーマットについても触れておきます。</a:t>
            </a:r>
            <a:endParaRPr kumimoji="1" lang="en-US" altLang="ja-JP"/>
          </a:p>
          <a:p>
            <a:r>
              <a:rPr kumimoji="1" lang="ja-JP" altLang="en-US"/>
              <a:t>カメラで使えるフォーマットにはいくつかありますが、処理系で表現したものがこのフローになります。大まかに</a:t>
            </a:r>
            <a:r>
              <a:rPr kumimoji="1" lang="en-US" altLang="ja-JP"/>
              <a:t>3</a:t>
            </a:r>
            <a:r>
              <a:rPr kumimoji="1" lang="ja-JP" altLang="en-US"/>
              <a:t>つあり、</a:t>
            </a:r>
            <a:endParaRPr kumimoji="1" lang="en-US" altLang="ja-JP"/>
          </a:p>
          <a:p>
            <a:r>
              <a:rPr kumimoji="1" lang="ja-JP" altLang="en-US"/>
              <a:t>・最もセンサーの生データに近く情報量が多いのが</a:t>
            </a:r>
            <a:r>
              <a:rPr kumimoji="1" lang="en-US" altLang="ja-JP"/>
              <a:t>RAW</a:t>
            </a:r>
          </a:p>
          <a:p>
            <a:r>
              <a:rPr kumimoji="1" lang="ja-JP" altLang="en-US"/>
              <a:t>・次いで、ある程度データが整えられつつ情報量もかなり残っていて、グレーディングなどに使いやすいのが</a:t>
            </a:r>
            <a:r>
              <a:rPr kumimoji="1" lang="en-US" altLang="ja-JP"/>
              <a:t>log</a:t>
            </a:r>
            <a:r>
              <a:rPr kumimoji="1" lang="ja-JP" altLang="en-US"/>
              <a:t>、</a:t>
            </a:r>
            <a:endParaRPr kumimoji="1" lang="en-US" altLang="ja-JP"/>
          </a:p>
          <a:p>
            <a:r>
              <a:rPr kumimoji="1" lang="ja-JP" altLang="en-US"/>
              <a:t>・撮って出しの表示用が</a:t>
            </a:r>
            <a:r>
              <a:rPr kumimoji="1" lang="en-US" altLang="ja-JP"/>
              <a:t>bt709</a:t>
            </a:r>
          </a:p>
          <a:p>
            <a:r>
              <a:rPr kumimoji="1" lang="ja-JP" altLang="en-US"/>
              <a:t>といった特徴があり、用途に応じてうまく使い分けるのが肝心です。</a:t>
            </a:r>
            <a:endParaRPr kumimoji="1" lang="en-US" altLang="ja-JP"/>
          </a:p>
          <a:p>
            <a:r>
              <a:rPr kumimoji="1" lang="ja-JP" altLang="en-US"/>
              <a:t>例えば</a:t>
            </a:r>
            <a:r>
              <a:rPr kumimoji="1" lang="en-US" altLang="ja-JP"/>
              <a:t>HDR</a:t>
            </a:r>
            <a:r>
              <a:rPr kumimoji="1" lang="ja-JP" altLang="en-US"/>
              <a:t>のような詳細な情報が要求される場合は、</a:t>
            </a:r>
            <a:r>
              <a:rPr kumimoji="1" lang="en-US" altLang="ja-JP"/>
              <a:t>RAW</a:t>
            </a:r>
            <a:r>
              <a:rPr kumimoji="1" lang="ja-JP" altLang="en-US"/>
              <a:t>もしくは、最低限</a:t>
            </a:r>
            <a:r>
              <a:rPr kumimoji="1" lang="en-US" altLang="ja-JP"/>
              <a:t>log</a:t>
            </a:r>
            <a:r>
              <a:rPr kumimoji="1" lang="ja-JP" altLang="en-US"/>
              <a:t>撮影が必要になってきます。</a:t>
            </a:r>
            <a:endParaRPr kumimoji="1" lang="en-US" altLang="ja-JP"/>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97</a:t>
            </a:fld>
            <a:endParaRPr kumimoji="1" lang="ja-JP" altLang="en-US"/>
          </a:p>
        </p:txBody>
      </p:sp>
    </p:spTree>
    <p:extLst>
      <p:ext uri="{BB962C8B-B14F-4D97-AF65-F5344CB8AC3E}">
        <p14:creationId xmlns:p14="http://schemas.microsoft.com/office/powerpoint/2010/main" val="3363574140"/>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では、広大な視覚の輝度範囲をカバーするためには、どうやってダイナミックレンジを拡大すればいいでしょうか。</a:t>
            </a:r>
            <a:endParaRPr kumimoji="1" lang="en-US" altLang="ja-JP"/>
          </a:p>
          <a:p>
            <a:endParaRPr kumimoji="1" lang="en-US" altLang="ja-JP"/>
          </a:p>
          <a:p>
            <a:r>
              <a:rPr kumimoji="1" lang="ja-JP" altLang="en-US"/>
              <a:t>一つはブラケット撮影です。</a:t>
            </a:r>
            <a:endParaRPr kumimoji="1" lang="en-US" altLang="ja-JP"/>
          </a:p>
          <a:p>
            <a:r>
              <a:rPr kumimoji="1" lang="en-US" altLang="ja-JP"/>
              <a:t>1</a:t>
            </a:r>
            <a:r>
              <a:rPr kumimoji="1" lang="ja-JP" altLang="en-US"/>
              <a:t>回の撮影では範囲が足りないので、範囲をずらしながら撮っていって、最終的に明るいところから暗いところまでカバーできる画像を合成して作ります。</a:t>
            </a:r>
            <a:endParaRPr kumimoji="1" lang="en-US" altLang="ja-JP"/>
          </a:p>
          <a:p>
            <a:r>
              <a:rPr kumimoji="1" lang="ja-JP" altLang="en-US"/>
              <a:t>しかし、この方法は撮影時刻がずれるので、基本的に静止物にしか使えないという制約があります。</a:t>
            </a:r>
            <a:endParaRPr kumimoji="1" lang="en-US" altLang="ja-JP"/>
          </a:p>
          <a:p>
            <a:endParaRPr kumimoji="1" lang="en-US" altLang="ja-JP"/>
          </a:p>
          <a:p>
            <a:r>
              <a:rPr kumimoji="1" lang="ja-JP" altLang="en-US"/>
              <a:t>もう一つのアプローチはもっとストレートで、センサー自体のダイナミックレンジを増やすというものです。</a:t>
            </a:r>
            <a:endParaRPr kumimoji="1" lang="en-US" altLang="ja-JP"/>
          </a:p>
          <a:p>
            <a:r>
              <a:rPr kumimoji="1" lang="ja-JP" altLang="en-US"/>
              <a:t>最新の</a:t>
            </a:r>
            <a:r>
              <a:rPr kumimoji="1" lang="en-US" altLang="ja-JP"/>
              <a:t>LOFIC</a:t>
            </a:r>
            <a:r>
              <a:rPr kumimoji="1" lang="ja-JP" altLang="en-US"/>
              <a:t>と呼ばれる技術では</a:t>
            </a:r>
            <a:r>
              <a:rPr kumimoji="1" lang="en-US" altLang="ja-JP"/>
              <a:t>16stop</a:t>
            </a:r>
            <a:r>
              <a:rPr kumimoji="1" lang="ja-JP" altLang="en-US"/>
              <a:t>ものレンジを持つものも出てきており、まだまだ</a:t>
            </a:r>
            <a:r>
              <a:rPr kumimoji="1" lang="en-US" altLang="ja-JP"/>
              <a:t>HDR</a:t>
            </a:r>
            <a:r>
              <a:rPr kumimoji="1" lang="ja-JP" altLang="en-US"/>
              <a:t>の</a:t>
            </a:r>
            <a:r>
              <a:rPr kumimoji="1" lang="en-US" altLang="ja-JP"/>
              <a:t>23stop</a:t>
            </a:r>
            <a:r>
              <a:rPr kumimoji="1" lang="ja-JP" altLang="en-US"/>
              <a:t>には届きませんが、地道な努力が続けられています。</a:t>
            </a:r>
            <a:endParaRPr kumimoji="1" lang="en-US" altLang="ja-JP"/>
          </a:p>
          <a:p>
            <a:endParaRPr kumimoji="1" lang="en-US" altLang="ja-JP"/>
          </a:p>
        </p:txBody>
      </p:sp>
      <p:sp>
        <p:nvSpPr>
          <p:cNvPr id="4" name="スライド番号プレースホルダー 3"/>
          <p:cNvSpPr>
            <a:spLocks noGrp="1"/>
          </p:cNvSpPr>
          <p:nvPr>
            <p:ph type="sldNum" sz="quarter" idx="5"/>
          </p:nvPr>
        </p:nvSpPr>
        <p:spPr/>
        <p:txBody>
          <a:bodyPr/>
          <a:lstStyle/>
          <a:p>
            <a:fld id="{E56D0550-F6EF-485E-855E-1B0F0A3BFBD2}" type="slidenum">
              <a:rPr lang="en-US" altLang="ja-JP" smtClean="0"/>
              <a:t>98</a:t>
            </a:fld>
            <a:endParaRPr kumimoji="1" lang="ja-JP" altLang="en-US"/>
          </a:p>
        </p:txBody>
      </p:sp>
    </p:spTree>
    <p:extLst>
      <p:ext uri="{BB962C8B-B14F-4D97-AF65-F5344CB8AC3E}">
        <p14:creationId xmlns:p14="http://schemas.microsoft.com/office/powerpoint/2010/main" val="1877966820"/>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30BC08-14A9-5F8A-9326-13525634AEC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86FE988-0EF3-0901-7332-E45B4B02F61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07D6F79-44E4-5824-E486-DFCE02A5DA40}"/>
              </a:ext>
            </a:extLst>
          </p:cNvPr>
          <p:cNvSpPr>
            <a:spLocks noGrp="1"/>
          </p:cNvSpPr>
          <p:nvPr>
            <p:ph type="body" idx="1"/>
          </p:nvPr>
        </p:nvSpPr>
        <p:spPr/>
        <p:txBody>
          <a:bodyPr/>
          <a:lstStyle/>
          <a:p>
            <a:r>
              <a:rPr kumimoji="1" lang="ja-JP" altLang="en-US"/>
              <a:t>それでは、今回試作した</a:t>
            </a:r>
            <a:r>
              <a:rPr kumimoji="1" lang="en-US" altLang="ja-JP"/>
              <a:t>HDR</a:t>
            </a:r>
            <a:r>
              <a:rPr kumimoji="1" lang="ja-JP" altLang="en-US"/>
              <a:t>対応カメラについてお話していきます。</a:t>
            </a:r>
            <a:endParaRPr kumimoji="1" lang="en-US" altLang="ja-JP"/>
          </a:p>
          <a:p>
            <a:endParaRPr kumimoji="1" lang="en-US" altLang="ja-JP"/>
          </a:p>
          <a:p>
            <a:r>
              <a:rPr kumimoji="1" lang="ja-JP" altLang="en-US"/>
              <a:t>このカメラは、高ダイナミックレンジなセンサーを</a:t>
            </a:r>
            <a:r>
              <a:rPr kumimoji="1" lang="en-US" altLang="ja-JP"/>
              <a:t>2</a:t>
            </a:r>
            <a:r>
              <a:rPr kumimoji="1" lang="ja-JP" altLang="en-US"/>
              <a:t>つ活用することで、力業でダイナミックレンジを補っています。</a:t>
            </a:r>
            <a:endParaRPr kumimoji="1" lang="en-US" altLang="ja-JP"/>
          </a:p>
          <a:p>
            <a:r>
              <a:rPr kumimoji="1" lang="ja-JP" altLang="en-US"/>
              <a:t>これによりほぼ視覚の輝度レンジをカバーしつつ、</a:t>
            </a:r>
            <a:r>
              <a:rPr kumimoji="1" lang="en-US" altLang="ja-JP"/>
              <a:t>8k</a:t>
            </a:r>
            <a:r>
              <a:rPr kumimoji="1" lang="ja-JP" altLang="en-US"/>
              <a:t>フルサイズの動画を撮影可能となっています。</a:t>
            </a:r>
          </a:p>
          <a:p>
            <a:pPr defTabSz="461959">
              <a:defRPr/>
            </a:pPr>
            <a:r>
              <a:rPr kumimoji="1" lang="ja-JP" altLang="en-US"/>
              <a:t>いかにも試作といういで立ちですが、なんとか現場に持ち運んで撮影することもできます。</a:t>
            </a:r>
          </a:p>
          <a:p>
            <a:endParaRPr kumimoji="1" lang="en-US" altLang="ja-JP"/>
          </a:p>
          <a:p>
            <a:endParaRPr kumimoji="1" lang="ja-JP" altLang="en-US"/>
          </a:p>
        </p:txBody>
      </p:sp>
      <p:sp>
        <p:nvSpPr>
          <p:cNvPr id="4" name="スライド番号プレースホルダー 3">
            <a:extLst>
              <a:ext uri="{FF2B5EF4-FFF2-40B4-BE49-F238E27FC236}">
                <a16:creationId xmlns:a16="http://schemas.microsoft.com/office/drawing/2014/main" id="{0B63CA44-F8E6-2D28-F6D3-CC5EC7F9B6EA}"/>
              </a:ext>
            </a:extLst>
          </p:cNvPr>
          <p:cNvSpPr>
            <a:spLocks noGrp="1"/>
          </p:cNvSpPr>
          <p:nvPr>
            <p:ph type="sldNum" sz="quarter" idx="5"/>
          </p:nvPr>
        </p:nvSpPr>
        <p:spPr/>
        <p:txBody>
          <a:bodyPr/>
          <a:lstStyle/>
          <a:p>
            <a:fld id="{E56D0550-F6EF-485E-855E-1B0F0A3BFBD2}" type="slidenum">
              <a:rPr lang="en-US" altLang="ja-JP" smtClean="0"/>
              <a:t>99</a:t>
            </a:fld>
            <a:endParaRPr kumimoji="1" lang="ja-JP" altLang="en-US"/>
          </a:p>
        </p:txBody>
      </p:sp>
    </p:spTree>
    <p:extLst>
      <p:ext uri="{BB962C8B-B14F-4D97-AF65-F5344CB8AC3E}">
        <p14:creationId xmlns:p14="http://schemas.microsoft.com/office/powerpoint/2010/main" val="15983833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hasCustomPrompt="1"/>
          </p:nvPr>
        </p:nvSpPr>
        <p:spPr>
          <a:xfrm>
            <a:off x="1524000" y="1122363"/>
            <a:ext cx="9144000" cy="2387600"/>
          </a:xfrm>
        </p:spPr>
        <p:txBody>
          <a:bodyPr anchor="b"/>
          <a:lstStyle>
            <a:lvl1pPr algn="ctr">
              <a:defRPr sz="6000" b="0">
                <a:latin typeface="+mj-lt"/>
                <a:ea typeface="+mj-ea"/>
              </a:defRPr>
            </a:lvl1pPr>
          </a:lstStyle>
          <a:p>
            <a:r>
              <a:rPr kumimoji="1" lang="ja-JP" altLang="en-US"/>
              <a:t>マスター タイトル</a:t>
            </a:r>
            <a:r>
              <a:rPr kumimoji="1" lang="en-US" altLang="ja-JP"/>
              <a:t>HDR</a:t>
            </a:r>
            <a:r>
              <a:rPr kumimoji="1" lang="ja-JP" altLang="en-US"/>
              <a:t>の書式設定</a:t>
            </a:r>
          </a:p>
        </p:txBody>
      </p:sp>
      <p:sp>
        <p:nvSpPr>
          <p:cNvPr id="3" name="サブタイトル 2"/>
          <p:cNvSpPr>
            <a:spLocks noGrp="1"/>
          </p:cNvSpPr>
          <p:nvPr>
            <p:ph type="subTitle" idx="1" hasCustomPrompt="1"/>
          </p:nvPr>
        </p:nvSpPr>
        <p:spPr>
          <a:xfrm>
            <a:off x="1524000" y="3602038"/>
            <a:ext cx="9144000" cy="1655762"/>
          </a:xfrm>
        </p:spPr>
        <p:txBody>
          <a:bodyPr/>
          <a:lstStyle>
            <a:lvl1pPr marL="0" indent="0" algn="ctr">
              <a:buNone/>
              <a:defRPr sz="24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r>
              <a:rPr kumimoji="1" lang="en-US" altLang="ja-JP"/>
              <a:t>SDR</a:t>
            </a:r>
            <a:endParaRPr kumimoji="1" lang="ja-JP" altLang="en-US"/>
          </a:p>
        </p:txBody>
      </p:sp>
      <p:sp>
        <p:nvSpPr>
          <p:cNvPr id="4" name="日付プレースホルダー 3"/>
          <p:cNvSpPr>
            <a:spLocks noGrp="1"/>
          </p:cNvSpPr>
          <p:nvPr>
            <p:ph type="dt" sz="half" idx="10"/>
          </p:nvPr>
        </p:nvSpPr>
        <p:spPr/>
        <p:txBody>
          <a:bodyPr/>
          <a:lstStyle/>
          <a:p>
            <a:fld id="{0E02A643-9BB0-4E02-80B2-2C0A5E5D738E}" type="datetimeFigureOut">
              <a:rPr kumimoji="1" lang="ja-JP" altLang="en-US" smtClean="0"/>
              <a:t>2026/7/31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38491067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E02A643-9BB0-4E02-80B2-2C0A5E5D738E}" type="datetimeFigureOut">
              <a:rPr kumimoji="1" lang="ja-JP" altLang="en-US" smtClean="0"/>
              <a:t>2026/7/31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25757471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E02A643-9BB0-4E02-80B2-2C0A5E5D738E}" type="datetimeFigureOut">
              <a:rPr kumimoji="1" lang="ja-JP" altLang="en-US" smtClean="0"/>
              <a:t>2026/7/31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29508667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1" spc="-300">
                <a:latin typeface="+mj-lt"/>
                <a:ea typeface="+mj-ea"/>
              </a:defRPr>
            </a:lvl1pPr>
          </a:lstStyle>
          <a:p>
            <a:r>
              <a:rPr kumimoji="1" lang="ja-JP" altLang="en-US"/>
              <a:t>マスター タイトルの</a:t>
            </a:r>
            <a:r>
              <a:rPr kumimoji="1" lang="en-US" altLang="ja-JP"/>
              <a:t>HDR</a:t>
            </a:r>
            <a:r>
              <a:rPr kumimoji="1" lang="ja-JP" altLang="en-US"/>
              <a:t>書式設定</a:t>
            </a:r>
          </a:p>
        </p:txBody>
      </p:sp>
      <p:sp>
        <p:nvSpPr>
          <p:cNvPr id="3" name="コンテンツ プレースホルダー 2"/>
          <p:cNvSpPr>
            <a:spLocks noGrp="1"/>
          </p:cNvSpPr>
          <p:nvPr>
            <p:ph idx="1" hasCustomPrompt="1"/>
          </p:nvPr>
        </p:nvSpPr>
        <p:spPr/>
        <p:txBody>
          <a:bodyPr>
            <a:normAutofit/>
          </a:bodyPr>
          <a:lstStyle>
            <a:lvl1pPr>
              <a:spcBef>
                <a:spcPts val="700"/>
              </a:spcBef>
              <a:spcAft>
                <a:spcPts val="500"/>
              </a:spcAft>
              <a:defRPr sz="2400" spc="-150">
                <a:latin typeface="+mn-lt"/>
                <a:ea typeface="Noto Sans JP Static" panose="020B0200000000000000" pitchFamily="50" charset="-128"/>
              </a:defRPr>
            </a:lvl1pPr>
            <a:lvl2pPr marL="685800" marR="0" indent="-228600" algn="l" defTabSz="914400" rtl="0" eaLnBrk="1" fontAlgn="auto" latinLnBrk="0" hangingPunct="1">
              <a:lnSpc>
                <a:spcPct val="112000"/>
              </a:lnSpc>
              <a:spcBef>
                <a:spcPts val="500"/>
              </a:spcBef>
              <a:spcAft>
                <a:spcPts val="0"/>
              </a:spcAft>
              <a:buClrTx/>
              <a:buSzTx/>
              <a:buFont typeface="Arial" panose="020B0604020202020204" pitchFamily="34" charset="0"/>
              <a:buChar char="•"/>
              <a:tabLst/>
              <a:defRPr sz="2000" b="0" spc="-150">
                <a:latin typeface="+mn-lt"/>
                <a:ea typeface="Noto Sans JP Static" panose="020B0200000000000000" pitchFamily="50" charset="-128"/>
              </a:defRPr>
            </a:lvl2pPr>
            <a:lvl3pPr marL="1143000" marR="0" indent="-228600" algn="l" defTabSz="914400" rtl="0" eaLnBrk="1" fontAlgn="auto" latinLnBrk="0" hangingPunct="1">
              <a:lnSpc>
                <a:spcPct val="112000"/>
              </a:lnSpc>
              <a:spcBef>
                <a:spcPts val="500"/>
              </a:spcBef>
              <a:spcAft>
                <a:spcPts val="0"/>
              </a:spcAft>
              <a:buClrTx/>
              <a:buSzTx/>
              <a:buFont typeface="Arial" panose="020B0604020202020204" pitchFamily="34" charset="0"/>
              <a:buChar char="•"/>
              <a:tabLst/>
              <a:defRPr sz="1500" spc="-150">
                <a:latin typeface="+mn-lt"/>
                <a:ea typeface="Noto Sans JP Static" panose="020B0200000000000000" pitchFamily="50" charset="-128"/>
              </a:defRPr>
            </a:lvl3pPr>
            <a:lvl4pPr>
              <a:defRPr sz="1500" spc="-150">
                <a:latin typeface="+mn-lt"/>
                <a:ea typeface="Noto Sans JP Static" panose="020B0200000000000000" pitchFamily="50" charset="-128"/>
              </a:defRPr>
            </a:lvl4pPr>
            <a:lvl5pPr>
              <a:defRPr sz="1500" spc="-150">
                <a:latin typeface="+mn-lt"/>
                <a:ea typeface="Noto Sans JP Static" panose="020B0200000000000000" pitchFamily="50" charset="-128"/>
              </a:defRPr>
            </a:lvl5pPr>
          </a:lstStyle>
          <a:p>
            <a:pPr lvl="0"/>
            <a:r>
              <a:rPr kumimoji="1" lang="ja-JP" altLang="en-US"/>
              <a:t>マスター テキストの</a:t>
            </a:r>
            <a:r>
              <a:rPr kumimoji="1" lang="en-US" altLang="ja-JP"/>
              <a:t>HDR</a:t>
            </a:r>
            <a:r>
              <a:rPr kumimoji="1" lang="ja-JP" altLang="en-US"/>
              <a:t>書式設定</a:t>
            </a:r>
            <a:endParaRPr kumimoji="1" lang="en-US" altLang="ja-JP"/>
          </a:p>
          <a:p>
            <a:pPr lvl="0"/>
            <a:r>
              <a:rPr kumimoji="1" lang="ja-JP" altLang="en-US"/>
              <a:t>箇条書き</a:t>
            </a:r>
            <a:r>
              <a:rPr kumimoji="1" lang="en-US" altLang="ja-JP"/>
              <a:t>SDR</a:t>
            </a:r>
            <a:endParaRPr kumimoji="1" lang="ja-JP" altLang="en-US"/>
          </a:p>
          <a:p>
            <a:pPr lvl="1"/>
            <a:r>
              <a:rPr kumimoji="1" lang="ja-JP" altLang="en-US"/>
              <a:t>第 </a:t>
            </a:r>
            <a:r>
              <a:rPr kumimoji="1" lang="en-US" altLang="ja-JP"/>
              <a:t>2 </a:t>
            </a:r>
            <a:r>
              <a:rPr kumimoji="1" lang="ja-JP" altLang="en-US"/>
              <a:t>レベル</a:t>
            </a:r>
            <a:endParaRPr kumimoji="1" lang="en-US" altLang="ja-JP"/>
          </a:p>
          <a:p>
            <a:pPr marL="685800" marR="0" lvl="1" indent="-228600" algn="l" defTabSz="914400" rtl="0" eaLnBrk="1" fontAlgn="auto" latinLnBrk="0" hangingPunct="1">
              <a:lnSpc>
                <a:spcPct val="112000"/>
              </a:lnSpc>
              <a:spcBef>
                <a:spcPts val="500"/>
              </a:spcBef>
              <a:spcAft>
                <a:spcPts val="0"/>
              </a:spcAft>
              <a:buClrTx/>
              <a:buSzTx/>
              <a:buFont typeface="Arial" panose="020B0604020202020204" pitchFamily="34" charset="0"/>
              <a:buChar char="•"/>
              <a:tabLst/>
              <a:defRPr/>
            </a:pPr>
            <a:r>
              <a:rPr kumimoji="1" lang="ja-JP" altLang="en-US"/>
              <a:t>第 </a:t>
            </a:r>
            <a:r>
              <a:rPr kumimoji="1" lang="en-US" altLang="ja-JP"/>
              <a:t>2 </a:t>
            </a:r>
            <a:r>
              <a:rPr kumimoji="1" lang="ja-JP" altLang="en-US"/>
              <a:t>レベル</a:t>
            </a:r>
            <a:endParaRPr kumimoji="1" lang="en-US" altLang="ja-JP"/>
          </a:p>
          <a:p>
            <a:pPr lvl="2"/>
            <a:r>
              <a:rPr kumimoji="1" lang="ja-JP" altLang="en-US"/>
              <a:t>第 </a:t>
            </a:r>
            <a:r>
              <a:rPr kumimoji="1" lang="en-US" altLang="ja-JP"/>
              <a:t>3 </a:t>
            </a:r>
            <a:r>
              <a:rPr kumimoji="1" lang="ja-JP" altLang="en-US"/>
              <a:t>レベル</a:t>
            </a:r>
            <a:endParaRPr kumimoji="1" lang="en-US" altLang="ja-JP"/>
          </a:p>
          <a:p>
            <a:pPr marL="1143000" marR="0" lvl="2" indent="-228600" algn="l" defTabSz="914400" rtl="0" eaLnBrk="1" fontAlgn="auto" latinLnBrk="0" hangingPunct="1">
              <a:lnSpc>
                <a:spcPct val="112000"/>
              </a:lnSpc>
              <a:spcBef>
                <a:spcPts val="500"/>
              </a:spcBef>
              <a:spcAft>
                <a:spcPts val="0"/>
              </a:spcAft>
              <a:buClrTx/>
              <a:buSzTx/>
              <a:buFont typeface="Arial" panose="020B0604020202020204" pitchFamily="34" charset="0"/>
              <a:buChar char="•"/>
              <a:tabLst/>
              <a:defRPr/>
            </a:pPr>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E02A643-9BB0-4E02-80B2-2C0A5E5D738E}" type="datetimeFigureOut">
              <a:rPr kumimoji="1" lang="ja-JP" altLang="en-US" smtClean="0"/>
              <a:t>2026/7/31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20405158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831850" y="1709738"/>
            <a:ext cx="10515600" cy="2852737"/>
          </a:xfrm>
        </p:spPr>
        <p:txBody>
          <a:bodyPr anchor="b"/>
          <a:lstStyle>
            <a:lvl1pPr>
              <a:defRPr sz="6000" spc="-300">
                <a:latin typeface="+mj-lt"/>
              </a:defRPr>
            </a:lvl1pPr>
          </a:lstStyle>
          <a:p>
            <a:r>
              <a:rPr kumimoji="1" lang="ja-JP" altLang="en-US"/>
              <a:t>マスター タイトルの</a:t>
            </a:r>
            <a:r>
              <a:rPr kumimoji="1" lang="en-US" altLang="ja-JP"/>
              <a:t>HDR</a:t>
            </a:r>
            <a:r>
              <a:rPr kumimoji="1" lang="ja-JP" altLang="en-US"/>
              <a:t>書式設定</a:t>
            </a:r>
          </a:p>
        </p:txBody>
      </p:sp>
      <p:sp>
        <p:nvSpPr>
          <p:cNvPr id="3" name="テキスト プレースホルダー 2"/>
          <p:cNvSpPr>
            <a:spLocks noGrp="1"/>
          </p:cNvSpPr>
          <p:nvPr>
            <p:ph type="body" idx="1" hasCustomPrompt="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a:t>
            </a:r>
            <a:r>
              <a:rPr kumimoji="1" lang="en-US" altLang="ja-JP"/>
              <a:t>HDR</a:t>
            </a:r>
            <a:r>
              <a:rPr kumimoji="1" lang="ja-JP" altLang="en-US"/>
              <a:t>書式設定</a:t>
            </a:r>
          </a:p>
        </p:txBody>
      </p:sp>
      <p:sp>
        <p:nvSpPr>
          <p:cNvPr id="4" name="日付プレースホルダー 3"/>
          <p:cNvSpPr>
            <a:spLocks noGrp="1"/>
          </p:cNvSpPr>
          <p:nvPr>
            <p:ph type="dt" sz="half" idx="10"/>
          </p:nvPr>
        </p:nvSpPr>
        <p:spPr/>
        <p:txBody>
          <a:bodyPr/>
          <a:lstStyle/>
          <a:p>
            <a:fld id="{0E02A643-9BB0-4E02-80B2-2C0A5E5D738E}" type="datetimeFigureOut">
              <a:rPr kumimoji="1" lang="ja-JP" altLang="en-US" smtClean="0"/>
              <a:t>2026/7/31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40839047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a:lvl1pPr>
          </a:lstStyle>
          <a:p>
            <a:r>
              <a:rPr kumimoji="1" lang="ja-JP" altLang="en-US"/>
              <a:t>マスター タイトルの</a:t>
            </a:r>
            <a:r>
              <a:rPr kumimoji="1" lang="en-US" altLang="ja-JP"/>
              <a:t>HDR</a:t>
            </a:r>
            <a:r>
              <a:rPr kumimoji="1" lang="ja-JP" altLang="en-US"/>
              <a:t>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0E02A643-9BB0-4E02-80B2-2C0A5E5D738E}" type="datetimeFigureOut">
              <a:rPr kumimoji="1" lang="ja-JP" altLang="en-US" smtClean="0"/>
              <a:t>2026/7/31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13954029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0E02A643-9BB0-4E02-80B2-2C0A5E5D738E}" type="datetimeFigureOut">
              <a:rPr kumimoji="1" lang="ja-JP" altLang="en-US" smtClean="0"/>
              <a:t>2026/7/31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797884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0E02A643-9BB0-4E02-80B2-2C0A5E5D738E}" type="datetimeFigureOut">
              <a:rPr kumimoji="1" lang="ja-JP" altLang="en-US" smtClean="0"/>
              <a:t>2026/7/31</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5395888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0E02A643-9BB0-4E02-80B2-2C0A5E5D738E}" type="datetimeFigureOut">
              <a:rPr kumimoji="1" lang="ja-JP" altLang="en-US" smtClean="0"/>
              <a:t>2026/7/31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20428608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E02A643-9BB0-4E02-80B2-2C0A5E5D738E}" type="datetimeFigureOut">
              <a:rPr kumimoji="1" lang="ja-JP" altLang="en-US" smtClean="0"/>
              <a:t>2026/7/31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38884510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E02A643-9BB0-4E02-80B2-2C0A5E5D738E}" type="datetimeFigureOut">
              <a:rPr kumimoji="1" lang="ja-JP" altLang="en-US" smtClean="0"/>
              <a:t>2026/7/31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21893879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a:t>
            </a:r>
            <a:r>
              <a:rPr kumimoji="1" lang="en-US" altLang="ja-JP"/>
              <a:t>HDR</a:t>
            </a:r>
            <a:r>
              <a:rPr kumimoji="1" lang="ja-JP" altLang="en-US"/>
              <a:t>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a:t>
            </a:r>
            <a:r>
              <a:rPr kumimoji="1" lang="en-US" altLang="ja-JP"/>
              <a:t>HDR</a:t>
            </a:r>
            <a:r>
              <a:rPr kumimoji="1" lang="ja-JP" altLang="en-US"/>
              <a:t>書式設定</a:t>
            </a:r>
            <a:endParaRPr kumimoji="1" lang="en-US" altLang="ja-JP"/>
          </a:p>
          <a:p>
            <a:pPr lvl="0"/>
            <a:r>
              <a:rPr kumimoji="1" lang="ja-JP" altLang="en-US"/>
              <a:t>箇条書き</a:t>
            </a:r>
            <a:r>
              <a:rPr kumimoji="1" lang="en-US" altLang="ja-JP"/>
              <a:t>SDR</a:t>
            </a:r>
          </a:p>
          <a:p>
            <a:pPr lvl="1"/>
            <a:r>
              <a:rPr kumimoji="1" lang="ja-JP" altLang="en-US"/>
              <a:t>第 </a:t>
            </a:r>
            <a:r>
              <a:rPr kumimoji="1" lang="en-US" altLang="ja-JP"/>
              <a:t>2 </a:t>
            </a:r>
            <a:r>
              <a:rPr kumimoji="1" lang="ja-JP" altLang="en-US"/>
              <a:t>レベル</a:t>
            </a:r>
            <a:endParaRPr kumimoji="1" lang="en-US" altLang="ja-JP"/>
          </a:p>
          <a:p>
            <a:pPr marL="685800" marR="0" lvl="1" indent="-228600" algn="l" defTabSz="914400" rtl="0" eaLnBrk="1" fontAlgn="auto" latinLnBrk="0" hangingPunct="1">
              <a:lnSpc>
                <a:spcPct val="112000"/>
              </a:lnSpc>
              <a:spcBef>
                <a:spcPts val="500"/>
              </a:spcBef>
              <a:spcAft>
                <a:spcPts val="0"/>
              </a:spcAft>
              <a:buClrTx/>
              <a:buSzTx/>
              <a:buFont typeface="Arial" panose="020B0604020202020204" pitchFamily="34" charset="0"/>
              <a:buChar char="•"/>
              <a:tabLst/>
              <a:defRPr/>
            </a:pPr>
            <a:r>
              <a:rPr kumimoji="1" lang="ja-JP" altLang="en-US"/>
              <a:t>第 </a:t>
            </a:r>
            <a:r>
              <a:rPr kumimoji="1" lang="en-US" altLang="ja-JP"/>
              <a:t>2 </a:t>
            </a:r>
            <a:r>
              <a:rPr kumimoji="1" lang="ja-JP" altLang="en-US"/>
              <a:t>レベル</a:t>
            </a:r>
            <a:endParaRPr kumimoji="1" lang="en-US" altLang="ja-JP"/>
          </a:p>
          <a:p>
            <a:pPr lvl="2"/>
            <a:r>
              <a:rPr kumimoji="1" lang="ja-JP" altLang="en-US"/>
              <a:t>第 </a:t>
            </a:r>
            <a:r>
              <a:rPr kumimoji="1" lang="en-US" altLang="ja-JP"/>
              <a:t>3 </a:t>
            </a:r>
            <a:r>
              <a:rPr kumimoji="1" lang="ja-JP" altLang="en-US"/>
              <a:t>レベル</a:t>
            </a:r>
            <a:endParaRPr kumimoji="1" lang="en-US" altLang="ja-JP"/>
          </a:p>
          <a:p>
            <a:pPr marL="1143000" marR="0" lvl="2" indent="-228600" algn="l" defTabSz="914400" rtl="0" eaLnBrk="1" fontAlgn="auto" latinLnBrk="0" hangingPunct="1">
              <a:lnSpc>
                <a:spcPct val="112000"/>
              </a:lnSpc>
              <a:spcBef>
                <a:spcPts val="500"/>
              </a:spcBef>
              <a:spcAft>
                <a:spcPts val="0"/>
              </a:spcAft>
              <a:buClrTx/>
              <a:buSzTx/>
              <a:buFont typeface="Arial" panose="020B0604020202020204" pitchFamily="34" charset="0"/>
              <a:buChar char="•"/>
              <a:tabLst/>
              <a:defRPr/>
            </a:pPr>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E02A643-9BB0-4E02-80B2-2C0A5E5D738E}" type="datetimeFigureOut">
              <a:rPr kumimoji="1" lang="ja-JP" altLang="en-US" smtClean="0"/>
              <a:t>2026/7/31</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29072897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spc="-300">
          <a:solidFill>
            <a:schemeClr val="tx1"/>
          </a:solidFill>
          <a:latin typeface="+mj-lt"/>
          <a:ea typeface="+mj-ea"/>
          <a:cs typeface="+mj-cs"/>
        </a:defRPr>
      </a:lvl1pPr>
    </p:titleStyle>
    <p:bodyStyle>
      <a:lvl1pPr marL="228600" indent="-228600" algn="l" defTabSz="914400" rtl="0" eaLnBrk="1" latinLnBrk="0" hangingPunct="1">
        <a:lnSpc>
          <a:spcPct val="115000"/>
        </a:lnSpc>
        <a:spcBef>
          <a:spcPts val="700"/>
        </a:spcBef>
        <a:spcAft>
          <a:spcPts val="500"/>
        </a:spcAft>
        <a:buFont typeface="Arial" panose="020B0604020202020204" pitchFamily="34" charset="0"/>
        <a:buChar char="•"/>
        <a:defRPr kumimoji="1" sz="2400" kern="1200" spc="-150">
          <a:solidFill>
            <a:schemeClr val="tx1"/>
          </a:solidFill>
          <a:latin typeface="+mn-lt"/>
          <a:ea typeface="Noto Sans JP Static" panose="020B0200000000000000" pitchFamily="50" charset="-128"/>
          <a:cs typeface="+mn-cs"/>
        </a:defRPr>
      </a:lvl1pPr>
      <a:lvl2pPr marL="685800" marR="0" indent="-228600" algn="l" defTabSz="914400" rtl="0" eaLnBrk="1" fontAlgn="auto" latinLnBrk="0" hangingPunct="1">
        <a:lnSpc>
          <a:spcPct val="112000"/>
        </a:lnSpc>
        <a:spcBef>
          <a:spcPts val="500"/>
        </a:spcBef>
        <a:spcAft>
          <a:spcPts val="0"/>
        </a:spcAft>
        <a:buClrTx/>
        <a:buSzTx/>
        <a:buFont typeface="Arial" panose="020B0604020202020204" pitchFamily="34" charset="0"/>
        <a:buChar char="•"/>
        <a:tabLst/>
        <a:defRPr kumimoji="1" sz="2000" kern="1200" spc="-150">
          <a:solidFill>
            <a:schemeClr val="tx1"/>
          </a:solidFill>
          <a:latin typeface="+mn-lt"/>
          <a:ea typeface="Noto Sans JP Static" panose="020B0200000000000000" pitchFamily="50" charset="-128"/>
          <a:cs typeface="+mn-cs"/>
        </a:defRPr>
      </a:lvl2pPr>
      <a:lvl3pPr marL="1143000" marR="0" indent="-22860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kumimoji="1" sz="1500" kern="1200" spc="-150">
          <a:solidFill>
            <a:schemeClr val="tx1"/>
          </a:solidFill>
          <a:latin typeface="+mn-lt"/>
          <a:ea typeface="Noto Sans JP Static" panose="020B0200000000000000" pitchFamily="50" charset="-128"/>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kumimoji="1" sz="1500" kern="1200" spc="-150">
          <a:solidFill>
            <a:schemeClr val="tx1"/>
          </a:solidFill>
          <a:latin typeface="+mn-lt"/>
          <a:ea typeface="Noto Sans JP Static" panose="020B0200000000000000" pitchFamily="50" charset="-128"/>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kumimoji="1" sz="1500" kern="1200" spc="-150">
          <a:solidFill>
            <a:schemeClr val="tx1"/>
          </a:solidFill>
          <a:latin typeface="+mn-lt"/>
          <a:ea typeface="Noto Sans JP Static" panose="020B0200000000000000"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87.svg"/><Relationship Id="rId7" Type="http://schemas.openxmlformats.org/officeDocument/2006/relationships/image" Target="../media/image75.png"/><Relationship Id="rId2" Type="http://schemas.openxmlformats.org/officeDocument/2006/relationships/notesSlide" Target="../notesSlides/notesSlide100.xml"/><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74.png"/><Relationship Id="rId4" Type="http://schemas.openxmlformats.org/officeDocument/2006/relationships/image" Target="../media/image88.png"/></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89.png"/><Relationship Id="rId4"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90.jpeg"/><Relationship Id="rId4"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3.xml"/></Relationships>
</file>

<file path=ppt/slides/_rels/slide105.xml.rels><?xml version="1.0" encoding="UTF-8" standalone="yes"?>
<Relationships xmlns="http://schemas.openxmlformats.org/package/2006/relationships"><Relationship Id="rId3" Type="http://schemas.openxmlformats.org/officeDocument/2006/relationships/image" Target="../media/image87.svg"/><Relationship Id="rId2" Type="http://schemas.openxmlformats.org/officeDocument/2006/relationships/notesSlide" Target="../notesSlides/notesSlide105.xml"/><Relationship Id="rId1" Type="http://schemas.openxmlformats.org/officeDocument/2006/relationships/slideLayout" Target="../slideLayouts/slideLayout2.xml"/><Relationship Id="rId6" Type="http://schemas.openxmlformats.org/officeDocument/2006/relationships/image" Target="../media/image93.png"/><Relationship Id="rId5" Type="http://schemas.openxmlformats.org/officeDocument/2006/relationships/image" Target="../media/image92.svg"/><Relationship Id="rId4" Type="http://schemas.openxmlformats.org/officeDocument/2006/relationships/image" Target="../media/image91.svg"/></Relationships>
</file>

<file path=ppt/slides/_rels/slide10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3" Type="http://schemas.openxmlformats.org/officeDocument/2006/relationships/image" Target="../media/image96.svg"/><Relationship Id="rId7" Type="http://schemas.openxmlformats.org/officeDocument/2006/relationships/image" Target="../media/image98.svg"/><Relationship Id="rId2" Type="http://schemas.openxmlformats.org/officeDocument/2006/relationships/notesSlide" Target="../notesSlides/notesSlide107.xml"/><Relationship Id="rId1" Type="http://schemas.openxmlformats.org/officeDocument/2006/relationships/slideLayout" Target="../slideLayouts/slideLayout2.xml"/><Relationship Id="rId6" Type="http://schemas.openxmlformats.org/officeDocument/2006/relationships/image" Target="../media/image97.svg"/><Relationship Id="rId5" Type="http://schemas.openxmlformats.org/officeDocument/2006/relationships/image" Target="../media/image92.svg"/><Relationship Id="rId4" Type="http://schemas.openxmlformats.org/officeDocument/2006/relationships/image" Target="../media/image87.svg"/></Relationships>
</file>

<file path=ppt/slides/_rels/slide108.xml.rels><?xml version="1.0" encoding="UTF-8" standalone="yes"?>
<Relationships xmlns="http://schemas.openxmlformats.org/package/2006/relationships"><Relationship Id="rId3" Type="http://schemas.openxmlformats.org/officeDocument/2006/relationships/image" Target="../media/image96.svg"/><Relationship Id="rId7" Type="http://schemas.openxmlformats.org/officeDocument/2006/relationships/image" Target="../media/image98.svg"/><Relationship Id="rId2" Type="http://schemas.openxmlformats.org/officeDocument/2006/relationships/notesSlide" Target="../notesSlides/notesSlide108.xml"/><Relationship Id="rId1" Type="http://schemas.openxmlformats.org/officeDocument/2006/relationships/slideLayout" Target="../slideLayouts/slideLayout2.xml"/><Relationship Id="rId6" Type="http://schemas.openxmlformats.org/officeDocument/2006/relationships/image" Target="../media/image97.svg"/><Relationship Id="rId5" Type="http://schemas.openxmlformats.org/officeDocument/2006/relationships/image" Target="../media/image92.svg"/><Relationship Id="rId4" Type="http://schemas.openxmlformats.org/officeDocument/2006/relationships/image" Target="../media/image87.svg"/></Relationships>
</file>

<file path=ppt/slides/_rels/slide109.xml.rels><?xml version="1.0" encoding="UTF-8" standalone="yes"?>
<Relationships xmlns="http://schemas.openxmlformats.org/package/2006/relationships"><Relationship Id="rId3" Type="http://schemas.openxmlformats.org/officeDocument/2006/relationships/image" Target="../media/image96.svg"/><Relationship Id="rId7" Type="http://schemas.openxmlformats.org/officeDocument/2006/relationships/image" Target="../media/image99.svg"/><Relationship Id="rId2" Type="http://schemas.openxmlformats.org/officeDocument/2006/relationships/notesSlide" Target="../notesSlides/notesSlide109.xml"/><Relationship Id="rId1" Type="http://schemas.openxmlformats.org/officeDocument/2006/relationships/slideLayout" Target="../slideLayouts/slideLayout2.xml"/><Relationship Id="rId6" Type="http://schemas.openxmlformats.org/officeDocument/2006/relationships/image" Target="../media/image97.svg"/><Relationship Id="rId5" Type="http://schemas.openxmlformats.org/officeDocument/2006/relationships/image" Target="../media/image92.svg"/><Relationship Id="rId4" Type="http://schemas.openxmlformats.org/officeDocument/2006/relationships/image" Target="../media/image87.sv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111.xml"/><Relationship Id="rId1" Type="http://schemas.openxmlformats.org/officeDocument/2006/relationships/slideLayout" Target="../slideLayouts/slideLayout2.xml"/><Relationship Id="rId5" Type="http://schemas.openxmlformats.org/officeDocument/2006/relationships/image" Target="../media/image102.jpeg"/><Relationship Id="rId4" Type="http://schemas.openxmlformats.org/officeDocument/2006/relationships/image" Target="../media/image101.jpeg"/></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3.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7.png"/><Relationship Id="rId7" Type="http://schemas.openxmlformats.org/officeDocument/2006/relationships/image" Target="../media/image20.jpe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microsoft.com/office/2007/relationships/hdphoto" Target="../media/hdphoto3.wdp"/><Relationship Id="rId9" Type="http://schemas.microsoft.com/office/2007/relationships/hdphoto" Target="../media/hdphoto4.wdp"/></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www.sony.co.jp/photodata/"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png"/><Relationship Id="rId4"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4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4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41.png"/><Relationship Id="rId5" Type="http://schemas.microsoft.com/office/2007/relationships/hdphoto" Target="../media/hdphoto5.wdp"/><Relationship Id="rId4" Type="http://schemas.openxmlformats.org/officeDocument/2006/relationships/image" Target="../media/image40.jpe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42.png"/><Relationship Id="rId7" Type="http://schemas.openxmlformats.org/officeDocument/2006/relationships/image" Target="../media/image46.jpe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10" Type="http://schemas.openxmlformats.org/officeDocument/2006/relationships/image" Target="../media/image49.jpeg"/><Relationship Id="rId4" Type="http://schemas.openxmlformats.org/officeDocument/2006/relationships/image" Target="../media/image43.png"/><Relationship Id="rId9" Type="http://schemas.openxmlformats.org/officeDocument/2006/relationships/image" Target="../media/image48.png"/></Relationships>
</file>

<file path=ppt/slides/_rels/slide4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9.xml"/><Relationship Id="rId1" Type="http://schemas.openxmlformats.org/officeDocument/2006/relationships/slideLayout" Target="../slideLayouts/slideLayout7.xml"/><Relationship Id="rId5" Type="http://schemas.openxmlformats.org/officeDocument/2006/relationships/image" Target="../media/image55.jpeg"/><Relationship Id="rId4" Type="http://schemas.openxmlformats.org/officeDocument/2006/relationships/image" Target="../media/image57.jpe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1.wdp"/></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61.xml"/><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59.png"/></Relationships>
</file>

<file path=ppt/slides/_rels/slide6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openxmlformats.org/officeDocument/2006/relationships/image" Target="../media/image62.jpeg"/></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69.xml"/><Relationship Id="rId1" Type="http://schemas.openxmlformats.org/officeDocument/2006/relationships/slideLayout" Target="../slideLayouts/slideLayout2.xml"/><Relationship Id="rId6" Type="http://schemas.openxmlformats.org/officeDocument/2006/relationships/image" Target="../media/image66.jpeg"/><Relationship Id="rId5" Type="http://schemas.openxmlformats.org/officeDocument/2006/relationships/image" Target="../media/image65.png"/><Relationship Id="rId4" Type="http://schemas.openxmlformats.org/officeDocument/2006/relationships/image" Target="../media/image64.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70.xml"/><Relationship Id="rId1" Type="http://schemas.openxmlformats.org/officeDocument/2006/relationships/slideLayout" Target="../slideLayouts/slideLayout2.xml"/><Relationship Id="rId4" Type="http://schemas.openxmlformats.org/officeDocument/2006/relationships/image" Target="../media/image68.jpeg"/></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79.xml"/><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image" Target="../media/image4.png"/></Relationships>
</file>

<file path=ppt/slides/_rels/slide8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85.xml"/><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92.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73.png"/><Relationship Id="rId7" Type="http://schemas.openxmlformats.org/officeDocument/2006/relationships/image" Target="../media/image76.png"/><Relationship Id="rId2" Type="http://schemas.openxmlformats.org/officeDocument/2006/relationships/notesSlide" Target="../notesSlides/notesSlide96.xml"/><Relationship Id="rId1" Type="http://schemas.openxmlformats.org/officeDocument/2006/relationships/slideLayout" Target="../slideLayouts/slideLayout2.xml"/><Relationship Id="rId6" Type="http://schemas.openxmlformats.org/officeDocument/2006/relationships/image" Target="../media/image75.png"/><Relationship Id="rId5" Type="http://schemas.microsoft.com/office/2007/relationships/hdphoto" Target="../media/hdphoto6.wdp"/><Relationship Id="rId4" Type="http://schemas.openxmlformats.org/officeDocument/2006/relationships/image" Target="../media/image74.png"/></Relationships>
</file>

<file path=ppt/slides/_rels/slide97.xml.rels><?xml version="1.0" encoding="UTF-8" standalone="yes"?>
<Relationships xmlns="http://schemas.openxmlformats.org/package/2006/relationships"><Relationship Id="rId3" Type="http://schemas.openxmlformats.org/officeDocument/2006/relationships/image" Target="../media/image77.svg"/><Relationship Id="rId7" Type="http://schemas.openxmlformats.org/officeDocument/2006/relationships/image" Target="../media/image81.svg"/><Relationship Id="rId2" Type="http://schemas.openxmlformats.org/officeDocument/2006/relationships/notesSlide" Target="../notesSlides/notesSlide97.xml"/><Relationship Id="rId1" Type="http://schemas.openxmlformats.org/officeDocument/2006/relationships/slideLayout" Target="../slideLayouts/slideLayout2.xml"/><Relationship Id="rId6" Type="http://schemas.openxmlformats.org/officeDocument/2006/relationships/image" Target="../media/image80.svg"/><Relationship Id="rId5" Type="http://schemas.openxmlformats.org/officeDocument/2006/relationships/image" Target="../media/image79.svg"/><Relationship Id="rId4" Type="http://schemas.openxmlformats.org/officeDocument/2006/relationships/image" Target="../media/image78.svg"/></Relationships>
</file>

<file path=ppt/slides/_rels/slide98.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98.xml"/><Relationship Id="rId1" Type="http://schemas.openxmlformats.org/officeDocument/2006/relationships/slideLayout" Target="../slideLayouts/slideLayout2.xml"/><Relationship Id="rId6" Type="http://schemas.openxmlformats.org/officeDocument/2006/relationships/image" Target="../media/image85.png"/><Relationship Id="rId5" Type="http://schemas.openxmlformats.org/officeDocument/2006/relationships/image" Target="../media/image84.jpeg"/><Relationship Id="rId4" Type="http://schemas.openxmlformats.org/officeDocument/2006/relationships/image" Target="../media/image83.jpeg"/></Relationships>
</file>

<file path=ppt/slides/_rels/slide99.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754790"/>
            <a:ext cx="9144000" cy="2133599"/>
          </a:xfrm>
        </p:spPr>
        <p:txBody>
          <a:bodyPr/>
          <a:lstStyle/>
          <a:p>
            <a:r>
              <a:rPr lang="ja-JP" b="1"/>
              <a:t>Beyond HDR</a:t>
            </a:r>
            <a:endParaRPr lang="en-US" b="1"/>
          </a:p>
        </p:txBody>
      </p:sp>
      <p:sp>
        <p:nvSpPr>
          <p:cNvPr id="3" name="サブタイトル 2"/>
          <p:cNvSpPr>
            <a:spLocks noGrp="1"/>
          </p:cNvSpPr>
          <p:nvPr>
            <p:ph type="subTitle" idx="1"/>
          </p:nvPr>
        </p:nvSpPr>
        <p:spPr>
          <a:xfrm>
            <a:off x="1524000" y="2888389"/>
            <a:ext cx="9144000" cy="663614"/>
          </a:xfrm>
        </p:spPr>
        <p:txBody>
          <a:bodyPr vert="horz" lIns="91440" tIns="45720" rIns="91440" bIns="45720" rtlCol="0" anchor="t">
            <a:normAutofit/>
          </a:bodyPr>
          <a:lstStyle/>
          <a:p>
            <a:r>
              <a:rPr lang="ja-JP" altLang="en-US" b="1"/>
              <a:t>ー</a:t>
            </a:r>
            <a:r>
              <a:rPr lang="ja-JP" b="1"/>
              <a:t>きらめきも質感も、見たままに届ける。映像体験への実験的挑戦</a:t>
            </a:r>
            <a:r>
              <a:rPr lang="ja-JP" altLang="en-US" b="1"/>
              <a:t>ー</a:t>
            </a:r>
            <a:endParaRPr lang="en-US" altLang="ja-JP" b="1"/>
          </a:p>
        </p:txBody>
      </p:sp>
      <p:sp>
        <p:nvSpPr>
          <p:cNvPr id="6" name="TextBox 5">
            <a:extLst>
              <a:ext uri="{FF2B5EF4-FFF2-40B4-BE49-F238E27FC236}">
                <a16:creationId xmlns:a16="http://schemas.microsoft.com/office/drawing/2014/main" id="{53578F9D-4A41-DC5E-B47A-633D141FF9BD}"/>
              </a:ext>
            </a:extLst>
          </p:cNvPr>
          <p:cNvSpPr txBox="1"/>
          <p:nvPr/>
        </p:nvSpPr>
        <p:spPr>
          <a:xfrm>
            <a:off x="5215384" y="3976707"/>
            <a:ext cx="3801907" cy="1895584"/>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nSpc>
                <a:spcPct val="150000"/>
              </a:lnSpc>
            </a:pPr>
            <a:r>
              <a:rPr lang="ja-JP" altLang="en-US" sz="1600" dirty="0">
                <a:latin typeface="+mn-ea"/>
                <a:cs typeface="+mn-lt"/>
              </a:rPr>
              <a:t>株式会社ポリフォニー・デジタル</a:t>
            </a:r>
            <a:endParaRPr lang="ja-JP" altLang="en-US" sz="1600" dirty="0">
              <a:latin typeface="+mn-ea"/>
            </a:endParaRPr>
          </a:p>
          <a:p>
            <a:pPr>
              <a:lnSpc>
                <a:spcPct val="150000"/>
              </a:lnSpc>
            </a:pPr>
            <a:r>
              <a:rPr lang="ja-JP" sz="1600" dirty="0">
                <a:latin typeface="+mn-ea"/>
              </a:rPr>
              <a:t>ソニー株式会社</a:t>
            </a:r>
            <a:endParaRPr lang="en-US" altLang="ja-JP" sz="1600" dirty="0">
              <a:latin typeface="+mn-ea"/>
            </a:endParaRPr>
          </a:p>
          <a:p>
            <a:pPr>
              <a:lnSpc>
                <a:spcPct val="150000"/>
              </a:lnSpc>
            </a:pPr>
            <a:r>
              <a:rPr lang="ja-JP" altLang="en-US" sz="1600" dirty="0">
                <a:latin typeface="+mn-ea"/>
              </a:rPr>
              <a:t>株式会社ポリフォニー・デジタル</a:t>
            </a:r>
            <a:endParaRPr lang="en-US" altLang="ja-JP" sz="1600" dirty="0">
              <a:latin typeface="+mn-ea"/>
            </a:endParaRPr>
          </a:p>
          <a:p>
            <a:pPr>
              <a:lnSpc>
                <a:spcPct val="150000"/>
              </a:lnSpc>
            </a:pPr>
            <a:r>
              <a:rPr lang="ja-JP" altLang="en-US" sz="1600" dirty="0">
                <a:latin typeface="+mn-ea"/>
                <a:cs typeface="+mn-lt"/>
              </a:rPr>
              <a:t>株式会社ポリフォニー・デジタル</a:t>
            </a:r>
            <a:endParaRPr lang="ja-JP" sz="1600" dirty="0">
              <a:latin typeface="+mn-ea"/>
            </a:endParaRPr>
          </a:p>
          <a:p>
            <a:pPr>
              <a:lnSpc>
                <a:spcPct val="150000"/>
              </a:lnSpc>
            </a:pPr>
            <a:r>
              <a:rPr lang="ja-JP" sz="1600" dirty="0">
                <a:latin typeface="+mn-ea"/>
                <a:cs typeface="+mn-lt"/>
              </a:rPr>
              <a:t>ソニー株式会社</a:t>
            </a:r>
            <a:endParaRPr lang="ja-JP" sz="1600" dirty="0">
              <a:latin typeface="+mn-ea"/>
            </a:endParaRPr>
          </a:p>
        </p:txBody>
      </p:sp>
      <p:sp>
        <p:nvSpPr>
          <p:cNvPr id="9" name="TextBox 8">
            <a:extLst>
              <a:ext uri="{FF2B5EF4-FFF2-40B4-BE49-F238E27FC236}">
                <a16:creationId xmlns:a16="http://schemas.microsoft.com/office/drawing/2014/main" id="{53265CFF-6F5F-2CEE-2BE0-3F5ECED65EE2}"/>
              </a:ext>
            </a:extLst>
          </p:cNvPr>
          <p:cNvSpPr txBox="1"/>
          <p:nvPr/>
        </p:nvSpPr>
        <p:spPr>
          <a:xfrm>
            <a:off x="2837374" y="3979818"/>
            <a:ext cx="2149783" cy="1895584"/>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r">
              <a:lnSpc>
                <a:spcPct val="150000"/>
              </a:lnSpc>
            </a:pPr>
            <a:r>
              <a:rPr lang="ja-JP" altLang="en-US" sz="1600" b="1">
                <a:latin typeface="+mn-ea"/>
                <a:cs typeface="+mn-lt"/>
              </a:rPr>
              <a:t>鈴木</a:t>
            </a:r>
            <a:r>
              <a:rPr lang="en-US" altLang="ja-JP" sz="1600" b="1">
                <a:latin typeface="+mn-ea"/>
                <a:cs typeface="+mn-lt"/>
              </a:rPr>
              <a:t> </a:t>
            </a:r>
            <a:r>
              <a:rPr lang="ja-JP" altLang="en-US" sz="1600" b="1">
                <a:latin typeface="+mn-ea"/>
                <a:cs typeface="+mn-lt"/>
              </a:rPr>
              <a:t>健太郎</a:t>
            </a:r>
            <a:endParaRPr lang="en-US" altLang="ja-JP" sz="1600" b="1">
              <a:latin typeface="+mn-ea"/>
            </a:endParaRPr>
          </a:p>
          <a:p>
            <a:pPr algn="r">
              <a:lnSpc>
                <a:spcPct val="150000"/>
              </a:lnSpc>
            </a:pPr>
            <a:r>
              <a:rPr lang="ja-JP" sz="1600" b="1">
                <a:latin typeface="+mn-ea"/>
              </a:rPr>
              <a:t>廣田 洋一</a:t>
            </a:r>
          </a:p>
          <a:p>
            <a:pPr algn="r">
              <a:lnSpc>
                <a:spcPct val="150000"/>
              </a:lnSpc>
            </a:pPr>
            <a:r>
              <a:rPr lang="ja-JP" altLang="en-US" sz="1600" b="1">
                <a:latin typeface="+mn-ea"/>
                <a:cs typeface="+mn-lt"/>
              </a:rPr>
              <a:t>内村 創</a:t>
            </a:r>
          </a:p>
          <a:p>
            <a:pPr algn="r">
              <a:lnSpc>
                <a:spcPct val="150000"/>
              </a:lnSpc>
            </a:pPr>
            <a:r>
              <a:rPr lang="ja-JP" altLang="en-US" sz="1600" b="1">
                <a:latin typeface="+mn-ea"/>
                <a:cs typeface="+mn-lt"/>
              </a:rPr>
              <a:t>安冨 健一郎</a:t>
            </a:r>
            <a:endParaRPr lang="ja-JP" sz="1600" b="1">
              <a:latin typeface="+mn-ea"/>
            </a:endParaRPr>
          </a:p>
          <a:p>
            <a:pPr algn="r">
              <a:lnSpc>
                <a:spcPct val="150000"/>
              </a:lnSpc>
            </a:pPr>
            <a:r>
              <a:rPr lang="ja-JP" sz="1600" b="1">
                <a:latin typeface="+mn-ea"/>
                <a:cs typeface="+mn-lt"/>
              </a:rPr>
              <a:t>菅井 千尋</a:t>
            </a:r>
            <a:endParaRPr lang="ja-JP" sz="1600" b="1">
              <a:latin typeface="+mn-ea"/>
            </a:endParaRPr>
          </a:p>
        </p:txBody>
      </p:sp>
    </p:spTree>
    <p:extLst>
      <p:ext uri="{BB962C8B-B14F-4D97-AF65-F5344CB8AC3E}">
        <p14:creationId xmlns:p14="http://schemas.microsoft.com/office/powerpoint/2010/main" val="21283802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EE8FF9-5EA0-4E2C-C847-446FF19FF8EE}"/>
              </a:ext>
            </a:extLst>
          </p:cNvPr>
          <p:cNvSpPr>
            <a:spLocks noGrp="1"/>
          </p:cNvSpPr>
          <p:nvPr>
            <p:ph type="title"/>
          </p:nvPr>
        </p:nvSpPr>
        <p:spPr/>
        <p:txBody>
          <a:bodyPr/>
          <a:lstStyle/>
          <a:p>
            <a:r>
              <a:rPr lang="ja-JP" altLang="en-US">
                <a:latin typeface="+mj-ea"/>
              </a:rPr>
              <a:t>HDR</a:t>
            </a:r>
            <a:r>
              <a:rPr lang="ja-JP" altLang="en-US"/>
              <a:t>ゲームのはじまり</a:t>
            </a:r>
            <a:endParaRPr lang="en-US"/>
          </a:p>
        </p:txBody>
      </p:sp>
      <p:sp>
        <p:nvSpPr>
          <p:cNvPr id="3" name="Content Placeholder 2">
            <a:extLst>
              <a:ext uri="{FF2B5EF4-FFF2-40B4-BE49-F238E27FC236}">
                <a16:creationId xmlns:a16="http://schemas.microsoft.com/office/drawing/2014/main" id="{EC4063DE-EFCD-39E1-89E9-D2D0028039EC}"/>
              </a:ext>
            </a:extLst>
          </p:cNvPr>
          <p:cNvSpPr>
            <a:spLocks noGrp="1"/>
          </p:cNvSpPr>
          <p:nvPr>
            <p:ph idx="1"/>
          </p:nvPr>
        </p:nvSpPr>
        <p:spPr/>
        <p:txBody>
          <a:bodyPr vert="horz" lIns="91440" tIns="45720" rIns="91440" bIns="45720" rtlCol="0" anchor="t">
            <a:normAutofit/>
          </a:bodyPr>
          <a:lstStyle/>
          <a:p>
            <a:r>
              <a:rPr lang="ja-JP" altLang="en-US"/>
              <a:t>コンソール</a:t>
            </a:r>
            <a:r>
              <a:rPr lang="ja-JP"/>
              <a:t>で</a:t>
            </a:r>
            <a:r>
              <a:rPr lang="en-US" altLang="ja-JP"/>
              <a:t>HDR</a:t>
            </a:r>
            <a:r>
              <a:rPr lang="ja-JP"/>
              <a:t>出力が使われ始めたのは</a:t>
            </a:r>
            <a:r>
              <a:rPr lang="ja-JP" altLang="en-US"/>
              <a:t>、</a:t>
            </a:r>
            <a:r>
              <a:rPr lang="en-US" altLang="ja-JP"/>
              <a:t>PS4</a:t>
            </a:r>
            <a:r>
              <a:rPr lang="ja-JP" altLang="en-US"/>
              <a:t> </a:t>
            </a:r>
            <a:r>
              <a:rPr lang="en-US" altLang="ja-JP"/>
              <a:t>/</a:t>
            </a:r>
            <a:r>
              <a:rPr lang="ja-JP" altLang="en-US"/>
              <a:t> </a:t>
            </a:r>
            <a:r>
              <a:rPr lang="en-US" altLang="ja-JP"/>
              <a:t>Xbox</a:t>
            </a:r>
            <a:r>
              <a:rPr lang="ja-JP" altLang="en-US"/>
              <a:t> </a:t>
            </a:r>
            <a:r>
              <a:rPr lang="en-US" altLang="ja-JP"/>
              <a:t>One</a:t>
            </a:r>
            <a:r>
              <a:rPr lang="ja-JP"/>
              <a:t>世代の中盤から</a:t>
            </a:r>
            <a:endParaRPr lang="en-US"/>
          </a:p>
          <a:p>
            <a:pPr lvl="1"/>
            <a:r>
              <a:rPr lang="ja-JP"/>
              <a:t>PS4の全モデルHDR対応</a:t>
            </a:r>
            <a:r>
              <a:rPr lang="ja-JP" altLang="en-US"/>
              <a:t>が</a:t>
            </a:r>
            <a:r>
              <a:rPr lang="ja-JP"/>
              <a:t>2016年9月</a:t>
            </a:r>
            <a:r>
              <a:rPr lang="ja-JP" altLang="en-US"/>
              <a:t>であった</a:t>
            </a:r>
          </a:p>
          <a:p>
            <a:pPr lvl="1"/>
            <a:endParaRPr lang="ja-JP" altLang="en-US"/>
          </a:p>
          <a:p>
            <a:r>
              <a:rPr lang="ja-JP"/>
              <a:t>2016年前後に、ゲーム機・テレビ・映像規格がほぼ同時に動き始めた</a:t>
            </a:r>
            <a:endParaRPr lang="ja-JP" altLang="en-US"/>
          </a:p>
          <a:p>
            <a:pPr lvl="1"/>
            <a:r>
              <a:rPr lang="en-US" altLang="ja-JP"/>
              <a:t>HDR10</a:t>
            </a:r>
            <a:r>
              <a:rPr lang="ja-JP" altLang="en-US"/>
              <a:t>は2015年</a:t>
            </a:r>
            <a:endParaRPr lang="ja-JP"/>
          </a:p>
          <a:p>
            <a:endParaRPr lang="ja-JP"/>
          </a:p>
          <a:p>
            <a:r>
              <a:rPr lang="ja-JP" altLang="en-US"/>
              <a:t>つまり</a:t>
            </a:r>
            <a:r>
              <a:rPr lang="en-US" altLang="ja-JP" err="1"/>
              <a:t>HDRゲーム</a:t>
            </a:r>
            <a:r>
              <a:rPr lang="ja-JP" altLang="en-US"/>
              <a:t>は、すでに</a:t>
            </a:r>
            <a:r>
              <a:rPr lang="en-US" altLang="ja-JP"/>
              <a:t>10</a:t>
            </a:r>
            <a:r>
              <a:rPr lang="ja-JP" altLang="en-US"/>
              <a:t>年近い実運用の歴史がある</a:t>
            </a:r>
            <a:endParaRPr lang="ja-JP"/>
          </a:p>
          <a:p>
            <a:pPr lvl="1"/>
            <a:endParaRPr lang="ja-JP"/>
          </a:p>
          <a:p>
            <a:endParaRPr lang="ja-JP"/>
          </a:p>
          <a:p>
            <a:endParaRPr lang="ja-JP" altLang="en-US"/>
          </a:p>
        </p:txBody>
      </p:sp>
    </p:spTree>
    <p:extLst>
      <p:ext uri="{BB962C8B-B14F-4D97-AF65-F5344CB8AC3E}">
        <p14:creationId xmlns:p14="http://schemas.microsoft.com/office/powerpoint/2010/main" val="293547494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正方形/長方形 46">
            <a:extLst>
              <a:ext uri="{FF2B5EF4-FFF2-40B4-BE49-F238E27FC236}">
                <a16:creationId xmlns:a16="http://schemas.microsoft.com/office/drawing/2014/main" id="{BAB4B7F3-3E8B-A1BA-F3B6-A238490D50A7}"/>
              </a:ext>
            </a:extLst>
          </p:cNvPr>
          <p:cNvSpPr/>
          <p:nvPr/>
        </p:nvSpPr>
        <p:spPr>
          <a:xfrm>
            <a:off x="5270585" y="3178469"/>
            <a:ext cx="6544043" cy="363598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B3E4C773-6ED0-0720-DD6B-07FDE74B28F8}"/>
              </a:ext>
            </a:extLst>
          </p:cNvPr>
          <p:cNvSpPr>
            <a:spLocks noGrp="1"/>
          </p:cNvSpPr>
          <p:nvPr>
            <p:ph type="title"/>
          </p:nvPr>
        </p:nvSpPr>
        <p:spPr/>
        <p:txBody>
          <a:bodyPr/>
          <a:lstStyle/>
          <a:p>
            <a:r>
              <a:rPr kumimoji="1" lang="ja-JP" altLang="en-US"/>
              <a:t>技術的な工夫</a:t>
            </a:r>
          </a:p>
        </p:txBody>
      </p:sp>
      <p:sp>
        <p:nvSpPr>
          <p:cNvPr id="3" name="コンテンツ プレースホルダー 2">
            <a:extLst>
              <a:ext uri="{FF2B5EF4-FFF2-40B4-BE49-F238E27FC236}">
                <a16:creationId xmlns:a16="http://schemas.microsoft.com/office/drawing/2014/main" id="{77771409-5EC2-88D3-DFF6-07BE1561583B}"/>
              </a:ext>
            </a:extLst>
          </p:cNvPr>
          <p:cNvSpPr>
            <a:spLocks noGrp="1"/>
          </p:cNvSpPr>
          <p:nvPr>
            <p:ph idx="1"/>
          </p:nvPr>
        </p:nvSpPr>
        <p:spPr>
          <a:xfrm>
            <a:off x="838200" y="1825625"/>
            <a:ext cx="10515600" cy="2559820"/>
          </a:xfrm>
        </p:spPr>
        <p:txBody>
          <a:bodyPr/>
          <a:lstStyle/>
          <a:p>
            <a:r>
              <a:rPr lang="ja-JP" altLang="en-US"/>
              <a:t>ハーフミラーを使って</a:t>
            </a:r>
            <a:r>
              <a:rPr lang="en-US" altLang="ja-JP"/>
              <a:t>2</a:t>
            </a:r>
            <a:r>
              <a:rPr lang="ja-JP" altLang="en-US"/>
              <a:t>つのカメラに光を分配</a:t>
            </a:r>
            <a:endParaRPr lang="en-US" altLang="ja-JP"/>
          </a:p>
          <a:p>
            <a:r>
              <a:rPr lang="ja-JP" altLang="en-US"/>
              <a:t>露出差のある動画を同期撮影し、フレームごとに合成</a:t>
            </a:r>
            <a:endParaRPr lang="en-US" altLang="ja-JP"/>
          </a:p>
          <a:p>
            <a:endParaRPr lang="ja-JP" altLang="en-US"/>
          </a:p>
          <a:p>
            <a:endParaRPr kumimoji="1" lang="ja-JP" altLang="en-US"/>
          </a:p>
        </p:txBody>
      </p:sp>
      <p:cxnSp>
        <p:nvCxnSpPr>
          <p:cNvPr id="8" name="直線コネクタ 7">
            <a:extLst>
              <a:ext uri="{FF2B5EF4-FFF2-40B4-BE49-F238E27FC236}">
                <a16:creationId xmlns:a16="http://schemas.microsoft.com/office/drawing/2014/main" id="{EB56CB04-0359-EA9F-3D76-C499D4B564CB}"/>
              </a:ext>
            </a:extLst>
          </p:cNvPr>
          <p:cNvCxnSpPr>
            <a:cxnSpLocks/>
          </p:cNvCxnSpPr>
          <p:nvPr/>
        </p:nvCxnSpPr>
        <p:spPr>
          <a:xfrm>
            <a:off x="8038539" y="3695980"/>
            <a:ext cx="2234323" cy="2192378"/>
          </a:xfrm>
          <a:prstGeom prst="line">
            <a:avLst/>
          </a:prstGeom>
          <a:ln w="57150">
            <a:solidFill>
              <a:srgbClr val="00B0F0"/>
            </a:solidFill>
          </a:ln>
        </p:spPr>
        <p:style>
          <a:lnRef idx="2">
            <a:schemeClr val="accent1"/>
          </a:lnRef>
          <a:fillRef idx="0">
            <a:schemeClr val="accent1"/>
          </a:fillRef>
          <a:effectRef idx="1">
            <a:schemeClr val="accent1"/>
          </a:effectRef>
          <a:fontRef idx="minor">
            <a:schemeClr val="tx1"/>
          </a:fontRef>
        </p:style>
      </p:cxnSp>
      <p:cxnSp>
        <p:nvCxnSpPr>
          <p:cNvPr id="10" name="直線矢印コネクタ 9">
            <a:extLst>
              <a:ext uri="{FF2B5EF4-FFF2-40B4-BE49-F238E27FC236}">
                <a16:creationId xmlns:a16="http://schemas.microsoft.com/office/drawing/2014/main" id="{7EFB58B8-5683-445B-23F1-32C97B96364E}"/>
              </a:ext>
            </a:extLst>
          </p:cNvPr>
          <p:cNvCxnSpPr>
            <a:cxnSpLocks/>
          </p:cNvCxnSpPr>
          <p:nvPr/>
        </p:nvCxnSpPr>
        <p:spPr>
          <a:xfrm>
            <a:off x="9155700" y="4816487"/>
            <a:ext cx="1184640" cy="0"/>
          </a:xfrm>
          <a:prstGeom prst="straightConnector1">
            <a:avLst/>
          </a:prstGeom>
          <a:ln w="38100">
            <a:solidFill>
              <a:srgbClr val="FFC000"/>
            </a:solidFill>
            <a:tailEnd type="triangle"/>
          </a:ln>
        </p:spPr>
        <p:style>
          <a:lnRef idx="2">
            <a:schemeClr val="accent1"/>
          </a:lnRef>
          <a:fillRef idx="0">
            <a:schemeClr val="accent1"/>
          </a:fillRef>
          <a:effectRef idx="1">
            <a:schemeClr val="accent1"/>
          </a:effectRef>
          <a:fontRef idx="minor">
            <a:schemeClr val="tx1"/>
          </a:fontRef>
        </p:style>
      </p:cxnSp>
      <p:cxnSp>
        <p:nvCxnSpPr>
          <p:cNvPr id="11" name="直線矢印コネクタ 10">
            <a:extLst>
              <a:ext uri="{FF2B5EF4-FFF2-40B4-BE49-F238E27FC236}">
                <a16:creationId xmlns:a16="http://schemas.microsoft.com/office/drawing/2014/main" id="{164FCACC-691E-07CD-E51A-A75769B3025C}"/>
              </a:ext>
            </a:extLst>
          </p:cNvPr>
          <p:cNvCxnSpPr>
            <a:cxnSpLocks/>
          </p:cNvCxnSpPr>
          <p:nvPr/>
        </p:nvCxnSpPr>
        <p:spPr>
          <a:xfrm>
            <a:off x="9165851" y="4795067"/>
            <a:ext cx="0" cy="1148532"/>
          </a:xfrm>
          <a:prstGeom prst="straightConnector1">
            <a:avLst/>
          </a:prstGeom>
          <a:ln w="76200">
            <a:solidFill>
              <a:srgbClr val="FFC000"/>
            </a:solidFill>
            <a:tailEnd type="triangle"/>
          </a:ln>
        </p:spPr>
        <p:style>
          <a:lnRef idx="2">
            <a:schemeClr val="accent1"/>
          </a:lnRef>
          <a:fillRef idx="0">
            <a:schemeClr val="accent1"/>
          </a:fillRef>
          <a:effectRef idx="1">
            <a:schemeClr val="accent1"/>
          </a:effectRef>
          <a:fontRef idx="minor">
            <a:schemeClr val="tx1"/>
          </a:fontRef>
        </p:style>
      </p:cxnSp>
      <p:pic>
        <p:nvPicPr>
          <p:cNvPr id="15" name="グラフィックス 14" descr="ビデオ カメラ 単色塗りつぶし">
            <a:extLst>
              <a:ext uri="{FF2B5EF4-FFF2-40B4-BE49-F238E27FC236}">
                <a16:creationId xmlns:a16="http://schemas.microsoft.com/office/drawing/2014/main" id="{A8EA4AA9-8C5F-03FD-722B-A0DD9A20719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6200000">
            <a:off x="8617995" y="5943600"/>
            <a:ext cx="914400" cy="914400"/>
          </a:xfrm>
          <a:prstGeom prst="rect">
            <a:avLst/>
          </a:prstGeom>
        </p:spPr>
      </p:pic>
      <p:pic>
        <p:nvPicPr>
          <p:cNvPr id="17" name="グラフィックス 16" descr="ビデオ カメラ 単色塗りつぶし">
            <a:extLst>
              <a:ext uri="{FF2B5EF4-FFF2-40B4-BE49-F238E27FC236}">
                <a16:creationId xmlns:a16="http://schemas.microsoft.com/office/drawing/2014/main" id="{18D52B20-DFB7-4738-3DC5-7ACB4AD12CB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10349420" y="4251960"/>
            <a:ext cx="914400" cy="914400"/>
          </a:xfrm>
          <a:prstGeom prst="rect">
            <a:avLst/>
          </a:prstGeom>
        </p:spPr>
      </p:pic>
      <p:sp>
        <p:nvSpPr>
          <p:cNvPr id="19" name="テキスト ボックス 18">
            <a:extLst>
              <a:ext uri="{FF2B5EF4-FFF2-40B4-BE49-F238E27FC236}">
                <a16:creationId xmlns:a16="http://schemas.microsoft.com/office/drawing/2014/main" id="{95E95FE2-482A-C4F8-ADB3-0F2078A3D3E5}"/>
              </a:ext>
            </a:extLst>
          </p:cNvPr>
          <p:cNvSpPr txBox="1"/>
          <p:nvPr/>
        </p:nvSpPr>
        <p:spPr>
          <a:xfrm>
            <a:off x="9876015" y="5019650"/>
            <a:ext cx="1963963" cy="584775"/>
          </a:xfrm>
          <a:prstGeom prst="rect">
            <a:avLst/>
          </a:prstGeom>
          <a:noFill/>
        </p:spPr>
        <p:txBody>
          <a:bodyPr wrap="square" rtlCol="0">
            <a:spAutoFit/>
          </a:bodyPr>
          <a:lstStyle/>
          <a:p>
            <a:pPr algn="ctr"/>
            <a:r>
              <a:rPr lang="ja-JP" altLang="en-US" sz="1600"/>
              <a:t>ハイライト用</a:t>
            </a:r>
            <a:endParaRPr lang="en-US" altLang="ja-JP" sz="1600"/>
          </a:p>
          <a:p>
            <a:pPr algn="ctr"/>
            <a:r>
              <a:rPr lang="ja-JP" altLang="en-US" sz="1600"/>
              <a:t>センサー</a:t>
            </a:r>
            <a:endParaRPr lang="en-US" altLang="ja-JP" sz="1600"/>
          </a:p>
        </p:txBody>
      </p:sp>
      <p:sp>
        <p:nvSpPr>
          <p:cNvPr id="20" name="テキスト ボックス 19">
            <a:extLst>
              <a:ext uri="{FF2B5EF4-FFF2-40B4-BE49-F238E27FC236}">
                <a16:creationId xmlns:a16="http://schemas.microsoft.com/office/drawing/2014/main" id="{3BFA4615-3022-F4C7-3CF6-0D35680F9207}"/>
              </a:ext>
            </a:extLst>
          </p:cNvPr>
          <p:cNvSpPr txBox="1"/>
          <p:nvPr/>
        </p:nvSpPr>
        <p:spPr>
          <a:xfrm>
            <a:off x="7574298" y="6081043"/>
            <a:ext cx="1194525" cy="584775"/>
          </a:xfrm>
          <a:prstGeom prst="rect">
            <a:avLst/>
          </a:prstGeom>
          <a:noFill/>
        </p:spPr>
        <p:txBody>
          <a:bodyPr wrap="square" rtlCol="0">
            <a:spAutoFit/>
          </a:bodyPr>
          <a:lstStyle/>
          <a:p>
            <a:pPr algn="ctr"/>
            <a:r>
              <a:rPr kumimoji="1" lang="ja-JP" altLang="en-US" sz="1600"/>
              <a:t>暗部用</a:t>
            </a:r>
            <a:endParaRPr kumimoji="1" lang="en-US" altLang="ja-JP" sz="1600"/>
          </a:p>
          <a:p>
            <a:pPr algn="ctr"/>
            <a:r>
              <a:rPr kumimoji="1" lang="ja-JP" altLang="en-US" sz="1600"/>
              <a:t>センサー</a:t>
            </a:r>
          </a:p>
        </p:txBody>
      </p:sp>
      <p:sp>
        <p:nvSpPr>
          <p:cNvPr id="21" name="テキスト ボックス 20">
            <a:extLst>
              <a:ext uri="{FF2B5EF4-FFF2-40B4-BE49-F238E27FC236}">
                <a16:creationId xmlns:a16="http://schemas.microsoft.com/office/drawing/2014/main" id="{2E68A239-1777-0319-FBEA-EF6A41F1E4E5}"/>
              </a:ext>
            </a:extLst>
          </p:cNvPr>
          <p:cNvSpPr txBox="1"/>
          <p:nvPr/>
        </p:nvSpPr>
        <p:spPr>
          <a:xfrm rot="2640473">
            <a:off x="7433798" y="4418218"/>
            <a:ext cx="2550910" cy="369332"/>
          </a:xfrm>
          <a:prstGeom prst="rect">
            <a:avLst/>
          </a:prstGeom>
          <a:noFill/>
        </p:spPr>
        <p:txBody>
          <a:bodyPr wrap="square" rtlCol="0">
            <a:spAutoFit/>
          </a:bodyPr>
          <a:lstStyle/>
          <a:p>
            <a:r>
              <a:rPr kumimoji="1" lang="ja-JP" altLang="en-US">
                <a:solidFill>
                  <a:srgbClr val="00B0F0"/>
                </a:solidFill>
              </a:rPr>
              <a:t>ハーフミラー</a:t>
            </a:r>
          </a:p>
        </p:txBody>
      </p:sp>
      <p:cxnSp>
        <p:nvCxnSpPr>
          <p:cNvPr id="33" name="直線コネクタ 32">
            <a:extLst>
              <a:ext uri="{FF2B5EF4-FFF2-40B4-BE49-F238E27FC236}">
                <a16:creationId xmlns:a16="http://schemas.microsoft.com/office/drawing/2014/main" id="{D05B4B41-5335-6A60-51F3-DDF27FDF5A00}"/>
              </a:ext>
            </a:extLst>
          </p:cNvPr>
          <p:cNvCxnSpPr>
            <a:cxnSpLocks/>
          </p:cNvCxnSpPr>
          <p:nvPr/>
        </p:nvCxnSpPr>
        <p:spPr>
          <a:xfrm flipH="1">
            <a:off x="6995160" y="4830269"/>
            <a:ext cx="2160540" cy="0"/>
          </a:xfrm>
          <a:prstGeom prst="line">
            <a:avLst/>
          </a:prstGeom>
          <a:ln w="76200">
            <a:solidFill>
              <a:srgbClr val="FFC000"/>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45" name="楕円 44">
            <a:extLst>
              <a:ext uri="{FF2B5EF4-FFF2-40B4-BE49-F238E27FC236}">
                <a16:creationId xmlns:a16="http://schemas.microsoft.com/office/drawing/2014/main" id="{B485DDA2-B634-F6AA-55C4-A7DB9936A7BA}"/>
              </a:ext>
            </a:extLst>
          </p:cNvPr>
          <p:cNvSpPr/>
          <p:nvPr/>
        </p:nvSpPr>
        <p:spPr>
          <a:xfrm>
            <a:off x="9106300" y="4776294"/>
            <a:ext cx="98799" cy="107950"/>
          </a:xfrm>
          <a:prstGeom prst="ellipse">
            <a:avLst/>
          </a:prstGeom>
          <a:solidFill>
            <a:srgbClr val="FFC000"/>
          </a:solidFill>
          <a:ln w="76200">
            <a:solidFill>
              <a:srgbClr val="FFC000"/>
            </a:solidFill>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p>
        </p:txBody>
      </p:sp>
      <p:pic>
        <p:nvPicPr>
          <p:cNvPr id="9" name="図 8">
            <a:extLst>
              <a:ext uri="{FF2B5EF4-FFF2-40B4-BE49-F238E27FC236}">
                <a16:creationId xmlns:a16="http://schemas.microsoft.com/office/drawing/2014/main" id="{B55D7B23-2413-3F1F-B0A4-F164DE5A99A5}"/>
              </a:ext>
            </a:extLst>
          </p:cNvPr>
          <p:cNvPicPr>
            <a:picLocks noChangeAspect="1"/>
          </p:cNvPicPr>
          <p:nvPr/>
        </p:nvPicPr>
        <p:blipFill>
          <a:blip r:embed="rId4"/>
          <a:srcRect t="24652" r="29587" b="23986"/>
          <a:stretch>
            <a:fillRect/>
          </a:stretch>
        </p:blipFill>
        <p:spPr>
          <a:xfrm>
            <a:off x="1060802" y="3209333"/>
            <a:ext cx="3691836" cy="3591561"/>
          </a:xfrm>
          <a:prstGeom prst="rect">
            <a:avLst/>
          </a:prstGeom>
        </p:spPr>
      </p:pic>
      <p:pic>
        <p:nvPicPr>
          <p:cNvPr id="4" name="図 3">
            <a:extLst>
              <a:ext uri="{FF2B5EF4-FFF2-40B4-BE49-F238E27FC236}">
                <a16:creationId xmlns:a16="http://schemas.microsoft.com/office/drawing/2014/main" id="{89AE39E9-67CD-99FF-101A-763439FE7939}"/>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40000" contrast="40000"/>
                    </a14:imgEffect>
                  </a14:imgLayer>
                </a14:imgProps>
              </a:ext>
            </a:extLst>
          </a:blip>
          <a:stretch>
            <a:fillRect/>
          </a:stretch>
        </p:blipFill>
        <p:spPr>
          <a:xfrm>
            <a:off x="10228195" y="3466982"/>
            <a:ext cx="1525029" cy="857829"/>
          </a:xfrm>
          <a:prstGeom prst="rect">
            <a:avLst/>
          </a:prstGeom>
        </p:spPr>
      </p:pic>
      <p:pic>
        <p:nvPicPr>
          <p:cNvPr id="5" name="図 4">
            <a:extLst>
              <a:ext uri="{FF2B5EF4-FFF2-40B4-BE49-F238E27FC236}">
                <a16:creationId xmlns:a16="http://schemas.microsoft.com/office/drawing/2014/main" id="{FC34D72E-2443-E51E-08D0-359C3F109D78}"/>
              </a:ext>
            </a:extLst>
          </p:cNvPr>
          <p:cNvPicPr>
            <a:picLocks noChangeAspect="1"/>
          </p:cNvPicPr>
          <p:nvPr/>
        </p:nvPicPr>
        <p:blipFill>
          <a:blip r:embed="rId7">
            <a:extLst>
              <a:ext uri="{BEBA8EAE-BF5A-486C-A8C5-ECC9F3942E4B}">
                <a14:imgProps xmlns:a14="http://schemas.microsoft.com/office/drawing/2010/main">
                  <a14:imgLayer r:embed="rId6">
                    <a14:imgEffect>
                      <a14:brightnessContrast bright="40000"/>
                    </a14:imgEffect>
                  </a14:imgLayer>
                </a14:imgProps>
              </a:ext>
            </a:extLst>
          </a:blip>
          <a:stretch>
            <a:fillRect/>
          </a:stretch>
        </p:blipFill>
        <p:spPr>
          <a:xfrm>
            <a:off x="9510347" y="5943065"/>
            <a:ext cx="1525029" cy="857829"/>
          </a:xfrm>
          <a:prstGeom prst="rect">
            <a:avLst/>
          </a:prstGeom>
        </p:spPr>
      </p:pic>
      <p:pic>
        <p:nvPicPr>
          <p:cNvPr id="7" name="図 6">
            <a:extLst>
              <a:ext uri="{FF2B5EF4-FFF2-40B4-BE49-F238E27FC236}">
                <a16:creationId xmlns:a16="http://schemas.microsoft.com/office/drawing/2014/main" id="{447C8255-1531-49AC-2D38-02972BE832DC}"/>
              </a:ext>
            </a:extLst>
          </p:cNvPr>
          <p:cNvPicPr>
            <a:picLocks noChangeAspect="1"/>
          </p:cNvPicPr>
          <p:nvPr/>
        </p:nvPicPr>
        <p:blipFill>
          <a:blip r:embed="rId8">
            <a:extLst>
              <a:ext uri="{BEBA8EAE-BF5A-486C-A8C5-ECC9F3942E4B}">
                <a14:imgProps xmlns:a14="http://schemas.microsoft.com/office/drawing/2010/main">
                  <a14:imgLayer r:embed="rId6">
                    <a14:imgEffect>
                      <a14:brightnessContrast contrast="20000"/>
                    </a14:imgEffect>
                  </a14:imgLayer>
                </a14:imgProps>
              </a:ext>
            </a:extLst>
          </a:blip>
          <a:stretch>
            <a:fillRect/>
          </a:stretch>
        </p:blipFill>
        <p:spPr>
          <a:xfrm>
            <a:off x="5370358" y="4387572"/>
            <a:ext cx="1525029" cy="857829"/>
          </a:xfrm>
          <a:prstGeom prst="rect">
            <a:avLst/>
          </a:prstGeom>
        </p:spPr>
      </p:pic>
    </p:spTree>
    <p:extLst>
      <p:ext uri="{BB962C8B-B14F-4D97-AF65-F5344CB8AC3E}">
        <p14:creationId xmlns:p14="http://schemas.microsoft.com/office/powerpoint/2010/main" val="149795911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51AA0F4-C3BF-CA47-C723-F628ABF3B48C}"/>
              </a:ext>
            </a:extLst>
          </p:cNvPr>
          <p:cNvSpPr>
            <a:spLocks noGrp="1"/>
          </p:cNvSpPr>
          <p:nvPr>
            <p:ph type="title"/>
          </p:nvPr>
        </p:nvSpPr>
        <p:spPr/>
        <p:txBody>
          <a:bodyPr/>
          <a:lstStyle/>
          <a:p>
            <a:r>
              <a:rPr kumimoji="1" lang="ja-JP" altLang="en-US"/>
              <a:t>ダイナミックレンジ</a:t>
            </a:r>
          </a:p>
        </p:txBody>
      </p:sp>
      <p:sp>
        <p:nvSpPr>
          <p:cNvPr id="3" name="コンテンツ プレースホルダー 2">
            <a:extLst>
              <a:ext uri="{FF2B5EF4-FFF2-40B4-BE49-F238E27FC236}">
                <a16:creationId xmlns:a16="http://schemas.microsoft.com/office/drawing/2014/main" id="{28443A6D-2CF4-38F9-CC75-529D4278CBBB}"/>
              </a:ext>
            </a:extLst>
          </p:cNvPr>
          <p:cNvSpPr>
            <a:spLocks noGrp="1"/>
          </p:cNvSpPr>
          <p:nvPr>
            <p:ph idx="1"/>
          </p:nvPr>
        </p:nvSpPr>
        <p:spPr/>
        <p:txBody>
          <a:bodyPr/>
          <a:lstStyle/>
          <a:p>
            <a:r>
              <a:rPr lang="en-US" altLang="ja-JP"/>
              <a:t>2</a:t>
            </a:r>
            <a:r>
              <a:rPr lang="ja-JP" altLang="en-US"/>
              <a:t>つのセンサーで視覚の輝度範囲をほぼカバー</a:t>
            </a:r>
            <a:endParaRPr lang="en-US" altLang="ja-JP"/>
          </a:p>
        </p:txBody>
      </p:sp>
      <p:sp>
        <p:nvSpPr>
          <p:cNvPr id="7" name="正方形/長方形 6">
            <a:extLst>
              <a:ext uri="{FF2B5EF4-FFF2-40B4-BE49-F238E27FC236}">
                <a16:creationId xmlns:a16="http://schemas.microsoft.com/office/drawing/2014/main" id="{53813991-C3B1-9DAC-12C7-788E7976FE23}"/>
              </a:ext>
            </a:extLst>
          </p:cNvPr>
          <p:cNvSpPr/>
          <p:nvPr/>
        </p:nvSpPr>
        <p:spPr>
          <a:xfrm>
            <a:off x="2357066" y="3503464"/>
            <a:ext cx="7128000" cy="223200"/>
          </a:xfrm>
          <a:prstGeom prst="rect">
            <a:avLst/>
          </a:prstGeom>
          <a:gradFill flip="none" rotWithShape="1">
            <a:gsLst>
              <a:gs pos="0">
                <a:schemeClr val="tx1"/>
              </a:gs>
              <a:gs pos="100000">
                <a:schemeClr val="bg1"/>
              </a:gs>
            </a:gsLst>
            <a:lin ang="0" scaled="1"/>
            <a:tileRect/>
          </a:gra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F0B6028F-5441-05B9-C920-2EBB18F7052F}"/>
              </a:ext>
            </a:extLst>
          </p:cNvPr>
          <p:cNvSpPr txBox="1"/>
          <p:nvPr/>
        </p:nvSpPr>
        <p:spPr>
          <a:xfrm>
            <a:off x="1535524" y="3417739"/>
            <a:ext cx="1362826" cy="400110"/>
          </a:xfrm>
          <a:prstGeom prst="rect">
            <a:avLst/>
          </a:prstGeom>
          <a:noFill/>
        </p:spPr>
        <p:txBody>
          <a:bodyPr wrap="square" rtlCol="0">
            <a:spAutoFit/>
          </a:bodyPr>
          <a:lstStyle/>
          <a:p>
            <a:r>
              <a:rPr kumimoji="1" lang="en-US" altLang="ja-JP" sz="2000" b="1"/>
              <a:t>HDR</a:t>
            </a:r>
            <a:endParaRPr kumimoji="1" lang="ja-JP" altLang="en-US" sz="2000" b="1"/>
          </a:p>
        </p:txBody>
      </p:sp>
      <p:sp>
        <p:nvSpPr>
          <p:cNvPr id="17" name="テキスト ボックス 16">
            <a:extLst>
              <a:ext uri="{FF2B5EF4-FFF2-40B4-BE49-F238E27FC236}">
                <a16:creationId xmlns:a16="http://schemas.microsoft.com/office/drawing/2014/main" id="{EC1C177F-8873-FE17-1972-FBCA6CDA55F3}"/>
              </a:ext>
            </a:extLst>
          </p:cNvPr>
          <p:cNvSpPr txBox="1"/>
          <p:nvPr/>
        </p:nvSpPr>
        <p:spPr>
          <a:xfrm>
            <a:off x="1574056" y="3770360"/>
            <a:ext cx="585175" cy="261610"/>
          </a:xfrm>
          <a:prstGeom prst="rect">
            <a:avLst/>
          </a:prstGeom>
          <a:noFill/>
        </p:spPr>
        <p:txBody>
          <a:bodyPr wrap="square" rtlCol="0">
            <a:spAutoFit/>
          </a:bodyPr>
          <a:lstStyle/>
          <a:p>
            <a:r>
              <a:rPr lang="en-US" altLang="ja-JP" sz="1100"/>
              <a:t>PQ</a:t>
            </a:r>
            <a:endParaRPr kumimoji="1" lang="ja-JP" altLang="en-US" sz="1100"/>
          </a:p>
        </p:txBody>
      </p:sp>
      <p:sp>
        <p:nvSpPr>
          <p:cNvPr id="18" name="正方形/長方形 17">
            <a:extLst>
              <a:ext uri="{FF2B5EF4-FFF2-40B4-BE49-F238E27FC236}">
                <a16:creationId xmlns:a16="http://schemas.microsoft.com/office/drawing/2014/main" id="{FD2CC629-A99C-48AD-2612-881242F79CE4}"/>
              </a:ext>
            </a:extLst>
          </p:cNvPr>
          <p:cNvSpPr/>
          <p:nvPr/>
        </p:nvSpPr>
        <p:spPr>
          <a:xfrm>
            <a:off x="4867274" y="6155302"/>
            <a:ext cx="4617791" cy="154621"/>
          </a:xfrm>
          <a:prstGeom prst="rect">
            <a:avLst/>
          </a:prstGeom>
          <a:gradFill flip="none" rotWithShape="1">
            <a:gsLst>
              <a:gs pos="0">
                <a:schemeClr val="tx1"/>
              </a:gs>
              <a:gs pos="100000">
                <a:schemeClr val="bg1"/>
              </a:gs>
            </a:gsLst>
            <a:lin ang="0" scaled="1"/>
            <a:tileRect/>
          </a:gradFill>
          <a:ln>
            <a:solidFill>
              <a:srgbClr val="66CC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sp>
        <p:nvSpPr>
          <p:cNvPr id="19" name="正方形/長方形 18">
            <a:extLst>
              <a:ext uri="{FF2B5EF4-FFF2-40B4-BE49-F238E27FC236}">
                <a16:creationId xmlns:a16="http://schemas.microsoft.com/office/drawing/2014/main" id="{7314DCA3-3038-C3E6-2D25-AB2447F6A4CC}"/>
              </a:ext>
            </a:extLst>
          </p:cNvPr>
          <p:cNvSpPr/>
          <p:nvPr/>
        </p:nvSpPr>
        <p:spPr>
          <a:xfrm>
            <a:off x="3341206" y="5981298"/>
            <a:ext cx="3913777" cy="154621"/>
          </a:xfrm>
          <a:prstGeom prst="rect">
            <a:avLst/>
          </a:prstGeom>
          <a:gradFill flip="none" rotWithShape="1">
            <a:gsLst>
              <a:gs pos="0">
                <a:schemeClr val="tx1"/>
              </a:gs>
              <a:gs pos="100000">
                <a:schemeClr val="bg1"/>
              </a:gs>
            </a:gsLst>
            <a:lin ang="0" scaled="1"/>
            <a:tileRect/>
          </a:gradFill>
          <a:ln>
            <a:solidFill>
              <a:srgbClr val="FF7C8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sp>
        <p:nvSpPr>
          <p:cNvPr id="22" name="正方形/長方形 21">
            <a:extLst>
              <a:ext uri="{FF2B5EF4-FFF2-40B4-BE49-F238E27FC236}">
                <a16:creationId xmlns:a16="http://schemas.microsoft.com/office/drawing/2014/main" id="{4899581E-6280-6C5C-FF5F-430BC28F3C03}"/>
              </a:ext>
            </a:extLst>
          </p:cNvPr>
          <p:cNvSpPr/>
          <p:nvPr/>
        </p:nvSpPr>
        <p:spPr>
          <a:xfrm>
            <a:off x="2355580" y="2878305"/>
            <a:ext cx="2176803" cy="223200"/>
          </a:xfrm>
          <a:prstGeom prst="rect">
            <a:avLst/>
          </a:prstGeom>
          <a:noFill/>
          <a:ln w="12700">
            <a:solidFill>
              <a:schemeClr val="tx1">
                <a:lumMod val="50000"/>
                <a:lumOff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正方形/長方形 22">
            <a:extLst>
              <a:ext uri="{FF2B5EF4-FFF2-40B4-BE49-F238E27FC236}">
                <a16:creationId xmlns:a16="http://schemas.microsoft.com/office/drawing/2014/main" id="{A911F17B-1067-75FB-C671-CA9F61B6388A}"/>
              </a:ext>
            </a:extLst>
          </p:cNvPr>
          <p:cNvSpPr/>
          <p:nvPr/>
        </p:nvSpPr>
        <p:spPr>
          <a:xfrm>
            <a:off x="3339510" y="2877192"/>
            <a:ext cx="6145551" cy="223200"/>
          </a:xfrm>
          <a:prstGeom prst="rect">
            <a:avLst/>
          </a:prstGeom>
          <a:gradFill flip="none" rotWithShape="1">
            <a:gsLst>
              <a:gs pos="0">
                <a:schemeClr val="tx1"/>
              </a:gs>
              <a:gs pos="100000">
                <a:schemeClr val="bg1"/>
              </a:gs>
            </a:gsLst>
            <a:lin ang="0" scaled="1"/>
            <a:tileRect/>
          </a:gra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正方形/長方形 23">
            <a:extLst>
              <a:ext uri="{FF2B5EF4-FFF2-40B4-BE49-F238E27FC236}">
                <a16:creationId xmlns:a16="http://schemas.microsoft.com/office/drawing/2014/main" id="{8A37F647-63CC-442B-5557-E5DB1BFE56A9}"/>
              </a:ext>
            </a:extLst>
          </p:cNvPr>
          <p:cNvSpPr/>
          <p:nvPr/>
        </p:nvSpPr>
        <p:spPr>
          <a:xfrm>
            <a:off x="9485061" y="2879224"/>
            <a:ext cx="1581150" cy="223200"/>
          </a:xfrm>
          <a:prstGeom prst="rect">
            <a:avLst/>
          </a:prstGeom>
          <a:noFill/>
          <a:ln w="127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6" name="テキスト ボックス 25">
            <a:extLst>
              <a:ext uri="{FF2B5EF4-FFF2-40B4-BE49-F238E27FC236}">
                <a16:creationId xmlns:a16="http://schemas.microsoft.com/office/drawing/2014/main" id="{B1C4619F-A79B-2274-E4CE-368AD33251CB}"/>
              </a:ext>
            </a:extLst>
          </p:cNvPr>
          <p:cNvSpPr txBox="1"/>
          <p:nvPr/>
        </p:nvSpPr>
        <p:spPr>
          <a:xfrm>
            <a:off x="1544220" y="2787715"/>
            <a:ext cx="1362826" cy="400110"/>
          </a:xfrm>
          <a:prstGeom prst="rect">
            <a:avLst/>
          </a:prstGeom>
          <a:noFill/>
        </p:spPr>
        <p:txBody>
          <a:bodyPr wrap="square" rtlCol="0">
            <a:spAutoFit/>
          </a:bodyPr>
          <a:lstStyle/>
          <a:p>
            <a:r>
              <a:rPr kumimoji="1" lang="ja-JP" altLang="en-US" sz="2000" b="1">
                <a:solidFill>
                  <a:schemeClr val="tx1">
                    <a:lumMod val="50000"/>
                    <a:lumOff val="50000"/>
                  </a:schemeClr>
                </a:solidFill>
              </a:rPr>
              <a:t>視覚</a:t>
            </a:r>
          </a:p>
        </p:txBody>
      </p:sp>
      <p:cxnSp>
        <p:nvCxnSpPr>
          <p:cNvPr id="28" name="直線コネクタ 27">
            <a:extLst>
              <a:ext uri="{FF2B5EF4-FFF2-40B4-BE49-F238E27FC236}">
                <a16:creationId xmlns:a16="http://schemas.microsoft.com/office/drawing/2014/main" id="{98120D31-A8F6-79F5-E2B4-CCD656BBF5CD}"/>
              </a:ext>
            </a:extLst>
          </p:cNvPr>
          <p:cNvCxnSpPr>
            <a:cxnSpLocks/>
          </p:cNvCxnSpPr>
          <p:nvPr/>
        </p:nvCxnSpPr>
        <p:spPr>
          <a:xfrm>
            <a:off x="9485066" y="2854286"/>
            <a:ext cx="0" cy="3348724"/>
          </a:xfrm>
          <a:prstGeom prst="line">
            <a:avLst/>
          </a:prstGeom>
          <a:ln>
            <a:solidFill>
              <a:schemeClr val="bg1">
                <a:lumMod val="65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29" name="直線コネクタ 28">
            <a:extLst>
              <a:ext uri="{FF2B5EF4-FFF2-40B4-BE49-F238E27FC236}">
                <a16:creationId xmlns:a16="http://schemas.microsoft.com/office/drawing/2014/main" id="{26404928-E45C-C7F1-3C94-FBC46DB1D94C}"/>
              </a:ext>
            </a:extLst>
          </p:cNvPr>
          <p:cNvCxnSpPr>
            <a:cxnSpLocks/>
          </p:cNvCxnSpPr>
          <p:nvPr/>
        </p:nvCxnSpPr>
        <p:spPr>
          <a:xfrm>
            <a:off x="3339510" y="2860254"/>
            <a:ext cx="0" cy="3348724"/>
          </a:xfrm>
          <a:prstGeom prst="line">
            <a:avLst/>
          </a:prstGeom>
          <a:ln>
            <a:solidFill>
              <a:schemeClr val="bg1">
                <a:lumMod val="65000"/>
              </a:schemeClr>
            </a:solidFill>
            <a:prstDash val="dash"/>
          </a:ln>
        </p:spPr>
        <p:style>
          <a:lnRef idx="2">
            <a:schemeClr val="accent1"/>
          </a:lnRef>
          <a:fillRef idx="0">
            <a:schemeClr val="accent1"/>
          </a:fillRef>
          <a:effectRef idx="1">
            <a:schemeClr val="accent1"/>
          </a:effectRef>
          <a:fontRef idx="minor">
            <a:schemeClr val="tx1"/>
          </a:fontRef>
        </p:style>
      </p:cxnSp>
      <p:sp>
        <p:nvSpPr>
          <p:cNvPr id="20" name="テキスト ボックス 19">
            <a:extLst>
              <a:ext uri="{FF2B5EF4-FFF2-40B4-BE49-F238E27FC236}">
                <a16:creationId xmlns:a16="http://schemas.microsoft.com/office/drawing/2014/main" id="{CFE2F6E8-2353-7C9B-5E11-9312CC81CEAB}"/>
              </a:ext>
            </a:extLst>
          </p:cNvPr>
          <p:cNvSpPr txBox="1"/>
          <p:nvPr/>
        </p:nvSpPr>
        <p:spPr>
          <a:xfrm>
            <a:off x="9221670" y="5981298"/>
            <a:ext cx="1963963" cy="584775"/>
          </a:xfrm>
          <a:prstGeom prst="rect">
            <a:avLst/>
          </a:prstGeom>
          <a:noFill/>
        </p:spPr>
        <p:txBody>
          <a:bodyPr wrap="square" rtlCol="0">
            <a:spAutoFit/>
          </a:bodyPr>
          <a:lstStyle/>
          <a:p>
            <a:pPr algn="ctr"/>
            <a:r>
              <a:rPr lang="ja-JP" altLang="en-US" sz="1600"/>
              <a:t>ハイライト用</a:t>
            </a:r>
            <a:endParaRPr lang="en-US" altLang="ja-JP" sz="1600"/>
          </a:p>
          <a:p>
            <a:pPr algn="ctr"/>
            <a:r>
              <a:rPr lang="ja-JP" altLang="en-US" sz="1600"/>
              <a:t>センサー</a:t>
            </a:r>
            <a:endParaRPr kumimoji="1" lang="ja-JP" altLang="en-US" sz="1600"/>
          </a:p>
        </p:txBody>
      </p:sp>
      <p:sp>
        <p:nvSpPr>
          <p:cNvPr id="21" name="テキスト ボックス 20">
            <a:extLst>
              <a:ext uri="{FF2B5EF4-FFF2-40B4-BE49-F238E27FC236}">
                <a16:creationId xmlns:a16="http://schemas.microsoft.com/office/drawing/2014/main" id="{864683DC-ADF2-4ED0-55AC-7BAB033559C1}"/>
              </a:ext>
            </a:extLst>
          </p:cNvPr>
          <p:cNvSpPr txBox="1"/>
          <p:nvPr/>
        </p:nvSpPr>
        <p:spPr>
          <a:xfrm>
            <a:off x="2299383" y="5818676"/>
            <a:ext cx="1194525" cy="584775"/>
          </a:xfrm>
          <a:prstGeom prst="rect">
            <a:avLst/>
          </a:prstGeom>
          <a:noFill/>
        </p:spPr>
        <p:txBody>
          <a:bodyPr wrap="square" rtlCol="0">
            <a:spAutoFit/>
          </a:bodyPr>
          <a:lstStyle/>
          <a:p>
            <a:pPr algn="ctr"/>
            <a:r>
              <a:rPr lang="ja-JP" altLang="en-US" sz="1600"/>
              <a:t>暗部用</a:t>
            </a:r>
            <a:endParaRPr lang="en-US" altLang="ja-JP" sz="1600"/>
          </a:p>
          <a:p>
            <a:pPr algn="ctr"/>
            <a:r>
              <a:rPr lang="ja-JP" altLang="en-US" sz="1600"/>
              <a:t>センサー</a:t>
            </a:r>
            <a:endParaRPr lang="en-US" altLang="ja-JP" sz="1600"/>
          </a:p>
        </p:txBody>
      </p:sp>
      <p:sp>
        <p:nvSpPr>
          <p:cNvPr id="30" name="正方形/長方形 29">
            <a:extLst>
              <a:ext uri="{FF2B5EF4-FFF2-40B4-BE49-F238E27FC236}">
                <a16:creationId xmlns:a16="http://schemas.microsoft.com/office/drawing/2014/main" id="{552E5522-76AB-F26D-A5C5-1D97883FF235}"/>
              </a:ext>
            </a:extLst>
          </p:cNvPr>
          <p:cNvSpPr/>
          <p:nvPr/>
        </p:nvSpPr>
        <p:spPr>
          <a:xfrm>
            <a:off x="3339511" y="5543155"/>
            <a:ext cx="6145554" cy="223200"/>
          </a:xfrm>
          <a:prstGeom prst="rect">
            <a:avLst/>
          </a:prstGeom>
          <a:gradFill flip="none" rotWithShape="1">
            <a:gsLst>
              <a:gs pos="0">
                <a:schemeClr val="tx1"/>
              </a:gs>
              <a:gs pos="100000">
                <a:schemeClr val="bg1"/>
              </a:gs>
            </a:gsLst>
            <a:lin ang="0" scaled="1"/>
            <a:tileRect/>
          </a:gradFill>
          <a:ln>
            <a:solidFill>
              <a:srgbClr val="FF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テキスト ボックス 32">
            <a:extLst>
              <a:ext uri="{FF2B5EF4-FFF2-40B4-BE49-F238E27FC236}">
                <a16:creationId xmlns:a16="http://schemas.microsoft.com/office/drawing/2014/main" id="{CD0D048C-335D-8E71-1ECB-8992D5B3B795}"/>
              </a:ext>
            </a:extLst>
          </p:cNvPr>
          <p:cNvSpPr txBox="1"/>
          <p:nvPr/>
        </p:nvSpPr>
        <p:spPr>
          <a:xfrm>
            <a:off x="958500" y="5345393"/>
            <a:ext cx="2681766" cy="584775"/>
          </a:xfrm>
          <a:prstGeom prst="rect">
            <a:avLst/>
          </a:prstGeom>
          <a:noFill/>
        </p:spPr>
        <p:txBody>
          <a:bodyPr wrap="square" rtlCol="0">
            <a:spAutoFit/>
          </a:bodyPr>
          <a:lstStyle/>
          <a:p>
            <a:r>
              <a:rPr kumimoji="1" lang="en-US" altLang="ja-JP" sz="3200" b="1">
                <a:solidFill>
                  <a:srgbClr val="FF00FF"/>
                </a:solidFill>
              </a:rPr>
              <a:t>HDR</a:t>
            </a:r>
            <a:r>
              <a:rPr kumimoji="1" lang="ja-JP" altLang="en-US" sz="3200" b="1">
                <a:solidFill>
                  <a:srgbClr val="FF00FF"/>
                </a:solidFill>
              </a:rPr>
              <a:t>カメラ</a:t>
            </a:r>
          </a:p>
        </p:txBody>
      </p:sp>
      <p:sp>
        <p:nvSpPr>
          <p:cNvPr id="4" name="正方形/長方形 3">
            <a:extLst>
              <a:ext uri="{FF2B5EF4-FFF2-40B4-BE49-F238E27FC236}">
                <a16:creationId xmlns:a16="http://schemas.microsoft.com/office/drawing/2014/main" id="{457934BC-74A4-FC2E-5A02-27593724A5F1}"/>
              </a:ext>
            </a:extLst>
          </p:cNvPr>
          <p:cNvSpPr/>
          <p:nvPr/>
        </p:nvSpPr>
        <p:spPr>
          <a:xfrm>
            <a:off x="6860376" y="4760916"/>
            <a:ext cx="2188915" cy="88751"/>
          </a:xfrm>
          <a:prstGeom prst="rect">
            <a:avLst/>
          </a:prstGeom>
          <a:gradFill flip="none" rotWithShape="1">
            <a:gsLst>
              <a:gs pos="0">
                <a:schemeClr val="tx1"/>
              </a:gs>
              <a:gs pos="100000">
                <a:schemeClr val="bg1"/>
              </a:gs>
            </a:gsLst>
            <a:lin ang="0" scaled="1"/>
            <a:tileRect/>
          </a:gradFill>
          <a:ln>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sp>
        <p:nvSpPr>
          <p:cNvPr id="5" name="正方形/長方形 4">
            <a:extLst>
              <a:ext uri="{FF2B5EF4-FFF2-40B4-BE49-F238E27FC236}">
                <a16:creationId xmlns:a16="http://schemas.microsoft.com/office/drawing/2014/main" id="{365814D1-5F0D-0991-BE68-5A058EC69C4B}"/>
              </a:ext>
            </a:extLst>
          </p:cNvPr>
          <p:cNvSpPr/>
          <p:nvPr/>
        </p:nvSpPr>
        <p:spPr>
          <a:xfrm>
            <a:off x="6456825" y="4672643"/>
            <a:ext cx="2188915" cy="88751"/>
          </a:xfrm>
          <a:prstGeom prst="rect">
            <a:avLst/>
          </a:prstGeom>
          <a:gradFill flip="none" rotWithShape="1">
            <a:gsLst>
              <a:gs pos="0">
                <a:schemeClr val="tx1"/>
              </a:gs>
              <a:gs pos="100000">
                <a:schemeClr val="bg1"/>
              </a:gs>
            </a:gsLst>
            <a:lin ang="0" scaled="1"/>
            <a:tileRect/>
          </a:gradFill>
          <a:ln>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sp>
        <p:nvSpPr>
          <p:cNvPr id="6" name="正方形/長方形 5">
            <a:extLst>
              <a:ext uri="{FF2B5EF4-FFF2-40B4-BE49-F238E27FC236}">
                <a16:creationId xmlns:a16="http://schemas.microsoft.com/office/drawing/2014/main" id="{7AAD72C1-6A38-2AF5-21FA-DB4773443DE5}"/>
              </a:ext>
            </a:extLst>
          </p:cNvPr>
          <p:cNvSpPr/>
          <p:nvPr/>
        </p:nvSpPr>
        <p:spPr>
          <a:xfrm>
            <a:off x="6050889" y="4581272"/>
            <a:ext cx="2188915" cy="88751"/>
          </a:xfrm>
          <a:prstGeom prst="rect">
            <a:avLst/>
          </a:prstGeom>
          <a:gradFill flip="none" rotWithShape="1">
            <a:gsLst>
              <a:gs pos="0">
                <a:schemeClr val="tx1"/>
              </a:gs>
              <a:gs pos="100000">
                <a:schemeClr val="bg1"/>
              </a:gs>
            </a:gsLst>
            <a:lin ang="0" scaled="1"/>
            <a:tileRect/>
          </a:gradFill>
          <a:ln>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sp>
        <p:nvSpPr>
          <p:cNvPr id="25" name="正方形/長方形 24">
            <a:extLst>
              <a:ext uri="{FF2B5EF4-FFF2-40B4-BE49-F238E27FC236}">
                <a16:creationId xmlns:a16="http://schemas.microsoft.com/office/drawing/2014/main" id="{CF47B8F4-1D46-B614-DEBE-AA9231E6BF72}"/>
              </a:ext>
            </a:extLst>
          </p:cNvPr>
          <p:cNvSpPr/>
          <p:nvPr/>
        </p:nvSpPr>
        <p:spPr>
          <a:xfrm>
            <a:off x="5627933" y="4489901"/>
            <a:ext cx="2188915" cy="88751"/>
          </a:xfrm>
          <a:prstGeom prst="rect">
            <a:avLst/>
          </a:prstGeom>
          <a:gradFill flip="none" rotWithShape="1">
            <a:gsLst>
              <a:gs pos="0">
                <a:schemeClr val="tx1"/>
              </a:gs>
              <a:gs pos="100000">
                <a:schemeClr val="bg1"/>
              </a:gs>
            </a:gsLst>
            <a:lin ang="0" scaled="1"/>
            <a:tileRect/>
          </a:gradFill>
          <a:ln>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sp>
        <p:nvSpPr>
          <p:cNvPr id="31" name="正方形/長方形 30">
            <a:extLst>
              <a:ext uri="{FF2B5EF4-FFF2-40B4-BE49-F238E27FC236}">
                <a16:creationId xmlns:a16="http://schemas.microsoft.com/office/drawing/2014/main" id="{DBD68C49-4FC5-42D5-D8F6-406B8DB1F1D3}"/>
              </a:ext>
            </a:extLst>
          </p:cNvPr>
          <p:cNvSpPr/>
          <p:nvPr/>
        </p:nvSpPr>
        <p:spPr>
          <a:xfrm>
            <a:off x="5267206" y="4397573"/>
            <a:ext cx="2188915" cy="88751"/>
          </a:xfrm>
          <a:prstGeom prst="rect">
            <a:avLst/>
          </a:prstGeom>
          <a:gradFill flip="none" rotWithShape="1">
            <a:gsLst>
              <a:gs pos="0">
                <a:schemeClr val="tx1"/>
              </a:gs>
              <a:gs pos="100000">
                <a:schemeClr val="bg1"/>
              </a:gs>
            </a:gsLst>
            <a:lin ang="0" scaled="1"/>
            <a:tileRect/>
          </a:gradFill>
          <a:ln>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sp>
        <p:nvSpPr>
          <p:cNvPr id="32" name="テキスト ボックス 31">
            <a:extLst>
              <a:ext uri="{FF2B5EF4-FFF2-40B4-BE49-F238E27FC236}">
                <a16:creationId xmlns:a16="http://schemas.microsoft.com/office/drawing/2014/main" id="{EDFBAC64-2EB6-CEAD-0DD7-3EE52632F6CE}"/>
              </a:ext>
            </a:extLst>
          </p:cNvPr>
          <p:cNvSpPr txBox="1"/>
          <p:nvPr/>
        </p:nvSpPr>
        <p:spPr>
          <a:xfrm>
            <a:off x="2734689" y="4212930"/>
            <a:ext cx="2681766" cy="830997"/>
          </a:xfrm>
          <a:prstGeom prst="rect">
            <a:avLst/>
          </a:prstGeom>
          <a:noFill/>
        </p:spPr>
        <p:txBody>
          <a:bodyPr wrap="square" rtlCol="0">
            <a:spAutoFit/>
          </a:bodyPr>
          <a:lstStyle>
            <a:defPPr>
              <a:defRPr lang="ja-JP"/>
            </a:defPPr>
            <a:lvl1pPr algn="ctr">
              <a:defRPr sz="2400" b="1">
                <a:solidFill>
                  <a:srgbClr val="0070C0"/>
                </a:solidFill>
              </a:defRPr>
            </a:lvl1pPr>
          </a:lstStyle>
          <a:p>
            <a:r>
              <a:rPr lang="ja-JP" altLang="en-US"/>
              <a:t>一般的な</a:t>
            </a:r>
            <a:endParaRPr lang="en-US" altLang="ja-JP"/>
          </a:p>
          <a:p>
            <a:r>
              <a:rPr lang="ja-JP" altLang="en-US"/>
              <a:t>ブラケット合成</a:t>
            </a:r>
          </a:p>
        </p:txBody>
      </p:sp>
      <p:sp>
        <p:nvSpPr>
          <p:cNvPr id="34" name="テキスト ボックス 33">
            <a:extLst>
              <a:ext uri="{FF2B5EF4-FFF2-40B4-BE49-F238E27FC236}">
                <a16:creationId xmlns:a16="http://schemas.microsoft.com/office/drawing/2014/main" id="{08B0F05F-2B19-70FC-9A54-B4576149B4A7}"/>
              </a:ext>
            </a:extLst>
          </p:cNvPr>
          <p:cNvSpPr txBox="1"/>
          <p:nvPr/>
        </p:nvSpPr>
        <p:spPr>
          <a:xfrm>
            <a:off x="9850463" y="3117998"/>
            <a:ext cx="715716" cy="369332"/>
          </a:xfrm>
          <a:prstGeom prst="rect">
            <a:avLst/>
          </a:prstGeom>
          <a:noFill/>
        </p:spPr>
        <p:txBody>
          <a:bodyPr wrap="square" rtlCol="0">
            <a:spAutoFit/>
          </a:bodyPr>
          <a:lstStyle/>
          <a:p>
            <a:r>
              <a:rPr kumimoji="1" lang="en-US" altLang="ja-JP"/>
              <a:t>[nit]</a:t>
            </a:r>
            <a:endParaRPr kumimoji="1" lang="ja-JP" altLang="en-US"/>
          </a:p>
        </p:txBody>
      </p:sp>
      <p:sp>
        <p:nvSpPr>
          <p:cNvPr id="35" name="テキスト ボックス 34">
            <a:extLst>
              <a:ext uri="{FF2B5EF4-FFF2-40B4-BE49-F238E27FC236}">
                <a16:creationId xmlns:a16="http://schemas.microsoft.com/office/drawing/2014/main" id="{904E709F-2D77-A2F7-4ECF-F82F62AFBE78}"/>
              </a:ext>
            </a:extLst>
          </p:cNvPr>
          <p:cNvSpPr txBox="1"/>
          <p:nvPr/>
        </p:nvSpPr>
        <p:spPr>
          <a:xfrm>
            <a:off x="4668261" y="3117998"/>
            <a:ext cx="1080000" cy="369332"/>
          </a:xfrm>
          <a:prstGeom prst="rect">
            <a:avLst/>
          </a:prstGeom>
          <a:noFill/>
        </p:spPr>
        <p:txBody>
          <a:bodyPr wrap="square" rtlCol="0">
            <a:spAutoFit/>
          </a:bodyPr>
          <a:lstStyle/>
          <a:p>
            <a:pPr algn="ctr"/>
            <a:r>
              <a:rPr kumimoji="1" lang="en-US" altLang="ja-JP"/>
              <a:t>0.1</a:t>
            </a:r>
            <a:endParaRPr kumimoji="1" lang="ja-JP" altLang="en-US"/>
          </a:p>
        </p:txBody>
      </p:sp>
      <p:sp>
        <p:nvSpPr>
          <p:cNvPr id="36" name="テキスト ボックス 35">
            <a:extLst>
              <a:ext uri="{FF2B5EF4-FFF2-40B4-BE49-F238E27FC236}">
                <a16:creationId xmlns:a16="http://schemas.microsoft.com/office/drawing/2014/main" id="{35374D68-D950-68C8-9C3F-FE2F606C494A}"/>
              </a:ext>
            </a:extLst>
          </p:cNvPr>
          <p:cNvSpPr txBox="1"/>
          <p:nvPr/>
        </p:nvSpPr>
        <p:spPr>
          <a:xfrm>
            <a:off x="1687890" y="3120183"/>
            <a:ext cx="1080000" cy="369332"/>
          </a:xfrm>
          <a:prstGeom prst="rect">
            <a:avLst/>
          </a:prstGeom>
          <a:noFill/>
        </p:spPr>
        <p:txBody>
          <a:bodyPr wrap="square" rtlCol="0">
            <a:spAutoFit/>
          </a:bodyPr>
          <a:lstStyle/>
          <a:p>
            <a:r>
              <a:rPr lang="en-US" altLang="ja-JP"/>
              <a:t>~0.0001</a:t>
            </a:r>
            <a:endParaRPr kumimoji="1" lang="ja-JP" altLang="en-US"/>
          </a:p>
        </p:txBody>
      </p:sp>
      <p:sp>
        <p:nvSpPr>
          <p:cNvPr id="37" name="テキスト ボックス 36">
            <a:extLst>
              <a:ext uri="{FF2B5EF4-FFF2-40B4-BE49-F238E27FC236}">
                <a16:creationId xmlns:a16="http://schemas.microsoft.com/office/drawing/2014/main" id="{592F5B5A-6CCF-099E-60FA-9EA44B57F8EF}"/>
              </a:ext>
            </a:extLst>
          </p:cNvPr>
          <p:cNvSpPr txBox="1"/>
          <p:nvPr/>
        </p:nvSpPr>
        <p:spPr>
          <a:xfrm>
            <a:off x="8943743" y="3124761"/>
            <a:ext cx="1080000" cy="369332"/>
          </a:xfrm>
          <a:prstGeom prst="rect">
            <a:avLst/>
          </a:prstGeom>
          <a:noFill/>
        </p:spPr>
        <p:txBody>
          <a:bodyPr wrap="square" rtlCol="0">
            <a:spAutoFit/>
          </a:bodyPr>
          <a:lstStyle/>
          <a:p>
            <a:pPr algn="ctr"/>
            <a:r>
              <a:rPr kumimoji="1" lang="en-US" altLang="ja-JP"/>
              <a:t>10,000</a:t>
            </a:r>
            <a:endParaRPr kumimoji="1" lang="ja-JP" altLang="en-US"/>
          </a:p>
        </p:txBody>
      </p:sp>
      <p:sp>
        <p:nvSpPr>
          <p:cNvPr id="38" name="テキスト ボックス 37">
            <a:extLst>
              <a:ext uri="{FF2B5EF4-FFF2-40B4-BE49-F238E27FC236}">
                <a16:creationId xmlns:a16="http://schemas.microsoft.com/office/drawing/2014/main" id="{32D6C769-D190-5EF8-F7E5-AE716708608E}"/>
              </a:ext>
            </a:extLst>
          </p:cNvPr>
          <p:cNvSpPr txBox="1"/>
          <p:nvPr/>
        </p:nvSpPr>
        <p:spPr>
          <a:xfrm>
            <a:off x="6100510" y="3124761"/>
            <a:ext cx="1080000" cy="369332"/>
          </a:xfrm>
          <a:prstGeom prst="rect">
            <a:avLst/>
          </a:prstGeom>
          <a:noFill/>
        </p:spPr>
        <p:txBody>
          <a:bodyPr wrap="square" rtlCol="0">
            <a:spAutoFit/>
          </a:bodyPr>
          <a:lstStyle/>
          <a:p>
            <a:pPr algn="ctr"/>
            <a:r>
              <a:rPr kumimoji="1" lang="en-US" altLang="ja-JP"/>
              <a:t>10</a:t>
            </a:r>
            <a:endParaRPr kumimoji="1" lang="ja-JP" altLang="en-US"/>
          </a:p>
        </p:txBody>
      </p:sp>
      <p:sp>
        <p:nvSpPr>
          <p:cNvPr id="39" name="テキスト ボックス 38">
            <a:extLst>
              <a:ext uri="{FF2B5EF4-FFF2-40B4-BE49-F238E27FC236}">
                <a16:creationId xmlns:a16="http://schemas.microsoft.com/office/drawing/2014/main" id="{9FD3B57B-604B-0F76-DBFD-0F823EA7D8D7}"/>
              </a:ext>
            </a:extLst>
          </p:cNvPr>
          <p:cNvSpPr txBox="1"/>
          <p:nvPr/>
        </p:nvSpPr>
        <p:spPr>
          <a:xfrm>
            <a:off x="7023930" y="3124761"/>
            <a:ext cx="1080000" cy="369332"/>
          </a:xfrm>
          <a:prstGeom prst="rect">
            <a:avLst/>
          </a:prstGeom>
          <a:noFill/>
        </p:spPr>
        <p:txBody>
          <a:bodyPr wrap="square" rtlCol="0">
            <a:spAutoFit/>
          </a:bodyPr>
          <a:lstStyle/>
          <a:p>
            <a:pPr algn="ctr"/>
            <a:r>
              <a:rPr kumimoji="1" lang="en-US" altLang="ja-JP"/>
              <a:t>100</a:t>
            </a:r>
            <a:endParaRPr kumimoji="1" lang="ja-JP" altLang="en-US"/>
          </a:p>
        </p:txBody>
      </p:sp>
      <p:sp>
        <p:nvSpPr>
          <p:cNvPr id="40" name="テキスト ボックス 39">
            <a:extLst>
              <a:ext uri="{FF2B5EF4-FFF2-40B4-BE49-F238E27FC236}">
                <a16:creationId xmlns:a16="http://schemas.microsoft.com/office/drawing/2014/main" id="{E7F6FE12-37DB-D306-817F-A2800C074B1E}"/>
              </a:ext>
            </a:extLst>
          </p:cNvPr>
          <p:cNvSpPr txBox="1"/>
          <p:nvPr/>
        </p:nvSpPr>
        <p:spPr>
          <a:xfrm>
            <a:off x="7930650" y="3124761"/>
            <a:ext cx="1080000" cy="369332"/>
          </a:xfrm>
          <a:prstGeom prst="rect">
            <a:avLst/>
          </a:prstGeom>
          <a:noFill/>
        </p:spPr>
        <p:txBody>
          <a:bodyPr wrap="square" rtlCol="0">
            <a:spAutoFit/>
          </a:bodyPr>
          <a:lstStyle/>
          <a:p>
            <a:pPr algn="ctr"/>
            <a:r>
              <a:rPr kumimoji="1" lang="en-US" altLang="ja-JP"/>
              <a:t>1000</a:t>
            </a:r>
            <a:endParaRPr kumimoji="1" lang="ja-JP" altLang="en-US"/>
          </a:p>
        </p:txBody>
      </p:sp>
      <p:sp>
        <p:nvSpPr>
          <p:cNvPr id="41" name="テキスト ボックス 40">
            <a:extLst>
              <a:ext uri="{FF2B5EF4-FFF2-40B4-BE49-F238E27FC236}">
                <a16:creationId xmlns:a16="http://schemas.microsoft.com/office/drawing/2014/main" id="{2FD9781F-E47E-B9C3-CA38-05F66388C7CF}"/>
              </a:ext>
            </a:extLst>
          </p:cNvPr>
          <p:cNvSpPr txBox="1"/>
          <p:nvPr/>
        </p:nvSpPr>
        <p:spPr>
          <a:xfrm>
            <a:off x="5372447" y="3124761"/>
            <a:ext cx="1080000" cy="369332"/>
          </a:xfrm>
          <a:prstGeom prst="rect">
            <a:avLst/>
          </a:prstGeom>
          <a:noFill/>
        </p:spPr>
        <p:txBody>
          <a:bodyPr wrap="square" rtlCol="0">
            <a:spAutoFit/>
          </a:bodyPr>
          <a:lstStyle/>
          <a:p>
            <a:pPr algn="ctr"/>
            <a:r>
              <a:rPr kumimoji="1" lang="en-US" altLang="ja-JP"/>
              <a:t>1</a:t>
            </a:r>
            <a:endParaRPr kumimoji="1" lang="ja-JP" altLang="en-US"/>
          </a:p>
        </p:txBody>
      </p:sp>
      <p:sp>
        <p:nvSpPr>
          <p:cNvPr id="42" name="テキスト ボックス 41">
            <a:extLst>
              <a:ext uri="{FF2B5EF4-FFF2-40B4-BE49-F238E27FC236}">
                <a16:creationId xmlns:a16="http://schemas.microsoft.com/office/drawing/2014/main" id="{6B5A4382-F167-013F-E12C-200449290DA6}"/>
              </a:ext>
            </a:extLst>
          </p:cNvPr>
          <p:cNvSpPr txBox="1"/>
          <p:nvPr/>
        </p:nvSpPr>
        <p:spPr>
          <a:xfrm>
            <a:off x="2884295" y="3124761"/>
            <a:ext cx="1080000" cy="369332"/>
          </a:xfrm>
          <a:prstGeom prst="rect">
            <a:avLst/>
          </a:prstGeom>
          <a:noFill/>
        </p:spPr>
        <p:txBody>
          <a:bodyPr wrap="square" rtlCol="0">
            <a:spAutoFit/>
          </a:bodyPr>
          <a:lstStyle/>
          <a:p>
            <a:pPr algn="ctr"/>
            <a:r>
              <a:rPr kumimoji="1" lang="en-US" altLang="ja-JP"/>
              <a:t>0.001</a:t>
            </a:r>
            <a:endParaRPr kumimoji="1" lang="ja-JP" altLang="en-US"/>
          </a:p>
        </p:txBody>
      </p:sp>
      <p:sp>
        <p:nvSpPr>
          <p:cNvPr id="43" name="テキスト ボックス 42">
            <a:extLst>
              <a:ext uri="{FF2B5EF4-FFF2-40B4-BE49-F238E27FC236}">
                <a16:creationId xmlns:a16="http://schemas.microsoft.com/office/drawing/2014/main" id="{F4DEFA43-1138-BB81-5E94-40455EB10028}"/>
              </a:ext>
            </a:extLst>
          </p:cNvPr>
          <p:cNvSpPr txBox="1"/>
          <p:nvPr/>
        </p:nvSpPr>
        <p:spPr>
          <a:xfrm>
            <a:off x="3807711" y="3124761"/>
            <a:ext cx="1080000" cy="369332"/>
          </a:xfrm>
          <a:prstGeom prst="rect">
            <a:avLst/>
          </a:prstGeom>
          <a:noFill/>
        </p:spPr>
        <p:txBody>
          <a:bodyPr wrap="square" rtlCol="0">
            <a:spAutoFit/>
          </a:bodyPr>
          <a:lstStyle/>
          <a:p>
            <a:pPr algn="ctr"/>
            <a:r>
              <a:rPr kumimoji="1" lang="en-US" altLang="ja-JP"/>
              <a:t>0.01</a:t>
            </a:r>
            <a:endParaRPr kumimoji="1" lang="ja-JP" altLang="en-US"/>
          </a:p>
        </p:txBody>
      </p:sp>
    </p:spTree>
    <p:extLst>
      <p:ext uri="{BB962C8B-B14F-4D97-AF65-F5344CB8AC3E}">
        <p14:creationId xmlns:p14="http://schemas.microsoft.com/office/powerpoint/2010/main" val="424038363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CC3C6F-BD99-B532-78FE-8928AE4653C5}"/>
            </a:ext>
          </a:extLst>
        </p:cNvPr>
        <p:cNvGrpSpPr/>
        <p:nvPr/>
      </p:nvGrpSpPr>
      <p:grpSpPr>
        <a:xfrm>
          <a:off x="0" y="0"/>
          <a:ext cx="0" cy="0"/>
          <a:chOff x="0" y="0"/>
          <a:chExt cx="0" cy="0"/>
        </a:xfrm>
      </p:grpSpPr>
      <p:pic>
        <p:nvPicPr>
          <p:cNvPr id="17" name="動画プロジェクト 9">
            <a:hlinkClick r:id="" action="ppaction://media"/>
            <a:extLst>
              <a:ext uri="{FF2B5EF4-FFF2-40B4-BE49-F238E27FC236}">
                <a16:creationId xmlns:a16="http://schemas.microsoft.com/office/drawing/2014/main" id="{A1643EEF-2715-87BA-5E1A-8E4736CCA86A}"/>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571000" y="1619343"/>
            <a:ext cx="11049999" cy="4735468"/>
          </a:xfrm>
        </p:spPr>
      </p:pic>
      <p:sp>
        <p:nvSpPr>
          <p:cNvPr id="2" name="タイトル 1">
            <a:extLst>
              <a:ext uri="{FF2B5EF4-FFF2-40B4-BE49-F238E27FC236}">
                <a16:creationId xmlns:a16="http://schemas.microsoft.com/office/drawing/2014/main" id="{6518199E-FFDB-DBA6-5618-FAB5567A0E24}"/>
              </a:ext>
            </a:extLst>
          </p:cNvPr>
          <p:cNvSpPr>
            <a:spLocks noGrp="1"/>
          </p:cNvSpPr>
          <p:nvPr>
            <p:ph type="title"/>
          </p:nvPr>
        </p:nvSpPr>
        <p:spPr/>
        <p:txBody>
          <a:bodyPr/>
          <a:lstStyle/>
          <a:p>
            <a:r>
              <a:rPr lang="ja-JP" altLang="en-US"/>
              <a:t>ダイナミックレンジの確認実験</a:t>
            </a:r>
            <a:endParaRPr kumimoji="1" lang="ja-JP" altLang="en-US"/>
          </a:p>
        </p:txBody>
      </p:sp>
      <p:sp>
        <p:nvSpPr>
          <p:cNvPr id="5" name="テキスト ボックス 4">
            <a:extLst>
              <a:ext uri="{FF2B5EF4-FFF2-40B4-BE49-F238E27FC236}">
                <a16:creationId xmlns:a16="http://schemas.microsoft.com/office/drawing/2014/main" id="{499B01D1-29FD-E41A-9B82-6C12640F90EB}"/>
              </a:ext>
            </a:extLst>
          </p:cNvPr>
          <p:cNvSpPr txBox="1"/>
          <p:nvPr/>
        </p:nvSpPr>
        <p:spPr>
          <a:xfrm>
            <a:off x="3892630" y="1834787"/>
            <a:ext cx="2777359" cy="369332"/>
          </a:xfrm>
          <a:prstGeom prst="rect">
            <a:avLst/>
          </a:prstGeom>
          <a:noFill/>
        </p:spPr>
        <p:txBody>
          <a:bodyPr wrap="square" rtlCol="0">
            <a:spAutoFit/>
          </a:bodyPr>
          <a:lstStyle/>
          <a:p>
            <a:pPr algn="ctr"/>
            <a:r>
              <a:rPr kumimoji="1" lang="ja-JP" altLang="en-US">
                <a:solidFill>
                  <a:srgbClr val="FF7C80"/>
                </a:solidFill>
              </a:rPr>
              <a:t>暗部用センサー</a:t>
            </a:r>
          </a:p>
        </p:txBody>
      </p:sp>
      <p:sp>
        <p:nvSpPr>
          <p:cNvPr id="6" name="テキスト ボックス 5">
            <a:extLst>
              <a:ext uri="{FF2B5EF4-FFF2-40B4-BE49-F238E27FC236}">
                <a16:creationId xmlns:a16="http://schemas.microsoft.com/office/drawing/2014/main" id="{7FAE3C6F-2B2D-D708-05C7-05EACDC16AB7}"/>
              </a:ext>
            </a:extLst>
          </p:cNvPr>
          <p:cNvSpPr txBox="1"/>
          <p:nvPr/>
        </p:nvSpPr>
        <p:spPr>
          <a:xfrm>
            <a:off x="355538" y="1834787"/>
            <a:ext cx="3385307" cy="369332"/>
          </a:xfrm>
          <a:prstGeom prst="rect">
            <a:avLst/>
          </a:prstGeom>
          <a:noFill/>
        </p:spPr>
        <p:txBody>
          <a:bodyPr wrap="square" rtlCol="0">
            <a:spAutoFit/>
          </a:bodyPr>
          <a:lstStyle/>
          <a:p>
            <a:pPr algn="ctr"/>
            <a:r>
              <a:rPr kumimoji="1" lang="ja-JP" altLang="en-US">
                <a:solidFill>
                  <a:srgbClr val="66CCFF"/>
                </a:solidFill>
              </a:rPr>
              <a:t>ハイライト用センサー</a:t>
            </a:r>
          </a:p>
        </p:txBody>
      </p:sp>
      <p:sp>
        <p:nvSpPr>
          <p:cNvPr id="7" name="テキスト ボックス 6">
            <a:extLst>
              <a:ext uri="{FF2B5EF4-FFF2-40B4-BE49-F238E27FC236}">
                <a16:creationId xmlns:a16="http://schemas.microsoft.com/office/drawing/2014/main" id="{C37B03EB-BED9-0235-11DB-7DF422146F01}"/>
              </a:ext>
            </a:extLst>
          </p:cNvPr>
          <p:cNvSpPr txBox="1"/>
          <p:nvPr/>
        </p:nvSpPr>
        <p:spPr>
          <a:xfrm>
            <a:off x="6910691" y="1797922"/>
            <a:ext cx="3484893" cy="369332"/>
          </a:xfrm>
          <a:prstGeom prst="rect">
            <a:avLst/>
          </a:prstGeom>
          <a:noFill/>
        </p:spPr>
        <p:txBody>
          <a:bodyPr wrap="square" rtlCol="0">
            <a:spAutoFit/>
          </a:bodyPr>
          <a:lstStyle/>
          <a:p>
            <a:pPr algn="ctr"/>
            <a:r>
              <a:rPr kumimoji="1" lang="ja-JP" altLang="en-US">
                <a:solidFill>
                  <a:srgbClr val="FF00FF"/>
                </a:solidFill>
              </a:rPr>
              <a:t>合成結果</a:t>
            </a:r>
          </a:p>
        </p:txBody>
      </p:sp>
      <p:sp>
        <p:nvSpPr>
          <p:cNvPr id="19" name="テキスト ボックス 18">
            <a:extLst>
              <a:ext uri="{FF2B5EF4-FFF2-40B4-BE49-F238E27FC236}">
                <a16:creationId xmlns:a16="http://schemas.microsoft.com/office/drawing/2014/main" id="{20C719BB-FD18-A97D-752B-C64323749801}"/>
              </a:ext>
            </a:extLst>
          </p:cNvPr>
          <p:cNvSpPr txBox="1"/>
          <p:nvPr/>
        </p:nvSpPr>
        <p:spPr>
          <a:xfrm>
            <a:off x="571000" y="1619343"/>
            <a:ext cx="3983354" cy="215444"/>
          </a:xfrm>
          <a:prstGeom prst="rect">
            <a:avLst/>
          </a:prstGeom>
          <a:noFill/>
        </p:spPr>
        <p:txBody>
          <a:bodyPr wrap="square">
            <a:spAutoFit/>
          </a:bodyPr>
          <a:lstStyle/>
          <a:p>
            <a:r>
              <a:rPr lang="ja-JP" altLang="ja-JP" sz="800">
                <a:solidFill>
                  <a:schemeClr val="bg1">
                    <a:lumMod val="50000"/>
                  </a:schemeClr>
                </a:solidFill>
              </a:rPr>
              <a:t>デモ画面：Adobe® Lightroom® を使用（LightroomはAdobe Inc.の登録商標です</a:t>
            </a:r>
            <a:endParaRPr lang="ja-JP" altLang="en-US" sz="800">
              <a:solidFill>
                <a:schemeClr val="bg1">
                  <a:lumMod val="50000"/>
                </a:schemeClr>
              </a:solidFill>
            </a:endParaRPr>
          </a:p>
        </p:txBody>
      </p:sp>
      <p:sp>
        <p:nvSpPr>
          <p:cNvPr id="20" name="テキスト ボックス 19">
            <a:extLst>
              <a:ext uri="{FF2B5EF4-FFF2-40B4-BE49-F238E27FC236}">
                <a16:creationId xmlns:a16="http://schemas.microsoft.com/office/drawing/2014/main" id="{AADEF0FA-94C4-3983-7938-AE652969A368}"/>
              </a:ext>
            </a:extLst>
          </p:cNvPr>
          <p:cNvSpPr txBox="1"/>
          <p:nvPr/>
        </p:nvSpPr>
        <p:spPr>
          <a:xfrm>
            <a:off x="3497579" y="3749011"/>
            <a:ext cx="1056775" cy="830997"/>
          </a:xfrm>
          <a:prstGeom prst="rect">
            <a:avLst/>
          </a:prstGeom>
          <a:noFill/>
        </p:spPr>
        <p:txBody>
          <a:bodyPr wrap="square" rtlCol="0">
            <a:spAutoFit/>
          </a:bodyPr>
          <a:lstStyle/>
          <a:p>
            <a:r>
              <a:rPr kumimoji="1" lang="en-US" altLang="ja-JP" sz="4800">
                <a:solidFill>
                  <a:srgbClr val="FFFF00"/>
                </a:solidFill>
              </a:rPr>
              <a:t>+</a:t>
            </a:r>
            <a:endParaRPr kumimoji="1" lang="ja-JP" altLang="en-US" sz="4800">
              <a:solidFill>
                <a:srgbClr val="FFFF00"/>
              </a:solidFill>
            </a:endParaRPr>
          </a:p>
        </p:txBody>
      </p:sp>
      <p:sp>
        <p:nvSpPr>
          <p:cNvPr id="21" name="テキスト ボックス 20">
            <a:extLst>
              <a:ext uri="{FF2B5EF4-FFF2-40B4-BE49-F238E27FC236}">
                <a16:creationId xmlns:a16="http://schemas.microsoft.com/office/drawing/2014/main" id="{7B5FF874-CB2B-07C1-C8C6-F7AD19101ED8}"/>
              </a:ext>
            </a:extLst>
          </p:cNvPr>
          <p:cNvSpPr txBox="1"/>
          <p:nvPr/>
        </p:nvSpPr>
        <p:spPr>
          <a:xfrm>
            <a:off x="6672511" y="3749010"/>
            <a:ext cx="1056775" cy="830997"/>
          </a:xfrm>
          <a:prstGeom prst="rect">
            <a:avLst/>
          </a:prstGeom>
          <a:noFill/>
        </p:spPr>
        <p:txBody>
          <a:bodyPr wrap="square" rtlCol="0">
            <a:spAutoFit/>
          </a:bodyPr>
          <a:lstStyle/>
          <a:p>
            <a:r>
              <a:rPr kumimoji="1" lang="en-US" altLang="ja-JP" sz="4800">
                <a:solidFill>
                  <a:srgbClr val="FFFF00"/>
                </a:solidFill>
              </a:rPr>
              <a:t>=</a:t>
            </a:r>
            <a:endParaRPr kumimoji="1" lang="ja-JP" altLang="en-US" sz="4800">
              <a:solidFill>
                <a:srgbClr val="FFFF00"/>
              </a:solidFill>
            </a:endParaRPr>
          </a:p>
        </p:txBody>
      </p:sp>
    </p:spTree>
    <p:extLst>
      <p:ext uri="{BB962C8B-B14F-4D97-AF65-F5344CB8AC3E}">
        <p14:creationId xmlns:p14="http://schemas.microsoft.com/office/powerpoint/2010/main" val="1762060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986"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17"/>
                </p:tgtEl>
              </p:cMediaNode>
            </p:video>
            <p:seq concurrent="1" nextAc="seek">
              <p:cTn id="8" restart="whenNotActive" fill="hold" evtFilter="cancelBubble" nodeType="interactiveSeq">
                <p:stCondLst>
                  <p:cond evt="onClick" delay="0">
                    <p:tgtEl>
                      <p:spTgt spid="1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7"/>
                                        </p:tgtEl>
                                      </p:cBhvr>
                                    </p:cmd>
                                  </p:childTnLst>
                                </p:cTn>
                              </p:par>
                            </p:childTnLst>
                          </p:cTn>
                        </p:par>
                      </p:childTnLst>
                    </p:cTn>
                  </p:par>
                </p:childTnLst>
              </p:cTn>
              <p:nextCondLst>
                <p:cond evt="onClick" delay="0">
                  <p:tgtEl>
                    <p:spTgt spid="17"/>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exp_loop2_709_3">
            <a:hlinkClick r:id="" action="ppaction://media"/>
            <a:extLst>
              <a:ext uri="{FF2B5EF4-FFF2-40B4-BE49-F238E27FC236}">
                <a16:creationId xmlns:a16="http://schemas.microsoft.com/office/drawing/2014/main" id="{930460ED-6B97-0E41-9BDE-B45290A6F70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429920" y="2855179"/>
            <a:ext cx="7332157" cy="3866567"/>
          </a:xfrm>
          <a:prstGeom prst="rect">
            <a:avLst/>
          </a:prstGeom>
          <a:ln>
            <a:solidFill>
              <a:schemeClr val="bg1">
                <a:lumMod val="85000"/>
              </a:schemeClr>
            </a:solidFill>
          </a:ln>
        </p:spPr>
      </p:pic>
      <p:sp>
        <p:nvSpPr>
          <p:cNvPr id="2" name="タイトル 1">
            <a:extLst>
              <a:ext uri="{FF2B5EF4-FFF2-40B4-BE49-F238E27FC236}">
                <a16:creationId xmlns:a16="http://schemas.microsoft.com/office/drawing/2014/main" id="{F99CEABD-E31F-4445-C5CA-ADBCC1207A10}"/>
              </a:ext>
            </a:extLst>
          </p:cNvPr>
          <p:cNvSpPr>
            <a:spLocks noGrp="1"/>
          </p:cNvSpPr>
          <p:nvPr>
            <p:ph type="title"/>
          </p:nvPr>
        </p:nvSpPr>
        <p:spPr/>
        <p:txBody>
          <a:bodyPr/>
          <a:lstStyle/>
          <a:p>
            <a:r>
              <a:rPr kumimoji="1" lang="ja-JP" altLang="en-US"/>
              <a:t>実現できたこと</a:t>
            </a:r>
          </a:p>
        </p:txBody>
      </p:sp>
      <p:sp>
        <p:nvSpPr>
          <p:cNvPr id="3" name="コンテンツ プレースホルダー 2">
            <a:extLst>
              <a:ext uri="{FF2B5EF4-FFF2-40B4-BE49-F238E27FC236}">
                <a16:creationId xmlns:a16="http://schemas.microsoft.com/office/drawing/2014/main" id="{D47435DB-3C29-C519-14AD-B4C2A87D4D4F}"/>
              </a:ext>
            </a:extLst>
          </p:cNvPr>
          <p:cNvSpPr>
            <a:spLocks noGrp="1"/>
          </p:cNvSpPr>
          <p:nvPr>
            <p:ph idx="1"/>
          </p:nvPr>
        </p:nvSpPr>
        <p:spPr/>
        <p:txBody>
          <a:bodyPr/>
          <a:lstStyle/>
          <a:p>
            <a:r>
              <a:rPr kumimoji="1" lang="ja-JP" altLang="en-US"/>
              <a:t>見</a:t>
            </a:r>
            <a:r>
              <a:rPr lang="ja-JP" altLang="en-US"/>
              <a:t>えているものを</a:t>
            </a:r>
            <a:r>
              <a:rPr kumimoji="1" lang="ja-JP" altLang="en-US"/>
              <a:t>すべて記録</a:t>
            </a:r>
            <a:r>
              <a:rPr lang="ja-JP" altLang="en-US"/>
              <a:t>でき、撮影時に露出調整する必要がない</a:t>
            </a:r>
            <a:endParaRPr lang="en-US" altLang="ja-JP"/>
          </a:p>
        </p:txBody>
      </p:sp>
      <p:sp>
        <p:nvSpPr>
          <p:cNvPr id="5" name="テキスト ボックス 4">
            <a:extLst>
              <a:ext uri="{FF2B5EF4-FFF2-40B4-BE49-F238E27FC236}">
                <a16:creationId xmlns:a16="http://schemas.microsoft.com/office/drawing/2014/main" id="{05EFC30F-2D34-D14B-2E26-0A589154C52C}"/>
              </a:ext>
            </a:extLst>
          </p:cNvPr>
          <p:cNvSpPr txBox="1"/>
          <p:nvPr/>
        </p:nvSpPr>
        <p:spPr>
          <a:xfrm>
            <a:off x="7110568" y="2516625"/>
            <a:ext cx="3244855" cy="338554"/>
          </a:xfrm>
          <a:prstGeom prst="rect">
            <a:avLst/>
          </a:prstGeom>
          <a:noFill/>
        </p:spPr>
        <p:txBody>
          <a:bodyPr wrap="square" rtlCol="0">
            <a:spAutoFit/>
          </a:bodyPr>
          <a:lstStyle/>
          <a:p>
            <a:r>
              <a:rPr lang="en-US" altLang="ja-JP" sz="1600">
                <a:solidFill>
                  <a:schemeClr val="tx1">
                    <a:lumMod val="50000"/>
                    <a:lumOff val="50000"/>
                  </a:schemeClr>
                </a:solidFill>
              </a:rPr>
              <a:t>※</a:t>
            </a:r>
            <a:r>
              <a:rPr lang="ja-JP" altLang="en-US" sz="1600">
                <a:solidFill>
                  <a:schemeClr val="tx1">
                    <a:lumMod val="50000"/>
                    <a:lumOff val="50000"/>
                  </a:schemeClr>
                </a:solidFill>
              </a:rPr>
              <a:t>撮影後に</a:t>
            </a:r>
            <a:r>
              <a:rPr kumimoji="1" lang="ja-JP" altLang="en-US" sz="1600">
                <a:solidFill>
                  <a:schemeClr val="tx1">
                    <a:lumMod val="50000"/>
                    <a:lumOff val="50000"/>
                  </a:schemeClr>
                </a:solidFill>
              </a:rPr>
              <a:t>露出を変更</a:t>
            </a:r>
            <a:r>
              <a:rPr lang="ja-JP" altLang="en-US" sz="1600">
                <a:solidFill>
                  <a:schemeClr val="tx1">
                    <a:lumMod val="50000"/>
                    <a:lumOff val="50000"/>
                  </a:schemeClr>
                </a:solidFill>
              </a:rPr>
              <a:t>した例</a:t>
            </a:r>
            <a:endParaRPr kumimoji="1" lang="ja-JP" altLang="en-US" sz="1600">
              <a:solidFill>
                <a:schemeClr val="tx1">
                  <a:lumMod val="50000"/>
                  <a:lumOff val="50000"/>
                </a:schemeClr>
              </a:solidFill>
            </a:endParaRPr>
          </a:p>
        </p:txBody>
      </p:sp>
    </p:spTree>
    <p:extLst>
      <p:ext uri="{BB962C8B-B14F-4D97-AF65-F5344CB8AC3E}">
        <p14:creationId xmlns:p14="http://schemas.microsoft.com/office/powerpoint/2010/main" val="1875027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267"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D5A68E-9C42-4F09-6448-89A4473E4190}"/>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6D50890E-096A-BD9B-780A-65384E26B4FE}"/>
              </a:ext>
            </a:extLst>
          </p:cNvPr>
          <p:cNvSpPr>
            <a:spLocks noGrp="1"/>
          </p:cNvSpPr>
          <p:nvPr>
            <p:ph type="title"/>
          </p:nvPr>
        </p:nvSpPr>
        <p:spPr/>
        <p:txBody>
          <a:bodyPr/>
          <a:lstStyle/>
          <a:p>
            <a:r>
              <a:rPr kumimoji="1" lang="en-US" altLang="ja-JP" b="1"/>
              <a:t>HDR</a:t>
            </a:r>
            <a:r>
              <a:rPr kumimoji="1" lang="ja-JP" altLang="en-US"/>
              <a:t>と撮像系</a:t>
            </a:r>
          </a:p>
        </p:txBody>
      </p:sp>
      <p:sp>
        <p:nvSpPr>
          <p:cNvPr id="3" name="テキスト プレースホルダー 2">
            <a:extLst>
              <a:ext uri="{FF2B5EF4-FFF2-40B4-BE49-F238E27FC236}">
                <a16:creationId xmlns:a16="http://schemas.microsoft.com/office/drawing/2014/main" id="{40B3693C-F3EA-5EFC-08E5-2154AC6063C2}"/>
              </a:ext>
            </a:extLst>
          </p:cNvPr>
          <p:cNvSpPr>
            <a:spLocks noGrp="1"/>
          </p:cNvSpPr>
          <p:nvPr>
            <p:ph type="body" idx="1"/>
          </p:nvPr>
        </p:nvSpPr>
        <p:spPr/>
        <p:txBody>
          <a:bodyPr/>
          <a:lstStyle/>
          <a:p>
            <a:r>
              <a:rPr kumimoji="1" lang="ja-JP" altLang="en-US"/>
              <a:t>撮像 </a:t>
            </a:r>
            <a:r>
              <a:rPr kumimoji="1" lang="en-US" altLang="ja-JP"/>
              <a:t>x </a:t>
            </a:r>
            <a:r>
              <a:rPr kumimoji="1" lang="ja-JP" altLang="en-US"/>
              <a:t>表示の一気通貫</a:t>
            </a:r>
          </a:p>
        </p:txBody>
      </p:sp>
    </p:spTree>
    <p:extLst>
      <p:ext uri="{BB962C8B-B14F-4D97-AF65-F5344CB8AC3E}">
        <p14:creationId xmlns:p14="http://schemas.microsoft.com/office/powerpoint/2010/main" val="301700470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正方形/長方形 44">
            <a:extLst>
              <a:ext uri="{FF2B5EF4-FFF2-40B4-BE49-F238E27FC236}">
                <a16:creationId xmlns:a16="http://schemas.microsoft.com/office/drawing/2014/main" id="{DFA92AB6-9C58-C2F5-2621-82C9C1867F4C}"/>
              </a:ext>
            </a:extLst>
          </p:cNvPr>
          <p:cNvSpPr/>
          <p:nvPr/>
        </p:nvSpPr>
        <p:spPr>
          <a:xfrm>
            <a:off x="1190164" y="2663371"/>
            <a:ext cx="4557485" cy="4074911"/>
          </a:xfrm>
          <a:prstGeom prst="rect">
            <a:avLst/>
          </a:prstGeom>
          <a:solidFill>
            <a:srgbClr val="F4FBFE"/>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正方形/長方形 45">
            <a:extLst>
              <a:ext uri="{FF2B5EF4-FFF2-40B4-BE49-F238E27FC236}">
                <a16:creationId xmlns:a16="http://schemas.microsoft.com/office/drawing/2014/main" id="{B15FCBDF-E566-C886-234D-B9F4479B6409}"/>
              </a:ext>
            </a:extLst>
          </p:cNvPr>
          <p:cNvSpPr/>
          <p:nvPr/>
        </p:nvSpPr>
        <p:spPr>
          <a:xfrm>
            <a:off x="7743445" y="3705903"/>
            <a:ext cx="3863566" cy="3032378"/>
          </a:xfrm>
          <a:prstGeom prst="rect">
            <a:avLst/>
          </a:prstGeom>
          <a:solidFill>
            <a:srgbClr val="F4FBFE"/>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71E65CCE-B8D0-A2D1-3348-957F85AF4768}"/>
              </a:ext>
            </a:extLst>
          </p:cNvPr>
          <p:cNvSpPr>
            <a:spLocks noGrp="1"/>
          </p:cNvSpPr>
          <p:nvPr>
            <p:ph type="title"/>
          </p:nvPr>
        </p:nvSpPr>
        <p:spPr/>
        <p:txBody>
          <a:bodyPr/>
          <a:lstStyle/>
          <a:p>
            <a:r>
              <a:rPr lang="en-US" altLang="ja-JP"/>
              <a:t>HDR</a:t>
            </a:r>
            <a:r>
              <a:rPr lang="ja-JP" altLang="en-US"/>
              <a:t>カメラと超高輝度ディスプレイ</a:t>
            </a:r>
            <a:r>
              <a:rPr kumimoji="1" lang="ja-JP" altLang="en-US"/>
              <a:t>の統合</a:t>
            </a:r>
          </a:p>
        </p:txBody>
      </p:sp>
      <p:sp>
        <p:nvSpPr>
          <p:cNvPr id="43" name="コンテンツ プレースホルダー 42">
            <a:extLst>
              <a:ext uri="{FF2B5EF4-FFF2-40B4-BE49-F238E27FC236}">
                <a16:creationId xmlns:a16="http://schemas.microsoft.com/office/drawing/2014/main" id="{8C069229-A917-1941-DE34-44310CAB1993}"/>
              </a:ext>
            </a:extLst>
          </p:cNvPr>
          <p:cNvSpPr>
            <a:spLocks noGrp="1"/>
          </p:cNvSpPr>
          <p:nvPr>
            <p:ph idx="1"/>
          </p:nvPr>
        </p:nvSpPr>
        <p:spPr/>
        <p:txBody>
          <a:bodyPr/>
          <a:lstStyle/>
          <a:p>
            <a:r>
              <a:rPr lang="ja-JP" altLang="en-US"/>
              <a:t>目の前に見える</a:t>
            </a:r>
            <a:r>
              <a:rPr lang="ja-JP" altLang="en-US" sz="3200" b="1">
                <a:solidFill>
                  <a:srgbClr val="FFC000"/>
                </a:solidFill>
              </a:rPr>
              <a:t>光</a:t>
            </a:r>
            <a:r>
              <a:rPr lang="ja-JP" altLang="en-US"/>
              <a:t>をリアルタイムにディスプレイ上に再現</a:t>
            </a:r>
          </a:p>
        </p:txBody>
      </p:sp>
      <p:pic>
        <p:nvPicPr>
          <p:cNvPr id="4" name="グラフィックス 3" descr="ビデオ カメラ 単色塗りつぶし">
            <a:extLst>
              <a:ext uri="{FF2B5EF4-FFF2-40B4-BE49-F238E27FC236}">
                <a16:creationId xmlns:a16="http://schemas.microsoft.com/office/drawing/2014/main" id="{E1813C27-41C0-A93F-BA6B-4017DEC26CD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6200000">
            <a:off x="1781759" y="3705903"/>
            <a:ext cx="914400" cy="914400"/>
          </a:xfrm>
          <a:prstGeom prst="rect">
            <a:avLst/>
          </a:prstGeom>
        </p:spPr>
      </p:pic>
      <p:pic>
        <p:nvPicPr>
          <p:cNvPr id="5" name="グラフィックス 4" descr="ビデオ カメラ 単色塗りつぶし">
            <a:extLst>
              <a:ext uri="{FF2B5EF4-FFF2-40B4-BE49-F238E27FC236}">
                <a16:creationId xmlns:a16="http://schemas.microsoft.com/office/drawing/2014/main" id="{1B47BE75-3DEB-E0E9-2E8E-2FE94BCDD2D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2825699" y="2804700"/>
            <a:ext cx="914400" cy="914400"/>
          </a:xfrm>
          <a:prstGeom prst="rect">
            <a:avLst/>
          </a:prstGeom>
        </p:spPr>
      </p:pic>
      <p:cxnSp>
        <p:nvCxnSpPr>
          <p:cNvPr id="6" name="直線コネクタ 5">
            <a:extLst>
              <a:ext uri="{FF2B5EF4-FFF2-40B4-BE49-F238E27FC236}">
                <a16:creationId xmlns:a16="http://schemas.microsoft.com/office/drawing/2014/main" id="{ADD619D8-F946-D362-9EE4-4D34E4015E0C}"/>
              </a:ext>
            </a:extLst>
          </p:cNvPr>
          <p:cNvCxnSpPr>
            <a:cxnSpLocks/>
          </p:cNvCxnSpPr>
          <p:nvPr/>
        </p:nvCxnSpPr>
        <p:spPr>
          <a:xfrm>
            <a:off x="2079164" y="3080111"/>
            <a:ext cx="678180" cy="638989"/>
          </a:xfrm>
          <a:prstGeom prst="line">
            <a:avLst/>
          </a:prstGeom>
          <a:ln w="57150">
            <a:solidFill>
              <a:srgbClr val="00B0F0"/>
            </a:solidFill>
          </a:ln>
        </p:spPr>
        <p:style>
          <a:lnRef idx="2">
            <a:schemeClr val="accent1"/>
          </a:lnRef>
          <a:fillRef idx="0">
            <a:schemeClr val="accent1"/>
          </a:fillRef>
          <a:effectRef idx="1">
            <a:schemeClr val="accent1"/>
          </a:effectRef>
          <a:fontRef idx="minor">
            <a:schemeClr val="tx1"/>
          </a:fontRef>
        </p:style>
      </p:cxnSp>
      <p:pic>
        <p:nvPicPr>
          <p:cNvPr id="9" name="グラフィックス 8" descr="コンピューター 単色塗りつぶし">
            <a:extLst>
              <a:ext uri="{FF2B5EF4-FFF2-40B4-BE49-F238E27FC236}">
                <a16:creationId xmlns:a16="http://schemas.microsoft.com/office/drawing/2014/main" id="{958F376B-DD73-EF10-90A0-E831593AB39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780014" y="4391139"/>
            <a:ext cx="1325562" cy="1325562"/>
          </a:xfrm>
          <a:prstGeom prst="rect">
            <a:avLst/>
          </a:prstGeom>
        </p:spPr>
      </p:pic>
      <p:cxnSp>
        <p:nvCxnSpPr>
          <p:cNvPr id="11" name="直線矢印コネクタ 10">
            <a:extLst>
              <a:ext uri="{FF2B5EF4-FFF2-40B4-BE49-F238E27FC236}">
                <a16:creationId xmlns:a16="http://schemas.microsoft.com/office/drawing/2014/main" id="{1E94053E-B41E-F93C-1549-3FC5CE4742B4}"/>
              </a:ext>
            </a:extLst>
          </p:cNvPr>
          <p:cNvCxnSpPr>
            <a:cxnSpLocks/>
          </p:cNvCxnSpPr>
          <p:nvPr/>
        </p:nvCxnSpPr>
        <p:spPr>
          <a:xfrm>
            <a:off x="4822364" y="3399605"/>
            <a:ext cx="0" cy="115824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4" name="直線コネクタ 13">
            <a:extLst>
              <a:ext uri="{FF2B5EF4-FFF2-40B4-BE49-F238E27FC236}">
                <a16:creationId xmlns:a16="http://schemas.microsoft.com/office/drawing/2014/main" id="{02B83532-8039-B6BF-FC5F-F8071A7490F9}"/>
              </a:ext>
            </a:extLst>
          </p:cNvPr>
          <p:cNvCxnSpPr/>
          <p:nvPr/>
        </p:nvCxnSpPr>
        <p:spPr>
          <a:xfrm flipH="1">
            <a:off x="3626024" y="3399605"/>
            <a:ext cx="120396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直線コネクタ 14">
            <a:extLst>
              <a:ext uri="{FF2B5EF4-FFF2-40B4-BE49-F238E27FC236}">
                <a16:creationId xmlns:a16="http://schemas.microsoft.com/office/drawing/2014/main" id="{FA195679-F1D7-0C7C-4E3A-30683ACD8443}"/>
              </a:ext>
            </a:extLst>
          </p:cNvPr>
          <p:cNvCxnSpPr>
            <a:cxnSpLocks/>
          </p:cNvCxnSpPr>
          <p:nvPr/>
        </p:nvCxnSpPr>
        <p:spPr>
          <a:xfrm flipH="1">
            <a:off x="2617281" y="4299491"/>
            <a:ext cx="206356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7" name="直線矢印コネクタ 16">
            <a:extLst>
              <a:ext uri="{FF2B5EF4-FFF2-40B4-BE49-F238E27FC236}">
                <a16:creationId xmlns:a16="http://schemas.microsoft.com/office/drawing/2014/main" id="{65D7BEE1-92A0-C6AE-E77A-ACB52A725E95}"/>
              </a:ext>
            </a:extLst>
          </p:cNvPr>
          <p:cNvCxnSpPr>
            <a:cxnSpLocks/>
          </p:cNvCxnSpPr>
          <p:nvPr/>
        </p:nvCxnSpPr>
        <p:spPr>
          <a:xfrm>
            <a:off x="4669964" y="4299491"/>
            <a:ext cx="0" cy="25835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9" name="テキスト ボックス 18">
            <a:extLst>
              <a:ext uri="{FF2B5EF4-FFF2-40B4-BE49-F238E27FC236}">
                <a16:creationId xmlns:a16="http://schemas.microsoft.com/office/drawing/2014/main" id="{CB4E87F7-BEA6-DB87-6B3C-DC3C87E298F2}"/>
              </a:ext>
            </a:extLst>
          </p:cNvPr>
          <p:cNvSpPr txBox="1"/>
          <p:nvPr/>
        </p:nvSpPr>
        <p:spPr>
          <a:xfrm>
            <a:off x="2817918" y="3958405"/>
            <a:ext cx="1710532" cy="369332"/>
          </a:xfrm>
          <a:prstGeom prst="rect">
            <a:avLst/>
          </a:prstGeom>
          <a:noFill/>
        </p:spPr>
        <p:txBody>
          <a:bodyPr wrap="square" rtlCol="0">
            <a:spAutoFit/>
          </a:bodyPr>
          <a:lstStyle/>
          <a:p>
            <a:r>
              <a:rPr kumimoji="1" lang="en-US" altLang="ja-JP"/>
              <a:t>SDI (log)</a:t>
            </a:r>
            <a:endParaRPr kumimoji="1" lang="ja-JP" altLang="en-US"/>
          </a:p>
        </p:txBody>
      </p:sp>
      <p:sp>
        <p:nvSpPr>
          <p:cNvPr id="20" name="テキスト ボックス 19">
            <a:extLst>
              <a:ext uri="{FF2B5EF4-FFF2-40B4-BE49-F238E27FC236}">
                <a16:creationId xmlns:a16="http://schemas.microsoft.com/office/drawing/2014/main" id="{92EEA33D-1CE3-0479-27A5-0534235DA781}"/>
              </a:ext>
            </a:extLst>
          </p:cNvPr>
          <p:cNvSpPr txBox="1"/>
          <p:nvPr/>
        </p:nvSpPr>
        <p:spPr>
          <a:xfrm>
            <a:off x="3783139" y="3054221"/>
            <a:ext cx="1507311" cy="369332"/>
          </a:xfrm>
          <a:prstGeom prst="rect">
            <a:avLst/>
          </a:prstGeom>
          <a:noFill/>
        </p:spPr>
        <p:txBody>
          <a:bodyPr wrap="square" rtlCol="0">
            <a:spAutoFit/>
          </a:bodyPr>
          <a:lstStyle/>
          <a:p>
            <a:r>
              <a:rPr kumimoji="1" lang="en-US" altLang="ja-JP"/>
              <a:t>SDI (log)</a:t>
            </a:r>
            <a:endParaRPr kumimoji="1" lang="ja-JP" altLang="en-US"/>
          </a:p>
        </p:txBody>
      </p:sp>
      <p:sp>
        <p:nvSpPr>
          <p:cNvPr id="21" name="テキスト ボックス 20">
            <a:extLst>
              <a:ext uri="{FF2B5EF4-FFF2-40B4-BE49-F238E27FC236}">
                <a16:creationId xmlns:a16="http://schemas.microsoft.com/office/drawing/2014/main" id="{34914268-929F-8A58-BC1B-06E04C031BC9}"/>
              </a:ext>
            </a:extLst>
          </p:cNvPr>
          <p:cNvSpPr txBox="1"/>
          <p:nvPr/>
        </p:nvSpPr>
        <p:spPr>
          <a:xfrm>
            <a:off x="2568697" y="5410771"/>
            <a:ext cx="3863566" cy="369332"/>
          </a:xfrm>
          <a:prstGeom prst="rect">
            <a:avLst/>
          </a:prstGeom>
          <a:noFill/>
        </p:spPr>
        <p:txBody>
          <a:bodyPr wrap="square" rtlCol="0">
            <a:spAutoFit/>
          </a:bodyPr>
          <a:lstStyle/>
          <a:p>
            <a:pPr algn="ctr"/>
            <a:r>
              <a:rPr lang="ja-JP" altLang="en-US"/>
              <a:t>リアルタイム合成</a:t>
            </a:r>
            <a:endParaRPr lang="en-US" altLang="ja-JP"/>
          </a:p>
        </p:txBody>
      </p:sp>
      <p:cxnSp>
        <p:nvCxnSpPr>
          <p:cNvPr id="22" name="直線矢印コネクタ 21">
            <a:extLst>
              <a:ext uri="{FF2B5EF4-FFF2-40B4-BE49-F238E27FC236}">
                <a16:creationId xmlns:a16="http://schemas.microsoft.com/office/drawing/2014/main" id="{0E68FF9D-48AA-B374-5702-A1F5B926438B}"/>
              </a:ext>
            </a:extLst>
          </p:cNvPr>
          <p:cNvCxnSpPr>
            <a:cxnSpLocks/>
          </p:cNvCxnSpPr>
          <p:nvPr/>
        </p:nvCxnSpPr>
        <p:spPr>
          <a:xfrm>
            <a:off x="5221507" y="5160072"/>
            <a:ext cx="3964554"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5" name="テキスト ボックス 24">
            <a:extLst>
              <a:ext uri="{FF2B5EF4-FFF2-40B4-BE49-F238E27FC236}">
                <a16:creationId xmlns:a16="http://schemas.microsoft.com/office/drawing/2014/main" id="{30F33B15-FF52-2BAD-8E7D-CF0B41E96C65}"/>
              </a:ext>
            </a:extLst>
          </p:cNvPr>
          <p:cNvSpPr txBox="1"/>
          <p:nvPr/>
        </p:nvSpPr>
        <p:spPr>
          <a:xfrm>
            <a:off x="6047680" y="5226105"/>
            <a:ext cx="1463789" cy="369332"/>
          </a:xfrm>
          <a:prstGeom prst="rect">
            <a:avLst/>
          </a:prstGeom>
          <a:noFill/>
        </p:spPr>
        <p:txBody>
          <a:bodyPr wrap="square" rtlCol="0">
            <a:spAutoFit/>
          </a:bodyPr>
          <a:lstStyle/>
          <a:p>
            <a:r>
              <a:rPr kumimoji="1" lang="en-US" altLang="ja-JP"/>
              <a:t>HDMI (PQ)</a:t>
            </a:r>
            <a:endParaRPr kumimoji="1" lang="ja-JP" altLang="en-US"/>
          </a:p>
        </p:txBody>
      </p:sp>
      <p:pic>
        <p:nvPicPr>
          <p:cNvPr id="28" name="グラフィックス 27" descr="モニター 単色塗りつぶし">
            <a:extLst>
              <a:ext uri="{FF2B5EF4-FFF2-40B4-BE49-F238E27FC236}">
                <a16:creationId xmlns:a16="http://schemas.microsoft.com/office/drawing/2014/main" id="{71F98F55-EAD6-065F-D717-643595D43BD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819966" y="3810125"/>
            <a:ext cx="2090053" cy="2682750"/>
          </a:xfrm>
          <a:prstGeom prst="rect">
            <a:avLst/>
          </a:prstGeom>
          <a:scene3d>
            <a:camera prst="isometricRightUp"/>
            <a:lightRig rig="threePt" dir="t"/>
          </a:scene3d>
        </p:spPr>
      </p:pic>
      <p:sp>
        <p:nvSpPr>
          <p:cNvPr id="30" name="テキスト ボックス 29">
            <a:extLst>
              <a:ext uri="{FF2B5EF4-FFF2-40B4-BE49-F238E27FC236}">
                <a16:creationId xmlns:a16="http://schemas.microsoft.com/office/drawing/2014/main" id="{2184E5EF-37D7-D26C-5C71-A7F69C2789F2}"/>
              </a:ext>
            </a:extLst>
          </p:cNvPr>
          <p:cNvSpPr txBox="1"/>
          <p:nvPr/>
        </p:nvSpPr>
        <p:spPr>
          <a:xfrm>
            <a:off x="7986866" y="6254033"/>
            <a:ext cx="3376724" cy="461665"/>
          </a:xfrm>
          <a:prstGeom prst="rect">
            <a:avLst/>
          </a:prstGeom>
          <a:noFill/>
        </p:spPr>
        <p:txBody>
          <a:bodyPr wrap="square" rtlCol="0">
            <a:spAutoFit/>
          </a:bodyPr>
          <a:lstStyle/>
          <a:p>
            <a:r>
              <a:rPr kumimoji="1" lang="ja-JP" altLang="en-US" sz="2400" b="1">
                <a:solidFill>
                  <a:srgbClr val="0070C0"/>
                </a:solidFill>
              </a:rPr>
              <a:t>超高輝度ディスプレイ</a:t>
            </a:r>
          </a:p>
        </p:txBody>
      </p:sp>
      <p:cxnSp>
        <p:nvCxnSpPr>
          <p:cNvPr id="31" name="直線矢印コネクタ 30">
            <a:extLst>
              <a:ext uri="{FF2B5EF4-FFF2-40B4-BE49-F238E27FC236}">
                <a16:creationId xmlns:a16="http://schemas.microsoft.com/office/drawing/2014/main" id="{108E69F7-6A3B-996C-04AC-71CFF8E2A17A}"/>
              </a:ext>
            </a:extLst>
          </p:cNvPr>
          <p:cNvCxnSpPr>
            <a:cxnSpLocks/>
            <a:stCxn id="34" idx="6"/>
          </p:cNvCxnSpPr>
          <p:nvPr/>
        </p:nvCxnSpPr>
        <p:spPr>
          <a:xfrm flipV="1">
            <a:off x="2405918" y="3378451"/>
            <a:ext cx="504946" cy="4531"/>
          </a:xfrm>
          <a:prstGeom prst="straightConnector1">
            <a:avLst/>
          </a:prstGeom>
          <a:ln w="38100">
            <a:solidFill>
              <a:srgbClr val="FFC000"/>
            </a:solidFill>
            <a:tailEnd type="triangle"/>
          </a:ln>
        </p:spPr>
        <p:style>
          <a:lnRef idx="2">
            <a:schemeClr val="accent1"/>
          </a:lnRef>
          <a:fillRef idx="0">
            <a:schemeClr val="accent1"/>
          </a:fillRef>
          <a:effectRef idx="1">
            <a:schemeClr val="accent1"/>
          </a:effectRef>
          <a:fontRef idx="minor">
            <a:schemeClr val="tx1"/>
          </a:fontRef>
        </p:style>
      </p:cxnSp>
      <p:cxnSp>
        <p:nvCxnSpPr>
          <p:cNvPr id="32" name="直線矢印コネクタ 31">
            <a:extLst>
              <a:ext uri="{FF2B5EF4-FFF2-40B4-BE49-F238E27FC236}">
                <a16:creationId xmlns:a16="http://schemas.microsoft.com/office/drawing/2014/main" id="{3FD085DA-503C-8C5C-8AD1-43786D99861C}"/>
              </a:ext>
            </a:extLst>
          </p:cNvPr>
          <p:cNvCxnSpPr>
            <a:cxnSpLocks/>
          </p:cNvCxnSpPr>
          <p:nvPr/>
        </p:nvCxnSpPr>
        <p:spPr>
          <a:xfrm>
            <a:off x="2351387" y="3303830"/>
            <a:ext cx="0" cy="558599"/>
          </a:xfrm>
          <a:prstGeom prst="straightConnector1">
            <a:avLst/>
          </a:prstGeom>
          <a:ln w="76200">
            <a:solidFill>
              <a:srgbClr val="FFC000"/>
            </a:solidFill>
            <a:tailEnd type="triangle"/>
          </a:ln>
        </p:spPr>
        <p:style>
          <a:lnRef idx="2">
            <a:schemeClr val="accent1"/>
          </a:lnRef>
          <a:fillRef idx="0">
            <a:schemeClr val="accent1"/>
          </a:fillRef>
          <a:effectRef idx="1">
            <a:schemeClr val="accent1"/>
          </a:effectRef>
          <a:fontRef idx="minor">
            <a:schemeClr val="tx1"/>
          </a:fontRef>
        </p:style>
      </p:cxnSp>
      <p:sp>
        <p:nvSpPr>
          <p:cNvPr id="34" name="楕円 33">
            <a:extLst>
              <a:ext uri="{FF2B5EF4-FFF2-40B4-BE49-F238E27FC236}">
                <a16:creationId xmlns:a16="http://schemas.microsoft.com/office/drawing/2014/main" id="{226731C9-4A2B-B6A4-E1CB-EABFE216EE04}"/>
              </a:ext>
            </a:extLst>
          </p:cNvPr>
          <p:cNvSpPr/>
          <p:nvPr/>
        </p:nvSpPr>
        <p:spPr>
          <a:xfrm>
            <a:off x="2307119" y="3329007"/>
            <a:ext cx="98799" cy="107950"/>
          </a:xfrm>
          <a:prstGeom prst="ellipse">
            <a:avLst/>
          </a:prstGeom>
          <a:solidFill>
            <a:srgbClr val="FFC000"/>
          </a:solidFill>
          <a:ln w="76200">
            <a:solidFill>
              <a:srgbClr val="FFC000"/>
            </a:solidFill>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p>
        </p:txBody>
      </p:sp>
      <p:sp>
        <p:nvSpPr>
          <p:cNvPr id="44" name="テキスト ボックス 43">
            <a:extLst>
              <a:ext uri="{FF2B5EF4-FFF2-40B4-BE49-F238E27FC236}">
                <a16:creationId xmlns:a16="http://schemas.microsoft.com/office/drawing/2014/main" id="{88CFF28E-9556-6A49-5938-EFCF2F84C52E}"/>
              </a:ext>
            </a:extLst>
          </p:cNvPr>
          <p:cNvSpPr txBox="1"/>
          <p:nvPr/>
        </p:nvSpPr>
        <p:spPr>
          <a:xfrm>
            <a:off x="2551405" y="6262042"/>
            <a:ext cx="3376724" cy="461665"/>
          </a:xfrm>
          <a:prstGeom prst="rect">
            <a:avLst/>
          </a:prstGeom>
          <a:noFill/>
        </p:spPr>
        <p:txBody>
          <a:bodyPr wrap="square" rtlCol="0">
            <a:spAutoFit/>
          </a:bodyPr>
          <a:lstStyle/>
          <a:p>
            <a:r>
              <a:rPr kumimoji="1" lang="en-US" altLang="ja-JP" sz="2400" b="1">
                <a:solidFill>
                  <a:srgbClr val="0070C0"/>
                </a:solidFill>
              </a:rPr>
              <a:t>HDR</a:t>
            </a:r>
            <a:r>
              <a:rPr kumimoji="1" lang="ja-JP" altLang="en-US" sz="2400" b="1">
                <a:solidFill>
                  <a:srgbClr val="0070C0"/>
                </a:solidFill>
              </a:rPr>
              <a:t>カメラ</a:t>
            </a:r>
          </a:p>
        </p:txBody>
      </p:sp>
      <p:cxnSp>
        <p:nvCxnSpPr>
          <p:cNvPr id="7" name="直線矢印コネクタ 6">
            <a:extLst>
              <a:ext uri="{FF2B5EF4-FFF2-40B4-BE49-F238E27FC236}">
                <a16:creationId xmlns:a16="http://schemas.microsoft.com/office/drawing/2014/main" id="{5B852D94-A129-33AD-9B9E-6B33F3415FB5}"/>
              </a:ext>
            </a:extLst>
          </p:cNvPr>
          <p:cNvCxnSpPr/>
          <p:nvPr/>
        </p:nvCxnSpPr>
        <p:spPr>
          <a:xfrm>
            <a:off x="11299364" y="2804700"/>
            <a:ext cx="0" cy="2249220"/>
          </a:xfrm>
          <a:prstGeom prst="straightConnector1">
            <a:avLst/>
          </a:prstGeom>
          <a:ln>
            <a:solidFill>
              <a:srgbClr val="FFC000"/>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8" name="直線矢印コネクタ 7">
            <a:extLst>
              <a:ext uri="{FF2B5EF4-FFF2-40B4-BE49-F238E27FC236}">
                <a16:creationId xmlns:a16="http://schemas.microsoft.com/office/drawing/2014/main" id="{4806832C-3505-82F2-809F-26FD0A332B2E}"/>
              </a:ext>
            </a:extLst>
          </p:cNvPr>
          <p:cNvCxnSpPr>
            <a:cxnSpLocks/>
          </p:cNvCxnSpPr>
          <p:nvPr/>
        </p:nvCxnSpPr>
        <p:spPr>
          <a:xfrm>
            <a:off x="1669136" y="2804700"/>
            <a:ext cx="0" cy="573751"/>
          </a:xfrm>
          <a:prstGeom prst="straightConnector1">
            <a:avLst/>
          </a:prstGeom>
          <a:ln>
            <a:solidFill>
              <a:srgbClr val="FFC000"/>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13" name="直線コネクタ 12">
            <a:extLst>
              <a:ext uri="{FF2B5EF4-FFF2-40B4-BE49-F238E27FC236}">
                <a16:creationId xmlns:a16="http://schemas.microsoft.com/office/drawing/2014/main" id="{173E03C7-3DD4-DC38-B612-6EE8D82EA55D}"/>
              </a:ext>
            </a:extLst>
          </p:cNvPr>
          <p:cNvCxnSpPr/>
          <p:nvPr/>
        </p:nvCxnSpPr>
        <p:spPr>
          <a:xfrm>
            <a:off x="1654621" y="2804700"/>
            <a:ext cx="9644743" cy="0"/>
          </a:xfrm>
          <a:prstGeom prst="line">
            <a:avLst/>
          </a:prstGeom>
          <a:ln>
            <a:solidFill>
              <a:srgbClr val="FFC000"/>
            </a:solidFill>
            <a:prstDash val="sysDash"/>
          </a:ln>
        </p:spPr>
        <p:style>
          <a:lnRef idx="2">
            <a:schemeClr val="accent1"/>
          </a:lnRef>
          <a:fillRef idx="0">
            <a:schemeClr val="accent1"/>
          </a:fillRef>
          <a:effectRef idx="1">
            <a:schemeClr val="accent1"/>
          </a:effectRef>
          <a:fontRef idx="minor">
            <a:schemeClr val="tx1"/>
          </a:fontRef>
        </p:style>
      </p:cxnSp>
      <p:sp>
        <p:nvSpPr>
          <p:cNvPr id="16" name="テキスト ボックス 15">
            <a:extLst>
              <a:ext uri="{FF2B5EF4-FFF2-40B4-BE49-F238E27FC236}">
                <a16:creationId xmlns:a16="http://schemas.microsoft.com/office/drawing/2014/main" id="{0934B6B2-7A9E-5511-94B1-C36DBEAA840D}"/>
              </a:ext>
            </a:extLst>
          </p:cNvPr>
          <p:cNvSpPr txBox="1"/>
          <p:nvPr/>
        </p:nvSpPr>
        <p:spPr>
          <a:xfrm>
            <a:off x="7406294" y="2804700"/>
            <a:ext cx="1984441" cy="461665"/>
          </a:xfrm>
          <a:prstGeom prst="rect">
            <a:avLst/>
          </a:prstGeom>
          <a:noFill/>
        </p:spPr>
        <p:txBody>
          <a:bodyPr wrap="square" rtlCol="0">
            <a:spAutoFit/>
          </a:bodyPr>
          <a:lstStyle/>
          <a:p>
            <a:r>
              <a:rPr lang="ja-JP" altLang="en-US" sz="2400" b="1">
                <a:solidFill>
                  <a:srgbClr val="FFC000"/>
                </a:solidFill>
              </a:rPr>
              <a:t>一致</a:t>
            </a:r>
            <a:endParaRPr kumimoji="1" lang="ja-JP" altLang="en-US" sz="2400" b="1">
              <a:solidFill>
                <a:srgbClr val="FFC000"/>
              </a:solidFill>
            </a:endParaRPr>
          </a:p>
        </p:txBody>
      </p:sp>
      <p:pic>
        <p:nvPicPr>
          <p:cNvPr id="23" name="図 22">
            <a:extLst>
              <a:ext uri="{FF2B5EF4-FFF2-40B4-BE49-F238E27FC236}">
                <a16:creationId xmlns:a16="http://schemas.microsoft.com/office/drawing/2014/main" id="{D0577F54-FCB1-81B2-C3D6-D52A3FD3EF2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30100" y="4299491"/>
            <a:ext cx="1676723" cy="1440670"/>
          </a:xfrm>
          <a:prstGeom prst="rect">
            <a:avLst/>
          </a:prstGeom>
          <a:scene3d>
            <a:camera prst="isometricRightUp"/>
            <a:lightRig rig="threePt" dir="t"/>
          </a:scene3d>
        </p:spPr>
      </p:pic>
      <p:cxnSp>
        <p:nvCxnSpPr>
          <p:cNvPr id="41" name="直線矢印コネクタ 40">
            <a:extLst>
              <a:ext uri="{FF2B5EF4-FFF2-40B4-BE49-F238E27FC236}">
                <a16:creationId xmlns:a16="http://schemas.microsoft.com/office/drawing/2014/main" id="{99550B24-A4C5-6E2F-562E-B17C1EEB60CA}"/>
              </a:ext>
            </a:extLst>
          </p:cNvPr>
          <p:cNvCxnSpPr>
            <a:cxnSpLocks/>
          </p:cNvCxnSpPr>
          <p:nvPr/>
        </p:nvCxnSpPr>
        <p:spPr>
          <a:xfrm>
            <a:off x="9864992" y="5053920"/>
            <a:ext cx="2192743" cy="0"/>
          </a:xfrm>
          <a:prstGeom prst="straightConnector1">
            <a:avLst/>
          </a:prstGeom>
          <a:ln w="76200">
            <a:solidFill>
              <a:srgbClr val="FFC000"/>
            </a:solidFill>
            <a:tailEnd type="triangle"/>
          </a:ln>
        </p:spPr>
        <p:style>
          <a:lnRef idx="2">
            <a:schemeClr val="accent1"/>
          </a:lnRef>
          <a:fillRef idx="0">
            <a:schemeClr val="accent1"/>
          </a:fillRef>
          <a:effectRef idx="1">
            <a:schemeClr val="accent1"/>
          </a:effectRef>
          <a:fontRef idx="minor">
            <a:schemeClr val="tx1"/>
          </a:fontRef>
        </p:style>
      </p:cxnSp>
      <p:pic>
        <p:nvPicPr>
          <p:cNvPr id="26" name="図 25">
            <a:extLst>
              <a:ext uri="{FF2B5EF4-FFF2-40B4-BE49-F238E27FC236}">
                <a16:creationId xmlns:a16="http://schemas.microsoft.com/office/drawing/2014/main" id="{7B5C7FC1-CCD3-0259-1F79-D4E15053222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30" y="2731501"/>
            <a:ext cx="1676723" cy="1440670"/>
          </a:xfrm>
          <a:prstGeom prst="rect">
            <a:avLst/>
          </a:prstGeom>
          <a:scene3d>
            <a:camera prst="isometricRightUp"/>
            <a:lightRig rig="threePt" dir="t"/>
          </a:scene3d>
        </p:spPr>
      </p:pic>
      <p:cxnSp>
        <p:nvCxnSpPr>
          <p:cNvPr id="33" name="直線コネクタ 32">
            <a:extLst>
              <a:ext uri="{FF2B5EF4-FFF2-40B4-BE49-F238E27FC236}">
                <a16:creationId xmlns:a16="http://schemas.microsoft.com/office/drawing/2014/main" id="{3E3CAF49-1D53-DE24-9614-ECE82370EC65}"/>
              </a:ext>
            </a:extLst>
          </p:cNvPr>
          <p:cNvCxnSpPr>
            <a:cxnSpLocks/>
            <a:stCxn id="34" idx="2"/>
          </p:cNvCxnSpPr>
          <p:nvPr/>
        </p:nvCxnSpPr>
        <p:spPr>
          <a:xfrm flipH="1">
            <a:off x="972449" y="3382982"/>
            <a:ext cx="1334670" cy="0"/>
          </a:xfrm>
          <a:prstGeom prst="line">
            <a:avLst/>
          </a:prstGeom>
          <a:ln w="76200">
            <a:solidFill>
              <a:srgbClr val="FFC000"/>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8399737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図 21">
            <a:extLst>
              <a:ext uri="{FF2B5EF4-FFF2-40B4-BE49-F238E27FC236}">
                <a16:creationId xmlns:a16="http://schemas.microsoft.com/office/drawing/2014/main" id="{0678B78F-6B64-76A2-D8DF-135ACF57352F}"/>
              </a:ext>
            </a:extLst>
          </p:cNvPr>
          <p:cNvPicPr>
            <a:picLocks noChangeAspect="1"/>
          </p:cNvPicPr>
          <p:nvPr/>
        </p:nvPicPr>
        <p:blipFill>
          <a:blip r:embed="rId5"/>
          <a:srcRect t="18111" b="41137"/>
          <a:stretch>
            <a:fillRect/>
          </a:stretch>
        </p:blipFill>
        <p:spPr>
          <a:xfrm>
            <a:off x="1677023" y="3737159"/>
            <a:ext cx="3892733" cy="2115751"/>
          </a:xfrm>
          <a:prstGeom prst="rect">
            <a:avLst/>
          </a:prstGeom>
        </p:spPr>
      </p:pic>
      <p:sp>
        <p:nvSpPr>
          <p:cNvPr id="2" name="タイトル 1">
            <a:extLst>
              <a:ext uri="{FF2B5EF4-FFF2-40B4-BE49-F238E27FC236}">
                <a16:creationId xmlns:a16="http://schemas.microsoft.com/office/drawing/2014/main" id="{009C67EE-508E-9B55-2F70-8F051679FEB2}"/>
              </a:ext>
            </a:extLst>
          </p:cNvPr>
          <p:cNvSpPr>
            <a:spLocks noGrp="1"/>
          </p:cNvSpPr>
          <p:nvPr>
            <p:ph type="title"/>
          </p:nvPr>
        </p:nvSpPr>
        <p:spPr/>
        <p:txBody>
          <a:bodyPr/>
          <a:lstStyle/>
          <a:p>
            <a:r>
              <a:rPr kumimoji="1" lang="ja-JP" altLang="en-US"/>
              <a:t>応用例</a:t>
            </a:r>
            <a:r>
              <a:rPr kumimoji="1" lang="en-US" altLang="ja-JP"/>
              <a:t>: </a:t>
            </a:r>
            <a:r>
              <a:rPr kumimoji="1" lang="ja-JP" altLang="en-US"/>
              <a:t>実輝度</a:t>
            </a:r>
            <a:r>
              <a:rPr kumimoji="1" lang="en-US" altLang="ja-JP"/>
              <a:t>EVF</a:t>
            </a:r>
            <a:r>
              <a:rPr kumimoji="1" lang="ja-JP" altLang="en-US"/>
              <a:t>ファインダー</a:t>
            </a:r>
          </a:p>
        </p:txBody>
      </p:sp>
      <p:sp>
        <p:nvSpPr>
          <p:cNvPr id="3" name="コンテンツ プレースホルダー 2">
            <a:extLst>
              <a:ext uri="{FF2B5EF4-FFF2-40B4-BE49-F238E27FC236}">
                <a16:creationId xmlns:a16="http://schemas.microsoft.com/office/drawing/2014/main" id="{1D7196FB-35EB-2637-745F-A5D845F62342}"/>
              </a:ext>
            </a:extLst>
          </p:cNvPr>
          <p:cNvSpPr>
            <a:spLocks noGrp="1"/>
          </p:cNvSpPr>
          <p:nvPr>
            <p:ph idx="1"/>
          </p:nvPr>
        </p:nvSpPr>
        <p:spPr/>
        <p:txBody>
          <a:bodyPr/>
          <a:lstStyle/>
          <a:p>
            <a:r>
              <a:rPr lang="en-US" altLang="ja-JP"/>
              <a:t>OLED</a:t>
            </a:r>
            <a:r>
              <a:rPr lang="ja-JP" altLang="en-US"/>
              <a:t>マイクロディスプレイを使った超高輝度な</a:t>
            </a:r>
            <a:r>
              <a:rPr lang="en-US" altLang="ja-JP"/>
              <a:t>EVF</a:t>
            </a:r>
            <a:r>
              <a:rPr lang="ja-JP" altLang="en-US"/>
              <a:t>ファインダー</a:t>
            </a:r>
            <a:endParaRPr lang="en-US" altLang="ja-JP"/>
          </a:p>
          <a:p>
            <a:pPr lvl="1"/>
            <a:r>
              <a:rPr lang="ja-JP" altLang="en-US"/>
              <a:t>全白輝度</a:t>
            </a:r>
            <a:r>
              <a:rPr lang="en-US" altLang="ja-JP"/>
              <a:t>10,000 nits</a:t>
            </a:r>
            <a:r>
              <a:rPr lang="ja-JP" altLang="en-US"/>
              <a:t>、フル</a:t>
            </a:r>
            <a:r>
              <a:rPr lang="en-US" altLang="ja-JP"/>
              <a:t>HD</a:t>
            </a:r>
            <a:r>
              <a:rPr lang="ja-JP" altLang="en-US"/>
              <a:t>で光学ファインダーに迫る視認性</a:t>
            </a:r>
            <a:endParaRPr lang="en-US" altLang="ja-JP"/>
          </a:p>
          <a:p>
            <a:pPr lvl="1"/>
            <a:r>
              <a:rPr lang="ja-JP" altLang="en-US"/>
              <a:t>見たままの明るさで記録できる</a:t>
            </a:r>
          </a:p>
        </p:txBody>
      </p:sp>
      <p:pic>
        <p:nvPicPr>
          <p:cNvPr id="6" name="uOLED_finder_SD">
            <a:hlinkClick r:id="" action="ppaction://media"/>
            <a:extLst>
              <a:ext uri="{FF2B5EF4-FFF2-40B4-BE49-F238E27FC236}">
                <a16:creationId xmlns:a16="http://schemas.microsoft.com/office/drawing/2014/main" id="{291095A0-A945-3A9D-1542-83895EA2872F}"/>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6006476" y="3258022"/>
            <a:ext cx="5589412" cy="3144044"/>
          </a:xfrm>
          <a:prstGeom prst="rect">
            <a:avLst/>
          </a:prstGeom>
        </p:spPr>
      </p:pic>
      <p:sp>
        <p:nvSpPr>
          <p:cNvPr id="12" name="テキスト ボックス 11">
            <a:extLst>
              <a:ext uri="{FF2B5EF4-FFF2-40B4-BE49-F238E27FC236}">
                <a16:creationId xmlns:a16="http://schemas.microsoft.com/office/drawing/2014/main" id="{3328DD7C-C7E5-78C2-345A-7393BCEB02FE}"/>
              </a:ext>
            </a:extLst>
          </p:cNvPr>
          <p:cNvSpPr txBox="1"/>
          <p:nvPr/>
        </p:nvSpPr>
        <p:spPr>
          <a:xfrm>
            <a:off x="1393825" y="5987847"/>
            <a:ext cx="4702175" cy="553998"/>
          </a:xfrm>
          <a:prstGeom prst="rect">
            <a:avLst/>
          </a:prstGeom>
          <a:noFill/>
        </p:spPr>
        <p:txBody>
          <a:bodyPr wrap="square">
            <a:spAutoFit/>
          </a:bodyPr>
          <a:lstStyle/>
          <a:p>
            <a:r>
              <a:rPr lang="en-US" altLang="ja-JP" sz="1600"/>
              <a:t>ECX350F OLED</a:t>
            </a:r>
            <a:r>
              <a:rPr lang="ja-JP" altLang="en-US" sz="1600"/>
              <a:t>マイクロディスプレイ</a:t>
            </a:r>
            <a:endParaRPr lang="ja-JP" altLang="en-US" sz="800"/>
          </a:p>
          <a:p>
            <a:r>
              <a:rPr lang="en-US" altLang="ja-JP" sz="1400"/>
              <a:t>0.44</a:t>
            </a:r>
            <a:r>
              <a:rPr lang="ja-JP" altLang="en-US" sz="1400"/>
              <a:t>型 </a:t>
            </a:r>
            <a:r>
              <a:rPr lang="en-US" altLang="ja-JP" sz="1400"/>
              <a:t>/ 1920x1080pix / 10,000 nits</a:t>
            </a:r>
          </a:p>
        </p:txBody>
      </p:sp>
      <p:sp>
        <p:nvSpPr>
          <p:cNvPr id="15" name="正方形/長方形 14">
            <a:extLst>
              <a:ext uri="{FF2B5EF4-FFF2-40B4-BE49-F238E27FC236}">
                <a16:creationId xmlns:a16="http://schemas.microsoft.com/office/drawing/2014/main" id="{500E194A-F84B-BC0A-8AC3-C6628B06F6B6}"/>
              </a:ext>
            </a:extLst>
          </p:cNvPr>
          <p:cNvSpPr/>
          <p:nvPr/>
        </p:nvSpPr>
        <p:spPr>
          <a:xfrm>
            <a:off x="3408050" y="3957990"/>
            <a:ext cx="519193" cy="423616"/>
          </a:xfrm>
          <a:prstGeom prst="rect">
            <a:avLst/>
          </a:prstGeom>
          <a:no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 name="直線コネクタ 18">
            <a:extLst>
              <a:ext uri="{FF2B5EF4-FFF2-40B4-BE49-F238E27FC236}">
                <a16:creationId xmlns:a16="http://schemas.microsoft.com/office/drawing/2014/main" id="{346DFF6C-E628-16C1-0F10-63BAF4ECA1FF}"/>
              </a:ext>
            </a:extLst>
          </p:cNvPr>
          <p:cNvCxnSpPr>
            <a:cxnSpLocks/>
            <a:stCxn id="15" idx="2"/>
          </p:cNvCxnSpPr>
          <p:nvPr/>
        </p:nvCxnSpPr>
        <p:spPr>
          <a:xfrm flipH="1">
            <a:off x="3067036" y="4381606"/>
            <a:ext cx="600611" cy="1606241"/>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sp>
        <p:nvSpPr>
          <p:cNvPr id="4" name="テキスト ボックス 3">
            <a:extLst>
              <a:ext uri="{FF2B5EF4-FFF2-40B4-BE49-F238E27FC236}">
                <a16:creationId xmlns:a16="http://schemas.microsoft.com/office/drawing/2014/main" id="{FD09C575-7F4D-4867-B1AD-9A3AC1B99C41}"/>
              </a:ext>
            </a:extLst>
          </p:cNvPr>
          <p:cNvSpPr txBox="1"/>
          <p:nvPr/>
        </p:nvSpPr>
        <p:spPr>
          <a:xfrm>
            <a:off x="7581276" y="6402066"/>
            <a:ext cx="3127375" cy="307777"/>
          </a:xfrm>
          <a:prstGeom prst="rect">
            <a:avLst/>
          </a:prstGeom>
          <a:noFill/>
        </p:spPr>
        <p:txBody>
          <a:bodyPr wrap="square">
            <a:spAutoFit/>
          </a:bodyPr>
          <a:lstStyle/>
          <a:p>
            <a:r>
              <a:rPr lang="ja-JP" altLang="en-US" sz="1400"/>
              <a:t>ファインダーを覗いた様子</a:t>
            </a:r>
            <a:endParaRPr lang="en-US" altLang="ja-JP" sz="1400"/>
          </a:p>
        </p:txBody>
      </p:sp>
    </p:spTree>
    <p:extLst>
      <p:ext uri="{BB962C8B-B14F-4D97-AF65-F5344CB8AC3E}">
        <p14:creationId xmlns:p14="http://schemas.microsoft.com/office/powerpoint/2010/main" val="2951005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EF8FA-3684-E3FD-5E5D-34305BD32CF4}"/>
            </a:ext>
          </a:extLst>
        </p:cNvPr>
        <p:cNvGrpSpPr/>
        <p:nvPr/>
      </p:nvGrpSpPr>
      <p:grpSpPr>
        <a:xfrm>
          <a:off x="0" y="0"/>
          <a:ext cx="0" cy="0"/>
          <a:chOff x="0" y="0"/>
          <a:chExt cx="0" cy="0"/>
        </a:xfrm>
      </p:grpSpPr>
      <p:sp>
        <p:nvSpPr>
          <p:cNvPr id="113" name="正方形/長方形 112">
            <a:extLst>
              <a:ext uri="{FF2B5EF4-FFF2-40B4-BE49-F238E27FC236}">
                <a16:creationId xmlns:a16="http://schemas.microsoft.com/office/drawing/2014/main" id="{6F44B5F2-5629-151A-4349-CE9862E73AF6}"/>
              </a:ext>
            </a:extLst>
          </p:cNvPr>
          <p:cNvSpPr/>
          <p:nvPr/>
        </p:nvSpPr>
        <p:spPr>
          <a:xfrm>
            <a:off x="4183367" y="4044918"/>
            <a:ext cx="2106702" cy="1991390"/>
          </a:xfrm>
          <a:prstGeom prst="rect">
            <a:avLst/>
          </a:prstGeom>
          <a:noFill/>
          <a:ln>
            <a:solidFill>
              <a:schemeClr val="bg1">
                <a:lumMod val="65000"/>
              </a:schemeClr>
            </a:solidFill>
            <a:prstDash val="dash"/>
          </a:ln>
          <a:effectLst>
            <a:softEdge rad="127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09" name="正方形/長方形 108">
            <a:extLst>
              <a:ext uri="{FF2B5EF4-FFF2-40B4-BE49-F238E27FC236}">
                <a16:creationId xmlns:a16="http://schemas.microsoft.com/office/drawing/2014/main" id="{BF59D8F3-8388-356A-1879-E78BA56CBAD2}"/>
              </a:ext>
            </a:extLst>
          </p:cNvPr>
          <p:cNvSpPr/>
          <p:nvPr/>
        </p:nvSpPr>
        <p:spPr>
          <a:xfrm>
            <a:off x="995103" y="4064837"/>
            <a:ext cx="2128189" cy="1983021"/>
          </a:xfrm>
          <a:prstGeom prst="rect">
            <a:avLst/>
          </a:prstGeom>
          <a:gradFill flip="none" rotWithShape="1">
            <a:gsLst>
              <a:gs pos="0">
                <a:srgbClr val="6F6C00">
                  <a:alpha val="10000"/>
                </a:srgbClr>
              </a:gs>
              <a:gs pos="100000">
                <a:srgbClr val="FFFF00">
                  <a:alpha val="30000"/>
                </a:srgbClr>
              </a:gs>
            </a:gsLst>
            <a:lin ang="16200000" scaled="1"/>
            <a:tileRect/>
          </a:gradFill>
          <a:ln>
            <a:noFill/>
          </a:ln>
          <a:effectLst>
            <a:softEdge rad="127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0" name="正方形/長方形 109">
            <a:extLst>
              <a:ext uri="{FF2B5EF4-FFF2-40B4-BE49-F238E27FC236}">
                <a16:creationId xmlns:a16="http://schemas.microsoft.com/office/drawing/2014/main" id="{F12599DF-6EAA-A93F-19CE-9CCE0BF519CD}"/>
              </a:ext>
            </a:extLst>
          </p:cNvPr>
          <p:cNvSpPr/>
          <p:nvPr/>
        </p:nvSpPr>
        <p:spPr>
          <a:xfrm>
            <a:off x="4178501" y="5590885"/>
            <a:ext cx="2111568" cy="452550"/>
          </a:xfrm>
          <a:prstGeom prst="rect">
            <a:avLst/>
          </a:prstGeom>
          <a:gradFill flip="none" rotWithShape="1">
            <a:gsLst>
              <a:gs pos="100000">
                <a:srgbClr val="908E00">
                  <a:alpha val="10000"/>
                </a:srgbClr>
              </a:gs>
              <a:gs pos="0">
                <a:srgbClr val="6F6C00">
                  <a:alpha val="10000"/>
                </a:srgbClr>
              </a:gs>
            </a:gsLst>
            <a:lin ang="16200000" scaled="1"/>
            <a:tileRect/>
          </a:gradFill>
          <a:ln>
            <a:noFill/>
          </a:ln>
          <a:effectLst>
            <a:softEdge rad="127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11" name="正方形/長方形 110">
            <a:extLst>
              <a:ext uri="{FF2B5EF4-FFF2-40B4-BE49-F238E27FC236}">
                <a16:creationId xmlns:a16="http://schemas.microsoft.com/office/drawing/2014/main" id="{EB2E699E-A9A2-1C10-EF68-934F6EE66713}"/>
              </a:ext>
            </a:extLst>
          </p:cNvPr>
          <p:cNvSpPr/>
          <p:nvPr/>
        </p:nvSpPr>
        <p:spPr>
          <a:xfrm>
            <a:off x="6930011" y="4044919"/>
            <a:ext cx="2111568" cy="2008726"/>
          </a:xfrm>
          <a:prstGeom prst="rect">
            <a:avLst/>
          </a:prstGeom>
          <a:gradFill flip="none" rotWithShape="1">
            <a:gsLst>
              <a:gs pos="0">
                <a:srgbClr val="6F6C00">
                  <a:alpha val="10000"/>
                </a:srgbClr>
              </a:gs>
              <a:gs pos="100000">
                <a:srgbClr val="FFFF00">
                  <a:alpha val="30000"/>
                </a:srgbClr>
              </a:gs>
            </a:gsLst>
            <a:lin ang="16200000" scaled="1"/>
            <a:tileRect/>
          </a:gradFill>
          <a:ln>
            <a:noFill/>
          </a:ln>
          <a:effectLst>
            <a:softEdge rad="127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cxnSp>
        <p:nvCxnSpPr>
          <p:cNvPr id="88" name="直線コネクタ 87">
            <a:extLst>
              <a:ext uri="{FF2B5EF4-FFF2-40B4-BE49-F238E27FC236}">
                <a16:creationId xmlns:a16="http://schemas.microsoft.com/office/drawing/2014/main" id="{A88F7572-67F9-EBCE-B996-1BA169355A30}"/>
              </a:ext>
            </a:extLst>
          </p:cNvPr>
          <p:cNvCxnSpPr/>
          <p:nvPr/>
        </p:nvCxnSpPr>
        <p:spPr>
          <a:xfrm>
            <a:off x="4797380" y="5603796"/>
            <a:ext cx="871595" cy="0"/>
          </a:xfrm>
          <a:prstGeom prst="line">
            <a:avLst/>
          </a:prstGeom>
          <a:ln w="12700">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2" name="タイトル 1">
            <a:extLst>
              <a:ext uri="{FF2B5EF4-FFF2-40B4-BE49-F238E27FC236}">
                <a16:creationId xmlns:a16="http://schemas.microsoft.com/office/drawing/2014/main" id="{ACCD93C8-1217-1FA5-93B2-A48FA157EC55}"/>
              </a:ext>
            </a:extLst>
          </p:cNvPr>
          <p:cNvSpPr>
            <a:spLocks noGrp="1"/>
          </p:cNvSpPr>
          <p:nvPr>
            <p:ph type="title"/>
          </p:nvPr>
        </p:nvSpPr>
        <p:spPr/>
        <p:txBody>
          <a:bodyPr/>
          <a:lstStyle/>
          <a:p>
            <a:r>
              <a:rPr lang="ja-JP" altLang="en-US"/>
              <a:t>一気通貫がもたらすもの</a:t>
            </a:r>
            <a:endParaRPr kumimoji="1" lang="ja-JP" altLang="en-US"/>
          </a:p>
        </p:txBody>
      </p:sp>
      <p:sp>
        <p:nvSpPr>
          <p:cNvPr id="61" name="コンテンツ プレースホルダー 60">
            <a:extLst>
              <a:ext uri="{FF2B5EF4-FFF2-40B4-BE49-F238E27FC236}">
                <a16:creationId xmlns:a16="http://schemas.microsoft.com/office/drawing/2014/main" id="{06FDD9E9-EC33-8987-8909-17B89663E65F}"/>
              </a:ext>
            </a:extLst>
          </p:cNvPr>
          <p:cNvSpPr>
            <a:spLocks noGrp="1"/>
          </p:cNvSpPr>
          <p:nvPr>
            <p:ph idx="1"/>
          </p:nvPr>
        </p:nvSpPr>
        <p:spPr>
          <a:xfrm>
            <a:off x="838200" y="1825625"/>
            <a:ext cx="10934700" cy="1277276"/>
          </a:xfrm>
        </p:spPr>
        <p:txBody>
          <a:bodyPr>
            <a:normAutofit/>
          </a:bodyPr>
          <a:lstStyle/>
          <a:p>
            <a:r>
              <a:rPr lang="ja-JP" altLang="en-US"/>
              <a:t>従来：カメラ・ディスプレイがボトルネックに</a:t>
            </a:r>
          </a:p>
        </p:txBody>
      </p:sp>
      <p:pic>
        <p:nvPicPr>
          <p:cNvPr id="59" name="コンテンツ プレースホルダー 32" descr="山 単色塗りつぶし">
            <a:extLst>
              <a:ext uri="{FF2B5EF4-FFF2-40B4-BE49-F238E27FC236}">
                <a16:creationId xmlns:a16="http://schemas.microsoft.com/office/drawing/2014/main" id="{F2903DD8-4075-D257-A671-5B255AE6406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586096" y="2936261"/>
            <a:ext cx="1108656" cy="1108657"/>
          </a:xfrm>
          <a:prstGeom prst="rect">
            <a:avLst/>
          </a:prstGeom>
        </p:spPr>
      </p:pic>
      <p:cxnSp>
        <p:nvCxnSpPr>
          <p:cNvPr id="8" name="直線コネクタ 7">
            <a:extLst>
              <a:ext uri="{FF2B5EF4-FFF2-40B4-BE49-F238E27FC236}">
                <a16:creationId xmlns:a16="http://schemas.microsoft.com/office/drawing/2014/main" id="{AA54AE29-1A2B-F67B-054F-B55366DDA4C2}"/>
              </a:ext>
            </a:extLst>
          </p:cNvPr>
          <p:cNvCxnSpPr>
            <a:cxnSpLocks/>
          </p:cNvCxnSpPr>
          <p:nvPr/>
        </p:nvCxnSpPr>
        <p:spPr>
          <a:xfrm>
            <a:off x="988142" y="6046838"/>
            <a:ext cx="9999406" cy="0"/>
          </a:xfrm>
          <a:prstGeom prst="line">
            <a:avLst/>
          </a:prstGeom>
          <a:ln>
            <a:solidFill>
              <a:schemeClr val="bg1">
                <a:lumMod val="75000"/>
              </a:schemeClr>
            </a:solidFill>
            <a:headEnd type="none" w="med" len="med"/>
            <a:tailEnd type="triangle" w="med" len="med"/>
          </a:ln>
        </p:spPr>
        <p:style>
          <a:lnRef idx="2">
            <a:schemeClr val="accent1"/>
          </a:lnRef>
          <a:fillRef idx="0">
            <a:schemeClr val="accent1"/>
          </a:fillRef>
          <a:effectRef idx="1">
            <a:schemeClr val="accent1"/>
          </a:effectRef>
          <a:fontRef idx="minor">
            <a:schemeClr val="tx1"/>
          </a:fontRef>
        </p:style>
      </p:cxnSp>
      <p:pic>
        <p:nvPicPr>
          <p:cNvPr id="10" name="グラフィックス 9" descr="ビデオ カメラ 単色塗りつぶし">
            <a:extLst>
              <a:ext uri="{FF2B5EF4-FFF2-40B4-BE49-F238E27FC236}">
                <a16:creationId xmlns:a16="http://schemas.microsoft.com/office/drawing/2014/main" id="{7EE0128C-51AB-61F4-BFBC-1603D5E2AB2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4797380" y="3094726"/>
            <a:ext cx="885516" cy="885517"/>
          </a:xfrm>
          <a:prstGeom prst="rect">
            <a:avLst/>
          </a:prstGeom>
        </p:spPr>
      </p:pic>
      <p:pic>
        <p:nvPicPr>
          <p:cNvPr id="12" name="グラフィックス 11" descr="モニター 単色塗りつぶし">
            <a:extLst>
              <a:ext uri="{FF2B5EF4-FFF2-40B4-BE49-F238E27FC236}">
                <a16:creationId xmlns:a16="http://schemas.microsoft.com/office/drawing/2014/main" id="{E6F653EF-96F3-FF87-A902-11A2077A064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441793" y="2879176"/>
            <a:ext cx="961098" cy="1233646"/>
          </a:xfrm>
          <a:prstGeom prst="rect">
            <a:avLst/>
          </a:prstGeom>
          <a:scene3d>
            <a:camera prst="isometricRightUp"/>
            <a:lightRig rig="threePt" dir="t"/>
          </a:scene3d>
        </p:spPr>
      </p:pic>
      <p:cxnSp>
        <p:nvCxnSpPr>
          <p:cNvPr id="40" name="直線矢印コネクタ 39">
            <a:extLst>
              <a:ext uri="{FF2B5EF4-FFF2-40B4-BE49-F238E27FC236}">
                <a16:creationId xmlns:a16="http://schemas.microsoft.com/office/drawing/2014/main" id="{5194CBD1-EACF-460A-5F88-BAA2C6B37A05}"/>
              </a:ext>
            </a:extLst>
          </p:cNvPr>
          <p:cNvCxnSpPr/>
          <p:nvPr/>
        </p:nvCxnSpPr>
        <p:spPr>
          <a:xfrm flipV="1">
            <a:off x="988142" y="3856703"/>
            <a:ext cx="0" cy="2190135"/>
          </a:xfrm>
          <a:prstGeom prst="straightConnector1">
            <a:avLst/>
          </a:prstGeom>
          <a:ln>
            <a:solidFill>
              <a:schemeClr val="bg1">
                <a:lumMod val="7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68" name="テキスト ボックス 67">
            <a:extLst>
              <a:ext uri="{FF2B5EF4-FFF2-40B4-BE49-F238E27FC236}">
                <a16:creationId xmlns:a16="http://schemas.microsoft.com/office/drawing/2014/main" id="{E33717E8-1A45-C8F7-5B65-534B28EF883D}"/>
              </a:ext>
            </a:extLst>
          </p:cNvPr>
          <p:cNvSpPr txBox="1"/>
          <p:nvPr/>
        </p:nvSpPr>
        <p:spPr>
          <a:xfrm>
            <a:off x="2027903" y="4098067"/>
            <a:ext cx="1333368" cy="369332"/>
          </a:xfrm>
          <a:prstGeom prst="rect">
            <a:avLst/>
          </a:prstGeom>
          <a:noFill/>
        </p:spPr>
        <p:txBody>
          <a:bodyPr wrap="square" rtlCol="0">
            <a:spAutoFit/>
          </a:bodyPr>
          <a:lstStyle/>
          <a:p>
            <a:r>
              <a:rPr kumimoji="1" lang="en-US" altLang="ja-JP"/>
              <a:t>10,000nits</a:t>
            </a:r>
            <a:endParaRPr kumimoji="1" lang="ja-JP" altLang="en-US"/>
          </a:p>
        </p:txBody>
      </p:sp>
      <p:cxnSp>
        <p:nvCxnSpPr>
          <p:cNvPr id="70" name="直線矢印コネクタ 69">
            <a:extLst>
              <a:ext uri="{FF2B5EF4-FFF2-40B4-BE49-F238E27FC236}">
                <a16:creationId xmlns:a16="http://schemas.microsoft.com/office/drawing/2014/main" id="{6C440BF0-59F1-C219-65E8-9E762E6298E1}"/>
              </a:ext>
            </a:extLst>
          </p:cNvPr>
          <p:cNvCxnSpPr>
            <a:cxnSpLocks/>
          </p:cNvCxnSpPr>
          <p:nvPr/>
        </p:nvCxnSpPr>
        <p:spPr>
          <a:xfrm flipV="1">
            <a:off x="2027903" y="4065858"/>
            <a:ext cx="0" cy="1980980"/>
          </a:xfrm>
          <a:prstGeom prst="straightConnector1">
            <a:avLst/>
          </a:prstGeom>
          <a:ln>
            <a:solidFill>
              <a:schemeClr val="bg1">
                <a:lumMod val="75000"/>
              </a:schemeClr>
            </a:solidFill>
            <a:prstDash val="dash"/>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72" name="直線矢印コネクタ 71">
            <a:extLst>
              <a:ext uri="{FF2B5EF4-FFF2-40B4-BE49-F238E27FC236}">
                <a16:creationId xmlns:a16="http://schemas.microsoft.com/office/drawing/2014/main" id="{4865EC99-8AC7-5B12-E920-1C7013AA49D2}"/>
              </a:ext>
            </a:extLst>
          </p:cNvPr>
          <p:cNvCxnSpPr>
            <a:cxnSpLocks/>
          </p:cNvCxnSpPr>
          <p:nvPr/>
        </p:nvCxnSpPr>
        <p:spPr>
          <a:xfrm flipV="1">
            <a:off x="5245054" y="5603796"/>
            <a:ext cx="0" cy="443042"/>
          </a:xfrm>
          <a:prstGeom prst="straightConnector1">
            <a:avLst/>
          </a:prstGeom>
          <a:ln>
            <a:solidFill>
              <a:schemeClr val="bg1">
                <a:lumMod val="75000"/>
              </a:schemeClr>
            </a:solidFill>
            <a:prstDash val="dash"/>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74" name="直線矢印コネクタ 73">
            <a:extLst>
              <a:ext uri="{FF2B5EF4-FFF2-40B4-BE49-F238E27FC236}">
                <a16:creationId xmlns:a16="http://schemas.microsoft.com/office/drawing/2014/main" id="{D3FF9113-F059-458B-590E-5347681701F3}"/>
              </a:ext>
            </a:extLst>
          </p:cNvPr>
          <p:cNvCxnSpPr>
            <a:cxnSpLocks/>
          </p:cNvCxnSpPr>
          <p:nvPr/>
        </p:nvCxnSpPr>
        <p:spPr>
          <a:xfrm flipV="1">
            <a:off x="7985796" y="4084967"/>
            <a:ext cx="0" cy="1960861"/>
          </a:xfrm>
          <a:prstGeom prst="straightConnector1">
            <a:avLst/>
          </a:prstGeom>
          <a:ln>
            <a:solidFill>
              <a:schemeClr val="bg1">
                <a:lumMod val="75000"/>
              </a:schemeClr>
            </a:solidFill>
            <a:prstDash val="dash"/>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A13487D0-E4E1-8BA8-F2F4-349209EBA755}"/>
              </a:ext>
            </a:extLst>
          </p:cNvPr>
          <p:cNvCxnSpPr/>
          <p:nvPr/>
        </p:nvCxnSpPr>
        <p:spPr>
          <a:xfrm>
            <a:off x="7531296" y="4065858"/>
            <a:ext cx="871595" cy="0"/>
          </a:xfrm>
          <a:prstGeom prst="line">
            <a:avLst/>
          </a:prstGeom>
          <a:ln w="12700">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91" name="テキスト ボックス 90">
            <a:extLst>
              <a:ext uri="{FF2B5EF4-FFF2-40B4-BE49-F238E27FC236}">
                <a16:creationId xmlns:a16="http://schemas.microsoft.com/office/drawing/2014/main" id="{3CBC562E-E558-E3B6-BD45-AC383EDEA06F}"/>
              </a:ext>
            </a:extLst>
          </p:cNvPr>
          <p:cNvSpPr txBox="1"/>
          <p:nvPr/>
        </p:nvSpPr>
        <p:spPr>
          <a:xfrm>
            <a:off x="5233177" y="5232846"/>
            <a:ext cx="2033424" cy="369332"/>
          </a:xfrm>
          <a:prstGeom prst="rect">
            <a:avLst/>
          </a:prstGeom>
          <a:noFill/>
        </p:spPr>
        <p:txBody>
          <a:bodyPr wrap="square" rtlCol="0">
            <a:spAutoFit/>
          </a:bodyPr>
          <a:lstStyle/>
          <a:p>
            <a:r>
              <a:rPr kumimoji="1" lang="en-US" altLang="ja-JP">
                <a:solidFill>
                  <a:srgbClr val="FF0000"/>
                </a:solidFill>
              </a:rPr>
              <a:t>Max: 1,000nits</a:t>
            </a:r>
            <a:endParaRPr kumimoji="1" lang="ja-JP" altLang="en-US">
              <a:solidFill>
                <a:srgbClr val="FF0000"/>
              </a:solidFill>
            </a:endParaRPr>
          </a:p>
        </p:txBody>
      </p:sp>
      <p:sp>
        <p:nvSpPr>
          <p:cNvPr id="92" name="テキスト ボックス 91">
            <a:extLst>
              <a:ext uri="{FF2B5EF4-FFF2-40B4-BE49-F238E27FC236}">
                <a16:creationId xmlns:a16="http://schemas.microsoft.com/office/drawing/2014/main" id="{7E3D6905-7AEA-1194-9451-76DC332EF2E2}"/>
              </a:ext>
            </a:extLst>
          </p:cNvPr>
          <p:cNvSpPr txBox="1"/>
          <p:nvPr/>
        </p:nvSpPr>
        <p:spPr>
          <a:xfrm>
            <a:off x="8054471" y="4044918"/>
            <a:ext cx="2033424" cy="369332"/>
          </a:xfrm>
          <a:prstGeom prst="rect">
            <a:avLst/>
          </a:prstGeom>
          <a:noFill/>
        </p:spPr>
        <p:txBody>
          <a:bodyPr wrap="square" rtlCol="0">
            <a:spAutoFit/>
          </a:bodyPr>
          <a:lstStyle/>
          <a:p>
            <a:r>
              <a:rPr kumimoji="1" lang="en-US" altLang="ja-JP"/>
              <a:t>Max: 10,000nits</a:t>
            </a:r>
            <a:endParaRPr kumimoji="1" lang="ja-JP" altLang="en-US"/>
          </a:p>
        </p:txBody>
      </p:sp>
      <p:sp>
        <p:nvSpPr>
          <p:cNvPr id="93" name="吹き出し: 四角形 92">
            <a:extLst>
              <a:ext uri="{FF2B5EF4-FFF2-40B4-BE49-F238E27FC236}">
                <a16:creationId xmlns:a16="http://schemas.microsoft.com/office/drawing/2014/main" id="{8421F4F0-D5B5-5176-E298-938C9F7C5A23}"/>
              </a:ext>
            </a:extLst>
          </p:cNvPr>
          <p:cNvSpPr/>
          <p:nvPr/>
        </p:nvSpPr>
        <p:spPr>
          <a:xfrm>
            <a:off x="8402836" y="6025778"/>
            <a:ext cx="1976441" cy="696021"/>
          </a:xfrm>
          <a:prstGeom prst="wedgeRectCallout">
            <a:avLst>
              <a:gd name="adj1" fmla="val -70947"/>
              <a:gd name="adj2" fmla="val -112314"/>
            </a:avLst>
          </a:prstGeom>
          <a:solidFill>
            <a:srgbClr val="FF7C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a:t>スペックを</a:t>
            </a:r>
            <a:endParaRPr lang="en-US" altLang="ja-JP"/>
          </a:p>
          <a:p>
            <a:pPr algn="ctr"/>
            <a:r>
              <a:rPr lang="ja-JP" altLang="en-US"/>
              <a:t>生かしきれない</a:t>
            </a:r>
            <a:endParaRPr kumimoji="1" lang="ja-JP" altLang="en-US"/>
          </a:p>
        </p:txBody>
      </p:sp>
      <p:pic>
        <p:nvPicPr>
          <p:cNvPr id="95" name="グラフィックス 94" descr="怖がっている様子の顔">
            <a:extLst>
              <a:ext uri="{FF2B5EF4-FFF2-40B4-BE49-F238E27FC236}">
                <a16:creationId xmlns:a16="http://schemas.microsoft.com/office/drawing/2014/main" id="{9650F2D2-F895-DDFD-4987-7B7587032432}"/>
              </a:ext>
            </a:extLst>
          </p:cNvPr>
          <p:cNvPicPr>
            <a:picLocks noChangeAspect="1"/>
          </p:cNvPicPr>
          <p:nvPr/>
        </p:nvPicPr>
        <p:blipFill>
          <a:blip>
            <a:extLst>
              <a:ext uri="{96DAC541-7B7A-43D3-8B79-37D633B846F1}">
                <asvg:svgBlip xmlns:asvg="http://schemas.microsoft.com/office/drawing/2016/SVG/main" r:embed="rId6"/>
              </a:ext>
            </a:extLst>
          </a:blip>
          <a:srcRect b="21179"/>
          <a:stretch>
            <a:fillRect/>
          </a:stretch>
        </p:blipFill>
        <p:spPr>
          <a:xfrm flipH="1">
            <a:off x="11015303" y="5185586"/>
            <a:ext cx="885070" cy="568856"/>
          </a:xfrm>
          <a:prstGeom prst="rect">
            <a:avLst/>
          </a:prstGeom>
        </p:spPr>
      </p:pic>
      <p:sp>
        <p:nvSpPr>
          <p:cNvPr id="96" name="フリーフォーム: 図形 95">
            <a:extLst>
              <a:ext uri="{FF2B5EF4-FFF2-40B4-BE49-F238E27FC236}">
                <a16:creationId xmlns:a16="http://schemas.microsoft.com/office/drawing/2014/main" id="{9161A651-23EF-BFD6-6A98-A9687D23E630}"/>
              </a:ext>
            </a:extLst>
          </p:cNvPr>
          <p:cNvSpPr/>
          <p:nvPr/>
        </p:nvSpPr>
        <p:spPr>
          <a:xfrm flipV="1">
            <a:off x="11183614" y="5787319"/>
            <a:ext cx="548448" cy="125240"/>
          </a:xfrm>
          <a:custGeom>
            <a:avLst/>
            <a:gdLst>
              <a:gd name="csX0" fmla="*/ 0 w 671051"/>
              <a:gd name="csY0" fmla="*/ 22122 h 103463"/>
              <a:gd name="csX1" fmla="*/ 258097 w 671051"/>
              <a:gd name="csY1" fmla="*/ 103239 h 103463"/>
              <a:gd name="csX2" fmla="*/ 671051 w 671051"/>
              <a:gd name="csY2" fmla="*/ 0 h 103463"/>
            </a:gdLst>
            <a:ahLst/>
            <a:cxnLst>
              <a:cxn ang="0">
                <a:pos x="csX0" y="csY0"/>
              </a:cxn>
              <a:cxn ang="0">
                <a:pos x="csX1" y="csY1"/>
              </a:cxn>
              <a:cxn ang="0">
                <a:pos x="csX2" y="csY2"/>
              </a:cxn>
            </a:cxnLst>
            <a:rect l="l" t="t" r="r" b="b"/>
            <a:pathLst>
              <a:path w="671051" h="103463">
                <a:moveTo>
                  <a:pt x="0" y="22122"/>
                </a:moveTo>
                <a:cubicBezTo>
                  <a:pt x="73127" y="64524"/>
                  <a:pt x="146255" y="106926"/>
                  <a:pt x="258097" y="103239"/>
                </a:cubicBezTo>
                <a:cubicBezTo>
                  <a:pt x="369939" y="99552"/>
                  <a:pt x="520495" y="49776"/>
                  <a:pt x="671051" y="0"/>
                </a:cubicBezTo>
              </a:path>
            </a:pathLst>
          </a:cu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7" name="テキスト ボックス 96">
            <a:extLst>
              <a:ext uri="{FF2B5EF4-FFF2-40B4-BE49-F238E27FC236}">
                <a16:creationId xmlns:a16="http://schemas.microsoft.com/office/drawing/2014/main" id="{F3C80F11-3461-54C6-3439-32162F4D7D48}"/>
              </a:ext>
            </a:extLst>
          </p:cNvPr>
          <p:cNvSpPr txBox="1"/>
          <p:nvPr/>
        </p:nvSpPr>
        <p:spPr>
          <a:xfrm>
            <a:off x="707389" y="3571856"/>
            <a:ext cx="878707" cy="307777"/>
          </a:xfrm>
          <a:prstGeom prst="rect">
            <a:avLst/>
          </a:prstGeom>
          <a:noFill/>
        </p:spPr>
        <p:txBody>
          <a:bodyPr wrap="square" rtlCol="0">
            <a:spAutoFit/>
          </a:bodyPr>
          <a:lstStyle/>
          <a:p>
            <a:r>
              <a:rPr lang="ja-JP" altLang="en-US" sz="1400">
                <a:solidFill>
                  <a:schemeClr val="tx1">
                    <a:lumMod val="50000"/>
                    <a:lumOff val="50000"/>
                  </a:schemeClr>
                </a:solidFill>
              </a:rPr>
              <a:t>輝度</a:t>
            </a:r>
            <a:endParaRPr kumimoji="1" lang="ja-JP" altLang="en-US" sz="1400">
              <a:solidFill>
                <a:schemeClr val="tx1">
                  <a:lumMod val="50000"/>
                  <a:lumOff val="50000"/>
                </a:schemeClr>
              </a:solidFill>
            </a:endParaRPr>
          </a:p>
        </p:txBody>
      </p:sp>
      <p:sp>
        <p:nvSpPr>
          <p:cNvPr id="98" name="テキスト ボックス 97">
            <a:extLst>
              <a:ext uri="{FF2B5EF4-FFF2-40B4-BE49-F238E27FC236}">
                <a16:creationId xmlns:a16="http://schemas.microsoft.com/office/drawing/2014/main" id="{747175DF-5947-C627-4266-D483AEE4BA2C}"/>
              </a:ext>
            </a:extLst>
          </p:cNvPr>
          <p:cNvSpPr txBox="1"/>
          <p:nvPr/>
        </p:nvSpPr>
        <p:spPr>
          <a:xfrm>
            <a:off x="2616021" y="3677428"/>
            <a:ext cx="878707" cy="307777"/>
          </a:xfrm>
          <a:prstGeom prst="rect">
            <a:avLst/>
          </a:prstGeom>
          <a:noFill/>
        </p:spPr>
        <p:txBody>
          <a:bodyPr wrap="square" rtlCol="0">
            <a:spAutoFit/>
          </a:bodyPr>
          <a:lstStyle/>
          <a:p>
            <a:r>
              <a:rPr lang="ja-JP" altLang="en-US" sz="1400">
                <a:solidFill>
                  <a:schemeClr val="tx1">
                    <a:lumMod val="50000"/>
                    <a:lumOff val="50000"/>
                  </a:schemeClr>
                </a:solidFill>
              </a:rPr>
              <a:t>現実</a:t>
            </a:r>
            <a:endParaRPr kumimoji="1" lang="ja-JP" altLang="en-US" sz="1400">
              <a:solidFill>
                <a:schemeClr val="tx1">
                  <a:lumMod val="50000"/>
                  <a:lumOff val="50000"/>
                </a:schemeClr>
              </a:solidFill>
            </a:endParaRPr>
          </a:p>
        </p:txBody>
      </p:sp>
      <p:sp>
        <p:nvSpPr>
          <p:cNvPr id="99" name="テキスト ボックス 98">
            <a:extLst>
              <a:ext uri="{FF2B5EF4-FFF2-40B4-BE49-F238E27FC236}">
                <a16:creationId xmlns:a16="http://schemas.microsoft.com/office/drawing/2014/main" id="{F5E7E1E2-4950-D185-443A-F5A5C865BA40}"/>
              </a:ext>
            </a:extLst>
          </p:cNvPr>
          <p:cNvSpPr txBox="1"/>
          <p:nvPr/>
        </p:nvSpPr>
        <p:spPr>
          <a:xfrm>
            <a:off x="5574920" y="3668745"/>
            <a:ext cx="878707" cy="307777"/>
          </a:xfrm>
          <a:prstGeom prst="rect">
            <a:avLst/>
          </a:prstGeom>
          <a:noFill/>
        </p:spPr>
        <p:txBody>
          <a:bodyPr wrap="square" rtlCol="0">
            <a:spAutoFit/>
          </a:bodyPr>
          <a:lstStyle/>
          <a:p>
            <a:r>
              <a:rPr kumimoji="1" lang="ja-JP" altLang="en-US" sz="1400">
                <a:solidFill>
                  <a:schemeClr val="tx1">
                    <a:lumMod val="50000"/>
                    <a:lumOff val="50000"/>
                  </a:schemeClr>
                </a:solidFill>
              </a:rPr>
              <a:t>カメラ</a:t>
            </a:r>
          </a:p>
        </p:txBody>
      </p:sp>
      <p:sp>
        <p:nvSpPr>
          <p:cNvPr id="100" name="テキスト ボックス 99">
            <a:extLst>
              <a:ext uri="{FF2B5EF4-FFF2-40B4-BE49-F238E27FC236}">
                <a16:creationId xmlns:a16="http://schemas.microsoft.com/office/drawing/2014/main" id="{FA4B25BD-BDAC-2393-8114-0530E1A723B1}"/>
              </a:ext>
            </a:extLst>
          </p:cNvPr>
          <p:cNvSpPr txBox="1"/>
          <p:nvPr/>
        </p:nvSpPr>
        <p:spPr>
          <a:xfrm>
            <a:off x="8060347" y="3657040"/>
            <a:ext cx="1330710" cy="307777"/>
          </a:xfrm>
          <a:prstGeom prst="rect">
            <a:avLst/>
          </a:prstGeom>
          <a:noFill/>
        </p:spPr>
        <p:txBody>
          <a:bodyPr wrap="square" rtlCol="0">
            <a:spAutoFit/>
          </a:bodyPr>
          <a:lstStyle/>
          <a:p>
            <a:r>
              <a:rPr kumimoji="1" lang="ja-JP" altLang="en-US" sz="1400">
                <a:solidFill>
                  <a:schemeClr val="tx1">
                    <a:lumMod val="50000"/>
                    <a:lumOff val="50000"/>
                  </a:schemeClr>
                </a:solidFill>
              </a:rPr>
              <a:t>ディスプレイ</a:t>
            </a:r>
          </a:p>
        </p:txBody>
      </p:sp>
      <p:sp>
        <p:nvSpPr>
          <p:cNvPr id="102" name="テキスト ボックス 101">
            <a:extLst>
              <a:ext uri="{FF2B5EF4-FFF2-40B4-BE49-F238E27FC236}">
                <a16:creationId xmlns:a16="http://schemas.microsoft.com/office/drawing/2014/main" id="{785284C5-7DC1-3A14-ECEE-C6D7B293839C}"/>
              </a:ext>
            </a:extLst>
          </p:cNvPr>
          <p:cNvSpPr txBox="1"/>
          <p:nvPr/>
        </p:nvSpPr>
        <p:spPr>
          <a:xfrm>
            <a:off x="11147862" y="4921182"/>
            <a:ext cx="878707" cy="307777"/>
          </a:xfrm>
          <a:prstGeom prst="rect">
            <a:avLst/>
          </a:prstGeom>
          <a:noFill/>
        </p:spPr>
        <p:txBody>
          <a:bodyPr wrap="square" rtlCol="0">
            <a:spAutoFit/>
          </a:bodyPr>
          <a:lstStyle/>
          <a:p>
            <a:r>
              <a:rPr lang="ja-JP" altLang="en-US" sz="1400">
                <a:solidFill>
                  <a:schemeClr val="tx1">
                    <a:lumMod val="50000"/>
                    <a:lumOff val="50000"/>
                  </a:schemeClr>
                </a:solidFill>
              </a:rPr>
              <a:t>視覚</a:t>
            </a:r>
            <a:endParaRPr kumimoji="1" lang="ja-JP" altLang="en-US" sz="1400">
              <a:solidFill>
                <a:schemeClr val="tx1">
                  <a:lumMod val="50000"/>
                  <a:lumOff val="50000"/>
                </a:schemeClr>
              </a:solidFill>
            </a:endParaRPr>
          </a:p>
        </p:txBody>
      </p:sp>
      <p:grpSp>
        <p:nvGrpSpPr>
          <p:cNvPr id="107" name="グループ化 106">
            <a:extLst>
              <a:ext uri="{FF2B5EF4-FFF2-40B4-BE49-F238E27FC236}">
                <a16:creationId xmlns:a16="http://schemas.microsoft.com/office/drawing/2014/main" id="{BC967CBB-F9CE-67F9-33E7-79AFBADC394D}"/>
              </a:ext>
            </a:extLst>
          </p:cNvPr>
          <p:cNvGrpSpPr/>
          <p:nvPr/>
        </p:nvGrpSpPr>
        <p:grpSpPr>
          <a:xfrm>
            <a:off x="1225473" y="4015085"/>
            <a:ext cx="9922389" cy="1765077"/>
            <a:chOff x="1225473" y="4015085"/>
            <a:chExt cx="9922389" cy="1765077"/>
          </a:xfrm>
        </p:grpSpPr>
        <p:cxnSp>
          <p:nvCxnSpPr>
            <p:cNvPr id="19" name="直線コネクタ 18">
              <a:extLst>
                <a:ext uri="{FF2B5EF4-FFF2-40B4-BE49-F238E27FC236}">
                  <a16:creationId xmlns:a16="http://schemas.microsoft.com/office/drawing/2014/main" id="{5180146B-7711-EEA9-769E-76DA0C1412E5}"/>
                </a:ext>
              </a:extLst>
            </p:cNvPr>
            <p:cNvCxnSpPr>
              <a:cxnSpLocks/>
            </p:cNvCxnSpPr>
            <p:nvPr/>
          </p:nvCxnSpPr>
          <p:spPr>
            <a:xfrm>
              <a:off x="5240138" y="5603796"/>
              <a:ext cx="2745658" cy="0"/>
            </a:xfrm>
            <a:prstGeom prst="line">
              <a:avLst/>
            </a:prstGeom>
            <a:ln>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17" name="直線コネクタ 16">
              <a:extLst>
                <a:ext uri="{FF2B5EF4-FFF2-40B4-BE49-F238E27FC236}">
                  <a16:creationId xmlns:a16="http://schemas.microsoft.com/office/drawing/2014/main" id="{3A392545-9777-8680-01CC-A16ACF51685C}"/>
                </a:ext>
              </a:extLst>
            </p:cNvPr>
            <p:cNvCxnSpPr>
              <a:cxnSpLocks/>
            </p:cNvCxnSpPr>
            <p:nvPr/>
          </p:nvCxnSpPr>
          <p:spPr>
            <a:xfrm>
              <a:off x="4719484" y="4015085"/>
              <a:ext cx="520654" cy="1581422"/>
            </a:xfrm>
            <a:prstGeom prst="line">
              <a:avLst/>
            </a:prstGeom>
            <a:ln>
              <a:solidFill>
                <a:srgbClr val="FFC000"/>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2" name="直線コネクタ 21">
              <a:extLst>
                <a:ext uri="{FF2B5EF4-FFF2-40B4-BE49-F238E27FC236}">
                  <a16:creationId xmlns:a16="http://schemas.microsoft.com/office/drawing/2014/main" id="{55AA9700-A91A-46E6-1BCD-509C1367197E}"/>
                </a:ext>
              </a:extLst>
            </p:cNvPr>
            <p:cNvCxnSpPr>
              <a:cxnSpLocks/>
            </p:cNvCxnSpPr>
            <p:nvPr/>
          </p:nvCxnSpPr>
          <p:spPr>
            <a:xfrm>
              <a:off x="7985796" y="5603290"/>
              <a:ext cx="1818967" cy="0"/>
            </a:xfrm>
            <a:prstGeom prst="line">
              <a:avLst/>
            </a:prstGeom>
            <a:ln>
              <a:solidFill>
                <a:srgbClr val="FFC000"/>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42" name="テキスト ボックス 41">
              <a:extLst>
                <a:ext uri="{FF2B5EF4-FFF2-40B4-BE49-F238E27FC236}">
                  <a16:creationId xmlns:a16="http://schemas.microsoft.com/office/drawing/2014/main" id="{C2E48F38-F1F9-C4BB-7007-F5E368E46BF6}"/>
                </a:ext>
              </a:extLst>
            </p:cNvPr>
            <p:cNvSpPr txBox="1"/>
            <p:nvPr/>
          </p:nvSpPr>
          <p:spPr>
            <a:xfrm>
              <a:off x="9814494" y="5410830"/>
              <a:ext cx="1333368" cy="369332"/>
            </a:xfrm>
            <a:prstGeom prst="rect">
              <a:avLst/>
            </a:prstGeom>
            <a:noFill/>
          </p:spPr>
          <p:txBody>
            <a:bodyPr wrap="square" rtlCol="0">
              <a:spAutoFit/>
            </a:bodyPr>
            <a:lstStyle/>
            <a:p>
              <a:r>
                <a:rPr kumimoji="1" lang="en-US" altLang="ja-JP">
                  <a:solidFill>
                    <a:srgbClr val="FF0000"/>
                  </a:solidFill>
                </a:rPr>
                <a:t>1,000nits</a:t>
              </a:r>
              <a:endParaRPr kumimoji="1" lang="ja-JP" altLang="en-US">
                <a:solidFill>
                  <a:srgbClr val="FF0000"/>
                </a:solidFill>
              </a:endParaRPr>
            </a:p>
          </p:txBody>
        </p:sp>
        <p:cxnSp>
          <p:nvCxnSpPr>
            <p:cNvPr id="103" name="直線コネクタ 102">
              <a:extLst>
                <a:ext uri="{FF2B5EF4-FFF2-40B4-BE49-F238E27FC236}">
                  <a16:creationId xmlns:a16="http://schemas.microsoft.com/office/drawing/2014/main" id="{4341A750-C72F-C0C2-74EA-E25B7E07E13C}"/>
                </a:ext>
              </a:extLst>
            </p:cNvPr>
            <p:cNvCxnSpPr>
              <a:cxnSpLocks/>
            </p:cNvCxnSpPr>
            <p:nvPr/>
          </p:nvCxnSpPr>
          <p:spPr>
            <a:xfrm>
              <a:off x="1225473" y="4015085"/>
              <a:ext cx="3494011" cy="0"/>
            </a:xfrm>
            <a:prstGeom prst="line">
              <a:avLst/>
            </a:prstGeom>
            <a:ln w="76200">
              <a:solidFill>
                <a:srgbClr val="FFC000"/>
              </a:solidFill>
            </a:ln>
          </p:spPr>
          <p:style>
            <a:lnRef idx="2">
              <a:schemeClr val="accent1"/>
            </a:lnRef>
            <a:fillRef idx="0">
              <a:schemeClr val="accent1"/>
            </a:fillRef>
            <a:effectRef idx="1">
              <a:schemeClr val="accent1"/>
            </a:effectRef>
            <a:fontRef idx="minor">
              <a:schemeClr val="tx1"/>
            </a:fontRef>
          </p:style>
        </p:cxnSp>
      </p:grpSp>
      <p:cxnSp>
        <p:nvCxnSpPr>
          <p:cNvPr id="104" name="直線コネクタ 103">
            <a:extLst>
              <a:ext uri="{FF2B5EF4-FFF2-40B4-BE49-F238E27FC236}">
                <a16:creationId xmlns:a16="http://schemas.microsoft.com/office/drawing/2014/main" id="{3F1E68C5-8792-D169-0777-606377E00DAC}"/>
              </a:ext>
            </a:extLst>
          </p:cNvPr>
          <p:cNvCxnSpPr/>
          <p:nvPr/>
        </p:nvCxnSpPr>
        <p:spPr>
          <a:xfrm>
            <a:off x="1592105" y="4062808"/>
            <a:ext cx="871595" cy="0"/>
          </a:xfrm>
          <a:prstGeom prst="line">
            <a:avLst/>
          </a:prstGeom>
          <a:ln w="12700">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grpSp>
        <p:nvGrpSpPr>
          <p:cNvPr id="3" name="グループ化 2">
            <a:extLst>
              <a:ext uri="{FF2B5EF4-FFF2-40B4-BE49-F238E27FC236}">
                <a16:creationId xmlns:a16="http://schemas.microsoft.com/office/drawing/2014/main" id="{27D1C30C-05F9-16B8-DAA8-82CD0AAD779D}"/>
              </a:ext>
            </a:extLst>
          </p:cNvPr>
          <p:cNvGrpSpPr/>
          <p:nvPr/>
        </p:nvGrpSpPr>
        <p:grpSpPr>
          <a:xfrm>
            <a:off x="11773058" y="5056347"/>
            <a:ext cx="410310" cy="410310"/>
            <a:chOff x="10450657" y="2879176"/>
            <a:chExt cx="410310" cy="410310"/>
          </a:xfrm>
        </p:grpSpPr>
        <p:pic>
          <p:nvPicPr>
            <p:cNvPr id="4" name="グラフィックス 3" descr="思案中の吹き出し 枠線">
              <a:extLst>
                <a:ext uri="{FF2B5EF4-FFF2-40B4-BE49-F238E27FC236}">
                  <a16:creationId xmlns:a16="http://schemas.microsoft.com/office/drawing/2014/main" id="{296BEAEF-BEFA-BB6C-FA62-BD293480D5A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0450657" y="2879176"/>
              <a:ext cx="410310" cy="410310"/>
            </a:xfrm>
            <a:prstGeom prst="rect">
              <a:avLst/>
            </a:prstGeom>
          </p:spPr>
        </p:pic>
        <p:sp>
          <p:nvSpPr>
            <p:cNvPr id="5" name="フリーフォーム: 図形 4">
              <a:extLst>
                <a:ext uri="{FF2B5EF4-FFF2-40B4-BE49-F238E27FC236}">
                  <a16:creationId xmlns:a16="http://schemas.microsoft.com/office/drawing/2014/main" id="{E9D8DCBA-DA76-7732-2CDF-D56774DE690A}"/>
                </a:ext>
              </a:extLst>
            </p:cNvPr>
            <p:cNvSpPr/>
            <p:nvPr/>
          </p:nvSpPr>
          <p:spPr>
            <a:xfrm>
              <a:off x="10542733" y="2936261"/>
              <a:ext cx="226157" cy="181244"/>
            </a:xfrm>
            <a:custGeom>
              <a:avLst/>
              <a:gdLst>
                <a:gd name="csX0" fmla="*/ 137131 w 380493"/>
                <a:gd name="csY0" fmla="*/ 148181 h 312487"/>
                <a:gd name="csX1" fmla="*/ 129988 w 380493"/>
                <a:gd name="csY1" fmla="*/ 191043 h 312487"/>
                <a:gd name="csX2" fmla="*/ 137131 w 380493"/>
                <a:gd name="csY2" fmla="*/ 212475 h 312487"/>
                <a:gd name="csX3" fmla="*/ 194281 w 380493"/>
                <a:gd name="csY3" fmla="*/ 112462 h 312487"/>
                <a:gd name="csX4" fmla="*/ 208569 w 380493"/>
                <a:gd name="csY4" fmla="*/ 91031 h 312487"/>
                <a:gd name="csX5" fmla="*/ 230000 w 380493"/>
                <a:gd name="csY5" fmla="*/ 155325 h 312487"/>
                <a:gd name="csX6" fmla="*/ 237144 w 380493"/>
                <a:gd name="csY6" fmla="*/ 191043 h 312487"/>
                <a:gd name="csX7" fmla="*/ 365731 w 380493"/>
                <a:gd name="csY7" fmla="*/ 169612 h 312487"/>
                <a:gd name="csX8" fmla="*/ 372875 w 380493"/>
                <a:gd name="csY8" fmla="*/ 233906 h 312487"/>
                <a:gd name="csX9" fmla="*/ 301438 w 380493"/>
                <a:gd name="csY9" fmla="*/ 198187 h 312487"/>
                <a:gd name="csX10" fmla="*/ 294294 w 380493"/>
                <a:gd name="csY10" fmla="*/ 112462 h 312487"/>
                <a:gd name="csX11" fmla="*/ 258575 w 380493"/>
                <a:gd name="csY11" fmla="*/ 5306 h 312487"/>
                <a:gd name="csX12" fmla="*/ 244288 w 380493"/>
                <a:gd name="csY12" fmla="*/ 98175 h 312487"/>
                <a:gd name="csX13" fmla="*/ 187138 w 380493"/>
                <a:gd name="csY13" fmla="*/ 176756 h 312487"/>
                <a:gd name="csX14" fmla="*/ 129988 w 380493"/>
                <a:gd name="csY14" fmla="*/ 269625 h 312487"/>
                <a:gd name="csX15" fmla="*/ 165706 w 380493"/>
                <a:gd name="csY15" fmla="*/ 312487 h 312487"/>
                <a:gd name="csX16" fmla="*/ 215713 w 380493"/>
                <a:gd name="csY16" fmla="*/ 219618 h 312487"/>
                <a:gd name="csX17" fmla="*/ 194281 w 380493"/>
                <a:gd name="csY17" fmla="*/ 276768 h 312487"/>
                <a:gd name="csX18" fmla="*/ 237144 w 380493"/>
                <a:gd name="csY18" fmla="*/ 248193 h 312487"/>
                <a:gd name="csX19" fmla="*/ 265719 w 380493"/>
                <a:gd name="csY19" fmla="*/ 269625 h 312487"/>
                <a:gd name="csX20" fmla="*/ 294294 w 380493"/>
                <a:gd name="csY20" fmla="*/ 298200 h 312487"/>
                <a:gd name="csX21" fmla="*/ 308581 w 380493"/>
                <a:gd name="csY21" fmla="*/ 276768 h 312487"/>
                <a:gd name="csX22" fmla="*/ 351444 w 380493"/>
                <a:gd name="csY22" fmla="*/ 205331 h 312487"/>
                <a:gd name="csX23" fmla="*/ 337156 w 380493"/>
                <a:gd name="csY23" fmla="*/ 155325 h 312487"/>
                <a:gd name="csX24" fmla="*/ 237144 w 380493"/>
                <a:gd name="csY24" fmla="*/ 255337 h 312487"/>
                <a:gd name="csX25" fmla="*/ 244288 w 380493"/>
                <a:gd name="csY25" fmla="*/ 233906 h 312487"/>
                <a:gd name="csX26" fmla="*/ 265719 w 380493"/>
                <a:gd name="csY26" fmla="*/ 191043 h 312487"/>
                <a:gd name="csX27" fmla="*/ 165706 w 380493"/>
                <a:gd name="csY27" fmla="*/ 126750 h 312487"/>
                <a:gd name="csX28" fmla="*/ 144275 w 380493"/>
                <a:gd name="csY28" fmla="*/ 148181 h 312487"/>
                <a:gd name="csX29" fmla="*/ 137131 w 380493"/>
                <a:gd name="csY29" fmla="*/ 198187 h 312487"/>
                <a:gd name="csX30" fmla="*/ 101413 w 380493"/>
                <a:gd name="csY30" fmla="*/ 262481 h 312487"/>
                <a:gd name="csX31" fmla="*/ 115700 w 380493"/>
                <a:gd name="csY31" fmla="*/ 291056 h 312487"/>
                <a:gd name="csX32" fmla="*/ 94269 w 380493"/>
                <a:gd name="csY32" fmla="*/ 212475 h 312487"/>
                <a:gd name="csX33" fmla="*/ 58550 w 380493"/>
                <a:gd name="csY33" fmla="*/ 255337 h 312487"/>
                <a:gd name="csX34" fmla="*/ 115700 w 380493"/>
                <a:gd name="csY34" fmla="*/ 269625 h 312487"/>
                <a:gd name="csX35" fmla="*/ 222856 w 380493"/>
                <a:gd name="csY35" fmla="*/ 219618 h 312487"/>
                <a:gd name="csX36" fmla="*/ 215713 w 380493"/>
                <a:gd name="csY36" fmla="*/ 183900 h 312487"/>
                <a:gd name="csX37" fmla="*/ 137131 w 380493"/>
                <a:gd name="csY37" fmla="*/ 226762 h 312487"/>
                <a:gd name="csX38" fmla="*/ 22831 w 380493"/>
                <a:gd name="csY38" fmla="*/ 83887 h 312487"/>
                <a:gd name="csX39" fmla="*/ 1400 w 380493"/>
                <a:gd name="csY39" fmla="*/ 76743 h 312487"/>
                <a:gd name="csX40" fmla="*/ 87125 w 380493"/>
                <a:gd name="csY40" fmla="*/ 98175 h 312487"/>
                <a:gd name="csX41" fmla="*/ 151419 w 380493"/>
                <a:gd name="csY41" fmla="*/ 76743 h 312487"/>
                <a:gd name="csX42" fmla="*/ 165706 w 380493"/>
                <a:gd name="csY42" fmla="*/ 98175 h 312487"/>
                <a:gd name="csX43" fmla="*/ 137131 w 380493"/>
                <a:gd name="csY43" fmla="*/ 148181 h 31248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Lst>
              <a:rect l="l" t="t" r="r" b="b"/>
              <a:pathLst>
                <a:path w="380493" h="312487">
                  <a:moveTo>
                    <a:pt x="137131" y="148181"/>
                  </a:moveTo>
                  <a:cubicBezTo>
                    <a:pt x="131178" y="163659"/>
                    <a:pt x="129988" y="176559"/>
                    <a:pt x="129988" y="191043"/>
                  </a:cubicBezTo>
                  <a:cubicBezTo>
                    <a:pt x="129988" y="198573"/>
                    <a:pt x="132363" y="218303"/>
                    <a:pt x="137131" y="212475"/>
                  </a:cubicBezTo>
                  <a:cubicBezTo>
                    <a:pt x="161445" y="182758"/>
                    <a:pt x="174813" y="145557"/>
                    <a:pt x="194281" y="112462"/>
                  </a:cubicBezTo>
                  <a:cubicBezTo>
                    <a:pt x="198634" y="105062"/>
                    <a:pt x="203806" y="98175"/>
                    <a:pt x="208569" y="91031"/>
                  </a:cubicBezTo>
                  <a:cubicBezTo>
                    <a:pt x="215713" y="112462"/>
                    <a:pt x="223794" y="133604"/>
                    <a:pt x="230000" y="155325"/>
                  </a:cubicBezTo>
                  <a:cubicBezTo>
                    <a:pt x="233336" y="167000"/>
                    <a:pt x="225069" y="189772"/>
                    <a:pt x="237144" y="191043"/>
                  </a:cubicBezTo>
                  <a:cubicBezTo>
                    <a:pt x="280359" y="195592"/>
                    <a:pt x="322869" y="176756"/>
                    <a:pt x="365731" y="169612"/>
                  </a:cubicBezTo>
                  <a:cubicBezTo>
                    <a:pt x="368112" y="191043"/>
                    <a:pt x="392580" y="225148"/>
                    <a:pt x="372875" y="233906"/>
                  </a:cubicBezTo>
                  <a:cubicBezTo>
                    <a:pt x="348547" y="244719"/>
                    <a:pt x="315901" y="220539"/>
                    <a:pt x="301438" y="198187"/>
                  </a:cubicBezTo>
                  <a:cubicBezTo>
                    <a:pt x="285861" y="174113"/>
                    <a:pt x="296675" y="141037"/>
                    <a:pt x="294294" y="112462"/>
                  </a:cubicBezTo>
                  <a:cubicBezTo>
                    <a:pt x="239721" y="221611"/>
                    <a:pt x="307956" y="104068"/>
                    <a:pt x="258575" y="5306"/>
                  </a:cubicBezTo>
                  <a:cubicBezTo>
                    <a:pt x="244568" y="-22708"/>
                    <a:pt x="252194" y="67869"/>
                    <a:pt x="244288" y="98175"/>
                  </a:cubicBezTo>
                  <a:cubicBezTo>
                    <a:pt x="224056" y="175730"/>
                    <a:pt x="236004" y="164539"/>
                    <a:pt x="187138" y="176756"/>
                  </a:cubicBezTo>
                  <a:cubicBezTo>
                    <a:pt x="133650" y="133966"/>
                    <a:pt x="115435" y="102259"/>
                    <a:pt x="129988" y="269625"/>
                  </a:cubicBezTo>
                  <a:cubicBezTo>
                    <a:pt x="131599" y="288153"/>
                    <a:pt x="153800" y="298200"/>
                    <a:pt x="165706" y="312487"/>
                  </a:cubicBezTo>
                  <a:cubicBezTo>
                    <a:pt x="213581" y="302912"/>
                    <a:pt x="238201" y="309565"/>
                    <a:pt x="215713" y="219618"/>
                  </a:cubicBezTo>
                  <a:cubicBezTo>
                    <a:pt x="210778" y="199880"/>
                    <a:pt x="182074" y="260492"/>
                    <a:pt x="194281" y="276768"/>
                  </a:cubicBezTo>
                  <a:cubicBezTo>
                    <a:pt x="204584" y="290505"/>
                    <a:pt x="222856" y="257718"/>
                    <a:pt x="237144" y="248193"/>
                  </a:cubicBezTo>
                  <a:cubicBezTo>
                    <a:pt x="246669" y="255337"/>
                    <a:pt x="256759" y="261785"/>
                    <a:pt x="265719" y="269625"/>
                  </a:cubicBezTo>
                  <a:cubicBezTo>
                    <a:pt x="275856" y="278495"/>
                    <a:pt x="281007" y="295986"/>
                    <a:pt x="294294" y="298200"/>
                  </a:cubicBezTo>
                  <a:cubicBezTo>
                    <a:pt x="302763" y="299611"/>
                    <a:pt x="304081" y="284080"/>
                    <a:pt x="308581" y="276768"/>
                  </a:cubicBezTo>
                  <a:cubicBezTo>
                    <a:pt x="323135" y="253118"/>
                    <a:pt x="337156" y="229143"/>
                    <a:pt x="351444" y="205331"/>
                  </a:cubicBezTo>
                  <a:cubicBezTo>
                    <a:pt x="346681" y="188662"/>
                    <a:pt x="354317" y="157777"/>
                    <a:pt x="337156" y="155325"/>
                  </a:cubicBezTo>
                  <a:cubicBezTo>
                    <a:pt x="248052" y="142595"/>
                    <a:pt x="246171" y="201171"/>
                    <a:pt x="237144" y="255337"/>
                  </a:cubicBezTo>
                  <a:cubicBezTo>
                    <a:pt x="235906" y="262765"/>
                    <a:pt x="241230" y="240787"/>
                    <a:pt x="244288" y="233906"/>
                  </a:cubicBezTo>
                  <a:cubicBezTo>
                    <a:pt x="250776" y="219309"/>
                    <a:pt x="258575" y="205331"/>
                    <a:pt x="265719" y="191043"/>
                  </a:cubicBezTo>
                  <a:cubicBezTo>
                    <a:pt x="231626" y="145586"/>
                    <a:pt x="230127" y="115037"/>
                    <a:pt x="165706" y="126750"/>
                  </a:cubicBezTo>
                  <a:cubicBezTo>
                    <a:pt x="155766" y="128557"/>
                    <a:pt x="151419" y="141037"/>
                    <a:pt x="144275" y="148181"/>
                  </a:cubicBezTo>
                  <a:cubicBezTo>
                    <a:pt x="141894" y="164850"/>
                    <a:pt x="143043" y="182421"/>
                    <a:pt x="137131" y="198187"/>
                  </a:cubicBezTo>
                  <a:cubicBezTo>
                    <a:pt x="128523" y="221142"/>
                    <a:pt x="106926" y="238592"/>
                    <a:pt x="101413" y="262481"/>
                  </a:cubicBezTo>
                  <a:cubicBezTo>
                    <a:pt x="99018" y="272857"/>
                    <a:pt x="117206" y="301598"/>
                    <a:pt x="115700" y="291056"/>
                  </a:cubicBezTo>
                  <a:cubicBezTo>
                    <a:pt x="111860" y="264179"/>
                    <a:pt x="101413" y="238669"/>
                    <a:pt x="94269" y="212475"/>
                  </a:cubicBezTo>
                  <a:cubicBezTo>
                    <a:pt x="82363" y="226762"/>
                    <a:pt x="52020" y="237923"/>
                    <a:pt x="58550" y="255337"/>
                  </a:cubicBezTo>
                  <a:cubicBezTo>
                    <a:pt x="65445" y="273723"/>
                    <a:pt x="96512" y="273796"/>
                    <a:pt x="115700" y="269625"/>
                  </a:cubicBezTo>
                  <a:cubicBezTo>
                    <a:pt x="154217" y="261252"/>
                    <a:pt x="187137" y="236287"/>
                    <a:pt x="222856" y="219618"/>
                  </a:cubicBezTo>
                  <a:cubicBezTo>
                    <a:pt x="220475" y="207712"/>
                    <a:pt x="226573" y="189330"/>
                    <a:pt x="215713" y="183900"/>
                  </a:cubicBezTo>
                  <a:cubicBezTo>
                    <a:pt x="203904" y="177995"/>
                    <a:pt x="137297" y="226651"/>
                    <a:pt x="137131" y="226762"/>
                  </a:cubicBezTo>
                  <a:cubicBezTo>
                    <a:pt x="99031" y="179137"/>
                    <a:pt x="63750" y="129113"/>
                    <a:pt x="22831" y="83887"/>
                  </a:cubicBezTo>
                  <a:cubicBezTo>
                    <a:pt x="17779" y="78303"/>
                    <a:pt x="-5951" y="75109"/>
                    <a:pt x="1400" y="76743"/>
                  </a:cubicBezTo>
                  <a:cubicBezTo>
                    <a:pt x="30153" y="83133"/>
                    <a:pt x="58550" y="91031"/>
                    <a:pt x="87125" y="98175"/>
                  </a:cubicBezTo>
                  <a:cubicBezTo>
                    <a:pt x="108556" y="91031"/>
                    <a:pt x="128828" y="76743"/>
                    <a:pt x="151419" y="76743"/>
                  </a:cubicBezTo>
                  <a:cubicBezTo>
                    <a:pt x="160005" y="76743"/>
                    <a:pt x="162324" y="90283"/>
                    <a:pt x="165706" y="98175"/>
                  </a:cubicBezTo>
                  <a:cubicBezTo>
                    <a:pt x="178942" y="129060"/>
                    <a:pt x="143084" y="132703"/>
                    <a:pt x="137131" y="148181"/>
                  </a:cubicBezTo>
                  <a:close/>
                </a:path>
              </a:pathLst>
            </a:cu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2147014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7"/>
                                        </p:tgtEl>
                                        <p:attrNameLst>
                                          <p:attrName>style.visibility</p:attrName>
                                        </p:attrNameLst>
                                      </p:cBhvr>
                                      <p:to>
                                        <p:strVal val="visible"/>
                                      </p:to>
                                    </p:set>
                                    <p:animEffect transition="in" filter="wipe(left)">
                                      <p:cBhvr>
                                        <p:cTn id="7" dur="1000"/>
                                        <p:tgtEl>
                                          <p:spTgt spid="107"/>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93"/>
                                        </p:tgtEl>
                                        <p:attrNameLst>
                                          <p:attrName>style.visibility</p:attrName>
                                        </p:attrNameLst>
                                      </p:cBhvr>
                                      <p:to>
                                        <p:strVal val="visible"/>
                                      </p:to>
                                    </p:set>
                                    <p:animEffect transition="in" filter="fade">
                                      <p:cBhvr>
                                        <p:cTn id="11" dur="500"/>
                                        <p:tgtEl>
                                          <p:spTgt spid="93"/>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96"/>
                                        </p:tgtEl>
                                        <p:attrNameLst>
                                          <p:attrName>style.visibility</p:attrName>
                                        </p:attrNameLst>
                                      </p:cBhvr>
                                      <p:to>
                                        <p:strVal val="visible"/>
                                      </p:to>
                                    </p:set>
                                    <p:animEffect transition="in" filter="fade">
                                      <p:cBhvr>
                                        <p:cTn id="15" dur="500"/>
                                        <p:tgtEl>
                                          <p:spTgt spid="96"/>
                                        </p:tgtEl>
                                      </p:cBhvr>
                                    </p:animEffect>
                                  </p:childTnLst>
                                </p:cTn>
                              </p:par>
                              <p:par>
                                <p:cTn id="16" presetID="10" presetClass="entr" presetSubtype="0"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 grpId="0" animBg="1"/>
      <p:bldP spid="96" grpId="0" animBg="1"/>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FE32E-33A7-BBD9-D693-FDFDE5D59B55}"/>
            </a:ext>
          </a:extLst>
        </p:cNvPr>
        <p:cNvGrpSpPr/>
        <p:nvPr/>
      </p:nvGrpSpPr>
      <p:grpSpPr>
        <a:xfrm>
          <a:off x="0" y="0"/>
          <a:ext cx="0" cy="0"/>
          <a:chOff x="0" y="0"/>
          <a:chExt cx="0" cy="0"/>
        </a:xfrm>
      </p:grpSpPr>
      <p:sp>
        <p:nvSpPr>
          <p:cNvPr id="34" name="正方形/長方形 33">
            <a:extLst>
              <a:ext uri="{FF2B5EF4-FFF2-40B4-BE49-F238E27FC236}">
                <a16:creationId xmlns:a16="http://schemas.microsoft.com/office/drawing/2014/main" id="{4CE32657-62B8-4BD2-20D5-9F1BC002B4A0}"/>
              </a:ext>
            </a:extLst>
          </p:cNvPr>
          <p:cNvSpPr/>
          <p:nvPr/>
        </p:nvSpPr>
        <p:spPr>
          <a:xfrm>
            <a:off x="995103" y="4064837"/>
            <a:ext cx="2128189" cy="1983021"/>
          </a:xfrm>
          <a:prstGeom prst="rect">
            <a:avLst/>
          </a:prstGeom>
          <a:gradFill flip="none" rotWithShape="1">
            <a:gsLst>
              <a:gs pos="0">
                <a:srgbClr val="6F6C00">
                  <a:alpha val="10000"/>
                </a:srgbClr>
              </a:gs>
              <a:gs pos="100000">
                <a:srgbClr val="FFFF00">
                  <a:alpha val="30000"/>
                </a:srgbClr>
              </a:gs>
            </a:gsLst>
            <a:lin ang="16200000" scaled="1"/>
            <a:tileRect/>
          </a:gradFill>
          <a:ln>
            <a:noFill/>
          </a:ln>
          <a:effectLst>
            <a:softEdge rad="127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6" name="正方形/長方形 35">
            <a:extLst>
              <a:ext uri="{FF2B5EF4-FFF2-40B4-BE49-F238E27FC236}">
                <a16:creationId xmlns:a16="http://schemas.microsoft.com/office/drawing/2014/main" id="{B513E0A3-81B6-3061-98AE-7F9471070D3A}"/>
              </a:ext>
            </a:extLst>
          </p:cNvPr>
          <p:cNvSpPr/>
          <p:nvPr/>
        </p:nvSpPr>
        <p:spPr>
          <a:xfrm>
            <a:off x="4178501" y="4079761"/>
            <a:ext cx="2111568" cy="1963674"/>
          </a:xfrm>
          <a:prstGeom prst="rect">
            <a:avLst/>
          </a:prstGeom>
          <a:gradFill flip="none" rotWithShape="1">
            <a:gsLst>
              <a:gs pos="0">
                <a:srgbClr val="6F6C00">
                  <a:alpha val="10000"/>
                </a:srgbClr>
              </a:gs>
              <a:gs pos="100000">
                <a:srgbClr val="FFFF00">
                  <a:alpha val="30000"/>
                </a:srgbClr>
              </a:gs>
            </a:gsLst>
            <a:lin ang="16200000" scaled="1"/>
            <a:tileRect/>
          </a:gradFill>
          <a:ln>
            <a:noFill/>
          </a:ln>
          <a:effectLst>
            <a:softEdge rad="127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5" name="正方形/長方形 34">
            <a:extLst>
              <a:ext uri="{FF2B5EF4-FFF2-40B4-BE49-F238E27FC236}">
                <a16:creationId xmlns:a16="http://schemas.microsoft.com/office/drawing/2014/main" id="{A54138AF-117B-419E-488D-CE6C567AF49D}"/>
              </a:ext>
            </a:extLst>
          </p:cNvPr>
          <p:cNvSpPr/>
          <p:nvPr/>
        </p:nvSpPr>
        <p:spPr>
          <a:xfrm>
            <a:off x="6930011" y="5601095"/>
            <a:ext cx="2111568" cy="452549"/>
          </a:xfrm>
          <a:prstGeom prst="rect">
            <a:avLst/>
          </a:prstGeom>
          <a:gradFill flip="none" rotWithShape="1">
            <a:gsLst>
              <a:gs pos="100000">
                <a:srgbClr val="908E00">
                  <a:alpha val="10000"/>
                </a:srgbClr>
              </a:gs>
              <a:gs pos="0">
                <a:srgbClr val="6F6C00">
                  <a:alpha val="10000"/>
                </a:srgbClr>
              </a:gs>
            </a:gsLst>
            <a:lin ang="16200000" scaled="1"/>
            <a:tileRect/>
          </a:gradFill>
          <a:ln>
            <a:noFill/>
          </a:ln>
          <a:effectLst>
            <a:softEdge rad="127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7" name="コンテンツ プレースホルダー 6">
            <a:extLst>
              <a:ext uri="{FF2B5EF4-FFF2-40B4-BE49-F238E27FC236}">
                <a16:creationId xmlns:a16="http://schemas.microsoft.com/office/drawing/2014/main" id="{585C910C-F19D-5CDF-D7D2-27D14EC54063}"/>
              </a:ext>
            </a:extLst>
          </p:cNvPr>
          <p:cNvSpPr>
            <a:spLocks noGrp="1"/>
          </p:cNvSpPr>
          <p:nvPr>
            <p:ph idx="1"/>
          </p:nvPr>
        </p:nvSpPr>
        <p:spPr/>
        <p:txBody>
          <a:bodyPr/>
          <a:lstStyle/>
          <a:p>
            <a:r>
              <a:rPr lang="ja-JP" altLang="en-US"/>
              <a:t>従来：カメラ・ディスプレイがボトルネックに</a:t>
            </a:r>
          </a:p>
        </p:txBody>
      </p:sp>
      <p:cxnSp>
        <p:nvCxnSpPr>
          <p:cNvPr id="88" name="直線コネクタ 87">
            <a:extLst>
              <a:ext uri="{FF2B5EF4-FFF2-40B4-BE49-F238E27FC236}">
                <a16:creationId xmlns:a16="http://schemas.microsoft.com/office/drawing/2014/main" id="{CA3E6909-4526-B0F3-E0A7-890C9BDBC294}"/>
              </a:ext>
            </a:extLst>
          </p:cNvPr>
          <p:cNvCxnSpPr/>
          <p:nvPr/>
        </p:nvCxnSpPr>
        <p:spPr>
          <a:xfrm>
            <a:off x="4811301" y="4084967"/>
            <a:ext cx="871595" cy="0"/>
          </a:xfrm>
          <a:prstGeom prst="line">
            <a:avLst/>
          </a:prstGeom>
          <a:ln w="12700">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2" name="タイトル 1">
            <a:extLst>
              <a:ext uri="{FF2B5EF4-FFF2-40B4-BE49-F238E27FC236}">
                <a16:creationId xmlns:a16="http://schemas.microsoft.com/office/drawing/2014/main" id="{D3218B25-4055-FEAF-D466-AD2B09A8DEB0}"/>
              </a:ext>
            </a:extLst>
          </p:cNvPr>
          <p:cNvSpPr>
            <a:spLocks noGrp="1"/>
          </p:cNvSpPr>
          <p:nvPr>
            <p:ph type="title"/>
          </p:nvPr>
        </p:nvSpPr>
        <p:spPr/>
        <p:txBody>
          <a:bodyPr/>
          <a:lstStyle/>
          <a:p>
            <a:r>
              <a:rPr lang="ja-JP" altLang="en-US"/>
              <a:t>一気通貫がもたらすもの</a:t>
            </a:r>
            <a:endParaRPr kumimoji="1" lang="ja-JP" altLang="en-US"/>
          </a:p>
        </p:txBody>
      </p:sp>
      <p:pic>
        <p:nvPicPr>
          <p:cNvPr id="59" name="コンテンツ プレースホルダー 32" descr="山 単色塗りつぶし">
            <a:extLst>
              <a:ext uri="{FF2B5EF4-FFF2-40B4-BE49-F238E27FC236}">
                <a16:creationId xmlns:a16="http://schemas.microsoft.com/office/drawing/2014/main" id="{512A18FB-4E90-2459-9F2F-F52C7412DAB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586096" y="2936261"/>
            <a:ext cx="1108656" cy="1108657"/>
          </a:xfrm>
          <a:prstGeom prst="rect">
            <a:avLst/>
          </a:prstGeom>
        </p:spPr>
      </p:pic>
      <p:cxnSp>
        <p:nvCxnSpPr>
          <p:cNvPr id="8" name="直線コネクタ 7">
            <a:extLst>
              <a:ext uri="{FF2B5EF4-FFF2-40B4-BE49-F238E27FC236}">
                <a16:creationId xmlns:a16="http://schemas.microsoft.com/office/drawing/2014/main" id="{3E682407-9FF3-31EE-5540-916B0AB07A05}"/>
              </a:ext>
            </a:extLst>
          </p:cNvPr>
          <p:cNvCxnSpPr>
            <a:cxnSpLocks/>
          </p:cNvCxnSpPr>
          <p:nvPr/>
        </p:nvCxnSpPr>
        <p:spPr>
          <a:xfrm>
            <a:off x="988142" y="6046838"/>
            <a:ext cx="9999406" cy="0"/>
          </a:xfrm>
          <a:prstGeom prst="line">
            <a:avLst/>
          </a:prstGeom>
          <a:ln>
            <a:solidFill>
              <a:schemeClr val="bg1">
                <a:lumMod val="75000"/>
              </a:schemeClr>
            </a:solidFill>
            <a:headEnd type="none" w="med" len="med"/>
            <a:tailEnd type="triangle" w="med" len="med"/>
          </a:ln>
        </p:spPr>
        <p:style>
          <a:lnRef idx="2">
            <a:schemeClr val="accent1"/>
          </a:lnRef>
          <a:fillRef idx="0">
            <a:schemeClr val="accent1"/>
          </a:fillRef>
          <a:effectRef idx="1">
            <a:schemeClr val="accent1"/>
          </a:effectRef>
          <a:fontRef idx="minor">
            <a:schemeClr val="tx1"/>
          </a:fontRef>
        </p:style>
      </p:cxnSp>
      <p:pic>
        <p:nvPicPr>
          <p:cNvPr id="10" name="グラフィックス 9" descr="ビデオ カメラ 単色塗りつぶし">
            <a:extLst>
              <a:ext uri="{FF2B5EF4-FFF2-40B4-BE49-F238E27FC236}">
                <a16:creationId xmlns:a16="http://schemas.microsoft.com/office/drawing/2014/main" id="{5C413114-1D03-CC0E-6836-81784CDD6F1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4797380" y="3094726"/>
            <a:ext cx="885516" cy="885517"/>
          </a:xfrm>
          <a:prstGeom prst="rect">
            <a:avLst/>
          </a:prstGeom>
        </p:spPr>
      </p:pic>
      <p:pic>
        <p:nvPicPr>
          <p:cNvPr id="12" name="グラフィックス 11" descr="モニター 単色塗りつぶし">
            <a:extLst>
              <a:ext uri="{FF2B5EF4-FFF2-40B4-BE49-F238E27FC236}">
                <a16:creationId xmlns:a16="http://schemas.microsoft.com/office/drawing/2014/main" id="{9ECC0C96-7BFB-8C12-2D32-F262146FBC8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441793" y="2879176"/>
            <a:ext cx="961098" cy="1233646"/>
          </a:xfrm>
          <a:prstGeom prst="rect">
            <a:avLst/>
          </a:prstGeom>
          <a:scene3d>
            <a:camera prst="isometricRightUp"/>
            <a:lightRig rig="threePt" dir="t"/>
          </a:scene3d>
        </p:spPr>
      </p:pic>
      <p:cxnSp>
        <p:nvCxnSpPr>
          <p:cNvPr id="40" name="直線矢印コネクタ 39">
            <a:extLst>
              <a:ext uri="{FF2B5EF4-FFF2-40B4-BE49-F238E27FC236}">
                <a16:creationId xmlns:a16="http://schemas.microsoft.com/office/drawing/2014/main" id="{E74F6C94-9F3C-4C24-19D7-61022A684591}"/>
              </a:ext>
            </a:extLst>
          </p:cNvPr>
          <p:cNvCxnSpPr/>
          <p:nvPr/>
        </p:nvCxnSpPr>
        <p:spPr>
          <a:xfrm flipV="1">
            <a:off x="988142" y="3856703"/>
            <a:ext cx="0" cy="2190135"/>
          </a:xfrm>
          <a:prstGeom prst="straightConnector1">
            <a:avLst/>
          </a:prstGeom>
          <a:ln>
            <a:solidFill>
              <a:schemeClr val="bg1">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70" name="直線矢印コネクタ 69">
            <a:extLst>
              <a:ext uri="{FF2B5EF4-FFF2-40B4-BE49-F238E27FC236}">
                <a16:creationId xmlns:a16="http://schemas.microsoft.com/office/drawing/2014/main" id="{193D75DA-79D9-A572-34DB-83AD69698AB2}"/>
              </a:ext>
            </a:extLst>
          </p:cNvPr>
          <p:cNvCxnSpPr>
            <a:cxnSpLocks/>
          </p:cNvCxnSpPr>
          <p:nvPr/>
        </p:nvCxnSpPr>
        <p:spPr>
          <a:xfrm flipV="1">
            <a:off x="2027903" y="4065858"/>
            <a:ext cx="0" cy="1980980"/>
          </a:xfrm>
          <a:prstGeom prst="straightConnector1">
            <a:avLst/>
          </a:prstGeom>
          <a:ln>
            <a:solidFill>
              <a:schemeClr val="bg1">
                <a:lumMod val="75000"/>
              </a:schemeClr>
            </a:solidFill>
            <a:prstDash val="dash"/>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72" name="直線矢印コネクタ 71">
            <a:extLst>
              <a:ext uri="{FF2B5EF4-FFF2-40B4-BE49-F238E27FC236}">
                <a16:creationId xmlns:a16="http://schemas.microsoft.com/office/drawing/2014/main" id="{B8CFF1F4-5E3B-82F2-9638-B4D636FA808A}"/>
              </a:ext>
            </a:extLst>
          </p:cNvPr>
          <p:cNvCxnSpPr>
            <a:cxnSpLocks/>
          </p:cNvCxnSpPr>
          <p:nvPr/>
        </p:nvCxnSpPr>
        <p:spPr>
          <a:xfrm flipH="1" flipV="1">
            <a:off x="5240138" y="4112822"/>
            <a:ext cx="4916" cy="1934016"/>
          </a:xfrm>
          <a:prstGeom prst="straightConnector1">
            <a:avLst/>
          </a:prstGeom>
          <a:ln>
            <a:solidFill>
              <a:schemeClr val="bg1">
                <a:lumMod val="75000"/>
              </a:schemeClr>
            </a:solidFill>
            <a:prstDash val="dash"/>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74" name="直線矢印コネクタ 73">
            <a:extLst>
              <a:ext uri="{FF2B5EF4-FFF2-40B4-BE49-F238E27FC236}">
                <a16:creationId xmlns:a16="http://schemas.microsoft.com/office/drawing/2014/main" id="{F3AEE463-738C-CD0F-E47B-0CED66429DE5}"/>
              </a:ext>
            </a:extLst>
          </p:cNvPr>
          <p:cNvCxnSpPr>
            <a:cxnSpLocks/>
          </p:cNvCxnSpPr>
          <p:nvPr/>
        </p:nvCxnSpPr>
        <p:spPr>
          <a:xfrm flipV="1">
            <a:off x="7985796" y="5640751"/>
            <a:ext cx="0" cy="405077"/>
          </a:xfrm>
          <a:prstGeom prst="straightConnector1">
            <a:avLst/>
          </a:prstGeom>
          <a:ln>
            <a:solidFill>
              <a:schemeClr val="bg1">
                <a:lumMod val="75000"/>
              </a:schemeClr>
            </a:solidFill>
            <a:prstDash val="dash"/>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CD63E78D-E460-FE97-B4F6-D92D9811643C}"/>
              </a:ext>
            </a:extLst>
          </p:cNvPr>
          <p:cNvCxnSpPr/>
          <p:nvPr/>
        </p:nvCxnSpPr>
        <p:spPr>
          <a:xfrm>
            <a:off x="7549998" y="5640751"/>
            <a:ext cx="871595" cy="0"/>
          </a:xfrm>
          <a:prstGeom prst="line">
            <a:avLst/>
          </a:prstGeom>
          <a:ln w="12700">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3" name="テキスト ボックス 12">
            <a:extLst>
              <a:ext uri="{FF2B5EF4-FFF2-40B4-BE49-F238E27FC236}">
                <a16:creationId xmlns:a16="http://schemas.microsoft.com/office/drawing/2014/main" id="{2F60E431-A6DE-5E3E-D21C-333DC7CF455E}"/>
              </a:ext>
            </a:extLst>
          </p:cNvPr>
          <p:cNvSpPr txBox="1"/>
          <p:nvPr/>
        </p:nvSpPr>
        <p:spPr>
          <a:xfrm>
            <a:off x="7322743" y="5252473"/>
            <a:ext cx="2033424" cy="369332"/>
          </a:xfrm>
          <a:prstGeom prst="rect">
            <a:avLst/>
          </a:prstGeom>
          <a:noFill/>
        </p:spPr>
        <p:txBody>
          <a:bodyPr wrap="square" rtlCol="0">
            <a:spAutoFit/>
          </a:bodyPr>
          <a:lstStyle/>
          <a:p>
            <a:r>
              <a:rPr kumimoji="1" lang="en-US" altLang="ja-JP">
                <a:solidFill>
                  <a:srgbClr val="FF0000"/>
                </a:solidFill>
              </a:rPr>
              <a:t>Max: 1,000nits</a:t>
            </a:r>
            <a:endParaRPr kumimoji="1" lang="ja-JP" altLang="en-US">
              <a:solidFill>
                <a:srgbClr val="FF0000"/>
              </a:solidFill>
            </a:endParaRPr>
          </a:p>
        </p:txBody>
      </p:sp>
      <p:sp>
        <p:nvSpPr>
          <p:cNvPr id="14" name="テキスト ボックス 13">
            <a:extLst>
              <a:ext uri="{FF2B5EF4-FFF2-40B4-BE49-F238E27FC236}">
                <a16:creationId xmlns:a16="http://schemas.microsoft.com/office/drawing/2014/main" id="{C3727B76-691D-7CB1-DA03-D974EF5A5858}"/>
              </a:ext>
            </a:extLst>
          </p:cNvPr>
          <p:cNvSpPr txBox="1"/>
          <p:nvPr/>
        </p:nvSpPr>
        <p:spPr>
          <a:xfrm>
            <a:off x="5247098" y="4098067"/>
            <a:ext cx="2033424" cy="369332"/>
          </a:xfrm>
          <a:prstGeom prst="rect">
            <a:avLst/>
          </a:prstGeom>
          <a:noFill/>
        </p:spPr>
        <p:txBody>
          <a:bodyPr wrap="square" rtlCol="0">
            <a:spAutoFit/>
          </a:bodyPr>
          <a:lstStyle/>
          <a:p>
            <a:r>
              <a:rPr kumimoji="1" lang="en-US" altLang="ja-JP"/>
              <a:t>Max: 10,000nits</a:t>
            </a:r>
            <a:endParaRPr kumimoji="1" lang="ja-JP" altLang="en-US"/>
          </a:p>
        </p:txBody>
      </p:sp>
      <p:sp>
        <p:nvSpPr>
          <p:cNvPr id="16" name="吹き出し: 四角形 15">
            <a:extLst>
              <a:ext uri="{FF2B5EF4-FFF2-40B4-BE49-F238E27FC236}">
                <a16:creationId xmlns:a16="http://schemas.microsoft.com/office/drawing/2014/main" id="{0B20A3B5-D191-067A-D1F3-48F3DC554F4A}"/>
              </a:ext>
            </a:extLst>
          </p:cNvPr>
          <p:cNvSpPr/>
          <p:nvPr/>
        </p:nvSpPr>
        <p:spPr>
          <a:xfrm>
            <a:off x="5693955" y="6053644"/>
            <a:ext cx="1976441" cy="696021"/>
          </a:xfrm>
          <a:prstGeom prst="wedgeRectCallout">
            <a:avLst>
              <a:gd name="adj1" fmla="val -70947"/>
              <a:gd name="adj2" fmla="val -112314"/>
            </a:avLst>
          </a:prstGeom>
          <a:solidFill>
            <a:srgbClr val="FF7C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a:t>ディスプレイに合わせて自粛</a:t>
            </a:r>
            <a:endParaRPr kumimoji="1" lang="ja-JP" altLang="en-US"/>
          </a:p>
        </p:txBody>
      </p:sp>
      <p:grpSp>
        <p:nvGrpSpPr>
          <p:cNvPr id="33" name="グループ化 32">
            <a:extLst>
              <a:ext uri="{FF2B5EF4-FFF2-40B4-BE49-F238E27FC236}">
                <a16:creationId xmlns:a16="http://schemas.microsoft.com/office/drawing/2014/main" id="{9547FA8D-1945-A0E8-655D-DE500FA97D05}"/>
              </a:ext>
            </a:extLst>
          </p:cNvPr>
          <p:cNvGrpSpPr/>
          <p:nvPr/>
        </p:nvGrpSpPr>
        <p:grpSpPr>
          <a:xfrm>
            <a:off x="1225473" y="4015085"/>
            <a:ext cx="9922389" cy="1765077"/>
            <a:chOff x="1225473" y="4015085"/>
            <a:chExt cx="9922389" cy="1765077"/>
          </a:xfrm>
        </p:grpSpPr>
        <p:cxnSp>
          <p:nvCxnSpPr>
            <p:cNvPr id="15" name="直線コネクタ 14">
              <a:extLst>
                <a:ext uri="{FF2B5EF4-FFF2-40B4-BE49-F238E27FC236}">
                  <a16:creationId xmlns:a16="http://schemas.microsoft.com/office/drawing/2014/main" id="{D96E266C-B879-C9A9-24B9-E517BE9E91DF}"/>
                </a:ext>
              </a:extLst>
            </p:cNvPr>
            <p:cNvCxnSpPr>
              <a:cxnSpLocks/>
            </p:cNvCxnSpPr>
            <p:nvPr/>
          </p:nvCxnSpPr>
          <p:spPr>
            <a:xfrm>
              <a:off x="1225473" y="4015085"/>
              <a:ext cx="3494011" cy="0"/>
            </a:xfrm>
            <a:prstGeom prst="line">
              <a:avLst/>
            </a:prstGeom>
            <a:ln w="76200">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17" name="直線コネクタ 16">
              <a:extLst>
                <a:ext uri="{FF2B5EF4-FFF2-40B4-BE49-F238E27FC236}">
                  <a16:creationId xmlns:a16="http://schemas.microsoft.com/office/drawing/2014/main" id="{CFF300FD-CDC9-F652-2067-95D651B88376}"/>
                </a:ext>
              </a:extLst>
            </p:cNvPr>
            <p:cNvCxnSpPr>
              <a:cxnSpLocks/>
            </p:cNvCxnSpPr>
            <p:nvPr/>
          </p:nvCxnSpPr>
          <p:spPr>
            <a:xfrm>
              <a:off x="4719484" y="4044918"/>
              <a:ext cx="520654" cy="1551589"/>
            </a:xfrm>
            <a:prstGeom prst="line">
              <a:avLst/>
            </a:prstGeom>
            <a:ln>
              <a:solidFill>
                <a:srgbClr val="FFC000"/>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19" name="直線コネクタ 18">
              <a:extLst>
                <a:ext uri="{FF2B5EF4-FFF2-40B4-BE49-F238E27FC236}">
                  <a16:creationId xmlns:a16="http://schemas.microsoft.com/office/drawing/2014/main" id="{6B275CC4-6B7D-DA17-0F97-41D74EE709BD}"/>
                </a:ext>
              </a:extLst>
            </p:cNvPr>
            <p:cNvCxnSpPr>
              <a:cxnSpLocks/>
            </p:cNvCxnSpPr>
            <p:nvPr/>
          </p:nvCxnSpPr>
          <p:spPr>
            <a:xfrm>
              <a:off x="5240138" y="5603796"/>
              <a:ext cx="2745658" cy="0"/>
            </a:xfrm>
            <a:prstGeom prst="line">
              <a:avLst/>
            </a:prstGeom>
            <a:ln>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22" name="直線コネクタ 21">
              <a:extLst>
                <a:ext uri="{FF2B5EF4-FFF2-40B4-BE49-F238E27FC236}">
                  <a16:creationId xmlns:a16="http://schemas.microsoft.com/office/drawing/2014/main" id="{822B7E03-4BA9-B2E7-68AD-D3D1CFE0CFBB}"/>
                </a:ext>
              </a:extLst>
            </p:cNvPr>
            <p:cNvCxnSpPr>
              <a:cxnSpLocks/>
            </p:cNvCxnSpPr>
            <p:nvPr/>
          </p:nvCxnSpPr>
          <p:spPr>
            <a:xfrm>
              <a:off x="7985796" y="5603881"/>
              <a:ext cx="1818967" cy="0"/>
            </a:xfrm>
            <a:prstGeom prst="line">
              <a:avLst/>
            </a:prstGeom>
            <a:ln>
              <a:solidFill>
                <a:srgbClr val="FFC000"/>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18" name="テキスト ボックス 17">
              <a:extLst>
                <a:ext uri="{FF2B5EF4-FFF2-40B4-BE49-F238E27FC236}">
                  <a16:creationId xmlns:a16="http://schemas.microsoft.com/office/drawing/2014/main" id="{C60F0CDB-0A63-BF21-01D8-D641B816A195}"/>
                </a:ext>
              </a:extLst>
            </p:cNvPr>
            <p:cNvSpPr txBox="1"/>
            <p:nvPr/>
          </p:nvSpPr>
          <p:spPr>
            <a:xfrm>
              <a:off x="9814494" y="5410830"/>
              <a:ext cx="1333368" cy="369332"/>
            </a:xfrm>
            <a:prstGeom prst="rect">
              <a:avLst/>
            </a:prstGeom>
            <a:noFill/>
          </p:spPr>
          <p:txBody>
            <a:bodyPr wrap="square" rtlCol="0">
              <a:spAutoFit/>
            </a:bodyPr>
            <a:lstStyle/>
            <a:p>
              <a:r>
                <a:rPr kumimoji="1" lang="en-US" altLang="ja-JP">
                  <a:solidFill>
                    <a:srgbClr val="FF0000"/>
                  </a:solidFill>
                </a:rPr>
                <a:t>1,000nits</a:t>
              </a:r>
              <a:endParaRPr kumimoji="1" lang="ja-JP" altLang="en-US">
                <a:solidFill>
                  <a:srgbClr val="FF0000"/>
                </a:solidFill>
              </a:endParaRPr>
            </a:p>
          </p:txBody>
        </p:sp>
      </p:grpSp>
      <p:pic>
        <p:nvPicPr>
          <p:cNvPr id="20" name="グラフィックス 19" descr="怖がっている様子の顔">
            <a:extLst>
              <a:ext uri="{FF2B5EF4-FFF2-40B4-BE49-F238E27FC236}">
                <a16:creationId xmlns:a16="http://schemas.microsoft.com/office/drawing/2014/main" id="{8097386D-5DA8-6BA5-60E0-20747306DA7B}"/>
              </a:ext>
            </a:extLst>
          </p:cNvPr>
          <p:cNvPicPr>
            <a:picLocks noChangeAspect="1"/>
          </p:cNvPicPr>
          <p:nvPr/>
        </p:nvPicPr>
        <p:blipFill>
          <a:blip>
            <a:extLst>
              <a:ext uri="{96DAC541-7B7A-43D3-8B79-37D633B846F1}">
                <asvg:svgBlip xmlns:asvg="http://schemas.microsoft.com/office/drawing/2016/SVG/main" r:embed="rId6"/>
              </a:ext>
            </a:extLst>
          </a:blip>
          <a:srcRect b="21179"/>
          <a:stretch>
            <a:fillRect/>
          </a:stretch>
        </p:blipFill>
        <p:spPr>
          <a:xfrm flipH="1">
            <a:off x="11015303" y="5185586"/>
            <a:ext cx="885070" cy="568856"/>
          </a:xfrm>
          <a:prstGeom prst="rect">
            <a:avLst/>
          </a:prstGeom>
        </p:spPr>
      </p:pic>
      <p:sp>
        <p:nvSpPr>
          <p:cNvPr id="21" name="フリーフォーム: 図形 20">
            <a:extLst>
              <a:ext uri="{FF2B5EF4-FFF2-40B4-BE49-F238E27FC236}">
                <a16:creationId xmlns:a16="http://schemas.microsoft.com/office/drawing/2014/main" id="{8311C284-B3FD-D353-7E57-74D07EFCB6CB}"/>
              </a:ext>
            </a:extLst>
          </p:cNvPr>
          <p:cNvSpPr/>
          <p:nvPr/>
        </p:nvSpPr>
        <p:spPr>
          <a:xfrm flipV="1">
            <a:off x="11183614" y="5787319"/>
            <a:ext cx="548448" cy="125240"/>
          </a:xfrm>
          <a:custGeom>
            <a:avLst/>
            <a:gdLst>
              <a:gd name="csX0" fmla="*/ 0 w 671051"/>
              <a:gd name="csY0" fmla="*/ 22122 h 103463"/>
              <a:gd name="csX1" fmla="*/ 258097 w 671051"/>
              <a:gd name="csY1" fmla="*/ 103239 h 103463"/>
              <a:gd name="csX2" fmla="*/ 671051 w 671051"/>
              <a:gd name="csY2" fmla="*/ 0 h 103463"/>
            </a:gdLst>
            <a:ahLst/>
            <a:cxnLst>
              <a:cxn ang="0">
                <a:pos x="csX0" y="csY0"/>
              </a:cxn>
              <a:cxn ang="0">
                <a:pos x="csX1" y="csY1"/>
              </a:cxn>
              <a:cxn ang="0">
                <a:pos x="csX2" y="csY2"/>
              </a:cxn>
            </a:cxnLst>
            <a:rect l="l" t="t" r="r" b="b"/>
            <a:pathLst>
              <a:path w="671051" h="103463">
                <a:moveTo>
                  <a:pt x="0" y="22122"/>
                </a:moveTo>
                <a:cubicBezTo>
                  <a:pt x="73127" y="64524"/>
                  <a:pt x="146255" y="106926"/>
                  <a:pt x="258097" y="103239"/>
                </a:cubicBezTo>
                <a:cubicBezTo>
                  <a:pt x="369939" y="99552"/>
                  <a:pt x="520495" y="49776"/>
                  <a:pt x="671051" y="0"/>
                </a:cubicBezTo>
              </a:path>
            </a:pathLst>
          </a:cu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F3240843-BCD0-D409-0184-7AB25B33F73D}"/>
              </a:ext>
            </a:extLst>
          </p:cNvPr>
          <p:cNvSpPr txBox="1"/>
          <p:nvPr/>
        </p:nvSpPr>
        <p:spPr>
          <a:xfrm>
            <a:off x="2027903" y="4098067"/>
            <a:ext cx="1333368" cy="369332"/>
          </a:xfrm>
          <a:prstGeom prst="rect">
            <a:avLst/>
          </a:prstGeom>
          <a:noFill/>
        </p:spPr>
        <p:txBody>
          <a:bodyPr wrap="square" rtlCol="0">
            <a:spAutoFit/>
          </a:bodyPr>
          <a:lstStyle/>
          <a:p>
            <a:r>
              <a:rPr kumimoji="1" lang="en-US" altLang="ja-JP"/>
              <a:t>10,000nits</a:t>
            </a:r>
            <a:endParaRPr kumimoji="1" lang="ja-JP" altLang="en-US"/>
          </a:p>
        </p:txBody>
      </p:sp>
      <p:sp>
        <p:nvSpPr>
          <p:cNvPr id="25" name="テキスト ボックス 24">
            <a:extLst>
              <a:ext uri="{FF2B5EF4-FFF2-40B4-BE49-F238E27FC236}">
                <a16:creationId xmlns:a16="http://schemas.microsoft.com/office/drawing/2014/main" id="{0C05F422-ED2A-7D6F-2918-55AB9F62561C}"/>
              </a:ext>
            </a:extLst>
          </p:cNvPr>
          <p:cNvSpPr txBox="1"/>
          <p:nvPr/>
        </p:nvSpPr>
        <p:spPr>
          <a:xfrm>
            <a:off x="707389" y="3571856"/>
            <a:ext cx="878707" cy="307777"/>
          </a:xfrm>
          <a:prstGeom prst="rect">
            <a:avLst/>
          </a:prstGeom>
          <a:noFill/>
        </p:spPr>
        <p:txBody>
          <a:bodyPr wrap="square" rtlCol="0">
            <a:spAutoFit/>
          </a:bodyPr>
          <a:lstStyle/>
          <a:p>
            <a:r>
              <a:rPr lang="ja-JP" altLang="en-US" sz="1400">
                <a:solidFill>
                  <a:schemeClr val="tx1">
                    <a:lumMod val="50000"/>
                    <a:lumOff val="50000"/>
                  </a:schemeClr>
                </a:solidFill>
              </a:rPr>
              <a:t>輝度</a:t>
            </a:r>
            <a:endParaRPr kumimoji="1" lang="ja-JP" altLang="en-US" sz="1400">
              <a:solidFill>
                <a:schemeClr val="tx1">
                  <a:lumMod val="50000"/>
                  <a:lumOff val="50000"/>
                </a:schemeClr>
              </a:solidFill>
            </a:endParaRPr>
          </a:p>
        </p:txBody>
      </p:sp>
      <p:sp>
        <p:nvSpPr>
          <p:cNvPr id="26" name="テキスト ボックス 25">
            <a:extLst>
              <a:ext uri="{FF2B5EF4-FFF2-40B4-BE49-F238E27FC236}">
                <a16:creationId xmlns:a16="http://schemas.microsoft.com/office/drawing/2014/main" id="{EA4CF59A-ED95-BCE6-C7D8-A75C175372D9}"/>
              </a:ext>
            </a:extLst>
          </p:cNvPr>
          <p:cNvSpPr txBox="1"/>
          <p:nvPr/>
        </p:nvSpPr>
        <p:spPr>
          <a:xfrm>
            <a:off x="2616021" y="3677428"/>
            <a:ext cx="878707" cy="307777"/>
          </a:xfrm>
          <a:prstGeom prst="rect">
            <a:avLst/>
          </a:prstGeom>
          <a:noFill/>
        </p:spPr>
        <p:txBody>
          <a:bodyPr wrap="square" rtlCol="0">
            <a:spAutoFit/>
          </a:bodyPr>
          <a:lstStyle/>
          <a:p>
            <a:r>
              <a:rPr lang="ja-JP" altLang="en-US" sz="1400">
                <a:solidFill>
                  <a:schemeClr val="tx1">
                    <a:lumMod val="50000"/>
                    <a:lumOff val="50000"/>
                  </a:schemeClr>
                </a:solidFill>
              </a:rPr>
              <a:t>現実</a:t>
            </a:r>
            <a:endParaRPr kumimoji="1" lang="ja-JP" altLang="en-US" sz="1400">
              <a:solidFill>
                <a:schemeClr val="tx1">
                  <a:lumMod val="50000"/>
                  <a:lumOff val="50000"/>
                </a:schemeClr>
              </a:solidFill>
            </a:endParaRPr>
          </a:p>
        </p:txBody>
      </p:sp>
      <p:sp>
        <p:nvSpPr>
          <p:cNvPr id="27" name="テキスト ボックス 26">
            <a:extLst>
              <a:ext uri="{FF2B5EF4-FFF2-40B4-BE49-F238E27FC236}">
                <a16:creationId xmlns:a16="http://schemas.microsoft.com/office/drawing/2014/main" id="{21D69A9D-C79F-25B8-B059-3CFFDCB0160E}"/>
              </a:ext>
            </a:extLst>
          </p:cNvPr>
          <p:cNvSpPr txBox="1"/>
          <p:nvPr/>
        </p:nvSpPr>
        <p:spPr>
          <a:xfrm>
            <a:off x="5574920" y="3668745"/>
            <a:ext cx="878707" cy="307777"/>
          </a:xfrm>
          <a:prstGeom prst="rect">
            <a:avLst/>
          </a:prstGeom>
          <a:noFill/>
        </p:spPr>
        <p:txBody>
          <a:bodyPr wrap="square" rtlCol="0">
            <a:spAutoFit/>
          </a:bodyPr>
          <a:lstStyle/>
          <a:p>
            <a:r>
              <a:rPr lang="ja-JP" altLang="en-US" sz="1400">
                <a:solidFill>
                  <a:schemeClr val="tx1">
                    <a:lumMod val="50000"/>
                    <a:lumOff val="50000"/>
                  </a:schemeClr>
                </a:solidFill>
              </a:rPr>
              <a:t>カメラ</a:t>
            </a:r>
          </a:p>
        </p:txBody>
      </p:sp>
      <p:sp>
        <p:nvSpPr>
          <p:cNvPr id="28" name="テキスト ボックス 27">
            <a:extLst>
              <a:ext uri="{FF2B5EF4-FFF2-40B4-BE49-F238E27FC236}">
                <a16:creationId xmlns:a16="http://schemas.microsoft.com/office/drawing/2014/main" id="{34F311E7-F55E-908C-3377-05EF002F2E91}"/>
              </a:ext>
            </a:extLst>
          </p:cNvPr>
          <p:cNvSpPr txBox="1"/>
          <p:nvPr/>
        </p:nvSpPr>
        <p:spPr>
          <a:xfrm>
            <a:off x="8060347" y="3657040"/>
            <a:ext cx="1237998" cy="307777"/>
          </a:xfrm>
          <a:prstGeom prst="rect">
            <a:avLst/>
          </a:prstGeom>
          <a:noFill/>
        </p:spPr>
        <p:txBody>
          <a:bodyPr wrap="square" rtlCol="0">
            <a:spAutoFit/>
          </a:bodyPr>
          <a:lstStyle/>
          <a:p>
            <a:r>
              <a:rPr lang="ja-JP" altLang="en-US" sz="1400">
                <a:solidFill>
                  <a:schemeClr val="tx1">
                    <a:lumMod val="50000"/>
                    <a:lumOff val="50000"/>
                  </a:schemeClr>
                </a:solidFill>
              </a:rPr>
              <a:t>ディスプレイ</a:t>
            </a:r>
          </a:p>
        </p:txBody>
      </p:sp>
      <p:sp>
        <p:nvSpPr>
          <p:cNvPr id="29" name="テキスト ボックス 28">
            <a:extLst>
              <a:ext uri="{FF2B5EF4-FFF2-40B4-BE49-F238E27FC236}">
                <a16:creationId xmlns:a16="http://schemas.microsoft.com/office/drawing/2014/main" id="{6D04354B-7B5B-4198-8D68-106D76EE325A}"/>
              </a:ext>
            </a:extLst>
          </p:cNvPr>
          <p:cNvSpPr txBox="1"/>
          <p:nvPr/>
        </p:nvSpPr>
        <p:spPr>
          <a:xfrm>
            <a:off x="11147862" y="4921182"/>
            <a:ext cx="878707" cy="307777"/>
          </a:xfrm>
          <a:prstGeom prst="rect">
            <a:avLst/>
          </a:prstGeom>
          <a:noFill/>
        </p:spPr>
        <p:txBody>
          <a:bodyPr wrap="square" rtlCol="0">
            <a:spAutoFit/>
          </a:bodyPr>
          <a:lstStyle/>
          <a:p>
            <a:r>
              <a:rPr lang="ja-JP" altLang="en-US" sz="1400">
                <a:solidFill>
                  <a:schemeClr val="tx1">
                    <a:lumMod val="50000"/>
                    <a:lumOff val="50000"/>
                  </a:schemeClr>
                </a:solidFill>
              </a:rPr>
              <a:t>視覚</a:t>
            </a:r>
            <a:endParaRPr kumimoji="1" lang="ja-JP" altLang="en-US" sz="1400">
              <a:solidFill>
                <a:schemeClr val="tx1">
                  <a:lumMod val="50000"/>
                  <a:lumOff val="50000"/>
                </a:schemeClr>
              </a:solidFill>
            </a:endParaRPr>
          </a:p>
        </p:txBody>
      </p:sp>
      <p:cxnSp>
        <p:nvCxnSpPr>
          <p:cNvPr id="30" name="直線コネクタ 29">
            <a:extLst>
              <a:ext uri="{FF2B5EF4-FFF2-40B4-BE49-F238E27FC236}">
                <a16:creationId xmlns:a16="http://schemas.microsoft.com/office/drawing/2014/main" id="{3055845B-6221-B566-65BC-D7E0202102AC}"/>
              </a:ext>
            </a:extLst>
          </p:cNvPr>
          <p:cNvCxnSpPr/>
          <p:nvPr/>
        </p:nvCxnSpPr>
        <p:spPr>
          <a:xfrm>
            <a:off x="1592105" y="4062808"/>
            <a:ext cx="871595" cy="0"/>
          </a:xfrm>
          <a:prstGeom prst="line">
            <a:avLst/>
          </a:prstGeom>
          <a:ln w="12700">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grpSp>
        <p:nvGrpSpPr>
          <p:cNvPr id="5" name="グループ化 4">
            <a:extLst>
              <a:ext uri="{FF2B5EF4-FFF2-40B4-BE49-F238E27FC236}">
                <a16:creationId xmlns:a16="http://schemas.microsoft.com/office/drawing/2014/main" id="{089C8DE4-C5F2-9BC1-D924-7541798DD323}"/>
              </a:ext>
            </a:extLst>
          </p:cNvPr>
          <p:cNvGrpSpPr/>
          <p:nvPr/>
        </p:nvGrpSpPr>
        <p:grpSpPr>
          <a:xfrm>
            <a:off x="11773058" y="5056347"/>
            <a:ext cx="410310" cy="410310"/>
            <a:chOff x="10450657" y="2879176"/>
            <a:chExt cx="410310" cy="410310"/>
          </a:xfrm>
        </p:grpSpPr>
        <p:pic>
          <p:nvPicPr>
            <p:cNvPr id="3" name="グラフィックス 2" descr="思案中の吹き出し 枠線">
              <a:extLst>
                <a:ext uri="{FF2B5EF4-FFF2-40B4-BE49-F238E27FC236}">
                  <a16:creationId xmlns:a16="http://schemas.microsoft.com/office/drawing/2014/main" id="{A165F169-AF92-5FC4-6C23-E8DA1600FA6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0450657" y="2879176"/>
              <a:ext cx="410310" cy="410310"/>
            </a:xfrm>
            <a:prstGeom prst="rect">
              <a:avLst/>
            </a:prstGeom>
          </p:spPr>
        </p:pic>
        <p:sp>
          <p:nvSpPr>
            <p:cNvPr id="4" name="フリーフォーム: 図形 3">
              <a:extLst>
                <a:ext uri="{FF2B5EF4-FFF2-40B4-BE49-F238E27FC236}">
                  <a16:creationId xmlns:a16="http://schemas.microsoft.com/office/drawing/2014/main" id="{9A0D7534-2246-4BC2-CEDD-4E61C2CD9FA0}"/>
                </a:ext>
              </a:extLst>
            </p:cNvPr>
            <p:cNvSpPr/>
            <p:nvPr/>
          </p:nvSpPr>
          <p:spPr>
            <a:xfrm>
              <a:off x="10542733" y="2936261"/>
              <a:ext cx="226157" cy="181244"/>
            </a:xfrm>
            <a:custGeom>
              <a:avLst/>
              <a:gdLst>
                <a:gd name="csX0" fmla="*/ 137131 w 380493"/>
                <a:gd name="csY0" fmla="*/ 148181 h 312487"/>
                <a:gd name="csX1" fmla="*/ 129988 w 380493"/>
                <a:gd name="csY1" fmla="*/ 191043 h 312487"/>
                <a:gd name="csX2" fmla="*/ 137131 w 380493"/>
                <a:gd name="csY2" fmla="*/ 212475 h 312487"/>
                <a:gd name="csX3" fmla="*/ 194281 w 380493"/>
                <a:gd name="csY3" fmla="*/ 112462 h 312487"/>
                <a:gd name="csX4" fmla="*/ 208569 w 380493"/>
                <a:gd name="csY4" fmla="*/ 91031 h 312487"/>
                <a:gd name="csX5" fmla="*/ 230000 w 380493"/>
                <a:gd name="csY5" fmla="*/ 155325 h 312487"/>
                <a:gd name="csX6" fmla="*/ 237144 w 380493"/>
                <a:gd name="csY6" fmla="*/ 191043 h 312487"/>
                <a:gd name="csX7" fmla="*/ 365731 w 380493"/>
                <a:gd name="csY7" fmla="*/ 169612 h 312487"/>
                <a:gd name="csX8" fmla="*/ 372875 w 380493"/>
                <a:gd name="csY8" fmla="*/ 233906 h 312487"/>
                <a:gd name="csX9" fmla="*/ 301438 w 380493"/>
                <a:gd name="csY9" fmla="*/ 198187 h 312487"/>
                <a:gd name="csX10" fmla="*/ 294294 w 380493"/>
                <a:gd name="csY10" fmla="*/ 112462 h 312487"/>
                <a:gd name="csX11" fmla="*/ 258575 w 380493"/>
                <a:gd name="csY11" fmla="*/ 5306 h 312487"/>
                <a:gd name="csX12" fmla="*/ 244288 w 380493"/>
                <a:gd name="csY12" fmla="*/ 98175 h 312487"/>
                <a:gd name="csX13" fmla="*/ 187138 w 380493"/>
                <a:gd name="csY13" fmla="*/ 176756 h 312487"/>
                <a:gd name="csX14" fmla="*/ 129988 w 380493"/>
                <a:gd name="csY14" fmla="*/ 269625 h 312487"/>
                <a:gd name="csX15" fmla="*/ 165706 w 380493"/>
                <a:gd name="csY15" fmla="*/ 312487 h 312487"/>
                <a:gd name="csX16" fmla="*/ 215713 w 380493"/>
                <a:gd name="csY16" fmla="*/ 219618 h 312487"/>
                <a:gd name="csX17" fmla="*/ 194281 w 380493"/>
                <a:gd name="csY17" fmla="*/ 276768 h 312487"/>
                <a:gd name="csX18" fmla="*/ 237144 w 380493"/>
                <a:gd name="csY18" fmla="*/ 248193 h 312487"/>
                <a:gd name="csX19" fmla="*/ 265719 w 380493"/>
                <a:gd name="csY19" fmla="*/ 269625 h 312487"/>
                <a:gd name="csX20" fmla="*/ 294294 w 380493"/>
                <a:gd name="csY20" fmla="*/ 298200 h 312487"/>
                <a:gd name="csX21" fmla="*/ 308581 w 380493"/>
                <a:gd name="csY21" fmla="*/ 276768 h 312487"/>
                <a:gd name="csX22" fmla="*/ 351444 w 380493"/>
                <a:gd name="csY22" fmla="*/ 205331 h 312487"/>
                <a:gd name="csX23" fmla="*/ 337156 w 380493"/>
                <a:gd name="csY23" fmla="*/ 155325 h 312487"/>
                <a:gd name="csX24" fmla="*/ 237144 w 380493"/>
                <a:gd name="csY24" fmla="*/ 255337 h 312487"/>
                <a:gd name="csX25" fmla="*/ 244288 w 380493"/>
                <a:gd name="csY25" fmla="*/ 233906 h 312487"/>
                <a:gd name="csX26" fmla="*/ 265719 w 380493"/>
                <a:gd name="csY26" fmla="*/ 191043 h 312487"/>
                <a:gd name="csX27" fmla="*/ 165706 w 380493"/>
                <a:gd name="csY27" fmla="*/ 126750 h 312487"/>
                <a:gd name="csX28" fmla="*/ 144275 w 380493"/>
                <a:gd name="csY28" fmla="*/ 148181 h 312487"/>
                <a:gd name="csX29" fmla="*/ 137131 w 380493"/>
                <a:gd name="csY29" fmla="*/ 198187 h 312487"/>
                <a:gd name="csX30" fmla="*/ 101413 w 380493"/>
                <a:gd name="csY30" fmla="*/ 262481 h 312487"/>
                <a:gd name="csX31" fmla="*/ 115700 w 380493"/>
                <a:gd name="csY31" fmla="*/ 291056 h 312487"/>
                <a:gd name="csX32" fmla="*/ 94269 w 380493"/>
                <a:gd name="csY32" fmla="*/ 212475 h 312487"/>
                <a:gd name="csX33" fmla="*/ 58550 w 380493"/>
                <a:gd name="csY33" fmla="*/ 255337 h 312487"/>
                <a:gd name="csX34" fmla="*/ 115700 w 380493"/>
                <a:gd name="csY34" fmla="*/ 269625 h 312487"/>
                <a:gd name="csX35" fmla="*/ 222856 w 380493"/>
                <a:gd name="csY35" fmla="*/ 219618 h 312487"/>
                <a:gd name="csX36" fmla="*/ 215713 w 380493"/>
                <a:gd name="csY36" fmla="*/ 183900 h 312487"/>
                <a:gd name="csX37" fmla="*/ 137131 w 380493"/>
                <a:gd name="csY37" fmla="*/ 226762 h 312487"/>
                <a:gd name="csX38" fmla="*/ 22831 w 380493"/>
                <a:gd name="csY38" fmla="*/ 83887 h 312487"/>
                <a:gd name="csX39" fmla="*/ 1400 w 380493"/>
                <a:gd name="csY39" fmla="*/ 76743 h 312487"/>
                <a:gd name="csX40" fmla="*/ 87125 w 380493"/>
                <a:gd name="csY40" fmla="*/ 98175 h 312487"/>
                <a:gd name="csX41" fmla="*/ 151419 w 380493"/>
                <a:gd name="csY41" fmla="*/ 76743 h 312487"/>
                <a:gd name="csX42" fmla="*/ 165706 w 380493"/>
                <a:gd name="csY42" fmla="*/ 98175 h 312487"/>
                <a:gd name="csX43" fmla="*/ 137131 w 380493"/>
                <a:gd name="csY43" fmla="*/ 148181 h 31248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Lst>
              <a:rect l="l" t="t" r="r" b="b"/>
              <a:pathLst>
                <a:path w="380493" h="312487">
                  <a:moveTo>
                    <a:pt x="137131" y="148181"/>
                  </a:moveTo>
                  <a:cubicBezTo>
                    <a:pt x="131178" y="163659"/>
                    <a:pt x="129988" y="176559"/>
                    <a:pt x="129988" y="191043"/>
                  </a:cubicBezTo>
                  <a:cubicBezTo>
                    <a:pt x="129988" y="198573"/>
                    <a:pt x="132363" y="218303"/>
                    <a:pt x="137131" y="212475"/>
                  </a:cubicBezTo>
                  <a:cubicBezTo>
                    <a:pt x="161445" y="182758"/>
                    <a:pt x="174813" y="145557"/>
                    <a:pt x="194281" y="112462"/>
                  </a:cubicBezTo>
                  <a:cubicBezTo>
                    <a:pt x="198634" y="105062"/>
                    <a:pt x="203806" y="98175"/>
                    <a:pt x="208569" y="91031"/>
                  </a:cubicBezTo>
                  <a:cubicBezTo>
                    <a:pt x="215713" y="112462"/>
                    <a:pt x="223794" y="133604"/>
                    <a:pt x="230000" y="155325"/>
                  </a:cubicBezTo>
                  <a:cubicBezTo>
                    <a:pt x="233336" y="167000"/>
                    <a:pt x="225069" y="189772"/>
                    <a:pt x="237144" y="191043"/>
                  </a:cubicBezTo>
                  <a:cubicBezTo>
                    <a:pt x="280359" y="195592"/>
                    <a:pt x="322869" y="176756"/>
                    <a:pt x="365731" y="169612"/>
                  </a:cubicBezTo>
                  <a:cubicBezTo>
                    <a:pt x="368112" y="191043"/>
                    <a:pt x="392580" y="225148"/>
                    <a:pt x="372875" y="233906"/>
                  </a:cubicBezTo>
                  <a:cubicBezTo>
                    <a:pt x="348547" y="244719"/>
                    <a:pt x="315901" y="220539"/>
                    <a:pt x="301438" y="198187"/>
                  </a:cubicBezTo>
                  <a:cubicBezTo>
                    <a:pt x="285861" y="174113"/>
                    <a:pt x="296675" y="141037"/>
                    <a:pt x="294294" y="112462"/>
                  </a:cubicBezTo>
                  <a:cubicBezTo>
                    <a:pt x="239721" y="221611"/>
                    <a:pt x="307956" y="104068"/>
                    <a:pt x="258575" y="5306"/>
                  </a:cubicBezTo>
                  <a:cubicBezTo>
                    <a:pt x="244568" y="-22708"/>
                    <a:pt x="252194" y="67869"/>
                    <a:pt x="244288" y="98175"/>
                  </a:cubicBezTo>
                  <a:cubicBezTo>
                    <a:pt x="224056" y="175730"/>
                    <a:pt x="236004" y="164539"/>
                    <a:pt x="187138" y="176756"/>
                  </a:cubicBezTo>
                  <a:cubicBezTo>
                    <a:pt x="133650" y="133966"/>
                    <a:pt x="115435" y="102259"/>
                    <a:pt x="129988" y="269625"/>
                  </a:cubicBezTo>
                  <a:cubicBezTo>
                    <a:pt x="131599" y="288153"/>
                    <a:pt x="153800" y="298200"/>
                    <a:pt x="165706" y="312487"/>
                  </a:cubicBezTo>
                  <a:cubicBezTo>
                    <a:pt x="213581" y="302912"/>
                    <a:pt x="238201" y="309565"/>
                    <a:pt x="215713" y="219618"/>
                  </a:cubicBezTo>
                  <a:cubicBezTo>
                    <a:pt x="210778" y="199880"/>
                    <a:pt x="182074" y="260492"/>
                    <a:pt x="194281" y="276768"/>
                  </a:cubicBezTo>
                  <a:cubicBezTo>
                    <a:pt x="204584" y="290505"/>
                    <a:pt x="222856" y="257718"/>
                    <a:pt x="237144" y="248193"/>
                  </a:cubicBezTo>
                  <a:cubicBezTo>
                    <a:pt x="246669" y="255337"/>
                    <a:pt x="256759" y="261785"/>
                    <a:pt x="265719" y="269625"/>
                  </a:cubicBezTo>
                  <a:cubicBezTo>
                    <a:pt x="275856" y="278495"/>
                    <a:pt x="281007" y="295986"/>
                    <a:pt x="294294" y="298200"/>
                  </a:cubicBezTo>
                  <a:cubicBezTo>
                    <a:pt x="302763" y="299611"/>
                    <a:pt x="304081" y="284080"/>
                    <a:pt x="308581" y="276768"/>
                  </a:cubicBezTo>
                  <a:cubicBezTo>
                    <a:pt x="323135" y="253118"/>
                    <a:pt x="337156" y="229143"/>
                    <a:pt x="351444" y="205331"/>
                  </a:cubicBezTo>
                  <a:cubicBezTo>
                    <a:pt x="346681" y="188662"/>
                    <a:pt x="354317" y="157777"/>
                    <a:pt x="337156" y="155325"/>
                  </a:cubicBezTo>
                  <a:cubicBezTo>
                    <a:pt x="248052" y="142595"/>
                    <a:pt x="246171" y="201171"/>
                    <a:pt x="237144" y="255337"/>
                  </a:cubicBezTo>
                  <a:cubicBezTo>
                    <a:pt x="235906" y="262765"/>
                    <a:pt x="241230" y="240787"/>
                    <a:pt x="244288" y="233906"/>
                  </a:cubicBezTo>
                  <a:cubicBezTo>
                    <a:pt x="250776" y="219309"/>
                    <a:pt x="258575" y="205331"/>
                    <a:pt x="265719" y="191043"/>
                  </a:cubicBezTo>
                  <a:cubicBezTo>
                    <a:pt x="231626" y="145586"/>
                    <a:pt x="230127" y="115037"/>
                    <a:pt x="165706" y="126750"/>
                  </a:cubicBezTo>
                  <a:cubicBezTo>
                    <a:pt x="155766" y="128557"/>
                    <a:pt x="151419" y="141037"/>
                    <a:pt x="144275" y="148181"/>
                  </a:cubicBezTo>
                  <a:cubicBezTo>
                    <a:pt x="141894" y="164850"/>
                    <a:pt x="143043" y="182421"/>
                    <a:pt x="137131" y="198187"/>
                  </a:cubicBezTo>
                  <a:cubicBezTo>
                    <a:pt x="128523" y="221142"/>
                    <a:pt x="106926" y="238592"/>
                    <a:pt x="101413" y="262481"/>
                  </a:cubicBezTo>
                  <a:cubicBezTo>
                    <a:pt x="99018" y="272857"/>
                    <a:pt x="117206" y="301598"/>
                    <a:pt x="115700" y="291056"/>
                  </a:cubicBezTo>
                  <a:cubicBezTo>
                    <a:pt x="111860" y="264179"/>
                    <a:pt x="101413" y="238669"/>
                    <a:pt x="94269" y="212475"/>
                  </a:cubicBezTo>
                  <a:cubicBezTo>
                    <a:pt x="82363" y="226762"/>
                    <a:pt x="52020" y="237923"/>
                    <a:pt x="58550" y="255337"/>
                  </a:cubicBezTo>
                  <a:cubicBezTo>
                    <a:pt x="65445" y="273723"/>
                    <a:pt x="96512" y="273796"/>
                    <a:pt x="115700" y="269625"/>
                  </a:cubicBezTo>
                  <a:cubicBezTo>
                    <a:pt x="154217" y="261252"/>
                    <a:pt x="187137" y="236287"/>
                    <a:pt x="222856" y="219618"/>
                  </a:cubicBezTo>
                  <a:cubicBezTo>
                    <a:pt x="220475" y="207712"/>
                    <a:pt x="226573" y="189330"/>
                    <a:pt x="215713" y="183900"/>
                  </a:cubicBezTo>
                  <a:cubicBezTo>
                    <a:pt x="203904" y="177995"/>
                    <a:pt x="137297" y="226651"/>
                    <a:pt x="137131" y="226762"/>
                  </a:cubicBezTo>
                  <a:cubicBezTo>
                    <a:pt x="99031" y="179137"/>
                    <a:pt x="63750" y="129113"/>
                    <a:pt x="22831" y="83887"/>
                  </a:cubicBezTo>
                  <a:cubicBezTo>
                    <a:pt x="17779" y="78303"/>
                    <a:pt x="-5951" y="75109"/>
                    <a:pt x="1400" y="76743"/>
                  </a:cubicBezTo>
                  <a:cubicBezTo>
                    <a:pt x="30153" y="83133"/>
                    <a:pt x="58550" y="91031"/>
                    <a:pt x="87125" y="98175"/>
                  </a:cubicBezTo>
                  <a:cubicBezTo>
                    <a:pt x="108556" y="91031"/>
                    <a:pt x="128828" y="76743"/>
                    <a:pt x="151419" y="76743"/>
                  </a:cubicBezTo>
                  <a:cubicBezTo>
                    <a:pt x="160005" y="76743"/>
                    <a:pt x="162324" y="90283"/>
                    <a:pt x="165706" y="98175"/>
                  </a:cubicBezTo>
                  <a:cubicBezTo>
                    <a:pt x="178942" y="129060"/>
                    <a:pt x="143084" y="132703"/>
                    <a:pt x="137131" y="148181"/>
                  </a:cubicBezTo>
                  <a:close/>
                </a:path>
              </a:pathLst>
            </a:cu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6" name="正方形/長方形 5">
            <a:extLst>
              <a:ext uri="{FF2B5EF4-FFF2-40B4-BE49-F238E27FC236}">
                <a16:creationId xmlns:a16="http://schemas.microsoft.com/office/drawing/2014/main" id="{90A94534-C777-3C13-8CC6-B844263FF793}"/>
              </a:ext>
            </a:extLst>
          </p:cNvPr>
          <p:cNvSpPr/>
          <p:nvPr/>
        </p:nvSpPr>
        <p:spPr>
          <a:xfrm>
            <a:off x="6926657" y="4055946"/>
            <a:ext cx="2106702" cy="1991390"/>
          </a:xfrm>
          <a:prstGeom prst="rect">
            <a:avLst/>
          </a:prstGeom>
          <a:noFill/>
          <a:ln>
            <a:solidFill>
              <a:schemeClr val="bg1">
                <a:lumMod val="65000"/>
              </a:schemeClr>
            </a:solidFill>
            <a:prstDash val="dash"/>
          </a:ln>
          <a:effectLst>
            <a:softEdge rad="127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Tree>
    <p:extLst>
      <p:ext uri="{BB962C8B-B14F-4D97-AF65-F5344CB8AC3E}">
        <p14:creationId xmlns:p14="http://schemas.microsoft.com/office/powerpoint/2010/main" val="148573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500"/>
                                        <p:tgtEl>
                                          <p:spTgt spid="3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par>
                                <p:cTn id="16" presetID="10"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1" grpId="0" animBg="1"/>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18388D-6EAB-163B-853B-81C1152C46A2}"/>
            </a:ext>
          </a:extLst>
        </p:cNvPr>
        <p:cNvGrpSpPr/>
        <p:nvPr/>
      </p:nvGrpSpPr>
      <p:grpSpPr>
        <a:xfrm>
          <a:off x="0" y="0"/>
          <a:ext cx="0" cy="0"/>
          <a:chOff x="0" y="0"/>
          <a:chExt cx="0" cy="0"/>
        </a:xfrm>
      </p:grpSpPr>
      <p:sp>
        <p:nvSpPr>
          <p:cNvPr id="27" name="正方形/長方形 26">
            <a:extLst>
              <a:ext uri="{FF2B5EF4-FFF2-40B4-BE49-F238E27FC236}">
                <a16:creationId xmlns:a16="http://schemas.microsoft.com/office/drawing/2014/main" id="{2B686D74-3E29-7300-CFBB-13E037FDC721}"/>
              </a:ext>
            </a:extLst>
          </p:cNvPr>
          <p:cNvSpPr/>
          <p:nvPr/>
        </p:nvSpPr>
        <p:spPr>
          <a:xfrm>
            <a:off x="995103" y="4064837"/>
            <a:ext cx="2128189" cy="1983021"/>
          </a:xfrm>
          <a:prstGeom prst="rect">
            <a:avLst/>
          </a:prstGeom>
          <a:gradFill flip="none" rotWithShape="1">
            <a:gsLst>
              <a:gs pos="0">
                <a:srgbClr val="6F6C00">
                  <a:alpha val="10000"/>
                </a:srgbClr>
              </a:gs>
              <a:gs pos="100000">
                <a:srgbClr val="FFFF00">
                  <a:alpha val="30000"/>
                </a:srgbClr>
              </a:gs>
            </a:gsLst>
            <a:lin ang="16200000" scaled="1"/>
            <a:tileRect/>
          </a:gradFill>
          <a:ln>
            <a:noFill/>
          </a:ln>
          <a:effectLst>
            <a:softEdge rad="127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8" name="正方形/長方形 27">
            <a:extLst>
              <a:ext uri="{FF2B5EF4-FFF2-40B4-BE49-F238E27FC236}">
                <a16:creationId xmlns:a16="http://schemas.microsoft.com/office/drawing/2014/main" id="{E77FD94C-8D5D-448C-F7FF-A007A5B8F9F7}"/>
              </a:ext>
            </a:extLst>
          </p:cNvPr>
          <p:cNvSpPr/>
          <p:nvPr/>
        </p:nvSpPr>
        <p:spPr>
          <a:xfrm>
            <a:off x="4178501" y="4079761"/>
            <a:ext cx="2111568" cy="1963674"/>
          </a:xfrm>
          <a:prstGeom prst="rect">
            <a:avLst/>
          </a:prstGeom>
          <a:gradFill flip="none" rotWithShape="1">
            <a:gsLst>
              <a:gs pos="0">
                <a:srgbClr val="6F6C00">
                  <a:alpha val="10000"/>
                </a:srgbClr>
              </a:gs>
              <a:gs pos="100000">
                <a:srgbClr val="FFFF00">
                  <a:alpha val="30000"/>
                </a:srgbClr>
              </a:gs>
            </a:gsLst>
            <a:lin ang="16200000" scaled="1"/>
            <a:tileRect/>
          </a:gradFill>
          <a:ln>
            <a:noFill/>
          </a:ln>
          <a:effectLst>
            <a:softEdge rad="127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9" name="正方形/長方形 28">
            <a:extLst>
              <a:ext uri="{FF2B5EF4-FFF2-40B4-BE49-F238E27FC236}">
                <a16:creationId xmlns:a16="http://schemas.microsoft.com/office/drawing/2014/main" id="{3937270E-E0E5-C653-A74D-6263D8F55310}"/>
              </a:ext>
            </a:extLst>
          </p:cNvPr>
          <p:cNvSpPr/>
          <p:nvPr/>
        </p:nvSpPr>
        <p:spPr>
          <a:xfrm>
            <a:off x="6930011" y="4058745"/>
            <a:ext cx="2111568" cy="1994900"/>
          </a:xfrm>
          <a:prstGeom prst="rect">
            <a:avLst/>
          </a:prstGeom>
          <a:gradFill flip="none" rotWithShape="1">
            <a:gsLst>
              <a:gs pos="0">
                <a:srgbClr val="6F6C00">
                  <a:alpha val="10000"/>
                </a:srgbClr>
              </a:gs>
              <a:gs pos="100000">
                <a:srgbClr val="FFFF00">
                  <a:alpha val="30000"/>
                </a:srgbClr>
              </a:gs>
            </a:gsLst>
            <a:lin ang="16200000" scaled="1"/>
            <a:tileRect/>
          </a:gradFill>
          <a:ln>
            <a:noFill/>
          </a:ln>
          <a:effectLst>
            <a:softEdge rad="127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cxnSp>
        <p:nvCxnSpPr>
          <p:cNvPr id="88" name="直線コネクタ 87">
            <a:extLst>
              <a:ext uri="{FF2B5EF4-FFF2-40B4-BE49-F238E27FC236}">
                <a16:creationId xmlns:a16="http://schemas.microsoft.com/office/drawing/2014/main" id="{97C18C85-7CAA-727A-584F-A060C73EC6AF}"/>
              </a:ext>
            </a:extLst>
          </p:cNvPr>
          <p:cNvCxnSpPr/>
          <p:nvPr/>
        </p:nvCxnSpPr>
        <p:spPr>
          <a:xfrm>
            <a:off x="4811301" y="4062808"/>
            <a:ext cx="871595" cy="0"/>
          </a:xfrm>
          <a:prstGeom prst="line">
            <a:avLst/>
          </a:prstGeom>
          <a:ln w="12700">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2" name="タイトル 1">
            <a:extLst>
              <a:ext uri="{FF2B5EF4-FFF2-40B4-BE49-F238E27FC236}">
                <a16:creationId xmlns:a16="http://schemas.microsoft.com/office/drawing/2014/main" id="{517245C5-916C-4A4C-489E-28C97C395B35}"/>
              </a:ext>
            </a:extLst>
          </p:cNvPr>
          <p:cNvSpPr>
            <a:spLocks noGrp="1"/>
          </p:cNvSpPr>
          <p:nvPr>
            <p:ph type="title"/>
          </p:nvPr>
        </p:nvSpPr>
        <p:spPr/>
        <p:txBody>
          <a:bodyPr/>
          <a:lstStyle/>
          <a:p>
            <a:r>
              <a:rPr lang="ja-JP" altLang="en-US"/>
              <a:t>一気通貫がもたらすもの</a:t>
            </a:r>
            <a:endParaRPr kumimoji="1" lang="ja-JP" altLang="en-US"/>
          </a:p>
        </p:txBody>
      </p:sp>
      <p:sp>
        <p:nvSpPr>
          <p:cNvPr id="61" name="コンテンツ プレースホルダー 60">
            <a:extLst>
              <a:ext uri="{FF2B5EF4-FFF2-40B4-BE49-F238E27FC236}">
                <a16:creationId xmlns:a16="http://schemas.microsoft.com/office/drawing/2014/main" id="{017E06E9-1651-E17E-4701-163F2FA0C8B7}"/>
              </a:ext>
            </a:extLst>
          </p:cNvPr>
          <p:cNvSpPr>
            <a:spLocks noGrp="1"/>
          </p:cNvSpPr>
          <p:nvPr>
            <p:ph idx="1"/>
          </p:nvPr>
        </p:nvSpPr>
        <p:spPr>
          <a:xfrm>
            <a:off x="838200" y="1825625"/>
            <a:ext cx="10934700" cy="1277276"/>
          </a:xfrm>
        </p:spPr>
        <p:txBody>
          <a:bodyPr>
            <a:normAutofit/>
          </a:bodyPr>
          <a:lstStyle/>
          <a:p>
            <a:r>
              <a:rPr lang="ja-JP" altLang="en-US"/>
              <a:t>一気通貫：撮像から表示までが現実世界の輝度と一致</a:t>
            </a:r>
          </a:p>
        </p:txBody>
      </p:sp>
      <p:pic>
        <p:nvPicPr>
          <p:cNvPr id="59" name="コンテンツ プレースホルダー 32" descr="山 単色塗りつぶし">
            <a:extLst>
              <a:ext uri="{FF2B5EF4-FFF2-40B4-BE49-F238E27FC236}">
                <a16:creationId xmlns:a16="http://schemas.microsoft.com/office/drawing/2014/main" id="{6BB1CB95-95D1-D6D7-A87D-5229BC5DAA3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586096" y="2936261"/>
            <a:ext cx="1108656" cy="1108657"/>
          </a:xfrm>
          <a:prstGeom prst="rect">
            <a:avLst/>
          </a:prstGeom>
        </p:spPr>
      </p:pic>
      <p:cxnSp>
        <p:nvCxnSpPr>
          <p:cNvPr id="8" name="直線コネクタ 7">
            <a:extLst>
              <a:ext uri="{FF2B5EF4-FFF2-40B4-BE49-F238E27FC236}">
                <a16:creationId xmlns:a16="http://schemas.microsoft.com/office/drawing/2014/main" id="{1A91D8BB-AEBD-5216-6B76-1C34EC341BC3}"/>
              </a:ext>
            </a:extLst>
          </p:cNvPr>
          <p:cNvCxnSpPr>
            <a:cxnSpLocks/>
          </p:cNvCxnSpPr>
          <p:nvPr/>
        </p:nvCxnSpPr>
        <p:spPr>
          <a:xfrm>
            <a:off x="988142" y="6046838"/>
            <a:ext cx="9999406" cy="0"/>
          </a:xfrm>
          <a:prstGeom prst="line">
            <a:avLst/>
          </a:prstGeom>
          <a:ln>
            <a:solidFill>
              <a:schemeClr val="bg1">
                <a:lumMod val="75000"/>
              </a:schemeClr>
            </a:solidFill>
            <a:headEnd type="none" w="med" len="med"/>
            <a:tailEnd type="triangle" w="med" len="med"/>
          </a:ln>
        </p:spPr>
        <p:style>
          <a:lnRef idx="2">
            <a:schemeClr val="accent1"/>
          </a:lnRef>
          <a:fillRef idx="0">
            <a:schemeClr val="accent1"/>
          </a:fillRef>
          <a:effectRef idx="1">
            <a:schemeClr val="accent1"/>
          </a:effectRef>
          <a:fontRef idx="minor">
            <a:schemeClr val="tx1"/>
          </a:fontRef>
        </p:style>
      </p:cxnSp>
      <p:pic>
        <p:nvPicPr>
          <p:cNvPr id="10" name="グラフィックス 9" descr="ビデオ カメラ 単色塗りつぶし">
            <a:extLst>
              <a:ext uri="{FF2B5EF4-FFF2-40B4-BE49-F238E27FC236}">
                <a16:creationId xmlns:a16="http://schemas.microsoft.com/office/drawing/2014/main" id="{E9506009-3F59-1C8F-AAFD-FF0F9FB6143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4797380" y="3094726"/>
            <a:ext cx="885516" cy="885517"/>
          </a:xfrm>
          <a:prstGeom prst="rect">
            <a:avLst/>
          </a:prstGeom>
        </p:spPr>
      </p:pic>
      <p:pic>
        <p:nvPicPr>
          <p:cNvPr id="12" name="グラフィックス 11" descr="モニター 単色塗りつぶし">
            <a:extLst>
              <a:ext uri="{FF2B5EF4-FFF2-40B4-BE49-F238E27FC236}">
                <a16:creationId xmlns:a16="http://schemas.microsoft.com/office/drawing/2014/main" id="{CCB078E9-DA9B-0E4D-6CB8-743D6426A49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441793" y="2879176"/>
            <a:ext cx="961098" cy="1233646"/>
          </a:xfrm>
          <a:prstGeom prst="rect">
            <a:avLst/>
          </a:prstGeom>
          <a:scene3d>
            <a:camera prst="isometricRightUp"/>
            <a:lightRig rig="threePt" dir="t"/>
          </a:scene3d>
        </p:spPr>
      </p:pic>
      <p:cxnSp>
        <p:nvCxnSpPr>
          <p:cNvPr id="40" name="直線矢印コネクタ 39">
            <a:extLst>
              <a:ext uri="{FF2B5EF4-FFF2-40B4-BE49-F238E27FC236}">
                <a16:creationId xmlns:a16="http://schemas.microsoft.com/office/drawing/2014/main" id="{EDEF933C-9EA8-7A22-FF10-E39E7CC7498A}"/>
              </a:ext>
            </a:extLst>
          </p:cNvPr>
          <p:cNvCxnSpPr/>
          <p:nvPr/>
        </p:nvCxnSpPr>
        <p:spPr>
          <a:xfrm flipV="1">
            <a:off x="988142" y="3856703"/>
            <a:ext cx="0" cy="2190135"/>
          </a:xfrm>
          <a:prstGeom prst="straightConnector1">
            <a:avLst/>
          </a:prstGeom>
          <a:ln>
            <a:solidFill>
              <a:schemeClr val="bg1">
                <a:lumMod val="75000"/>
              </a:schemeClr>
            </a:solidFill>
            <a:tailEnd type="triangle"/>
          </a:ln>
        </p:spPr>
        <p:style>
          <a:lnRef idx="2">
            <a:schemeClr val="accent1"/>
          </a:lnRef>
          <a:fillRef idx="0">
            <a:schemeClr val="accent1"/>
          </a:fillRef>
          <a:effectRef idx="1">
            <a:schemeClr val="accent1"/>
          </a:effectRef>
          <a:fontRef idx="minor">
            <a:schemeClr val="tx1"/>
          </a:fontRef>
        </p:style>
      </p:cxnSp>
      <p:pic>
        <p:nvPicPr>
          <p:cNvPr id="37" name="グラフィックス 36" descr="怖がっている様子の顔">
            <a:extLst>
              <a:ext uri="{FF2B5EF4-FFF2-40B4-BE49-F238E27FC236}">
                <a16:creationId xmlns:a16="http://schemas.microsoft.com/office/drawing/2014/main" id="{E8DFE9BB-7F8D-4827-9511-ABF0845D1B10}"/>
              </a:ext>
            </a:extLst>
          </p:cNvPr>
          <p:cNvPicPr>
            <a:picLocks noChangeAspect="1"/>
          </p:cNvPicPr>
          <p:nvPr/>
        </p:nvPicPr>
        <p:blipFill>
          <a:blip>
            <a:extLst>
              <a:ext uri="{96DAC541-7B7A-43D3-8B79-37D633B846F1}">
                <asvg:svgBlip xmlns:asvg="http://schemas.microsoft.com/office/drawing/2016/SVG/main" r:embed="rId6"/>
              </a:ext>
            </a:extLst>
          </a:blip>
          <a:srcRect b="21179"/>
          <a:stretch>
            <a:fillRect/>
          </a:stretch>
        </p:blipFill>
        <p:spPr>
          <a:xfrm flipH="1">
            <a:off x="11053391" y="3657363"/>
            <a:ext cx="806502" cy="518358"/>
          </a:xfrm>
          <a:prstGeom prst="rect">
            <a:avLst/>
          </a:prstGeom>
        </p:spPr>
      </p:pic>
      <p:sp>
        <p:nvSpPr>
          <p:cNvPr id="44" name="フリーフォーム: 図形 43">
            <a:extLst>
              <a:ext uri="{FF2B5EF4-FFF2-40B4-BE49-F238E27FC236}">
                <a16:creationId xmlns:a16="http://schemas.microsoft.com/office/drawing/2014/main" id="{AE45BDCC-F662-4E46-6CE7-DD34FB79FD33}"/>
              </a:ext>
            </a:extLst>
          </p:cNvPr>
          <p:cNvSpPr/>
          <p:nvPr/>
        </p:nvSpPr>
        <p:spPr>
          <a:xfrm>
            <a:off x="11175238" y="4205680"/>
            <a:ext cx="499762" cy="77053"/>
          </a:xfrm>
          <a:custGeom>
            <a:avLst/>
            <a:gdLst>
              <a:gd name="csX0" fmla="*/ 0 w 671051"/>
              <a:gd name="csY0" fmla="*/ 22122 h 103463"/>
              <a:gd name="csX1" fmla="*/ 258097 w 671051"/>
              <a:gd name="csY1" fmla="*/ 103239 h 103463"/>
              <a:gd name="csX2" fmla="*/ 671051 w 671051"/>
              <a:gd name="csY2" fmla="*/ 0 h 103463"/>
            </a:gdLst>
            <a:ahLst/>
            <a:cxnLst>
              <a:cxn ang="0">
                <a:pos x="csX0" y="csY0"/>
              </a:cxn>
              <a:cxn ang="0">
                <a:pos x="csX1" y="csY1"/>
              </a:cxn>
              <a:cxn ang="0">
                <a:pos x="csX2" y="csY2"/>
              </a:cxn>
            </a:cxnLst>
            <a:rect l="l" t="t" r="r" b="b"/>
            <a:pathLst>
              <a:path w="671051" h="103463">
                <a:moveTo>
                  <a:pt x="0" y="22122"/>
                </a:moveTo>
                <a:cubicBezTo>
                  <a:pt x="73127" y="64524"/>
                  <a:pt x="146255" y="106926"/>
                  <a:pt x="258097" y="103239"/>
                </a:cubicBezTo>
                <a:cubicBezTo>
                  <a:pt x="369939" y="99552"/>
                  <a:pt x="520495" y="49776"/>
                  <a:pt x="671051" y="0"/>
                </a:cubicBezTo>
              </a:path>
            </a:pathLst>
          </a:cu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0" name="直線矢印コネクタ 69">
            <a:extLst>
              <a:ext uri="{FF2B5EF4-FFF2-40B4-BE49-F238E27FC236}">
                <a16:creationId xmlns:a16="http://schemas.microsoft.com/office/drawing/2014/main" id="{C40EB165-B371-3289-B2D9-BCB5D155FF3D}"/>
              </a:ext>
            </a:extLst>
          </p:cNvPr>
          <p:cNvCxnSpPr>
            <a:cxnSpLocks/>
          </p:cNvCxnSpPr>
          <p:nvPr/>
        </p:nvCxnSpPr>
        <p:spPr>
          <a:xfrm flipV="1">
            <a:off x="2027903" y="4065858"/>
            <a:ext cx="0" cy="1980980"/>
          </a:xfrm>
          <a:prstGeom prst="straightConnector1">
            <a:avLst/>
          </a:prstGeom>
          <a:ln>
            <a:solidFill>
              <a:schemeClr val="bg1">
                <a:lumMod val="75000"/>
              </a:schemeClr>
            </a:solidFill>
            <a:prstDash val="dash"/>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72" name="直線矢印コネクタ 71">
            <a:extLst>
              <a:ext uri="{FF2B5EF4-FFF2-40B4-BE49-F238E27FC236}">
                <a16:creationId xmlns:a16="http://schemas.microsoft.com/office/drawing/2014/main" id="{F4EC8AA2-2E24-FD33-3BB5-E9073C15C7E8}"/>
              </a:ext>
            </a:extLst>
          </p:cNvPr>
          <p:cNvCxnSpPr>
            <a:cxnSpLocks/>
          </p:cNvCxnSpPr>
          <p:nvPr/>
        </p:nvCxnSpPr>
        <p:spPr>
          <a:xfrm flipH="1" flipV="1">
            <a:off x="5240138" y="4044918"/>
            <a:ext cx="4916" cy="2001920"/>
          </a:xfrm>
          <a:prstGeom prst="straightConnector1">
            <a:avLst/>
          </a:prstGeom>
          <a:ln>
            <a:solidFill>
              <a:schemeClr val="bg1">
                <a:lumMod val="75000"/>
              </a:schemeClr>
            </a:solidFill>
            <a:prstDash val="dash"/>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74" name="直線矢印コネクタ 73">
            <a:extLst>
              <a:ext uri="{FF2B5EF4-FFF2-40B4-BE49-F238E27FC236}">
                <a16:creationId xmlns:a16="http://schemas.microsoft.com/office/drawing/2014/main" id="{F96310A9-1163-B0C4-F224-64E021DDE802}"/>
              </a:ext>
            </a:extLst>
          </p:cNvPr>
          <p:cNvCxnSpPr>
            <a:cxnSpLocks/>
          </p:cNvCxnSpPr>
          <p:nvPr/>
        </p:nvCxnSpPr>
        <p:spPr>
          <a:xfrm flipH="1" flipV="1">
            <a:off x="7967093" y="4044918"/>
            <a:ext cx="18703" cy="2000910"/>
          </a:xfrm>
          <a:prstGeom prst="straightConnector1">
            <a:avLst/>
          </a:prstGeom>
          <a:ln>
            <a:solidFill>
              <a:schemeClr val="bg1">
                <a:lumMod val="75000"/>
              </a:schemeClr>
            </a:solidFill>
            <a:prstDash val="dash"/>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A3DA828B-0ED9-B73C-D9C8-13E0F74AE33D}"/>
              </a:ext>
            </a:extLst>
          </p:cNvPr>
          <p:cNvCxnSpPr/>
          <p:nvPr/>
        </p:nvCxnSpPr>
        <p:spPr>
          <a:xfrm>
            <a:off x="7531296" y="4065858"/>
            <a:ext cx="871595" cy="0"/>
          </a:xfrm>
          <a:prstGeom prst="line">
            <a:avLst/>
          </a:prstGeom>
          <a:ln w="12700">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5" name="直線コネクタ 4">
            <a:extLst>
              <a:ext uri="{FF2B5EF4-FFF2-40B4-BE49-F238E27FC236}">
                <a16:creationId xmlns:a16="http://schemas.microsoft.com/office/drawing/2014/main" id="{5CDCBBBB-2EE1-BE2D-9879-5C7CCF239861}"/>
              </a:ext>
            </a:extLst>
          </p:cNvPr>
          <p:cNvCxnSpPr/>
          <p:nvPr/>
        </p:nvCxnSpPr>
        <p:spPr>
          <a:xfrm>
            <a:off x="1592105" y="4062808"/>
            <a:ext cx="871595" cy="0"/>
          </a:xfrm>
          <a:prstGeom prst="line">
            <a:avLst/>
          </a:prstGeom>
          <a:ln w="12700">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9" name="テキスト ボックス 8">
            <a:extLst>
              <a:ext uri="{FF2B5EF4-FFF2-40B4-BE49-F238E27FC236}">
                <a16:creationId xmlns:a16="http://schemas.microsoft.com/office/drawing/2014/main" id="{9FA999B0-24F3-2891-73A7-596BAA038EDF}"/>
              </a:ext>
            </a:extLst>
          </p:cNvPr>
          <p:cNvSpPr txBox="1"/>
          <p:nvPr/>
        </p:nvSpPr>
        <p:spPr>
          <a:xfrm>
            <a:off x="2027903" y="4098067"/>
            <a:ext cx="1333368" cy="369332"/>
          </a:xfrm>
          <a:prstGeom prst="rect">
            <a:avLst/>
          </a:prstGeom>
          <a:noFill/>
        </p:spPr>
        <p:txBody>
          <a:bodyPr wrap="square" rtlCol="0">
            <a:spAutoFit/>
          </a:bodyPr>
          <a:lstStyle/>
          <a:p>
            <a:r>
              <a:rPr kumimoji="1" lang="en-US" altLang="ja-JP"/>
              <a:t>10,000nits</a:t>
            </a:r>
            <a:endParaRPr kumimoji="1" lang="ja-JP" altLang="en-US"/>
          </a:p>
        </p:txBody>
      </p:sp>
      <p:sp>
        <p:nvSpPr>
          <p:cNvPr id="11" name="テキスト ボックス 10">
            <a:extLst>
              <a:ext uri="{FF2B5EF4-FFF2-40B4-BE49-F238E27FC236}">
                <a16:creationId xmlns:a16="http://schemas.microsoft.com/office/drawing/2014/main" id="{B0A2EACA-DFD3-9D0F-1EF7-C5FD7C21DAEA}"/>
              </a:ext>
            </a:extLst>
          </p:cNvPr>
          <p:cNvSpPr txBox="1"/>
          <p:nvPr/>
        </p:nvSpPr>
        <p:spPr>
          <a:xfrm>
            <a:off x="5247098" y="4098067"/>
            <a:ext cx="2033424" cy="369332"/>
          </a:xfrm>
          <a:prstGeom prst="rect">
            <a:avLst/>
          </a:prstGeom>
          <a:noFill/>
        </p:spPr>
        <p:txBody>
          <a:bodyPr wrap="square" rtlCol="0">
            <a:spAutoFit/>
          </a:bodyPr>
          <a:lstStyle/>
          <a:p>
            <a:r>
              <a:rPr kumimoji="1" lang="en-US" altLang="ja-JP"/>
              <a:t>Max: 10,000nits</a:t>
            </a:r>
            <a:endParaRPr kumimoji="1" lang="ja-JP" altLang="en-US"/>
          </a:p>
        </p:txBody>
      </p:sp>
      <p:sp>
        <p:nvSpPr>
          <p:cNvPr id="13" name="テキスト ボックス 12">
            <a:extLst>
              <a:ext uri="{FF2B5EF4-FFF2-40B4-BE49-F238E27FC236}">
                <a16:creationId xmlns:a16="http://schemas.microsoft.com/office/drawing/2014/main" id="{86220295-7ACD-F137-26DC-E805FC555195}"/>
              </a:ext>
            </a:extLst>
          </p:cNvPr>
          <p:cNvSpPr txBox="1"/>
          <p:nvPr/>
        </p:nvSpPr>
        <p:spPr>
          <a:xfrm>
            <a:off x="7922342" y="4098067"/>
            <a:ext cx="2033424" cy="369332"/>
          </a:xfrm>
          <a:prstGeom prst="rect">
            <a:avLst/>
          </a:prstGeom>
          <a:noFill/>
        </p:spPr>
        <p:txBody>
          <a:bodyPr wrap="square" rtlCol="0">
            <a:spAutoFit/>
          </a:bodyPr>
          <a:lstStyle/>
          <a:p>
            <a:r>
              <a:rPr kumimoji="1" lang="en-US" altLang="ja-JP"/>
              <a:t>Max: 10,000nits</a:t>
            </a:r>
            <a:endParaRPr kumimoji="1" lang="ja-JP" altLang="en-US"/>
          </a:p>
        </p:txBody>
      </p:sp>
      <p:grpSp>
        <p:nvGrpSpPr>
          <p:cNvPr id="26" name="グループ化 25">
            <a:extLst>
              <a:ext uri="{FF2B5EF4-FFF2-40B4-BE49-F238E27FC236}">
                <a16:creationId xmlns:a16="http://schemas.microsoft.com/office/drawing/2014/main" id="{EFAC0C13-A8BB-AFBA-C2AC-8434211DED24}"/>
              </a:ext>
            </a:extLst>
          </p:cNvPr>
          <p:cNvGrpSpPr/>
          <p:nvPr/>
        </p:nvGrpSpPr>
        <p:grpSpPr>
          <a:xfrm>
            <a:off x="1225473" y="3827114"/>
            <a:ext cx="9871148" cy="369332"/>
            <a:chOff x="1225473" y="3827114"/>
            <a:chExt cx="9871148" cy="369332"/>
          </a:xfrm>
        </p:grpSpPr>
        <p:cxnSp>
          <p:nvCxnSpPr>
            <p:cNvPr id="31" name="直線コネクタ 30">
              <a:extLst>
                <a:ext uri="{FF2B5EF4-FFF2-40B4-BE49-F238E27FC236}">
                  <a16:creationId xmlns:a16="http://schemas.microsoft.com/office/drawing/2014/main" id="{138A5D27-07B7-A564-D3D1-4ACA2C85DFCB}"/>
                </a:ext>
              </a:extLst>
            </p:cNvPr>
            <p:cNvCxnSpPr>
              <a:cxnSpLocks/>
            </p:cNvCxnSpPr>
            <p:nvPr/>
          </p:nvCxnSpPr>
          <p:spPr>
            <a:xfrm>
              <a:off x="1225473" y="4011780"/>
              <a:ext cx="8611701" cy="0"/>
            </a:xfrm>
            <a:prstGeom prst="line">
              <a:avLst/>
            </a:prstGeom>
            <a:ln w="76200">
              <a:solidFill>
                <a:srgbClr val="FFC000"/>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14" name="テキスト ボックス 13">
              <a:extLst>
                <a:ext uri="{FF2B5EF4-FFF2-40B4-BE49-F238E27FC236}">
                  <a16:creationId xmlns:a16="http://schemas.microsoft.com/office/drawing/2014/main" id="{03E8EED0-B5D8-2974-308B-A9C66C248E72}"/>
                </a:ext>
              </a:extLst>
            </p:cNvPr>
            <p:cNvSpPr txBox="1"/>
            <p:nvPr/>
          </p:nvSpPr>
          <p:spPr>
            <a:xfrm>
              <a:off x="9763253" y="3827114"/>
              <a:ext cx="1333368" cy="369332"/>
            </a:xfrm>
            <a:prstGeom prst="rect">
              <a:avLst/>
            </a:prstGeom>
            <a:noFill/>
          </p:spPr>
          <p:txBody>
            <a:bodyPr wrap="square" rtlCol="0">
              <a:spAutoFit/>
            </a:bodyPr>
            <a:lstStyle/>
            <a:p>
              <a:r>
                <a:rPr kumimoji="1" lang="en-US" altLang="ja-JP"/>
                <a:t>10,000nits</a:t>
              </a:r>
              <a:endParaRPr kumimoji="1" lang="ja-JP" altLang="en-US"/>
            </a:p>
          </p:txBody>
        </p:sp>
      </p:grpSp>
      <p:sp>
        <p:nvSpPr>
          <p:cNvPr id="20" name="テキスト ボックス 19">
            <a:extLst>
              <a:ext uri="{FF2B5EF4-FFF2-40B4-BE49-F238E27FC236}">
                <a16:creationId xmlns:a16="http://schemas.microsoft.com/office/drawing/2014/main" id="{D548B6A7-9293-2FCE-B692-86E6F81F7ADA}"/>
              </a:ext>
            </a:extLst>
          </p:cNvPr>
          <p:cNvSpPr txBox="1"/>
          <p:nvPr/>
        </p:nvSpPr>
        <p:spPr>
          <a:xfrm>
            <a:off x="707389" y="3571856"/>
            <a:ext cx="878707" cy="307777"/>
          </a:xfrm>
          <a:prstGeom prst="rect">
            <a:avLst/>
          </a:prstGeom>
          <a:noFill/>
        </p:spPr>
        <p:txBody>
          <a:bodyPr wrap="square" rtlCol="0">
            <a:spAutoFit/>
          </a:bodyPr>
          <a:lstStyle/>
          <a:p>
            <a:r>
              <a:rPr lang="ja-JP" altLang="en-US" sz="1400">
                <a:solidFill>
                  <a:schemeClr val="tx1">
                    <a:lumMod val="50000"/>
                    <a:lumOff val="50000"/>
                  </a:schemeClr>
                </a:solidFill>
              </a:rPr>
              <a:t>輝度</a:t>
            </a:r>
            <a:endParaRPr kumimoji="1" lang="ja-JP" altLang="en-US" sz="1400">
              <a:solidFill>
                <a:schemeClr val="tx1">
                  <a:lumMod val="50000"/>
                  <a:lumOff val="50000"/>
                </a:schemeClr>
              </a:solidFill>
            </a:endParaRPr>
          </a:p>
        </p:txBody>
      </p:sp>
      <p:sp>
        <p:nvSpPr>
          <p:cNvPr id="21" name="テキスト ボックス 20">
            <a:extLst>
              <a:ext uri="{FF2B5EF4-FFF2-40B4-BE49-F238E27FC236}">
                <a16:creationId xmlns:a16="http://schemas.microsoft.com/office/drawing/2014/main" id="{FA48123E-A2FC-9FD8-0247-CB4902906F5C}"/>
              </a:ext>
            </a:extLst>
          </p:cNvPr>
          <p:cNvSpPr txBox="1"/>
          <p:nvPr/>
        </p:nvSpPr>
        <p:spPr>
          <a:xfrm>
            <a:off x="2616021" y="3677428"/>
            <a:ext cx="878707" cy="307777"/>
          </a:xfrm>
          <a:prstGeom prst="rect">
            <a:avLst/>
          </a:prstGeom>
          <a:noFill/>
        </p:spPr>
        <p:txBody>
          <a:bodyPr wrap="square" rtlCol="0">
            <a:spAutoFit/>
          </a:bodyPr>
          <a:lstStyle/>
          <a:p>
            <a:r>
              <a:rPr lang="ja-JP" altLang="en-US" sz="1400">
                <a:solidFill>
                  <a:schemeClr val="tx1">
                    <a:lumMod val="50000"/>
                    <a:lumOff val="50000"/>
                  </a:schemeClr>
                </a:solidFill>
              </a:rPr>
              <a:t>現実</a:t>
            </a:r>
            <a:endParaRPr kumimoji="1" lang="ja-JP" altLang="en-US" sz="1400">
              <a:solidFill>
                <a:schemeClr val="tx1">
                  <a:lumMod val="50000"/>
                  <a:lumOff val="50000"/>
                </a:schemeClr>
              </a:solidFill>
            </a:endParaRPr>
          </a:p>
        </p:txBody>
      </p:sp>
      <p:sp>
        <p:nvSpPr>
          <p:cNvPr id="23" name="テキスト ボックス 22">
            <a:extLst>
              <a:ext uri="{FF2B5EF4-FFF2-40B4-BE49-F238E27FC236}">
                <a16:creationId xmlns:a16="http://schemas.microsoft.com/office/drawing/2014/main" id="{6FB2BE08-A8CF-6DD6-A49D-1C10BEBCCE87}"/>
              </a:ext>
            </a:extLst>
          </p:cNvPr>
          <p:cNvSpPr txBox="1"/>
          <p:nvPr/>
        </p:nvSpPr>
        <p:spPr>
          <a:xfrm>
            <a:off x="5574920" y="3668745"/>
            <a:ext cx="878707" cy="307777"/>
          </a:xfrm>
          <a:prstGeom prst="rect">
            <a:avLst/>
          </a:prstGeom>
          <a:noFill/>
        </p:spPr>
        <p:txBody>
          <a:bodyPr wrap="square" rtlCol="0">
            <a:spAutoFit/>
          </a:bodyPr>
          <a:lstStyle/>
          <a:p>
            <a:r>
              <a:rPr lang="ja-JP" altLang="en-US" sz="1400">
                <a:solidFill>
                  <a:schemeClr val="tx1">
                    <a:lumMod val="50000"/>
                    <a:lumOff val="50000"/>
                  </a:schemeClr>
                </a:solidFill>
              </a:rPr>
              <a:t>カメラ</a:t>
            </a:r>
          </a:p>
        </p:txBody>
      </p:sp>
      <p:sp>
        <p:nvSpPr>
          <p:cNvPr id="24" name="テキスト ボックス 23">
            <a:extLst>
              <a:ext uri="{FF2B5EF4-FFF2-40B4-BE49-F238E27FC236}">
                <a16:creationId xmlns:a16="http://schemas.microsoft.com/office/drawing/2014/main" id="{2A6FDD3F-A3BB-711D-2D67-F7888C4FD544}"/>
              </a:ext>
            </a:extLst>
          </p:cNvPr>
          <p:cNvSpPr txBox="1"/>
          <p:nvPr/>
        </p:nvSpPr>
        <p:spPr>
          <a:xfrm>
            <a:off x="8060347" y="3657040"/>
            <a:ext cx="1237998" cy="307777"/>
          </a:xfrm>
          <a:prstGeom prst="rect">
            <a:avLst/>
          </a:prstGeom>
          <a:noFill/>
        </p:spPr>
        <p:txBody>
          <a:bodyPr wrap="square" rtlCol="0">
            <a:spAutoFit/>
          </a:bodyPr>
          <a:lstStyle/>
          <a:p>
            <a:r>
              <a:rPr lang="ja-JP" altLang="en-US" sz="1400">
                <a:solidFill>
                  <a:schemeClr val="tx1">
                    <a:lumMod val="50000"/>
                    <a:lumOff val="50000"/>
                  </a:schemeClr>
                </a:solidFill>
              </a:rPr>
              <a:t>ディスプレイ</a:t>
            </a:r>
          </a:p>
        </p:txBody>
      </p:sp>
      <p:sp>
        <p:nvSpPr>
          <p:cNvPr id="25" name="テキスト ボックス 24">
            <a:extLst>
              <a:ext uri="{FF2B5EF4-FFF2-40B4-BE49-F238E27FC236}">
                <a16:creationId xmlns:a16="http://schemas.microsoft.com/office/drawing/2014/main" id="{B6F79F17-1645-B908-EEDE-E2B2DE3AC683}"/>
              </a:ext>
            </a:extLst>
          </p:cNvPr>
          <p:cNvSpPr txBox="1"/>
          <p:nvPr/>
        </p:nvSpPr>
        <p:spPr>
          <a:xfrm>
            <a:off x="11175238" y="3393866"/>
            <a:ext cx="878707" cy="307777"/>
          </a:xfrm>
          <a:prstGeom prst="rect">
            <a:avLst/>
          </a:prstGeom>
          <a:noFill/>
        </p:spPr>
        <p:txBody>
          <a:bodyPr wrap="square" rtlCol="0">
            <a:spAutoFit/>
          </a:bodyPr>
          <a:lstStyle/>
          <a:p>
            <a:r>
              <a:rPr lang="ja-JP" altLang="en-US" sz="1400">
                <a:solidFill>
                  <a:schemeClr val="tx1">
                    <a:lumMod val="50000"/>
                    <a:lumOff val="50000"/>
                  </a:schemeClr>
                </a:solidFill>
              </a:rPr>
              <a:t>視覚</a:t>
            </a:r>
            <a:endParaRPr kumimoji="1" lang="ja-JP" altLang="en-US" sz="1400">
              <a:solidFill>
                <a:schemeClr val="tx1">
                  <a:lumMod val="50000"/>
                  <a:lumOff val="50000"/>
                </a:schemeClr>
              </a:solidFill>
            </a:endParaRPr>
          </a:p>
        </p:txBody>
      </p:sp>
      <p:pic>
        <p:nvPicPr>
          <p:cNvPr id="4" name="グラフィックス 3" descr="電球と歯車 枠線">
            <a:extLst>
              <a:ext uri="{FF2B5EF4-FFF2-40B4-BE49-F238E27FC236}">
                <a16:creationId xmlns:a16="http://schemas.microsoft.com/office/drawing/2014/main" id="{FAD0AFFC-F13F-CFE7-E028-A174BFCA828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792065">
            <a:off x="11792069" y="3561993"/>
            <a:ext cx="348532" cy="348532"/>
          </a:xfrm>
          <a:prstGeom prst="rect">
            <a:avLst/>
          </a:prstGeom>
        </p:spPr>
      </p:pic>
    </p:spTree>
    <p:extLst>
      <p:ext uri="{BB962C8B-B14F-4D97-AF65-F5344CB8AC3E}">
        <p14:creationId xmlns:p14="http://schemas.microsoft.com/office/powerpoint/2010/main" val="237314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4"/>
                                        </p:tgtEl>
                                        <p:attrNameLst>
                                          <p:attrName>style.visibility</p:attrName>
                                        </p:attrNameLst>
                                      </p:cBhvr>
                                      <p:to>
                                        <p:strVal val="visible"/>
                                      </p:to>
                                    </p:set>
                                    <p:animEffect transition="in" filter="fade">
                                      <p:cBhvr>
                                        <p:cTn id="10" dur="500"/>
                                        <p:tgtEl>
                                          <p:spTgt spid="44"/>
                                        </p:tgtEl>
                                      </p:cBhvr>
                                    </p:animEffect>
                                  </p:childTnLst>
                                </p:cTn>
                              </p:par>
                              <p:par>
                                <p:cTn id="11" presetID="10"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05866-1296-EA1F-8A4E-104491931D76}"/>
              </a:ext>
            </a:extLst>
          </p:cNvPr>
          <p:cNvSpPr>
            <a:spLocks noGrp="1"/>
          </p:cNvSpPr>
          <p:nvPr>
            <p:ph type="title"/>
          </p:nvPr>
        </p:nvSpPr>
        <p:spPr/>
        <p:txBody>
          <a:bodyPr/>
          <a:lstStyle/>
          <a:p>
            <a:r>
              <a:rPr lang="ja-JP" altLang="en-US"/>
              <a:t>テレビと規格の整備</a:t>
            </a:r>
            <a:endParaRPr lang="en-US"/>
          </a:p>
        </p:txBody>
      </p:sp>
      <p:sp>
        <p:nvSpPr>
          <p:cNvPr id="3" name="Content Placeholder 2">
            <a:extLst>
              <a:ext uri="{FF2B5EF4-FFF2-40B4-BE49-F238E27FC236}">
                <a16:creationId xmlns:a16="http://schemas.microsoft.com/office/drawing/2014/main" id="{78532626-BA48-210C-8C99-584D64232383}"/>
              </a:ext>
            </a:extLst>
          </p:cNvPr>
          <p:cNvSpPr>
            <a:spLocks noGrp="1"/>
          </p:cNvSpPr>
          <p:nvPr>
            <p:ph idx="1"/>
          </p:nvPr>
        </p:nvSpPr>
        <p:spPr/>
        <p:txBody>
          <a:bodyPr vert="horz" lIns="91440" tIns="45720" rIns="91440" bIns="45720" rtlCol="0" anchor="t">
            <a:normAutofit/>
          </a:bodyPr>
          <a:lstStyle/>
          <a:p>
            <a:r>
              <a:rPr lang="ja-JP" altLang="en-US"/>
              <a:t>ハイエンド以外の民生テレビも</a:t>
            </a:r>
            <a:r>
              <a:rPr lang="en-US"/>
              <a:t>HDR</a:t>
            </a:r>
            <a:r>
              <a:rPr lang="ja-JP" altLang="en-US"/>
              <a:t>対応が進んだ</a:t>
            </a:r>
            <a:endParaRPr lang="en-US" altLang="ja-JP"/>
          </a:p>
          <a:p>
            <a:endParaRPr lang="ja-JP" altLang="en-US"/>
          </a:p>
          <a:p>
            <a:r>
              <a:rPr lang="ja-JP"/>
              <a:t>HDR10を中心に、入力信号・メタデータ・表示性能の前提</a:t>
            </a:r>
            <a:r>
              <a:rPr lang="ja-JP" altLang="en-US"/>
              <a:t>が扱いやすくなっていった</a:t>
            </a:r>
          </a:p>
          <a:p>
            <a:endParaRPr lang="ja-JP"/>
          </a:p>
          <a:p>
            <a:r>
              <a:rPr lang="ja-JP" altLang="en-US"/>
              <a:t>「</a:t>
            </a:r>
            <a:r>
              <a:rPr lang="en-US" altLang="ja-JP"/>
              <a:t>HDR</a:t>
            </a:r>
            <a:r>
              <a:rPr lang="ja-JP" altLang="en-US"/>
              <a:t>対応テレビにつなげば出せる」環境が、まず家庭向けに成立した！</a:t>
            </a:r>
            <a:endParaRPr lang="ja-JP"/>
          </a:p>
        </p:txBody>
      </p:sp>
      <p:pic>
        <p:nvPicPr>
          <p:cNvPr id="5" name="図 4">
            <a:extLst>
              <a:ext uri="{FF2B5EF4-FFF2-40B4-BE49-F238E27FC236}">
                <a16:creationId xmlns:a16="http://schemas.microsoft.com/office/drawing/2014/main" id="{EC9CC295-C58E-7D69-26B4-0E2D48D7B4E1}"/>
              </a:ext>
            </a:extLst>
          </p:cNvPr>
          <p:cNvPicPr>
            <a:picLocks noChangeAspect="1"/>
          </p:cNvPicPr>
          <p:nvPr/>
        </p:nvPicPr>
        <p:blipFill>
          <a:blip r:embed="rId3"/>
          <a:stretch>
            <a:fillRect/>
          </a:stretch>
        </p:blipFill>
        <p:spPr>
          <a:xfrm>
            <a:off x="5124491" y="5485024"/>
            <a:ext cx="1943018" cy="691939"/>
          </a:xfrm>
          <a:prstGeom prst="rect">
            <a:avLst/>
          </a:prstGeom>
        </p:spPr>
      </p:pic>
    </p:spTree>
    <p:extLst>
      <p:ext uri="{BB962C8B-B14F-4D97-AF65-F5344CB8AC3E}">
        <p14:creationId xmlns:p14="http://schemas.microsoft.com/office/powerpoint/2010/main" val="390784683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882A02D-70AE-ED96-17B6-C6AA378712AA}"/>
              </a:ext>
            </a:extLst>
          </p:cNvPr>
          <p:cNvSpPr>
            <a:spLocks noGrp="1"/>
          </p:cNvSpPr>
          <p:nvPr>
            <p:ph type="title"/>
          </p:nvPr>
        </p:nvSpPr>
        <p:spPr/>
        <p:txBody>
          <a:bodyPr/>
          <a:lstStyle/>
          <a:p>
            <a:r>
              <a:rPr kumimoji="1" lang="en-US" altLang="ja-JP"/>
              <a:t>GT</a:t>
            </a:r>
            <a:r>
              <a:rPr kumimoji="1" lang="ja-JP" altLang="en-US"/>
              <a:t>制作におけるメリット</a:t>
            </a:r>
          </a:p>
        </p:txBody>
      </p:sp>
      <p:sp>
        <p:nvSpPr>
          <p:cNvPr id="3" name="コンテンツ プレースホルダー 2">
            <a:extLst>
              <a:ext uri="{FF2B5EF4-FFF2-40B4-BE49-F238E27FC236}">
                <a16:creationId xmlns:a16="http://schemas.microsoft.com/office/drawing/2014/main" id="{018F6631-4064-D75D-6753-576EFFB3CA9D}"/>
              </a:ext>
            </a:extLst>
          </p:cNvPr>
          <p:cNvSpPr>
            <a:spLocks noGrp="1"/>
          </p:cNvSpPr>
          <p:nvPr>
            <p:ph idx="1"/>
          </p:nvPr>
        </p:nvSpPr>
        <p:spPr>
          <a:xfrm>
            <a:off x="838200" y="1825624"/>
            <a:ext cx="10515600" cy="5032375"/>
          </a:xfrm>
        </p:spPr>
        <p:txBody>
          <a:bodyPr/>
          <a:lstStyle/>
          <a:p>
            <a:r>
              <a:rPr lang="ja-JP" altLang="en-US"/>
              <a:t>現地の光のありようを、かなり忠実にスタジオに持ち帰れる望みがある</a:t>
            </a:r>
            <a:endParaRPr lang="en-US" altLang="ja-JP"/>
          </a:p>
          <a:p>
            <a:pPr lvl="1"/>
            <a:endParaRPr lang="ja-JP" altLang="en-US"/>
          </a:p>
          <a:p>
            <a:r>
              <a:rPr lang="ja-JP" altLang="en-US" b="1"/>
              <a:t>一貫性のあるエンドツーエンド設計</a:t>
            </a:r>
            <a:r>
              <a:rPr lang="ja-JP" altLang="en-US"/>
              <a:t>の信頼感</a:t>
            </a:r>
          </a:p>
          <a:p>
            <a:pPr lvl="1"/>
            <a:r>
              <a:rPr lang="ja-JP" altLang="en-US"/>
              <a:t>結果に違和感があったとき、原因箇所の特定が大変！</a:t>
            </a:r>
            <a:endParaRPr kumimoji="1" lang="en-US" altLang="ja-JP"/>
          </a:p>
        </p:txBody>
      </p:sp>
    </p:spTree>
    <p:extLst>
      <p:ext uri="{BB962C8B-B14F-4D97-AF65-F5344CB8AC3E}">
        <p14:creationId xmlns:p14="http://schemas.microsoft.com/office/powerpoint/2010/main" val="72899717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ACA15ED-8588-E968-5E55-129649059B7C}"/>
              </a:ext>
            </a:extLst>
          </p:cNvPr>
          <p:cNvSpPr>
            <a:spLocks noGrp="1"/>
          </p:cNvSpPr>
          <p:nvPr>
            <p:ph type="title"/>
          </p:nvPr>
        </p:nvSpPr>
        <p:spPr/>
        <p:txBody>
          <a:bodyPr/>
          <a:lstStyle/>
          <a:p>
            <a:r>
              <a:rPr lang="ja-JP" altLang="en-US"/>
              <a:t>エンタメ全般におけるメリット</a:t>
            </a:r>
            <a:endParaRPr kumimoji="1" lang="ja-JP" altLang="en-US"/>
          </a:p>
        </p:txBody>
      </p:sp>
      <p:sp>
        <p:nvSpPr>
          <p:cNvPr id="3" name="コンテンツ プレースホルダー 2">
            <a:extLst>
              <a:ext uri="{FF2B5EF4-FFF2-40B4-BE49-F238E27FC236}">
                <a16:creationId xmlns:a16="http://schemas.microsoft.com/office/drawing/2014/main" id="{6538880A-29CE-0CAD-56B9-3826346E8168}"/>
              </a:ext>
            </a:extLst>
          </p:cNvPr>
          <p:cNvSpPr>
            <a:spLocks noGrp="1"/>
          </p:cNvSpPr>
          <p:nvPr>
            <p:ph idx="1"/>
          </p:nvPr>
        </p:nvSpPr>
        <p:spPr/>
        <p:txBody>
          <a:bodyPr/>
          <a:lstStyle/>
          <a:p>
            <a:r>
              <a:rPr kumimoji="1" lang="ja-JP" altLang="en-US"/>
              <a:t>輝度という軸で表現の幅が広がる</a:t>
            </a:r>
            <a:endParaRPr kumimoji="1" lang="en-US" altLang="ja-JP"/>
          </a:p>
          <a:p>
            <a:pPr lvl="1"/>
            <a:r>
              <a:rPr lang="en-US" altLang="ja-JP"/>
              <a:t>10,000 nits</a:t>
            </a:r>
            <a:r>
              <a:rPr lang="ja-JP" altLang="en-US"/>
              <a:t>になると、</a:t>
            </a:r>
            <a:r>
              <a:rPr lang="en-US" altLang="ja-JP"/>
              <a:t>”</a:t>
            </a:r>
            <a:r>
              <a:rPr lang="ja-JP" altLang="en-US"/>
              <a:t>まぶしい</a:t>
            </a:r>
            <a:r>
              <a:rPr lang="en-US" altLang="ja-JP"/>
              <a:t>”</a:t>
            </a:r>
            <a:r>
              <a:rPr lang="ja-JP" altLang="en-US"/>
              <a:t>という新しい映像体験になる</a:t>
            </a:r>
            <a:endParaRPr kumimoji="1" lang="en-US" altLang="ja-JP"/>
          </a:p>
          <a:p>
            <a:r>
              <a:rPr kumimoji="1" lang="ja-JP" altLang="en-US"/>
              <a:t>体験がリアルに近づく</a:t>
            </a:r>
            <a:endParaRPr kumimoji="1" lang="en-US" altLang="ja-JP"/>
          </a:p>
          <a:p>
            <a:pPr lvl="1"/>
            <a:r>
              <a:rPr kumimoji="1" lang="ja-JP" altLang="en-US"/>
              <a:t>現場を追体験しているような感覚が得られる</a:t>
            </a:r>
          </a:p>
        </p:txBody>
      </p:sp>
      <p:pic>
        <p:nvPicPr>
          <p:cNvPr id="7" name="図 6" descr="メノーラに火をつける手">
            <a:extLst>
              <a:ext uri="{FF2B5EF4-FFF2-40B4-BE49-F238E27FC236}">
                <a16:creationId xmlns:a16="http://schemas.microsoft.com/office/drawing/2014/main" id="{7EB8AD83-553C-49D1-A118-D7C8C5F144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0925" y="4207153"/>
            <a:ext cx="3429925" cy="2289657"/>
          </a:xfrm>
          <a:prstGeom prst="rect">
            <a:avLst/>
          </a:prstGeom>
        </p:spPr>
      </p:pic>
      <p:pic>
        <p:nvPicPr>
          <p:cNvPr id="9" name="図 8" descr="電車に乗り込む人のシルエット">
            <a:extLst>
              <a:ext uri="{FF2B5EF4-FFF2-40B4-BE49-F238E27FC236}">
                <a16:creationId xmlns:a16="http://schemas.microsoft.com/office/drawing/2014/main" id="{8654D030-A2B1-34B3-0AF1-624F69DFCDE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27856" y="4207153"/>
            <a:ext cx="3429924" cy="2285722"/>
          </a:xfrm>
          <a:prstGeom prst="rect">
            <a:avLst/>
          </a:prstGeom>
        </p:spPr>
      </p:pic>
      <p:pic>
        <p:nvPicPr>
          <p:cNvPr id="11" name="図 10" descr="手で日光を遮っている人">
            <a:extLst>
              <a:ext uri="{FF2B5EF4-FFF2-40B4-BE49-F238E27FC236}">
                <a16:creationId xmlns:a16="http://schemas.microsoft.com/office/drawing/2014/main" id="{87C1CDA0-F1E1-283F-AF3D-263A482C64C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24787" y="4207153"/>
            <a:ext cx="3306497" cy="2285722"/>
          </a:xfrm>
          <a:prstGeom prst="rect">
            <a:avLst/>
          </a:prstGeom>
        </p:spPr>
      </p:pic>
      <p:sp>
        <p:nvSpPr>
          <p:cNvPr id="12" name="テキスト ボックス 11">
            <a:extLst>
              <a:ext uri="{FF2B5EF4-FFF2-40B4-BE49-F238E27FC236}">
                <a16:creationId xmlns:a16="http://schemas.microsoft.com/office/drawing/2014/main" id="{E6A0C8F8-7564-ABB8-29B7-A30E2A1D12A5}"/>
              </a:ext>
            </a:extLst>
          </p:cNvPr>
          <p:cNvSpPr txBox="1"/>
          <p:nvPr/>
        </p:nvSpPr>
        <p:spPr>
          <a:xfrm>
            <a:off x="859987" y="6492675"/>
            <a:ext cx="2971800" cy="307777"/>
          </a:xfrm>
          <a:prstGeom prst="rect">
            <a:avLst/>
          </a:prstGeom>
          <a:noFill/>
        </p:spPr>
        <p:txBody>
          <a:bodyPr wrap="square" rtlCol="0">
            <a:spAutoFit/>
          </a:bodyPr>
          <a:lstStyle/>
          <a:p>
            <a:pPr algn="ctr"/>
            <a:r>
              <a:rPr lang="ja-JP" altLang="en-US" sz="1400">
                <a:solidFill>
                  <a:schemeClr val="tx1">
                    <a:lumMod val="50000"/>
                    <a:lumOff val="50000"/>
                  </a:schemeClr>
                </a:solidFill>
              </a:rPr>
              <a:t>暗闇に揺らめくろうそく</a:t>
            </a:r>
            <a:endParaRPr kumimoji="1" lang="ja-JP" altLang="en-US" sz="1400">
              <a:solidFill>
                <a:schemeClr val="tx1">
                  <a:lumMod val="50000"/>
                  <a:lumOff val="50000"/>
                </a:schemeClr>
              </a:solidFill>
            </a:endParaRPr>
          </a:p>
        </p:txBody>
      </p:sp>
      <p:sp>
        <p:nvSpPr>
          <p:cNvPr id="13" name="テキスト ボックス 12">
            <a:extLst>
              <a:ext uri="{FF2B5EF4-FFF2-40B4-BE49-F238E27FC236}">
                <a16:creationId xmlns:a16="http://schemas.microsoft.com/office/drawing/2014/main" id="{636D9F62-0F7A-3E7F-1CDB-32EB98CD4C40}"/>
              </a:ext>
            </a:extLst>
          </p:cNvPr>
          <p:cNvSpPr txBox="1"/>
          <p:nvPr/>
        </p:nvSpPr>
        <p:spPr>
          <a:xfrm>
            <a:off x="4724980" y="6492874"/>
            <a:ext cx="2971800" cy="307777"/>
          </a:xfrm>
          <a:prstGeom prst="rect">
            <a:avLst/>
          </a:prstGeom>
          <a:noFill/>
        </p:spPr>
        <p:txBody>
          <a:bodyPr wrap="square" rtlCol="0">
            <a:spAutoFit/>
          </a:bodyPr>
          <a:lstStyle/>
          <a:p>
            <a:pPr algn="ctr"/>
            <a:r>
              <a:rPr lang="ja-JP" altLang="en-US" sz="1400">
                <a:solidFill>
                  <a:schemeClr val="tx1">
                    <a:lumMod val="50000"/>
                    <a:lumOff val="50000"/>
                  </a:schemeClr>
                </a:solidFill>
              </a:rPr>
              <a:t>逆光が差し込む屋内</a:t>
            </a:r>
            <a:endParaRPr kumimoji="1" lang="ja-JP" altLang="en-US" sz="1400">
              <a:solidFill>
                <a:schemeClr val="tx1">
                  <a:lumMod val="50000"/>
                  <a:lumOff val="50000"/>
                </a:schemeClr>
              </a:solidFill>
            </a:endParaRPr>
          </a:p>
        </p:txBody>
      </p:sp>
      <p:sp>
        <p:nvSpPr>
          <p:cNvPr id="14" name="テキスト ボックス 13">
            <a:extLst>
              <a:ext uri="{FF2B5EF4-FFF2-40B4-BE49-F238E27FC236}">
                <a16:creationId xmlns:a16="http://schemas.microsoft.com/office/drawing/2014/main" id="{C2653802-9F35-D496-2AA6-175B91CA6FDC}"/>
              </a:ext>
            </a:extLst>
          </p:cNvPr>
          <p:cNvSpPr txBox="1"/>
          <p:nvPr/>
        </p:nvSpPr>
        <p:spPr>
          <a:xfrm>
            <a:off x="8360213" y="6492674"/>
            <a:ext cx="2971800" cy="307777"/>
          </a:xfrm>
          <a:prstGeom prst="rect">
            <a:avLst/>
          </a:prstGeom>
          <a:noFill/>
        </p:spPr>
        <p:txBody>
          <a:bodyPr wrap="square" rtlCol="0">
            <a:spAutoFit/>
          </a:bodyPr>
          <a:lstStyle/>
          <a:p>
            <a:pPr algn="ctr"/>
            <a:r>
              <a:rPr lang="ja-JP" altLang="en-US" sz="1400">
                <a:solidFill>
                  <a:schemeClr val="tx1">
                    <a:lumMod val="50000"/>
                    <a:lumOff val="50000"/>
                  </a:schemeClr>
                </a:solidFill>
              </a:rPr>
              <a:t>手をかざしたくなるような光</a:t>
            </a:r>
            <a:endParaRPr kumimoji="1" lang="ja-JP" altLang="en-US" sz="1400">
              <a:solidFill>
                <a:schemeClr val="tx1">
                  <a:lumMod val="50000"/>
                  <a:lumOff val="50000"/>
                </a:schemeClr>
              </a:solidFill>
            </a:endParaRPr>
          </a:p>
        </p:txBody>
      </p:sp>
    </p:spTree>
    <p:extLst>
      <p:ext uri="{BB962C8B-B14F-4D97-AF65-F5344CB8AC3E}">
        <p14:creationId xmlns:p14="http://schemas.microsoft.com/office/powerpoint/2010/main" val="224788534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1924868-8B8D-BD41-BE8E-96FCC2CCD587}"/>
              </a:ext>
            </a:extLst>
          </p:cNvPr>
          <p:cNvSpPr>
            <a:spLocks noGrp="1"/>
          </p:cNvSpPr>
          <p:nvPr>
            <p:ph type="title"/>
          </p:nvPr>
        </p:nvSpPr>
        <p:spPr/>
        <p:txBody>
          <a:bodyPr/>
          <a:lstStyle/>
          <a:p>
            <a:r>
              <a:rPr lang="ja-JP" altLang="en-US"/>
              <a:t>まとめ</a:t>
            </a:r>
            <a:endParaRPr lang="ja-JP"/>
          </a:p>
        </p:txBody>
      </p:sp>
    </p:spTree>
    <p:extLst>
      <p:ext uri="{BB962C8B-B14F-4D97-AF65-F5344CB8AC3E}">
        <p14:creationId xmlns:p14="http://schemas.microsoft.com/office/powerpoint/2010/main" val="75497020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06434-9A73-7A3F-C1DB-97698BF4DD5D}"/>
              </a:ext>
            </a:extLst>
          </p:cNvPr>
          <p:cNvSpPr>
            <a:spLocks noGrp="1"/>
          </p:cNvSpPr>
          <p:nvPr>
            <p:ph type="title"/>
          </p:nvPr>
        </p:nvSpPr>
        <p:spPr>
          <a:xfrm>
            <a:off x="838200" y="365125"/>
            <a:ext cx="10515600" cy="1325563"/>
          </a:xfrm>
        </p:spPr>
        <p:txBody>
          <a:bodyPr/>
          <a:lstStyle/>
          <a:p>
            <a:r>
              <a:rPr lang="ja-JP" altLang="en-US"/>
              <a:t>まとめ</a:t>
            </a:r>
            <a:endParaRPr lang="en-US"/>
          </a:p>
        </p:txBody>
      </p:sp>
      <p:sp>
        <p:nvSpPr>
          <p:cNvPr id="3" name="Content Placeholder 2">
            <a:extLst>
              <a:ext uri="{FF2B5EF4-FFF2-40B4-BE49-F238E27FC236}">
                <a16:creationId xmlns:a16="http://schemas.microsoft.com/office/drawing/2014/main" id="{C3BF6F20-99CA-8CB5-298E-1BFA020B98F5}"/>
              </a:ext>
            </a:extLst>
          </p:cNvPr>
          <p:cNvSpPr>
            <a:spLocks noGrp="1"/>
          </p:cNvSpPr>
          <p:nvPr>
            <p:ph idx="1"/>
          </p:nvPr>
        </p:nvSpPr>
        <p:spPr>
          <a:xfrm>
            <a:off x="838200" y="1825625"/>
            <a:ext cx="10515600" cy="4351338"/>
          </a:xfrm>
        </p:spPr>
        <p:txBody>
          <a:bodyPr vert="horz" lIns="91440" tIns="45720" rIns="91440" bIns="45720" rtlCol="0" anchor="t">
            <a:normAutofit fontScale="92500" lnSpcReduction="20000"/>
          </a:bodyPr>
          <a:lstStyle/>
          <a:p>
            <a:r>
              <a:rPr lang="en-US" altLang="ja-JP"/>
              <a:t>10,000 nits</a:t>
            </a:r>
            <a:r>
              <a:rPr lang="ja-JP" altLang="en-US"/>
              <a:t>を超える超高輝度ディスプレイを試作しました。これは、高輝度から低輝度で非常にダイナミックレンジの広い映像を実現できるものとなりました</a:t>
            </a:r>
            <a:endParaRPr lang="en-US" altLang="ja-JP"/>
          </a:p>
          <a:p>
            <a:endParaRPr lang="ja-JP" altLang="en-US"/>
          </a:p>
          <a:p>
            <a:r>
              <a:rPr lang="ja-JP" altLang="en-US"/>
              <a:t>Gran Turismo </a:t>
            </a:r>
            <a:r>
              <a:rPr lang="en-US" altLang="ja-JP"/>
              <a:t>7</a:t>
            </a:r>
            <a:r>
              <a:rPr lang="ja-JP" altLang="en-US"/>
              <a:t>を表示したところ、これまで作ってきたデータの真価が発揮され、非常に良い体験を得ることができました</a:t>
            </a:r>
          </a:p>
          <a:p>
            <a:endParaRPr lang="ja-JP" altLang="en-US"/>
          </a:p>
          <a:p>
            <a:r>
              <a:rPr lang="ja-JP" altLang="en-US"/>
              <a:t>さらに、</a:t>
            </a:r>
            <a:r>
              <a:rPr lang="en-US" altLang="ja-JP"/>
              <a:t>HDR</a:t>
            </a:r>
            <a:r>
              <a:rPr lang="ja-JP" altLang="en-US"/>
              <a:t>カメラも試作しました</a:t>
            </a:r>
          </a:p>
          <a:p>
            <a:endParaRPr lang="ja-JP" altLang="en-US"/>
          </a:p>
          <a:p>
            <a:r>
              <a:rPr lang="ja-JP" altLang="en-US"/>
              <a:t>それらを組み合わせることで、これまでにない、入力と出力で一貫した</a:t>
            </a:r>
            <a:r>
              <a:rPr lang="en-US" altLang="ja-JP"/>
              <a:t>HDR</a:t>
            </a:r>
            <a:r>
              <a:rPr lang="ja-JP" altLang="en-US"/>
              <a:t>体験を得ることができました</a:t>
            </a:r>
          </a:p>
        </p:txBody>
      </p:sp>
    </p:spTree>
    <p:extLst>
      <p:ext uri="{BB962C8B-B14F-4D97-AF65-F5344CB8AC3E}">
        <p14:creationId xmlns:p14="http://schemas.microsoft.com/office/powerpoint/2010/main" val="53225617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96012-5675-B28A-5F1A-A7E65E87F3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CBD1A5-9E14-A81C-3E46-3F1B9DB9290E}"/>
              </a:ext>
            </a:extLst>
          </p:cNvPr>
          <p:cNvSpPr>
            <a:spLocks noGrp="1"/>
          </p:cNvSpPr>
          <p:nvPr>
            <p:ph type="title"/>
          </p:nvPr>
        </p:nvSpPr>
        <p:spPr>
          <a:xfrm>
            <a:off x="838200" y="365125"/>
            <a:ext cx="10515600" cy="1325563"/>
          </a:xfrm>
        </p:spPr>
        <p:txBody>
          <a:bodyPr/>
          <a:lstStyle/>
          <a:p>
            <a:r>
              <a:rPr lang="ja-JP" altLang="en-US"/>
              <a:t>最後に言いたいこと</a:t>
            </a:r>
            <a:endParaRPr lang="en-US"/>
          </a:p>
        </p:txBody>
      </p:sp>
      <p:sp>
        <p:nvSpPr>
          <p:cNvPr id="3" name="Content Placeholder 2">
            <a:extLst>
              <a:ext uri="{FF2B5EF4-FFF2-40B4-BE49-F238E27FC236}">
                <a16:creationId xmlns:a16="http://schemas.microsoft.com/office/drawing/2014/main" id="{9804DC5E-24AC-650C-23DB-55278EE39B3B}"/>
              </a:ext>
            </a:extLst>
          </p:cNvPr>
          <p:cNvSpPr>
            <a:spLocks noGrp="1"/>
          </p:cNvSpPr>
          <p:nvPr>
            <p:ph idx="1"/>
          </p:nvPr>
        </p:nvSpPr>
        <p:spPr>
          <a:xfrm>
            <a:off x="838200" y="1825625"/>
            <a:ext cx="10515600" cy="4351338"/>
          </a:xfrm>
        </p:spPr>
        <p:txBody>
          <a:bodyPr vert="horz" lIns="91440" tIns="45720" rIns="91440" bIns="45720" rtlCol="0" anchor="t">
            <a:normAutofit/>
          </a:bodyPr>
          <a:lstStyle/>
          <a:p>
            <a:r>
              <a:rPr lang="ja-JP" altLang="en-US"/>
              <a:t>出力も入力も高ダイナミックレンジはいいぞ！</a:t>
            </a:r>
          </a:p>
          <a:p>
            <a:endParaRPr lang="ja-JP" altLang="en-US"/>
          </a:p>
          <a:p>
            <a:r>
              <a:rPr lang="ja-JP" altLang="en-US"/>
              <a:t>是非、今回の超高輝度ディスプレイによるGran Turismo映像を体験してみてください！</a:t>
            </a:r>
          </a:p>
          <a:p>
            <a:pPr lvl="1"/>
            <a:r>
              <a:rPr lang="ja-JP" altLang="en-US"/>
              <a:t>会場出てすぐ、展示エリアまで、見に来てください！</a:t>
            </a:r>
          </a:p>
        </p:txBody>
      </p:sp>
    </p:spTree>
    <p:extLst>
      <p:ext uri="{BB962C8B-B14F-4D97-AF65-F5344CB8AC3E}">
        <p14:creationId xmlns:p14="http://schemas.microsoft.com/office/powerpoint/2010/main" val="224058955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938E3-F5A7-80EB-82C2-CA3FAA23C396}"/>
              </a:ext>
            </a:extLst>
          </p:cNvPr>
          <p:cNvSpPr>
            <a:spLocks noGrp="1"/>
          </p:cNvSpPr>
          <p:nvPr>
            <p:ph type="title"/>
          </p:nvPr>
        </p:nvSpPr>
        <p:spPr/>
        <p:txBody>
          <a:bodyPr/>
          <a:lstStyle/>
          <a:p>
            <a:r>
              <a:rPr lang="ja-JP" altLang="en-US"/>
              <a:t>おわり</a:t>
            </a:r>
            <a:endParaRPr kumimoji="1" lang="en-US"/>
          </a:p>
        </p:txBody>
      </p:sp>
      <p:sp>
        <p:nvSpPr>
          <p:cNvPr id="3" name="Text Placeholder 2">
            <a:extLst>
              <a:ext uri="{FF2B5EF4-FFF2-40B4-BE49-F238E27FC236}">
                <a16:creationId xmlns:a16="http://schemas.microsoft.com/office/drawing/2014/main" id="{830D61EB-9F2A-0CB9-BA69-DC43DBB3CDB9}"/>
              </a:ext>
            </a:extLst>
          </p:cNvPr>
          <p:cNvSpPr>
            <a:spLocks noGrp="1"/>
          </p:cNvSpPr>
          <p:nvPr>
            <p:ph type="body" idx="1"/>
          </p:nvPr>
        </p:nvSpPr>
        <p:spPr/>
        <p:txBody>
          <a:bodyPr/>
          <a:lstStyle/>
          <a:p>
            <a:endParaRPr kumimoji="1" lang="en-US"/>
          </a:p>
        </p:txBody>
      </p:sp>
    </p:spTree>
    <p:extLst>
      <p:ext uri="{BB962C8B-B14F-4D97-AF65-F5344CB8AC3E}">
        <p14:creationId xmlns:p14="http://schemas.microsoft.com/office/powerpoint/2010/main" val="42190859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98A6F-4A3D-953C-0A90-3BB152AA34E7}"/>
              </a:ext>
            </a:extLst>
          </p:cNvPr>
          <p:cNvSpPr>
            <a:spLocks noGrp="1"/>
          </p:cNvSpPr>
          <p:nvPr>
            <p:ph type="title"/>
          </p:nvPr>
        </p:nvSpPr>
        <p:spPr/>
        <p:txBody>
          <a:bodyPr/>
          <a:lstStyle/>
          <a:p>
            <a:r>
              <a:rPr lang="en-US"/>
              <a:t>PC</a:t>
            </a:r>
            <a:r>
              <a:rPr lang="ja-JP" altLang="en-US"/>
              <a:t>ゲーム側の進展</a:t>
            </a:r>
            <a:endParaRPr lang="en-US"/>
          </a:p>
        </p:txBody>
      </p:sp>
      <p:sp>
        <p:nvSpPr>
          <p:cNvPr id="3" name="Content Placeholder 2">
            <a:extLst>
              <a:ext uri="{FF2B5EF4-FFF2-40B4-BE49-F238E27FC236}">
                <a16:creationId xmlns:a16="http://schemas.microsoft.com/office/drawing/2014/main" id="{66CE1DB8-6913-A631-B744-A25EFC26EEFA}"/>
              </a:ext>
            </a:extLst>
          </p:cNvPr>
          <p:cNvSpPr>
            <a:spLocks noGrp="1"/>
          </p:cNvSpPr>
          <p:nvPr>
            <p:ph idx="1"/>
          </p:nvPr>
        </p:nvSpPr>
        <p:spPr/>
        <p:txBody>
          <a:bodyPr vert="horz" lIns="91440" tIns="45720" rIns="91440" bIns="45720" rtlCol="0" anchor="t">
            <a:normAutofit/>
          </a:bodyPr>
          <a:lstStyle/>
          <a:p>
            <a:r>
              <a:rPr lang="en-US" altLang="ja-JP"/>
              <a:t>PC</a:t>
            </a:r>
            <a:r>
              <a:rPr lang="ja-JP" altLang="en-US"/>
              <a:t>側では、</a:t>
            </a:r>
            <a:r>
              <a:rPr lang="en-US" altLang="ja-JP"/>
              <a:t>Windows</a:t>
            </a:r>
            <a:r>
              <a:rPr lang="ja-JP" altLang="en-US"/>
              <a:t> </a:t>
            </a:r>
            <a:r>
              <a:rPr lang="en-US" altLang="ja-JP"/>
              <a:t>10</a:t>
            </a:r>
            <a:r>
              <a:rPr lang="ja-JP" altLang="en-US"/>
              <a:t> </a:t>
            </a:r>
            <a:r>
              <a:rPr lang="en-US" altLang="ja-JP"/>
              <a:t>Creators</a:t>
            </a:r>
            <a:r>
              <a:rPr lang="ja-JP" altLang="en-US"/>
              <a:t> </a:t>
            </a:r>
            <a:r>
              <a:rPr lang="en-US" altLang="ja-JP"/>
              <a:t>Update</a:t>
            </a:r>
            <a:r>
              <a:rPr lang="ja-JP" altLang="en-US"/>
              <a:t>で</a:t>
            </a:r>
            <a:r>
              <a:rPr lang="en-US" altLang="ja-JP"/>
              <a:t>PC</a:t>
            </a:r>
            <a:r>
              <a:rPr lang="ja-JP" altLang="en-US"/>
              <a:t>ゲーム / メディア向けの</a:t>
            </a:r>
            <a:r>
              <a:rPr lang="en-US" altLang="ja-JP" err="1"/>
              <a:t>HDR・WCGサポート</a:t>
            </a:r>
            <a:r>
              <a:rPr lang="ja-JP" altLang="en-US"/>
              <a:t>が追加された</a:t>
            </a:r>
            <a:endParaRPr lang="en-US"/>
          </a:p>
          <a:p>
            <a:pPr lvl="1"/>
            <a:r>
              <a:rPr lang="ja-JP" altLang="en-US"/>
              <a:t> ただし</a:t>
            </a:r>
            <a:r>
              <a:rPr lang="en-US" altLang="ja-JP"/>
              <a:t>PC</a:t>
            </a:r>
            <a:r>
              <a:rPr lang="ja-JP"/>
              <a:t>では</a:t>
            </a:r>
            <a:r>
              <a:rPr lang="ja-JP" altLang="en-US"/>
              <a:t>、</a:t>
            </a:r>
            <a:r>
              <a:rPr lang="en-US" altLang="ja-JP"/>
              <a:t>OS・GPU・</a:t>
            </a:r>
            <a:r>
              <a:rPr lang="ja-JP" altLang="en-US"/>
              <a:t>ドライバ・</a:t>
            </a:r>
            <a:r>
              <a:rPr lang="ja-JP"/>
              <a:t>ディスプレイ</a:t>
            </a:r>
            <a:r>
              <a:rPr lang="ja-JP" altLang="en-US"/>
              <a:t>・</a:t>
            </a:r>
            <a:r>
              <a:rPr lang="ja-JP"/>
              <a:t>ゲーム側対応がそろう必要がある</a:t>
            </a:r>
          </a:p>
          <a:p>
            <a:endParaRPr lang="ja-JP" altLang="en-US"/>
          </a:p>
          <a:p>
            <a:r>
              <a:rPr lang="ja-JP" altLang="en-US"/>
              <a:t> ディスプレイ</a:t>
            </a:r>
            <a:r>
              <a:rPr lang="ja-JP"/>
              <a:t>側では、2017年にVESA DisplayHDR</a:t>
            </a:r>
            <a:r>
              <a:rPr lang="ja-JP" altLang="en-US"/>
              <a:t>が策定</a:t>
            </a:r>
          </a:p>
          <a:p>
            <a:endParaRPr lang="ja-JP" altLang="en-US"/>
          </a:p>
          <a:p>
            <a:r>
              <a:rPr lang="ja-JP" altLang="en-US"/>
              <a:t> その後も</a:t>
            </a:r>
            <a:r>
              <a:rPr lang="en-US" altLang="ja-JP"/>
              <a:t>Windows</a:t>
            </a:r>
            <a:r>
              <a:rPr lang="ja-JP" altLang="en-US"/>
              <a:t>側では</a:t>
            </a:r>
            <a:r>
              <a:rPr lang="en-US" altLang="ja-JP"/>
              <a:t>Auto</a:t>
            </a:r>
            <a:r>
              <a:rPr lang="ja-JP" altLang="en-US"/>
              <a:t> </a:t>
            </a:r>
            <a:r>
              <a:rPr lang="en-US" altLang="ja-JP"/>
              <a:t>HDR</a:t>
            </a:r>
            <a:r>
              <a:rPr lang="ja-JP" altLang="en-US"/>
              <a:t>や</a:t>
            </a:r>
            <a:r>
              <a:rPr lang="en-US" altLang="ja-JP"/>
              <a:t>HDR</a:t>
            </a:r>
            <a:r>
              <a:rPr lang="ja-JP" altLang="en-US"/>
              <a:t> </a:t>
            </a:r>
            <a:r>
              <a:rPr lang="en-US" altLang="ja-JP"/>
              <a:t>Calibration</a:t>
            </a:r>
            <a:r>
              <a:rPr lang="ja-JP" altLang="en-US"/>
              <a:t>など、ゲーム向け</a:t>
            </a:r>
            <a:r>
              <a:rPr lang="en-US" altLang="ja-JP"/>
              <a:t>HDR</a:t>
            </a:r>
            <a:r>
              <a:rPr lang="ja-JP" altLang="en-US"/>
              <a:t>体験を改善する機能が段階的に追加</a:t>
            </a:r>
            <a:r>
              <a:rPr lang="ja-JP"/>
              <a:t>され</a:t>
            </a:r>
            <a:r>
              <a:rPr lang="ja-JP" altLang="en-US"/>
              <a:t>ていった</a:t>
            </a:r>
            <a:endParaRPr lang="ja-JP"/>
          </a:p>
        </p:txBody>
      </p:sp>
    </p:spTree>
    <p:extLst>
      <p:ext uri="{BB962C8B-B14F-4D97-AF65-F5344CB8AC3E}">
        <p14:creationId xmlns:p14="http://schemas.microsoft.com/office/powerpoint/2010/main" val="41772285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B865F-866E-52B0-1DDF-0668E0E34083}"/>
              </a:ext>
            </a:extLst>
          </p:cNvPr>
          <p:cNvSpPr>
            <a:spLocks noGrp="1"/>
          </p:cNvSpPr>
          <p:nvPr>
            <p:ph type="title"/>
          </p:nvPr>
        </p:nvSpPr>
        <p:spPr/>
        <p:txBody>
          <a:bodyPr/>
          <a:lstStyle/>
          <a:p>
            <a:r>
              <a:rPr lang="en-US" err="1"/>
              <a:t>HGiG</a:t>
            </a:r>
            <a:r>
              <a:rPr lang="en-US"/>
              <a:t> (HDR Gaming Interest Group)</a:t>
            </a:r>
          </a:p>
        </p:txBody>
      </p:sp>
      <p:sp>
        <p:nvSpPr>
          <p:cNvPr id="3" name="Content Placeholder 2">
            <a:extLst>
              <a:ext uri="{FF2B5EF4-FFF2-40B4-BE49-F238E27FC236}">
                <a16:creationId xmlns:a16="http://schemas.microsoft.com/office/drawing/2014/main" id="{66BB6A12-50A8-6783-B1ED-D70A963799D8}"/>
              </a:ext>
            </a:extLst>
          </p:cNvPr>
          <p:cNvSpPr>
            <a:spLocks noGrp="1"/>
          </p:cNvSpPr>
          <p:nvPr>
            <p:ph idx="1"/>
          </p:nvPr>
        </p:nvSpPr>
        <p:spPr>
          <a:xfrm>
            <a:off x="838200" y="1825625"/>
            <a:ext cx="11353800" cy="4351338"/>
          </a:xfrm>
        </p:spPr>
        <p:txBody>
          <a:bodyPr vert="horz" lIns="91440" tIns="45720" rIns="91440" bIns="45720" rtlCol="0" anchor="t">
            <a:normAutofit/>
          </a:bodyPr>
          <a:lstStyle/>
          <a:p>
            <a:r>
              <a:rPr lang="ja-JP" altLang="en-US"/>
              <a:t>HGiGはゲーム業界と</a:t>
            </a:r>
            <a:r>
              <a:rPr lang="en-US"/>
              <a:t>TV </a:t>
            </a:r>
            <a:r>
              <a:rPr lang="en-US" altLang="ja-JP"/>
              <a:t>/ </a:t>
            </a:r>
            <a:r>
              <a:rPr lang="ja-JP" altLang="en-US"/>
              <a:t>ディスプレイ業界の有志企業によるグループとして発足</a:t>
            </a:r>
            <a:endParaRPr lang="en-US" altLang="ja-JP"/>
          </a:p>
          <a:p>
            <a:pPr lvl="1"/>
            <a:r>
              <a:rPr lang="ja-JP" altLang="en-US"/>
              <a:t>目的は</a:t>
            </a:r>
            <a:r>
              <a:rPr lang="en-US"/>
              <a:t>、HDR</a:t>
            </a:r>
            <a:r>
              <a:rPr lang="ja-JP" altLang="en-US"/>
              <a:t>ゲームのユーザー体験を改善するためのベストプラクティスを整理・公開すること</a:t>
            </a:r>
            <a:endParaRPr lang="en-US" altLang="ja-JP"/>
          </a:p>
          <a:p>
            <a:pPr lvl="1"/>
            <a:r>
              <a:rPr lang="ja-JP" altLang="en-US"/>
              <a:t>標準化団体ではなく</a:t>
            </a:r>
            <a:r>
              <a:rPr lang="en-US"/>
              <a:t>、HDR</a:t>
            </a:r>
            <a:r>
              <a:rPr lang="ja-JP" altLang="en-US"/>
              <a:t>規格や認証プログラムを作る団体ではない</a:t>
            </a:r>
            <a:endParaRPr lang="en-US" altLang="ja-JP"/>
          </a:p>
          <a:p>
            <a:pPr lvl="1"/>
            <a:endParaRPr lang="en-US"/>
          </a:p>
          <a:p>
            <a:r>
              <a:rPr lang="en-US"/>
              <a:t>2018</a:t>
            </a:r>
            <a:r>
              <a:rPr lang="ja-JP" altLang="en-US"/>
              <a:t>年に</a:t>
            </a:r>
            <a:r>
              <a:rPr lang="en-US"/>
              <a:t>、HDR</a:t>
            </a:r>
            <a:r>
              <a:rPr lang="ja-JP" altLang="en-US"/>
              <a:t>ゲームの制作・配信に関するガイドライン案を公開した</a:t>
            </a:r>
            <a:endParaRPr lang="en-US"/>
          </a:p>
          <a:p>
            <a:endParaRPr lang="en-US"/>
          </a:p>
        </p:txBody>
      </p:sp>
      <p:pic>
        <p:nvPicPr>
          <p:cNvPr id="4" name="Picture 3">
            <a:extLst>
              <a:ext uri="{FF2B5EF4-FFF2-40B4-BE49-F238E27FC236}">
                <a16:creationId xmlns:a16="http://schemas.microsoft.com/office/drawing/2014/main" id="{FBD891B6-874A-42F3-2F55-A6EABD7D1EC9}"/>
              </a:ext>
            </a:extLst>
          </p:cNvPr>
          <p:cNvPicPr>
            <a:picLocks noChangeAspect="1"/>
          </p:cNvPicPr>
          <p:nvPr/>
        </p:nvPicPr>
        <p:blipFill>
          <a:blip r:embed="rId3"/>
          <a:stretch>
            <a:fillRect/>
          </a:stretch>
        </p:blipFill>
        <p:spPr>
          <a:xfrm>
            <a:off x="4642854" y="4365502"/>
            <a:ext cx="2906291" cy="1484733"/>
          </a:xfrm>
          <a:prstGeom prst="rect">
            <a:avLst/>
          </a:prstGeom>
        </p:spPr>
      </p:pic>
      <p:sp>
        <p:nvSpPr>
          <p:cNvPr id="5" name="TextBox 4">
            <a:extLst>
              <a:ext uri="{FF2B5EF4-FFF2-40B4-BE49-F238E27FC236}">
                <a16:creationId xmlns:a16="http://schemas.microsoft.com/office/drawing/2014/main" id="{99E7B999-A892-F55C-ABAF-FFEE604F22F3}"/>
              </a:ext>
            </a:extLst>
          </p:cNvPr>
          <p:cNvSpPr txBox="1"/>
          <p:nvPr/>
        </p:nvSpPr>
        <p:spPr>
          <a:xfrm>
            <a:off x="4253981" y="5850235"/>
            <a:ext cx="368403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a:t>https://www.hgig.org/</a:t>
            </a:r>
            <a:endParaRPr lang="en-US"/>
          </a:p>
        </p:txBody>
      </p:sp>
    </p:spTree>
    <p:extLst>
      <p:ext uri="{BB962C8B-B14F-4D97-AF65-F5344CB8AC3E}">
        <p14:creationId xmlns:p14="http://schemas.microsoft.com/office/powerpoint/2010/main" val="29011049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AFDD6-F977-2E23-3138-F4C983B1FDE4}"/>
              </a:ext>
            </a:extLst>
          </p:cNvPr>
          <p:cNvSpPr>
            <a:spLocks noGrp="1"/>
          </p:cNvSpPr>
          <p:nvPr>
            <p:ph type="title"/>
          </p:nvPr>
        </p:nvSpPr>
        <p:spPr>
          <a:xfrm>
            <a:off x="838200" y="365125"/>
            <a:ext cx="10515600" cy="1325563"/>
          </a:xfrm>
        </p:spPr>
        <p:txBody>
          <a:bodyPr/>
          <a:lstStyle/>
          <a:p>
            <a:r>
              <a:rPr lang="ja-JP" altLang="en-US"/>
              <a:t>当時のHDRゲームの状況</a:t>
            </a:r>
            <a:endParaRPr lang="en-US"/>
          </a:p>
        </p:txBody>
      </p:sp>
      <p:sp>
        <p:nvSpPr>
          <p:cNvPr id="3" name="Content Placeholder 2">
            <a:extLst>
              <a:ext uri="{FF2B5EF4-FFF2-40B4-BE49-F238E27FC236}">
                <a16:creationId xmlns:a16="http://schemas.microsoft.com/office/drawing/2014/main" id="{E1D0704E-2B37-912D-52BC-1F2538525C72}"/>
              </a:ext>
            </a:extLst>
          </p:cNvPr>
          <p:cNvSpPr>
            <a:spLocks noGrp="1"/>
          </p:cNvSpPr>
          <p:nvPr>
            <p:ph idx="1"/>
          </p:nvPr>
        </p:nvSpPr>
        <p:spPr>
          <a:xfrm>
            <a:off x="838200" y="1825625"/>
            <a:ext cx="10515600" cy="4351338"/>
          </a:xfrm>
        </p:spPr>
        <p:txBody>
          <a:bodyPr vert="horz" lIns="91440" tIns="45720" rIns="91440" bIns="45720" rtlCol="0" anchor="t">
            <a:normAutofit/>
          </a:bodyPr>
          <a:lstStyle/>
          <a:p>
            <a:r>
              <a:rPr lang="en-US"/>
              <a:t>PS4 / Xbox One / Windows 10</a:t>
            </a:r>
            <a:r>
              <a:rPr lang="ja-JP" altLang="en-US"/>
              <a:t>世代で</a:t>
            </a:r>
            <a:r>
              <a:rPr lang="en-US"/>
              <a:t>HDR</a:t>
            </a:r>
            <a:r>
              <a:rPr lang="ja-JP" altLang="en-US"/>
              <a:t>ゲームは増えていった</a:t>
            </a:r>
          </a:p>
          <a:p>
            <a:r>
              <a:rPr lang="ja-JP"/>
              <a:t>HDR対応ゲームであっても、ユーザー体験が常に良好とは限らなかった</a:t>
            </a:r>
            <a:endParaRPr lang="ja-JP" altLang="en-US"/>
          </a:p>
          <a:p>
            <a:pPr lvl="1"/>
            <a:r>
              <a:rPr lang="ja-JP"/>
              <a:t>ゲームは映画と違い、インタラクティブな</a:t>
            </a:r>
            <a:r>
              <a:rPr lang="ja-JP" altLang="en-US"/>
              <a:t>コンテンツ。</a:t>
            </a:r>
            <a:br>
              <a:rPr lang="ja-JP" altLang="en-US"/>
            </a:br>
            <a:r>
              <a:rPr lang="ja-JP"/>
              <a:t>没入性が</a:t>
            </a:r>
            <a:r>
              <a:rPr lang="ja-JP" altLang="en-US"/>
              <a:t>高く</a:t>
            </a:r>
            <a:r>
              <a:rPr lang="ja-JP"/>
              <a:t>、</a:t>
            </a:r>
            <a:r>
              <a:rPr lang="ja-JP" altLang="en-US"/>
              <a:t>時として</a:t>
            </a:r>
            <a:r>
              <a:rPr lang="ja-JP"/>
              <a:t>競技性もある</a:t>
            </a:r>
          </a:p>
          <a:p>
            <a:pPr lvl="1"/>
            <a:r>
              <a:rPr lang="ja-JP"/>
              <a:t>明部や暗部の見え方が変わると、演出だけでなくゲームプレイにも影響する</a:t>
            </a:r>
            <a:r>
              <a:rPr lang="ja-JP" altLang="en-US"/>
              <a:t>こともある</a:t>
            </a:r>
            <a:endParaRPr lang="ja-JP"/>
          </a:p>
          <a:p>
            <a:endParaRPr lang="ja-JP"/>
          </a:p>
          <a:p>
            <a:pPr>
              <a:lnSpc>
                <a:spcPct val="114999"/>
              </a:lnSpc>
            </a:pPr>
            <a:r>
              <a:rPr lang="ja-JP"/>
              <a:t>表示デバイスごとのHDR出力</a:t>
            </a:r>
            <a:r>
              <a:rPr lang="ja-JP" altLang="en-US"/>
              <a:t>の差</a:t>
            </a:r>
            <a:r>
              <a:rPr lang="ja-JP"/>
              <a:t>を、</a:t>
            </a:r>
            <a:br>
              <a:rPr lang="ja-JP" altLang="en-US"/>
            </a:br>
            <a:r>
              <a:rPr lang="ja-JP"/>
              <a:t>ゲーム体験上の問題として扱う必要があった</a:t>
            </a:r>
          </a:p>
          <a:p>
            <a:endParaRPr lang="ja-JP" altLang="en-US"/>
          </a:p>
        </p:txBody>
      </p:sp>
    </p:spTree>
    <p:extLst>
      <p:ext uri="{BB962C8B-B14F-4D97-AF65-F5344CB8AC3E}">
        <p14:creationId xmlns:p14="http://schemas.microsoft.com/office/powerpoint/2010/main" val="9566298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47917-1AD9-65D4-D71D-57AE820409B8}"/>
              </a:ext>
            </a:extLst>
          </p:cNvPr>
          <p:cNvSpPr>
            <a:spLocks noGrp="1"/>
          </p:cNvSpPr>
          <p:nvPr>
            <p:ph type="title"/>
          </p:nvPr>
        </p:nvSpPr>
        <p:spPr>
          <a:xfrm>
            <a:off x="838200" y="365125"/>
            <a:ext cx="10515600" cy="1325563"/>
          </a:xfrm>
        </p:spPr>
        <p:txBody>
          <a:bodyPr/>
          <a:lstStyle/>
          <a:p>
            <a:r>
              <a:rPr lang="en-US" altLang="ja-JP" err="1"/>
              <a:t>HGiGが示したベストプラクティス</a:t>
            </a:r>
            <a:endParaRPr lang="ja-JP" err="1"/>
          </a:p>
        </p:txBody>
      </p:sp>
      <p:sp>
        <p:nvSpPr>
          <p:cNvPr id="3" name="Content Placeholder 2">
            <a:extLst>
              <a:ext uri="{FF2B5EF4-FFF2-40B4-BE49-F238E27FC236}">
                <a16:creationId xmlns:a16="http://schemas.microsoft.com/office/drawing/2014/main" id="{25C0563A-9412-FB7A-E0DD-168EB4B4F3AA}"/>
              </a:ext>
            </a:extLst>
          </p:cNvPr>
          <p:cNvSpPr>
            <a:spLocks noGrp="1"/>
          </p:cNvSpPr>
          <p:nvPr>
            <p:ph idx="1"/>
          </p:nvPr>
        </p:nvSpPr>
        <p:spPr>
          <a:xfrm>
            <a:off x="838200" y="1841255"/>
            <a:ext cx="10515600" cy="4351338"/>
          </a:xfrm>
        </p:spPr>
        <p:txBody>
          <a:bodyPr vert="horz" lIns="91440" tIns="45720" rIns="91440" bIns="45720" rtlCol="0" anchor="t">
            <a:normAutofit/>
          </a:bodyPr>
          <a:lstStyle/>
          <a:p>
            <a:r>
              <a:rPr lang="ja-JP"/>
              <a:t>HDRディスプレイごと</a:t>
            </a:r>
            <a:r>
              <a:rPr lang="ja-JP" altLang="en-US"/>
              <a:t>に出力特性に差があること</a:t>
            </a:r>
            <a:r>
              <a:rPr lang="ja-JP"/>
              <a:t>を前提に</a:t>
            </a:r>
            <a:r>
              <a:rPr lang="ja-JP" altLang="en-US"/>
              <a:t>考える</a:t>
            </a:r>
          </a:p>
          <a:p>
            <a:pPr lvl="1"/>
            <a:r>
              <a:rPr lang="ja-JP"/>
              <a:t>すべてのディスプレイが同じようにHDRを処理</a:t>
            </a:r>
            <a:r>
              <a:rPr lang="ja-JP" altLang="en-US"/>
              <a:t>・出力</a:t>
            </a:r>
            <a:r>
              <a:rPr lang="ja-JP"/>
              <a:t>する</a:t>
            </a:r>
            <a:r>
              <a:rPr lang="ja-JP" altLang="en-US"/>
              <a:t>とは</a:t>
            </a:r>
            <a:r>
              <a:rPr lang="ja-JP"/>
              <a:t>考えない</a:t>
            </a:r>
          </a:p>
          <a:p>
            <a:endParaRPr lang="ja-JP" altLang="en-US"/>
          </a:p>
        </p:txBody>
      </p:sp>
      <p:pic>
        <p:nvPicPr>
          <p:cNvPr id="5" name="図 4">
            <a:extLst>
              <a:ext uri="{FF2B5EF4-FFF2-40B4-BE49-F238E27FC236}">
                <a16:creationId xmlns:a16="http://schemas.microsoft.com/office/drawing/2014/main" id="{BE7D3600-3BB7-9581-A1AD-2B55EB9A9FCA}"/>
              </a:ext>
            </a:extLst>
          </p:cNvPr>
          <p:cNvPicPr>
            <a:picLocks noChangeAspect="1"/>
          </p:cNvPicPr>
          <p:nvPr/>
        </p:nvPicPr>
        <p:blipFill>
          <a:blip r:embed="rId3"/>
          <a:stretch>
            <a:fillRect/>
          </a:stretch>
        </p:blipFill>
        <p:spPr>
          <a:xfrm>
            <a:off x="2919406" y="2929503"/>
            <a:ext cx="6353188" cy="3563372"/>
          </a:xfrm>
          <a:prstGeom prst="rect">
            <a:avLst/>
          </a:prstGeom>
          <a:ln>
            <a:solidFill>
              <a:schemeClr val="tx1"/>
            </a:solidFill>
          </a:ln>
        </p:spPr>
      </p:pic>
      <p:sp>
        <p:nvSpPr>
          <p:cNvPr id="7" name="テキスト ボックス 6">
            <a:extLst>
              <a:ext uri="{FF2B5EF4-FFF2-40B4-BE49-F238E27FC236}">
                <a16:creationId xmlns:a16="http://schemas.microsoft.com/office/drawing/2014/main" id="{765122C4-4943-20CD-3F3A-52B7950EF207}"/>
              </a:ext>
            </a:extLst>
          </p:cNvPr>
          <p:cNvSpPr txBox="1"/>
          <p:nvPr/>
        </p:nvSpPr>
        <p:spPr>
          <a:xfrm>
            <a:off x="2536092" y="6492875"/>
            <a:ext cx="7119816" cy="307777"/>
          </a:xfrm>
          <a:prstGeom prst="rect">
            <a:avLst/>
          </a:prstGeom>
          <a:noFill/>
        </p:spPr>
        <p:txBody>
          <a:bodyPr wrap="square" rtlCol="0" anchor="ctr">
            <a:spAutoFit/>
          </a:bodyPr>
          <a:lstStyle/>
          <a:p>
            <a:pPr algn="ctr"/>
            <a:r>
              <a:rPr lang="en-US" altLang="ja-JP" sz="1400"/>
              <a:t>https://www.hgig.org/doc/ForBetterHDRGaming.pdf</a:t>
            </a:r>
            <a:endParaRPr kumimoji="1" lang="ja-JP" altLang="en-US" sz="1400"/>
          </a:p>
        </p:txBody>
      </p:sp>
    </p:spTree>
    <p:extLst>
      <p:ext uri="{BB962C8B-B14F-4D97-AF65-F5344CB8AC3E}">
        <p14:creationId xmlns:p14="http://schemas.microsoft.com/office/powerpoint/2010/main" val="40761858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5F0AFB-9E32-81ED-D50E-C1BDC93218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9E0A9E-5236-45BC-ABDB-6E1561207C7D}"/>
              </a:ext>
            </a:extLst>
          </p:cNvPr>
          <p:cNvSpPr>
            <a:spLocks noGrp="1"/>
          </p:cNvSpPr>
          <p:nvPr>
            <p:ph type="title"/>
          </p:nvPr>
        </p:nvSpPr>
        <p:spPr>
          <a:xfrm>
            <a:off x="838200" y="365125"/>
            <a:ext cx="10515600" cy="1325563"/>
          </a:xfrm>
        </p:spPr>
        <p:txBody>
          <a:bodyPr/>
          <a:lstStyle/>
          <a:p>
            <a:r>
              <a:rPr lang="en-US" altLang="ja-JP" err="1"/>
              <a:t>HGiGが示したベストプラクティス</a:t>
            </a:r>
            <a:endParaRPr lang="ja-JP"/>
          </a:p>
        </p:txBody>
      </p:sp>
      <p:sp>
        <p:nvSpPr>
          <p:cNvPr id="3" name="Content Placeholder 2">
            <a:extLst>
              <a:ext uri="{FF2B5EF4-FFF2-40B4-BE49-F238E27FC236}">
                <a16:creationId xmlns:a16="http://schemas.microsoft.com/office/drawing/2014/main" id="{F10A41F7-3459-2B5F-FF68-36E5FD952397}"/>
              </a:ext>
            </a:extLst>
          </p:cNvPr>
          <p:cNvSpPr>
            <a:spLocks noGrp="1"/>
          </p:cNvSpPr>
          <p:nvPr>
            <p:ph idx="1"/>
          </p:nvPr>
        </p:nvSpPr>
        <p:spPr>
          <a:xfrm>
            <a:off x="838200" y="1825625"/>
            <a:ext cx="10515600" cy="4351338"/>
          </a:xfrm>
        </p:spPr>
        <p:txBody>
          <a:bodyPr vert="horz" lIns="91440" tIns="45720" rIns="91440" bIns="45720" rtlCol="0" anchor="t">
            <a:normAutofit fontScale="92500" lnSpcReduction="10000"/>
          </a:bodyPr>
          <a:lstStyle/>
          <a:p>
            <a:r>
              <a:rPr lang="ja-JP"/>
              <a:t>プラットフォーム（コンソール）側は、ディスプレイの</a:t>
            </a:r>
            <a:r>
              <a:rPr lang="en-US" altLang="ja-JP"/>
              <a:t>HDR</a:t>
            </a:r>
            <a:r>
              <a:rPr lang="ja-JP" altLang="en-US"/>
              <a:t>特性</a:t>
            </a:r>
            <a:r>
              <a:rPr lang="ja-JP"/>
              <a:t>をゲームに渡す</a:t>
            </a:r>
            <a:endParaRPr lang="en-US" altLang="ja-JP"/>
          </a:p>
          <a:p>
            <a:pPr lvl="1"/>
            <a:r>
              <a:rPr lang="ja-JP"/>
              <a:t>ディスプレイ識別、データベース、キャリブレーション、</a:t>
            </a:r>
            <a:r>
              <a:rPr lang="en-US" altLang="ja-JP"/>
              <a:t>API</a:t>
            </a:r>
            <a:r>
              <a:rPr lang="ja-JP"/>
              <a:t>を通じて</a:t>
            </a:r>
            <a:r>
              <a:rPr lang="en-US" altLang="ja-JP"/>
              <a:t>Max</a:t>
            </a:r>
            <a:r>
              <a:rPr lang="ja-JP"/>
              <a:t>T</a:t>
            </a:r>
            <a:r>
              <a:rPr lang="en-US" altLang="ja-JP"/>
              <a:t>ML</a:t>
            </a:r>
            <a:r>
              <a:rPr lang="ja-JP"/>
              <a:t> / </a:t>
            </a:r>
            <a:r>
              <a:rPr lang="en-US" altLang="ja-JP" err="1"/>
              <a:t>MaxFFTML</a:t>
            </a:r>
            <a:r>
              <a:rPr lang="ja-JP"/>
              <a:t> </a:t>
            </a:r>
            <a:r>
              <a:rPr lang="en-US" altLang="ja-JP"/>
              <a:t>/</a:t>
            </a:r>
            <a:r>
              <a:rPr lang="ja-JP"/>
              <a:t> </a:t>
            </a:r>
            <a:r>
              <a:rPr lang="en-US" altLang="ja-JP" err="1"/>
              <a:t>MinT</a:t>
            </a:r>
            <a:r>
              <a:rPr lang="ja-JP"/>
              <a:t>ML などをゲームに渡す</a:t>
            </a:r>
            <a:endParaRPr lang="en-US" altLang="ja-JP"/>
          </a:p>
          <a:p>
            <a:endParaRPr lang="ja-JP" altLang="en-US"/>
          </a:p>
          <a:p>
            <a:r>
              <a:rPr lang="ja-JP"/>
              <a:t>ゲーム側は、接続ディスプレイのHDR特性を取得する</a:t>
            </a:r>
            <a:endParaRPr lang="en-US" altLang="ja-JP"/>
          </a:p>
          <a:p>
            <a:pPr lvl="1"/>
            <a:r>
              <a:rPr lang="ja-JP" altLang="en-US"/>
              <a:t>上記パラメータを取得し、トーンマッピング入力とする</a:t>
            </a:r>
          </a:p>
          <a:p>
            <a:pPr lvl="1"/>
            <a:endParaRPr lang="ja-JP" altLang="en-US"/>
          </a:p>
          <a:p>
            <a:r>
              <a:rPr lang="ja-JP"/>
              <a:t>ゲームプレイ上重要な要素は、階調を保持できる範囲に描画する</a:t>
            </a:r>
          </a:p>
          <a:p>
            <a:pPr lvl="1"/>
            <a:r>
              <a:rPr lang="ja-JP" altLang="en-US"/>
              <a:t>大きな面積では </a:t>
            </a:r>
            <a:r>
              <a:rPr lang="en-US" altLang="ja-JP"/>
              <a:t>Primary</a:t>
            </a:r>
            <a:r>
              <a:rPr lang="ja-JP" altLang="en-US"/>
              <a:t> </a:t>
            </a:r>
            <a:r>
              <a:rPr lang="en-US" altLang="ja-JP"/>
              <a:t>HDR</a:t>
            </a:r>
            <a:r>
              <a:rPr lang="ja-JP" altLang="en-US"/>
              <a:t> </a:t>
            </a:r>
            <a:r>
              <a:rPr lang="en-US" altLang="ja-JP"/>
              <a:t>Range</a:t>
            </a:r>
            <a:r>
              <a:rPr lang="ja-JP" altLang="en-US"/>
              <a:t> </a:t>
            </a:r>
          </a:p>
          <a:p>
            <a:pPr lvl="1"/>
            <a:r>
              <a:rPr lang="ja-JP" altLang="en-US"/>
              <a:t>小さな面積の強いハイライトでは </a:t>
            </a:r>
            <a:r>
              <a:rPr lang="en-US" altLang="ja-JP"/>
              <a:t>Extended</a:t>
            </a:r>
            <a:r>
              <a:rPr lang="ja-JP" altLang="en-US"/>
              <a:t> </a:t>
            </a:r>
            <a:r>
              <a:rPr lang="en-US" altLang="ja-JP"/>
              <a:t>HDR</a:t>
            </a:r>
            <a:r>
              <a:rPr lang="ja-JP" altLang="en-US"/>
              <a:t> </a:t>
            </a:r>
            <a:r>
              <a:rPr lang="en-US" altLang="ja-JP"/>
              <a:t>Range</a:t>
            </a:r>
            <a:endParaRPr lang="ja-JP" altLang="en-US"/>
          </a:p>
          <a:p>
            <a:pPr lvl="1"/>
            <a:endParaRPr lang="ja-JP"/>
          </a:p>
        </p:txBody>
      </p:sp>
    </p:spTree>
    <p:extLst>
      <p:ext uri="{BB962C8B-B14F-4D97-AF65-F5344CB8AC3E}">
        <p14:creationId xmlns:p14="http://schemas.microsoft.com/office/powerpoint/2010/main" val="22175910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DAC7B57-B31E-9430-B334-939AEB88F833}"/>
              </a:ext>
            </a:extLst>
          </p:cNvPr>
          <p:cNvSpPr>
            <a:spLocks noGrp="1"/>
          </p:cNvSpPr>
          <p:nvPr>
            <p:ph type="title"/>
          </p:nvPr>
        </p:nvSpPr>
        <p:spPr/>
        <p:txBody>
          <a:bodyPr/>
          <a:lstStyle/>
          <a:p>
            <a:r>
              <a:rPr lang="ja-JP" altLang="en-US"/>
              <a:t>HDR Rangeについて</a:t>
            </a:r>
            <a:endParaRPr kumimoji="1" lang="ja-JP" altLang="en-US"/>
          </a:p>
        </p:txBody>
      </p:sp>
      <p:sp>
        <p:nvSpPr>
          <p:cNvPr id="3" name="コンテンツ プレースホルダー 2">
            <a:extLst>
              <a:ext uri="{FF2B5EF4-FFF2-40B4-BE49-F238E27FC236}">
                <a16:creationId xmlns:a16="http://schemas.microsoft.com/office/drawing/2014/main" id="{504CF887-5314-4A1B-DB31-A3F887896893}"/>
              </a:ext>
            </a:extLst>
          </p:cNvPr>
          <p:cNvSpPr>
            <a:spLocks noGrp="1"/>
          </p:cNvSpPr>
          <p:nvPr>
            <p:ph idx="1"/>
          </p:nvPr>
        </p:nvSpPr>
        <p:spPr/>
        <p:txBody>
          <a:bodyPr vert="horz" lIns="91440" tIns="45720" rIns="91440" bIns="45720" rtlCol="0" anchor="t">
            <a:normAutofit/>
          </a:bodyPr>
          <a:lstStyle/>
          <a:p>
            <a:r>
              <a:rPr lang="ja-JP" altLang="en-US"/>
              <a:t>Primary HDR Range ( </a:t>
            </a:r>
            <a:r>
              <a:rPr lang="en-US" altLang="ja-JP" err="1"/>
              <a:t>MinTML</a:t>
            </a:r>
            <a:r>
              <a:rPr lang="en-US" altLang="ja-JP"/>
              <a:t> </a:t>
            </a:r>
            <a:r>
              <a:rPr lang="ja-JP" altLang="en-US"/>
              <a:t>～ MaxFFTML )</a:t>
            </a:r>
          </a:p>
          <a:p>
            <a:pPr lvl="1">
              <a:lnSpc>
                <a:spcPct val="114999"/>
              </a:lnSpc>
              <a:buFont typeface="Courier New" panose="020B0604020202020204" pitchFamily="34" charset="0"/>
              <a:buChar char="o"/>
            </a:pPr>
            <a:r>
              <a:rPr lang="ja-JP" altLang="en-US"/>
              <a:t>全画面でも階調を保持できる範囲。上限が </a:t>
            </a:r>
            <a:r>
              <a:rPr lang="en-US" altLang="ja-JP" err="1"/>
              <a:t>MaxFFTML</a:t>
            </a:r>
            <a:r>
              <a:rPr lang="ja-JP" altLang="en-US"/>
              <a:t>。</a:t>
            </a:r>
          </a:p>
          <a:p>
            <a:pPr lvl="1">
              <a:lnSpc>
                <a:spcPct val="114999"/>
              </a:lnSpc>
              <a:buFont typeface="Courier New" panose="020B0604020202020204" pitchFamily="34" charset="0"/>
              <a:buChar char="o"/>
            </a:pPr>
            <a:endParaRPr lang="ja-JP" altLang="en-US"/>
          </a:p>
          <a:p>
            <a:pPr>
              <a:lnSpc>
                <a:spcPct val="114999"/>
              </a:lnSpc>
            </a:pPr>
            <a:r>
              <a:rPr lang="ja-JP" altLang="en-US"/>
              <a:t>Extended HDR Range ( </a:t>
            </a:r>
            <a:r>
              <a:rPr lang="en-US" altLang="ja-JP" err="1"/>
              <a:t>MinTML</a:t>
            </a:r>
            <a:r>
              <a:rPr lang="ja-JP" altLang="en-US"/>
              <a:t> ～ </a:t>
            </a:r>
            <a:r>
              <a:rPr lang="en-US" altLang="ja-JP" err="1"/>
              <a:t>MaxTML</a:t>
            </a:r>
            <a:r>
              <a:rPr lang="ja-JP" altLang="en-US"/>
              <a:t>)</a:t>
            </a:r>
          </a:p>
          <a:p>
            <a:pPr lvl="1">
              <a:lnSpc>
                <a:spcPct val="114999"/>
              </a:lnSpc>
              <a:buFont typeface="Courier New" panose="020B0604020202020204" pitchFamily="34" charset="0"/>
              <a:buChar char="o"/>
            </a:pPr>
            <a:r>
              <a:rPr lang="ja-JP" altLang="en-US"/>
              <a:t>小さい範囲だけなら</a:t>
            </a:r>
            <a:r>
              <a:rPr lang="ja-JP" altLang="ja-JP"/>
              <a:t>階調を保持できる範囲。上限が MaxTML。</a:t>
            </a:r>
            <a:endParaRPr lang="ja-JP" altLang="en-US"/>
          </a:p>
        </p:txBody>
      </p:sp>
      <p:sp>
        <p:nvSpPr>
          <p:cNvPr id="8" name="テキスト ボックス 7">
            <a:extLst>
              <a:ext uri="{FF2B5EF4-FFF2-40B4-BE49-F238E27FC236}">
                <a16:creationId xmlns:a16="http://schemas.microsoft.com/office/drawing/2014/main" id="{DB92BB60-A17E-20A3-8F4D-56E64EAC1BD2}"/>
              </a:ext>
            </a:extLst>
          </p:cNvPr>
          <p:cNvSpPr txBox="1"/>
          <p:nvPr/>
        </p:nvSpPr>
        <p:spPr>
          <a:xfrm>
            <a:off x="1117599" y="4853524"/>
            <a:ext cx="6587067" cy="1323439"/>
          </a:xfrm>
          <a:prstGeom prst="rect">
            <a:avLst/>
          </a:prstGeom>
          <a:noFill/>
        </p:spPr>
        <p:txBody>
          <a:bodyPr wrap="square" rtlCol="0">
            <a:spAutoFit/>
          </a:bodyPr>
          <a:lstStyle/>
          <a:p>
            <a:r>
              <a:rPr lang="en-US" altLang="ja-JP" sz="2000" err="1"/>
              <a:t>MinTML</a:t>
            </a:r>
            <a:r>
              <a:rPr lang="en-US" altLang="ja-JP" sz="2000"/>
              <a:t>	Min Tone Map Luminance</a:t>
            </a:r>
          </a:p>
          <a:p>
            <a:r>
              <a:rPr lang="en-US" altLang="ja-JP" sz="2000" err="1"/>
              <a:t>MaxFFTML</a:t>
            </a:r>
            <a:r>
              <a:rPr lang="en-US" altLang="ja-JP" sz="2000"/>
              <a:t>	Max Full Frame Tone Map Luminance</a:t>
            </a:r>
          </a:p>
          <a:p>
            <a:r>
              <a:rPr lang="en-US" altLang="ja-JP" sz="2000" err="1"/>
              <a:t>MaxTML</a:t>
            </a:r>
            <a:r>
              <a:rPr lang="en-US" altLang="ja-JP" sz="2000"/>
              <a:t>	Max Tone Map Luminance</a:t>
            </a:r>
          </a:p>
          <a:p>
            <a:r>
              <a:rPr lang="en-US" altLang="ja-JP" sz="2000"/>
              <a:t>※ </a:t>
            </a:r>
            <a:r>
              <a:rPr lang="ja-JP" altLang="en-US" sz="2000"/>
              <a:t>一般に </a:t>
            </a:r>
            <a:r>
              <a:rPr lang="en-US" altLang="ja-JP" sz="2000" err="1"/>
              <a:t>MaxFFTML</a:t>
            </a:r>
            <a:r>
              <a:rPr lang="en-US" altLang="ja-JP" sz="2000"/>
              <a:t> &lt; </a:t>
            </a:r>
            <a:r>
              <a:rPr lang="en-US" altLang="ja-JP" sz="2000" err="1"/>
              <a:t>MaxTML</a:t>
            </a:r>
            <a:r>
              <a:rPr lang="en-US" altLang="ja-JP" sz="2000"/>
              <a:t> </a:t>
            </a:r>
            <a:r>
              <a:rPr lang="ja-JP" altLang="en-US" sz="2000"/>
              <a:t>となる</a:t>
            </a:r>
            <a:endParaRPr lang="en-US" altLang="ja-JP" sz="2000"/>
          </a:p>
        </p:txBody>
      </p:sp>
    </p:spTree>
    <p:extLst>
      <p:ext uri="{BB962C8B-B14F-4D97-AF65-F5344CB8AC3E}">
        <p14:creationId xmlns:p14="http://schemas.microsoft.com/office/powerpoint/2010/main" val="36782348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B11CD4A-E837-4F8A-21DC-B3FC4747CFFF}"/>
              </a:ext>
            </a:extLst>
          </p:cNvPr>
          <p:cNvPicPr>
            <a:picLocks noChangeAspect="1"/>
          </p:cNvPicPr>
          <p:nvPr/>
        </p:nvPicPr>
        <p:blipFill>
          <a:blip r:embed="rId3"/>
          <a:stretch>
            <a:fillRect/>
          </a:stretch>
        </p:blipFill>
        <p:spPr>
          <a:xfrm>
            <a:off x="646504" y="152400"/>
            <a:ext cx="10898991" cy="6126086"/>
          </a:xfrm>
          <a:prstGeom prst="rect">
            <a:avLst/>
          </a:prstGeom>
          <a:ln>
            <a:solidFill>
              <a:schemeClr val="tx1"/>
            </a:solidFill>
          </a:ln>
        </p:spPr>
      </p:pic>
      <p:sp>
        <p:nvSpPr>
          <p:cNvPr id="2" name="テキスト ボックス 1">
            <a:extLst>
              <a:ext uri="{FF2B5EF4-FFF2-40B4-BE49-F238E27FC236}">
                <a16:creationId xmlns:a16="http://schemas.microsoft.com/office/drawing/2014/main" id="{651AB7C3-8C22-DC5E-51B8-D0FBF4F57765}"/>
              </a:ext>
            </a:extLst>
          </p:cNvPr>
          <p:cNvSpPr txBox="1"/>
          <p:nvPr/>
        </p:nvSpPr>
        <p:spPr>
          <a:xfrm>
            <a:off x="2536091" y="6338986"/>
            <a:ext cx="7119816" cy="307777"/>
          </a:xfrm>
          <a:prstGeom prst="rect">
            <a:avLst/>
          </a:prstGeom>
          <a:noFill/>
        </p:spPr>
        <p:txBody>
          <a:bodyPr wrap="square" rtlCol="0" anchor="ctr">
            <a:spAutoFit/>
          </a:bodyPr>
          <a:lstStyle/>
          <a:p>
            <a:pPr algn="ctr"/>
            <a:r>
              <a:rPr lang="en-US" altLang="ja-JP" sz="1400"/>
              <a:t>https://www.hgig.org/doc/ForBetterHDRGaming.pdf</a:t>
            </a:r>
            <a:endParaRPr kumimoji="1" lang="ja-JP" altLang="en-US" sz="1400"/>
          </a:p>
        </p:txBody>
      </p:sp>
    </p:spTree>
    <p:extLst>
      <p:ext uri="{BB962C8B-B14F-4D97-AF65-F5344CB8AC3E}">
        <p14:creationId xmlns:p14="http://schemas.microsoft.com/office/powerpoint/2010/main" val="18681258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D4D76-6B95-EB9F-0798-028D3F3C1B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97343A-1443-5982-85B6-72FA558651E8}"/>
              </a:ext>
            </a:extLst>
          </p:cNvPr>
          <p:cNvSpPr>
            <a:spLocks noGrp="1"/>
          </p:cNvSpPr>
          <p:nvPr>
            <p:ph type="title"/>
          </p:nvPr>
        </p:nvSpPr>
        <p:spPr>
          <a:xfrm>
            <a:off x="838200" y="365125"/>
            <a:ext cx="10515600" cy="1325563"/>
          </a:xfrm>
        </p:spPr>
        <p:txBody>
          <a:bodyPr/>
          <a:lstStyle/>
          <a:p>
            <a:r>
              <a:rPr lang="en-US" altLang="ja-JP" err="1"/>
              <a:t>HGiGが示したベストプラクティス</a:t>
            </a:r>
            <a:endParaRPr lang="ja-JP" err="1"/>
          </a:p>
        </p:txBody>
      </p:sp>
      <p:sp>
        <p:nvSpPr>
          <p:cNvPr id="3" name="Content Placeholder 2">
            <a:extLst>
              <a:ext uri="{FF2B5EF4-FFF2-40B4-BE49-F238E27FC236}">
                <a16:creationId xmlns:a16="http://schemas.microsoft.com/office/drawing/2014/main" id="{D3EA6837-0214-4FB1-5B09-85A2904D1D9F}"/>
              </a:ext>
            </a:extLst>
          </p:cNvPr>
          <p:cNvSpPr>
            <a:spLocks noGrp="1"/>
          </p:cNvSpPr>
          <p:nvPr>
            <p:ph idx="1"/>
          </p:nvPr>
        </p:nvSpPr>
        <p:spPr>
          <a:xfrm>
            <a:off x="838200" y="1825625"/>
            <a:ext cx="10515600" cy="4351338"/>
          </a:xfrm>
        </p:spPr>
        <p:txBody>
          <a:bodyPr vert="horz" lIns="91440" tIns="45720" rIns="91440" bIns="45720" rtlCol="0" anchor="t">
            <a:normAutofit/>
          </a:bodyPr>
          <a:lstStyle/>
          <a:p>
            <a:r>
              <a:rPr lang="ja-JP"/>
              <a:t>ディスプレイ側は、</a:t>
            </a:r>
            <a:r>
              <a:rPr lang="en-US" altLang="ja-JP"/>
              <a:t>Game</a:t>
            </a:r>
            <a:r>
              <a:rPr lang="ja-JP" altLang="en-US"/>
              <a:t> </a:t>
            </a:r>
            <a:r>
              <a:rPr lang="en-US" altLang="ja-JP"/>
              <a:t>Mode</a:t>
            </a:r>
            <a:r>
              <a:rPr lang="ja-JP" altLang="en-US"/>
              <a:t>時に</a:t>
            </a:r>
            <a:r>
              <a:rPr lang="ja-JP"/>
              <a:t>重要</a:t>
            </a:r>
            <a:r>
              <a:rPr lang="ja-JP" altLang="en-US"/>
              <a:t>範囲の</a:t>
            </a:r>
            <a:r>
              <a:rPr lang="ja-JP"/>
              <a:t>階調を保持する</a:t>
            </a:r>
          </a:p>
          <a:p>
            <a:pPr lvl="1"/>
            <a:r>
              <a:rPr lang="en-US" altLang="ja-JP"/>
              <a:t>Primary</a:t>
            </a:r>
            <a:r>
              <a:rPr lang="ja-JP" altLang="en-US"/>
              <a:t> </a:t>
            </a:r>
            <a:r>
              <a:rPr lang="en-US" altLang="ja-JP"/>
              <a:t>HDR</a:t>
            </a:r>
            <a:r>
              <a:rPr lang="ja-JP" altLang="en-US"/>
              <a:t> </a:t>
            </a:r>
            <a:r>
              <a:rPr lang="en-US" altLang="ja-JP"/>
              <a:t>Range</a:t>
            </a:r>
            <a:r>
              <a:rPr lang="ja-JP" altLang="en-US"/>
              <a:t> </a:t>
            </a:r>
            <a:r>
              <a:rPr lang="en-US" altLang="ja-JP"/>
              <a:t>/</a:t>
            </a:r>
            <a:r>
              <a:rPr lang="ja-JP" altLang="en-US"/>
              <a:t> </a:t>
            </a:r>
            <a:r>
              <a:rPr lang="en-US" altLang="ja-JP"/>
              <a:t>Extended</a:t>
            </a:r>
            <a:r>
              <a:rPr lang="ja-JP" altLang="en-US"/>
              <a:t> </a:t>
            </a:r>
            <a:r>
              <a:rPr lang="en-US" altLang="ja-JP"/>
              <a:t>HDR</a:t>
            </a:r>
            <a:r>
              <a:rPr lang="ja-JP" altLang="en-US"/>
              <a:t> </a:t>
            </a:r>
            <a:r>
              <a:rPr lang="en-US" altLang="ja-JP"/>
              <a:t>Range</a:t>
            </a:r>
            <a:r>
              <a:rPr lang="ja-JP" altLang="en-US"/>
              <a:t>内の</a:t>
            </a:r>
            <a:r>
              <a:rPr lang="en-US" altLang="ja-JP" err="1"/>
              <a:t>ディテール</a:t>
            </a:r>
            <a:r>
              <a:rPr lang="ja-JP" altLang="en-US"/>
              <a:t>と</a:t>
            </a:r>
            <a:r>
              <a:rPr lang="en-US" altLang="ja-JP" err="1"/>
              <a:t>グラデーション</a:t>
            </a:r>
            <a:r>
              <a:rPr lang="ja-JP" altLang="en-US"/>
              <a:t>を保つ</a:t>
            </a:r>
            <a:endParaRPr lang="ja-JP"/>
          </a:p>
          <a:p>
            <a:pPr lvl="1"/>
            <a:endParaRPr lang="ja-JP" altLang="en-US"/>
          </a:p>
        </p:txBody>
      </p:sp>
      <p:pic>
        <p:nvPicPr>
          <p:cNvPr id="7" name="図 6">
            <a:extLst>
              <a:ext uri="{FF2B5EF4-FFF2-40B4-BE49-F238E27FC236}">
                <a16:creationId xmlns:a16="http://schemas.microsoft.com/office/drawing/2014/main" id="{D400BE84-89B9-87C9-9F16-A1F3FD7BCA10}"/>
              </a:ext>
            </a:extLst>
          </p:cNvPr>
          <p:cNvPicPr>
            <a:picLocks noChangeAspect="1"/>
          </p:cNvPicPr>
          <p:nvPr/>
        </p:nvPicPr>
        <p:blipFill>
          <a:blip r:embed="rId3"/>
          <a:stretch>
            <a:fillRect/>
          </a:stretch>
        </p:blipFill>
        <p:spPr>
          <a:xfrm>
            <a:off x="3135228" y="3067015"/>
            <a:ext cx="5921543" cy="3109948"/>
          </a:xfrm>
          <a:prstGeom prst="rect">
            <a:avLst/>
          </a:prstGeom>
          <a:ln>
            <a:solidFill>
              <a:schemeClr val="tx1"/>
            </a:solidFill>
          </a:ln>
        </p:spPr>
      </p:pic>
      <p:sp>
        <p:nvSpPr>
          <p:cNvPr id="9" name="テキスト ボックス 8">
            <a:extLst>
              <a:ext uri="{FF2B5EF4-FFF2-40B4-BE49-F238E27FC236}">
                <a16:creationId xmlns:a16="http://schemas.microsoft.com/office/drawing/2014/main" id="{BB65F093-9FB0-C69B-8381-7DC2BF5F0FAA}"/>
              </a:ext>
            </a:extLst>
          </p:cNvPr>
          <p:cNvSpPr txBox="1"/>
          <p:nvPr/>
        </p:nvSpPr>
        <p:spPr>
          <a:xfrm>
            <a:off x="2536091" y="6338986"/>
            <a:ext cx="7119816" cy="307777"/>
          </a:xfrm>
          <a:prstGeom prst="rect">
            <a:avLst/>
          </a:prstGeom>
          <a:noFill/>
        </p:spPr>
        <p:txBody>
          <a:bodyPr wrap="square" rtlCol="0" anchor="ctr">
            <a:spAutoFit/>
          </a:bodyPr>
          <a:lstStyle/>
          <a:p>
            <a:pPr algn="ctr"/>
            <a:r>
              <a:rPr lang="en-US" altLang="ja-JP" sz="1400"/>
              <a:t>https://www.hgig.org/doc/ForBetterHDRGaming.pdf</a:t>
            </a:r>
            <a:endParaRPr kumimoji="1" lang="ja-JP" altLang="en-US" sz="1400"/>
          </a:p>
        </p:txBody>
      </p:sp>
    </p:spTree>
    <p:extLst>
      <p:ext uri="{BB962C8B-B14F-4D97-AF65-F5344CB8AC3E}">
        <p14:creationId xmlns:p14="http://schemas.microsoft.com/office/powerpoint/2010/main" val="26096477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39AECDB-48D1-E2C6-5982-CEB282A9AE00}"/>
              </a:ext>
            </a:extLst>
          </p:cNvPr>
          <p:cNvSpPr>
            <a:spLocks noGrp="1"/>
          </p:cNvSpPr>
          <p:nvPr>
            <p:ph type="title"/>
          </p:nvPr>
        </p:nvSpPr>
        <p:spPr>
          <a:xfrm>
            <a:off x="838200" y="365125"/>
            <a:ext cx="10515600" cy="1325563"/>
          </a:xfrm>
        </p:spPr>
        <p:txBody>
          <a:bodyPr/>
          <a:lstStyle/>
          <a:p>
            <a:r>
              <a:rPr lang="ja-JP"/>
              <a:t>本日の流れ</a:t>
            </a:r>
          </a:p>
        </p:txBody>
      </p:sp>
      <p:sp>
        <p:nvSpPr>
          <p:cNvPr id="5" name="コンテンツ プレースホルダー 4">
            <a:extLst>
              <a:ext uri="{FF2B5EF4-FFF2-40B4-BE49-F238E27FC236}">
                <a16:creationId xmlns:a16="http://schemas.microsoft.com/office/drawing/2014/main" id="{E95F07D1-DF7D-9221-26AD-49F6848DAE73}"/>
              </a:ext>
            </a:extLst>
          </p:cNvPr>
          <p:cNvSpPr>
            <a:spLocks noGrp="1"/>
          </p:cNvSpPr>
          <p:nvPr>
            <p:ph idx="1"/>
          </p:nvPr>
        </p:nvSpPr>
        <p:spPr>
          <a:xfrm>
            <a:off x="838200" y="1825624"/>
            <a:ext cx="10515600" cy="5032375"/>
          </a:xfrm>
        </p:spPr>
        <p:txBody>
          <a:bodyPr vert="horz" lIns="91440" tIns="45720" rIns="91440" bIns="45720" rtlCol="0" anchor="t">
            <a:normAutofit fontScale="92500" lnSpcReduction="20000"/>
          </a:bodyPr>
          <a:lstStyle/>
          <a:p>
            <a:r>
              <a:rPr lang="ja-JP" altLang="en-US" b="1"/>
              <a:t>イントロダクション</a:t>
            </a:r>
          </a:p>
          <a:p>
            <a:pPr lvl="1"/>
            <a:r>
              <a:rPr lang="en-US" altLang="ja-JP" err="1"/>
              <a:t>HDRゲーム</a:t>
            </a:r>
            <a:r>
              <a:rPr lang="ja-JP" altLang="en-US"/>
              <a:t>を取り巻く話</a:t>
            </a:r>
          </a:p>
          <a:p>
            <a:pPr lvl="1"/>
            <a:r>
              <a:rPr lang="ja-JP" altLang="en-US"/>
              <a:t>そもそも</a:t>
            </a:r>
            <a:r>
              <a:rPr lang="en-US" altLang="ja-JP"/>
              <a:t>HDR</a:t>
            </a:r>
            <a:r>
              <a:rPr lang="ja-JP" altLang="en-US"/>
              <a:t>とは？ なぜ </a:t>
            </a:r>
            <a:r>
              <a:rPr lang="en-US" altLang="ja-JP"/>
              <a:t>10,000 nits</a:t>
            </a:r>
            <a:r>
              <a:rPr lang="ja-JP" altLang="en-US"/>
              <a:t>？</a:t>
            </a:r>
            <a:endParaRPr lang="en-US" altLang="ja-JP"/>
          </a:p>
          <a:p>
            <a:pPr lvl="1"/>
            <a:endParaRPr lang="ja-JP" altLang="en-US"/>
          </a:p>
          <a:p>
            <a:r>
              <a:rPr lang="en-US" altLang="ja-JP" b="1"/>
              <a:t>HDR</a:t>
            </a:r>
            <a:r>
              <a:rPr lang="ja-JP" altLang="en-US" b="1"/>
              <a:t>と表示系</a:t>
            </a:r>
          </a:p>
          <a:p>
            <a:pPr lvl="1"/>
            <a:r>
              <a:rPr lang="ja-JP" altLang="en-US"/>
              <a:t>表示のブレークスルー</a:t>
            </a:r>
          </a:p>
          <a:p>
            <a:pPr lvl="1"/>
            <a:r>
              <a:rPr lang="ja-JP" altLang="en-US"/>
              <a:t>ゲームでの実例（</a:t>
            </a:r>
            <a:r>
              <a:rPr lang="en-US" altLang="ja-JP"/>
              <a:t>Gran Turismo</a:t>
            </a:r>
            <a:r>
              <a:rPr lang="ja-JP" altLang="en-US"/>
              <a:t>）</a:t>
            </a:r>
            <a:endParaRPr lang="en-US" altLang="ja-JP"/>
          </a:p>
          <a:p>
            <a:pPr lvl="1"/>
            <a:endParaRPr lang="ja-JP" altLang="en-US"/>
          </a:p>
          <a:p>
            <a:r>
              <a:rPr lang="en-US" altLang="ja-JP" b="1"/>
              <a:t>HDR</a:t>
            </a:r>
            <a:r>
              <a:rPr lang="ja-JP" altLang="en-US" b="1"/>
              <a:t>と撮像系</a:t>
            </a:r>
          </a:p>
          <a:p>
            <a:pPr lvl="1"/>
            <a:r>
              <a:rPr lang="ja-JP" altLang="en-US"/>
              <a:t>撮像のブレークスルー</a:t>
            </a:r>
          </a:p>
          <a:p>
            <a:pPr lvl="1"/>
            <a:r>
              <a:rPr lang="ja-JP" altLang="en-US"/>
              <a:t>撮像 </a:t>
            </a:r>
            <a:r>
              <a:rPr lang="en-US" altLang="ja-JP"/>
              <a:t>x </a:t>
            </a:r>
            <a:r>
              <a:rPr lang="ja-JP" altLang="en-US"/>
              <a:t>表示の一気通貫</a:t>
            </a:r>
            <a:endParaRPr lang="en-US" altLang="ja-JP"/>
          </a:p>
          <a:p>
            <a:pPr lvl="1"/>
            <a:endParaRPr lang="ja-JP" altLang="en-US"/>
          </a:p>
          <a:p>
            <a:r>
              <a:rPr lang="ja-JP" altLang="en-US" b="1"/>
              <a:t>まとめ</a:t>
            </a:r>
          </a:p>
        </p:txBody>
      </p:sp>
    </p:spTree>
    <p:extLst>
      <p:ext uri="{BB962C8B-B14F-4D97-AF65-F5344CB8AC3E}">
        <p14:creationId xmlns:p14="http://schemas.microsoft.com/office/powerpoint/2010/main" val="17404147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F6465-C02C-9C6E-5B5A-DD77F9066F7F}"/>
              </a:ext>
            </a:extLst>
          </p:cNvPr>
          <p:cNvSpPr>
            <a:spLocks noGrp="1"/>
          </p:cNvSpPr>
          <p:nvPr>
            <p:ph type="title"/>
          </p:nvPr>
        </p:nvSpPr>
        <p:spPr>
          <a:xfrm>
            <a:off x="838200" y="365125"/>
            <a:ext cx="10515600" cy="1325563"/>
          </a:xfrm>
        </p:spPr>
        <p:txBody>
          <a:bodyPr/>
          <a:lstStyle/>
          <a:p>
            <a:r>
              <a:rPr lang="ja-JP" altLang="en-US"/>
              <a:t>現在の状況</a:t>
            </a:r>
            <a:endParaRPr lang="en-US"/>
          </a:p>
        </p:txBody>
      </p:sp>
      <p:sp>
        <p:nvSpPr>
          <p:cNvPr id="3" name="Content Placeholder 2">
            <a:extLst>
              <a:ext uri="{FF2B5EF4-FFF2-40B4-BE49-F238E27FC236}">
                <a16:creationId xmlns:a16="http://schemas.microsoft.com/office/drawing/2014/main" id="{A6C4211B-D206-232A-AF87-3B15C53D55C0}"/>
              </a:ext>
            </a:extLst>
          </p:cNvPr>
          <p:cNvSpPr>
            <a:spLocks noGrp="1"/>
          </p:cNvSpPr>
          <p:nvPr>
            <p:ph idx="1"/>
          </p:nvPr>
        </p:nvSpPr>
        <p:spPr>
          <a:xfrm>
            <a:off x="838200" y="1825625"/>
            <a:ext cx="10515600" cy="4351338"/>
          </a:xfrm>
        </p:spPr>
        <p:txBody>
          <a:bodyPr vert="horz" lIns="91440" tIns="45720" rIns="91440" bIns="45720" rtlCol="0" anchor="t">
            <a:normAutofit lnSpcReduction="10000"/>
          </a:bodyPr>
          <a:lstStyle/>
          <a:p>
            <a:r>
              <a:rPr lang="ja-JP" altLang="en-US"/>
              <a:t>今では多くのゲームタイトルが</a:t>
            </a:r>
            <a:r>
              <a:rPr lang="en-US"/>
              <a:t>HDR</a:t>
            </a:r>
            <a:r>
              <a:rPr lang="ja-JP" altLang="en-US"/>
              <a:t>出力をサポートしている</a:t>
            </a:r>
            <a:endParaRPr lang="en-US"/>
          </a:p>
          <a:p>
            <a:pPr lvl="1"/>
            <a:r>
              <a:rPr lang="ja-JP" altLang="en-US"/>
              <a:t>モバイルでのサポートも進んでいる</a:t>
            </a:r>
          </a:p>
          <a:p>
            <a:pPr lvl="1"/>
            <a:endParaRPr lang="ja-JP" altLang="en-US"/>
          </a:p>
          <a:p>
            <a:r>
              <a:rPr lang="ja-JP" altLang="en-US"/>
              <a:t>一方で、表示デバイスの性能差はやはりまだまだ大きく、</a:t>
            </a:r>
            <a:br>
              <a:rPr lang="ja-JP" altLang="en-US"/>
            </a:br>
            <a:r>
              <a:rPr lang="ja-JP" altLang="en-US"/>
              <a:t>コンテンツ側のサポートの幅もゲームによってさまざま</a:t>
            </a:r>
            <a:endParaRPr lang="en-US" altLang="ja-JP"/>
          </a:p>
          <a:p>
            <a:pPr>
              <a:lnSpc>
                <a:spcPct val="114999"/>
              </a:lnSpc>
            </a:pPr>
            <a:r>
              <a:rPr lang="ja-JP"/>
              <a:t>プレイヤーのほうが高性能なHDRディスプレイを持っていることも</a:t>
            </a:r>
            <a:r>
              <a:rPr lang="ja-JP" altLang="en-US"/>
              <a:t>ある</a:t>
            </a:r>
            <a:endParaRPr lang="ja-JP"/>
          </a:p>
          <a:p>
            <a:endParaRPr lang="ja-JP" altLang="en-US"/>
          </a:p>
          <a:p>
            <a:pPr>
              <a:lnSpc>
                <a:spcPct val="114999"/>
              </a:lnSpc>
            </a:pPr>
            <a:r>
              <a:rPr lang="ja-JP" altLang="en-US"/>
              <a:t>結果、「HDRゲーム」をめぐる状況は依然として複雑である</a:t>
            </a:r>
            <a:endParaRPr lang="ja-JP"/>
          </a:p>
          <a:p>
            <a:pPr>
              <a:lnSpc>
                <a:spcPct val="114999"/>
              </a:lnSpc>
            </a:pPr>
            <a:r>
              <a:rPr lang="ja-JP" altLang="en-US" b="1"/>
              <a:t>ならば、理想のHDRを知っておきたい</a:t>
            </a:r>
          </a:p>
        </p:txBody>
      </p:sp>
    </p:spTree>
    <p:extLst>
      <p:ext uri="{BB962C8B-B14F-4D97-AF65-F5344CB8AC3E}">
        <p14:creationId xmlns:p14="http://schemas.microsoft.com/office/powerpoint/2010/main" val="10629441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E3C5E9-2905-263A-B0F6-EA64916DF433}"/>
              </a:ext>
            </a:extLst>
          </p:cNvPr>
          <p:cNvSpPr>
            <a:spLocks noGrp="1"/>
          </p:cNvSpPr>
          <p:nvPr>
            <p:ph type="title"/>
          </p:nvPr>
        </p:nvSpPr>
        <p:spPr>
          <a:xfrm>
            <a:off x="838200" y="365125"/>
            <a:ext cx="10515600" cy="1325563"/>
          </a:xfrm>
        </p:spPr>
        <p:txBody>
          <a:bodyPr/>
          <a:lstStyle/>
          <a:p>
            <a:r>
              <a:rPr lang="en-US"/>
              <a:t>Immersive</a:t>
            </a:r>
            <a:r>
              <a:rPr lang="ja-JP" altLang="en-US"/>
              <a:t>と</a:t>
            </a:r>
            <a:r>
              <a:rPr lang="en-US"/>
              <a:t>HDR</a:t>
            </a:r>
          </a:p>
        </p:txBody>
      </p:sp>
      <p:sp>
        <p:nvSpPr>
          <p:cNvPr id="5" name="コンテンツ プレースホルダー 4">
            <a:extLst>
              <a:ext uri="{FF2B5EF4-FFF2-40B4-BE49-F238E27FC236}">
                <a16:creationId xmlns:a16="http://schemas.microsoft.com/office/drawing/2014/main" id="{ECE4B09D-852F-1219-E8C9-AF1F9C3BFB14}"/>
              </a:ext>
            </a:extLst>
          </p:cNvPr>
          <p:cNvSpPr>
            <a:spLocks noGrp="1"/>
          </p:cNvSpPr>
          <p:nvPr>
            <p:ph idx="1"/>
          </p:nvPr>
        </p:nvSpPr>
        <p:spPr/>
        <p:txBody>
          <a:bodyPr vert="horz" lIns="91440" tIns="45720" rIns="91440" bIns="45720" rtlCol="0" anchor="t">
            <a:normAutofit/>
          </a:bodyPr>
          <a:lstStyle/>
          <a:p>
            <a:r>
              <a:rPr lang="ja-JP" altLang="en-US" b="1"/>
              <a:t>ゲームは没入型コンテンツと親和性が高い</a:t>
            </a:r>
            <a:endParaRPr lang="en-US" altLang="ja-JP" b="1"/>
          </a:p>
          <a:p>
            <a:pPr lvl="1"/>
            <a:r>
              <a:rPr lang="ja-JP" altLang="en-US"/>
              <a:t>プレイヤーが画面を操作する、双方向メディアであるため</a:t>
            </a:r>
            <a:endParaRPr lang="en-US" altLang="ja-JP"/>
          </a:p>
          <a:p>
            <a:pPr lvl="1"/>
            <a:r>
              <a:rPr lang="ja-JP" altLang="en-US"/>
              <a:t>とりわけ</a:t>
            </a:r>
            <a:r>
              <a:rPr lang="en-US" altLang="ja-JP"/>
              <a:t>GT</a:t>
            </a:r>
            <a:r>
              <a:rPr lang="ja-JP" altLang="en-US"/>
              <a:t>はドライビングシミュレータであり、実車を所有し、運転しているかのような</a:t>
            </a:r>
            <a:br>
              <a:rPr lang="en-US" altLang="ja-JP"/>
            </a:br>
            <a:r>
              <a:rPr lang="ja-JP" altLang="en-US" b="1"/>
              <a:t>疑似体験のリアリティ</a:t>
            </a:r>
            <a:r>
              <a:rPr lang="ja-JP" altLang="en-US"/>
              <a:t>を重視した、没入型ゲームの筆頭格</a:t>
            </a:r>
            <a:endParaRPr lang="en-US" altLang="ja-JP"/>
          </a:p>
          <a:p>
            <a:pPr lvl="1"/>
            <a:endParaRPr lang="ja-JP" altLang="en-US"/>
          </a:p>
          <a:p>
            <a:pPr>
              <a:lnSpc>
                <a:spcPct val="114999"/>
              </a:lnSpc>
            </a:pPr>
            <a:r>
              <a:rPr lang="ja-JP" altLang="en-US"/>
              <a:t>HDRは没入度を上げる</a:t>
            </a:r>
          </a:p>
          <a:p>
            <a:pPr lvl="1">
              <a:lnSpc>
                <a:spcPct val="114999"/>
              </a:lnSpc>
            </a:pPr>
            <a:r>
              <a:rPr lang="ja-JP" altLang="en-US"/>
              <a:t>反射で見るメディア、紙や写真では出せない眩しさ</a:t>
            </a:r>
          </a:p>
          <a:p>
            <a:pPr lvl="1">
              <a:lnSpc>
                <a:spcPct val="114999"/>
              </a:lnSpc>
            </a:pPr>
            <a:r>
              <a:rPr lang="ja-JP" altLang="en-US"/>
              <a:t>実際の目で見る世界のような体感</a:t>
            </a:r>
          </a:p>
          <a:p>
            <a:pPr lvl="1">
              <a:lnSpc>
                <a:spcPct val="114999"/>
              </a:lnSpc>
            </a:pPr>
            <a:endParaRPr lang="ja-JP" altLang="en-US"/>
          </a:p>
          <a:p>
            <a:pPr lvl="1"/>
            <a:endParaRPr lang="en-US" altLang="ja-JP"/>
          </a:p>
          <a:p>
            <a:endParaRPr lang="en-US" altLang="ja-JP"/>
          </a:p>
        </p:txBody>
      </p:sp>
    </p:spTree>
    <p:extLst>
      <p:ext uri="{BB962C8B-B14F-4D97-AF65-F5344CB8AC3E}">
        <p14:creationId xmlns:p14="http://schemas.microsoft.com/office/powerpoint/2010/main" val="19104392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図 5" descr="建物, 道路, 屋外, ストリート が含まれている画像&#10;&#10;AI 生成コンテンツは間違っている可能性があります。">
            <a:extLst>
              <a:ext uri="{FF2B5EF4-FFF2-40B4-BE49-F238E27FC236}">
                <a16:creationId xmlns:a16="http://schemas.microsoft.com/office/drawing/2014/main" id="{303048DE-9D36-A336-64F0-288A111C7FCF}"/>
              </a:ext>
            </a:extLst>
          </p:cNvPr>
          <p:cNvPicPr>
            <a:picLocks noChangeAspect="1"/>
          </p:cNvPicPr>
          <p:nvPr/>
        </p:nvPicPr>
        <p:blipFill>
          <a:blip r:embed="rId3">
            <a:alphaModFix amt="50000"/>
          </a:blip>
          <a:srcRect/>
          <a:stretch>
            <a:fillRect/>
          </a:stretch>
        </p:blipFill>
        <p:spPr>
          <a:xfrm>
            <a:off x="20" y="1"/>
            <a:ext cx="12191980" cy="6857999"/>
          </a:xfrm>
          <a:prstGeom prst="rect">
            <a:avLst/>
          </a:prstGeom>
        </p:spPr>
      </p:pic>
      <p:sp>
        <p:nvSpPr>
          <p:cNvPr id="2" name="Title 1">
            <a:extLst>
              <a:ext uri="{FF2B5EF4-FFF2-40B4-BE49-F238E27FC236}">
                <a16:creationId xmlns:a16="http://schemas.microsoft.com/office/drawing/2014/main" id="{843EADAB-F378-77BC-437F-EFD56C018088}"/>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ja-JP" altLang="en-US" sz="6000">
                <a:solidFill>
                  <a:srgbClr val="FFFFFF"/>
                </a:solidFill>
              </a:rPr>
              <a:t>なぜ高輝度ディスプレイ</a:t>
            </a:r>
            <a:br>
              <a:rPr lang="ja-JP" altLang="en-US" sz="6000">
                <a:solidFill>
                  <a:srgbClr val="FFFFFF"/>
                </a:solidFill>
              </a:rPr>
            </a:br>
            <a:r>
              <a:rPr lang="ja-JP" altLang="en-US" sz="6000">
                <a:solidFill>
                  <a:srgbClr val="FFFFFF"/>
                </a:solidFill>
              </a:rPr>
              <a:t>なのか</a:t>
            </a:r>
            <a:endParaRPr lang="en-US" sz="6000">
              <a:solidFill>
                <a:srgbClr val="FFFFFF"/>
              </a:solidFill>
            </a:endParaRPr>
          </a:p>
        </p:txBody>
      </p:sp>
    </p:spTree>
    <p:extLst>
      <p:ext uri="{BB962C8B-B14F-4D97-AF65-F5344CB8AC3E}">
        <p14:creationId xmlns:p14="http://schemas.microsoft.com/office/powerpoint/2010/main" val="3996662865"/>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5EC48872-C32F-BDB3-3A1F-3EA2E33FA767}"/>
              </a:ext>
            </a:extLst>
          </p:cNvPr>
          <p:cNvSpPr>
            <a:spLocks noGrp="1"/>
          </p:cNvSpPr>
          <p:nvPr>
            <p:ph type="title"/>
          </p:nvPr>
        </p:nvSpPr>
        <p:spPr/>
        <p:txBody>
          <a:bodyPr/>
          <a:lstStyle/>
          <a:p>
            <a:endParaRPr lang="ja-JP" altLang="en-US"/>
          </a:p>
        </p:txBody>
      </p:sp>
      <p:sp>
        <p:nvSpPr>
          <p:cNvPr id="10" name="コンテンツ プレースホルダー 9">
            <a:extLst>
              <a:ext uri="{FF2B5EF4-FFF2-40B4-BE49-F238E27FC236}">
                <a16:creationId xmlns:a16="http://schemas.microsoft.com/office/drawing/2014/main" id="{96133136-DB3D-BDAE-513E-EEE82F0CB1E2}"/>
              </a:ext>
            </a:extLst>
          </p:cNvPr>
          <p:cNvSpPr>
            <a:spLocks noGrp="1"/>
          </p:cNvSpPr>
          <p:nvPr>
            <p:ph idx="1"/>
          </p:nvPr>
        </p:nvSpPr>
        <p:spPr/>
        <p:txBody>
          <a:bodyPr/>
          <a:lstStyle/>
          <a:p>
            <a:endParaRPr lang="ja-JP" altLang="en-US"/>
          </a:p>
        </p:txBody>
      </p:sp>
      <p:pic>
        <p:nvPicPr>
          <p:cNvPr id="6" name="図 5" descr="建物, 道路, 屋外, ストリート が含まれている画像&#10;&#10;AI 生成コンテンツは間違っている可能性があります。">
            <a:extLst>
              <a:ext uri="{FF2B5EF4-FFF2-40B4-BE49-F238E27FC236}">
                <a16:creationId xmlns:a16="http://schemas.microsoft.com/office/drawing/2014/main" id="{9D6A0FD0-B72A-D903-AFDA-6F28B1DB7ED4}"/>
              </a:ext>
            </a:extLst>
          </p:cNvPr>
          <p:cNvPicPr>
            <a:picLocks noChangeAspect="1"/>
          </p:cNvPicPr>
          <p:nvPr/>
        </p:nvPicPr>
        <p:blipFill>
          <a:blip r:embed="rId3"/>
          <a:srcRect r="70000"/>
          <a:stretch>
            <a:fillRect/>
          </a:stretch>
        </p:blipFill>
        <p:spPr>
          <a:xfrm>
            <a:off x="277967" y="-1015"/>
            <a:ext cx="3657601" cy="6858000"/>
          </a:xfrm>
          <a:prstGeom prst="rect">
            <a:avLst/>
          </a:prstGeom>
        </p:spPr>
      </p:pic>
      <p:pic>
        <p:nvPicPr>
          <p:cNvPr id="4" name="図 3" descr="道路, 建物, 屋外, ストリート が含まれている画像&#10;&#10;AI 生成コンテンツは間違っている可能性があります。">
            <a:extLst>
              <a:ext uri="{FF2B5EF4-FFF2-40B4-BE49-F238E27FC236}">
                <a16:creationId xmlns:a16="http://schemas.microsoft.com/office/drawing/2014/main" id="{A74E12C1-0385-4D7C-BA8D-B6E3240DC6E4}"/>
              </a:ext>
            </a:extLst>
          </p:cNvPr>
          <p:cNvPicPr>
            <a:picLocks noChangeAspect="1"/>
          </p:cNvPicPr>
          <p:nvPr/>
        </p:nvPicPr>
        <p:blipFill>
          <a:blip r:embed="rId4"/>
          <a:srcRect r="70000"/>
          <a:stretch>
            <a:fillRect/>
          </a:stretch>
        </p:blipFill>
        <p:spPr>
          <a:xfrm>
            <a:off x="4266002" y="1"/>
            <a:ext cx="3657601" cy="6858000"/>
          </a:xfrm>
          <a:prstGeom prst="rect">
            <a:avLst/>
          </a:prstGeom>
        </p:spPr>
      </p:pic>
      <p:pic>
        <p:nvPicPr>
          <p:cNvPr id="5" name="図 4" descr="道路, 建物, 屋外, 車 が含まれている画像&#10;&#10;AI 生成コンテンツは間違っている可能性があります。">
            <a:extLst>
              <a:ext uri="{FF2B5EF4-FFF2-40B4-BE49-F238E27FC236}">
                <a16:creationId xmlns:a16="http://schemas.microsoft.com/office/drawing/2014/main" id="{FB71A8CC-1092-CA2F-E8E8-3157F541211A}"/>
              </a:ext>
            </a:extLst>
          </p:cNvPr>
          <p:cNvPicPr>
            <a:picLocks noChangeAspect="1"/>
          </p:cNvPicPr>
          <p:nvPr/>
        </p:nvPicPr>
        <p:blipFill>
          <a:blip r:embed="rId5"/>
          <a:srcRect r="70000"/>
          <a:stretch>
            <a:fillRect/>
          </a:stretch>
        </p:blipFill>
        <p:spPr>
          <a:xfrm>
            <a:off x="8236769" y="-903"/>
            <a:ext cx="3657616" cy="6858000"/>
          </a:xfrm>
          <a:prstGeom prst="rect">
            <a:avLst/>
          </a:prstGeom>
        </p:spPr>
      </p:pic>
      <p:sp>
        <p:nvSpPr>
          <p:cNvPr id="7" name="テキスト ボックス 6">
            <a:extLst>
              <a:ext uri="{FF2B5EF4-FFF2-40B4-BE49-F238E27FC236}">
                <a16:creationId xmlns:a16="http://schemas.microsoft.com/office/drawing/2014/main" id="{492AFAB2-5DC1-5631-9A51-BA393790EF80}"/>
              </a:ext>
            </a:extLst>
          </p:cNvPr>
          <p:cNvSpPr txBox="1"/>
          <p:nvPr/>
        </p:nvSpPr>
        <p:spPr>
          <a:xfrm>
            <a:off x="1077459" y="6250181"/>
            <a:ext cx="2058616" cy="369332"/>
          </a:xfrm>
          <a:prstGeom prst="rect">
            <a:avLst/>
          </a:prstGeom>
          <a:noFill/>
        </p:spPr>
        <p:txBody>
          <a:bodyPr wrap="square">
            <a:spAutoFit/>
          </a:bodyPr>
          <a:lstStyle/>
          <a:p>
            <a:r>
              <a:rPr lang="ja-JP" altLang="en-US" b="1">
                <a:solidFill>
                  <a:schemeClr val="bg1"/>
                </a:solidFill>
                <a:latin typeface="+mj-lt"/>
                <a:ea typeface="游ゴシック"/>
                <a:cs typeface="Calibri"/>
              </a:rPr>
              <a:t>SDRディスプレイ</a:t>
            </a:r>
          </a:p>
        </p:txBody>
      </p:sp>
      <p:sp>
        <p:nvSpPr>
          <p:cNvPr id="8" name="テキスト ボックス 7">
            <a:extLst>
              <a:ext uri="{FF2B5EF4-FFF2-40B4-BE49-F238E27FC236}">
                <a16:creationId xmlns:a16="http://schemas.microsoft.com/office/drawing/2014/main" id="{88AE058A-213F-19D8-33DA-B54D612495ED}"/>
              </a:ext>
            </a:extLst>
          </p:cNvPr>
          <p:cNvSpPr txBox="1"/>
          <p:nvPr/>
        </p:nvSpPr>
        <p:spPr>
          <a:xfrm>
            <a:off x="5065494" y="6250181"/>
            <a:ext cx="2058616" cy="369332"/>
          </a:xfrm>
          <a:prstGeom prst="rect">
            <a:avLst/>
          </a:prstGeom>
          <a:noFill/>
        </p:spPr>
        <p:txBody>
          <a:bodyPr wrap="square">
            <a:spAutoFit/>
          </a:bodyPr>
          <a:lstStyle/>
          <a:p>
            <a:r>
              <a:rPr lang="en-US" altLang="ja-JP" b="1">
                <a:solidFill>
                  <a:schemeClr val="bg1"/>
                </a:solidFill>
                <a:latin typeface="+mj-lt"/>
                <a:ea typeface="游ゴシック"/>
                <a:cs typeface="Calibri"/>
              </a:rPr>
              <a:t>H</a:t>
            </a:r>
            <a:r>
              <a:rPr lang="ja-JP" altLang="en-US" b="1">
                <a:solidFill>
                  <a:schemeClr val="bg1"/>
                </a:solidFill>
                <a:latin typeface="+mj-lt"/>
                <a:ea typeface="游ゴシック"/>
                <a:cs typeface="Calibri"/>
              </a:rPr>
              <a:t>DRディスプレイ</a:t>
            </a:r>
          </a:p>
        </p:txBody>
      </p:sp>
      <p:sp>
        <p:nvSpPr>
          <p:cNvPr id="9" name="テキスト ボックス 8">
            <a:extLst>
              <a:ext uri="{FF2B5EF4-FFF2-40B4-BE49-F238E27FC236}">
                <a16:creationId xmlns:a16="http://schemas.microsoft.com/office/drawing/2014/main" id="{E4CC0C6B-2C71-0ADB-C3D4-03E9CBDC3FD6}"/>
              </a:ext>
            </a:extLst>
          </p:cNvPr>
          <p:cNvSpPr txBox="1"/>
          <p:nvPr/>
        </p:nvSpPr>
        <p:spPr>
          <a:xfrm>
            <a:off x="8821654" y="6250181"/>
            <a:ext cx="2487846" cy="369332"/>
          </a:xfrm>
          <a:prstGeom prst="rect">
            <a:avLst/>
          </a:prstGeom>
          <a:noFill/>
        </p:spPr>
        <p:txBody>
          <a:bodyPr wrap="square">
            <a:spAutoFit/>
          </a:bodyPr>
          <a:lstStyle/>
          <a:p>
            <a:r>
              <a:rPr lang="ja-JP" altLang="en-US" b="1">
                <a:solidFill>
                  <a:schemeClr val="bg1"/>
                </a:solidFill>
                <a:latin typeface="+mj-lt"/>
                <a:ea typeface="游ゴシック"/>
                <a:cs typeface="Calibri"/>
              </a:rPr>
              <a:t>超高輝度ディスプレイ</a:t>
            </a:r>
          </a:p>
        </p:txBody>
      </p:sp>
    </p:spTree>
    <p:extLst>
      <p:ext uri="{BB962C8B-B14F-4D97-AF65-F5344CB8AC3E}">
        <p14:creationId xmlns:p14="http://schemas.microsoft.com/office/powerpoint/2010/main" val="9890034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847C0A5-2149-B4D1-B4B1-64C69AAB77F3}"/>
              </a:ext>
            </a:extLst>
          </p:cNvPr>
          <p:cNvSpPr>
            <a:spLocks noGrp="1"/>
          </p:cNvSpPr>
          <p:nvPr>
            <p:ph type="title"/>
          </p:nvPr>
        </p:nvSpPr>
        <p:spPr>
          <a:xfrm>
            <a:off x="838200" y="365125"/>
            <a:ext cx="10515600" cy="1325563"/>
          </a:xfrm>
        </p:spPr>
        <p:txBody>
          <a:bodyPr/>
          <a:lstStyle/>
          <a:p>
            <a:r>
              <a:rPr lang="ja-JP" altLang="en-US"/>
              <a:t>HDRの理想像を見てみたい、という欲求</a:t>
            </a:r>
          </a:p>
        </p:txBody>
      </p:sp>
      <p:sp>
        <p:nvSpPr>
          <p:cNvPr id="3" name="コンテンツ プレースホルダー 2">
            <a:extLst>
              <a:ext uri="{FF2B5EF4-FFF2-40B4-BE49-F238E27FC236}">
                <a16:creationId xmlns:a16="http://schemas.microsoft.com/office/drawing/2014/main" id="{C05B8905-C492-C62B-3D65-A6D23EA380E6}"/>
              </a:ext>
            </a:extLst>
          </p:cNvPr>
          <p:cNvSpPr>
            <a:spLocks noGrp="1"/>
          </p:cNvSpPr>
          <p:nvPr>
            <p:ph idx="1"/>
          </p:nvPr>
        </p:nvSpPr>
        <p:spPr>
          <a:xfrm>
            <a:off x="838200" y="1825625"/>
            <a:ext cx="10515600" cy="4351338"/>
          </a:xfrm>
        </p:spPr>
        <p:txBody>
          <a:bodyPr vert="horz" lIns="91440" tIns="45720" rIns="91440" bIns="45720" rtlCol="0" anchor="t">
            <a:noAutofit/>
          </a:bodyPr>
          <a:lstStyle/>
          <a:p>
            <a:r>
              <a:rPr lang="ja-JP" altLang="en-US"/>
              <a:t>ポリフォニー・デジタル</a:t>
            </a:r>
          </a:p>
          <a:p>
            <a:pPr lvl="1"/>
            <a:r>
              <a:rPr lang="ja-JP" altLang="en-US"/>
              <a:t>HDRゲームが本来持つはずの魅力、どこまでいけるかを知りたい</a:t>
            </a:r>
            <a:endParaRPr lang="en-US" altLang="ja-JP"/>
          </a:p>
          <a:p>
            <a:pPr lvl="1"/>
            <a:endParaRPr lang="ja-JP" altLang="en-US"/>
          </a:p>
          <a:p>
            <a:r>
              <a:rPr lang="ja-JP" altLang="en-US"/>
              <a:t>ソニー</a:t>
            </a:r>
          </a:p>
          <a:p>
            <a:pPr lvl="1"/>
            <a:r>
              <a:rPr lang="ja-JP" altLang="en-US"/>
              <a:t>新しいディスプレイデバイスの性能を活かすコンテンツが欲しい</a:t>
            </a:r>
          </a:p>
        </p:txBody>
      </p:sp>
    </p:spTree>
    <p:extLst>
      <p:ext uri="{BB962C8B-B14F-4D97-AF65-F5344CB8AC3E}">
        <p14:creationId xmlns:p14="http://schemas.microsoft.com/office/powerpoint/2010/main" val="35799457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514D0-623D-D81D-AD0B-7CBB03EE5976}"/>
              </a:ext>
            </a:extLst>
          </p:cNvPr>
          <p:cNvSpPr>
            <a:spLocks noGrp="1"/>
          </p:cNvSpPr>
          <p:nvPr>
            <p:ph type="title"/>
          </p:nvPr>
        </p:nvSpPr>
        <p:spPr>
          <a:xfrm>
            <a:off x="838200" y="365125"/>
            <a:ext cx="10515600" cy="1325563"/>
          </a:xfrm>
        </p:spPr>
        <p:txBody>
          <a:bodyPr/>
          <a:lstStyle/>
          <a:p>
            <a:r>
              <a:rPr lang="ja-JP"/>
              <a:t>クリエイター</a:t>
            </a:r>
            <a:r>
              <a:rPr lang="ja-JP" altLang="en-US"/>
              <a:t>の意図を届ける</a:t>
            </a:r>
            <a:endParaRPr lang="en-US"/>
          </a:p>
        </p:txBody>
      </p:sp>
      <p:sp>
        <p:nvSpPr>
          <p:cNvPr id="3" name="Content Placeholder 2">
            <a:extLst>
              <a:ext uri="{FF2B5EF4-FFF2-40B4-BE49-F238E27FC236}">
                <a16:creationId xmlns:a16="http://schemas.microsoft.com/office/drawing/2014/main" id="{B1AE6346-0ADD-085B-0181-D32B15C4DC59}"/>
              </a:ext>
            </a:extLst>
          </p:cNvPr>
          <p:cNvSpPr>
            <a:spLocks noGrp="1"/>
          </p:cNvSpPr>
          <p:nvPr>
            <p:ph idx="1"/>
          </p:nvPr>
        </p:nvSpPr>
        <p:spPr>
          <a:xfrm>
            <a:off x="838200" y="1825625"/>
            <a:ext cx="10515600" cy="4351338"/>
          </a:xfrm>
        </p:spPr>
        <p:txBody>
          <a:bodyPr vert="horz" lIns="91440" tIns="45720" rIns="91440" bIns="45720" rtlCol="0" anchor="t">
            <a:normAutofit/>
          </a:bodyPr>
          <a:lstStyle/>
          <a:p>
            <a:r>
              <a:rPr lang="ja-JP" altLang="en-US"/>
              <a:t>ソニーの表示技術では、クリエイターの制作意図を再現することが重要なテーマになっている</a:t>
            </a:r>
            <a:endParaRPr lang="en-US" altLang="ja-JP"/>
          </a:p>
          <a:p>
            <a:pPr lvl="1"/>
            <a:r>
              <a:rPr lang="ja-JP" altLang="en-US"/>
              <a:t>明るさだけでなく、光、闇、色彩、階調をどう見せるかが問われる</a:t>
            </a:r>
            <a:endParaRPr lang="en-US"/>
          </a:p>
          <a:p>
            <a:pPr marL="0" indent="0">
              <a:buNone/>
            </a:pPr>
            <a:endParaRPr lang="en-US"/>
          </a:p>
          <a:p>
            <a:r>
              <a:rPr lang="en-US"/>
              <a:t>HDR</a:t>
            </a:r>
            <a:r>
              <a:rPr lang="ja-JP" altLang="en-US"/>
              <a:t>では、ハイライトや暗部のニュアンスまで含めて、見え方の忠実さがより重要になる</a:t>
            </a:r>
            <a:endParaRPr lang="en-US" altLang="ja-JP"/>
          </a:p>
          <a:p>
            <a:endParaRPr lang="ja-JP" altLang="en-US"/>
          </a:p>
          <a:p>
            <a:r>
              <a:rPr lang="ja-JP" altLang="en-US"/>
              <a:t>今回の超高輝度表示も、その考え方の延長線上にある</a:t>
            </a:r>
            <a:endParaRPr lang="en-US"/>
          </a:p>
          <a:p>
            <a:endParaRPr lang="en-US"/>
          </a:p>
        </p:txBody>
      </p:sp>
    </p:spTree>
    <p:extLst>
      <p:ext uri="{BB962C8B-B14F-4D97-AF65-F5344CB8AC3E}">
        <p14:creationId xmlns:p14="http://schemas.microsoft.com/office/powerpoint/2010/main" val="34506874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25A30-0A73-72B0-FEDE-E2EBFD890E72}"/>
              </a:ext>
            </a:extLst>
          </p:cNvPr>
          <p:cNvSpPr>
            <a:spLocks noGrp="1"/>
          </p:cNvSpPr>
          <p:nvPr>
            <p:ph type="title"/>
          </p:nvPr>
        </p:nvSpPr>
        <p:spPr>
          <a:xfrm>
            <a:off x="838200" y="365125"/>
            <a:ext cx="10515600" cy="1325563"/>
          </a:xfrm>
        </p:spPr>
        <p:txBody>
          <a:bodyPr/>
          <a:lstStyle/>
          <a:p>
            <a:r>
              <a:rPr lang="en-US"/>
              <a:t>HDR</a:t>
            </a:r>
            <a:r>
              <a:rPr lang="ja-JP" altLang="en-US"/>
              <a:t>出力の進化に伴い入力の進化も必要</a:t>
            </a:r>
          </a:p>
        </p:txBody>
      </p:sp>
      <p:sp>
        <p:nvSpPr>
          <p:cNvPr id="3" name="Content Placeholder 2">
            <a:extLst>
              <a:ext uri="{FF2B5EF4-FFF2-40B4-BE49-F238E27FC236}">
                <a16:creationId xmlns:a16="http://schemas.microsoft.com/office/drawing/2014/main" id="{934E73D8-0D20-4128-4852-05CDA0025DBC}"/>
              </a:ext>
            </a:extLst>
          </p:cNvPr>
          <p:cNvSpPr>
            <a:spLocks noGrp="1"/>
          </p:cNvSpPr>
          <p:nvPr>
            <p:ph idx="1"/>
          </p:nvPr>
        </p:nvSpPr>
        <p:spPr>
          <a:xfrm>
            <a:off x="838200" y="1825625"/>
            <a:ext cx="10515600" cy="4351338"/>
          </a:xfrm>
        </p:spPr>
        <p:txBody>
          <a:bodyPr vert="horz" lIns="91440" tIns="45720" rIns="91440" bIns="45720" rtlCol="0" anchor="t">
            <a:normAutofit/>
          </a:bodyPr>
          <a:lstStyle/>
          <a:p>
            <a:r>
              <a:rPr lang="ja-JP" altLang="en-US"/>
              <a:t>クリエイターが現実の強い光・反射・煌めきを扱うにあたって、それらを捉えるデバイスも重要になる</a:t>
            </a:r>
            <a:endParaRPr lang="en-US" altLang="ja-JP"/>
          </a:p>
          <a:p>
            <a:endParaRPr lang="ja-JP" altLang="en-US"/>
          </a:p>
          <a:p>
            <a:r>
              <a:rPr lang="ja-JP" altLang="en-US"/>
              <a:t>ソニーは表示デバイスだけでなく、カメラやイメージセンサーも手がける</a:t>
            </a:r>
            <a:endParaRPr lang="en-US" altLang="ja-JP"/>
          </a:p>
          <a:p>
            <a:endParaRPr lang="ja-JP" altLang="en-US"/>
          </a:p>
          <a:p>
            <a:r>
              <a:rPr lang="ja-JP" altLang="en-US"/>
              <a:t>HDRの文脈において、センサー側でも、高コントラスト環境で階調をどう残すかが重要なテーマになる</a:t>
            </a:r>
            <a:endParaRPr lang="en-US"/>
          </a:p>
          <a:p>
            <a:endParaRPr lang="en-US"/>
          </a:p>
        </p:txBody>
      </p:sp>
    </p:spTree>
    <p:extLst>
      <p:ext uri="{BB962C8B-B14F-4D97-AF65-F5344CB8AC3E}">
        <p14:creationId xmlns:p14="http://schemas.microsoft.com/office/powerpoint/2010/main" val="23540927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E62C1-BC35-B75F-119B-DFF8E35EDC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1E6C16-83C9-5592-AB3E-4CFB49ED0071}"/>
              </a:ext>
            </a:extLst>
          </p:cNvPr>
          <p:cNvSpPr>
            <a:spLocks noGrp="1"/>
          </p:cNvSpPr>
          <p:nvPr>
            <p:ph type="title"/>
          </p:nvPr>
        </p:nvSpPr>
        <p:spPr>
          <a:xfrm>
            <a:off x="838200" y="365125"/>
            <a:ext cx="10515600" cy="1325563"/>
          </a:xfrm>
        </p:spPr>
        <p:txBody>
          <a:bodyPr/>
          <a:lstStyle/>
          <a:p>
            <a:r>
              <a:rPr lang="en-US" altLang="ja-JP"/>
              <a:t>HDR</a:t>
            </a:r>
            <a:r>
              <a:rPr lang="ja-JP" altLang="en-US"/>
              <a:t>出力の進化に伴い入力の進化も必要</a:t>
            </a:r>
            <a:endParaRPr lang="en-US" altLang="ja-JP"/>
          </a:p>
        </p:txBody>
      </p:sp>
      <p:sp>
        <p:nvSpPr>
          <p:cNvPr id="3" name="Content Placeholder 2">
            <a:extLst>
              <a:ext uri="{FF2B5EF4-FFF2-40B4-BE49-F238E27FC236}">
                <a16:creationId xmlns:a16="http://schemas.microsoft.com/office/drawing/2014/main" id="{27EE68C3-B661-3C43-C80D-473CE4DE5060}"/>
              </a:ext>
            </a:extLst>
          </p:cNvPr>
          <p:cNvSpPr>
            <a:spLocks noGrp="1"/>
          </p:cNvSpPr>
          <p:nvPr>
            <p:ph idx="1"/>
          </p:nvPr>
        </p:nvSpPr>
        <p:spPr>
          <a:xfrm>
            <a:off x="838200" y="1825625"/>
            <a:ext cx="10515600" cy="4351338"/>
          </a:xfrm>
        </p:spPr>
        <p:txBody>
          <a:bodyPr vert="horz" lIns="91440" tIns="45720" rIns="91440" bIns="45720" rtlCol="0" anchor="t">
            <a:normAutofit/>
          </a:bodyPr>
          <a:lstStyle/>
          <a:p>
            <a:r>
              <a:rPr lang="ja-JP" altLang="en-US"/>
              <a:t>ポリフォニー・デジタルとしても、リファレンス取材先で見た光や質感をどう持ち帰るかは、制作上の大きな意味を持つ</a:t>
            </a:r>
          </a:p>
          <a:p>
            <a:pPr lvl="1"/>
            <a:r>
              <a:rPr lang="ja-JP" altLang="en-US"/>
              <a:t>ある種のゲーム制作においては出力だけじゃなく入力、つまりカメラの進化も重要</a:t>
            </a:r>
          </a:p>
          <a:p>
            <a:r>
              <a:rPr lang="ja-JP" altLang="en-US"/>
              <a:t>HDR出力（表示デバイス）と入力（カメラ）、両方重要！</a:t>
            </a:r>
          </a:p>
          <a:p>
            <a:pPr lvl="1"/>
            <a:r>
              <a:rPr lang="ja-JP"/>
              <a:t>少し縁遠い人もいるかもしれませんが、ご興味を持っていただけると</a:t>
            </a:r>
            <a:r>
              <a:rPr lang="ja-JP" altLang="en-US"/>
              <a:t>うれ</a:t>
            </a:r>
            <a:r>
              <a:rPr lang="ja-JP"/>
              <a:t>しいです</a:t>
            </a:r>
            <a:endParaRPr lang="ja-JP" altLang="en-US"/>
          </a:p>
        </p:txBody>
      </p:sp>
      <p:pic>
        <p:nvPicPr>
          <p:cNvPr id="5" name="Picture 4">
            <a:extLst>
              <a:ext uri="{FF2B5EF4-FFF2-40B4-BE49-F238E27FC236}">
                <a16:creationId xmlns:a16="http://schemas.microsoft.com/office/drawing/2014/main" id="{83A3836C-E321-D87D-B1DE-15C494639C3D}"/>
              </a:ext>
            </a:extLst>
          </p:cNvPr>
          <p:cNvPicPr>
            <a:picLocks noChangeAspect="1"/>
          </p:cNvPicPr>
          <p:nvPr/>
        </p:nvPicPr>
        <p:blipFill>
          <a:blip r:embed="rId3"/>
          <a:stretch>
            <a:fillRect/>
          </a:stretch>
        </p:blipFill>
        <p:spPr>
          <a:xfrm>
            <a:off x="2518897" y="4416812"/>
            <a:ext cx="2947289" cy="2076063"/>
          </a:xfrm>
          <a:prstGeom prst="rect">
            <a:avLst/>
          </a:prstGeom>
        </p:spPr>
      </p:pic>
      <p:pic>
        <p:nvPicPr>
          <p:cNvPr id="6" name="Picture 5">
            <a:extLst>
              <a:ext uri="{FF2B5EF4-FFF2-40B4-BE49-F238E27FC236}">
                <a16:creationId xmlns:a16="http://schemas.microsoft.com/office/drawing/2014/main" id="{062149B1-591E-5C22-AC02-CE90A85EB2D6}"/>
              </a:ext>
            </a:extLst>
          </p:cNvPr>
          <p:cNvPicPr>
            <a:picLocks noChangeAspect="1"/>
          </p:cNvPicPr>
          <p:nvPr/>
        </p:nvPicPr>
        <p:blipFill>
          <a:blip r:embed="rId4"/>
          <a:stretch>
            <a:fillRect/>
          </a:stretch>
        </p:blipFill>
        <p:spPr>
          <a:xfrm>
            <a:off x="6280338" y="4416812"/>
            <a:ext cx="3677818" cy="2075809"/>
          </a:xfrm>
          <a:prstGeom prst="rect">
            <a:avLst/>
          </a:prstGeom>
        </p:spPr>
      </p:pic>
    </p:spTree>
    <p:extLst>
      <p:ext uri="{BB962C8B-B14F-4D97-AF65-F5344CB8AC3E}">
        <p14:creationId xmlns:p14="http://schemas.microsoft.com/office/powerpoint/2010/main" val="31909885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2411831-4CEF-591C-6809-C5DE4A6BAFFF}"/>
              </a:ext>
            </a:extLst>
          </p:cNvPr>
          <p:cNvSpPr>
            <a:spLocks noGrp="1"/>
          </p:cNvSpPr>
          <p:nvPr>
            <p:ph type="title"/>
          </p:nvPr>
        </p:nvSpPr>
        <p:spPr>
          <a:xfrm>
            <a:off x="831850" y="1709738"/>
            <a:ext cx="10515600" cy="2852737"/>
          </a:xfrm>
        </p:spPr>
        <p:txBody>
          <a:bodyPr/>
          <a:lstStyle/>
          <a:p>
            <a:r>
              <a:rPr lang="ja-JP" altLang="en-US"/>
              <a:t>イントロダクション </a:t>
            </a:r>
            <a:r>
              <a:rPr lang="en-US" altLang="ja-JP"/>
              <a:t>P</a:t>
            </a:r>
            <a:r>
              <a:rPr lang="ja-JP" altLang="en-US"/>
              <a:t>art 2</a:t>
            </a:r>
          </a:p>
        </p:txBody>
      </p:sp>
      <p:sp>
        <p:nvSpPr>
          <p:cNvPr id="5" name="テキスト プレースホルダー 4">
            <a:extLst>
              <a:ext uri="{FF2B5EF4-FFF2-40B4-BE49-F238E27FC236}">
                <a16:creationId xmlns:a16="http://schemas.microsoft.com/office/drawing/2014/main" id="{7C97A0D7-9700-533B-8D46-C3F08B49921C}"/>
              </a:ext>
            </a:extLst>
          </p:cNvPr>
          <p:cNvSpPr>
            <a:spLocks noGrp="1"/>
          </p:cNvSpPr>
          <p:nvPr>
            <p:ph type="body" idx="1"/>
          </p:nvPr>
        </p:nvSpPr>
        <p:spPr>
          <a:xfrm>
            <a:off x="831850" y="4589463"/>
            <a:ext cx="10515600" cy="1500187"/>
          </a:xfrm>
        </p:spPr>
        <p:txBody>
          <a:bodyPr vert="horz" lIns="91440" tIns="45720" rIns="91440" bIns="45720" rtlCol="0" anchor="t">
            <a:normAutofit/>
          </a:bodyPr>
          <a:lstStyle/>
          <a:p>
            <a:r>
              <a:rPr lang="ja-JP" altLang="en-US"/>
              <a:t>そもそも</a:t>
            </a:r>
            <a:r>
              <a:rPr lang="en-US" altLang="ja-JP"/>
              <a:t>HDR</a:t>
            </a:r>
            <a:r>
              <a:rPr lang="ja-JP" altLang="en-US"/>
              <a:t>とは？ なぜ </a:t>
            </a:r>
            <a:r>
              <a:rPr lang="en-US" altLang="ja-JP"/>
              <a:t>10,000 nits</a:t>
            </a:r>
            <a:r>
              <a:rPr lang="ja-JP" altLang="en-US"/>
              <a:t>？</a:t>
            </a:r>
            <a:endParaRPr lang="ja-JP"/>
          </a:p>
        </p:txBody>
      </p:sp>
    </p:spTree>
    <p:extLst>
      <p:ext uri="{BB962C8B-B14F-4D97-AF65-F5344CB8AC3E}">
        <p14:creationId xmlns:p14="http://schemas.microsoft.com/office/powerpoint/2010/main" val="6318510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EDE63-42B7-C73A-374F-C57A2267F600}"/>
            </a:ext>
          </a:extLst>
        </p:cNvPr>
        <p:cNvGrpSpPr/>
        <p:nvPr/>
      </p:nvGrpSpPr>
      <p:grpSpPr>
        <a:xfrm>
          <a:off x="0" y="0"/>
          <a:ext cx="0" cy="0"/>
          <a:chOff x="0" y="0"/>
          <a:chExt cx="0" cy="0"/>
        </a:xfrm>
      </p:grpSpPr>
      <p:sp>
        <p:nvSpPr>
          <p:cNvPr id="30" name="吹き出し: 四角形 29">
            <a:extLst>
              <a:ext uri="{FF2B5EF4-FFF2-40B4-BE49-F238E27FC236}">
                <a16:creationId xmlns:a16="http://schemas.microsoft.com/office/drawing/2014/main" id="{978B4236-34F4-B5CA-5BF2-A8CAD48C1D96}"/>
              </a:ext>
            </a:extLst>
          </p:cNvPr>
          <p:cNvSpPr/>
          <p:nvPr/>
        </p:nvSpPr>
        <p:spPr>
          <a:xfrm>
            <a:off x="6035814" y="3689350"/>
            <a:ext cx="5491260" cy="3096849"/>
          </a:xfrm>
          <a:prstGeom prst="wedgeRectCallout">
            <a:avLst>
              <a:gd name="adj1" fmla="val -56912"/>
              <a:gd name="adj2" fmla="val 14755"/>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Title 1">
            <a:extLst>
              <a:ext uri="{FF2B5EF4-FFF2-40B4-BE49-F238E27FC236}">
                <a16:creationId xmlns:a16="http://schemas.microsoft.com/office/drawing/2014/main" id="{51E496CE-C527-FDB4-21DC-B63CD197ABDA}"/>
              </a:ext>
            </a:extLst>
          </p:cNvPr>
          <p:cNvSpPr>
            <a:spLocks noGrp="1"/>
          </p:cNvSpPr>
          <p:nvPr>
            <p:ph type="title"/>
          </p:nvPr>
        </p:nvSpPr>
        <p:spPr/>
        <p:txBody>
          <a:bodyPr/>
          <a:lstStyle/>
          <a:p>
            <a:r>
              <a:rPr lang="ja-JP" altLang="en-US"/>
              <a:t>光の感じ方</a:t>
            </a:r>
            <a:endParaRPr lang="en-US" altLang="ja-JP"/>
          </a:p>
        </p:txBody>
      </p:sp>
      <p:sp>
        <p:nvSpPr>
          <p:cNvPr id="3" name="Content Placeholder 2">
            <a:extLst>
              <a:ext uri="{FF2B5EF4-FFF2-40B4-BE49-F238E27FC236}">
                <a16:creationId xmlns:a16="http://schemas.microsoft.com/office/drawing/2014/main" id="{C1064BA6-C286-41B9-C21B-B7BE4A04CDA8}"/>
              </a:ext>
            </a:extLst>
          </p:cNvPr>
          <p:cNvSpPr>
            <a:spLocks noGrp="1"/>
          </p:cNvSpPr>
          <p:nvPr>
            <p:ph idx="1"/>
          </p:nvPr>
        </p:nvSpPr>
        <p:spPr/>
        <p:txBody>
          <a:bodyPr vert="horz" lIns="91440" tIns="45720" rIns="91440" bIns="45720" rtlCol="0" anchor="t">
            <a:normAutofit/>
          </a:bodyPr>
          <a:lstStyle/>
          <a:p>
            <a:r>
              <a:rPr lang="ja-JP" altLang="en-US">
                <a:ea typeface="ＭＳ Ｐゴシック"/>
              </a:rPr>
              <a:t>目</a:t>
            </a:r>
            <a:r>
              <a:rPr lang="en-US" altLang="ja-JP">
                <a:ea typeface="ＭＳ Ｐゴシック"/>
              </a:rPr>
              <a:t>: </a:t>
            </a:r>
            <a:r>
              <a:rPr lang="ja-JP" altLang="en-US">
                <a:ea typeface="ＭＳ Ｐゴシック"/>
              </a:rPr>
              <a:t>角膜</a:t>
            </a:r>
            <a:r>
              <a:rPr lang="en-US" altLang="ja-JP">
                <a:ea typeface="ＭＳ Ｐゴシック"/>
              </a:rPr>
              <a:t>+</a:t>
            </a:r>
            <a:r>
              <a:rPr lang="ja-JP" altLang="en-US">
                <a:ea typeface="ＭＳ Ｐゴシック"/>
              </a:rPr>
              <a:t>水晶体</a:t>
            </a:r>
            <a:r>
              <a:rPr lang="ja-JP" altLang="en-US" sz="1600">
                <a:ea typeface="ＭＳ Ｐゴシック"/>
              </a:rPr>
              <a:t>（レンズ）</a:t>
            </a:r>
            <a:r>
              <a:rPr lang="ja-JP" altLang="en-US">
                <a:ea typeface="ＭＳ Ｐゴシック"/>
              </a:rPr>
              <a:t>、瞳孔</a:t>
            </a:r>
            <a:r>
              <a:rPr lang="ja-JP" altLang="en-US" sz="1600">
                <a:ea typeface="ＭＳ Ｐゴシック"/>
              </a:rPr>
              <a:t>（絞り）</a:t>
            </a:r>
            <a:r>
              <a:rPr lang="ja-JP" altLang="en-US">
                <a:ea typeface="ＭＳ Ｐゴシック"/>
              </a:rPr>
              <a:t>⇒網膜</a:t>
            </a:r>
            <a:r>
              <a:rPr lang="ja-JP" altLang="en-US" sz="1600">
                <a:ea typeface="ＭＳ Ｐゴシック"/>
              </a:rPr>
              <a:t>（センサー）</a:t>
            </a:r>
            <a:endParaRPr lang="en-US" altLang="ja-JP">
              <a:ea typeface="ＭＳ Ｐゴシック"/>
            </a:endParaRPr>
          </a:p>
          <a:p>
            <a:r>
              <a:rPr lang="ja-JP" altLang="en-US">
                <a:ea typeface="ＭＳ Ｐゴシック"/>
              </a:rPr>
              <a:t>メインセンサー</a:t>
            </a:r>
            <a:r>
              <a:rPr lang="en-US" altLang="ja-JP">
                <a:ea typeface="ＭＳ Ｐゴシック"/>
              </a:rPr>
              <a:t>: </a:t>
            </a:r>
            <a:r>
              <a:rPr lang="ja-JP" altLang="en-US">
                <a:ea typeface="ＭＳ Ｐゴシック"/>
              </a:rPr>
              <a:t>錐体細胞⇒フルカラー</a:t>
            </a:r>
            <a:r>
              <a:rPr lang="ja-JP" altLang="en-US" sz="1600">
                <a:ea typeface="ＭＳ Ｐゴシック"/>
              </a:rPr>
              <a:t>（</a:t>
            </a:r>
            <a:r>
              <a:rPr lang="en-US" altLang="ja-JP" sz="1600">
                <a:ea typeface="ＭＳ Ｐゴシック"/>
              </a:rPr>
              <a:t>Red, Green, Blue</a:t>
            </a:r>
            <a:r>
              <a:rPr lang="ja-JP" altLang="en-US" sz="1600">
                <a:ea typeface="ＭＳ Ｐゴシック"/>
              </a:rPr>
              <a:t>）</a:t>
            </a:r>
            <a:endParaRPr lang="en-US" altLang="ja-JP" sz="1600">
              <a:ea typeface="ＭＳ Ｐゴシック"/>
            </a:endParaRPr>
          </a:p>
          <a:p>
            <a:r>
              <a:rPr lang="ja-JP" altLang="en-US">
                <a:ea typeface="ＭＳ Ｐゴシック"/>
              </a:rPr>
              <a:t>高感度センサー</a:t>
            </a:r>
            <a:r>
              <a:rPr lang="en-US" altLang="ja-JP">
                <a:ea typeface="ＭＳ Ｐゴシック"/>
              </a:rPr>
              <a:t>: </a:t>
            </a:r>
            <a:r>
              <a:rPr lang="ja-JP" altLang="en-US">
                <a:ea typeface="ＭＳ Ｐゴシック"/>
              </a:rPr>
              <a:t>桿体細胞 ⇒暗闇専用</a:t>
            </a:r>
            <a:r>
              <a:rPr lang="ja-JP" altLang="en-US" sz="1600">
                <a:ea typeface="ＭＳ Ｐゴシック"/>
              </a:rPr>
              <a:t>（モノクロ）</a:t>
            </a:r>
            <a:endParaRPr lang="ja-JP" altLang="ja-JP"/>
          </a:p>
          <a:p>
            <a:endParaRPr lang="ja-JP" altLang="en-US">
              <a:ea typeface="ＭＳ Ｐゴシック"/>
            </a:endParaRPr>
          </a:p>
          <a:p>
            <a:endParaRPr lang="ja-JP" altLang="en-US">
              <a:ea typeface="ＭＳ Ｐゴシック"/>
            </a:endParaRPr>
          </a:p>
        </p:txBody>
      </p:sp>
      <p:sp>
        <p:nvSpPr>
          <p:cNvPr id="12" name="テキスト ボックス 11">
            <a:extLst>
              <a:ext uri="{FF2B5EF4-FFF2-40B4-BE49-F238E27FC236}">
                <a16:creationId xmlns:a16="http://schemas.microsoft.com/office/drawing/2014/main" id="{AAD5BC60-56FF-CC53-D736-8AEA051AE312}"/>
              </a:ext>
            </a:extLst>
          </p:cNvPr>
          <p:cNvSpPr txBox="1"/>
          <p:nvPr/>
        </p:nvSpPr>
        <p:spPr>
          <a:xfrm>
            <a:off x="6096000" y="6549717"/>
            <a:ext cx="5386266" cy="230832"/>
          </a:xfrm>
          <a:prstGeom prst="rect">
            <a:avLst/>
          </a:prstGeom>
          <a:noFill/>
        </p:spPr>
        <p:txBody>
          <a:bodyPr wrap="square">
            <a:spAutoFit/>
          </a:bodyPr>
          <a:lstStyle/>
          <a:p>
            <a:r>
              <a:rPr lang="ja-JP" altLang="ja-JP" sz="900"/>
              <a:t>データ元：CIE 2006 Cone Fundamentals / CIE 1951 Scotopic data (CVRL) , NREL ASTM G173-03</a:t>
            </a:r>
            <a:endParaRPr lang="ja-JP" altLang="en-US" sz="900"/>
          </a:p>
        </p:txBody>
      </p:sp>
      <p:grpSp>
        <p:nvGrpSpPr>
          <p:cNvPr id="25" name="グループ化 24">
            <a:extLst>
              <a:ext uri="{FF2B5EF4-FFF2-40B4-BE49-F238E27FC236}">
                <a16:creationId xmlns:a16="http://schemas.microsoft.com/office/drawing/2014/main" id="{376BDA04-EB3D-17CA-D5C5-E3E3B7CB4CC8}"/>
              </a:ext>
            </a:extLst>
          </p:cNvPr>
          <p:cNvGrpSpPr/>
          <p:nvPr/>
        </p:nvGrpSpPr>
        <p:grpSpPr>
          <a:xfrm>
            <a:off x="2076284" y="3886113"/>
            <a:ext cx="3959523" cy="2424312"/>
            <a:chOff x="1673225" y="3739395"/>
            <a:chExt cx="4357255" cy="2667833"/>
          </a:xfrm>
        </p:grpSpPr>
        <p:sp>
          <p:nvSpPr>
            <p:cNvPr id="8" name="楕円 7">
              <a:extLst>
                <a:ext uri="{FF2B5EF4-FFF2-40B4-BE49-F238E27FC236}">
                  <a16:creationId xmlns:a16="http://schemas.microsoft.com/office/drawing/2014/main" id="{D7C554F8-8104-7160-D857-02BE8E2D5CA3}"/>
                </a:ext>
              </a:extLst>
            </p:cNvPr>
            <p:cNvSpPr/>
            <p:nvPr/>
          </p:nvSpPr>
          <p:spPr>
            <a:xfrm>
              <a:off x="2171700" y="3739395"/>
              <a:ext cx="2597150" cy="2552700"/>
            </a:xfrm>
            <a:prstGeom prst="ellipse">
              <a:avLst/>
            </a:prstGeom>
            <a:solidFill>
              <a:schemeClr val="tx2">
                <a:lumMod val="10000"/>
                <a:lumOff val="90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弦 10">
              <a:extLst>
                <a:ext uri="{FF2B5EF4-FFF2-40B4-BE49-F238E27FC236}">
                  <a16:creationId xmlns:a16="http://schemas.microsoft.com/office/drawing/2014/main" id="{81A65469-44A8-9E71-21B0-31ECD57F6F97}"/>
                </a:ext>
              </a:extLst>
            </p:cNvPr>
            <p:cNvSpPr/>
            <p:nvPr/>
          </p:nvSpPr>
          <p:spPr>
            <a:xfrm>
              <a:off x="2101849" y="4177545"/>
              <a:ext cx="1136643" cy="1701800"/>
            </a:xfrm>
            <a:prstGeom prst="chord">
              <a:avLst>
                <a:gd name="adj1" fmla="val 6504838"/>
                <a:gd name="adj2" fmla="val 15183443"/>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フローチャート: 端子 16">
              <a:extLst>
                <a:ext uri="{FF2B5EF4-FFF2-40B4-BE49-F238E27FC236}">
                  <a16:creationId xmlns:a16="http://schemas.microsoft.com/office/drawing/2014/main" id="{FDF46770-7A7B-9F18-8FF9-40455922A515}"/>
                </a:ext>
              </a:extLst>
            </p:cNvPr>
            <p:cNvSpPr/>
            <p:nvPr/>
          </p:nvSpPr>
          <p:spPr>
            <a:xfrm>
              <a:off x="2570159" y="4311689"/>
              <a:ext cx="503241" cy="1352936"/>
            </a:xfrm>
            <a:prstGeom prst="flowChartTerminator">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四角形: 角を丸くする 17">
              <a:extLst>
                <a:ext uri="{FF2B5EF4-FFF2-40B4-BE49-F238E27FC236}">
                  <a16:creationId xmlns:a16="http://schemas.microsoft.com/office/drawing/2014/main" id="{4A035C8E-23D1-25F5-65AC-C6145C147D8B}"/>
                </a:ext>
              </a:extLst>
            </p:cNvPr>
            <p:cNvSpPr/>
            <p:nvPr/>
          </p:nvSpPr>
          <p:spPr>
            <a:xfrm>
              <a:off x="2422530" y="4236475"/>
              <a:ext cx="139696" cy="603059"/>
            </a:xfrm>
            <a:prstGeom prst="round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四角形: 角を丸くする 18">
              <a:extLst>
                <a:ext uri="{FF2B5EF4-FFF2-40B4-BE49-F238E27FC236}">
                  <a16:creationId xmlns:a16="http://schemas.microsoft.com/office/drawing/2014/main" id="{31896552-BF95-5D09-50A4-28F95DF162E7}"/>
                </a:ext>
              </a:extLst>
            </p:cNvPr>
            <p:cNvSpPr/>
            <p:nvPr/>
          </p:nvSpPr>
          <p:spPr>
            <a:xfrm>
              <a:off x="2422530" y="5155446"/>
              <a:ext cx="139696" cy="639570"/>
            </a:xfrm>
            <a:prstGeom prst="round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円弧 19">
              <a:extLst>
                <a:ext uri="{FF2B5EF4-FFF2-40B4-BE49-F238E27FC236}">
                  <a16:creationId xmlns:a16="http://schemas.microsoft.com/office/drawing/2014/main" id="{ABF03FD1-8D4F-D911-7E6B-CF5D67D2434C}"/>
                </a:ext>
              </a:extLst>
            </p:cNvPr>
            <p:cNvSpPr/>
            <p:nvPr/>
          </p:nvSpPr>
          <p:spPr>
            <a:xfrm>
              <a:off x="2101849" y="3739395"/>
              <a:ext cx="2667001" cy="2552700"/>
            </a:xfrm>
            <a:prstGeom prst="arc">
              <a:avLst>
                <a:gd name="adj1" fmla="val 18909734"/>
                <a:gd name="adj2" fmla="val 2828479"/>
              </a:avLst>
            </a:prstGeom>
            <a:ln w="76200">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EAECE1CC-8B11-2230-9110-8CE2D16D3E4C}"/>
                </a:ext>
              </a:extLst>
            </p:cNvPr>
            <p:cNvSpPr txBox="1"/>
            <p:nvPr/>
          </p:nvSpPr>
          <p:spPr>
            <a:xfrm>
              <a:off x="1673225" y="3984737"/>
              <a:ext cx="1066800" cy="369332"/>
            </a:xfrm>
            <a:prstGeom prst="rect">
              <a:avLst/>
            </a:prstGeom>
            <a:noFill/>
          </p:spPr>
          <p:txBody>
            <a:bodyPr wrap="square" rtlCol="0">
              <a:spAutoFit/>
            </a:bodyPr>
            <a:lstStyle/>
            <a:p>
              <a:r>
                <a:rPr kumimoji="1" lang="ja-JP" altLang="en-US">
                  <a:solidFill>
                    <a:schemeClr val="accent1"/>
                  </a:solidFill>
                </a:rPr>
                <a:t>角膜</a:t>
              </a:r>
            </a:p>
          </p:txBody>
        </p:sp>
        <p:sp>
          <p:nvSpPr>
            <p:cNvPr id="22" name="テキスト ボックス 21">
              <a:extLst>
                <a:ext uri="{FF2B5EF4-FFF2-40B4-BE49-F238E27FC236}">
                  <a16:creationId xmlns:a16="http://schemas.microsoft.com/office/drawing/2014/main" id="{4FD67208-AD21-73AB-F364-80C8EC810C2E}"/>
                </a:ext>
              </a:extLst>
            </p:cNvPr>
            <p:cNvSpPr txBox="1"/>
            <p:nvPr/>
          </p:nvSpPr>
          <p:spPr>
            <a:xfrm>
              <a:off x="2171700" y="6037896"/>
              <a:ext cx="1066800" cy="369332"/>
            </a:xfrm>
            <a:prstGeom prst="rect">
              <a:avLst/>
            </a:prstGeom>
            <a:noFill/>
          </p:spPr>
          <p:txBody>
            <a:bodyPr wrap="square" rtlCol="0">
              <a:spAutoFit/>
            </a:bodyPr>
            <a:lstStyle/>
            <a:p>
              <a:r>
                <a:rPr kumimoji="1" lang="ja-JP" altLang="en-US"/>
                <a:t>瞳孔</a:t>
              </a:r>
            </a:p>
          </p:txBody>
        </p:sp>
        <p:sp>
          <p:nvSpPr>
            <p:cNvPr id="23" name="テキスト ボックス 22">
              <a:extLst>
                <a:ext uri="{FF2B5EF4-FFF2-40B4-BE49-F238E27FC236}">
                  <a16:creationId xmlns:a16="http://schemas.microsoft.com/office/drawing/2014/main" id="{9AFDE8CB-5CDB-3B03-3EEF-3A2C8ED3D213}"/>
                </a:ext>
              </a:extLst>
            </p:cNvPr>
            <p:cNvSpPr txBox="1"/>
            <p:nvPr/>
          </p:nvSpPr>
          <p:spPr>
            <a:xfrm>
              <a:off x="2540001" y="3953000"/>
              <a:ext cx="1066800" cy="369332"/>
            </a:xfrm>
            <a:prstGeom prst="rect">
              <a:avLst/>
            </a:prstGeom>
            <a:noFill/>
          </p:spPr>
          <p:txBody>
            <a:bodyPr wrap="square" rtlCol="0">
              <a:spAutoFit/>
            </a:bodyPr>
            <a:lstStyle/>
            <a:p>
              <a:r>
                <a:rPr kumimoji="1" lang="ja-JP" altLang="en-US">
                  <a:solidFill>
                    <a:schemeClr val="accent1"/>
                  </a:solidFill>
                </a:rPr>
                <a:t>水晶体</a:t>
              </a:r>
            </a:p>
          </p:txBody>
        </p:sp>
        <p:sp>
          <p:nvSpPr>
            <p:cNvPr id="24" name="テキスト ボックス 23">
              <a:extLst>
                <a:ext uri="{FF2B5EF4-FFF2-40B4-BE49-F238E27FC236}">
                  <a16:creationId xmlns:a16="http://schemas.microsoft.com/office/drawing/2014/main" id="{05F9A61E-14E9-BEE4-A280-E94B73423133}"/>
                </a:ext>
              </a:extLst>
            </p:cNvPr>
            <p:cNvSpPr txBox="1"/>
            <p:nvPr/>
          </p:nvSpPr>
          <p:spPr>
            <a:xfrm>
              <a:off x="4159440" y="5511307"/>
              <a:ext cx="1871040" cy="711255"/>
            </a:xfrm>
            <a:prstGeom prst="rect">
              <a:avLst/>
            </a:prstGeom>
            <a:noFill/>
          </p:spPr>
          <p:txBody>
            <a:bodyPr wrap="square" rtlCol="0">
              <a:spAutoFit/>
            </a:bodyPr>
            <a:lstStyle/>
            <a:p>
              <a:pPr algn="ctr"/>
              <a:r>
                <a:rPr kumimoji="1" lang="ja-JP" altLang="en-US">
                  <a:solidFill>
                    <a:schemeClr val="tx1">
                      <a:lumMod val="50000"/>
                      <a:lumOff val="50000"/>
                    </a:schemeClr>
                  </a:solidFill>
                </a:rPr>
                <a:t>網膜</a:t>
              </a:r>
              <a:endParaRPr kumimoji="1" lang="en-US" altLang="ja-JP">
                <a:solidFill>
                  <a:schemeClr val="tx1">
                    <a:lumMod val="50000"/>
                    <a:lumOff val="50000"/>
                  </a:schemeClr>
                </a:solidFill>
              </a:endParaRPr>
            </a:p>
            <a:p>
              <a:pPr algn="ctr"/>
              <a:r>
                <a:rPr lang="en-US" altLang="ja-JP">
                  <a:solidFill>
                    <a:schemeClr val="tx1">
                      <a:lumMod val="50000"/>
                      <a:lumOff val="50000"/>
                    </a:schemeClr>
                  </a:solidFill>
                </a:rPr>
                <a:t>(</a:t>
              </a:r>
              <a:r>
                <a:rPr lang="ja-JP" altLang="en-US">
                  <a:solidFill>
                    <a:schemeClr val="tx1">
                      <a:lumMod val="50000"/>
                      <a:lumOff val="50000"/>
                    </a:schemeClr>
                  </a:solidFill>
                </a:rPr>
                <a:t>錐体</a:t>
              </a:r>
              <a:r>
                <a:rPr lang="en-US" altLang="ja-JP">
                  <a:solidFill>
                    <a:schemeClr val="tx1">
                      <a:lumMod val="50000"/>
                      <a:lumOff val="50000"/>
                    </a:schemeClr>
                  </a:solidFill>
                </a:rPr>
                <a:t>+</a:t>
              </a:r>
              <a:r>
                <a:rPr lang="ja-JP" altLang="en-US">
                  <a:solidFill>
                    <a:schemeClr val="tx1">
                      <a:lumMod val="50000"/>
                      <a:lumOff val="50000"/>
                    </a:schemeClr>
                  </a:solidFill>
                </a:rPr>
                <a:t>桿体</a:t>
              </a:r>
              <a:r>
                <a:rPr lang="en-US" altLang="ja-JP">
                  <a:solidFill>
                    <a:schemeClr val="tx1">
                      <a:lumMod val="50000"/>
                      <a:lumOff val="50000"/>
                    </a:schemeClr>
                  </a:solidFill>
                </a:rPr>
                <a:t>)</a:t>
              </a:r>
              <a:endParaRPr kumimoji="1" lang="ja-JP" altLang="en-US">
                <a:solidFill>
                  <a:schemeClr val="tx1">
                    <a:lumMod val="50000"/>
                    <a:lumOff val="50000"/>
                  </a:schemeClr>
                </a:solidFill>
              </a:endParaRPr>
            </a:p>
          </p:txBody>
        </p:sp>
      </p:grpSp>
      <p:pic>
        <p:nvPicPr>
          <p:cNvPr id="29" name="図 28">
            <a:extLst>
              <a:ext uri="{FF2B5EF4-FFF2-40B4-BE49-F238E27FC236}">
                <a16:creationId xmlns:a16="http://schemas.microsoft.com/office/drawing/2014/main" id="{E062EAEC-553B-E90F-D37D-43D7BC673F71}"/>
              </a:ext>
            </a:extLst>
          </p:cNvPr>
          <p:cNvPicPr>
            <a:picLocks noChangeAspect="1"/>
          </p:cNvPicPr>
          <p:nvPr/>
        </p:nvPicPr>
        <p:blipFill>
          <a:blip r:embed="rId3"/>
          <a:stretch>
            <a:fillRect/>
          </a:stretch>
        </p:blipFill>
        <p:spPr>
          <a:xfrm>
            <a:off x="6495292" y="3815317"/>
            <a:ext cx="4343413" cy="2696094"/>
          </a:xfrm>
          <a:prstGeom prst="rect">
            <a:avLst/>
          </a:prstGeom>
        </p:spPr>
      </p:pic>
      <p:sp>
        <p:nvSpPr>
          <p:cNvPr id="31" name="テキスト ボックス 30">
            <a:extLst>
              <a:ext uri="{FF2B5EF4-FFF2-40B4-BE49-F238E27FC236}">
                <a16:creationId xmlns:a16="http://schemas.microsoft.com/office/drawing/2014/main" id="{855BBBEB-83A5-3566-B1F0-9E4C3B4809AE}"/>
              </a:ext>
            </a:extLst>
          </p:cNvPr>
          <p:cNvSpPr txBox="1"/>
          <p:nvPr/>
        </p:nvSpPr>
        <p:spPr>
          <a:xfrm>
            <a:off x="3296693" y="5742968"/>
            <a:ext cx="969422" cy="369332"/>
          </a:xfrm>
          <a:prstGeom prst="rect">
            <a:avLst/>
          </a:prstGeom>
          <a:noFill/>
        </p:spPr>
        <p:txBody>
          <a:bodyPr wrap="square" rtlCol="0">
            <a:spAutoFit/>
          </a:bodyPr>
          <a:lstStyle/>
          <a:p>
            <a:r>
              <a:rPr kumimoji="1" lang="ja-JP" altLang="en-US">
                <a:solidFill>
                  <a:schemeClr val="tx2">
                    <a:lumMod val="25000"/>
                    <a:lumOff val="75000"/>
                  </a:schemeClr>
                </a:solidFill>
              </a:rPr>
              <a:t>硝子体</a:t>
            </a:r>
          </a:p>
        </p:txBody>
      </p:sp>
      <p:pic>
        <p:nvPicPr>
          <p:cNvPr id="33" name="図 32" descr="男の子の赤ちゃんのクローズアップ">
            <a:extLst>
              <a:ext uri="{FF2B5EF4-FFF2-40B4-BE49-F238E27FC236}">
                <a16:creationId xmlns:a16="http://schemas.microsoft.com/office/drawing/2014/main" id="{AD3DFBBF-7498-0E5E-A76D-3535B0D43790}"/>
              </a:ext>
            </a:extLst>
          </p:cNvPr>
          <p:cNvPicPr>
            <a:picLocks noChangeAspect="1"/>
          </p:cNvPicPr>
          <p:nvPr/>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val="0"/>
              </a:ext>
            </a:extLst>
          </a:blip>
          <a:srcRect l="35730" r="4695"/>
          <a:stretch>
            <a:fillRect/>
          </a:stretch>
        </p:blipFill>
        <p:spPr>
          <a:xfrm>
            <a:off x="17716" y="4063486"/>
            <a:ext cx="2162838" cy="2415270"/>
          </a:xfrm>
          <a:prstGeom prst="rect">
            <a:avLst/>
          </a:prstGeom>
          <a:effectLst>
            <a:softEdge rad="317500"/>
          </a:effectLst>
        </p:spPr>
      </p:pic>
      <p:sp>
        <p:nvSpPr>
          <p:cNvPr id="35" name="吹き出し: 四角形 34">
            <a:extLst>
              <a:ext uri="{FF2B5EF4-FFF2-40B4-BE49-F238E27FC236}">
                <a16:creationId xmlns:a16="http://schemas.microsoft.com/office/drawing/2014/main" id="{97A4F43A-46F7-8E70-1476-FEB522FB8216}"/>
              </a:ext>
            </a:extLst>
          </p:cNvPr>
          <p:cNvSpPr/>
          <p:nvPr/>
        </p:nvSpPr>
        <p:spPr>
          <a:xfrm>
            <a:off x="2139200" y="3689350"/>
            <a:ext cx="3588657" cy="3091199"/>
          </a:xfrm>
          <a:prstGeom prst="wedgeRectCallout">
            <a:avLst>
              <a:gd name="adj1" fmla="val -59035"/>
              <a:gd name="adj2" fmla="val -21622"/>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9415331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AF2AD11-9B0A-7592-3379-6E36B4A6E8DB}"/>
              </a:ext>
            </a:extLst>
          </p:cNvPr>
          <p:cNvSpPr>
            <a:spLocks noGrp="1"/>
          </p:cNvSpPr>
          <p:nvPr>
            <p:ph type="title"/>
          </p:nvPr>
        </p:nvSpPr>
        <p:spPr>
          <a:xfrm>
            <a:off x="838200" y="365125"/>
            <a:ext cx="10515600" cy="1325563"/>
          </a:xfrm>
        </p:spPr>
        <p:txBody>
          <a:bodyPr/>
          <a:lstStyle/>
          <a:p>
            <a:r>
              <a:rPr lang="ja-JP" altLang="en-US"/>
              <a:t>つまり</a:t>
            </a:r>
          </a:p>
        </p:txBody>
      </p:sp>
      <p:sp>
        <p:nvSpPr>
          <p:cNvPr id="3" name="コンテンツ プレースホルダー 2">
            <a:extLst>
              <a:ext uri="{FF2B5EF4-FFF2-40B4-BE49-F238E27FC236}">
                <a16:creationId xmlns:a16="http://schemas.microsoft.com/office/drawing/2014/main" id="{4F868403-B2B6-2C36-591A-0982B1D61C85}"/>
              </a:ext>
            </a:extLst>
          </p:cNvPr>
          <p:cNvSpPr>
            <a:spLocks noGrp="1"/>
          </p:cNvSpPr>
          <p:nvPr>
            <p:ph idx="1"/>
          </p:nvPr>
        </p:nvSpPr>
        <p:spPr>
          <a:xfrm>
            <a:off x="838200" y="1825625"/>
            <a:ext cx="10515600" cy="4351338"/>
          </a:xfrm>
        </p:spPr>
        <p:txBody>
          <a:bodyPr vert="horz" lIns="91440" tIns="45720" rIns="91440" bIns="45720" rtlCol="0" anchor="t">
            <a:normAutofit/>
          </a:bodyPr>
          <a:lstStyle/>
          <a:p>
            <a:r>
              <a:rPr lang="ja-JP"/>
              <a:t>10</a:t>
            </a:r>
            <a:r>
              <a:rPr lang="en-US" altLang="ja-JP"/>
              <a:t>,</a:t>
            </a:r>
            <a:r>
              <a:rPr lang="ja-JP"/>
              <a:t>000</a:t>
            </a:r>
            <a:r>
              <a:rPr lang="ja-JP" altLang="en-US"/>
              <a:t> </a:t>
            </a:r>
            <a:r>
              <a:rPr lang="ja-JP"/>
              <a:t>nit</a:t>
            </a:r>
            <a:r>
              <a:rPr lang="en-US" altLang="ja-JP"/>
              <a:t>s</a:t>
            </a:r>
            <a:r>
              <a:rPr lang="ja-JP"/>
              <a:t>を超える</a:t>
            </a:r>
            <a:r>
              <a:rPr lang="ja-JP" altLang="en-US"/>
              <a:t>輝度の</a:t>
            </a:r>
            <a:r>
              <a:rPr lang="ja-JP"/>
              <a:t>ディスプレイをつくりました</a:t>
            </a:r>
            <a:endParaRPr lang="ja-JP" altLang="en-US"/>
          </a:p>
          <a:p>
            <a:r>
              <a:rPr lang="ja-JP"/>
              <a:t>G</a:t>
            </a:r>
            <a:r>
              <a:rPr lang="en-US" altLang="ja-JP"/>
              <a:t>ran Turismo 7</a:t>
            </a:r>
            <a:r>
              <a:rPr lang="ja-JP"/>
              <a:t>を出したらめっちゃ</a:t>
            </a:r>
            <a:r>
              <a:rPr lang="ja-JP" altLang="en-US"/>
              <a:t>良かった</a:t>
            </a:r>
            <a:r>
              <a:rPr lang="ja-JP"/>
              <a:t>で</a:t>
            </a:r>
            <a:r>
              <a:rPr lang="ja-JP" altLang="en-US"/>
              <a:t>す</a:t>
            </a:r>
            <a:endParaRPr lang="ja-JP"/>
          </a:p>
          <a:p>
            <a:endParaRPr lang="en-US" altLang="ja-JP"/>
          </a:p>
          <a:p>
            <a:r>
              <a:rPr lang="ja-JP"/>
              <a:t>HDRを</a:t>
            </a:r>
            <a:r>
              <a:rPr lang="ja-JP" altLang="en-US"/>
              <a:t>撮像</a:t>
            </a:r>
            <a:r>
              <a:rPr lang="ja-JP"/>
              <a:t>できるカメラも</a:t>
            </a:r>
            <a:r>
              <a:rPr lang="ja-JP" altLang="en-US"/>
              <a:t>つく</a:t>
            </a:r>
            <a:r>
              <a:rPr lang="ja-JP"/>
              <a:t>りました</a:t>
            </a:r>
          </a:p>
          <a:p>
            <a:r>
              <a:rPr lang="ja-JP" altLang="en-US"/>
              <a:t>撮像から表示までをHDRで一気通貫に実現できました</a:t>
            </a:r>
            <a:endParaRPr lang="ja-JP"/>
          </a:p>
          <a:p>
            <a:endParaRPr lang="en-US" altLang="ja-JP"/>
          </a:p>
          <a:p>
            <a:r>
              <a:rPr lang="ja-JP" altLang="en-US"/>
              <a:t>インタラクティブセッション展示してます。ぜひ見にきてください！</a:t>
            </a:r>
          </a:p>
          <a:p>
            <a:endParaRPr lang="ja-JP" altLang="en-US"/>
          </a:p>
        </p:txBody>
      </p:sp>
    </p:spTree>
    <p:extLst>
      <p:ext uri="{BB962C8B-B14F-4D97-AF65-F5344CB8AC3E}">
        <p14:creationId xmlns:p14="http://schemas.microsoft.com/office/powerpoint/2010/main" val="576346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358271-E965-EA62-1198-0E866942379C}"/>
            </a:ext>
          </a:extLst>
        </p:cNvPr>
        <p:cNvGrpSpPr/>
        <p:nvPr/>
      </p:nvGrpSpPr>
      <p:grpSpPr>
        <a:xfrm>
          <a:off x="0" y="0"/>
          <a:ext cx="0" cy="0"/>
          <a:chOff x="0" y="0"/>
          <a:chExt cx="0" cy="0"/>
        </a:xfrm>
      </p:grpSpPr>
      <p:sp>
        <p:nvSpPr>
          <p:cNvPr id="26" name="テキスト ボックス 25">
            <a:extLst>
              <a:ext uri="{FF2B5EF4-FFF2-40B4-BE49-F238E27FC236}">
                <a16:creationId xmlns:a16="http://schemas.microsoft.com/office/drawing/2014/main" id="{B812510C-C3F0-FED5-5D9A-D3527B06F72F}"/>
              </a:ext>
            </a:extLst>
          </p:cNvPr>
          <p:cNvSpPr txBox="1"/>
          <p:nvPr/>
        </p:nvSpPr>
        <p:spPr>
          <a:xfrm>
            <a:off x="3630039" y="3682702"/>
            <a:ext cx="1080000" cy="369332"/>
          </a:xfrm>
          <a:prstGeom prst="rect">
            <a:avLst/>
          </a:prstGeom>
          <a:noFill/>
        </p:spPr>
        <p:txBody>
          <a:bodyPr wrap="square" rtlCol="0">
            <a:spAutoFit/>
          </a:bodyPr>
          <a:lstStyle/>
          <a:p>
            <a:pPr algn="ctr"/>
            <a:r>
              <a:rPr kumimoji="1" lang="en-US" altLang="ja-JP"/>
              <a:t>0.1</a:t>
            </a:r>
            <a:endParaRPr kumimoji="1" lang="ja-JP" altLang="en-US"/>
          </a:p>
        </p:txBody>
      </p:sp>
      <p:sp>
        <p:nvSpPr>
          <p:cNvPr id="2" name="タイトル 1">
            <a:extLst>
              <a:ext uri="{FF2B5EF4-FFF2-40B4-BE49-F238E27FC236}">
                <a16:creationId xmlns:a16="http://schemas.microsoft.com/office/drawing/2014/main" id="{20549544-EA79-0333-2799-9919446F3B65}"/>
              </a:ext>
            </a:extLst>
          </p:cNvPr>
          <p:cNvSpPr>
            <a:spLocks noGrp="1"/>
          </p:cNvSpPr>
          <p:nvPr>
            <p:ph type="title"/>
          </p:nvPr>
        </p:nvSpPr>
        <p:spPr/>
        <p:txBody>
          <a:bodyPr/>
          <a:lstStyle/>
          <a:p>
            <a:r>
              <a:rPr lang="ja-JP" altLang="en-US"/>
              <a:t>人間が見ることのできる輝度範囲</a:t>
            </a:r>
            <a:endParaRPr kumimoji="1" lang="ja-JP" altLang="en-US"/>
          </a:p>
        </p:txBody>
      </p:sp>
      <p:sp>
        <p:nvSpPr>
          <p:cNvPr id="16" name="コンテンツ プレースホルダー 2">
            <a:extLst>
              <a:ext uri="{FF2B5EF4-FFF2-40B4-BE49-F238E27FC236}">
                <a16:creationId xmlns:a16="http://schemas.microsoft.com/office/drawing/2014/main" id="{6E26549C-9E27-49C4-19FE-CD33E72B346B}"/>
              </a:ext>
            </a:extLst>
          </p:cNvPr>
          <p:cNvSpPr>
            <a:spLocks noGrp="1"/>
          </p:cNvSpPr>
          <p:nvPr>
            <p:ph idx="1"/>
          </p:nvPr>
        </p:nvSpPr>
        <p:spPr>
          <a:xfrm>
            <a:off x="2283446" y="5172201"/>
            <a:ext cx="1863159" cy="574946"/>
          </a:xfrm>
        </p:spPr>
        <p:txBody>
          <a:bodyPr>
            <a:normAutofit/>
          </a:bodyPr>
          <a:lstStyle/>
          <a:p>
            <a:pPr marL="0" indent="0">
              <a:buNone/>
            </a:pPr>
            <a:r>
              <a:rPr lang="ja-JP" altLang="en-US" sz="2400">
                <a:solidFill>
                  <a:schemeClr val="accent1"/>
                </a:solidFill>
              </a:rPr>
              <a:t>知覚範囲</a:t>
            </a:r>
            <a:endParaRPr lang="en-US" altLang="ja-JP" sz="2400">
              <a:solidFill>
                <a:schemeClr val="accent1"/>
              </a:solidFill>
            </a:endParaRPr>
          </a:p>
        </p:txBody>
      </p:sp>
      <p:sp>
        <p:nvSpPr>
          <p:cNvPr id="4" name="正方形/長方形 3">
            <a:extLst>
              <a:ext uri="{FF2B5EF4-FFF2-40B4-BE49-F238E27FC236}">
                <a16:creationId xmlns:a16="http://schemas.microsoft.com/office/drawing/2014/main" id="{7DC8B1D6-FB94-0DB4-2CE8-11BA15CDA60B}"/>
              </a:ext>
            </a:extLst>
          </p:cNvPr>
          <p:cNvSpPr/>
          <p:nvPr/>
        </p:nvSpPr>
        <p:spPr>
          <a:xfrm>
            <a:off x="1242060" y="4075657"/>
            <a:ext cx="2497994" cy="223200"/>
          </a:xfrm>
          <a:prstGeom prst="rect">
            <a:avLst/>
          </a:prstGeom>
          <a:gradFill flip="none" rotWithShape="1">
            <a:gsLst>
              <a:gs pos="0">
                <a:schemeClr val="tx1"/>
              </a:gs>
              <a:gs pos="100000">
                <a:schemeClr val="bg1"/>
              </a:gs>
            </a:gsLst>
            <a:lin ang="0" scaled="1"/>
            <a:tileRect/>
          </a:gradFill>
          <a:ln>
            <a:solidFill>
              <a:schemeClr val="tx1">
                <a:lumMod val="50000"/>
                <a:lumOff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ED6C6C24-DF96-A0FF-C608-FD15A4F1D7B0}"/>
              </a:ext>
            </a:extLst>
          </p:cNvPr>
          <p:cNvSpPr/>
          <p:nvPr/>
        </p:nvSpPr>
        <p:spPr>
          <a:xfrm>
            <a:off x="2339340" y="4074544"/>
            <a:ext cx="6126480" cy="223200"/>
          </a:xfrm>
          <a:prstGeom prst="rect">
            <a:avLst/>
          </a:prstGeom>
          <a:gradFill flip="none" rotWithShape="1">
            <a:gsLst>
              <a:gs pos="0">
                <a:schemeClr val="tx1"/>
              </a:gs>
              <a:gs pos="100000">
                <a:schemeClr val="bg1"/>
              </a:gs>
            </a:gsLst>
            <a:lin ang="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6876B128-01AA-CAF4-28B0-43F37E15362A}"/>
              </a:ext>
            </a:extLst>
          </p:cNvPr>
          <p:cNvSpPr/>
          <p:nvPr/>
        </p:nvSpPr>
        <p:spPr>
          <a:xfrm>
            <a:off x="8465218" y="4076576"/>
            <a:ext cx="2300475" cy="223200"/>
          </a:xfrm>
          <a:prstGeom prst="rect">
            <a:avLst/>
          </a:prstGeom>
          <a:solidFill>
            <a:srgbClr val="FF7C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図 8">
            <a:extLst>
              <a:ext uri="{FF2B5EF4-FFF2-40B4-BE49-F238E27FC236}">
                <a16:creationId xmlns:a16="http://schemas.microsoft.com/office/drawing/2014/main" id="{066F884A-05FF-EDB5-0CE1-8CF6299BB941}"/>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contrast="20000"/>
                    </a14:imgEffect>
                  </a14:imgLayer>
                </a14:imgProps>
              </a:ext>
            </a:extLst>
          </a:blip>
          <a:stretch>
            <a:fillRect/>
          </a:stretch>
        </p:blipFill>
        <p:spPr>
          <a:xfrm>
            <a:off x="2200655" y="2242697"/>
            <a:ext cx="1851660" cy="1161196"/>
          </a:xfrm>
          <a:prstGeom prst="rect">
            <a:avLst/>
          </a:prstGeom>
        </p:spPr>
      </p:pic>
      <p:sp>
        <p:nvSpPr>
          <p:cNvPr id="10" name="テキスト ボックス 9">
            <a:extLst>
              <a:ext uri="{FF2B5EF4-FFF2-40B4-BE49-F238E27FC236}">
                <a16:creationId xmlns:a16="http://schemas.microsoft.com/office/drawing/2014/main" id="{27BE7A3B-040C-8044-F918-326D8093115B}"/>
              </a:ext>
            </a:extLst>
          </p:cNvPr>
          <p:cNvSpPr txBox="1"/>
          <p:nvPr/>
        </p:nvSpPr>
        <p:spPr>
          <a:xfrm>
            <a:off x="2187238" y="1923011"/>
            <a:ext cx="2166977" cy="369332"/>
          </a:xfrm>
          <a:prstGeom prst="rect">
            <a:avLst/>
          </a:prstGeom>
          <a:noFill/>
        </p:spPr>
        <p:txBody>
          <a:bodyPr wrap="square" rtlCol="0">
            <a:spAutoFit/>
          </a:bodyPr>
          <a:lstStyle/>
          <a:p>
            <a:r>
              <a:rPr kumimoji="1" lang="ja-JP" altLang="en-US">
                <a:solidFill>
                  <a:schemeClr val="tx1">
                    <a:lumMod val="50000"/>
                    <a:lumOff val="50000"/>
                  </a:schemeClr>
                </a:solidFill>
              </a:rPr>
              <a:t>月明かりの下の白</a:t>
            </a:r>
          </a:p>
        </p:txBody>
      </p:sp>
      <p:sp>
        <p:nvSpPr>
          <p:cNvPr id="11" name="テキスト ボックス 10">
            <a:extLst>
              <a:ext uri="{FF2B5EF4-FFF2-40B4-BE49-F238E27FC236}">
                <a16:creationId xmlns:a16="http://schemas.microsoft.com/office/drawing/2014/main" id="{845E3D70-6A2A-212A-D966-9FDABD18E622}"/>
              </a:ext>
            </a:extLst>
          </p:cNvPr>
          <p:cNvSpPr txBox="1"/>
          <p:nvPr/>
        </p:nvSpPr>
        <p:spPr>
          <a:xfrm>
            <a:off x="649668" y="3684887"/>
            <a:ext cx="1080000" cy="369332"/>
          </a:xfrm>
          <a:prstGeom prst="rect">
            <a:avLst/>
          </a:prstGeom>
          <a:noFill/>
        </p:spPr>
        <p:txBody>
          <a:bodyPr wrap="square" rtlCol="0">
            <a:spAutoFit/>
          </a:bodyPr>
          <a:lstStyle/>
          <a:p>
            <a:r>
              <a:rPr lang="en-US" altLang="ja-JP"/>
              <a:t>~0.0001</a:t>
            </a:r>
            <a:endParaRPr kumimoji="1" lang="ja-JP" altLang="en-US"/>
          </a:p>
        </p:txBody>
      </p:sp>
      <p:sp>
        <p:nvSpPr>
          <p:cNvPr id="12" name="テキスト ボックス 11">
            <a:extLst>
              <a:ext uri="{FF2B5EF4-FFF2-40B4-BE49-F238E27FC236}">
                <a16:creationId xmlns:a16="http://schemas.microsoft.com/office/drawing/2014/main" id="{B28B8A12-A8F8-F624-F9F4-34B7B25518AD}"/>
              </a:ext>
            </a:extLst>
          </p:cNvPr>
          <p:cNvSpPr txBox="1"/>
          <p:nvPr/>
        </p:nvSpPr>
        <p:spPr>
          <a:xfrm>
            <a:off x="7905521" y="3689465"/>
            <a:ext cx="1080000" cy="369332"/>
          </a:xfrm>
          <a:prstGeom prst="rect">
            <a:avLst/>
          </a:prstGeom>
          <a:noFill/>
        </p:spPr>
        <p:txBody>
          <a:bodyPr wrap="square" rtlCol="0">
            <a:spAutoFit/>
          </a:bodyPr>
          <a:lstStyle/>
          <a:p>
            <a:pPr algn="ctr"/>
            <a:r>
              <a:rPr kumimoji="1" lang="en-US" altLang="ja-JP"/>
              <a:t>10,000</a:t>
            </a:r>
            <a:endParaRPr kumimoji="1" lang="ja-JP" altLang="en-US"/>
          </a:p>
        </p:txBody>
      </p:sp>
      <p:sp>
        <p:nvSpPr>
          <p:cNvPr id="13" name="テキスト ボックス 12">
            <a:extLst>
              <a:ext uri="{FF2B5EF4-FFF2-40B4-BE49-F238E27FC236}">
                <a16:creationId xmlns:a16="http://schemas.microsoft.com/office/drawing/2014/main" id="{D71F8099-C691-C8F0-DEFB-AA9229C983EC}"/>
              </a:ext>
            </a:extLst>
          </p:cNvPr>
          <p:cNvSpPr txBox="1"/>
          <p:nvPr/>
        </p:nvSpPr>
        <p:spPr>
          <a:xfrm>
            <a:off x="7388544" y="1903505"/>
            <a:ext cx="2278380" cy="369332"/>
          </a:xfrm>
          <a:prstGeom prst="rect">
            <a:avLst/>
          </a:prstGeom>
          <a:noFill/>
        </p:spPr>
        <p:txBody>
          <a:bodyPr wrap="square" rtlCol="0">
            <a:spAutoFit/>
          </a:bodyPr>
          <a:lstStyle/>
          <a:p>
            <a:r>
              <a:rPr lang="ja-JP" altLang="en-US">
                <a:solidFill>
                  <a:schemeClr val="tx1">
                    <a:lumMod val="50000"/>
                    <a:lumOff val="50000"/>
                  </a:schemeClr>
                </a:solidFill>
              </a:rPr>
              <a:t>太陽に照らされた白</a:t>
            </a:r>
            <a:endParaRPr kumimoji="1" lang="ja-JP" altLang="en-US">
              <a:solidFill>
                <a:schemeClr val="tx1">
                  <a:lumMod val="50000"/>
                  <a:lumOff val="50000"/>
                </a:schemeClr>
              </a:solidFill>
            </a:endParaRPr>
          </a:p>
        </p:txBody>
      </p:sp>
      <p:pic>
        <p:nvPicPr>
          <p:cNvPr id="15" name="図 14">
            <a:extLst>
              <a:ext uri="{FF2B5EF4-FFF2-40B4-BE49-F238E27FC236}">
                <a16:creationId xmlns:a16="http://schemas.microsoft.com/office/drawing/2014/main" id="{836AD95C-53F1-AFE5-2C69-E4870E15BC60}"/>
              </a:ext>
            </a:extLst>
          </p:cNvPr>
          <p:cNvPicPr>
            <a:picLocks noChangeAspect="1"/>
          </p:cNvPicPr>
          <p:nvPr/>
        </p:nvPicPr>
        <p:blipFill>
          <a:blip r:embed="rId5"/>
          <a:stretch>
            <a:fillRect/>
          </a:stretch>
        </p:blipFill>
        <p:spPr>
          <a:xfrm>
            <a:off x="7693344" y="2242697"/>
            <a:ext cx="1546911" cy="1159955"/>
          </a:xfrm>
          <a:prstGeom prst="rect">
            <a:avLst/>
          </a:prstGeom>
        </p:spPr>
      </p:pic>
      <p:pic>
        <p:nvPicPr>
          <p:cNvPr id="17" name="図 16">
            <a:extLst>
              <a:ext uri="{FF2B5EF4-FFF2-40B4-BE49-F238E27FC236}">
                <a16:creationId xmlns:a16="http://schemas.microsoft.com/office/drawing/2014/main" id="{15FFAEC4-B13F-0846-F4EF-D8882F4DC938}"/>
              </a:ext>
            </a:extLst>
          </p:cNvPr>
          <p:cNvPicPr>
            <a:picLocks noChangeAspect="1"/>
          </p:cNvPicPr>
          <p:nvPr/>
        </p:nvPicPr>
        <p:blipFill>
          <a:blip r:embed="rId6"/>
          <a:stretch>
            <a:fillRect/>
          </a:stretch>
        </p:blipFill>
        <p:spPr>
          <a:xfrm>
            <a:off x="9857008" y="2244729"/>
            <a:ext cx="1707797" cy="1138233"/>
          </a:xfrm>
          <a:prstGeom prst="rect">
            <a:avLst/>
          </a:prstGeom>
        </p:spPr>
      </p:pic>
      <p:sp>
        <p:nvSpPr>
          <p:cNvPr id="18" name="テキスト ボックス 17">
            <a:extLst>
              <a:ext uri="{FF2B5EF4-FFF2-40B4-BE49-F238E27FC236}">
                <a16:creationId xmlns:a16="http://schemas.microsoft.com/office/drawing/2014/main" id="{76CB241C-006B-0963-7107-295B9A247D6D}"/>
              </a:ext>
            </a:extLst>
          </p:cNvPr>
          <p:cNvSpPr txBox="1"/>
          <p:nvPr/>
        </p:nvSpPr>
        <p:spPr>
          <a:xfrm>
            <a:off x="10039787" y="3689465"/>
            <a:ext cx="1678356" cy="369332"/>
          </a:xfrm>
          <a:prstGeom prst="rect">
            <a:avLst/>
          </a:prstGeom>
          <a:noFill/>
        </p:spPr>
        <p:txBody>
          <a:bodyPr wrap="square" rtlCol="0">
            <a:spAutoFit/>
          </a:bodyPr>
          <a:lstStyle/>
          <a:p>
            <a:r>
              <a:rPr lang="en-US" altLang="ja-JP"/>
              <a:t>1,6000</a:t>
            </a:r>
            <a:r>
              <a:rPr kumimoji="1" lang="en-US" altLang="ja-JP"/>
              <a:t>,000</a:t>
            </a:r>
            <a:endParaRPr kumimoji="1" lang="ja-JP" altLang="en-US"/>
          </a:p>
        </p:txBody>
      </p:sp>
      <p:sp>
        <p:nvSpPr>
          <p:cNvPr id="19" name="テキスト ボックス 18">
            <a:extLst>
              <a:ext uri="{FF2B5EF4-FFF2-40B4-BE49-F238E27FC236}">
                <a16:creationId xmlns:a16="http://schemas.microsoft.com/office/drawing/2014/main" id="{4792FFF7-7080-75C1-C2C1-4DB7296CD390}"/>
              </a:ext>
            </a:extLst>
          </p:cNvPr>
          <p:cNvSpPr txBox="1"/>
          <p:nvPr/>
        </p:nvSpPr>
        <p:spPr>
          <a:xfrm>
            <a:off x="10386522" y="1903505"/>
            <a:ext cx="984886" cy="369332"/>
          </a:xfrm>
          <a:prstGeom prst="rect">
            <a:avLst/>
          </a:prstGeom>
          <a:noFill/>
        </p:spPr>
        <p:txBody>
          <a:bodyPr wrap="square" rtlCol="0">
            <a:spAutoFit/>
          </a:bodyPr>
          <a:lstStyle/>
          <a:p>
            <a:r>
              <a:rPr lang="ja-JP" altLang="en-US">
                <a:solidFill>
                  <a:schemeClr val="tx1">
                    <a:lumMod val="50000"/>
                    <a:lumOff val="50000"/>
                  </a:schemeClr>
                </a:solidFill>
              </a:rPr>
              <a:t>太陽</a:t>
            </a:r>
            <a:endParaRPr kumimoji="1" lang="ja-JP" altLang="en-US">
              <a:solidFill>
                <a:schemeClr val="tx1">
                  <a:lumMod val="50000"/>
                  <a:lumOff val="50000"/>
                </a:schemeClr>
              </a:solidFill>
            </a:endParaRPr>
          </a:p>
        </p:txBody>
      </p:sp>
      <p:sp>
        <p:nvSpPr>
          <p:cNvPr id="20" name="テキスト ボックス 19">
            <a:extLst>
              <a:ext uri="{FF2B5EF4-FFF2-40B4-BE49-F238E27FC236}">
                <a16:creationId xmlns:a16="http://schemas.microsoft.com/office/drawing/2014/main" id="{A86CF8F1-9327-222A-77DD-E8CCDDC3B959}"/>
              </a:ext>
            </a:extLst>
          </p:cNvPr>
          <p:cNvSpPr txBox="1"/>
          <p:nvPr/>
        </p:nvSpPr>
        <p:spPr>
          <a:xfrm>
            <a:off x="5062288" y="3689465"/>
            <a:ext cx="1080000" cy="369332"/>
          </a:xfrm>
          <a:prstGeom prst="rect">
            <a:avLst/>
          </a:prstGeom>
          <a:noFill/>
        </p:spPr>
        <p:txBody>
          <a:bodyPr wrap="square" rtlCol="0">
            <a:spAutoFit/>
          </a:bodyPr>
          <a:lstStyle/>
          <a:p>
            <a:pPr algn="ctr"/>
            <a:r>
              <a:rPr kumimoji="1" lang="en-US" altLang="ja-JP"/>
              <a:t>10</a:t>
            </a:r>
            <a:endParaRPr kumimoji="1" lang="ja-JP" altLang="en-US"/>
          </a:p>
        </p:txBody>
      </p:sp>
      <p:sp>
        <p:nvSpPr>
          <p:cNvPr id="23" name="テキスト ボックス 22">
            <a:extLst>
              <a:ext uri="{FF2B5EF4-FFF2-40B4-BE49-F238E27FC236}">
                <a16:creationId xmlns:a16="http://schemas.microsoft.com/office/drawing/2014/main" id="{F09FA9DA-986A-5AA0-350F-C0D033ACE875}"/>
              </a:ext>
            </a:extLst>
          </p:cNvPr>
          <p:cNvSpPr txBox="1"/>
          <p:nvPr/>
        </p:nvSpPr>
        <p:spPr>
          <a:xfrm>
            <a:off x="5985708" y="3689465"/>
            <a:ext cx="1080000" cy="369332"/>
          </a:xfrm>
          <a:prstGeom prst="rect">
            <a:avLst/>
          </a:prstGeom>
          <a:noFill/>
        </p:spPr>
        <p:txBody>
          <a:bodyPr wrap="square" rtlCol="0">
            <a:spAutoFit/>
          </a:bodyPr>
          <a:lstStyle/>
          <a:p>
            <a:pPr algn="ctr"/>
            <a:r>
              <a:rPr kumimoji="1" lang="en-US" altLang="ja-JP"/>
              <a:t>100</a:t>
            </a:r>
            <a:endParaRPr kumimoji="1" lang="ja-JP" altLang="en-US"/>
          </a:p>
        </p:txBody>
      </p:sp>
      <p:sp>
        <p:nvSpPr>
          <p:cNvPr id="24" name="テキスト ボックス 23">
            <a:extLst>
              <a:ext uri="{FF2B5EF4-FFF2-40B4-BE49-F238E27FC236}">
                <a16:creationId xmlns:a16="http://schemas.microsoft.com/office/drawing/2014/main" id="{BB44A852-77FE-B237-6BF2-59D0983BC8CB}"/>
              </a:ext>
            </a:extLst>
          </p:cNvPr>
          <p:cNvSpPr txBox="1"/>
          <p:nvPr/>
        </p:nvSpPr>
        <p:spPr>
          <a:xfrm>
            <a:off x="6892428" y="3689465"/>
            <a:ext cx="1080000" cy="369332"/>
          </a:xfrm>
          <a:prstGeom prst="rect">
            <a:avLst/>
          </a:prstGeom>
          <a:noFill/>
        </p:spPr>
        <p:txBody>
          <a:bodyPr wrap="square" rtlCol="0">
            <a:spAutoFit/>
          </a:bodyPr>
          <a:lstStyle/>
          <a:p>
            <a:pPr algn="ctr"/>
            <a:r>
              <a:rPr kumimoji="1" lang="en-US" altLang="ja-JP"/>
              <a:t>1000</a:t>
            </a:r>
            <a:endParaRPr kumimoji="1" lang="ja-JP" altLang="en-US"/>
          </a:p>
        </p:txBody>
      </p:sp>
      <p:sp>
        <p:nvSpPr>
          <p:cNvPr id="25" name="テキスト ボックス 24">
            <a:extLst>
              <a:ext uri="{FF2B5EF4-FFF2-40B4-BE49-F238E27FC236}">
                <a16:creationId xmlns:a16="http://schemas.microsoft.com/office/drawing/2014/main" id="{7A32F1DD-81A5-0C65-D9AD-ECC11431AC25}"/>
              </a:ext>
            </a:extLst>
          </p:cNvPr>
          <p:cNvSpPr txBox="1"/>
          <p:nvPr/>
        </p:nvSpPr>
        <p:spPr>
          <a:xfrm>
            <a:off x="5065766" y="1903505"/>
            <a:ext cx="2278380" cy="369332"/>
          </a:xfrm>
          <a:prstGeom prst="rect">
            <a:avLst/>
          </a:prstGeom>
          <a:noFill/>
        </p:spPr>
        <p:txBody>
          <a:bodyPr wrap="square" rtlCol="0">
            <a:spAutoFit/>
          </a:bodyPr>
          <a:lstStyle/>
          <a:p>
            <a:r>
              <a:rPr kumimoji="1" lang="ja-JP" altLang="en-US">
                <a:solidFill>
                  <a:schemeClr val="tx1">
                    <a:lumMod val="50000"/>
                    <a:lumOff val="50000"/>
                  </a:schemeClr>
                </a:solidFill>
              </a:rPr>
              <a:t>オフィスの白</a:t>
            </a:r>
          </a:p>
        </p:txBody>
      </p:sp>
      <p:sp>
        <p:nvSpPr>
          <p:cNvPr id="27" name="テキスト ボックス 26">
            <a:extLst>
              <a:ext uri="{FF2B5EF4-FFF2-40B4-BE49-F238E27FC236}">
                <a16:creationId xmlns:a16="http://schemas.microsoft.com/office/drawing/2014/main" id="{C8805AD0-6C82-D4A1-061D-31CFEB3F9830}"/>
              </a:ext>
            </a:extLst>
          </p:cNvPr>
          <p:cNvSpPr txBox="1"/>
          <p:nvPr/>
        </p:nvSpPr>
        <p:spPr>
          <a:xfrm>
            <a:off x="4334225" y="3689465"/>
            <a:ext cx="1080000" cy="369332"/>
          </a:xfrm>
          <a:prstGeom prst="rect">
            <a:avLst/>
          </a:prstGeom>
          <a:noFill/>
        </p:spPr>
        <p:txBody>
          <a:bodyPr wrap="square" rtlCol="0">
            <a:spAutoFit/>
          </a:bodyPr>
          <a:lstStyle/>
          <a:p>
            <a:pPr algn="ctr"/>
            <a:r>
              <a:rPr kumimoji="1" lang="en-US" altLang="ja-JP"/>
              <a:t>1</a:t>
            </a:r>
            <a:endParaRPr kumimoji="1" lang="ja-JP" altLang="en-US"/>
          </a:p>
        </p:txBody>
      </p:sp>
      <p:sp>
        <p:nvSpPr>
          <p:cNvPr id="28" name="テキスト ボックス 27">
            <a:extLst>
              <a:ext uri="{FF2B5EF4-FFF2-40B4-BE49-F238E27FC236}">
                <a16:creationId xmlns:a16="http://schemas.microsoft.com/office/drawing/2014/main" id="{9C650540-036A-6755-5901-40C153AAA3AA}"/>
              </a:ext>
            </a:extLst>
          </p:cNvPr>
          <p:cNvSpPr txBox="1"/>
          <p:nvPr/>
        </p:nvSpPr>
        <p:spPr>
          <a:xfrm>
            <a:off x="1846073" y="3689465"/>
            <a:ext cx="1080000" cy="369332"/>
          </a:xfrm>
          <a:prstGeom prst="rect">
            <a:avLst/>
          </a:prstGeom>
          <a:noFill/>
        </p:spPr>
        <p:txBody>
          <a:bodyPr wrap="square" rtlCol="0">
            <a:spAutoFit/>
          </a:bodyPr>
          <a:lstStyle/>
          <a:p>
            <a:pPr algn="ctr"/>
            <a:r>
              <a:rPr kumimoji="1" lang="en-US" altLang="ja-JP"/>
              <a:t>0.001</a:t>
            </a:r>
            <a:endParaRPr kumimoji="1" lang="ja-JP" altLang="en-US"/>
          </a:p>
        </p:txBody>
      </p:sp>
      <p:sp>
        <p:nvSpPr>
          <p:cNvPr id="30" name="テキスト ボックス 29">
            <a:extLst>
              <a:ext uri="{FF2B5EF4-FFF2-40B4-BE49-F238E27FC236}">
                <a16:creationId xmlns:a16="http://schemas.microsoft.com/office/drawing/2014/main" id="{DA5FF584-F7F6-01D4-06BC-359B0BEFB48F}"/>
              </a:ext>
            </a:extLst>
          </p:cNvPr>
          <p:cNvSpPr txBox="1"/>
          <p:nvPr/>
        </p:nvSpPr>
        <p:spPr>
          <a:xfrm>
            <a:off x="1434776" y="4342691"/>
            <a:ext cx="1866900" cy="369332"/>
          </a:xfrm>
          <a:prstGeom prst="rect">
            <a:avLst/>
          </a:prstGeom>
          <a:noFill/>
        </p:spPr>
        <p:txBody>
          <a:bodyPr wrap="square" rtlCol="0">
            <a:spAutoFit/>
          </a:bodyPr>
          <a:lstStyle/>
          <a:p>
            <a:r>
              <a:rPr kumimoji="1" lang="ja-JP" altLang="en-US">
                <a:solidFill>
                  <a:schemeClr val="tx1">
                    <a:lumMod val="50000"/>
                    <a:lumOff val="50000"/>
                  </a:schemeClr>
                </a:solidFill>
              </a:rPr>
              <a:t>桿体</a:t>
            </a:r>
          </a:p>
        </p:txBody>
      </p:sp>
      <p:sp>
        <p:nvSpPr>
          <p:cNvPr id="31" name="テキスト ボックス 30">
            <a:extLst>
              <a:ext uri="{FF2B5EF4-FFF2-40B4-BE49-F238E27FC236}">
                <a16:creationId xmlns:a16="http://schemas.microsoft.com/office/drawing/2014/main" id="{14995B02-CF3A-B20F-CB1A-40AE0BD433F9}"/>
              </a:ext>
            </a:extLst>
          </p:cNvPr>
          <p:cNvSpPr txBox="1"/>
          <p:nvPr/>
        </p:nvSpPr>
        <p:spPr>
          <a:xfrm>
            <a:off x="5147110" y="4342691"/>
            <a:ext cx="1866900" cy="369332"/>
          </a:xfrm>
          <a:prstGeom prst="rect">
            <a:avLst/>
          </a:prstGeom>
          <a:noFill/>
        </p:spPr>
        <p:txBody>
          <a:bodyPr wrap="square" rtlCol="0">
            <a:spAutoFit/>
          </a:bodyPr>
          <a:lstStyle/>
          <a:p>
            <a:r>
              <a:rPr kumimoji="1" lang="ja-JP" altLang="en-US"/>
              <a:t>錐体</a:t>
            </a:r>
          </a:p>
        </p:txBody>
      </p:sp>
      <p:sp>
        <p:nvSpPr>
          <p:cNvPr id="32" name="テキスト ボックス 31">
            <a:extLst>
              <a:ext uri="{FF2B5EF4-FFF2-40B4-BE49-F238E27FC236}">
                <a16:creationId xmlns:a16="http://schemas.microsoft.com/office/drawing/2014/main" id="{AD8786E4-197D-568E-D2C0-8E356340649A}"/>
              </a:ext>
            </a:extLst>
          </p:cNvPr>
          <p:cNvSpPr txBox="1"/>
          <p:nvPr/>
        </p:nvSpPr>
        <p:spPr>
          <a:xfrm>
            <a:off x="9023346" y="4322095"/>
            <a:ext cx="1866900" cy="369332"/>
          </a:xfrm>
          <a:prstGeom prst="rect">
            <a:avLst/>
          </a:prstGeom>
          <a:noFill/>
        </p:spPr>
        <p:txBody>
          <a:bodyPr wrap="square" rtlCol="0">
            <a:spAutoFit/>
          </a:bodyPr>
          <a:lstStyle/>
          <a:p>
            <a:r>
              <a:rPr lang="ja-JP" altLang="en-US">
                <a:solidFill>
                  <a:schemeClr val="accent2">
                    <a:lumMod val="60000"/>
                    <a:lumOff val="40000"/>
                  </a:schemeClr>
                </a:solidFill>
              </a:rPr>
              <a:t>飽和</a:t>
            </a:r>
            <a:r>
              <a:rPr kumimoji="1" lang="ja-JP" altLang="en-US">
                <a:solidFill>
                  <a:schemeClr val="accent2">
                    <a:lumMod val="60000"/>
                    <a:lumOff val="40000"/>
                  </a:schemeClr>
                </a:solidFill>
              </a:rPr>
              <a:t>領域</a:t>
            </a:r>
          </a:p>
        </p:txBody>
      </p:sp>
      <p:sp>
        <p:nvSpPr>
          <p:cNvPr id="33" name="テキスト ボックス 32">
            <a:extLst>
              <a:ext uri="{FF2B5EF4-FFF2-40B4-BE49-F238E27FC236}">
                <a16:creationId xmlns:a16="http://schemas.microsoft.com/office/drawing/2014/main" id="{B204C682-156A-74D5-AD29-B9B5F0639131}"/>
              </a:ext>
            </a:extLst>
          </p:cNvPr>
          <p:cNvSpPr txBox="1"/>
          <p:nvPr/>
        </p:nvSpPr>
        <p:spPr>
          <a:xfrm>
            <a:off x="819751" y="1927774"/>
            <a:ext cx="2278380" cy="369332"/>
          </a:xfrm>
          <a:prstGeom prst="rect">
            <a:avLst/>
          </a:prstGeom>
          <a:noFill/>
        </p:spPr>
        <p:txBody>
          <a:bodyPr wrap="square" rtlCol="0">
            <a:spAutoFit/>
          </a:bodyPr>
          <a:lstStyle/>
          <a:p>
            <a:r>
              <a:rPr lang="ja-JP" altLang="en-US">
                <a:solidFill>
                  <a:schemeClr val="tx1">
                    <a:lumMod val="50000"/>
                    <a:lumOff val="50000"/>
                  </a:schemeClr>
                </a:solidFill>
              </a:rPr>
              <a:t>真っ暗闇</a:t>
            </a:r>
            <a:endParaRPr kumimoji="1" lang="ja-JP" altLang="en-US">
              <a:solidFill>
                <a:schemeClr val="tx1">
                  <a:lumMod val="50000"/>
                  <a:lumOff val="50000"/>
                </a:schemeClr>
              </a:solidFill>
            </a:endParaRPr>
          </a:p>
        </p:txBody>
      </p:sp>
      <p:sp>
        <p:nvSpPr>
          <p:cNvPr id="7" name="テキスト ボックス 6">
            <a:extLst>
              <a:ext uri="{FF2B5EF4-FFF2-40B4-BE49-F238E27FC236}">
                <a16:creationId xmlns:a16="http://schemas.microsoft.com/office/drawing/2014/main" id="{BCCBBFF4-14CB-0C00-9FB3-A18198254C49}"/>
              </a:ext>
            </a:extLst>
          </p:cNvPr>
          <p:cNvSpPr txBox="1"/>
          <p:nvPr/>
        </p:nvSpPr>
        <p:spPr>
          <a:xfrm>
            <a:off x="11213581" y="3682702"/>
            <a:ext cx="715716" cy="369332"/>
          </a:xfrm>
          <a:prstGeom prst="rect">
            <a:avLst/>
          </a:prstGeom>
          <a:noFill/>
        </p:spPr>
        <p:txBody>
          <a:bodyPr wrap="square" rtlCol="0">
            <a:spAutoFit/>
          </a:bodyPr>
          <a:lstStyle/>
          <a:p>
            <a:r>
              <a:rPr kumimoji="1" lang="en-US" altLang="ja-JP"/>
              <a:t>[nit]</a:t>
            </a:r>
            <a:endParaRPr kumimoji="1" lang="ja-JP" altLang="en-US"/>
          </a:p>
        </p:txBody>
      </p:sp>
      <p:sp>
        <p:nvSpPr>
          <p:cNvPr id="21" name="正方形/長方形 20">
            <a:extLst>
              <a:ext uri="{FF2B5EF4-FFF2-40B4-BE49-F238E27FC236}">
                <a16:creationId xmlns:a16="http://schemas.microsoft.com/office/drawing/2014/main" id="{1AF5A8AD-19C9-879C-EC84-F0FF043CFAFF}"/>
              </a:ext>
            </a:extLst>
          </p:cNvPr>
          <p:cNvSpPr/>
          <p:nvPr/>
        </p:nvSpPr>
        <p:spPr>
          <a:xfrm>
            <a:off x="819751" y="2256212"/>
            <a:ext cx="1017000" cy="1159955"/>
          </a:xfrm>
          <a:prstGeom prst="rect">
            <a:avLst/>
          </a:prstGeom>
          <a:solidFill>
            <a:srgbClr val="0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 name="直線矢印コネクタ 13">
            <a:extLst>
              <a:ext uri="{FF2B5EF4-FFF2-40B4-BE49-F238E27FC236}">
                <a16:creationId xmlns:a16="http://schemas.microsoft.com/office/drawing/2014/main" id="{77109858-1737-320B-A932-29FDF0C1DEF0}"/>
              </a:ext>
            </a:extLst>
          </p:cNvPr>
          <p:cNvCxnSpPr/>
          <p:nvPr/>
        </p:nvCxnSpPr>
        <p:spPr>
          <a:xfrm>
            <a:off x="1242060" y="5151120"/>
            <a:ext cx="7223158" cy="0"/>
          </a:xfrm>
          <a:prstGeom prst="straightConnector1">
            <a:avLst/>
          </a:prstGeom>
          <a:ln>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34" name="直線矢印コネクタ 33">
            <a:extLst>
              <a:ext uri="{FF2B5EF4-FFF2-40B4-BE49-F238E27FC236}">
                <a16:creationId xmlns:a16="http://schemas.microsoft.com/office/drawing/2014/main" id="{51BD6328-D611-F3F5-FD42-3F80B9ED2449}"/>
              </a:ext>
            </a:extLst>
          </p:cNvPr>
          <p:cNvCxnSpPr>
            <a:cxnSpLocks/>
          </p:cNvCxnSpPr>
          <p:nvPr/>
        </p:nvCxnSpPr>
        <p:spPr>
          <a:xfrm>
            <a:off x="2358190" y="5806440"/>
            <a:ext cx="6125878" cy="0"/>
          </a:xfrm>
          <a:prstGeom prst="straightConnector1">
            <a:avLst/>
          </a:prstGeom>
          <a:ln>
            <a:solidFill>
              <a:srgbClr val="FF00FF"/>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sp>
        <p:nvSpPr>
          <p:cNvPr id="36" name="コンテンツ プレースホルダー 2">
            <a:extLst>
              <a:ext uri="{FF2B5EF4-FFF2-40B4-BE49-F238E27FC236}">
                <a16:creationId xmlns:a16="http://schemas.microsoft.com/office/drawing/2014/main" id="{15ABCD2C-8F48-1E55-06E5-7112EA4B30F6}"/>
              </a:ext>
            </a:extLst>
          </p:cNvPr>
          <p:cNvSpPr txBox="1">
            <a:spLocks/>
          </p:cNvSpPr>
          <p:nvPr/>
        </p:nvSpPr>
        <p:spPr>
          <a:xfrm>
            <a:off x="4558208" y="5886814"/>
            <a:ext cx="1819180" cy="57494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a:solidFill>
                  <a:srgbClr val="FF00FF"/>
                </a:solidFill>
              </a:rPr>
              <a:t>映像視聴</a:t>
            </a:r>
          </a:p>
        </p:txBody>
      </p:sp>
      <p:cxnSp>
        <p:nvCxnSpPr>
          <p:cNvPr id="38" name="直線コネクタ 37">
            <a:extLst>
              <a:ext uri="{FF2B5EF4-FFF2-40B4-BE49-F238E27FC236}">
                <a16:creationId xmlns:a16="http://schemas.microsoft.com/office/drawing/2014/main" id="{380C652D-5DF4-693C-0387-F572A9864130}"/>
              </a:ext>
            </a:extLst>
          </p:cNvPr>
          <p:cNvCxnSpPr>
            <a:cxnSpLocks/>
          </p:cNvCxnSpPr>
          <p:nvPr/>
        </p:nvCxnSpPr>
        <p:spPr>
          <a:xfrm>
            <a:off x="2339340" y="3947160"/>
            <a:ext cx="0" cy="2202180"/>
          </a:xfrm>
          <a:prstGeom prst="line">
            <a:avLst/>
          </a:prstGeom>
          <a:noFill/>
          <a:ln w="12700">
            <a:solidFill>
              <a:schemeClr val="tx1">
                <a:lumMod val="50000"/>
                <a:lumOff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cxnSp>
      <p:cxnSp>
        <p:nvCxnSpPr>
          <p:cNvPr id="40" name="直線コネクタ 39">
            <a:extLst>
              <a:ext uri="{FF2B5EF4-FFF2-40B4-BE49-F238E27FC236}">
                <a16:creationId xmlns:a16="http://schemas.microsoft.com/office/drawing/2014/main" id="{65BECC56-5515-1916-069F-B713BADB478F}"/>
              </a:ext>
            </a:extLst>
          </p:cNvPr>
          <p:cNvCxnSpPr>
            <a:cxnSpLocks/>
          </p:cNvCxnSpPr>
          <p:nvPr/>
        </p:nvCxnSpPr>
        <p:spPr>
          <a:xfrm>
            <a:off x="1242060" y="3947160"/>
            <a:ext cx="0" cy="2202180"/>
          </a:xfrm>
          <a:prstGeom prst="line">
            <a:avLst/>
          </a:prstGeom>
          <a:noFill/>
          <a:ln w="12700">
            <a:solidFill>
              <a:schemeClr val="tx1">
                <a:lumMod val="50000"/>
                <a:lumOff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cxnSp>
      <p:cxnSp>
        <p:nvCxnSpPr>
          <p:cNvPr id="41" name="直線コネクタ 40">
            <a:extLst>
              <a:ext uri="{FF2B5EF4-FFF2-40B4-BE49-F238E27FC236}">
                <a16:creationId xmlns:a16="http://schemas.microsoft.com/office/drawing/2014/main" id="{F2D4B50A-8904-473F-4F35-ED3B4AE78D0C}"/>
              </a:ext>
            </a:extLst>
          </p:cNvPr>
          <p:cNvCxnSpPr>
            <a:cxnSpLocks/>
          </p:cNvCxnSpPr>
          <p:nvPr/>
        </p:nvCxnSpPr>
        <p:spPr>
          <a:xfrm>
            <a:off x="8465218" y="3947160"/>
            <a:ext cx="0" cy="2202180"/>
          </a:xfrm>
          <a:prstGeom prst="line">
            <a:avLst/>
          </a:prstGeom>
          <a:noFill/>
          <a:ln w="12700">
            <a:solidFill>
              <a:schemeClr val="tx1">
                <a:lumMod val="50000"/>
                <a:lumOff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cxnSp>
      <p:pic>
        <p:nvPicPr>
          <p:cNvPr id="8" name="図 7" descr="緑色の目の黒猫の頭部">
            <a:extLst>
              <a:ext uri="{FF2B5EF4-FFF2-40B4-BE49-F238E27FC236}">
                <a16:creationId xmlns:a16="http://schemas.microsoft.com/office/drawing/2014/main" id="{7A6F7A20-A3A4-9098-53B7-ED8775E30372}"/>
              </a:ext>
            </a:extLst>
          </p:cNvPr>
          <p:cNvPicPr>
            <a:picLocks noChangeAspect="1"/>
          </p:cNvPicPr>
          <p:nvPr/>
        </p:nvPicPr>
        <p:blipFill>
          <a:blip r:embed="rId7" cstate="print">
            <a:alphaModFix amt="50000"/>
            <a:extLst>
              <a:ext uri="{28A0092B-C50C-407E-A947-70E740481C1C}">
                <a14:useLocalDpi xmlns:a14="http://schemas.microsoft.com/office/drawing/2010/main" val="0"/>
              </a:ext>
            </a:extLst>
          </a:blip>
          <a:stretch>
            <a:fillRect/>
          </a:stretch>
        </p:blipFill>
        <p:spPr>
          <a:xfrm>
            <a:off x="845356" y="2524011"/>
            <a:ext cx="962306" cy="640265"/>
          </a:xfrm>
          <a:prstGeom prst="rect">
            <a:avLst/>
          </a:prstGeom>
        </p:spPr>
      </p:pic>
      <p:pic>
        <p:nvPicPr>
          <p:cNvPr id="29" name="図 28" descr="オフィスで働く人々">
            <a:extLst>
              <a:ext uri="{FF2B5EF4-FFF2-40B4-BE49-F238E27FC236}">
                <a16:creationId xmlns:a16="http://schemas.microsoft.com/office/drawing/2014/main" id="{B54390D9-BBAB-8D5B-2406-C8336A3858E0}"/>
              </a:ext>
            </a:extLst>
          </p:cNvPr>
          <p:cNvPicPr>
            <a:picLocks noChangeAspect="1"/>
          </p:cNvPicPr>
          <p:nvPr/>
        </p:nvPicPr>
        <p:blipFill>
          <a:blip r:embed="rId8" cstate="print">
            <a:extLst>
              <a:ext uri="{BEBA8EAE-BF5A-486C-A8C5-ECC9F3942E4B}">
                <a14:imgProps xmlns:a14="http://schemas.microsoft.com/office/drawing/2010/main">
                  <a14:imgLayer r:embed="rId9">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5056893" y="2256213"/>
            <a:ext cx="1706839" cy="1137893"/>
          </a:xfrm>
          <a:prstGeom prst="rect">
            <a:avLst/>
          </a:prstGeom>
        </p:spPr>
      </p:pic>
      <p:sp>
        <p:nvSpPr>
          <p:cNvPr id="3" name="テキスト ボックス 2">
            <a:extLst>
              <a:ext uri="{FF2B5EF4-FFF2-40B4-BE49-F238E27FC236}">
                <a16:creationId xmlns:a16="http://schemas.microsoft.com/office/drawing/2014/main" id="{23B52C0B-63FD-C71F-D3FD-BCF2FF495A02}"/>
              </a:ext>
            </a:extLst>
          </p:cNvPr>
          <p:cNvSpPr txBox="1"/>
          <p:nvPr/>
        </p:nvSpPr>
        <p:spPr>
          <a:xfrm>
            <a:off x="2769489" y="3689465"/>
            <a:ext cx="1080000" cy="369332"/>
          </a:xfrm>
          <a:prstGeom prst="rect">
            <a:avLst/>
          </a:prstGeom>
          <a:noFill/>
        </p:spPr>
        <p:txBody>
          <a:bodyPr wrap="square" rtlCol="0">
            <a:spAutoFit/>
          </a:bodyPr>
          <a:lstStyle/>
          <a:p>
            <a:pPr algn="ctr"/>
            <a:r>
              <a:rPr kumimoji="1" lang="en-US" altLang="ja-JP"/>
              <a:t>0.01</a:t>
            </a:r>
            <a:endParaRPr kumimoji="1" lang="ja-JP" altLang="en-US"/>
          </a:p>
        </p:txBody>
      </p:sp>
    </p:spTree>
    <p:extLst>
      <p:ext uri="{BB962C8B-B14F-4D97-AF65-F5344CB8AC3E}">
        <p14:creationId xmlns:p14="http://schemas.microsoft.com/office/powerpoint/2010/main" val="19598051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正方形/長方形 43">
            <a:extLst>
              <a:ext uri="{FF2B5EF4-FFF2-40B4-BE49-F238E27FC236}">
                <a16:creationId xmlns:a16="http://schemas.microsoft.com/office/drawing/2014/main" id="{AED22A76-E06E-17F0-06DD-5AE1BFDFDA2B}"/>
              </a:ext>
            </a:extLst>
          </p:cNvPr>
          <p:cNvSpPr/>
          <p:nvPr/>
        </p:nvSpPr>
        <p:spPr>
          <a:xfrm>
            <a:off x="3396343" y="4950417"/>
            <a:ext cx="3338285" cy="223200"/>
          </a:xfrm>
          <a:prstGeom prst="rect">
            <a:avLst/>
          </a:prstGeom>
          <a:noFill/>
          <a:ln>
            <a:solidFill>
              <a:schemeClr val="tx1">
                <a:lumMod val="50000"/>
                <a:lumOff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Title 1">
            <a:extLst>
              <a:ext uri="{FF2B5EF4-FFF2-40B4-BE49-F238E27FC236}">
                <a16:creationId xmlns:a16="http://schemas.microsoft.com/office/drawing/2014/main" id="{651156B3-7978-FEC6-6B23-12CA02523AB1}"/>
              </a:ext>
            </a:extLst>
          </p:cNvPr>
          <p:cNvSpPr>
            <a:spLocks noGrp="1"/>
          </p:cNvSpPr>
          <p:nvPr>
            <p:ph type="title"/>
          </p:nvPr>
        </p:nvSpPr>
        <p:spPr/>
        <p:txBody>
          <a:bodyPr/>
          <a:lstStyle/>
          <a:p>
            <a:r>
              <a:rPr lang="en-US"/>
              <a:t>HDR</a:t>
            </a:r>
            <a:r>
              <a:rPr lang="ja-JP" altLang="en-US"/>
              <a:t>がカバーする輝度範囲</a:t>
            </a:r>
            <a:endParaRPr kumimoji="1" lang="en-US"/>
          </a:p>
        </p:txBody>
      </p:sp>
      <p:sp>
        <p:nvSpPr>
          <p:cNvPr id="3" name="Content Placeholder 2">
            <a:extLst>
              <a:ext uri="{FF2B5EF4-FFF2-40B4-BE49-F238E27FC236}">
                <a16:creationId xmlns:a16="http://schemas.microsoft.com/office/drawing/2014/main" id="{2573C743-3173-4CF5-AFD2-469246A4D86C}"/>
              </a:ext>
            </a:extLst>
          </p:cNvPr>
          <p:cNvSpPr>
            <a:spLocks noGrp="1"/>
          </p:cNvSpPr>
          <p:nvPr>
            <p:ph idx="1"/>
          </p:nvPr>
        </p:nvSpPr>
        <p:spPr>
          <a:xfrm>
            <a:off x="838200" y="1825625"/>
            <a:ext cx="10515600" cy="1785191"/>
          </a:xfrm>
        </p:spPr>
        <p:txBody>
          <a:bodyPr vert="horz" lIns="91440" tIns="45720" rIns="91440" bIns="45720" rtlCol="0" anchor="t">
            <a:normAutofit/>
          </a:bodyPr>
          <a:lstStyle/>
          <a:p>
            <a:r>
              <a:rPr lang="en-US" altLang="ja-JP"/>
              <a:t>SDR</a:t>
            </a:r>
            <a:r>
              <a:rPr lang="ja-JP" altLang="en-US"/>
              <a:t>は当時のブラウン管の制約を反映</a:t>
            </a:r>
            <a:endParaRPr lang="en-US" altLang="ja-JP"/>
          </a:p>
          <a:p>
            <a:r>
              <a:rPr lang="en-US" altLang="ja-JP">
                <a:ea typeface="ＭＳ Ｐゴシック"/>
              </a:rPr>
              <a:t>HDR</a:t>
            </a:r>
            <a:r>
              <a:rPr lang="ja-JP" altLang="en-US">
                <a:ea typeface="ＭＳ Ｐゴシック"/>
              </a:rPr>
              <a:t>は人間の視覚範囲をすべてカバー</a:t>
            </a:r>
            <a:endParaRPr lang="en-US" altLang="ja-JP">
              <a:ea typeface="ＭＳ Ｐゴシック"/>
            </a:endParaRPr>
          </a:p>
          <a:p>
            <a:r>
              <a:rPr lang="en-US" altLang="ja-JP"/>
              <a:t>HDR</a:t>
            </a:r>
            <a:r>
              <a:rPr lang="ja-JP" altLang="en-US"/>
              <a:t>は黒側と白側の表現力がそれぞれ</a:t>
            </a:r>
            <a:r>
              <a:rPr lang="en-US" altLang="ja-JP" b="1"/>
              <a:t>100</a:t>
            </a:r>
            <a:r>
              <a:rPr lang="ja-JP" altLang="en-US" b="1"/>
              <a:t>倍</a:t>
            </a:r>
            <a:r>
              <a:rPr lang="ja-JP" altLang="en-US"/>
              <a:t>以上</a:t>
            </a:r>
            <a:endParaRPr lang="en-US" altLang="ja-JP"/>
          </a:p>
        </p:txBody>
      </p:sp>
      <p:sp>
        <p:nvSpPr>
          <p:cNvPr id="4" name="正方形/長方形 3">
            <a:extLst>
              <a:ext uri="{FF2B5EF4-FFF2-40B4-BE49-F238E27FC236}">
                <a16:creationId xmlns:a16="http://schemas.microsoft.com/office/drawing/2014/main" id="{19EDA619-753F-94AA-E8B9-AE210B02336C}"/>
              </a:ext>
            </a:extLst>
          </p:cNvPr>
          <p:cNvSpPr/>
          <p:nvPr/>
        </p:nvSpPr>
        <p:spPr>
          <a:xfrm>
            <a:off x="3630039" y="4950417"/>
            <a:ext cx="2901390" cy="223200"/>
          </a:xfrm>
          <a:prstGeom prst="rect">
            <a:avLst/>
          </a:prstGeom>
          <a:gradFill flip="none" rotWithShape="1">
            <a:gsLst>
              <a:gs pos="0">
                <a:schemeClr val="tx1">
                  <a:lumMod val="85000"/>
                  <a:lumOff val="15000"/>
                </a:schemeClr>
              </a:gs>
              <a:gs pos="100000">
                <a:schemeClr val="bg1">
                  <a:lumMod val="85000"/>
                </a:schemeClr>
              </a:gs>
            </a:gsLst>
            <a:lin ang="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5" name="正方形/長方形 4">
            <a:extLst>
              <a:ext uri="{FF2B5EF4-FFF2-40B4-BE49-F238E27FC236}">
                <a16:creationId xmlns:a16="http://schemas.microsoft.com/office/drawing/2014/main" id="{82FDD69F-AF9D-7C7F-CA58-E4EF44901E5C}"/>
              </a:ext>
            </a:extLst>
          </p:cNvPr>
          <p:cNvSpPr/>
          <p:nvPr/>
        </p:nvSpPr>
        <p:spPr>
          <a:xfrm>
            <a:off x="1242060" y="5830580"/>
            <a:ext cx="7128000" cy="223200"/>
          </a:xfrm>
          <a:prstGeom prst="rect">
            <a:avLst/>
          </a:prstGeom>
          <a:gradFill flip="none" rotWithShape="1">
            <a:gsLst>
              <a:gs pos="0">
                <a:schemeClr val="tx1"/>
              </a:gs>
              <a:gs pos="100000">
                <a:schemeClr val="bg1"/>
              </a:gs>
            </a:gsLst>
            <a:lin ang="0" scaled="1"/>
            <a:tileRect/>
          </a:gradFill>
          <a:ln>
            <a:solidFill>
              <a:srgbClr val="FF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49F03085-69AD-E4C1-F3DF-B8ADFFDA1412}"/>
              </a:ext>
            </a:extLst>
          </p:cNvPr>
          <p:cNvSpPr txBox="1"/>
          <p:nvPr/>
        </p:nvSpPr>
        <p:spPr>
          <a:xfrm>
            <a:off x="3090276" y="5141208"/>
            <a:ext cx="1373640" cy="369332"/>
          </a:xfrm>
          <a:prstGeom prst="rect">
            <a:avLst/>
          </a:prstGeom>
          <a:noFill/>
        </p:spPr>
        <p:txBody>
          <a:bodyPr wrap="square" rtlCol="0">
            <a:spAutoFit/>
          </a:bodyPr>
          <a:lstStyle/>
          <a:p>
            <a:r>
              <a:rPr kumimoji="1" lang="en-US" altLang="ja-JP"/>
              <a:t>0.02</a:t>
            </a:r>
            <a:endParaRPr kumimoji="1" lang="ja-JP" altLang="en-US"/>
          </a:p>
        </p:txBody>
      </p:sp>
      <p:sp>
        <p:nvSpPr>
          <p:cNvPr id="9" name="テキスト ボックス 8">
            <a:extLst>
              <a:ext uri="{FF2B5EF4-FFF2-40B4-BE49-F238E27FC236}">
                <a16:creationId xmlns:a16="http://schemas.microsoft.com/office/drawing/2014/main" id="{C3AB9669-F289-7D33-2DB9-ECF7ACCF5084}"/>
              </a:ext>
            </a:extLst>
          </p:cNvPr>
          <p:cNvSpPr txBox="1"/>
          <p:nvPr/>
        </p:nvSpPr>
        <p:spPr>
          <a:xfrm>
            <a:off x="6426182" y="5152346"/>
            <a:ext cx="1373640" cy="369332"/>
          </a:xfrm>
          <a:prstGeom prst="rect">
            <a:avLst/>
          </a:prstGeom>
          <a:noFill/>
        </p:spPr>
        <p:txBody>
          <a:bodyPr wrap="square" rtlCol="0">
            <a:spAutoFit/>
          </a:bodyPr>
          <a:lstStyle/>
          <a:p>
            <a:r>
              <a:rPr lang="en-US" altLang="ja-JP"/>
              <a:t>10</a:t>
            </a:r>
            <a:r>
              <a:rPr kumimoji="1" lang="en-US" altLang="ja-JP"/>
              <a:t>0</a:t>
            </a:r>
            <a:endParaRPr kumimoji="1" lang="ja-JP" altLang="en-US"/>
          </a:p>
        </p:txBody>
      </p:sp>
      <p:sp>
        <p:nvSpPr>
          <p:cNvPr id="13" name="テキスト ボックス 12">
            <a:extLst>
              <a:ext uri="{FF2B5EF4-FFF2-40B4-BE49-F238E27FC236}">
                <a16:creationId xmlns:a16="http://schemas.microsoft.com/office/drawing/2014/main" id="{DDAF71E4-0D42-EE47-AA70-62F8CF430DEB}"/>
              </a:ext>
            </a:extLst>
          </p:cNvPr>
          <p:cNvSpPr txBox="1"/>
          <p:nvPr/>
        </p:nvSpPr>
        <p:spPr>
          <a:xfrm>
            <a:off x="1167705" y="6051310"/>
            <a:ext cx="1678356" cy="369332"/>
          </a:xfrm>
          <a:prstGeom prst="rect">
            <a:avLst/>
          </a:prstGeom>
          <a:noFill/>
        </p:spPr>
        <p:txBody>
          <a:bodyPr wrap="square" rtlCol="0">
            <a:spAutoFit/>
          </a:bodyPr>
          <a:lstStyle/>
          <a:p>
            <a:r>
              <a:rPr lang="en-US" altLang="ja-JP"/>
              <a:t>~0.0001</a:t>
            </a:r>
            <a:endParaRPr kumimoji="1" lang="ja-JP" altLang="en-US"/>
          </a:p>
        </p:txBody>
      </p:sp>
      <p:sp>
        <p:nvSpPr>
          <p:cNvPr id="14" name="テキスト ボックス 13">
            <a:extLst>
              <a:ext uri="{FF2B5EF4-FFF2-40B4-BE49-F238E27FC236}">
                <a16:creationId xmlns:a16="http://schemas.microsoft.com/office/drawing/2014/main" id="{A9B06659-3056-636E-0C2B-259B3AF26AFA}"/>
              </a:ext>
            </a:extLst>
          </p:cNvPr>
          <p:cNvSpPr txBox="1"/>
          <p:nvPr/>
        </p:nvSpPr>
        <p:spPr>
          <a:xfrm>
            <a:off x="7762349" y="6025972"/>
            <a:ext cx="1678356" cy="369332"/>
          </a:xfrm>
          <a:prstGeom prst="rect">
            <a:avLst/>
          </a:prstGeom>
          <a:noFill/>
        </p:spPr>
        <p:txBody>
          <a:bodyPr wrap="square" rtlCol="0">
            <a:spAutoFit/>
          </a:bodyPr>
          <a:lstStyle/>
          <a:p>
            <a:r>
              <a:rPr kumimoji="1" lang="en-US" altLang="ja-JP"/>
              <a:t>10,000</a:t>
            </a:r>
            <a:endParaRPr kumimoji="1" lang="ja-JP" altLang="en-US"/>
          </a:p>
        </p:txBody>
      </p:sp>
      <p:sp>
        <p:nvSpPr>
          <p:cNvPr id="42" name="テキスト ボックス 41">
            <a:extLst>
              <a:ext uri="{FF2B5EF4-FFF2-40B4-BE49-F238E27FC236}">
                <a16:creationId xmlns:a16="http://schemas.microsoft.com/office/drawing/2014/main" id="{2D0DE55D-1169-22D6-A976-05CAEEBEE1B7}"/>
              </a:ext>
            </a:extLst>
          </p:cNvPr>
          <p:cNvSpPr txBox="1"/>
          <p:nvPr/>
        </p:nvSpPr>
        <p:spPr>
          <a:xfrm>
            <a:off x="1138496" y="4735081"/>
            <a:ext cx="1362826" cy="584775"/>
          </a:xfrm>
          <a:prstGeom prst="rect">
            <a:avLst/>
          </a:prstGeom>
          <a:noFill/>
        </p:spPr>
        <p:txBody>
          <a:bodyPr wrap="square" rtlCol="0">
            <a:spAutoFit/>
          </a:bodyPr>
          <a:lstStyle/>
          <a:p>
            <a:r>
              <a:rPr kumimoji="1" lang="en-US" altLang="ja-JP" sz="3200" b="1"/>
              <a:t>SDR</a:t>
            </a:r>
            <a:endParaRPr kumimoji="1" lang="ja-JP" altLang="en-US" sz="3200" b="1"/>
          </a:p>
        </p:txBody>
      </p:sp>
      <p:sp>
        <p:nvSpPr>
          <p:cNvPr id="43" name="テキスト ボックス 42">
            <a:extLst>
              <a:ext uri="{FF2B5EF4-FFF2-40B4-BE49-F238E27FC236}">
                <a16:creationId xmlns:a16="http://schemas.microsoft.com/office/drawing/2014/main" id="{556EEE01-C954-F922-418D-872E1547B766}"/>
              </a:ext>
            </a:extLst>
          </p:cNvPr>
          <p:cNvSpPr txBox="1"/>
          <p:nvPr/>
        </p:nvSpPr>
        <p:spPr>
          <a:xfrm>
            <a:off x="70225" y="5625863"/>
            <a:ext cx="1362826" cy="584775"/>
          </a:xfrm>
          <a:prstGeom prst="rect">
            <a:avLst/>
          </a:prstGeom>
          <a:noFill/>
        </p:spPr>
        <p:txBody>
          <a:bodyPr wrap="square" rtlCol="0">
            <a:spAutoFit/>
          </a:bodyPr>
          <a:lstStyle/>
          <a:p>
            <a:r>
              <a:rPr kumimoji="1" lang="en-US" altLang="ja-JP" sz="3200" b="1">
                <a:solidFill>
                  <a:srgbClr val="FF00FF"/>
                </a:solidFill>
              </a:rPr>
              <a:t>HDR</a:t>
            </a:r>
            <a:endParaRPr kumimoji="1" lang="ja-JP" altLang="en-US" sz="3200" b="1">
              <a:solidFill>
                <a:srgbClr val="FF00FF"/>
              </a:solidFill>
            </a:endParaRPr>
          </a:p>
        </p:txBody>
      </p:sp>
      <p:sp>
        <p:nvSpPr>
          <p:cNvPr id="45" name="テキスト ボックス 44">
            <a:extLst>
              <a:ext uri="{FF2B5EF4-FFF2-40B4-BE49-F238E27FC236}">
                <a16:creationId xmlns:a16="http://schemas.microsoft.com/office/drawing/2014/main" id="{D447B25E-59C3-53FE-BD5A-16B77AD712CD}"/>
              </a:ext>
            </a:extLst>
          </p:cNvPr>
          <p:cNvSpPr txBox="1"/>
          <p:nvPr/>
        </p:nvSpPr>
        <p:spPr>
          <a:xfrm>
            <a:off x="459050" y="6097477"/>
            <a:ext cx="585175" cy="276999"/>
          </a:xfrm>
          <a:prstGeom prst="rect">
            <a:avLst/>
          </a:prstGeom>
          <a:noFill/>
        </p:spPr>
        <p:txBody>
          <a:bodyPr wrap="square" rtlCol="0">
            <a:spAutoFit/>
          </a:bodyPr>
          <a:lstStyle/>
          <a:p>
            <a:r>
              <a:rPr lang="en-US" altLang="ja-JP" sz="1200"/>
              <a:t>PQ</a:t>
            </a:r>
            <a:endParaRPr kumimoji="1" lang="ja-JP" altLang="en-US" sz="1200"/>
          </a:p>
        </p:txBody>
      </p:sp>
      <p:sp>
        <p:nvSpPr>
          <p:cNvPr id="46" name="テキスト ボックス 45">
            <a:extLst>
              <a:ext uri="{FF2B5EF4-FFF2-40B4-BE49-F238E27FC236}">
                <a16:creationId xmlns:a16="http://schemas.microsoft.com/office/drawing/2014/main" id="{1B08580E-8FDF-5AE9-0DEF-4BBEF8F11650}"/>
              </a:ext>
            </a:extLst>
          </p:cNvPr>
          <p:cNvSpPr txBox="1"/>
          <p:nvPr/>
        </p:nvSpPr>
        <p:spPr>
          <a:xfrm>
            <a:off x="1390783" y="5190792"/>
            <a:ext cx="799064" cy="276999"/>
          </a:xfrm>
          <a:prstGeom prst="rect">
            <a:avLst/>
          </a:prstGeom>
          <a:noFill/>
        </p:spPr>
        <p:txBody>
          <a:bodyPr wrap="square" rtlCol="0">
            <a:spAutoFit/>
          </a:bodyPr>
          <a:lstStyle/>
          <a:p>
            <a:r>
              <a:rPr kumimoji="1" lang="en-US" altLang="ja-JP" sz="1200"/>
              <a:t>sRGB</a:t>
            </a:r>
            <a:endParaRPr kumimoji="1" lang="ja-JP" altLang="en-US" sz="1200"/>
          </a:p>
        </p:txBody>
      </p:sp>
      <p:cxnSp>
        <p:nvCxnSpPr>
          <p:cNvPr id="50" name="直線矢印コネクタ 49">
            <a:extLst>
              <a:ext uri="{FF2B5EF4-FFF2-40B4-BE49-F238E27FC236}">
                <a16:creationId xmlns:a16="http://schemas.microsoft.com/office/drawing/2014/main" id="{EE099477-D1F5-E999-C3A8-EDE916669016}"/>
              </a:ext>
            </a:extLst>
          </p:cNvPr>
          <p:cNvCxnSpPr>
            <a:cxnSpLocks/>
          </p:cNvCxnSpPr>
          <p:nvPr/>
        </p:nvCxnSpPr>
        <p:spPr>
          <a:xfrm>
            <a:off x="5675009" y="5208500"/>
            <a:ext cx="2254380" cy="55035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51" name="テキスト ボックス 50">
            <a:extLst>
              <a:ext uri="{FF2B5EF4-FFF2-40B4-BE49-F238E27FC236}">
                <a16:creationId xmlns:a16="http://schemas.microsoft.com/office/drawing/2014/main" id="{BDE7CFAF-6E86-0B0E-8C9B-20B3566FB178}"/>
              </a:ext>
            </a:extLst>
          </p:cNvPr>
          <p:cNvSpPr txBox="1"/>
          <p:nvPr/>
        </p:nvSpPr>
        <p:spPr>
          <a:xfrm>
            <a:off x="6250289" y="5461248"/>
            <a:ext cx="922352" cy="369332"/>
          </a:xfrm>
          <a:prstGeom prst="rect">
            <a:avLst/>
          </a:prstGeom>
          <a:noFill/>
        </p:spPr>
        <p:txBody>
          <a:bodyPr wrap="square" rtlCol="0">
            <a:spAutoFit/>
          </a:bodyPr>
          <a:lstStyle/>
          <a:p>
            <a:r>
              <a:rPr lang="en-US" altLang="ja-JP">
                <a:solidFill>
                  <a:schemeClr val="accent1"/>
                </a:solidFill>
              </a:rPr>
              <a:t>~</a:t>
            </a:r>
            <a:r>
              <a:rPr kumimoji="1" lang="en-US" altLang="ja-JP">
                <a:solidFill>
                  <a:schemeClr val="accent1"/>
                </a:solidFill>
              </a:rPr>
              <a:t>x100</a:t>
            </a:r>
            <a:endParaRPr kumimoji="1" lang="ja-JP" altLang="en-US">
              <a:solidFill>
                <a:schemeClr val="accent1"/>
              </a:solidFill>
            </a:endParaRPr>
          </a:p>
        </p:txBody>
      </p:sp>
      <p:cxnSp>
        <p:nvCxnSpPr>
          <p:cNvPr id="52" name="直線矢印コネクタ 51">
            <a:extLst>
              <a:ext uri="{FF2B5EF4-FFF2-40B4-BE49-F238E27FC236}">
                <a16:creationId xmlns:a16="http://schemas.microsoft.com/office/drawing/2014/main" id="{7935C4F7-5C63-E437-D4AB-90A4D13A6A2F}"/>
              </a:ext>
            </a:extLst>
          </p:cNvPr>
          <p:cNvCxnSpPr>
            <a:cxnSpLocks/>
            <a:stCxn id="6" idx="1"/>
          </p:cNvCxnSpPr>
          <p:nvPr/>
        </p:nvCxnSpPr>
        <p:spPr>
          <a:xfrm flipH="1">
            <a:off x="1833223" y="5325874"/>
            <a:ext cx="1257053" cy="43282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56" name="テキスト ボックス 55">
            <a:extLst>
              <a:ext uri="{FF2B5EF4-FFF2-40B4-BE49-F238E27FC236}">
                <a16:creationId xmlns:a16="http://schemas.microsoft.com/office/drawing/2014/main" id="{21AE6F31-E4C8-6524-4BDD-A822118A4B11}"/>
              </a:ext>
            </a:extLst>
          </p:cNvPr>
          <p:cNvSpPr txBox="1"/>
          <p:nvPr/>
        </p:nvSpPr>
        <p:spPr>
          <a:xfrm>
            <a:off x="2344038" y="5467791"/>
            <a:ext cx="922352" cy="369332"/>
          </a:xfrm>
          <a:prstGeom prst="rect">
            <a:avLst/>
          </a:prstGeom>
          <a:noFill/>
        </p:spPr>
        <p:txBody>
          <a:bodyPr wrap="square" rtlCol="0">
            <a:spAutoFit/>
          </a:bodyPr>
          <a:lstStyle/>
          <a:p>
            <a:r>
              <a:rPr lang="en-US" altLang="ja-JP">
                <a:solidFill>
                  <a:schemeClr val="accent1"/>
                </a:solidFill>
              </a:rPr>
              <a:t>~1/100</a:t>
            </a:r>
            <a:endParaRPr kumimoji="1" lang="ja-JP" altLang="en-US">
              <a:solidFill>
                <a:schemeClr val="accent1"/>
              </a:solidFill>
            </a:endParaRPr>
          </a:p>
        </p:txBody>
      </p:sp>
      <p:sp>
        <p:nvSpPr>
          <p:cNvPr id="57" name="正方形/長方形 56">
            <a:extLst>
              <a:ext uri="{FF2B5EF4-FFF2-40B4-BE49-F238E27FC236}">
                <a16:creationId xmlns:a16="http://schemas.microsoft.com/office/drawing/2014/main" id="{CFE21D15-82C5-0D1E-9835-3AA023954D81}"/>
              </a:ext>
            </a:extLst>
          </p:cNvPr>
          <p:cNvSpPr/>
          <p:nvPr/>
        </p:nvSpPr>
        <p:spPr>
          <a:xfrm>
            <a:off x="1242060" y="4075657"/>
            <a:ext cx="2497994" cy="223200"/>
          </a:xfrm>
          <a:prstGeom prst="rect">
            <a:avLst/>
          </a:prstGeom>
          <a:noFill/>
          <a:ln w="12700">
            <a:solidFill>
              <a:schemeClr val="tx1">
                <a:lumMod val="50000"/>
                <a:lumOff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正方形/長方形 57">
            <a:extLst>
              <a:ext uri="{FF2B5EF4-FFF2-40B4-BE49-F238E27FC236}">
                <a16:creationId xmlns:a16="http://schemas.microsoft.com/office/drawing/2014/main" id="{281470B3-0850-C350-F20E-CB9D396C918F}"/>
              </a:ext>
            </a:extLst>
          </p:cNvPr>
          <p:cNvSpPr/>
          <p:nvPr/>
        </p:nvSpPr>
        <p:spPr>
          <a:xfrm>
            <a:off x="2339340" y="4074544"/>
            <a:ext cx="6030720" cy="223200"/>
          </a:xfrm>
          <a:prstGeom prst="rect">
            <a:avLst/>
          </a:prstGeom>
          <a:gradFill flip="none" rotWithShape="1">
            <a:gsLst>
              <a:gs pos="0">
                <a:schemeClr val="tx1"/>
              </a:gs>
              <a:gs pos="100000">
                <a:schemeClr val="bg1"/>
              </a:gs>
            </a:gsLst>
            <a:lin ang="0" scaled="1"/>
            <a:tileRect/>
          </a:gra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正方形/長方形 58">
            <a:extLst>
              <a:ext uri="{FF2B5EF4-FFF2-40B4-BE49-F238E27FC236}">
                <a16:creationId xmlns:a16="http://schemas.microsoft.com/office/drawing/2014/main" id="{8C0EB5E8-3FB8-32DA-4C2C-E996AAE6667F}"/>
              </a:ext>
            </a:extLst>
          </p:cNvPr>
          <p:cNvSpPr/>
          <p:nvPr/>
        </p:nvSpPr>
        <p:spPr>
          <a:xfrm>
            <a:off x="8370060" y="4076576"/>
            <a:ext cx="2395633" cy="223200"/>
          </a:xfrm>
          <a:prstGeom prst="rect">
            <a:avLst/>
          </a:prstGeom>
          <a:noFill/>
          <a:ln w="127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62" name="テキスト ボックス 61">
            <a:extLst>
              <a:ext uri="{FF2B5EF4-FFF2-40B4-BE49-F238E27FC236}">
                <a16:creationId xmlns:a16="http://schemas.microsoft.com/office/drawing/2014/main" id="{C5047025-3385-03BF-7A3F-848C3370A856}"/>
              </a:ext>
            </a:extLst>
          </p:cNvPr>
          <p:cNvSpPr txBox="1"/>
          <p:nvPr/>
        </p:nvSpPr>
        <p:spPr>
          <a:xfrm>
            <a:off x="10039787" y="3689465"/>
            <a:ext cx="1678356" cy="369332"/>
          </a:xfrm>
          <a:prstGeom prst="rect">
            <a:avLst/>
          </a:prstGeom>
          <a:noFill/>
        </p:spPr>
        <p:txBody>
          <a:bodyPr wrap="square" rtlCol="0">
            <a:spAutoFit/>
          </a:bodyPr>
          <a:lstStyle/>
          <a:p>
            <a:r>
              <a:rPr lang="en-US" altLang="ja-JP"/>
              <a:t>1,5000</a:t>
            </a:r>
            <a:r>
              <a:rPr kumimoji="1" lang="en-US" altLang="ja-JP"/>
              <a:t>,000</a:t>
            </a:r>
            <a:endParaRPr kumimoji="1" lang="ja-JP" altLang="en-US"/>
          </a:p>
        </p:txBody>
      </p:sp>
      <p:sp>
        <p:nvSpPr>
          <p:cNvPr id="72" name="テキスト ボックス 71">
            <a:extLst>
              <a:ext uri="{FF2B5EF4-FFF2-40B4-BE49-F238E27FC236}">
                <a16:creationId xmlns:a16="http://schemas.microsoft.com/office/drawing/2014/main" id="{E30DD561-A3AF-5CFE-42CA-1057F532C748}"/>
              </a:ext>
            </a:extLst>
          </p:cNvPr>
          <p:cNvSpPr txBox="1"/>
          <p:nvPr/>
        </p:nvSpPr>
        <p:spPr>
          <a:xfrm>
            <a:off x="11213581" y="3682702"/>
            <a:ext cx="715716" cy="369332"/>
          </a:xfrm>
          <a:prstGeom prst="rect">
            <a:avLst/>
          </a:prstGeom>
          <a:noFill/>
        </p:spPr>
        <p:txBody>
          <a:bodyPr wrap="square" rtlCol="0">
            <a:spAutoFit/>
          </a:bodyPr>
          <a:lstStyle/>
          <a:p>
            <a:r>
              <a:rPr kumimoji="1" lang="en-US" altLang="ja-JP"/>
              <a:t>[nit]</a:t>
            </a:r>
            <a:endParaRPr kumimoji="1" lang="ja-JP" altLang="en-US"/>
          </a:p>
        </p:txBody>
      </p:sp>
      <p:sp>
        <p:nvSpPr>
          <p:cNvPr id="7" name="テキスト ボックス 6">
            <a:extLst>
              <a:ext uri="{FF2B5EF4-FFF2-40B4-BE49-F238E27FC236}">
                <a16:creationId xmlns:a16="http://schemas.microsoft.com/office/drawing/2014/main" id="{4AC0DDBB-FFFC-539D-2F1D-92B0B25E06B0}"/>
              </a:ext>
            </a:extLst>
          </p:cNvPr>
          <p:cNvSpPr txBox="1"/>
          <p:nvPr/>
        </p:nvSpPr>
        <p:spPr>
          <a:xfrm>
            <a:off x="93572" y="3883175"/>
            <a:ext cx="1362826" cy="584775"/>
          </a:xfrm>
          <a:prstGeom prst="rect">
            <a:avLst/>
          </a:prstGeom>
          <a:noFill/>
        </p:spPr>
        <p:txBody>
          <a:bodyPr wrap="square" rtlCol="0">
            <a:spAutoFit/>
          </a:bodyPr>
          <a:lstStyle/>
          <a:p>
            <a:r>
              <a:rPr kumimoji="1" lang="ja-JP" altLang="en-US" sz="3200" b="1">
                <a:solidFill>
                  <a:schemeClr val="tx1">
                    <a:lumMod val="50000"/>
                    <a:lumOff val="50000"/>
                  </a:schemeClr>
                </a:solidFill>
              </a:rPr>
              <a:t>視覚</a:t>
            </a:r>
          </a:p>
        </p:txBody>
      </p:sp>
      <p:sp>
        <p:nvSpPr>
          <p:cNvPr id="8" name="テキスト ボックス 7">
            <a:extLst>
              <a:ext uri="{FF2B5EF4-FFF2-40B4-BE49-F238E27FC236}">
                <a16:creationId xmlns:a16="http://schemas.microsoft.com/office/drawing/2014/main" id="{DC340E19-2B6A-6BDF-AEC3-78A82C00D5A8}"/>
              </a:ext>
            </a:extLst>
          </p:cNvPr>
          <p:cNvSpPr txBox="1"/>
          <p:nvPr/>
        </p:nvSpPr>
        <p:spPr>
          <a:xfrm>
            <a:off x="3630039" y="3682702"/>
            <a:ext cx="1080000" cy="369332"/>
          </a:xfrm>
          <a:prstGeom prst="rect">
            <a:avLst/>
          </a:prstGeom>
          <a:noFill/>
        </p:spPr>
        <p:txBody>
          <a:bodyPr wrap="square" rtlCol="0">
            <a:spAutoFit/>
          </a:bodyPr>
          <a:lstStyle/>
          <a:p>
            <a:pPr algn="ctr"/>
            <a:r>
              <a:rPr kumimoji="1" lang="en-US" altLang="ja-JP"/>
              <a:t>0.1</a:t>
            </a:r>
            <a:endParaRPr kumimoji="1" lang="ja-JP" altLang="en-US"/>
          </a:p>
        </p:txBody>
      </p:sp>
      <p:sp>
        <p:nvSpPr>
          <p:cNvPr id="10" name="テキスト ボックス 9">
            <a:extLst>
              <a:ext uri="{FF2B5EF4-FFF2-40B4-BE49-F238E27FC236}">
                <a16:creationId xmlns:a16="http://schemas.microsoft.com/office/drawing/2014/main" id="{A9D77C71-B5A5-52FA-D1F8-0380DB980A94}"/>
              </a:ext>
            </a:extLst>
          </p:cNvPr>
          <p:cNvSpPr txBox="1"/>
          <p:nvPr/>
        </p:nvSpPr>
        <p:spPr>
          <a:xfrm>
            <a:off x="649668" y="3684887"/>
            <a:ext cx="1080000" cy="369332"/>
          </a:xfrm>
          <a:prstGeom prst="rect">
            <a:avLst/>
          </a:prstGeom>
          <a:noFill/>
        </p:spPr>
        <p:txBody>
          <a:bodyPr wrap="square" rtlCol="0">
            <a:spAutoFit/>
          </a:bodyPr>
          <a:lstStyle/>
          <a:p>
            <a:r>
              <a:rPr lang="en-US" altLang="ja-JP"/>
              <a:t>~0.0001</a:t>
            </a:r>
            <a:endParaRPr kumimoji="1" lang="ja-JP" altLang="en-US"/>
          </a:p>
        </p:txBody>
      </p:sp>
      <p:sp>
        <p:nvSpPr>
          <p:cNvPr id="11" name="テキスト ボックス 10">
            <a:extLst>
              <a:ext uri="{FF2B5EF4-FFF2-40B4-BE49-F238E27FC236}">
                <a16:creationId xmlns:a16="http://schemas.microsoft.com/office/drawing/2014/main" id="{30347894-8B58-9558-D4EA-9D06E67691C0}"/>
              </a:ext>
            </a:extLst>
          </p:cNvPr>
          <p:cNvSpPr txBox="1"/>
          <p:nvPr/>
        </p:nvSpPr>
        <p:spPr>
          <a:xfrm>
            <a:off x="7905521" y="3689465"/>
            <a:ext cx="1080000" cy="369332"/>
          </a:xfrm>
          <a:prstGeom prst="rect">
            <a:avLst/>
          </a:prstGeom>
          <a:noFill/>
        </p:spPr>
        <p:txBody>
          <a:bodyPr wrap="square" rtlCol="0">
            <a:spAutoFit/>
          </a:bodyPr>
          <a:lstStyle/>
          <a:p>
            <a:pPr algn="ctr"/>
            <a:r>
              <a:rPr kumimoji="1" lang="en-US" altLang="ja-JP"/>
              <a:t>10,000</a:t>
            </a:r>
            <a:endParaRPr kumimoji="1" lang="ja-JP" altLang="en-US"/>
          </a:p>
        </p:txBody>
      </p:sp>
      <p:sp>
        <p:nvSpPr>
          <p:cNvPr id="12" name="テキスト ボックス 11">
            <a:extLst>
              <a:ext uri="{FF2B5EF4-FFF2-40B4-BE49-F238E27FC236}">
                <a16:creationId xmlns:a16="http://schemas.microsoft.com/office/drawing/2014/main" id="{9B8FB2B9-E710-903B-AF09-56D3A72FDF0C}"/>
              </a:ext>
            </a:extLst>
          </p:cNvPr>
          <p:cNvSpPr txBox="1"/>
          <p:nvPr/>
        </p:nvSpPr>
        <p:spPr>
          <a:xfrm>
            <a:off x="5062288" y="3689465"/>
            <a:ext cx="1080000" cy="369332"/>
          </a:xfrm>
          <a:prstGeom prst="rect">
            <a:avLst/>
          </a:prstGeom>
          <a:noFill/>
        </p:spPr>
        <p:txBody>
          <a:bodyPr wrap="square" rtlCol="0">
            <a:spAutoFit/>
          </a:bodyPr>
          <a:lstStyle/>
          <a:p>
            <a:pPr algn="ctr"/>
            <a:r>
              <a:rPr kumimoji="1" lang="en-US" altLang="ja-JP"/>
              <a:t>10</a:t>
            </a:r>
            <a:endParaRPr kumimoji="1" lang="ja-JP" altLang="en-US"/>
          </a:p>
        </p:txBody>
      </p:sp>
      <p:sp>
        <p:nvSpPr>
          <p:cNvPr id="15" name="テキスト ボックス 14">
            <a:extLst>
              <a:ext uri="{FF2B5EF4-FFF2-40B4-BE49-F238E27FC236}">
                <a16:creationId xmlns:a16="http://schemas.microsoft.com/office/drawing/2014/main" id="{31F9F93D-C502-8A93-2A22-00F6CFC7A7E3}"/>
              </a:ext>
            </a:extLst>
          </p:cNvPr>
          <p:cNvSpPr txBox="1"/>
          <p:nvPr/>
        </p:nvSpPr>
        <p:spPr>
          <a:xfrm>
            <a:off x="5985708" y="3689465"/>
            <a:ext cx="1080000" cy="369332"/>
          </a:xfrm>
          <a:prstGeom prst="rect">
            <a:avLst/>
          </a:prstGeom>
          <a:noFill/>
        </p:spPr>
        <p:txBody>
          <a:bodyPr wrap="square" rtlCol="0">
            <a:spAutoFit/>
          </a:bodyPr>
          <a:lstStyle/>
          <a:p>
            <a:pPr algn="ctr"/>
            <a:r>
              <a:rPr kumimoji="1" lang="en-US" altLang="ja-JP"/>
              <a:t>100</a:t>
            </a:r>
            <a:endParaRPr kumimoji="1" lang="ja-JP" altLang="en-US"/>
          </a:p>
        </p:txBody>
      </p:sp>
      <p:sp>
        <p:nvSpPr>
          <p:cNvPr id="16" name="テキスト ボックス 15">
            <a:extLst>
              <a:ext uri="{FF2B5EF4-FFF2-40B4-BE49-F238E27FC236}">
                <a16:creationId xmlns:a16="http://schemas.microsoft.com/office/drawing/2014/main" id="{3436BC16-1431-9909-1D4F-2621A801CDCC}"/>
              </a:ext>
            </a:extLst>
          </p:cNvPr>
          <p:cNvSpPr txBox="1"/>
          <p:nvPr/>
        </p:nvSpPr>
        <p:spPr>
          <a:xfrm>
            <a:off x="6892428" y="3689465"/>
            <a:ext cx="1080000" cy="369332"/>
          </a:xfrm>
          <a:prstGeom prst="rect">
            <a:avLst/>
          </a:prstGeom>
          <a:noFill/>
        </p:spPr>
        <p:txBody>
          <a:bodyPr wrap="square" rtlCol="0">
            <a:spAutoFit/>
          </a:bodyPr>
          <a:lstStyle/>
          <a:p>
            <a:pPr algn="ctr"/>
            <a:r>
              <a:rPr kumimoji="1" lang="en-US" altLang="ja-JP"/>
              <a:t>1000</a:t>
            </a:r>
            <a:endParaRPr kumimoji="1" lang="ja-JP" altLang="en-US"/>
          </a:p>
        </p:txBody>
      </p:sp>
      <p:sp>
        <p:nvSpPr>
          <p:cNvPr id="17" name="テキスト ボックス 16">
            <a:extLst>
              <a:ext uri="{FF2B5EF4-FFF2-40B4-BE49-F238E27FC236}">
                <a16:creationId xmlns:a16="http://schemas.microsoft.com/office/drawing/2014/main" id="{A93A1C36-A9F4-718B-6CA9-FD652ED54B7E}"/>
              </a:ext>
            </a:extLst>
          </p:cNvPr>
          <p:cNvSpPr txBox="1"/>
          <p:nvPr/>
        </p:nvSpPr>
        <p:spPr>
          <a:xfrm>
            <a:off x="4334225" y="3689465"/>
            <a:ext cx="1080000" cy="369332"/>
          </a:xfrm>
          <a:prstGeom prst="rect">
            <a:avLst/>
          </a:prstGeom>
          <a:noFill/>
        </p:spPr>
        <p:txBody>
          <a:bodyPr wrap="square" rtlCol="0">
            <a:spAutoFit/>
          </a:bodyPr>
          <a:lstStyle/>
          <a:p>
            <a:pPr algn="ctr"/>
            <a:r>
              <a:rPr kumimoji="1" lang="en-US" altLang="ja-JP"/>
              <a:t>1</a:t>
            </a:r>
            <a:endParaRPr kumimoji="1" lang="ja-JP" altLang="en-US"/>
          </a:p>
        </p:txBody>
      </p:sp>
      <p:sp>
        <p:nvSpPr>
          <p:cNvPr id="18" name="テキスト ボックス 17">
            <a:extLst>
              <a:ext uri="{FF2B5EF4-FFF2-40B4-BE49-F238E27FC236}">
                <a16:creationId xmlns:a16="http://schemas.microsoft.com/office/drawing/2014/main" id="{B5A124AD-7E99-C454-F4CD-D3FD602152EC}"/>
              </a:ext>
            </a:extLst>
          </p:cNvPr>
          <p:cNvSpPr txBox="1"/>
          <p:nvPr/>
        </p:nvSpPr>
        <p:spPr>
          <a:xfrm>
            <a:off x="1846073" y="3689465"/>
            <a:ext cx="1080000" cy="369332"/>
          </a:xfrm>
          <a:prstGeom prst="rect">
            <a:avLst/>
          </a:prstGeom>
          <a:noFill/>
        </p:spPr>
        <p:txBody>
          <a:bodyPr wrap="square" rtlCol="0">
            <a:spAutoFit/>
          </a:bodyPr>
          <a:lstStyle/>
          <a:p>
            <a:pPr algn="ctr"/>
            <a:r>
              <a:rPr kumimoji="1" lang="en-US" altLang="ja-JP"/>
              <a:t>0.001</a:t>
            </a:r>
            <a:endParaRPr kumimoji="1" lang="ja-JP" altLang="en-US"/>
          </a:p>
        </p:txBody>
      </p:sp>
      <p:sp>
        <p:nvSpPr>
          <p:cNvPr id="19" name="テキスト ボックス 18">
            <a:extLst>
              <a:ext uri="{FF2B5EF4-FFF2-40B4-BE49-F238E27FC236}">
                <a16:creationId xmlns:a16="http://schemas.microsoft.com/office/drawing/2014/main" id="{ECE34A8F-A569-DD00-DDAD-EFA8DDFE8137}"/>
              </a:ext>
            </a:extLst>
          </p:cNvPr>
          <p:cNvSpPr txBox="1"/>
          <p:nvPr/>
        </p:nvSpPr>
        <p:spPr>
          <a:xfrm>
            <a:off x="2769489" y="3689465"/>
            <a:ext cx="1080000" cy="369332"/>
          </a:xfrm>
          <a:prstGeom prst="rect">
            <a:avLst/>
          </a:prstGeom>
          <a:noFill/>
        </p:spPr>
        <p:txBody>
          <a:bodyPr wrap="square" rtlCol="0">
            <a:spAutoFit/>
          </a:bodyPr>
          <a:lstStyle/>
          <a:p>
            <a:pPr algn="ctr"/>
            <a:r>
              <a:rPr kumimoji="1" lang="en-US" altLang="ja-JP"/>
              <a:t>0.01</a:t>
            </a:r>
            <a:endParaRPr kumimoji="1" lang="ja-JP" altLang="en-US"/>
          </a:p>
        </p:txBody>
      </p:sp>
    </p:spTree>
    <p:extLst>
      <p:ext uri="{BB962C8B-B14F-4D97-AF65-F5344CB8AC3E}">
        <p14:creationId xmlns:p14="http://schemas.microsoft.com/office/powerpoint/2010/main" val="15220404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2E788-B5E7-9DD5-84CC-C905A1DD64E3}"/>
            </a:ext>
          </a:extLst>
        </p:cNvPr>
        <p:cNvGrpSpPr/>
        <p:nvPr/>
      </p:nvGrpSpPr>
      <p:grpSpPr>
        <a:xfrm>
          <a:off x="0" y="0"/>
          <a:ext cx="0" cy="0"/>
          <a:chOff x="0" y="0"/>
          <a:chExt cx="0" cy="0"/>
        </a:xfrm>
      </p:grpSpPr>
      <p:pic>
        <p:nvPicPr>
          <p:cNvPr id="12" name="図 11">
            <a:extLst>
              <a:ext uri="{FF2B5EF4-FFF2-40B4-BE49-F238E27FC236}">
                <a16:creationId xmlns:a16="http://schemas.microsoft.com/office/drawing/2014/main" id="{D7F7946E-B01D-B900-5A34-24832F283629}"/>
              </a:ext>
            </a:extLst>
          </p:cNvPr>
          <p:cNvPicPr>
            <a:picLocks noChangeAspect="1"/>
          </p:cNvPicPr>
          <p:nvPr/>
        </p:nvPicPr>
        <p:blipFill>
          <a:blip r:embed="rId3"/>
          <a:stretch>
            <a:fillRect/>
          </a:stretch>
        </p:blipFill>
        <p:spPr>
          <a:xfrm>
            <a:off x="136104" y="3305355"/>
            <a:ext cx="5852667" cy="3292125"/>
          </a:xfrm>
          <a:prstGeom prst="rect">
            <a:avLst/>
          </a:prstGeom>
        </p:spPr>
      </p:pic>
      <p:pic>
        <p:nvPicPr>
          <p:cNvPr id="7" name="図 6">
            <a:extLst>
              <a:ext uri="{FF2B5EF4-FFF2-40B4-BE49-F238E27FC236}">
                <a16:creationId xmlns:a16="http://schemas.microsoft.com/office/drawing/2014/main" id="{0FDC74AB-57F0-2E23-90F6-42963A347C1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74463" y="3305355"/>
            <a:ext cx="5881433" cy="3308307"/>
          </a:xfrm>
          <a:prstGeom prst="rect">
            <a:avLst/>
          </a:prstGeom>
        </p:spPr>
      </p:pic>
      <p:sp>
        <p:nvSpPr>
          <p:cNvPr id="2" name="タイトル 1">
            <a:extLst>
              <a:ext uri="{FF2B5EF4-FFF2-40B4-BE49-F238E27FC236}">
                <a16:creationId xmlns:a16="http://schemas.microsoft.com/office/drawing/2014/main" id="{31BED297-66AA-657B-1ACA-E062B91EAA93}"/>
              </a:ext>
            </a:extLst>
          </p:cNvPr>
          <p:cNvSpPr>
            <a:spLocks noGrp="1"/>
          </p:cNvSpPr>
          <p:nvPr>
            <p:ph type="title"/>
          </p:nvPr>
        </p:nvSpPr>
        <p:spPr>
          <a:xfrm>
            <a:off x="838200" y="365125"/>
            <a:ext cx="10515600" cy="1325563"/>
          </a:xfrm>
        </p:spPr>
        <p:txBody>
          <a:bodyPr/>
          <a:lstStyle/>
          <a:p>
            <a:r>
              <a:rPr lang="en-US" altLang="ja-JP"/>
              <a:t>HDR</a:t>
            </a:r>
            <a:r>
              <a:rPr lang="ja-JP" altLang="en-US"/>
              <a:t>の具体的な効果</a:t>
            </a:r>
          </a:p>
        </p:txBody>
      </p:sp>
      <p:sp>
        <p:nvSpPr>
          <p:cNvPr id="3" name="コンテンツ プレースホルダー 2">
            <a:extLst>
              <a:ext uri="{FF2B5EF4-FFF2-40B4-BE49-F238E27FC236}">
                <a16:creationId xmlns:a16="http://schemas.microsoft.com/office/drawing/2014/main" id="{26F0B073-F9B0-C9A2-3538-4B7BF7FC8E25}"/>
              </a:ext>
            </a:extLst>
          </p:cNvPr>
          <p:cNvSpPr>
            <a:spLocks noGrp="1"/>
          </p:cNvSpPr>
          <p:nvPr>
            <p:ph idx="1"/>
          </p:nvPr>
        </p:nvSpPr>
        <p:spPr>
          <a:xfrm>
            <a:off x="838200" y="1825625"/>
            <a:ext cx="10515600" cy="4351338"/>
          </a:xfrm>
        </p:spPr>
        <p:txBody>
          <a:bodyPr/>
          <a:lstStyle/>
          <a:p>
            <a:r>
              <a:rPr lang="ja-JP" altLang="en-US"/>
              <a:t>明暗差の表現の自由度が圧倒的に広がる</a:t>
            </a:r>
            <a:endParaRPr lang="en-US" altLang="ja-JP"/>
          </a:p>
          <a:p>
            <a:pPr lvl="1"/>
            <a:r>
              <a:rPr lang="ja-JP" altLang="en-US"/>
              <a:t>発光と反射の描き分け（光源、光沢、服の反射など）</a:t>
            </a:r>
            <a:endParaRPr lang="en-US" altLang="ja-JP"/>
          </a:p>
          <a:p>
            <a:pPr lvl="1"/>
            <a:r>
              <a:rPr lang="ja-JP" altLang="en-US"/>
              <a:t>暗～漆黒（黒髪、影など）</a:t>
            </a:r>
          </a:p>
        </p:txBody>
      </p:sp>
      <p:sp>
        <p:nvSpPr>
          <p:cNvPr id="16" name="テキスト ボックス 15">
            <a:extLst>
              <a:ext uri="{FF2B5EF4-FFF2-40B4-BE49-F238E27FC236}">
                <a16:creationId xmlns:a16="http://schemas.microsoft.com/office/drawing/2014/main" id="{F777B1B4-457B-541C-FF37-9FCF832383A9}"/>
              </a:ext>
            </a:extLst>
          </p:cNvPr>
          <p:cNvSpPr txBox="1"/>
          <p:nvPr/>
        </p:nvSpPr>
        <p:spPr>
          <a:xfrm>
            <a:off x="260768" y="3429000"/>
            <a:ext cx="1346200" cy="461665"/>
          </a:xfrm>
          <a:prstGeom prst="rect">
            <a:avLst/>
          </a:prstGeom>
          <a:noFill/>
        </p:spPr>
        <p:txBody>
          <a:bodyPr wrap="square" rtlCol="0">
            <a:spAutoFit/>
          </a:bodyPr>
          <a:lstStyle/>
          <a:p>
            <a:r>
              <a:rPr kumimoji="1" lang="en-US" altLang="ja-JP" sz="2400">
                <a:solidFill>
                  <a:schemeClr val="bg1"/>
                </a:solidFill>
              </a:rPr>
              <a:t>SDR</a:t>
            </a:r>
            <a:endParaRPr kumimoji="1" lang="ja-JP" altLang="en-US" sz="2400">
              <a:solidFill>
                <a:schemeClr val="bg1"/>
              </a:solidFill>
            </a:endParaRPr>
          </a:p>
        </p:txBody>
      </p:sp>
      <p:sp>
        <p:nvSpPr>
          <p:cNvPr id="17" name="テキスト ボックス 16">
            <a:extLst>
              <a:ext uri="{FF2B5EF4-FFF2-40B4-BE49-F238E27FC236}">
                <a16:creationId xmlns:a16="http://schemas.microsoft.com/office/drawing/2014/main" id="{F20CC4B4-EAB6-0DAD-581C-6CFCC52501C1}"/>
              </a:ext>
            </a:extLst>
          </p:cNvPr>
          <p:cNvSpPr txBox="1"/>
          <p:nvPr/>
        </p:nvSpPr>
        <p:spPr>
          <a:xfrm>
            <a:off x="6304228" y="3400419"/>
            <a:ext cx="2405633" cy="461665"/>
          </a:xfrm>
          <a:prstGeom prst="rect">
            <a:avLst/>
          </a:prstGeom>
          <a:noFill/>
        </p:spPr>
        <p:txBody>
          <a:bodyPr wrap="square" rtlCol="0">
            <a:spAutoFit/>
          </a:bodyPr>
          <a:lstStyle/>
          <a:p>
            <a:r>
              <a:rPr kumimoji="1" lang="en-US" altLang="ja-JP" sz="2400">
                <a:solidFill>
                  <a:srgbClr val="FF00FF"/>
                </a:solidFill>
              </a:rPr>
              <a:t>HDR</a:t>
            </a:r>
            <a:endParaRPr kumimoji="1" lang="ja-JP" altLang="en-US" sz="2400">
              <a:solidFill>
                <a:srgbClr val="FF00FF"/>
              </a:solidFill>
            </a:endParaRPr>
          </a:p>
        </p:txBody>
      </p:sp>
    </p:spTree>
    <p:extLst>
      <p:ext uri="{BB962C8B-B14F-4D97-AF65-F5344CB8AC3E}">
        <p14:creationId xmlns:p14="http://schemas.microsoft.com/office/powerpoint/2010/main" val="22858701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A77B2F0-C2B6-CAC5-522B-7EE56217980B}"/>
              </a:ext>
            </a:extLst>
          </p:cNvPr>
          <p:cNvSpPr>
            <a:spLocks noGrp="1"/>
          </p:cNvSpPr>
          <p:nvPr>
            <p:ph type="title"/>
          </p:nvPr>
        </p:nvSpPr>
        <p:spPr>
          <a:xfrm>
            <a:off x="838200" y="365125"/>
            <a:ext cx="10515600" cy="1325563"/>
          </a:xfrm>
        </p:spPr>
        <p:txBody>
          <a:bodyPr/>
          <a:lstStyle/>
          <a:p>
            <a:r>
              <a:rPr lang="en-US" altLang="ja-JP"/>
              <a:t>HDR</a:t>
            </a:r>
            <a:r>
              <a:rPr lang="ja-JP" altLang="en-US"/>
              <a:t>がもたらす価値</a:t>
            </a:r>
          </a:p>
        </p:txBody>
      </p:sp>
      <p:sp>
        <p:nvSpPr>
          <p:cNvPr id="3" name="コンテンツ プレースホルダー 2">
            <a:extLst>
              <a:ext uri="{FF2B5EF4-FFF2-40B4-BE49-F238E27FC236}">
                <a16:creationId xmlns:a16="http://schemas.microsoft.com/office/drawing/2014/main" id="{D286A313-89B5-76F0-4B51-45623647BEE3}"/>
              </a:ext>
            </a:extLst>
          </p:cNvPr>
          <p:cNvSpPr>
            <a:spLocks noGrp="1"/>
          </p:cNvSpPr>
          <p:nvPr>
            <p:ph idx="1"/>
          </p:nvPr>
        </p:nvSpPr>
        <p:spPr>
          <a:xfrm>
            <a:off x="838200" y="1825625"/>
            <a:ext cx="10515600" cy="4351338"/>
          </a:xfrm>
        </p:spPr>
        <p:txBody>
          <a:bodyPr>
            <a:normAutofit/>
          </a:bodyPr>
          <a:lstStyle/>
          <a:p>
            <a:r>
              <a:rPr lang="en-US" altLang="ja-JP"/>
              <a:t>“</a:t>
            </a:r>
            <a:r>
              <a:rPr lang="ja-JP" altLang="en-US"/>
              <a:t>光る絵の具</a:t>
            </a:r>
            <a:r>
              <a:rPr lang="en-US" altLang="ja-JP"/>
              <a:t>”</a:t>
            </a:r>
            <a:r>
              <a:rPr lang="ja-JP" altLang="en-US"/>
              <a:t>が追加されたようなもの</a:t>
            </a:r>
            <a:endParaRPr lang="en-US" altLang="ja-JP"/>
          </a:p>
          <a:p>
            <a:pPr marL="0" indent="0">
              <a:buNone/>
            </a:pPr>
            <a:endParaRPr lang="en-US" altLang="ja-JP"/>
          </a:p>
          <a:p>
            <a:r>
              <a:rPr lang="ja-JP" altLang="en-US"/>
              <a:t>いくらでも派手な画を作ることはできるが</a:t>
            </a:r>
            <a:r>
              <a:rPr lang="en-US" altLang="ja-JP"/>
              <a:t>…</a:t>
            </a:r>
          </a:p>
          <a:p>
            <a:pPr marL="0" indent="0">
              <a:buNone/>
            </a:pPr>
            <a:endParaRPr lang="en-US" altLang="ja-JP"/>
          </a:p>
          <a:p>
            <a:r>
              <a:rPr lang="ja-JP" altLang="en-US"/>
              <a:t>現実の明るさのまま、忠実に再現できるようになることが価値</a:t>
            </a:r>
            <a:endParaRPr lang="en-US" altLang="ja-JP"/>
          </a:p>
          <a:p>
            <a:endParaRPr lang="en-US" altLang="ja-JP"/>
          </a:p>
          <a:p>
            <a:endParaRPr lang="ja-JP" altLang="en-US"/>
          </a:p>
        </p:txBody>
      </p:sp>
    </p:spTree>
    <p:extLst>
      <p:ext uri="{BB962C8B-B14F-4D97-AF65-F5344CB8AC3E}">
        <p14:creationId xmlns:p14="http://schemas.microsoft.com/office/powerpoint/2010/main" val="12423924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DB1D5-0753-C6C1-648F-137327B6E7EF}"/>
              </a:ext>
            </a:extLst>
          </p:cNvPr>
          <p:cNvSpPr>
            <a:spLocks noGrp="1"/>
          </p:cNvSpPr>
          <p:nvPr>
            <p:ph type="title"/>
          </p:nvPr>
        </p:nvSpPr>
        <p:spPr/>
        <p:txBody>
          <a:bodyPr/>
          <a:lstStyle/>
          <a:p>
            <a:r>
              <a:rPr lang="en-US"/>
              <a:t>HDR</a:t>
            </a:r>
            <a:r>
              <a:rPr lang="ja-JP" altLang="en-US"/>
              <a:t>の記録・伝送規格について</a:t>
            </a:r>
            <a:endParaRPr lang="en-US"/>
          </a:p>
        </p:txBody>
      </p:sp>
      <p:sp>
        <p:nvSpPr>
          <p:cNvPr id="8" name="Content Placeholder 7">
            <a:extLst>
              <a:ext uri="{FF2B5EF4-FFF2-40B4-BE49-F238E27FC236}">
                <a16:creationId xmlns:a16="http://schemas.microsoft.com/office/drawing/2014/main" id="{F51AEACC-8927-0580-AB41-BE96D4E898CD}"/>
              </a:ext>
            </a:extLst>
          </p:cNvPr>
          <p:cNvSpPr>
            <a:spLocks noGrp="1"/>
          </p:cNvSpPr>
          <p:nvPr>
            <p:ph idx="1"/>
          </p:nvPr>
        </p:nvSpPr>
        <p:spPr/>
        <p:txBody>
          <a:bodyPr vert="horz" lIns="91440" tIns="45720" rIns="91440" bIns="45720" rtlCol="0" anchor="t">
            <a:normAutofit/>
          </a:bodyPr>
          <a:lstStyle/>
          <a:p>
            <a:r>
              <a:rPr lang="ja-JP" altLang="en-US"/>
              <a:t>PQ、</a:t>
            </a:r>
            <a:r>
              <a:rPr lang="en-US" altLang="ja-JP"/>
              <a:t>HLG</a:t>
            </a:r>
            <a:r>
              <a:rPr lang="ja-JP" altLang="en-US"/>
              <a:t>の</a:t>
            </a:r>
            <a:r>
              <a:rPr lang="en-US" altLang="ja-JP"/>
              <a:t>2</a:t>
            </a:r>
            <a:r>
              <a:rPr lang="ja-JP" altLang="en-US"/>
              <a:t>つのガンマカーブを定義</a:t>
            </a:r>
            <a:endParaRPr lang="en-US" altLang="ja-JP"/>
          </a:p>
          <a:p>
            <a:r>
              <a:rPr lang="ja-JP" altLang="en-US"/>
              <a:t>視覚特性に合わせ、</a:t>
            </a:r>
            <a:r>
              <a:rPr lang="ja-JP" altLang="ja-JP"/>
              <a:t>明るいほど</a:t>
            </a:r>
            <a:r>
              <a:rPr lang="ja-JP" altLang="en-US"/>
              <a:t>粗くすることで</a:t>
            </a:r>
            <a:r>
              <a:rPr lang="en-US" altLang="ja-JP"/>
              <a:t>SDR</a:t>
            </a:r>
            <a:r>
              <a:rPr lang="ja-JP" altLang="en-US"/>
              <a:t>より効率よく収録</a:t>
            </a:r>
            <a:endParaRPr lang="en-US" altLang="ja-JP"/>
          </a:p>
        </p:txBody>
      </p:sp>
      <p:pic>
        <p:nvPicPr>
          <p:cNvPr id="13" name="図 12">
            <a:extLst>
              <a:ext uri="{FF2B5EF4-FFF2-40B4-BE49-F238E27FC236}">
                <a16:creationId xmlns:a16="http://schemas.microsoft.com/office/drawing/2014/main" id="{8F36B236-E153-04D2-5309-D9C50F610985}"/>
              </a:ext>
            </a:extLst>
          </p:cNvPr>
          <p:cNvPicPr>
            <a:picLocks noChangeAspect="1"/>
          </p:cNvPicPr>
          <p:nvPr/>
        </p:nvPicPr>
        <p:blipFill>
          <a:blip r:embed="rId3"/>
          <a:stretch>
            <a:fillRect/>
          </a:stretch>
        </p:blipFill>
        <p:spPr>
          <a:xfrm>
            <a:off x="733400" y="3290128"/>
            <a:ext cx="4738120" cy="3200400"/>
          </a:xfrm>
          <a:prstGeom prst="rect">
            <a:avLst/>
          </a:prstGeom>
        </p:spPr>
      </p:pic>
      <p:pic>
        <p:nvPicPr>
          <p:cNvPr id="19" name="図 18">
            <a:extLst>
              <a:ext uri="{FF2B5EF4-FFF2-40B4-BE49-F238E27FC236}">
                <a16:creationId xmlns:a16="http://schemas.microsoft.com/office/drawing/2014/main" id="{12CC4A57-870A-9D0A-0EFF-275D4214E863}"/>
              </a:ext>
            </a:extLst>
          </p:cNvPr>
          <p:cNvPicPr>
            <a:picLocks noChangeAspect="1"/>
          </p:cNvPicPr>
          <p:nvPr/>
        </p:nvPicPr>
        <p:blipFill>
          <a:blip r:embed="rId4"/>
          <a:stretch>
            <a:fillRect/>
          </a:stretch>
        </p:blipFill>
        <p:spPr>
          <a:xfrm>
            <a:off x="6842760" y="3538928"/>
            <a:ext cx="2125639" cy="1440000"/>
          </a:xfrm>
          <a:prstGeom prst="rect">
            <a:avLst/>
          </a:prstGeom>
        </p:spPr>
      </p:pic>
      <p:pic>
        <p:nvPicPr>
          <p:cNvPr id="21" name="図 20">
            <a:extLst>
              <a:ext uri="{FF2B5EF4-FFF2-40B4-BE49-F238E27FC236}">
                <a16:creationId xmlns:a16="http://schemas.microsoft.com/office/drawing/2014/main" id="{D3CAF400-307E-A336-DB6C-A5142CFF0F53}"/>
              </a:ext>
            </a:extLst>
          </p:cNvPr>
          <p:cNvPicPr>
            <a:picLocks noChangeAspect="1"/>
          </p:cNvPicPr>
          <p:nvPr/>
        </p:nvPicPr>
        <p:blipFill>
          <a:blip r:embed="rId5"/>
          <a:stretch>
            <a:fillRect/>
          </a:stretch>
        </p:blipFill>
        <p:spPr>
          <a:xfrm>
            <a:off x="6187440" y="3290128"/>
            <a:ext cx="4738120" cy="3202747"/>
          </a:xfrm>
          <a:prstGeom prst="rect">
            <a:avLst/>
          </a:prstGeom>
        </p:spPr>
      </p:pic>
      <p:cxnSp>
        <p:nvCxnSpPr>
          <p:cNvPr id="25" name="直線矢印コネクタ 24">
            <a:extLst>
              <a:ext uri="{FF2B5EF4-FFF2-40B4-BE49-F238E27FC236}">
                <a16:creationId xmlns:a16="http://schemas.microsoft.com/office/drawing/2014/main" id="{B9AB6909-D0AB-DA05-6672-D629D87FDAF4}"/>
              </a:ext>
            </a:extLst>
          </p:cNvPr>
          <p:cNvCxnSpPr/>
          <p:nvPr/>
        </p:nvCxnSpPr>
        <p:spPr>
          <a:xfrm flipV="1">
            <a:off x="10377339" y="3820867"/>
            <a:ext cx="548640" cy="2021961"/>
          </a:xfrm>
          <a:prstGeom prst="straightConnector1">
            <a:avLst/>
          </a:prstGeom>
          <a:ln>
            <a:solidFill>
              <a:srgbClr val="FF00FF"/>
            </a:solidFill>
            <a:tailEnd type="triangle"/>
          </a:ln>
        </p:spPr>
        <p:style>
          <a:lnRef idx="2">
            <a:schemeClr val="accent1"/>
          </a:lnRef>
          <a:fillRef idx="0">
            <a:schemeClr val="accent1"/>
          </a:fillRef>
          <a:effectRef idx="1">
            <a:schemeClr val="accent1"/>
          </a:effectRef>
          <a:fontRef idx="minor">
            <a:schemeClr val="tx1"/>
          </a:fontRef>
        </p:style>
      </p:cxnSp>
      <p:cxnSp>
        <p:nvCxnSpPr>
          <p:cNvPr id="39" name="直線矢印コネクタ 38">
            <a:extLst>
              <a:ext uri="{FF2B5EF4-FFF2-40B4-BE49-F238E27FC236}">
                <a16:creationId xmlns:a16="http://schemas.microsoft.com/office/drawing/2014/main" id="{1A38485F-34AB-853C-14E7-9B4283C21968}"/>
              </a:ext>
            </a:extLst>
          </p:cNvPr>
          <p:cNvCxnSpPr>
            <a:cxnSpLocks/>
          </p:cNvCxnSpPr>
          <p:nvPr/>
        </p:nvCxnSpPr>
        <p:spPr>
          <a:xfrm flipV="1">
            <a:off x="2344848" y="4210678"/>
            <a:ext cx="2019990" cy="153650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2" name="テキスト ボックス 41">
            <a:extLst>
              <a:ext uri="{FF2B5EF4-FFF2-40B4-BE49-F238E27FC236}">
                <a16:creationId xmlns:a16="http://schemas.microsoft.com/office/drawing/2014/main" id="{8908ECB7-905F-2A7B-83EA-B672DAF4025C}"/>
              </a:ext>
            </a:extLst>
          </p:cNvPr>
          <p:cNvSpPr txBox="1"/>
          <p:nvPr/>
        </p:nvSpPr>
        <p:spPr>
          <a:xfrm>
            <a:off x="3683425" y="3396143"/>
            <a:ext cx="1362826" cy="584775"/>
          </a:xfrm>
          <a:prstGeom prst="rect">
            <a:avLst/>
          </a:prstGeom>
          <a:noFill/>
        </p:spPr>
        <p:txBody>
          <a:bodyPr wrap="square" rtlCol="0">
            <a:spAutoFit/>
          </a:bodyPr>
          <a:lstStyle/>
          <a:p>
            <a:r>
              <a:rPr kumimoji="1" lang="en-US" altLang="ja-JP" sz="3200" b="1"/>
              <a:t>SDR</a:t>
            </a:r>
            <a:endParaRPr kumimoji="1" lang="ja-JP" altLang="en-US" sz="3200" b="1"/>
          </a:p>
        </p:txBody>
      </p:sp>
      <p:sp>
        <p:nvSpPr>
          <p:cNvPr id="43" name="テキスト ボックス 42">
            <a:extLst>
              <a:ext uri="{FF2B5EF4-FFF2-40B4-BE49-F238E27FC236}">
                <a16:creationId xmlns:a16="http://schemas.microsoft.com/office/drawing/2014/main" id="{075FC1A8-4ABD-6656-AFE4-C1322B9B9457}"/>
              </a:ext>
            </a:extLst>
          </p:cNvPr>
          <p:cNvSpPr txBox="1"/>
          <p:nvPr/>
        </p:nvSpPr>
        <p:spPr>
          <a:xfrm>
            <a:off x="9251630" y="3386684"/>
            <a:ext cx="1362826" cy="584775"/>
          </a:xfrm>
          <a:prstGeom prst="rect">
            <a:avLst/>
          </a:prstGeom>
          <a:noFill/>
        </p:spPr>
        <p:txBody>
          <a:bodyPr wrap="square" rtlCol="0">
            <a:spAutoFit/>
          </a:bodyPr>
          <a:lstStyle/>
          <a:p>
            <a:r>
              <a:rPr kumimoji="1" lang="en-US" altLang="ja-JP" sz="3200" b="1">
                <a:solidFill>
                  <a:srgbClr val="FF00FF"/>
                </a:solidFill>
              </a:rPr>
              <a:t>HDR</a:t>
            </a:r>
            <a:endParaRPr kumimoji="1" lang="ja-JP" altLang="en-US" sz="3200" b="1">
              <a:solidFill>
                <a:srgbClr val="FF00FF"/>
              </a:solidFill>
            </a:endParaRPr>
          </a:p>
        </p:txBody>
      </p:sp>
      <p:sp>
        <p:nvSpPr>
          <p:cNvPr id="46" name="テキスト ボックス 45">
            <a:extLst>
              <a:ext uri="{FF2B5EF4-FFF2-40B4-BE49-F238E27FC236}">
                <a16:creationId xmlns:a16="http://schemas.microsoft.com/office/drawing/2014/main" id="{8CF6E0E5-486B-030C-053E-3DE5982500F5}"/>
              </a:ext>
            </a:extLst>
          </p:cNvPr>
          <p:cNvSpPr txBox="1"/>
          <p:nvPr/>
        </p:nvSpPr>
        <p:spPr>
          <a:xfrm>
            <a:off x="4821225" y="6257989"/>
            <a:ext cx="1119962" cy="338554"/>
          </a:xfrm>
          <a:prstGeom prst="rect">
            <a:avLst/>
          </a:prstGeom>
          <a:noFill/>
        </p:spPr>
        <p:txBody>
          <a:bodyPr wrap="square" rtlCol="0">
            <a:spAutoFit/>
          </a:bodyPr>
          <a:lstStyle>
            <a:defPPr>
              <a:defRPr lang="ja-JP"/>
            </a:defPPr>
            <a:lvl1pPr>
              <a:defRPr sz="1600" b="1"/>
            </a:lvl1pPr>
          </a:lstStyle>
          <a:p>
            <a:r>
              <a:rPr lang="ja-JP" altLang="en-US"/>
              <a:t>信号値</a:t>
            </a:r>
          </a:p>
        </p:txBody>
      </p:sp>
      <p:sp>
        <p:nvSpPr>
          <p:cNvPr id="47" name="テキスト ボックス 46">
            <a:extLst>
              <a:ext uri="{FF2B5EF4-FFF2-40B4-BE49-F238E27FC236}">
                <a16:creationId xmlns:a16="http://schemas.microsoft.com/office/drawing/2014/main" id="{DFDF51FD-8AEC-AD8F-34C2-561FC391EF85}"/>
              </a:ext>
            </a:extLst>
          </p:cNvPr>
          <p:cNvSpPr txBox="1"/>
          <p:nvPr/>
        </p:nvSpPr>
        <p:spPr>
          <a:xfrm>
            <a:off x="10408339" y="6231291"/>
            <a:ext cx="1050261" cy="338554"/>
          </a:xfrm>
          <a:prstGeom prst="rect">
            <a:avLst/>
          </a:prstGeom>
          <a:noFill/>
        </p:spPr>
        <p:txBody>
          <a:bodyPr wrap="square" rtlCol="0">
            <a:spAutoFit/>
          </a:bodyPr>
          <a:lstStyle>
            <a:defPPr>
              <a:defRPr lang="ja-JP"/>
            </a:defPPr>
            <a:lvl1pPr>
              <a:defRPr sz="1600" b="1"/>
            </a:lvl1pPr>
          </a:lstStyle>
          <a:p>
            <a:r>
              <a:rPr lang="ja-JP" altLang="en-US"/>
              <a:t>信号値</a:t>
            </a:r>
          </a:p>
        </p:txBody>
      </p:sp>
      <p:sp>
        <p:nvSpPr>
          <p:cNvPr id="48" name="テキスト ボックス 47">
            <a:extLst>
              <a:ext uri="{FF2B5EF4-FFF2-40B4-BE49-F238E27FC236}">
                <a16:creationId xmlns:a16="http://schemas.microsoft.com/office/drawing/2014/main" id="{55DD4F87-66BF-1572-B291-FEAE0264F4E8}"/>
              </a:ext>
            </a:extLst>
          </p:cNvPr>
          <p:cNvSpPr txBox="1"/>
          <p:nvPr/>
        </p:nvSpPr>
        <p:spPr>
          <a:xfrm>
            <a:off x="6484290" y="3286829"/>
            <a:ext cx="716101" cy="246221"/>
          </a:xfrm>
          <a:prstGeom prst="rect">
            <a:avLst/>
          </a:prstGeom>
          <a:noFill/>
        </p:spPr>
        <p:txBody>
          <a:bodyPr wrap="square" rtlCol="0">
            <a:spAutoFit/>
          </a:bodyPr>
          <a:lstStyle/>
          <a:p>
            <a:r>
              <a:rPr lang="ja-JP" altLang="en-US" sz="1000" b="1"/>
              <a:t>輝度</a:t>
            </a:r>
            <a:endParaRPr kumimoji="1" lang="ja-JP" altLang="en-US" sz="1000" b="1"/>
          </a:p>
        </p:txBody>
      </p:sp>
      <p:sp>
        <p:nvSpPr>
          <p:cNvPr id="3" name="テキスト ボックス 2">
            <a:extLst>
              <a:ext uri="{FF2B5EF4-FFF2-40B4-BE49-F238E27FC236}">
                <a16:creationId xmlns:a16="http://schemas.microsoft.com/office/drawing/2014/main" id="{015A9F95-45E8-EE5B-06BF-6F537330B63B}"/>
              </a:ext>
            </a:extLst>
          </p:cNvPr>
          <p:cNvSpPr txBox="1"/>
          <p:nvPr/>
        </p:nvSpPr>
        <p:spPr>
          <a:xfrm>
            <a:off x="944880" y="3240662"/>
            <a:ext cx="1231525" cy="338554"/>
          </a:xfrm>
          <a:prstGeom prst="rect">
            <a:avLst/>
          </a:prstGeom>
          <a:noFill/>
        </p:spPr>
        <p:txBody>
          <a:bodyPr wrap="square" rtlCol="0">
            <a:spAutoFit/>
          </a:bodyPr>
          <a:lstStyle/>
          <a:p>
            <a:r>
              <a:rPr lang="ja-JP" altLang="en-US" sz="1600" b="1"/>
              <a:t>輝度</a:t>
            </a:r>
            <a:r>
              <a:rPr lang="en-US" altLang="ja-JP" sz="1600" b="1"/>
              <a:t>[nit]</a:t>
            </a:r>
            <a:endParaRPr kumimoji="1" lang="ja-JP" altLang="en-US" sz="1600" b="1"/>
          </a:p>
        </p:txBody>
      </p:sp>
    </p:spTree>
    <p:extLst>
      <p:ext uri="{BB962C8B-B14F-4D97-AF65-F5344CB8AC3E}">
        <p14:creationId xmlns:p14="http://schemas.microsoft.com/office/powerpoint/2010/main" val="25170796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直線コネクタ 49">
            <a:extLst>
              <a:ext uri="{FF2B5EF4-FFF2-40B4-BE49-F238E27FC236}">
                <a16:creationId xmlns:a16="http://schemas.microsoft.com/office/drawing/2014/main" id="{1CEE6CA0-7B3B-6DD4-664A-9325D176AAC3}"/>
              </a:ext>
            </a:extLst>
          </p:cNvPr>
          <p:cNvCxnSpPr>
            <a:cxnSpLocks/>
          </p:cNvCxnSpPr>
          <p:nvPr/>
        </p:nvCxnSpPr>
        <p:spPr>
          <a:xfrm>
            <a:off x="3339510" y="3469853"/>
            <a:ext cx="0" cy="3348724"/>
          </a:xfrm>
          <a:prstGeom prst="line">
            <a:avLst/>
          </a:prstGeom>
          <a:ln>
            <a:solidFill>
              <a:schemeClr val="bg1">
                <a:lumMod val="65000"/>
              </a:schemeClr>
            </a:solidFill>
            <a:prstDash val="dash"/>
          </a:ln>
        </p:spPr>
        <p:style>
          <a:lnRef idx="2">
            <a:schemeClr val="accent1"/>
          </a:lnRef>
          <a:fillRef idx="0">
            <a:schemeClr val="accent1"/>
          </a:fillRef>
          <a:effectRef idx="1">
            <a:schemeClr val="accent1"/>
          </a:effectRef>
          <a:fontRef idx="minor">
            <a:schemeClr val="tx1"/>
          </a:fontRef>
        </p:style>
      </p:cxnSp>
      <p:sp>
        <p:nvSpPr>
          <p:cNvPr id="2" name="Title 1">
            <a:extLst>
              <a:ext uri="{FF2B5EF4-FFF2-40B4-BE49-F238E27FC236}">
                <a16:creationId xmlns:a16="http://schemas.microsoft.com/office/drawing/2014/main" id="{590C8B60-584C-E4F8-CCC3-2B65A0DEB5E4}"/>
              </a:ext>
            </a:extLst>
          </p:cNvPr>
          <p:cNvSpPr>
            <a:spLocks noGrp="1"/>
          </p:cNvSpPr>
          <p:nvPr>
            <p:ph type="title"/>
          </p:nvPr>
        </p:nvSpPr>
        <p:spPr/>
        <p:txBody>
          <a:bodyPr/>
          <a:lstStyle/>
          <a:p>
            <a:r>
              <a:rPr lang="en-US" altLang="ja-JP"/>
              <a:t>HDR</a:t>
            </a:r>
            <a:r>
              <a:rPr lang="ja-JP" altLang="en-US"/>
              <a:t>対応ディスプレイの規格例</a:t>
            </a:r>
            <a:endParaRPr lang="en-US"/>
          </a:p>
        </p:txBody>
      </p:sp>
      <p:sp>
        <p:nvSpPr>
          <p:cNvPr id="3" name="Content Placeholder 2">
            <a:extLst>
              <a:ext uri="{FF2B5EF4-FFF2-40B4-BE49-F238E27FC236}">
                <a16:creationId xmlns:a16="http://schemas.microsoft.com/office/drawing/2014/main" id="{54CA5B89-78EB-71BB-46FF-21056686D1B7}"/>
              </a:ext>
            </a:extLst>
          </p:cNvPr>
          <p:cNvSpPr>
            <a:spLocks noGrp="1"/>
          </p:cNvSpPr>
          <p:nvPr>
            <p:ph idx="1"/>
          </p:nvPr>
        </p:nvSpPr>
        <p:spPr/>
        <p:txBody>
          <a:bodyPr vert="horz" lIns="91440" tIns="45720" rIns="91440" bIns="45720" rtlCol="0" anchor="t">
            <a:normAutofit/>
          </a:bodyPr>
          <a:lstStyle/>
          <a:p>
            <a:r>
              <a:rPr lang="en-US" altLang="ja-JP"/>
              <a:t>VESA “</a:t>
            </a:r>
            <a:r>
              <a:rPr lang="en-US" altLang="ja-JP" err="1"/>
              <a:t>DisplayHDR</a:t>
            </a:r>
            <a:r>
              <a:rPr lang="en-US" altLang="ja-JP"/>
              <a:t>”</a:t>
            </a:r>
          </a:p>
          <a:p>
            <a:pPr lvl="1"/>
            <a:r>
              <a:rPr lang="ja-JP" altLang="en-US"/>
              <a:t>どれくらい</a:t>
            </a:r>
            <a:r>
              <a:rPr lang="en-US" altLang="ja-JP"/>
              <a:t>HDR</a:t>
            </a:r>
            <a:r>
              <a:rPr lang="ja-JP" altLang="en-US"/>
              <a:t>の規格をカバーできているか</a:t>
            </a:r>
            <a:endParaRPr lang="en-US" altLang="ja-JP"/>
          </a:p>
          <a:p>
            <a:pPr lvl="1"/>
            <a:r>
              <a:rPr lang="ja-JP" altLang="en-US"/>
              <a:t>ハイライト側はかなり控えめな数値になっている</a:t>
            </a:r>
            <a:endParaRPr lang="en-US"/>
          </a:p>
          <a:p>
            <a:endParaRPr lang="en-US" altLang="ja-JP"/>
          </a:p>
        </p:txBody>
      </p:sp>
      <p:sp>
        <p:nvSpPr>
          <p:cNvPr id="15" name="正方形/長方形 14">
            <a:extLst>
              <a:ext uri="{FF2B5EF4-FFF2-40B4-BE49-F238E27FC236}">
                <a16:creationId xmlns:a16="http://schemas.microsoft.com/office/drawing/2014/main" id="{C982B4DC-BA89-6798-B0F2-0F2109397625}"/>
              </a:ext>
            </a:extLst>
          </p:cNvPr>
          <p:cNvSpPr/>
          <p:nvPr/>
        </p:nvSpPr>
        <p:spPr>
          <a:xfrm>
            <a:off x="2357066" y="4165112"/>
            <a:ext cx="7128000" cy="223200"/>
          </a:xfrm>
          <a:prstGeom prst="rect">
            <a:avLst/>
          </a:prstGeom>
          <a:gradFill flip="none" rotWithShape="1">
            <a:gsLst>
              <a:gs pos="0">
                <a:schemeClr val="tx1"/>
              </a:gs>
              <a:gs pos="100000">
                <a:schemeClr val="bg1"/>
              </a:gs>
            </a:gsLst>
            <a:lin ang="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93D65B9A-6FDB-337D-21E4-5203079B97F7}"/>
              </a:ext>
            </a:extLst>
          </p:cNvPr>
          <p:cNvSpPr txBox="1"/>
          <p:nvPr/>
        </p:nvSpPr>
        <p:spPr>
          <a:xfrm>
            <a:off x="1719683" y="4363179"/>
            <a:ext cx="585175" cy="261610"/>
          </a:xfrm>
          <a:prstGeom prst="rect">
            <a:avLst/>
          </a:prstGeom>
          <a:noFill/>
        </p:spPr>
        <p:txBody>
          <a:bodyPr wrap="square" rtlCol="0">
            <a:spAutoFit/>
          </a:bodyPr>
          <a:lstStyle/>
          <a:p>
            <a:r>
              <a:rPr lang="en-US" altLang="ja-JP" sz="1100"/>
              <a:t>PQ</a:t>
            </a:r>
            <a:endParaRPr kumimoji="1" lang="ja-JP" altLang="en-US" sz="1100"/>
          </a:p>
        </p:txBody>
      </p:sp>
      <p:sp>
        <p:nvSpPr>
          <p:cNvPr id="20" name="正方形/長方形 19">
            <a:extLst>
              <a:ext uri="{FF2B5EF4-FFF2-40B4-BE49-F238E27FC236}">
                <a16:creationId xmlns:a16="http://schemas.microsoft.com/office/drawing/2014/main" id="{13444573-71F5-EF08-4888-FD2B4CF31658}"/>
              </a:ext>
            </a:extLst>
          </p:cNvPr>
          <p:cNvSpPr/>
          <p:nvPr/>
        </p:nvSpPr>
        <p:spPr>
          <a:xfrm>
            <a:off x="5406938" y="4771921"/>
            <a:ext cx="2372339" cy="154621"/>
          </a:xfrm>
          <a:prstGeom prst="rect">
            <a:avLst/>
          </a:prstGeom>
          <a:gradFill flip="none" rotWithShape="1">
            <a:gsLst>
              <a:gs pos="0">
                <a:schemeClr val="tx1"/>
              </a:gs>
              <a:gs pos="100000">
                <a:schemeClr val="bg1"/>
              </a:gs>
            </a:gsLst>
            <a:lin ang="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sp>
        <p:nvSpPr>
          <p:cNvPr id="27" name="正方形/長方形 26">
            <a:extLst>
              <a:ext uri="{FF2B5EF4-FFF2-40B4-BE49-F238E27FC236}">
                <a16:creationId xmlns:a16="http://schemas.microsoft.com/office/drawing/2014/main" id="{2F29E6CB-BDEE-CC38-C1C0-D0DA8B1B144B}"/>
              </a:ext>
            </a:extLst>
          </p:cNvPr>
          <p:cNvSpPr/>
          <p:nvPr/>
        </p:nvSpPr>
        <p:spPr>
          <a:xfrm>
            <a:off x="5085400" y="4985918"/>
            <a:ext cx="2839141" cy="154621"/>
          </a:xfrm>
          <a:prstGeom prst="rect">
            <a:avLst/>
          </a:prstGeom>
          <a:gradFill flip="none" rotWithShape="1">
            <a:gsLst>
              <a:gs pos="0">
                <a:schemeClr val="tx1"/>
              </a:gs>
              <a:gs pos="100000">
                <a:schemeClr val="bg1"/>
              </a:gs>
            </a:gsLst>
            <a:lin ang="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sp>
        <p:nvSpPr>
          <p:cNvPr id="28" name="正方形/長方形 27">
            <a:extLst>
              <a:ext uri="{FF2B5EF4-FFF2-40B4-BE49-F238E27FC236}">
                <a16:creationId xmlns:a16="http://schemas.microsoft.com/office/drawing/2014/main" id="{5C912813-7A6B-6C65-74AF-2DF998376C90}"/>
              </a:ext>
            </a:extLst>
          </p:cNvPr>
          <p:cNvSpPr/>
          <p:nvPr/>
        </p:nvSpPr>
        <p:spPr>
          <a:xfrm>
            <a:off x="5085400" y="5199916"/>
            <a:ext cx="2983220" cy="154621"/>
          </a:xfrm>
          <a:prstGeom prst="rect">
            <a:avLst/>
          </a:prstGeom>
          <a:gradFill flip="none" rotWithShape="1">
            <a:gsLst>
              <a:gs pos="0">
                <a:schemeClr val="tx1"/>
              </a:gs>
              <a:gs pos="100000">
                <a:schemeClr val="bg1"/>
              </a:gs>
            </a:gsLst>
            <a:lin ang="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sp>
        <p:nvSpPr>
          <p:cNvPr id="29" name="正方形/長方形 28">
            <a:extLst>
              <a:ext uri="{FF2B5EF4-FFF2-40B4-BE49-F238E27FC236}">
                <a16:creationId xmlns:a16="http://schemas.microsoft.com/office/drawing/2014/main" id="{E7E440FC-9F4E-4274-27FC-4F11A8979316}"/>
              </a:ext>
            </a:extLst>
          </p:cNvPr>
          <p:cNvSpPr/>
          <p:nvPr/>
        </p:nvSpPr>
        <p:spPr>
          <a:xfrm>
            <a:off x="4733861" y="5413246"/>
            <a:ext cx="3636951" cy="154621"/>
          </a:xfrm>
          <a:prstGeom prst="rect">
            <a:avLst/>
          </a:prstGeom>
          <a:gradFill flip="none" rotWithShape="1">
            <a:gsLst>
              <a:gs pos="0">
                <a:schemeClr val="tx1"/>
              </a:gs>
              <a:gs pos="100000">
                <a:schemeClr val="bg1"/>
              </a:gs>
            </a:gsLst>
            <a:lin ang="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sp>
        <p:nvSpPr>
          <p:cNvPr id="30" name="正方形/長方形 29">
            <a:extLst>
              <a:ext uri="{FF2B5EF4-FFF2-40B4-BE49-F238E27FC236}">
                <a16:creationId xmlns:a16="http://schemas.microsoft.com/office/drawing/2014/main" id="{9E84F46B-D5A7-0A74-9ACD-432918457B33}"/>
              </a:ext>
            </a:extLst>
          </p:cNvPr>
          <p:cNvSpPr/>
          <p:nvPr/>
        </p:nvSpPr>
        <p:spPr>
          <a:xfrm>
            <a:off x="4453764" y="5626576"/>
            <a:ext cx="4105427" cy="154621"/>
          </a:xfrm>
          <a:prstGeom prst="rect">
            <a:avLst/>
          </a:prstGeom>
          <a:gradFill flip="none" rotWithShape="1">
            <a:gsLst>
              <a:gs pos="0">
                <a:schemeClr val="tx1"/>
              </a:gs>
              <a:gs pos="100000">
                <a:schemeClr val="bg1"/>
              </a:gs>
            </a:gsLst>
            <a:lin ang="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sp>
        <p:nvSpPr>
          <p:cNvPr id="31" name="正方形/長方形 30">
            <a:extLst>
              <a:ext uri="{FF2B5EF4-FFF2-40B4-BE49-F238E27FC236}">
                <a16:creationId xmlns:a16="http://schemas.microsoft.com/office/drawing/2014/main" id="{014E3C49-CB28-E542-0F27-AE9797CD4385}"/>
              </a:ext>
            </a:extLst>
          </p:cNvPr>
          <p:cNvSpPr/>
          <p:nvPr/>
        </p:nvSpPr>
        <p:spPr>
          <a:xfrm>
            <a:off x="3106540" y="5839905"/>
            <a:ext cx="4672737" cy="154621"/>
          </a:xfrm>
          <a:prstGeom prst="rect">
            <a:avLst/>
          </a:prstGeom>
          <a:gradFill flip="none" rotWithShape="1">
            <a:gsLst>
              <a:gs pos="0">
                <a:schemeClr val="tx1"/>
              </a:gs>
              <a:gs pos="100000">
                <a:schemeClr val="bg1"/>
              </a:gs>
            </a:gsLst>
            <a:lin ang="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sp>
        <p:nvSpPr>
          <p:cNvPr id="32" name="正方形/長方形 31">
            <a:extLst>
              <a:ext uri="{FF2B5EF4-FFF2-40B4-BE49-F238E27FC236}">
                <a16:creationId xmlns:a16="http://schemas.microsoft.com/office/drawing/2014/main" id="{2B9C8BD5-1A10-234D-7C9D-5DCFFFB955A6}"/>
              </a:ext>
            </a:extLst>
          </p:cNvPr>
          <p:cNvSpPr/>
          <p:nvPr/>
        </p:nvSpPr>
        <p:spPr>
          <a:xfrm>
            <a:off x="3106540" y="6051316"/>
            <a:ext cx="4817999" cy="154621"/>
          </a:xfrm>
          <a:prstGeom prst="rect">
            <a:avLst/>
          </a:prstGeom>
          <a:gradFill flip="none" rotWithShape="1">
            <a:gsLst>
              <a:gs pos="0">
                <a:schemeClr val="tx1"/>
              </a:gs>
              <a:gs pos="100000">
                <a:schemeClr val="bg1"/>
              </a:gs>
            </a:gsLst>
            <a:lin ang="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sp>
        <p:nvSpPr>
          <p:cNvPr id="33" name="正方形/長方形 32">
            <a:extLst>
              <a:ext uri="{FF2B5EF4-FFF2-40B4-BE49-F238E27FC236}">
                <a16:creationId xmlns:a16="http://schemas.microsoft.com/office/drawing/2014/main" id="{0F6707C8-49A9-4639-4FB4-512206CE4BE4}"/>
              </a:ext>
            </a:extLst>
          </p:cNvPr>
          <p:cNvSpPr/>
          <p:nvPr/>
        </p:nvSpPr>
        <p:spPr>
          <a:xfrm>
            <a:off x="3106539" y="6265313"/>
            <a:ext cx="4962073" cy="154621"/>
          </a:xfrm>
          <a:prstGeom prst="rect">
            <a:avLst/>
          </a:prstGeom>
          <a:gradFill flip="none" rotWithShape="1">
            <a:gsLst>
              <a:gs pos="0">
                <a:schemeClr val="tx1"/>
              </a:gs>
              <a:gs pos="100000">
                <a:schemeClr val="bg1"/>
              </a:gs>
            </a:gsLst>
            <a:lin ang="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sp>
        <p:nvSpPr>
          <p:cNvPr id="34" name="正方形/長方形 33">
            <a:extLst>
              <a:ext uri="{FF2B5EF4-FFF2-40B4-BE49-F238E27FC236}">
                <a16:creationId xmlns:a16="http://schemas.microsoft.com/office/drawing/2014/main" id="{4C84E9E5-CD92-9F41-AE1E-7C3C63619600}"/>
              </a:ext>
            </a:extLst>
          </p:cNvPr>
          <p:cNvSpPr/>
          <p:nvPr/>
        </p:nvSpPr>
        <p:spPr>
          <a:xfrm>
            <a:off x="3106540" y="6478643"/>
            <a:ext cx="5264263" cy="154621"/>
          </a:xfrm>
          <a:prstGeom prst="rect">
            <a:avLst/>
          </a:prstGeom>
          <a:gradFill flip="none" rotWithShape="1">
            <a:gsLst>
              <a:gs pos="0">
                <a:schemeClr val="tx1"/>
              </a:gs>
              <a:gs pos="100000">
                <a:schemeClr val="bg1"/>
              </a:gs>
            </a:gsLst>
            <a:lin ang="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sp>
        <p:nvSpPr>
          <p:cNvPr id="35" name="テキスト ボックス 34">
            <a:extLst>
              <a:ext uri="{FF2B5EF4-FFF2-40B4-BE49-F238E27FC236}">
                <a16:creationId xmlns:a16="http://schemas.microsoft.com/office/drawing/2014/main" id="{9429416A-B101-E142-BEB6-457E418CB238}"/>
              </a:ext>
            </a:extLst>
          </p:cNvPr>
          <p:cNvSpPr txBox="1"/>
          <p:nvPr/>
        </p:nvSpPr>
        <p:spPr>
          <a:xfrm>
            <a:off x="3922894" y="4669304"/>
            <a:ext cx="1474981" cy="338554"/>
          </a:xfrm>
          <a:prstGeom prst="rect">
            <a:avLst/>
          </a:prstGeom>
          <a:noFill/>
        </p:spPr>
        <p:txBody>
          <a:bodyPr wrap="square" rtlCol="0">
            <a:spAutoFit/>
          </a:bodyPr>
          <a:lstStyle/>
          <a:p>
            <a:r>
              <a:rPr kumimoji="1" lang="en-US" altLang="ja-JP" sz="1600"/>
              <a:t>Classic 400</a:t>
            </a:r>
            <a:endParaRPr kumimoji="1" lang="ja-JP" altLang="en-US" sz="1600"/>
          </a:p>
        </p:txBody>
      </p:sp>
      <p:sp>
        <p:nvSpPr>
          <p:cNvPr id="36" name="テキスト ボックス 35">
            <a:extLst>
              <a:ext uri="{FF2B5EF4-FFF2-40B4-BE49-F238E27FC236}">
                <a16:creationId xmlns:a16="http://schemas.microsoft.com/office/drawing/2014/main" id="{C4B6F358-5AF5-F833-C857-AC8A89A1AE37}"/>
              </a:ext>
            </a:extLst>
          </p:cNvPr>
          <p:cNvSpPr txBox="1"/>
          <p:nvPr/>
        </p:nvSpPr>
        <p:spPr>
          <a:xfrm>
            <a:off x="3756721" y="4906179"/>
            <a:ext cx="1474981" cy="338554"/>
          </a:xfrm>
          <a:prstGeom prst="rect">
            <a:avLst/>
          </a:prstGeom>
          <a:noFill/>
        </p:spPr>
        <p:txBody>
          <a:bodyPr wrap="square" rtlCol="0">
            <a:spAutoFit/>
          </a:bodyPr>
          <a:lstStyle/>
          <a:p>
            <a:r>
              <a:rPr kumimoji="1" lang="en-US" altLang="ja-JP" sz="1600"/>
              <a:t>Classic 500</a:t>
            </a:r>
            <a:endParaRPr kumimoji="1" lang="ja-JP" altLang="en-US" sz="1600"/>
          </a:p>
        </p:txBody>
      </p:sp>
      <p:sp>
        <p:nvSpPr>
          <p:cNvPr id="37" name="テキスト ボックス 36">
            <a:extLst>
              <a:ext uri="{FF2B5EF4-FFF2-40B4-BE49-F238E27FC236}">
                <a16:creationId xmlns:a16="http://schemas.microsoft.com/office/drawing/2014/main" id="{E4E5A071-E336-916E-EEE1-36DD9C27A538}"/>
              </a:ext>
            </a:extLst>
          </p:cNvPr>
          <p:cNvSpPr txBox="1"/>
          <p:nvPr/>
        </p:nvSpPr>
        <p:spPr>
          <a:xfrm>
            <a:off x="3756720" y="5117541"/>
            <a:ext cx="1474981" cy="338554"/>
          </a:xfrm>
          <a:prstGeom prst="rect">
            <a:avLst/>
          </a:prstGeom>
          <a:noFill/>
        </p:spPr>
        <p:txBody>
          <a:bodyPr wrap="square" rtlCol="0">
            <a:spAutoFit/>
          </a:bodyPr>
          <a:lstStyle/>
          <a:p>
            <a:r>
              <a:rPr kumimoji="1" lang="en-US" altLang="ja-JP" sz="1600"/>
              <a:t>Classic 600</a:t>
            </a:r>
            <a:endParaRPr kumimoji="1" lang="ja-JP" altLang="en-US" sz="1600"/>
          </a:p>
        </p:txBody>
      </p:sp>
      <p:sp>
        <p:nvSpPr>
          <p:cNvPr id="38" name="テキスト ボックス 37">
            <a:extLst>
              <a:ext uri="{FF2B5EF4-FFF2-40B4-BE49-F238E27FC236}">
                <a16:creationId xmlns:a16="http://schemas.microsoft.com/office/drawing/2014/main" id="{AC8260FB-FF5C-F081-6DEE-68B5F2C909B3}"/>
              </a:ext>
            </a:extLst>
          </p:cNvPr>
          <p:cNvSpPr txBox="1"/>
          <p:nvPr/>
        </p:nvSpPr>
        <p:spPr>
          <a:xfrm>
            <a:off x="3199440" y="5318295"/>
            <a:ext cx="1474981" cy="338554"/>
          </a:xfrm>
          <a:prstGeom prst="rect">
            <a:avLst/>
          </a:prstGeom>
          <a:noFill/>
        </p:spPr>
        <p:txBody>
          <a:bodyPr wrap="square" rtlCol="0">
            <a:spAutoFit/>
          </a:bodyPr>
          <a:lstStyle/>
          <a:p>
            <a:r>
              <a:rPr kumimoji="1" lang="en-US" altLang="ja-JP" sz="1600"/>
              <a:t>Classic 1000</a:t>
            </a:r>
            <a:endParaRPr kumimoji="1" lang="ja-JP" altLang="en-US" sz="1600"/>
          </a:p>
        </p:txBody>
      </p:sp>
      <p:sp>
        <p:nvSpPr>
          <p:cNvPr id="39" name="テキスト ボックス 38">
            <a:extLst>
              <a:ext uri="{FF2B5EF4-FFF2-40B4-BE49-F238E27FC236}">
                <a16:creationId xmlns:a16="http://schemas.microsoft.com/office/drawing/2014/main" id="{5086EB8A-47E6-1F98-6745-77485FABE026}"/>
              </a:ext>
            </a:extLst>
          </p:cNvPr>
          <p:cNvSpPr txBox="1"/>
          <p:nvPr/>
        </p:nvSpPr>
        <p:spPr>
          <a:xfrm>
            <a:off x="3077738" y="5537309"/>
            <a:ext cx="1474981" cy="338554"/>
          </a:xfrm>
          <a:prstGeom prst="rect">
            <a:avLst/>
          </a:prstGeom>
          <a:noFill/>
        </p:spPr>
        <p:txBody>
          <a:bodyPr wrap="square" rtlCol="0">
            <a:spAutoFit/>
          </a:bodyPr>
          <a:lstStyle/>
          <a:p>
            <a:r>
              <a:rPr kumimoji="1" lang="en-US" altLang="ja-JP" sz="1600"/>
              <a:t>Classic 1400</a:t>
            </a:r>
            <a:endParaRPr kumimoji="1" lang="ja-JP" altLang="en-US" sz="1600"/>
          </a:p>
        </p:txBody>
      </p:sp>
      <p:sp>
        <p:nvSpPr>
          <p:cNvPr id="40" name="テキスト ボックス 39">
            <a:extLst>
              <a:ext uri="{FF2B5EF4-FFF2-40B4-BE49-F238E27FC236}">
                <a16:creationId xmlns:a16="http://schemas.microsoft.com/office/drawing/2014/main" id="{9F234188-75B6-0BD3-0F74-4FAC94269AFB}"/>
              </a:ext>
            </a:extLst>
          </p:cNvPr>
          <p:cNvSpPr txBox="1"/>
          <p:nvPr/>
        </p:nvSpPr>
        <p:spPr>
          <a:xfrm>
            <a:off x="1414392" y="5745715"/>
            <a:ext cx="1806049" cy="338554"/>
          </a:xfrm>
          <a:prstGeom prst="rect">
            <a:avLst/>
          </a:prstGeom>
          <a:noFill/>
        </p:spPr>
        <p:txBody>
          <a:bodyPr wrap="square" rtlCol="0">
            <a:spAutoFit/>
          </a:bodyPr>
          <a:lstStyle/>
          <a:p>
            <a:r>
              <a:rPr kumimoji="1" lang="en-US" altLang="ja-JP" sz="1600"/>
              <a:t>True Black 400</a:t>
            </a:r>
            <a:endParaRPr kumimoji="1" lang="ja-JP" altLang="en-US" sz="1600"/>
          </a:p>
        </p:txBody>
      </p:sp>
      <p:sp>
        <p:nvSpPr>
          <p:cNvPr id="41" name="テキスト ボックス 40">
            <a:extLst>
              <a:ext uri="{FF2B5EF4-FFF2-40B4-BE49-F238E27FC236}">
                <a16:creationId xmlns:a16="http://schemas.microsoft.com/office/drawing/2014/main" id="{91A2FC47-4B3E-390B-2A2D-120C0BAB964E}"/>
              </a:ext>
            </a:extLst>
          </p:cNvPr>
          <p:cNvSpPr txBox="1"/>
          <p:nvPr/>
        </p:nvSpPr>
        <p:spPr>
          <a:xfrm>
            <a:off x="1414392" y="5957076"/>
            <a:ext cx="1806049" cy="338554"/>
          </a:xfrm>
          <a:prstGeom prst="rect">
            <a:avLst/>
          </a:prstGeom>
          <a:noFill/>
        </p:spPr>
        <p:txBody>
          <a:bodyPr wrap="square" rtlCol="0">
            <a:spAutoFit/>
          </a:bodyPr>
          <a:lstStyle/>
          <a:p>
            <a:r>
              <a:rPr lang="en-US" altLang="ja-JP" sz="1600"/>
              <a:t>True Black 500</a:t>
            </a:r>
            <a:endParaRPr lang="ja-JP" altLang="en-US" sz="1600"/>
          </a:p>
        </p:txBody>
      </p:sp>
      <p:sp>
        <p:nvSpPr>
          <p:cNvPr id="42" name="テキスト ボックス 41">
            <a:extLst>
              <a:ext uri="{FF2B5EF4-FFF2-40B4-BE49-F238E27FC236}">
                <a16:creationId xmlns:a16="http://schemas.microsoft.com/office/drawing/2014/main" id="{1362B1DE-13CD-C9B0-53DC-BEF174595251}"/>
              </a:ext>
            </a:extLst>
          </p:cNvPr>
          <p:cNvSpPr txBox="1"/>
          <p:nvPr/>
        </p:nvSpPr>
        <p:spPr>
          <a:xfrm>
            <a:off x="1414392" y="6157831"/>
            <a:ext cx="1806049" cy="338554"/>
          </a:xfrm>
          <a:prstGeom prst="rect">
            <a:avLst/>
          </a:prstGeom>
          <a:noFill/>
        </p:spPr>
        <p:txBody>
          <a:bodyPr wrap="square" rtlCol="0">
            <a:spAutoFit/>
          </a:bodyPr>
          <a:lstStyle/>
          <a:p>
            <a:r>
              <a:rPr lang="en-US" altLang="ja-JP" sz="1600"/>
              <a:t>True Black 600</a:t>
            </a:r>
            <a:endParaRPr lang="ja-JP" altLang="en-US" sz="1600"/>
          </a:p>
        </p:txBody>
      </p:sp>
      <p:sp>
        <p:nvSpPr>
          <p:cNvPr id="43" name="テキスト ボックス 42">
            <a:extLst>
              <a:ext uri="{FF2B5EF4-FFF2-40B4-BE49-F238E27FC236}">
                <a16:creationId xmlns:a16="http://schemas.microsoft.com/office/drawing/2014/main" id="{BFF56CF4-6B7F-5223-9CFB-9CA7CED8542C}"/>
              </a:ext>
            </a:extLst>
          </p:cNvPr>
          <p:cNvSpPr txBox="1"/>
          <p:nvPr/>
        </p:nvSpPr>
        <p:spPr>
          <a:xfrm>
            <a:off x="1414392" y="6376846"/>
            <a:ext cx="1806049" cy="338554"/>
          </a:xfrm>
          <a:prstGeom prst="rect">
            <a:avLst/>
          </a:prstGeom>
          <a:noFill/>
        </p:spPr>
        <p:txBody>
          <a:bodyPr wrap="square" rtlCol="0">
            <a:spAutoFit/>
          </a:bodyPr>
          <a:lstStyle/>
          <a:p>
            <a:r>
              <a:rPr lang="en-US" altLang="ja-JP" sz="1600"/>
              <a:t>True Black 1000</a:t>
            </a:r>
            <a:endParaRPr lang="ja-JP" altLang="en-US" sz="1600"/>
          </a:p>
        </p:txBody>
      </p:sp>
      <p:sp>
        <p:nvSpPr>
          <p:cNvPr id="53" name="正方形/長方形 52">
            <a:extLst>
              <a:ext uri="{FF2B5EF4-FFF2-40B4-BE49-F238E27FC236}">
                <a16:creationId xmlns:a16="http://schemas.microsoft.com/office/drawing/2014/main" id="{CC9997E8-A317-251D-51E8-EE81CDCD1FAD}"/>
              </a:ext>
            </a:extLst>
          </p:cNvPr>
          <p:cNvSpPr/>
          <p:nvPr/>
        </p:nvSpPr>
        <p:spPr>
          <a:xfrm>
            <a:off x="2327774" y="3539953"/>
            <a:ext cx="2204610" cy="223200"/>
          </a:xfrm>
          <a:prstGeom prst="rect">
            <a:avLst/>
          </a:prstGeom>
          <a:noFill/>
          <a:ln w="12700">
            <a:solidFill>
              <a:schemeClr val="tx1">
                <a:lumMod val="50000"/>
                <a:lumOff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正方形/長方形 53">
            <a:extLst>
              <a:ext uri="{FF2B5EF4-FFF2-40B4-BE49-F238E27FC236}">
                <a16:creationId xmlns:a16="http://schemas.microsoft.com/office/drawing/2014/main" id="{A52EA256-4EFC-5FF4-B621-15987C950936}"/>
              </a:ext>
            </a:extLst>
          </p:cNvPr>
          <p:cNvSpPr/>
          <p:nvPr/>
        </p:nvSpPr>
        <p:spPr>
          <a:xfrm>
            <a:off x="3339510" y="3538840"/>
            <a:ext cx="6145553" cy="223200"/>
          </a:xfrm>
          <a:prstGeom prst="rect">
            <a:avLst/>
          </a:prstGeom>
          <a:gradFill flip="none" rotWithShape="1">
            <a:gsLst>
              <a:gs pos="0">
                <a:schemeClr val="tx1"/>
              </a:gs>
              <a:gs pos="100000">
                <a:schemeClr val="bg1"/>
              </a:gs>
            </a:gsLst>
            <a:lin ang="0" scaled="1"/>
            <a:tileRect/>
          </a:gra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正方形/長方形 54">
            <a:extLst>
              <a:ext uri="{FF2B5EF4-FFF2-40B4-BE49-F238E27FC236}">
                <a16:creationId xmlns:a16="http://schemas.microsoft.com/office/drawing/2014/main" id="{C0C537A4-6227-0ACE-D054-6E224DC90CE4}"/>
              </a:ext>
            </a:extLst>
          </p:cNvPr>
          <p:cNvSpPr/>
          <p:nvPr/>
        </p:nvSpPr>
        <p:spPr>
          <a:xfrm>
            <a:off x="9485063" y="3540872"/>
            <a:ext cx="1581148" cy="223200"/>
          </a:xfrm>
          <a:prstGeom prst="rect">
            <a:avLst/>
          </a:prstGeom>
          <a:noFill/>
          <a:ln w="127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65" name="テキスト ボックス 64">
            <a:extLst>
              <a:ext uri="{FF2B5EF4-FFF2-40B4-BE49-F238E27FC236}">
                <a16:creationId xmlns:a16="http://schemas.microsoft.com/office/drawing/2014/main" id="{9892AD9F-C3CE-06DD-6014-C1ED47AD1D0C}"/>
              </a:ext>
            </a:extLst>
          </p:cNvPr>
          <p:cNvSpPr txBox="1"/>
          <p:nvPr/>
        </p:nvSpPr>
        <p:spPr>
          <a:xfrm>
            <a:off x="9845794" y="3829242"/>
            <a:ext cx="715716" cy="369332"/>
          </a:xfrm>
          <a:prstGeom prst="rect">
            <a:avLst/>
          </a:prstGeom>
          <a:noFill/>
        </p:spPr>
        <p:txBody>
          <a:bodyPr wrap="square" rtlCol="0">
            <a:spAutoFit/>
          </a:bodyPr>
          <a:lstStyle/>
          <a:p>
            <a:r>
              <a:rPr kumimoji="1" lang="en-US" altLang="ja-JP"/>
              <a:t>[nit]</a:t>
            </a:r>
            <a:endParaRPr kumimoji="1" lang="ja-JP" altLang="en-US"/>
          </a:p>
        </p:txBody>
      </p:sp>
      <p:cxnSp>
        <p:nvCxnSpPr>
          <p:cNvPr id="68" name="直線コネクタ 67">
            <a:extLst>
              <a:ext uri="{FF2B5EF4-FFF2-40B4-BE49-F238E27FC236}">
                <a16:creationId xmlns:a16="http://schemas.microsoft.com/office/drawing/2014/main" id="{6576636D-9C02-3215-032E-55E6937708C8}"/>
              </a:ext>
            </a:extLst>
          </p:cNvPr>
          <p:cNvCxnSpPr>
            <a:cxnSpLocks/>
          </p:cNvCxnSpPr>
          <p:nvPr/>
        </p:nvCxnSpPr>
        <p:spPr>
          <a:xfrm>
            <a:off x="9485066" y="3463885"/>
            <a:ext cx="0" cy="3348724"/>
          </a:xfrm>
          <a:prstGeom prst="line">
            <a:avLst/>
          </a:prstGeom>
          <a:ln>
            <a:solidFill>
              <a:schemeClr val="bg1">
                <a:lumMod val="65000"/>
              </a:schemeClr>
            </a:solidFill>
            <a:prstDash val="dash"/>
          </a:ln>
        </p:spPr>
        <p:style>
          <a:lnRef idx="2">
            <a:schemeClr val="accent1"/>
          </a:lnRef>
          <a:fillRef idx="0">
            <a:schemeClr val="accent1"/>
          </a:fillRef>
          <a:effectRef idx="1">
            <a:schemeClr val="accent1"/>
          </a:effectRef>
          <a:fontRef idx="minor">
            <a:schemeClr val="tx1"/>
          </a:fontRef>
        </p:style>
      </p:cxnSp>
      <p:sp>
        <p:nvSpPr>
          <p:cNvPr id="69" name="テキスト ボックス 68">
            <a:extLst>
              <a:ext uri="{FF2B5EF4-FFF2-40B4-BE49-F238E27FC236}">
                <a16:creationId xmlns:a16="http://schemas.microsoft.com/office/drawing/2014/main" id="{4A8398C1-C736-F8CE-CFC3-DE0CC5FDF682}"/>
              </a:ext>
            </a:extLst>
          </p:cNvPr>
          <p:cNvSpPr txBox="1"/>
          <p:nvPr/>
        </p:nvSpPr>
        <p:spPr>
          <a:xfrm>
            <a:off x="1527791" y="4079387"/>
            <a:ext cx="1362826" cy="400110"/>
          </a:xfrm>
          <a:prstGeom prst="rect">
            <a:avLst/>
          </a:prstGeom>
          <a:noFill/>
        </p:spPr>
        <p:txBody>
          <a:bodyPr wrap="square" rtlCol="0">
            <a:spAutoFit/>
          </a:bodyPr>
          <a:lstStyle/>
          <a:p>
            <a:r>
              <a:rPr kumimoji="1" lang="en-US" altLang="ja-JP" sz="2000" b="1">
                <a:solidFill>
                  <a:schemeClr val="accent1"/>
                </a:solidFill>
              </a:rPr>
              <a:t>HDR</a:t>
            </a:r>
            <a:endParaRPr kumimoji="1" lang="ja-JP" altLang="en-US" sz="2000" b="1">
              <a:solidFill>
                <a:schemeClr val="accent1"/>
              </a:solidFill>
            </a:endParaRPr>
          </a:p>
        </p:txBody>
      </p:sp>
      <p:sp>
        <p:nvSpPr>
          <p:cNvPr id="70" name="テキスト ボックス 69">
            <a:extLst>
              <a:ext uri="{FF2B5EF4-FFF2-40B4-BE49-F238E27FC236}">
                <a16:creationId xmlns:a16="http://schemas.microsoft.com/office/drawing/2014/main" id="{F879888C-0924-F71B-24DD-ADB1B700DF41}"/>
              </a:ext>
            </a:extLst>
          </p:cNvPr>
          <p:cNvSpPr txBox="1"/>
          <p:nvPr/>
        </p:nvSpPr>
        <p:spPr>
          <a:xfrm>
            <a:off x="1536487" y="3449363"/>
            <a:ext cx="1362826" cy="400110"/>
          </a:xfrm>
          <a:prstGeom prst="rect">
            <a:avLst/>
          </a:prstGeom>
          <a:noFill/>
        </p:spPr>
        <p:txBody>
          <a:bodyPr wrap="square" rtlCol="0">
            <a:spAutoFit/>
          </a:bodyPr>
          <a:lstStyle/>
          <a:p>
            <a:r>
              <a:rPr kumimoji="1" lang="ja-JP" altLang="en-US" sz="2000" b="1">
                <a:solidFill>
                  <a:schemeClr val="tx1">
                    <a:lumMod val="50000"/>
                    <a:lumOff val="50000"/>
                  </a:schemeClr>
                </a:solidFill>
              </a:rPr>
              <a:t>視覚</a:t>
            </a:r>
          </a:p>
        </p:txBody>
      </p:sp>
      <p:sp>
        <p:nvSpPr>
          <p:cNvPr id="4" name="テキスト ボックス 3">
            <a:extLst>
              <a:ext uri="{FF2B5EF4-FFF2-40B4-BE49-F238E27FC236}">
                <a16:creationId xmlns:a16="http://schemas.microsoft.com/office/drawing/2014/main" id="{2D7104BE-E513-288E-CCF0-186E92E01EBD}"/>
              </a:ext>
            </a:extLst>
          </p:cNvPr>
          <p:cNvSpPr txBox="1"/>
          <p:nvPr/>
        </p:nvSpPr>
        <p:spPr>
          <a:xfrm>
            <a:off x="4536507" y="3813131"/>
            <a:ext cx="1080000" cy="369332"/>
          </a:xfrm>
          <a:prstGeom prst="rect">
            <a:avLst/>
          </a:prstGeom>
          <a:noFill/>
        </p:spPr>
        <p:txBody>
          <a:bodyPr wrap="square" rtlCol="0">
            <a:spAutoFit/>
          </a:bodyPr>
          <a:lstStyle/>
          <a:p>
            <a:pPr algn="ctr"/>
            <a:r>
              <a:rPr kumimoji="1" lang="en-US" altLang="ja-JP"/>
              <a:t>0.1</a:t>
            </a:r>
            <a:endParaRPr kumimoji="1" lang="ja-JP" altLang="en-US"/>
          </a:p>
        </p:txBody>
      </p:sp>
      <p:sp>
        <p:nvSpPr>
          <p:cNvPr id="5" name="テキスト ボックス 4">
            <a:extLst>
              <a:ext uri="{FF2B5EF4-FFF2-40B4-BE49-F238E27FC236}">
                <a16:creationId xmlns:a16="http://schemas.microsoft.com/office/drawing/2014/main" id="{DF9377AF-4076-E274-D105-FFD63879594F}"/>
              </a:ext>
            </a:extLst>
          </p:cNvPr>
          <p:cNvSpPr txBox="1"/>
          <p:nvPr/>
        </p:nvSpPr>
        <p:spPr>
          <a:xfrm>
            <a:off x="1556136" y="3815316"/>
            <a:ext cx="1080000" cy="369332"/>
          </a:xfrm>
          <a:prstGeom prst="rect">
            <a:avLst/>
          </a:prstGeom>
          <a:noFill/>
        </p:spPr>
        <p:txBody>
          <a:bodyPr wrap="square" rtlCol="0">
            <a:spAutoFit/>
          </a:bodyPr>
          <a:lstStyle/>
          <a:p>
            <a:r>
              <a:rPr lang="en-US" altLang="ja-JP"/>
              <a:t>~0.0001</a:t>
            </a:r>
            <a:endParaRPr kumimoji="1" lang="ja-JP" altLang="en-US"/>
          </a:p>
        </p:txBody>
      </p:sp>
      <p:sp>
        <p:nvSpPr>
          <p:cNvPr id="6" name="テキスト ボックス 5">
            <a:extLst>
              <a:ext uri="{FF2B5EF4-FFF2-40B4-BE49-F238E27FC236}">
                <a16:creationId xmlns:a16="http://schemas.microsoft.com/office/drawing/2014/main" id="{6EACDB80-0811-C4DC-3DCE-26E634C4C5E1}"/>
              </a:ext>
            </a:extLst>
          </p:cNvPr>
          <p:cNvSpPr txBox="1"/>
          <p:nvPr/>
        </p:nvSpPr>
        <p:spPr>
          <a:xfrm>
            <a:off x="8811989" y="3819894"/>
            <a:ext cx="1080000" cy="369332"/>
          </a:xfrm>
          <a:prstGeom prst="rect">
            <a:avLst/>
          </a:prstGeom>
          <a:noFill/>
        </p:spPr>
        <p:txBody>
          <a:bodyPr wrap="square" rtlCol="0">
            <a:spAutoFit/>
          </a:bodyPr>
          <a:lstStyle/>
          <a:p>
            <a:pPr algn="ctr"/>
            <a:r>
              <a:rPr kumimoji="1" lang="en-US" altLang="ja-JP"/>
              <a:t>10,000</a:t>
            </a:r>
            <a:endParaRPr kumimoji="1" lang="ja-JP" altLang="en-US"/>
          </a:p>
        </p:txBody>
      </p:sp>
      <p:sp>
        <p:nvSpPr>
          <p:cNvPr id="7" name="テキスト ボックス 6">
            <a:extLst>
              <a:ext uri="{FF2B5EF4-FFF2-40B4-BE49-F238E27FC236}">
                <a16:creationId xmlns:a16="http://schemas.microsoft.com/office/drawing/2014/main" id="{90C3C5BA-0B15-8E29-12A6-7DFBCFC2AEB5}"/>
              </a:ext>
            </a:extLst>
          </p:cNvPr>
          <p:cNvSpPr txBox="1"/>
          <p:nvPr/>
        </p:nvSpPr>
        <p:spPr>
          <a:xfrm>
            <a:off x="5968756" y="3819894"/>
            <a:ext cx="1080000" cy="369332"/>
          </a:xfrm>
          <a:prstGeom prst="rect">
            <a:avLst/>
          </a:prstGeom>
          <a:noFill/>
        </p:spPr>
        <p:txBody>
          <a:bodyPr wrap="square" rtlCol="0">
            <a:spAutoFit/>
          </a:bodyPr>
          <a:lstStyle/>
          <a:p>
            <a:pPr algn="ctr"/>
            <a:r>
              <a:rPr kumimoji="1" lang="en-US" altLang="ja-JP"/>
              <a:t>10</a:t>
            </a:r>
            <a:endParaRPr kumimoji="1" lang="ja-JP" altLang="en-US"/>
          </a:p>
        </p:txBody>
      </p:sp>
      <p:sp>
        <p:nvSpPr>
          <p:cNvPr id="8" name="テキスト ボックス 7">
            <a:extLst>
              <a:ext uri="{FF2B5EF4-FFF2-40B4-BE49-F238E27FC236}">
                <a16:creationId xmlns:a16="http://schemas.microsoft.com/office/drawing/2014/main" id="{EA9DCE5E-AA77-C70D-D92C-36AA36784FAB}"/>
              </a:ext>
            </a:extLst>
          </p:cNvPr>
          <p:cNvSpPr txBox="1"/>
          <p:nvPr/>
        </p:nvSpPr>
        <p:spPr>
          <a:xfrm>
            <a:off x="6892176" y="3819894"/>
            <a:ext cx="1080000" cy="369332"/>
          </a:xfrm>
          <a:prstGeom prst="rect">
            <a:avLst/>
          </a:prstGeom>
          <a:noFill/>
        </p:spPr>
        <p:txBody>
          <a:bodyPr wrap="square" rtlCol="0">
            <a:spAutoFit/>
          </a:bodyPr>
          <a:lstStyle/>
          <a:p>
            <a:pPr algn="ctr"/>
            <a:r>
              <a:rPr kumimoji="1" lang="en-US" altLang="ja-JP"/>
              <a:t>100</a:t>
            </a:r>
            <a:endParaRPr kumimoji="1" lang="ja-JP" altLang="en-US"/>
          </a:p>
        </p:txBody>
      </p:sp>
      <p:sp>
        <p:nvSpPr>
          <p:cNvPr id="9" name="テキスト ボックス 8">
            <a:extLst>
              <a:ext uri="{FF2B5EF4-FFF2-40B4-BE49-F238E27FC236}">
                <a16:creationId xmlns:a16="http://schemas.microsoft.com/office/drawing/2014/main" id="{7E461D24-564E-0EBB-E50E-60F08CE8E8A3}"/>
              </a:ext>
            </a:extLst>
          </p:cNvPr>
          <p:cNvSpPr txBox="1"/>
          <p:nvPr/>
        </p:nvSpPr>
        <p:spPr>
          <a:xfrm>
            <a:off x="7798896" y="3819894"/>
            <a:ext cx="1080000" cy="369332"/>
          </a:xfrm>
          <a:prstGeom prst="rect">
            <a:avLst/>
          </a:prstGeom>
          <a:noFill/>
        </p:spPr>
        <p:txBody>
          <a:bodyPr wrap="square" rtlCol="0">
            <a:spAutoFit/>
          </a:bodyPr>
          <a:lstStyle/>
          <a:p>
            <a:pPr algn="ctr"/>
            <a:r>
              <a:rPr kumimoji="1" lang="en-US" altLang="ja-JP"/>
              <a:t>1000</a:t>
            </a:r>
            <a:endParaRPr kumimoji="1" lang="ja-JP" altLang="en-US"/>
          </a:p>
        </p:txBody>
      </p:sp>
      <p:sp>
        <p:nvSpPr>
          <p:cNvPr id="10" name="テキスト ボックス 9">
            <a:extLst>
              <a:ext uri="{FF2B5EF4-FFF2-40B4-BE49-F238E27FC236}">
                <a16:creationId xmlns:a16="http://schemas.microsoft.com/office/drawing/2014/main" id="{9DD15B00-E221-3742-BB52-F296C3E42BFF}"/>
              </a:ext>
            </a:extLst>
          </p:cNvPr>
          <p:cNvSpPr txBox="1"/>
          <p:nvPr/>
        </p:nvSpPr>
        <p:spPr>
          <a:xfrm>
            <a:off x="5240693" y="3819894"/>
            <a:ext cx="1080000" cy="369332"/>
          </a:xfrm>
          <a:prstGeom prst="rect">
            <a:avLst/>
          </a:prstGeom>
          <a:noFill/>
        </p:spPr>
        <p:txBody>
          <a:bodyPr wrap="square" rtlCol="0">
            <a:spAutoFit/>
          </a:bodyPr>
          <a:lstStyle/>
          <a:p>
            <a:pPr algn="ctr"/>
            <a:r>
              <a:rPr kumimoji="1" lang="en-US" altLang="ja-JP"/>
              <a:t>1</a:t>
            </a:r>
            <a:endParaRPr kumimoji="1" lang="ja-JP" altLang="en-US"/>
          </a:p>
        </p:txBody>
      </p:sp>
      <p:sp>
        <p:nvSpPr>
          <p:cNvPr id="11" name="テキスト ボックス 10">
            <a:extLst>
              <a:ext uri="{FF2B5EF4-FFF2-40B4-BE49-F238E27FC236}">
                <a16:creationId xmlns:a16="http://schemas.microsoft.com/office/drawing/2014/main" id="{8F1F1D31-91CB-32BC-FFF8-CDC1209CD23C}"/>
              </a:ext>
            </a:extLst>
          </p:cNvPr>
          <p:cNvSpPr txBox="1"/>
          <p:nvPr/>
        </p:nvSpPr>
        <p:spPr>
          <a:xfrm>
            <a:off x="2752541" y="3819894"/>
            <a:ext cx="1080000" cy="369332"/>
          </a:xfrm>
          <a:prstGeom prst="rect">
            <a:avLst/>
          </a:prstGeom>
          <a:noFill/>
        </p:spPr>
        <p:txBody>
          <a:bodyPr wrap="square" rtlCol="0">
            <a:spAutoFit/>
          </a:bodyPr>
          <a:lstStyle/>
          <a:p>
            <a:pPr algn="ctr"/>
            <a:r>
              <a:rPr kumimoji="1" lang="en-US" altLang="ja-JP"/>
              <a:t>0.001</a:t>
            </a:r>
            <a:endParaRPr kumimoji="1" lang="ja-JP" altLang="en-US"/>
          </a:p>
        </p:txBody>
      </p:sp>
      <p:sp>
        <p:nvSpPr>
          <p:cNvPr id="12" name="テキスト ボックス 11">
            <a:extLst>
              <a:ext uri="{FF2B5EF4-FFF2-40B4-BE49-F238E27FC236}">
                <a16:creationId xmlns:a16="http://schemas.microsoft.com/office/drawing/2014/main" id="{3E47621E-E0A9-63EC-A2F7-C40F5EB32C77}"/>
              </a:ext>
            </a:extLst>
          </p:cNvPr>
          <p:cNvSpPr txBox="1"/>
          <p:nvPr/>
        </p:nvSpPr>
        <p:spPr>
          <a:xfrm>
            <a:off x="3675957" y="3819894"/>
            <a:ext cx="1080000" cy="369332"/>
          </a:xfrm>
          <a:prstGeom prst="rect">
            <a:avLst/>
          </a:prstGeom>
          <a:noFill/>
        </p:spPr>
        <p:txBody>
          <a:bodyPr wrap="square" rtlCol="0">
            <a:spAutoFit/>
          </a:bodyPr>
          <a:lstStyle/>
          <a:p>
            <a:pPr algn="ctr"/>
            <a:r>
              <a:rPr kumimoji="1" lang="en-US" altLang="ja-JP"/>
              <a:t>0.01</a:t>
            </a:r>
            <a:endParaRPr kumimoji="1" lang="ja-JP" altLang="en-US"/>
          </a:p>
        </p:txBody>
      </p:sp>
    </p:spTree>
    <p:extLst>
      <p:ext uri="{BB962C8B-B14F-4D97-AF65-F5344CB8AC3E}">
        <p14:creationId xmlns:p14="http://schemas.microsoft.com/office/powerpoint/2010/main" val="42603612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4EF6A-F534-25CE-D7BF-A03956E07A33}"/>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642F2C63-A332-D4F1-83D1-2D3CD3360CF1}"/>
              </a:ext>
            </a:extLst>
          </p:cNvPr>
          <p:cNvSpPr>
            <a:spLocks noGrp="1"/>
          </p:cNvSpPr>
          <p:nvPr>
            <p:ph type="title"/>
          </p:nvPr>
        </p:nvSpPr>
        <p:spPr/>
        <p:txBody>
          <a:bodyPr/>
          <a:lstStyle/>
          <a:p>
            <a:r>
              <a:rPr kumimoji="1" lang="en-US" altLang="ja-JP"/>
              <a:t>HDR</a:t>
            </a:r>
            <a:r>
              <a:rPr lang="ja-JP" altLang="en-US"/>
              <a:t>の高いハードル</a:t>
            </a:r>
            <a:endParaRPr kumimoji="1" lang="ja-JP" altLang="en-US"/>
          </a:p>
        </p:txBody>
      </p:sp>
      <p:sp>
        <p:nvSpPr>
          <p:cNvPr id="3" name="コンテンツ プレースホルダー 2">
            <a:extLst>
              <a:ext uri="{FF2B5EF4-FFF2-40B4-BE49-F238E27FC236}">
                <a16:creationId xmlns:a16="http://schemas.microsoft.com/office/drawing/2014/main" id="{828623E6-F2D7-1C54-F87C-99ABB912CAF1}"/>
              </a:ext>
            </a:extLst>
          </p:cNvPr>
          <p:cNvSpPr>
            <a:spLocks noGrp="1"/>
          </p:cNvSpPr>
          <p:nvPr>
            <p:ph idx="1"/>
          </p:nvPr>
        </p:nvSpPr>
        <p:spPr>
          <a:xfrm>
            <a:off x="838200" y="1825625"/>
            <a:ext cx="10515600" cy="4792458"/>
          </a:xfrm>
        </p:spPr>
        <p:txBody>
          <a:bodyPr>
            <a:normAutofit/>
          </a:bodyPr>
          <a:lstStyle/>
          <a:p>
            <a:r>
              <a:rPr kumimoji="1" lang="ja-JP" altLang="en-US"/>
              <a:t>コンテンツ</a:t>
            </a:r>
            <a:r>
              <a:rPr lang="ja-JP" altLang="en-US"/>
              <a:t>、</a:t>
            </a:r>
            <a:r>
              <a:rPr kumimoji="1" lang="ja-JP" altLang="en-US"/>
              <a:t>ディスプレイが揃って初めて成り立つ</a:t>
            </a:r>
            <a:endParaRPr kumimoji="1" lang="en-US" altLang="ja-JP"/>
          </a:p>
          <a:p>
            <a:pPr lvl="1"/>
            <a:r>
              <a:rPr lang="ja-JP" altLang="en-US"/>
              <a:t>規格物の宿命</a:t>
            </a:r>
            <a:endParaRPr lang="en-US" altLang="ja-JP"/>
          </a:p>
          <a:p>
            <a:pPr lvl="1"/>
            <a:endParaRPr lang="en-US" altLang="ja-JP"/>
          </a:p>
          <a:p>
            <a:r>
              <a:rPr lang="ja-JP" altLang="en-US"/>
              <a:t>同じ</a:t>
            </a:r>
            <a:r>
              <a:rPr lang="en-US" altLang="ja-JP"/>
              <a:t>HDR</a:t>
            </a:r>
            <a:r>
              <a:rPr lang="ja-JP" altLang="en-US"/>
              <a:t>であっても狙った体験になるとは限らない</a:t>
            </a:r>
            <a:endParaRPr lang="en-US" altLang="ja-JP"/>
          </a:p>
          <a:p>
            <a:pPr lvl="1"/>
            <a:r>
              <a:rPr lang="en-US" altLang="ja-JP"/>
              <a:t>10,000 nits</a:t>
            </a:r>
            <a:r>
              <a:rPr lang="ja-JP" altLang="en-US"/>
              <a:t>のコンテンツ</a:t>
            </a:r>
            <a:r>
              <a:rPr lang="en-US" altLang="ja-JP"/>
              <a:t>	</a:t>
            </a:r>
            <a:r>
              <a:rPr lang="ja-JP" altLang="en-US"/>
              <a:t>⇒</a:t>
            </a:r>
            <a:r>
              <a:rPr lang="en-US" altLang="ja-JP"/>
              <a:t>	1,000 nits</a:t>
            </a:r>
            <a:r>
              <a:rPr lang="ja-JP" altLang="en-US"/>
              <a:t>のディスプレイ（白飛び）</a:t>
            </a:r>
            <a:endParaRPr lang="en-US" altLang="ja-JP"/>
          </a:p>
          <a:p>
            <a:pPr lvl="1"/>
            <a:r>
              <a:rPr lang="en-US" altLang="ja-JP"/>
              <a:t>1,000 nits</a:t>
            </a:r>
            <a:r>
              <a:rPr lang="ja-JP" altLang="en-US"/>
              <a:t>のコンテンツ</a:t>
            </a:r>
            <a:r>
              <a:rPr lang="en-US" altLang="ja-JP"/>
              <a:t>	</a:t>
            </a:r>
            <a:r>
              <a:rPr lang="ja-JP" altLang="en-US"/>
              <a:t>⇒</a:t>
            </a:r>
            <a:r>
              <a:rPr lang="en-US" altLang="ja-JP"/>
              <a:t>	4,000 nits</a:t>
            </a:r>
            <a:r>
              <a:rPr lang="ja-JP" altLang="en-US"/>
              <a:t>のディスプレイ（暗い）</a:t>
            </a:r>
            <a:endParaRPr lang="en-US" altLang="ja-JP"/>
          </a:p>
          <a:p>
            <a:pPr lvl="1"/>
            <a:endParaRPr lang="en-US" altLang="ja-JP"/>
          </a:p>
          <a:p>
            <a:pPr marL="0" indent="0">
              <a:buNone/>
            </a:pPr>
            <a:endParaRPr lang="en-US" altLang="ja-JP"/>
          </a:p>
          <a:p>
            <a:pPr marL="0" indent="0">
              <a:buNone/>
            </a:pPr>
            <a:r>
              <a:rPr lang="ja-JP" altLang="en-US" b="1">
                <a:solidFill>
                  <a:srgbClr val="FF00FF"/>
                </a:solidFill>
              </a:rPr>
              <a:t>⇒</a:t>
            </a:r>
            <a:r>
              <a:rPr lang="en-US" altLang="ja-JP" b="1">
                <a:solidFill>
                  <a:srgbClr val="FF00FF"/>
                </a:solidFill>
              </a:rPr>
              <a:t>10,000 nits</a:t>
            </a:r>
            <a:r>
              <a:rPr lang="ja-JP" altLang="en-US" b="1">
                <a:solidFill>
                  <a:srgbClr val="FF00FF"/>
                </a:solidFill>
              </a:rPr>
              <a:t>を超えるディスプレイを作ってしまえば？</a:t>
            </a:r>
            <a:endParaRPr kumimoji="1" lang="ja-JP" altLang="en-US" b="1">
              <a:solidFill>
                <a:srgbClr val="FF00FF"/>
              </a:solidFill>
            </a:endParaRPr>
          </a:p>
        </p:txBody>
      </p:sp>
      <p:sp>
        <p:nvSpPr>
          <p:cNvPr id="8" name="テキスト ボックス 7">
            <a:extLst>
              <a:ext uri="{FF2B5EF4-FFF2-40B4-BE49-F238E27FC236}">
                <a16:creationId xmlns:a16="http://schemas.microsoft.com/office/drawing/2014/main" id="{3DF06F8D-C67A-0FB9-6AEE-0D775992525D}"/>
              </a:ext>
            </a:extLst>
          </p:cNvPr>
          <p:cNvSpPr txBox="1"/>
          <p:nvPr/>
        </p:nvSpPr>
        <p:spPr>
          <a:xfrm>
            <a:off x="9959493" y="4984554"/>
            <a:ext cx="2126872" cy="230832"/>
          </a:xfrm>
          <a:prstGeom prst="rect">
            <a:avLst/>
          </a:prstGeom>
          <a:noFill/>
        </p:spPr>
        <p:txBody>
          <a:bodyPr wrap="square">
            <a:spAutoFit/>
          </a:bodyPr>
          <a:lstStyle/>
          <a:p>
            <a:r>
              <a:rPr lang="en-US" altLang="ja-JP" sz="900">
                <a:hlinkClick r:id="rId3"/>
              </a:rPr>
              <a:t>https://www.sony.co.jp/photodata/</a:t>
            </a:r>
            <a:endParaRPr lang="en-US" altLang="ja-JP" sz="900"/>
          </a:p>
        </p:txBody>
      </p:sp>
      <p:pic>
        <p:nvPicPr>
          <p:cNvPr id="10" name="図 9">
            <a:extLst>
              <a:ext uri="{FF2B5EF4-FFF2-40B4-BE49-F238E27FC236}">
                <a16:creationId xmlns:a16="http://schemas.microsoft.com/office/drawing/2014/main" id="{0DC36C8F-37EB-AF00-6AE1-0E4E4B748E4B}"/>
              </a:ext>
            </a:extLst>
          </p:cNvPr>
          <p:cNvPicPr>
            <a:picLocks noChangeAspect="1"/>
          </p:cNvPicPr>
          <p:nvPr/>
        </p:nvPicPr>
        <p:blipFill>
          <a:blip r:embed="rId4"/>
          <a:stretch>
            <a:fillRect/>
          </a:stretch>
        </p:blipFill>
        <p:spPr>
          <a:xfrm>
            <a:off x="9874628" y="3472558"/>
            <a:ext cx="2211737" cy="1474491"/>
          </a:xfrm>
          <a:prstGeom prst="rect">
            <a:avLst/>
          </a:prstGeom>
        </p:spPr>
      </p:pic>
      <p:pic>
        <p:nvPicPr>
          <p:cNvPr id="5" name="図 4">
            <a:extLst>
              <a:ext uri="{FF2B5EF4-FFF2-40B4-BE49-F238E27FC236}">
                <a16:creationId xmlns:a16="http://schemas.microsoft.com/office/drawing/2014/main" id="{E2BC6464-152C-AC56-E66B-B8F3BEC1171F}"/>
              </a:ext>
            </a:extLst>
          </p:cNvPr>
          <p:cNvPicPr>
            <a:picLocks noChangeAspect="1"/>
          </p:cNvPicPr>
          <p:nvPr/>
        </p:nvPicPr>
        <p:blipFill>
          <a:blip r:embed="rId5"/>
          <a:stretch>
            <a:fillRect/>
          </a:stretch>
        </p:blipFill>
        <p:spPr>
          <a:xfrm>
            <a:off x="10007864" y="1985316"/>
            <a:ext cx="1864849" cy="1400125"/>
          </a:xfrm>
          <a:prstGeom prst="rect">
            <a:avLst/>
          </a:prstGeom>
        </p:spPr>
      </p:pic>
    </p:spTree>
    <p:extLst>
      <p:ext uri="{BB962C8B-B14F-4D97-AF65-F5344CB8AC3E}">
        <p14:creationId xmlns:p14="http://schemas.microsoft.com/office/powerpoint/2010/main" val="21159346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8105FA6-3205-B1C8-4904-FB8133A35BCD}"/>
              </a:ext>
            </a:extLst>
          </p:cNvPr>
          <p:cNvSpPr>
            <a:spLocks noGrp="1"/>
          </p:cNvSpPr>
          <p:nvPr>
            <p:ph type="title"/>
          </p:nvPr>
        </p:nvSpPr>
        <p:spPr/>
        <p:txBody>
          <a:bodyPr/>
          <a:lstStyle/>
          <a:p>
            <a:r>
              <a:rPr kumimoji="1" lang="en-US" altLang="ja-JP" b="1"/>
              <a:t>HDR</a:t>
            </a:r>
            <a:r>
              <a:rPr kumimoji="1" lang="ja-JP" altLang="en-US"/>
              <a:t>と表示系</a:t>
            </a:r>
          </a:p>
        </p:txBody>
      </p:sp>
      <p:sp>
        <p:nvSpPr>
          <p:cNvPr id="3" name="テキスト プレースホルダー 2">
            <a:extLst>
              <a:ext uri="{FF2B5EF4-FFF2-40B4-BE49-F238E27FC236}">
                <a16:creationId xmlns:a16="http://schemas.microsoft.com/office/drawing/2014/main" id="{3D1CBEA4-7234-2D51-6C73-EB4554EA0D45}"/>
              </a:ext>
            </a:extLst>
          </p:cNvPr>
          <p:cNvSpPr>
            <a:spLocks noGrp="1"/>
          </p:cNvSpPr>
          <p:nvPr>
            <p:ph type="body" idx="1"/>
          </p:nvPr>
        </p:nvSpPr>
        <p:spPr/>
        <p:txBody>
          <a:bodyPr/>
          <a:lstStyle/>
          <a:p>
            <a:r>
              <a:rPr kumimoji="1" lang="ja-JP" altLang="en-US"/>
              <a:t>表示のブレークスルー</a:t>
            </a:r>
          </a:p>
        </p:txBody>
      </p:sp>
    </p:spTree>
    <p:extLst>
      <p:ext uri="{BB962C8B-B14F-4D97-AF65-F5344CB8AC3E}">
        <p14:creationId xmlns:p14="http://schemas.microsoft.com/office/powerpoint/2010/main" val="18667994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669241-41F1-637B-EE1B-EFE7F3FE1C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79BF09-0930-2277-6441-52C29526A8C2}"/>
              </a:ext>
            </a:extLst>
          </p:cNvPr>
          <p:cNvSpPr>
            <a:spLocks noGrp="1"/>
          </p:cNvSpPr>
          <p:nvPr>
            <p:ph type="title"/>
          </p:nvPr>
        </p:nvSpPr>
        <p:spPr/>
        <p:txBody>
          <a:bodyPr/>
          <a:lstStyle/>
          <a:p>
            <a:r>
              <a:rPr kumimoji="1" lang="ja-JP" altLang="en-US"/>
              <a:t>規格と</a:t>
            </a:r>
            <a:r>
              <a:rPr lang="ja-JP" altLang="en-US"/>
              <a:t>表示の実力のギャップ</a:t>
            </a:r>
            <a:endParaRPr kumimoji="1" lang="en-US"/>
          </a:p>
        </p:txBody>
      </p:sp>
      <p:sp>
        <p:nvSpPr>
          <p:cNvPr id="3" name="Content Placeholder 2">
            <a:extLst>
              <a:ext uri="{FF2B5EF4-FFF2-40B4-BE49-F238E27FC236}">
                <a16:creationId xmlns:a16="http://schemas.microsoft.com/office/drawing/2014/main" id="{DADB9661-A3C8-D089-0E8A-4D7CC57FE05B}"/>
              </a:ext>
            </a:extLst>
          </p:cNvPr>
          <p:cNvSpPr>
            <a:spLocks noGrp="1"/>
          </p:cNvSpPr>
          <p:nvPr>
            <p:ph idx="1"/>
          </p:nvPr>
        </p:nvSpPr>
        <p:spPr/>
        <p:txBody>
          <a:bodyPr vert="horz" lIns="91440" tIns="45720" rIns="91440" bIns="45720" rtlCol="0" anchor="t">
            <a:normAutofit/>
          </a:bodyPr>
          <a:lstStyle/>
          <a:p>
            <a:r>
              <a:rPr lang="en-US" altLang="ja-JP"/>
              <a:t>HDR</a:t>
            </a:r>
            <a:r>
              <a:rPr lang="ja-JP" altLang="en-US"/>
              <a:t>規格は</a:t>
            </a:r>
            <a:r>
              <a:rPr lang="en-US" altLang="ja-JP"/>
              <a:t>~10,000 nits </a:t>
            </a:r>
            <a:r>
              <a:rPr lang="en-US" altLang="ja-JP" sz="1600"/>
              <a:t>(PQ)</a:t>
            </a:r>
            <a:endParaRPr lang="en-US"/>
          </a:p>
          <a:p>
            <a:endParaRPr lang="en-US" altLang="ja-JP"/>
          </a:p>
          <a:p>
            <a:r>
              <a:rPr lang="en-US" altLang="ja-JP"/>
              <a:t>HDR</a:t>
            </a:r>
            <a:r>
              <a:rPr lang="ja-JP" altLang="en-US"/>
              <a:t>に対応した一般的なディスプレイ（</a:t>
            </a:r>
            <a:r>
              <a:rPr lang="en-US" altLang="ja-JP"/>
              <a:t>PC</a:t>
            </a:r>
            <a:r>
              <a:rPr lang="ja-JP" altLang="en-US"/>
              <a:t>モニタ・テレビ）の最大輝度は</a:t>
            </a:r>
            <a:r>
              <a:rPr lang="en-US" altLang="ja-JP"/>
              <a:t>1,000 nits</a:t>
            </a:r>
            <a:r>
              <a:rPr lang="ja-JP" altLang="en-US"/>
              <a:t>程度</a:t>
            </a:r>
            <a:endParaRPr lang="en-US" altLang="ja-JP"/>
          </a:p>
          <a:p>
            <a:endParaRPr lang="en-US" altLang="ja-JP"/>
          </a:p>
          <a:p>
            <a:endParaRPr lang="en-US" altLang="ja-JP"/>
          </a:p>
          <a:p>
            <a:pPr lvl="1"/>
            <a:endParaRPr lang="en-US" altLang="ja-JP"/>
          </a:p>
          <a:p>
            <a:endParaRPr lang="en-US" altLang="ja-JP"/>
          </a:p>
          <a:p>
            <a:pPr lvl="1"/>
            <a:endParaRPr lang="en-US" altLang="ja-JP"/>
          </a:p>
          <a:p>
            <a:pPr lvl="1"/>
            <a:endParaRPr lang="en-US"/>
          </a:p>
          <a:p>
            <a:endParaRPr lang="en-US"/>
          </a:p>
          <a:p>
            <a:endParaRPr lang="en-US"/>
          </a:p>
        </p:txBody>
      </p:sp>
    </p:spTree>
    <p:extLst>
      <p:ext uri="{BB962C8B-B14F-4D97-AF65-F5344CB8AC3E}">
        <p14:creationId xmlns:p14="http://schemas.microsoft.com/office/powerpoint/2010/main" val="36890352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D1630B0-AAFB-B472-013E-BAF2A39E427C}"/>
              </a:ext>
            </a:extLst>
          </p:cNvPr>
          <p:cNvSpPr>
            <a:spLocks noGrp="1"/>
          </p:cNvSpPr>
          <p:nvPr>
            <p:ph type="title"/>
          </p:nvPr>
        </p:nvSpPr>
        <p:spPr/>
        <p:txBody>
          <a:bodyPr/>
          <a:lstStyle/>
          <a:p>
            <a:r>
              <a:rPr kumimoji="1" lang="ja-JP" altLang="en-US"/>
              <a:t>液晶ディスプレイ</a:t>
            </a:r>
          </a:p>
        </p:txBody>
      </p:sp>
      <p:sp>
        <p:nvSpPr>
          <p:cNvPr id="3" name="コンテンツ プレースホルダー 2">
            <a:extLst>
              <a:ext uri="{FF2B5EF4-FFF2-40B4-BE49-F238E27FC236}">
                <a16:creationId xmlns:a16="http://schemas.microsoft.com/office/drawing/2014/main" id="{07919AF6-372B-6F9B-84CA-0710EFCC478F}"/>
              </a:ext>
            </a:extLst>
          </p:cNvPr>
          <p:cNvSpPr>
            <a:spLocks noGrp="1"/>
          </p:cNvSpPr>
          <p:nvPr>
            <p:ph idx="1"/>
          </p:nvPr>
        </p:nvSpPr>
        <p:spPr>
          <a:xfrm>
            <a:off x="838200" y="1825624"/>
            <a:ext cx="10515600" cy="4904079"/>
          </a:xfrm>
        </p:spPr>
        <p:txBody>
          <a:bodyPr>
            <a:normAutofit/>
          </a:bodyPr>
          <a:lstStyle/>
          <a:p>
            <a:r>
              <a:rPr lang="ja-JP" altLang="en-US"/>
              <a:t>概要</a:t>
            </a:r>
            <a:endParaRPr lang="en-US" altLang="ja-JP"/>
          </a:p>
          <a:p>
            <a:pPr lvl="1"/>
            <a:r>
              <a:rPr lang="en-US" altLang="ja-JP"/>
              <a:t>LED</a:t>
            </a:r>
            <a:r>
              <a:rPr lang="ja-JP" altLang="en-US"/>
              <a:t>バックライトがカラー液晶パネルを透過して表示</a:t>
            </a:r>
            <a:endParaRPr kumimoji="1" lang="en-US" altLang="ja-JP"/>
          </a:p>
          <a:p>
            <a:endParaRPr kumimoji="1" lang="en-US" altLang="ja-JP"/>
          </a:p>
          <a:p>
            <a:r>
              <a:rPr kumimoji="1" lang="ja-JP" altLang="en-US"/>
              <a:t>黒再現△</a:t>
            </a:r>
            <a:endParaRPr kumimoji="1" lang="en-US" altLang="ja-JP"/>
          </a:p>
          <a:p>
            <a:pPr lvl="1"/>
            <a:r>
              <a:rPr lang="ja-JP" altLang="en-US"/>
              <a:t>バックライトの分割数 </a:t>
            </a:r>
            <a:r>
              <a:rPr lang="en-US" altLang="ja-JP"/>
              <a:t>&lt;&lt; </a:t>
            </a:r>
            <a:r>
              <a:rPr lang="ja-JP" altLang="en-US"/>
              <a:t>画素数のため光が漏れ出る</a:t>
            </a:r>
            <a:endParaRPr lang="en-US" altLang="ja-JP"/>
          </a:p>
          <a:p>
            <a:pPr lvl="1"/>
            <a:r>
              <a:rPr lang="ja-JP" altLang="en-US"/>
              <a:t>バックライトの微細化により改善傾向</a:t>
            </a:r>
            <a:endParaRPr lang="en-US" altLang="ja-JP"/>
          </a:p>
          <a:p>
            <a:pPr lvl="1"/>
            <a:endParaRPr kumimoji="1" lang="en-US" altLang="ja-JP"/>
          </a:p>
          <a:p>
            <a:r>
              <a:rPr lang="ja-JP" altLang="en-US"/>
              <a:t>最大輝度△</a:t>
            </a:r>
            <a:endParaRPr lang="en-US" altLang="ja-JP"/>
          </a:p>
          <a:p>
            <a:pPr lvl="1"/>
            <a:r>
              <a:rPr kumimoji="1" lang="ja-JP" altLang="en-US"/>
              <a:t>フィルタ構造のためエネルギーロスが大きい</a:t>
            </a:r>
            <a:endParaRPr kumimoji="1" lang="en-US" altLang="ja-JP"/>
          </a:p>
          <a:p>
            <a:pPr lvl="1"/>
            <a:r>
              <a:rPr lang="ja-JP" altLang="en-US"/>
              <a:t>熱・消費電力の制約のため一部しか明るくできない</a:t>
            </a:r>
            <a:endParaRPr kumimoji="1" lang="ja-JP" altLang="en-US"/>
          </a:p>
        </p:txBody>
      </p:sp>
      <p:sp>
        <p:nvSpPr>
          <p:cNvPr id="7" name="テキスト ボックス 6">
            <a:extLst>
              <a:ext uri="{FF2B5EF4-FFF2-40B4-BE49-F238E27FC236}">
                <a16:creationId xmlns:a16="http://schemas.microsoft.com/office/drawing/2014/main" id="{510AD9D1-4263-F965-DED5-41E05F2F11FC}"/>
              </a:ext>
            </a:extLst>
          </p:cNvPr>
          <p:cNvSpPr txBox="1"/>
          <p:nvPr/>
        </p:nvSpPr>
        <p:spPr>
          <a:xfrm>
            <a:off x="8873151" y="6639049"/>
            <a:ext cx="2792684" cy="230832"/>
          </a:xfrm>
          <a:prstGeom prst="rect">
            <a:avLst/>
          </a:prstGeom>
          <a:noFill/>
        </p:spPr>
        <p:txBody>
          <a:bodyPr wrap="square">
            <a:spAutoFit/>
          </a:bodyPr>
          <a:lstStyle>
            <a:defPPr>
              <a:defRPr lang="ja-JP"/>
            </a:defPPr>
            <a:lvl1pPr>
              <a:defRPr sz="900"/>
            </a:lvl1pPr>
          </a:lstStyle>
          <a:p>
            <a:r>
              <a:rPr lang="en-US" altLang="ja-JP"/>
              <a:t>https://www.sony.jp/bravia/special/bravia9_XR90</a:t>
            </a:r>
            <a:endParaRPr lang="ja-JP" altLang="en-US"/>
          </a:p>
        </p:txBody>
      </p:sp>
      <p:pic>
        <p:nvPicPr>
          <p:cNvPr id="9" name="図 8">
            <a:extLst>
              <a:ext uri="{FF2B5EF4-FFF2-40B4-BE49-F238E27FC236}">
                <a16:creationId xmlns:a16="http://schemas.microsoft.com/office/drawing/2014/main" id="{500611A4-7357-B068-AE38-C32B2FA2AA71}"/>
              </a:ext>
            </a:extLst>
          </p:cNvPr>
          <p:cNvPicPr>
            <a:picLocks noChangeAspect="1"/>
          </p:cNvPicPr>
          <p:nvPr/>
        </p:nvPicPr>
        <p:blipFill>
          <a:blip r:embed="rId3"/>
          <a:srcRect r="50562" b="22433"/>
          <a:stretch>
            <a:fillRect/>
          </a:stretch>
        </p:blipFill>
        <p:spPr>
          <a:xfrm>
            <a:off x="8984453" y="5260599"/>
            <a:ext cx="2472721" cy="1469105"/>
          </a:xfrm>
          <a:prstGeom prst="rect">
            <a:avLst/>
          </a:prstGeom>
        </p:spPr>
      </p:pic>
      <p:pic>
        <p:nvPicPr>
          <p:cNvPr id="11" name="図 10">
            <a:extLst>
              <a:ext uri="{FF2B5EF4-FFF2-40B4-BE49-F238E27FC236}">
                <a16:creationId xmlns:a16="http://schemas.microsoft.com/office/drawing/2014/main" id="{D6E62019-1ADE-A052-CEF7-6901B950282C}"/>
              </a:ext>
            </a:extLst>
          </p:cNvPr>
          <p:cNvPicPr>
            <a:picLocks noChangeAspect="1"/>
          </p:cNvPicPr>
          <p:nvPr/>
        </p:nvPicPr>
        <p:blipFill>
          <a:blip r:embed="rId4"/>
          <a:stretch>
            <a:fillRect/>
          </a:stretch>
        </p:blipFill>
        <p:spPr>
          <a:xfrm>
            <a:off x="8644833" y="2853986"/>
            <a:ext cx="3045889" cy="2030592"/>
          </a:xfrm>
          <a:prstGeom prst="rect">
            <a:avLst/>
          </a:prstGeom>
        </p:spPr>
      </p:pic>
      <p:sp>
        <p:nvSpPr>
          <p:cNvPr id="13" name="テキスト ボックス 12">
            <a:extLst>
              <a:ext uri="{FF2B5EF4-FFF2-40B4-BE49-F238E27FC236}">
                <a16:creationId xmlns:a16="http://schemas.microsoft.com/office/drawing/2014/main" id="{B96EA285-CEA4-E63A-21F3-891A6BD04AA8}"/>
              </a:ext>
            </a:extLst>
          </p:cNvPr>
          <p:cNvSpPr txBox="1"/>
          <p:nvPr/>
        </p:nvSpPr>
        <p:spPr>
          <a:xfrm>
            <a:off x="8684941" y="4840649"/>
            <a:ext cx="3227317" cy="230832"/>
          </a:xfrm>
          <a:prstGeom prst="rect">
            <a:avLst/>
          </a:prstGeom>
          <a:noFill/>
        </p:spPr>
        <p:txBody>
          <a:bodyPr wrap="square">
            <a:spAutoFit/>
          </a:bodyPr>
          <a:lstStyle>
            <a:defPPr>
              <a:defRPr lang="ja-JP"/>
            </a:defPPr>
            <a:lvl1pPr>
              <a:defRPr sz="900"/>
            </a:lvl1pPr>
          </a:lstStyle>
          <a:p>
            <a:r>
              <a:rPr lang="ja-JP" altLang="en-US"/>
              <a:t>https://www.sony.jp/bravia/special/bravia9m2_XR90M2</a:t>
            </a:r>
          </a:p>
        </p:txBody>
      </p:sp>
      <p:sp>
        <p:nvSpPr>
          <p:cNvPr id="6" name="テキスト ボックス 5">
            <a:extLst>
              <a:ext uri="{FF2B5EF4-FFF2-40B4-BE49-F238E27FC236}">
                <a16:creationId xmlns:a16="http://schemas.microsoft.com/office/drawing/2014/main" id="{9BCAEECB-9A39-C505-D2BE-3B25AF59B89D}"/>
              </a:ext>
            </a:extLst>
          </p:cNvPr>
          <p:cNvSpPr txBox="1"/>
          <p:nvPr/>
        </p:nvSpPr>
        <p:spPr>
          <a:xfrm>
            <a:off x="7993857" y="2488217"/>
            <a:ext cx="4184282" cy="230832"/>
          </a:xfrm>
          <a:prstGeom prst="rect">
            <a:avLst/>
          </a:prstGeom>
          <a:noFill/>
        </p:spPr>
        <p:txBody>
          <a:bodyPr wrap="square">
            <a:spAutoFit/>
          </a:bodyPr>
          <a:lstStyle>
            <a:defPPr>
              <a:defRPr lang="ja-JP"/>
            </a:defPPr>
            <a:lvl1pPr>
              <a:defRPr sz="900"/>
            </a:lvl1pPr>
          </a:lstStyle>
          <a:p>
            <a:pPr algn="r"/>
            <a:r>
              <a:rPr lang="ja-JP" altLang="en-US"/>
              <a:t>https://www.sony.jp/bravia/products/archive/KDL-46XR1/feature_1.html</a:t>
            </a:r>
          </a:p>
        </p:txBody>
      </p:sp>
      <p:pic>
        <p:nvPicPr>
          <p:cNvPr id="10" name="図 9">
            <a:extLst>
              <a:ext uri="{FF2B5EF4-FFF2-40B4-BE49-F238E27FC236}">
                <a16:creationId xmlns:a16="http://schemas.microsoft.com/office/drawing/2014/main" id="{625F8376-EE72-EB50-C1BA-4D2ED24033E7}"/>
              </a:ext>
            </a:extLst>
          </p:cNvPr>
          <p:cNvPicPr>
            <a:picLocks noChangeAspect="1"/>
          </p:cNvPicPr>
          <p:nvPr/>
        </p:nvPicPr>
        <p:blipFill>
          <a:blip r:embed="rId5"/>
          <a:stretch>
            <a:fillRect/>
          </a:stretch>
        </p:blipFill>
        <p:spPr>
          <a:xfrm>
            <a:off x="8725050" y="184540"/>
            <a:ext cx="3147100" cy="2303677"/>
          </a:xfrm>
          <a:prstGeom prst="rect">
            <a:avLst/>
          </a:prstGeom>
        </p:spPr>
      </p:pic>
    </p:spTree>
    <p:extLst>
      <p:ext uri="{BB962C8B-B14F-4D97-AF65-F5344CB8AC3E}">
        <p14:creationId xmlns:p14="http://schemas.microsoft.com/office/powerpoint/2010/main" val="15728904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edec_op5">
            <a:hlinkClick r:id="" action="ppaction://media"/>
            <a:extLst>
              <a:ext uri="{FF2B5EF4-FFF2-40B4-BE49-F238E27FC236}">
                <a16:creationId xmlns:a16="http://schemas.microsoft.com/office/drawing/2014/main" id="{BC63082D-99F8-6C8E-6F06-C0F136697DBC}"/>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1003" y="-3175"/>
            <a:ext cx="12194005" cy="6861927"/>
          </a:xfrm>
        </p:spPr>
      </p:pic>
    </p:spTree>
    <p:extLst>
      <p:ext uri="{BB962C8B-B14F-4D97-AF65-F5344CB8AC3E}">
        <p14:creationId xmlns:p14="http://schemas.microsoft.com/office/powerpoint/2010/main" val="374809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45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EA719D6-3B45-3DD8-1C62-74BFF7E70E13}"/>
              </a:ext>
            </a:extLst>
          </p:cNvPr>
          <p:cNvSpPr>
            <a:spLocks noGrp="1"/>
          </p:cNvSpPr>
          <p:nvPr>
            <p:ph type="title"/>
          </p:nvPr>
        </p:nvSpPr>
        <p:spPr/>
        <p:txBody>
          <a:bodyPr/>
          <a:lstStyle/>
          <a:p>
            <a:r>
              <a:rPr kumimoji="1" lang="en-US" altLang="ja-JP"/>
              <a:t>OLED </a:t>
            </a:r>
            <a:r>
              <a:rPr lang="en-US" altLang="ja-JP"/>
              <a:t>(</a:t>
            </a:r>
            <a:r>
              <a:rPr lang="ja-JP" altLang="en-US"/>
              <a:t>有機</a:t>
            </a:r>
            <a:r>
              <a:rPr lang="en-US" altLang="ja-JP"/>
              <a:t>EL</a:t>
            </a:r>
            <a:r>
              <a:rPr lang="ja-JP" altLang="en-US"/>
              <a:t>）ディスプレイ</a:t>
            </a:r>
            <a:endParaRPr kumimoji="1" lang="ja-JP" altLang="en-US"/>
          </a:p>
        </p:txBody>
      </p:sp>
      <p:sp>
        <p:nvSpPr>
          <p:cNvPr id="3" name="コンテンツ プレースホルダー 2">
            <a:extLst>
              <a:ext uri="{FF2B5EF4-FFF2-40B4-BE49-F238E27FC236}">
                <a16:creationId xmlns:a16="http://schemas.microsoft.com/office/drawing/2014/main" id="{5721E853-DBCD-DD6C-EC6C-7BC57A9E4DEC}"/>
              </a:ext>
            </a:extLst>
          </p:cNvPr>
          <p:cNvSpPr>
            <a:spLocks noGrp="1"/>
          </p:cNvSpPr>
          <p:nvPr>
            <p:ph idx="1"/>
          </p:nvPr>
        </p:nvSpPr>
        <p:spPr/>
        <p:txBody>
          <a:bodyPr>
            <a:normAutofit/>
          </a:bodyPr>
          <a:lstStyle/>
          <a:p>
            <a:r>
              <a:rPr lang="ja-JP" altLang="en-US"/>
              <a:t>概要</a:t>
            </a:r>
            <a:endParaRPr lang="en-US" altLang="ja-JP"/>
          </a:p>
          <a:p>
            <a:pPr lvl="1"/>
            <a:r>
              <a:rPr kumimoji="1" lang="ja-JP" altLang="en-US"/>
              <a:t>有機</a:t>
            </a:r>
            <a:r>
              <a:rPr kumimoji="1" lang="en-US" altLang="ja-JP"/>
              <a:t>EL</a:t>
            </a:r>
            <a:r>
              <a:rPr kumimoji="1" lang="ja-JP" altLang="en-US"/>
              <a:t>素子が自発光し、カラーフィルターを透過して表示</a:t>
            </a:r>
            <a:endParaRPr kumimoji="1" lang="en-US" altLang="ja-JP"/>
          </a:p>
          <a:p>
            <a:pPr lvl="1"/>
            <a:endParaRPr kumimoji="1" lang="en-US" altLang="ja-JP"/>
          </a:p>
          <a:p>
            <a:r>
              <a:rPr kumimoji="1" lang="ja-JP" altLang="en-US"/>
              <a:t>黒</a:t>
            </a:r>
            <a:r>
              <a:rPr lang="ja-JP" altLang="en-US"/>
              <a:t>再現</a:t>
            </a:r>
            <a:r>
              <a:rPr kumimoji="1" lang="ja-JP" altLang="en-US"/>
              <a:t>◎</a:t>
            </a:r>
            <a:endParaRPr kumimoji="1" lang="en-US" altLang="ja-JP"/>
          </a:p>
          <a:p>
            <a:pPr lvl="1"/>
            <a:r>
              <a:rPr kumimoji="1" lang="ja-JP" altLang="en-US"/>
              <a:t>画素レベルの点灯・消灯が可能</a:t>
            </a:r>
            <a:endParaRPr kumimoji="1" lang="en-US" altLang="ja-JP"/>
          </a:p>
          <a:p>
            <a:endParaRPr kumimoji="1" lang="en-US" altLang="ja-JP"/>
          </a:p>
          <a:p>
            <a:r>
              <a:rPr lang="ja-JP" altLang="en-US"/>
              <a:t>最大輝度</a:t>
            </a:r>
            <a:r>
              <a:rPr kumimoji="1" lang="en-US" altLang="ja-JP"/>
              <a:t>×</a:t>
            </a:r>
          </a:p>
          <a:p>
            <a:pPr lvl="1"/>
            <a:r>
              <a:rPr lang="ja-JP" altLang="en-US"/>
              <a:t>発光による発熱で素子が劣化しやすい</a:t>
            </a:r>
            <a:endParaRPr lang="en-US" altLang="ja-JP"/>
          </a:p>
          <a:p>
            <a:pPr lvl="1"/>
            <a:r>
              <a:rPr kumimoji="1" lang="ja-JP" altLang="en-US"/>
              <a:t>ごく一部しか明るくできない</a:t>
            </a:r>
          </a:p>
        </p:txBody>
      </p:sp>
      <p:pic>
        <p:nvPicPr>
          <p:cNvPr id="5" name="図 4">
            <a:extLst>
              <a:ext uri="{FF2B5EF4-FFF2-40B4-BE49-F238E27FC236}">
                <a16:creationId xmlns:a16="http://schemas.microsoft.com/office/drawing/2014/main" id="{1E73A768-DE27-A69D-55E0-91E0B5DB0B3D}"/>
              </a:ext>
            </a:extLst>
          </p:cNvPr>
          <p:cNvPicPr>
            <a:picLocks noChangeAspect="1"/>
          </p:cNvPicPr>
          <p:nvPr/>
        </p:nvPicPr>
        <p:blipFill>
          <a:blip r:embed="rId3"/>
          <a:stretch>
            <a:fillRect/>
          </a:stretch>
        </p:blipFill>
        <p:spPr>
          <a:xfrm>
            <a:off x="6881221" y="3099073"/>
            <a:ext cx="4953000" cy="2143125"/>
          </a:xfrm>
          <a:prstGeom prst="rect">
            <a:avLst/>
          </a:prstGeom>
        </p:spPr>
      </p:pic>
      <p:sp>
        <p:nvSpPr>
          <p:cNvPr id="9" name="テキスト ボックス 8">
            <a:extLst>
              <a:ext uri="{FF2B5EF4-FFF2-40B4-BE49-F238E27FC236}">
                <a16:creationId xmlns:a16="http://schemas.microsoft.com/office/drawing/2014/main" id="{5E743B5B-3E71-D539-AC2F-3F88DB034373}"/>
              </a:ext>
            </a:extLst>
          </p:cNvPr>
          <p:cNvSpPr txBox="1"/>
          <p:nvPr/>
        </p:nvSpPr>
        <p:spPr>
          <a:xfrm>
            <a:off x="7285444" y="5242198"/>
            <a:ext cx="4380300" cy="230832"/>
          </a:xfrm>
          <a:prstGeom prst="rect">
            <a:avLst/>
          </a:prstGeom>
          <a:noFill/>
        </p:spPr>
        <p:txBody>
          <a:bodyPr wrap="square">
            <a:spAutoFit/>
          </a:bodyPr>
          <a:lstStyle>
            <a:defPPr>
              <a:defRPr lang="ja-JP"/>
            </a:defPPr>
            <a:lvl1pPr>
              <a:defRPr sz="900"/>
            </a:lvl1pPr>
          </a:lstStyle>
          <a:p>
            <a:r>
              <a:rPr lang="ja-JP" altLang="en-US"/>
              <a:t>https://www.sony.jp/pro-monitor/products/PVM-1741A/feature_1.html</a:t>
            </a:r>
          </a:p>
        </p:txBody>
      </p:sp>
    </p:spTree>
    <p:extLst>
      <p:ext uri="{BB962C8B-B14F-4D97-AF65-F5344CB8AC3E}">
        <p14:creationId xmlns:p14="http://schemas.microsoft.com/office/powerpoint/2010/main" val="27571481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51424EC-8116-0603-B3D5-7F57C67EA90E}"/>
              </a:ext>
            </a:extLst>
          </p:cNvPr>
          <p:cNvSpPr>
            <a:spLocks noGrp="1"/>
          </p:cNvSpPr>
          <p:nvPr>
            <p:ph type="title"/>
          </p:nvPr>
        </p:nvSpPr>
        <p:spPr/>
        <p:txBody>
          <a:bodyPr/>
          <a:lstStyle/>
          <a:p>
            <a:r>
              <a:rPr kumimoji="1" lang="en-US" altLang="ja-JP"/>
              <a:t>LED</a:t>
            </a:r>
            <a:r>
              <a:rPr kumimoji="1" lang="ja-JP" altLang="en-US"/>
              <a:t>ディスプレイ</a:t>
            </a:r>
          </a:p>
        </p:txBody>
      </p:sp>
      <p:sp>
        <p:nvSpPr>
          <p:cNvPr id="3" name="コンテンツ プレースホルダー 2">
            <a:extLst>
              <a:ext uri="{FF2B5EF4-FFF2-40B4-BE49-F238E27FC236}">
                <a16:creationId xmlns:a16="http://schemas.microsoft.com/office/drawing/2014/main" id="{1F7B804E-6F0A-1125-97AA-7EB16368BE02}"/>
              </a:ext>
            </a:extLst>
          </p:cNvPr>
          <p:cNvSpPr>
            <a:spLocks noGrp="1"/>
          </p:cNvSpPr>
          <p:nvPr>
            <p:ph idx="1"/>
          </p:nvPr>
        </p:nvSpPr>
        <p:spPr>
          <a:xfrm>
            <a:off x="838200" y="1825624"/>
            <a:ext cx="10515600" cy="4843689"/>
          </a:xfrm>
        </p:spPr>
        <p:txBody>
          <a:bodyPr>
            <a:normAutofit/>
          </a:bodyPr>
          <a:lstStyle/>
          <a:p>
            <a:r>
              <a:rPr lang="ja-JP" altLang="en-US"/>
              <a:t>概要</a:t>
            </a:r>
            <a:endParaRPr lang="en-US" altLang="ja-JP"/>
          </a:p>
          <a:p>
            <a:pPr lvl="1"/>
            <a:r>
              <a:rPr lang="ja-JP" altLang="ja-JP"/>
              <a:t>独立したRGBのLED</a:t>
            </a:r>
            <a:r>
              <a:rPr lang="ja-JP" altLang="en-US"/>
              <a:t>素子</a:t>
            </a:r>
            <a:r>
              <a:rPr lang="ja-JP" altLang="ja-JP"/>
              <a:t>が、ダイレクトに発光</a:t>
            </a:r>
            <a:endParaRPr lang="en-US" altLang="ja-JP"/>
          </a:p>
          <a:p>
            <a:pPr lvl="1"/>
            <a:r>
              <a:rPr kumimoji="1" lang="ja-JP" altLang="en-US"/>
              <a:t>小型化は難しくサイネージ用がメイン</a:t>
            </a:r>
            <a:endParaRPr kumimoji="1" lang="en-US" altLang="ja-JP"/>
          </a:p>
          <a:p>
            <a:r>
              <a:rPr kumimoji="1" lang="ja-JP" altLang="en-US"/>
              <a:t>黒</a:t>
            </a:r>
            <a:r>
              <a:rPr lang="ja-JP" altLang="en-US"/>
              <a:t>〇</a:t>
            </a:r>
            <a:endParaRPr kumimoji="1" lang="en-US" altLang="ja-JP"/>
          </a:p>
          <a:p>
            <a:pPr lvl="1"/>
            <a:r>
              <a:rPr lang="ja-JP" altLang="en-US"/>
              <a:t>画素レベルの点灯・消灯が可能</a:t>
            </a:r>
            <a:endParaRPr lang="en-US" altLang="ja-JP"/>
          </a:p>
          <a:p>
            <a:pPr lvl="1"/>
            <a:r>
              <a:rPr kumimoji="1" lang="ja-JP" altLang="en-US"/>
              <a:t>暗部</a:t>
            </a:r>
            <a:r>
              <a:rPr lang="ja-JP" altLang="en-US"/>
              <a:t>が黒つぶれする</a:t>
            </a:r>
            <a:endParaRPr kumimoji="1" lang="en-US" altLang="ja-JP"/>
          </a:p>
          <a:p>
            <a:pPr lvl="1"/>
            <a:endParaRPr lang="en-US" altLang="ja-JP"/>
          </a:p>
          <a:p>
            <a:r>
              <a:rPr lang="ja-JP" altLang="en-US"/>
              <a:t>最大輝度◎</a:t>
            </a:r>
            <a:endParaRPr lang="en-US" altLang="ja-JP"/>
          </a:p>
          <a:p>
            <a:pPr lvl="1"/>
            <a:r>
              <a:rPr kumimoji="1" lang="ja-JP" altLang="en-US"/>
              <a:t>発光効率が</a:t>
            </a:r>
            <a:r>
              <a:rPr lang="ja-JP" altLang="en-US"/>
              <a:t>非常に高く、</a:t>
            </a:r>
            <a:r>
              <a:rPr kumimoji="1" lang="ja-JP" altLang="en-US"/>
              <a:t>輝度が上げられる</a:t>
            </a:r>
            <a:endParaRPr kumimoji="1" lang="en-US" altLang="ja-JP"/>
          </a:p>
        </p:txBody>
      </p:sp>
      <p:pic>
        <p:nvPicPr>
          <p:cNvPr id="7" name="図 6">
            <a:extLst>
              <a:ext uri="{FF2B5EF4-FFF2-40B4-BE49-F238E27FC236}">
                <a16:creationId xmlns:a16="http://schemas.microsoft.com/office/drawing/2014/main" id="{78A59244-2987-2490-BBF9-169AA93F14B8}"/>
              </a:ext>
            </a:extLst>
          </p:cNvPr>
          <p:cNvPicPr>
            <a:picLocks noChangeAspect="1"/>
          </p:cNvPicPr>
          <p:nvPr/>
        </p:nvPicPr>
        <p:blipFill>
          <a:blip r:embed="rId3"/>
          <a:stretch>
            <a:fillRect/>
          </a:stretch>
        </p:blipFill>
        <p:spPr>
          <a:xfrm>
            <a:off x="7651454" y="1825624"/>
            <a:ext cx="4056198" cy="1809689"/>
          </a:xfrm>
          <a:prstGeom prst="rect">
            <a:avLst/>
          </a:prstGeom>
        </p:spPr>
      </p:pic>
      <p:sp>
        <p:nvSpPr>
          <p:cNvPr id="9" name="テキスト ボックス 8">
            <a:extLst>
              <a:ext uri="{FF2B5EF4-FFF2-40B4-BE49-F238E27FC236}">
                <a16:creationId xmlns:a16="http://schemas.microsoft.com/office/drawing/2014/main" id="{A2FFFEF1-D506-5FFB-107B-5DF71CB8F548}"/>
              </a:ext>
            </a:extLst>
          </p:cNvPr>
          <p:cNvSpPr txBox="1"/>
          <p:nvPr/>
        </p:nvSpPr>
        <p:spPr>
          <a:xfrm>
            <a:off x="8129264" y="3602346"/>
            <a:ext cx="3630775" cy="230832"/>
          </a:xfrm>
          <a:prstGeom prst="rect">
            <a:avLst/>
          </a:prstGeom>
          <a:noFill/>
        </p:spPr>
        <p:txBody>
          <a:bodyPr wrap="square">
            <a:spAutoFit/>
          </a:bodyPr>
          <a:lstStyle>
            <a:defPPr>
              <a:defRPr lang="ja-JP"/>
            </a:defPPr>
            <a:lvl1pPr>
              <a:defRPr sz="900"/>
            </a:lvl1pPr>
          </a:lstStyle>
          <a:p>
            <a:pPr algn="ctr"/>
            <a:r>
              <a:rPr lang="ja-JP" altLang="en-US"/>
              <a:t>https://www.sony.jp/crystal-led/products/ZRD-1/feature_1.html</a:t>
            </a:r>
          </a:p>
        </p:txBody>
      </p:sp>
      <p:pic>
        <p:nvPicPr>
          <p:cNvPr id="5" name="図 4">
            <a:extLst>
              <a:ext uri="{FF2B5EF4-FFF2-40B4-BE49-F238E27FC236}">
                <a16:creationId xmlns:a16="http://schemas.microsoft.com/office/drawing/2014/main" id="{B8ED0F93-01EB-9ED2-979B-08FFF0A1D9E2}"/>
              </a:ext>
            </a:extLst>
          </p:cNvPr>
          <p:cNvPicPr>
            <a:picLocks noChangeAspect="1"/>
          </p:cNvPicPr>
          <p:nvPr/>
        </p:nvPicPr>
        <p:blipFill>
          <a:blip r:embed="rId4"/>
          <a:stretch>
            <a:fillRect/>
          </a:stretch>
        </p:blipFill>
        <p:spPr>
          <a:xfrm>
            <a:off x="7651454" y="4267707"/>
            <a:ext cx="4056199" cy="2028100"/>
          </a:xfrm>
          <a:prstGeom prst="rect">
            <a:avLst/>
          </a:prstGeom>
        </p:spPr>
      </p:pic>
      <p:sp>
        <p:nvSpPr>
          <p:cNvPr id="8" name="テキスト ボックス 7">
            <a:extLst>
              <a:ext uri="{FF2B5EF4-FFF2-40B4-BE49-F238E27FC236}">
                <a16:creationId xmlns:a16="http://schemas.microsoft.com/office/drawing/2014/main" id="{1FF0B624-9865-A780-9CF1-ACF35BF887A5}"/>
              </a:ext>
            </a:extLst>
          </p:cNvPr>
          <p:cNvSpPr txBox="1"/>
          <p:nvPr/>
        </p:nvSpPr>
        <p:spPr>
          <a:xfrm>
            <a:off x="9460705" y="6289597"/>
            <a:ext cx="2368393" cy="230832"/>
          </a:xfrm>
          <a:prstGeom prst="rect">
            <a:avLst/>
          </a:prstGeom>
          <a:noFill/>
        </p:spPr>
        <p:txBody>
          <a:bodyPr wrap="square">
            <a:spAutoFit/>
          </a:bodyPr>
          <a:lstStyle>
            <a:defPPr>
              <a:defRPr lang="ja-JP"/>
            </a:defPPr>
            <a:lvl1pPr>
              <a:defRPr sz="900"/>
            </a:lvl1pPr>
          </a:lstStyle>
          <a:p>
            <a:r>
              <a:rPr lang="ja-JP" altLang="en-US"/>
              <a:t>https://www.sony.jp/crystal-led/about/</a:t>
            </a:r>
          </a:p>
        </p:txBody>
      </p:sp>
      <p:sp>
        <p:nvSpPr>
          <p:cNvPr id="6" name="テキスト ボックス 5">
            <a:extLst>
              <a:ext uri="{FF2B5EF4-FFF2-40B4-BE49-F238E27FC236}">
                <a16:creationId xmlns:a16="http://schemas.microsoft.com/office/drawing/2014/main" id="{802D03B1-F64E-BCDC-DF4E-DD5EB1CC7F6A}"/>
              </a:ext>
            </a:extLst>
          </p:cNvPr>
          <p:cNvSpPr txBox="1"/>
          <p:nvPr/>
        </p:nvSpPr>
        <p:spPr>
          <a:xfrm>
            <a:off x="7766500" y="3785964"/>
            <a:ext cx="3943532" cy="338554"/>
          </a:xfrm>
          <a:prstGeom prst="rect">
            <a:avLst/>
          </a:prstGeom>
          <a:noFill/>
        </p:spPr>
        <p:txBody>
          <a:bodyPr wrap="square">
            <a:spAutoFit/>
          </a:bodyPr>
          <a:lstStyle>
            <a:defPPr>
              <a:defRPr lang="ja-JP"/>
            </a:defPPr>
            <a:lvl1pPr>
              <a:defRPr sz="900"/>
            </a:lvl1pPr>
          </a:lstStyle>
          <a:p>
            <a:pPr algn="ctr"/>
            <a:r>
              <a:rPr lang="ja-JP" altLang="en-US" sz="1600"/>
              <a:t>画素構造の例</a:t>
            </a:r>
          </a:p>
        </p:txBody>
      </p:sp>
    </p:spTree>
    <p:extLst>
      <p:ext uri="{BB962C8B-B14F-4D97-AF65-F5344CB8AC3E}">
        <p14:creationId xmlns:p14="http://schemas.microsoft.com/office/powerpoint/2010/main" val="24451411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A6237-2816-189A-277D-DC19B5C54F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84E1B8-96C6-8589-B9B2-CBC0051547DC}"/>
              </a:ext>
            </a:extLst>
          </p:cNvPr>
          <p:cNvSpPr>
            <a:spLocks noGrp="1"/>
          </p:cNvSpPr>
          <p:nvPr>
            <p:ph type="title"/>
          </p:nvPr>
        </p:nvSpPr>
        <p:spPr/>
        <p:txBody>
          <a:bodyPr/>
          <a:lstStyle/>
          <a:p>
            <a:r>
              <a:rPr lang="ja-JP" altLang="en-US"/>
              <a:t>今回試作した超高輝度ディスプレイ</a:t>
            </a:r>
            <a:endParaRPr lang="en-US"/>
          </a:p>
        </p:txBody>
      </p:sp>
      <p:sp>
        <p:nvSpPr>
          <p:cNvPr id="3" name="Content Placeholder 2">
            <a:extLst>
              <a:ext uri="{FF2B5EF4-FFF2-40B4-BE49-F238E27FC236}">
                <a16:creationId xmlns:a16="http://schemas.microsoft.com/office/drawing/2014/main" id="{B28E2A27-DB3A-CCF8-6AE5-C3810EC8BADC}"/>
              </a:ext>
            </a:extLst>
          </p:cNvPr>
          <p:cNvSpPr>
            <a:spLocks noGrp="1"/>
          </p:cNvSpPr>
          <p:nvPr>
            <p:ph idx="1"/>
          </p:nvPr>
        </p:nvSpPr>
        <p:spPr/>
        <p:txBody>
          <a:bodyPr/>
          <a:lstStyle/>
          <a:p>
            <a:r>
              <a:rPr lang="ja-JP" altLang="en-US"/>
              <a:t>通常のモニターサイズにまで小型化した</a:t>
            </a:r>
            <a:r>
              <a:rPr lang="en-US" altLang="ja-JP"/>
              <a:t>LED</a:t>
            </a:r>
            <a:r>
              <a:rPr lang="ja-JP" altLang="en-US"/>
              <a:t>ディスプレイ</a:t>
            </a:r>
            <a:endParaRPr lang="en-US" altLang="ja-JP"/>
          </a:p>
          <a:p>
            <a:r>
              <a:rPr lang="en-US" altLang="ja-JP"/>
              <a:t>10,000 nits</a:t>
            </a:r>
            <a:r>
              <a:rPr lang="ja-JP" altLang="en-US"/>
              <a:t>を超える全白輝度を実現</a:t>
            </a:r>
          </a:p>
          <a:p>
            <a:r>
              <a:rPr lang="ja-JP" altLang="en-US"/>
              <a:t>黒つぶれを抑える階調表現技術により滑らかな暗部を再現</a:t>
            </a:r>
            <a:endParaRPr lang="en-US" altLang="ja-JP"/>
          </a:p>
          <a:p>
            <a:endParaRPr lang="en-US" altLang="ja-JP"/>
          </a:p>
        </p:txBody>
      </p:sp>
      <p:pic>
        <p:nvPicPr>
          <p:cNvPr id="6" name="図 5">
            <a:extLst>
              <a:ext uri="{FF2B5EF4-FFF2-40B4-BE49-F238E27FC236}">
                <a16:creationId xmlns:a16="http://schemas.microsoft.com/office/drawing/2014/main" id="{28A9E3F1-0532-D701-C9D6-84FDB70DFECC}"/>
              </a:ext>
            </a:extLst>
          </p:cNvPr>
          <p:cNvPicPr>
            <a:picLocks noChangeAspect="1"/>
          </p:cNvPicPr>
          <p:nvPr/>
        </p:nvPicPr>
        <p:blipFill>
          <a:blip r:embed="rId3"/>
          <a:srcRect l="18191" t="23245" r="16052" b="15493"/>
          <a:stretch>
            <a:fillRect/>
          </a:stretch>
        </p:blipFill>
        <p:spPr>
          <a:xfrm>
            <a:off x="1236805" y="3511591"/>
            <a:ext cx="4299948" cy="3003926"/>
          </a:xfrm>
          <a:prstGeom prst="rect">
            <a:avLst/>
          </a:prstGeom>
        </p:spPr>
      </p:pic>
      <p:pic>
        <p:nvPicPr>
          <p:cNvPr id="7" name="図 6">
            <a:extLst>
              <a:ext uri="{FF2B5EF4-FFF2-40B4-BE49-F238E27FC236}">
                <a16:creationId xmlns:a16="http://schemas.microsoft.com/office/drawing/2014/main" id="{40F51132-A6B3-9E92-4B80-FF11E67FC26F}"/>
              </a:ext>
            </a:extLst>
          </p:cNvPr>
          <p:cNvPicPr>
            <a:picLocks noChangeAspect="1"/>
          </p:cNvPicPr>
          <p:nvPr/>
        </p:nvPicPr>
        <p:blipFill>
          <a:blip r:embed="rId4"/>
          <a:stretch>
            <a:fillRect/>
          </a:stretch>
        </p:blipFill>
        <p:spPr>
          <a:xfrm>
            <a:off x="6655249" y="4441555"/>
            <a:ext cx="4146550" cy="1735408"/>
          </a:xfrm>
          <a:prstGeom prst="rect">
            <a:avLst/>
          </a:prstGeom>
        </p:spPr>
      </p:pic>
      <p:sp>
        <p:nvSpPr>
          <p:cNvPr id="8" name="テキスト ボックス 7">
            <a:extLst>
              <a:ext uri="{FF2B5EF4-FFF2-40B4-BE49-F238E27FC236}">
                <a16:creationId xmlns:a16="http://schemas.microsoft.com/office/drawing/2014/main" id="{0877BA22-F959-F36E-DF1E-781C7DCF301D}"/>
              </a:ext>
            </a:extLst>
          </p:cNvPr>
          <p:cNvSpPr txBox="1"/>
          <p:nvPr/>
        </p:nvSpPr>
        <p:spPr>
          <a:xfrm>
            <a:off x="6959776" y="6176963"/>
            <a:ext cx="3943532" cy="230832"/>
          </a:xfrm>
          <a:prstGeom prst="rect">
            <a:avLst/>
          </a:prstGeom>
          <a:noFill/>
        </p:spPr>
        <p:txBody>
          <a:bodyPr wrap="square">
            <a:spAutoFit/>
          </a:bodyPr>
          <a:lstStyle>
            <a:defPPr>
              <a:defRPr lang="ja-JP"/>
            </a:defPPr>
            <a:lvl1pPr>
              <a:defRPr sz="900"/>
            </a:lvl1pPr>
          </a:lstStyle>
          <a:p>
            <a:r>
              <a:rPr lang="ja-JP" altLang="en-US"/>
              <a:t>https://www.sony.jp/crystal-led/products/ZRD-CH12D/feature_1.html</a:t>
            </a:r>
          </a:p>
        </p:txBody>
      </p:sp>
      <p:sp>
        <p:nvSpPr>
          <p:cNvPr id="4" name="テキスト ボックス 3">
            <a:extLst>
              <a:ext uri="{FF2B5EF4-FFF2-40B4-BE49-F238E27FC236}">
                <a16:creationId xmlns:a16="http://schemas.microsoft.com/office/drawing/2014/main" id="{EA5DBC5A-6D90-3D8D-6D1F-58E8108F632C}"/>
              </a:ext>
            </a:extLst>
          </p:cNvPr>
          <p:cNvSpPr txBox="1"/>
          <p:nvPr/>
        </p:nvSpPr>
        <p:spPr>
          <a:xfrm>
            <a:off x="6756758" y="6407795"/>
            <a:ext cx="3943532" cy="338554"/>
          </a:xfrm>
          <a:prstGeom prst="rect">
            <a:avLst/>
          </a:prstGeom>
          <a:noFill/>
        </p:spPr>
        <p:txBody>
          <a:bodyPr wrap="square">
            <a:spAutoFit/>
          </a:bodyPr>
          <a:lstStyle>
            <a:defPPr>
              <a:defRPr lang="ja-JP"/>
            </a:defPPr>
            <a:lvl1pPr>
              <a:defRPr sz="900"/>
            </a:lvl1pPr>
          </a:lstStyle>
          <a:p>
            <a:pPr algn="ctr"/>
            <a:r>
              <a:rPr lang="ja-JP" altLang="en-US" sz="1600"/>
              <a:t>階調表現技術の例</a:t>
            </a:r>
          </a:p>
        </p:txBody>
      </p:sp>
      <p:sp>
        <p:nvSpPr>
          <p:cNvPr id="5" name="テキスト ボックス 4">
            <a:extLst>
              <a:ext uri="{FF2B5EF4-FFF2-40B4-BE49-F238E27FC236}">
                <a16:creationId xmlns:a16="http://schemas.microsoft.com/office/drawing/2014/main" id="{885A8DB4-E4C7-FCF0-CB18-37CEE64F9CCE}"/>
              </a:ext>
            </a:extLst>
          </p:cNvPr>
          <p:cNvSpPr txBox="1"/>
          <p:nvPr/>
        </p:nvSpPr>
        <p:spPr>
          <a:xfrm>
            <a:off x="1415013" y="6503258"/>
            <a:ext cx="3943532" cy="338554"/>
          </a:xfrm>
          <a:prstGeom prst="rect">
            <a:avLst/>
          </a:prstGeom>
          <a:noFill/>
        </p:spPr>
        <p:txBody>
          <a:bodyPr wrap="square">
            <a:spAutoFit/>
          </a:bodyPr>
          <a:lstStyle>
            <a:defPPr>
              <a:defRPr lang="ja-JP"/>
            </a:defPPr>
            <a:lvl1pPr>
              <a:defRPr sz="900"/>
            </a:lvl1pPr>
          </a:lstStyle>
          <a:p>
            <a:pPr algn="ctr"/>
            <a:r>
              <a:rPr lang="ja-JP" altLang="en-US" sz="1600"/>
              <a:t>試作ディスプレイ</a:t>
            </a:r>
          </a:p>
        </p:txBody>
      </p:sp>
    </p:spTree>
    <p:extLst>
      <p:ext uri="{BB962C8B-B14F-4D97-AF65-F5344CB8AC3E}">
        <p14:creationId xmlns:p14="http://schemas.microsoft.com/office/powerpoint/2010/main" val="226356580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線コネクタ 3">
            <a:extLst>
              <a:ext uri="{FF2B5EF4-FFF2-40B4-BE49-F238E27FC236}">
                <a16:creationId xmlns:a16="http://schemas.microsoft.com/office/drawing/2014/main" id="{F9E85A32-0605-DFF9-2093-264C650F516C}"/>
              </a:ext>
            </a:extLst>
          </p:cNvPr>
          <p:cNvCxnSpPr>
            <a:cxnSpLocks/>
          </p:cNvCxnSpPr>
          <p:nvPr/>
        </p:nvCxnSpPr>
        <p:spPr>
          <a:xfrm>
            <a:off x="3259682" y="2040196"/>
            <a:ext cx="0" cy="4200947"/>
          </a:xfrm>
          <a:prstGeom prst="line">
            <a:avLst/>
          </a:prstGeom>
          <a:ln>
            <a:solidFill>
              <a:schemeClr val="bg1">
                <a:lumMod val="65000"/>
              </a:schemeClr>
            </a:solidFill>
            <a:prstDash val="dash"/>
          </a:ln>
        </p:spPr>
        <p:style>
          <a:lnRef idx="2">
            <a:schemeClr val="accent1"/>
          </a:lnRef>
          <a:fillRef idx="0">
            <a:schemeClr val="accent1"/>
          </a:fillRef>
          <a:effectRef idx="1">
            <a:schemeClr val="accent1"/>
          </a:effectRef>
          <a:fontRef idx="minor">
            <a:schemeClr val="tx1"/>
          </a:fontRef>
        </p:style>
      </p:cxnSp>
      <p:sp>
        <p:nvSpPr>
          <p:cNvPr id="40" name="正方形/長方形 39">
            <a:extLst>
              <a:ext uri="{FF2B5EF4-FFF2-40B4-BE49-F238E27FC236}">
                <a16:creationId xmlns:a16="http://schemas.microsoft.com/office/drawing/2014/main" id="{3F0EF77E-81DD-B61C-D9E2-B96042C489CC}"/>
              </a:ext>
            </a:extLst>
          </p:cNvPr>
          <p:cNvSpPr/>
          <p:nvPr/>
        </p:nvSpPr>
        <p:spPr>
          <a:xfrm>
            <a:off x="3259682" y="5689847"/>
            <a:ext cx="6252568" cy="223200"/>
          </a:xfrm>
          <a:prstGeom prst="rect">
            <a:avLst/>
          </a:prstGeom>
          <a:gradFill flip="none" rotWithShape="1">
            <a:gsLst>
              <a:gs pos="0">
                <a:schemeClr val="tx1"/>
              </a:gs>
              <a:gs pos="100000">
                <a:schemeClr val="bg1"/>
              </a:gs>
            </a:gsLst>
            <a:lin ang="0" scaled="1"/>
            <a:tileRect/>
          </a:gradFill>
          <a:ln>
            <a:solidFill>
              <a:srgbClr val="FF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53525EC3-D0AA-2182-4355-B894ED75C16B}"/>
              </a:ext>
            </a:extLst>
          </p:cNvPr>
          <p:cNvSpPr>
            <a:spLocks noGrp="1"/>
          </p:cNvSpPr>
          <p:nvPr>
            <p:ph type="title"/>
          </p:nvPr>
        </p:nvSpPr>
        <p:spPr/>
        <p:txBody>
          <a:bodyPr/>
          <a:lstStyle/>
          <a:p>
            <a:r>
              <a:rPr kumimoji="1" lang="ja-JP" altLang="en-US"/>
              <a:t>表示できる輝度範囲</a:t>
            </a:r>
          </a:p>
        </p:txBody>
      </p:sp>
      <p:sp>
        <p:nvSpPr>
          <p:cNvPr id="5" name="正方形/長方形 4">
            <a:extLst>
              <a:ext uri="{FF2B5EF4-FFF2-40B4-BE49-F238E27FC236}">
                <a16:creationId xmlns:a16="http://schemas.microsoft.com/office/drawing/2014/main" id="{ED3F630D-ADC2-15CE-2DA8-1459DAE48066}"/>
              </a:ext>
            </a:extLst>
          </p:cNvPr>
          <p:cNvSpPr/>
          <p:nvPr/>
        </p:nvSpPr>
        <p:spPr>
          <a:xfrm>
            <a:off x="2277238" y="2735455"/>
            <a:ext cx="7128000" cy="223200"/>
          </a:xfrm>
          <a:prstGeom prst="rect">
            <a:avLst/>
          </a:prstGeom>
          <a:gradFill flip="none" rotWithShape="1">
            <a:gsLst>
              <a:gs pos="0">
                <a:schemeClr val="tx1"/>
              </a:gs>
              <a:gs pos="100000">
                <a:schemeClr val="bg1"/>
              </a:gs>
            </a:gsLst>
            <a:lin ang="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547984A3-F22E-02BA-9221-FBF554EC2789}"/>
              </a:ext>
            </a:extLst>
          </p:cNvPr>
          <p:cNvSpPr txBox="1"/>
          <p:nvPr/>
        </p:nvSpPr>
        <p:spPr>
          <a:xfrm>
            <a:off x="1639855" y="2933522"/>
            <a:ext cx="585175" cy="261610"/>
          </a:xfrm>
          <a:prstGeom prst="rect">
            <a:avLst/>
          </a:prstGeom>
          <a:noFill/>
        </p:spPr>
        <p:txBody>
          <a:bodyPr wrap="square" rtlCol="0">
            <a:spAutoFit/>
          </a:bodyPr>
          <a:lstStyle/>
          <a:p>
            <a:r>
              <a:rPr lang="en-US" altLang="ja-JP" sz="1100"/>
              <a:t>PQ</a:t>
            </a:r>
            <a:endParaRPr kumimoji="1" lang="ja-JP" altLang="en-US" sz="1100"/>
          </a:p>
        </p:txBody>
      </p:sp>
      <p:sp>
        <p:nvSpPr>
          <p:cNvPr id="19" name="正方形/長方形 18">
            <a:extLst>
              <a:ext uri="{FF2B5EF4-FFF2-40B4-BE49-F238E27FC236}">
                <a16:creationId xmlns:a16="http://schemas.microsoft.com/office/drawing/2014/main" id="{824C2E56-AA39-8E07-7455-0C8463E6D062}"/>
              </a:ext>
            </a:extLst>
          </p:cNvPr>
          <p:cNvSpPr/>
          <p:nvPr/>
        </p:nvSpPr>
        <p:spPr>
          <a:xfrm>
            <a:off x="4408527" y="3572079"/>
            <a:ext cx="4024274" cy="154621"/>
          </a:xfrm>
          <a:prstGeom prst="rect">
            <a:avLst/>
          </a:prstGeom>
          <a:gradFill flip="none" rotWithShape="1">
            <a:gsLst>
              <a:gs pos="0">
                <a:schemeClr val="tx1"/>
              </a:gs>
              <a:gs pos="100000">
                <a:schemeClr val="bg1"/>
              </a:gs>
            </a:gsLst>
            <a:lin ang="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sp>
        <p:nvSpPr>
          <p:cNvPr id="23" name="正方形/長方形 22">
            <a:extLst>
              <a:ext uri="{FF2B5EF4-FFF2-40B4-BE49-F238E27FC236}">
                <a16:creationId xmlns:a16="http://schemas.microsoft.com/office/drawing/2014/main" id="{81850B13-A88C-8132-43C0-1902B9B2645E}"/>
              </a:ext>
            </a:extLst>
          </p:cNvPr>
          <p:cNvSpPr/>
          <p:nvPr/>
        </p:nvSpPr>
        <p:spPr>
          <a:xfrm>
            <a:off x="3026713" y="3784066"/>
            <a:ext cx="5056060" cy="154621"/>
          </a:xfrm>
          <a:prstGeom prst="rect">
            <a:avLst/>
          </a:prstGeom>
          <a:gradFill flip="none" rotWithShape="1">
            <a:gsLst>
              <a:gs pos="0">
                <a:schemeClr val="tx1"/>
              </a:gs>
              <a:gs pos="100000">
                <a:schemeClr val="bg1"/>
              </a:gs>
            </a:gsLst>
            <a:lin ang="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sp>
        <p:nvSpPr>
          <p:cNvPr id="28" name="テキスト ボックス 27">
            <a:extLst>
              <a:ext uri="{FF2B5EF4-FFF2-40B4-BE49-F238E27FC236}">
                <a16:creationId xmlns:a16="http://schemas.microsoft.com/office/drawing/2014/main" id="{379BF17F-61AA-6373-4847-13527E359FAE}"/>
              </a:ext>
            </a:extLst>
          </p:cNvPr>
          <p:cNvSpPr txBox="1"/>
          <p:nvPr/>
        </p:nvSpPr>
        <p:spPr>
          <a:xfrm>
            <a:off x="2321281" y="3452912"/>
            <a:ext cx="2131275" cy="338554"/>
          </a:xfrm>
          <a:prstGeom prst="rect">
            <a:avLst/>
          </a:prstGeom>
          <a:noFill/>
        </p:spPr>
        <p:txBody>
          <a:bodyPr wrap="square" rtlCol="0">
            <a:spAutoFit/>
          </a:bodyPr>
          <a:lstStyle/>
          <a:p>
            <a:r>
              <a:rPr kumimoji="1" lang="ja-JP" altLang="en-US" sz="1600"/>
              <a:t>液晶ディスプレイ</a:t>
            </a:r>
          </a:p>
        </p:txBody>
      </p:sp>
      <p:sp>
        <p:nvSpPr>
          <p:cNvPr id="32" name="テキスト ボックス 31">
            <a:extLst>
              <a:ext uri="{FF2B5EF4-FFF2-40B4-BE49-F238E27FC236}">
                <a16:creationId xmlns:a16="http://schemas.microsoft.com/office/drawing/2014/main" id="{E4C6B85D-75B9-E24C-8FF7-50F3C32E9E29}"/>
              </a:ext>
            </a:extLst>
          </p:cNvPr>
          <p:cNvSpPr txBox="1"/>
          <p:nvPr/>
        </p:nvSpPr>
        <p:spPr>
          <a:xfrm>
            <a:off x="1085853" y="3710559"/>
            <a:ext cx="2192311" cy="338554"/>
          </a:xfrm>
          <a:prstGeom prst="rect">
            <a:avLst/>
          </a:prstGeom>
          <a:noFill/>
        </p:spPr>
        <p:txBody>
          <a:bodyPr wrap="square" rtlCol="0">
            <a:spAutoFit/>
          </a:bodyPr>
          <a:lstStyle/>
          <a:p>
            <a:r>
              <a:rPr lang="en-US" altLang="ja-JP" sz="1600"/>
              <a:t>OLED</a:t>
            </a:r>
            <a:r>
              <a:rPr lang="ja-JP" altLang="en-US" sz="1600"/>
              <a:t>ディスプレイ</a:t>
            </a:r>
          </a:p>
        </p:txBody>
      </p:sp>
      <p:sp>
        <p:nvSpPr>
          <p:cNvPr id="33" name="正方形/長方形 32">
            <a:extLst>
              <a:ext uri="{FF2B5EF4-FFF2-40B4-BE49-F238E27FC236}">
                <a16:creationId xmlns:a16="http://schemas.microsoft.com/office/drawing/2014/main" id="{18319C13-D862-8ADD-4606-132F030FD8E5}"/>
              </a:ext>
            </a:extLst>
          </p:cNvPr>
          <p:cNvSpPr/>
          <p:nvPr/>
        </p:nvSpPr>
        <p:spPr>
          <a:xfrm>
            <a:off x="2247946" y="2110296"/>
            <a:ext cx="2204610" cy="223200"/>
          </a:xfrm>
          <a:prstGeom prst="rect">
            <a:avLst/>
          </a:prstGeom>
          <a:noFill/>
          <a:ln w="12700">
            <a:solidFill>
              <a:schemeClr val="tx1">
                <a:lumMod val="50000"/>
                <a:lumOff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正方形/長方形 33">
            <a:extLst>
              <a:ext uri="{FF2B5EF4-FFF2-40B4-BE49-F238E27FC236}">
                <a16:creationId xmlns:a16="http://schemas.microsoft.com/office/drawing/2014/main" id="{72603578-46A5-181A-985F-2F7229246E4A}"/>
              </a:ext>
            </a:extLst>
          </p:cNvPr>
          <p:cNvSpPr/>
          <p:nvPr/>
        </p:nvSpPr>
        <p:spPr>
          <a:xfrm>
            <a:off x="3259682" y="2109183"/>
            <a:ext cx="6145553" cy="223200"/>
          </a:xfrm>
          <a:prstGeom prst="rect">
            <a:avLst/>
          </a:prstGeom>
          <a:gradFill flip="none" rotWithShape="1">
            <a:gsLst>
              <a:gs pos="0">
                <a:schemeClr val="tx1"/>
              </a:gs>
              <a:gs pos="100000">
                <a:schemeClr val="bg1"/>
              </a:gs>
            </a:gsLst>
            <a:lin ang="0" scaled="1"/>
            <a:tileRect/>
          </a:gra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正方形/長方形 34">
            <a:extLst>
              <a:ext uri="{FF2B5EF4-FFF2-40B4-BE49-F238E27FC236}">
                <a16:creationId xmlns:a16="http://schemas.microsoft.com/office/drawing/2014/main" id="{E4104806-5CFF-010A-C5A7-DE44CC5DCEC4}"/>
              </a:ext>
            </a:extLst>
          </p:cNvPr>
          <p:cNvSpPr/>
          <p:nvPr/>
        </p:nvSpPr>
        <p:spPr>
          <a:xfrm>
            <a:off x="9405235" y="2111215"/>
            <a:ext cx="1581148" cy="223200"/>
          </a:xfrm>
          <a:prstGeom prst="rect">
            <a:avLst/>
          </a:prstGeom>
          <a:noFill/>
          <a:ln w="127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6" name="テキスト ボックス 35">
            <a:extLst>
              <a:ext uri="{FF2B5EF4-FFF2-40B4-BE49-F238E27FC236}">
                <a16:creationId xmlns:a16="http://schemas.microsoft.com/office/drawing/2014/main" id="{FD86DE6F-2758-4AA1-71E6-D56D5A11938D}"/>
              </a:ext>
            </a:extLst>
          </p:cNvPr>
          <p:cNvSpPr txBox="1"/>
          <p:nvPr/>
        </p:nvSpPr>
        <p:spPr>
          <a:xfrm>
            <a:off x="9765966" y="2399585"/>
            <a:ext cx="715716" cy="369332"/>
          </a:xfrm>
          <a:prstGeom prst="rect">
            <a:avLst/>
          </a:prstGeom>
          <a:noFill/>
        </p:spPr>
        <p:txBody>
          <a:bodyPr wrap="square" rtlCol="0">
            <a:spAutoFit/>
          </a:bodyPr>
          <a:lstStyle/>
          <a:p>
            <a:r>
              <a:rPr kumimoji="1" lang="en-US" altLang="ja-JP"/>
              <a:t>[nit]</a:t>
            </a:r>
            <a:endParaRPr kumimoji="1" lang="ja-JP" altLang="en-US"/>
          </a:p>
        </p:txBody>
      </p:sp>
      <p:cxnSp>
        <p:nvCxnSpPr>
          <p:cNvPr id="37" name="直線コネクタ 36">
            <a:extLst>
              <a:ext uri="{FF2B5EF4-FFF2-40B4-BE49-F238E27FC236}">
                <a16:creationId xmlns:a16="http://schemas.microsoft.com/office/drawing/2014/main" id="{BBF2AB4E-7EEB-404A-2727-6610CD622174}"/>
              </a:ext>
            </a:extLst>
          </p:cNvPr>
          <p:cNvCxnSpPr>
            <a:cxnSpLocks/>
          </p:cNvCxnSpPr>
          <p:nvPr/>
        </p:nvCxnSpPr>
        <p:spPr>
          <a:xfrm flipH="1">
            <a:off x="9405235" y="2034228"/>
            <a:ext cx="3" cy="4119829"/>
          </a:xfrm>
          <a:prstGeom prst="line">
            <a:avLst/>
          </a:prstGeom>
          <a:ln>
            <a:solidFill>
              <a:schemeClr val="bg1">
                <a:lumMod val="65000"/>
              </a:schemeClr>
            </a:solidFill>
            <a:prstDash val="dash"/>
          </a:ln>
        </p:spPr>
        <p:style>
          <a:lnRef idx="2">
            <a:schemeClr val="accent1"/>
          </a:lnRef>
          <a:fillRef idx="0">
            <a:schemeClr val="accent1"/>
          </a:fillRef>
          <a:effectRef idx="1">
            <a:schemeClr val="accent1"/>
          </a:effectRef>
          <a:fontRef idx="minor">
            <a:schemeClr val="tx1"/>
          </a:fontRef>
        </p:style>
      </p:cxnSp>
      <p:sp>
        <p:nvSpPr>
          <p:cNvPr id="38" name="テキスト ボックス 37">
            <a:extLst>
              <a:ext uri="{FF2B5EF4-FFF2-40B4-BE49-F238E27FC236}">
                <a16:creationId xmlns:a16="http://schemas.microsoft.com/office/drawing/2014/main" id="{0C967779-557C-0F2E-060B-2B0B99FEE5E4}"/>
              </a:ext>
            </a:extLst>
          </p:cNvPr>
          <p:cNvSpPr txBox="1"/>
          <p:nvPr/>
        </p:nvSpPr>
        <p:spPr>
          <a:xfrm>
            <a:off x="1447963" y="2649730"/>
            <a:ext cx="1362826" cy="400110"/>
          </a:xfrm>
          <a:prstGeom prst="rect">
            <a:avLst/>
          </a:prstGeom>
          <a:noFill/>
        </p:spPr>
        <p:txBody>
          <a:bodyPr wrap="square" rtlCol="0">
            <a:spAutoFit/>
          </a:bodyPr>
          <a:lstStyle/>
          <a:p>
            <a:r>
              <a:rPr kumimoji="1" lang="en-US" altLang="ja-JP" sz="2000" b="1">
                <a:solidFill>
                  <a:schemeClr val="accent1"/>
                </a:solidFill>
              </a:rPr>
              <a:t>HDR</a:t>
            </a:r>
            <a:endParaRPr kumimoji="1" lang="ja-JP" altLang="en-US" sz="2000" b="1">
              <a:solidFill>
                <a:schemeClr val="accent1"/>
              </a:solidFill>
            </a:endParaRPr>
          </a:p>
        </p:txBody>
      </p:sp>
      <p:sp>
        <p:nvSpPr>
          <p:cNvPr id="39" name="テキスト ボックス 38">
            <a:extLst>
              <a:ext uri="{FF2B5EF4-FFF2-40B4-BE49-F238E27FC236}">
                <a16:creationId xmlns:a16="http://schemas.microsoft.com/office/drawing/2014/main" id="{C469A30F-790B-7F9D-4BA6-161DE7784D2A}"/>
              </a:ext>
            </a:extLst>
          </p:cNvPr>
          <p:cNvSpPr txBox="1"/>
          <p:nvPr/>
        </p:nvSpPr>
        <p:spPr>
          <a:xfrm>
            <a:off x="1456659" y="2019706"/>
            <a:ext cx="1362826" cy="400110"/>
          </a:xfrm>
          <a:prstGeom prst="rect">
            <a:avLst/>
          </a:prstGeom>
          <a:noFill/>
        </p:spPr>
        <p:txBody>
          <a:bodyPr wrap="square" rtlCol="0">
            <a:spAutoFit/>
          </a:bodyPr>
          <a:lstStyle/>
          <a:p>
            <a:r>
              <a:rPr kumimoji="1" lang="ja-JP" altLang="en-US" sz="2000" b="1">
                <a:solidFill>
                  <a:schemeClr val="tx1">
                    <a:lumMod val="50000"/>
                    <a:lumOff val="50000"/>
                  </a:schemeClr>
                </a:solidFill>
              </a:rPr>
              <a:t>視覚</a:t>
            </a:r>
          </a:p>
        </p:txBody>
      </p:sp>
      <p:sp>
        <p:nvSpPr>
          <p:cNvPr id="41" name="テキスト ボックス 40">
            <a:extLst>
              <a:ext uri="{FF2B5EF4-FFF2-40B4-BE49-F238E27FC236}">
                <a16:creationId xmlns:a16="http://schemas.microsoft.com/office/drawing/2014/main" id="{1D5A7E1D-D976-E29E-17C9-51C4B6E3E8BE}"/>
              </a:ext>
            </a:extLst>
          </p:cNvPr>
          <p:cNvSpPr txBox="1"/>
          <p:nvPr/>
        </p:nvSpPr>
        <p:spPr>
          <a:xfrm>
            <a:off x="422811" y="5331409"/>
            <a:ext cx="2681766" cy="1077218"/>
          </a:xfrm>
          <a:prstGeom prst="rect">
            <a:avLst/>
          </a:prstGeom>
          <a:noFill/>
        </p:spPr>
        <p:txBody>
          <a:bodyPr wrap="square" rtlCol="0">
            <a:spAutoFit/>
          </a:bodyPr>
          <a:lstStyle/>
          <a:p>
            <a:pPr algn="ctr"/>
            <a:r>
              <a:rPr kumimoji="1" lang="ja-JP" altLang="en-US" sz="3200" b="1">
                <a:solidFill>
                  <a:srgbClr val="FF00FF"/>
                </a:solidFill>
              </a:rPr>
              <a:t>超高輝度</a:t>
            </a:r>
            <a:endParaRPr kumimoji="1" lang="en-US" altLang="ja-JP" sz="3200" b="1">
              <a:solidFill>
                <a:srgbClr val="FF00FF"/>
              </a:solidFill>
            </a:endParaRPr>
          </a:p>
          <a:p>
            <a:pPr algn="ctr"/>
            <a:r>
              <a:rPr kumimoji="1" lang="ja-JP" altLang="en-US" sz="3200" b="1">
                <a:solidFill>
                  <a:srgbClr val="FF00FF"/>
                </a:solidFill>
              </a:rPr>
              <a:t>ディスプレイ</a:t>
            </a:r>
          </a:p>
        </p:txBody>
      </p:sp>
      <p:sp>
        <p:nvSpPr>
          <p:cNvPr id="45" name="正方形/長方形 44">
            <a:extLst>
              <a:ext uri="{FF2B5EF4-FFF2-40B4-BE49-F238E27FC236}">
                <a16:creationId xmlns:a16="http://schemas.microsoft.com/office/drawing/2014/main" id="{2753A05F-91DE-A2F8-80B6-A84111F8A3B6}"/>
              </a:ext>
            </a:extLst>
          </p:cNvPr>
          <p:cNvSpPr/>
          <p:nvPr/>
        </p:nvSpPr>
        <p:spPr>
          <a:xfrm>
            <a:off x="3259681" y="4706919"/>
            <a:ext cx="1926682" cy="223200"/>
          </a:xfrm>
          <a:prstGeom prst="rect">
            <a:avLst/>
          </a:prstGeom>
          <a:pattFill prst="wdDnDiag">
            <a:fgClr>
              <a:srgbClr val="FF0000"/>
            </a:fgClr>
            <a:bgClr>
              <a:schemeClr val="bg1"/>
            </a:bgClr>
          </a:patt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46" name="正方形/長方形 45">
            <a:extLst>
              <a:ext uri="{FF2B5EF4-FFF2-40B4-BE49-F238E27FC236}">
                <a16:creationId xmlns:a16="http://schemas.microsoft.com/office/drawing/2014/main" id="{C064DFB9-4AD3-12E2-0A21-7415D3D7266A}"/>
              </a:ext>
            </a:extLst>
          </p:cNvPr>
          <p:cNvSpPr/>
          <p:nvPr/>
        </p:nvSpPr>
        <p:spPr>
          <a:xfrm>
            <a:off x="5186363" y="4706920"/>
            <a:ext cx="3613119" cy="223200"/>
          </a:xfrm>
          <a:prstGeom prst="rect">
            <a:avLst/>
          </a:prstGeom>
          <a:gradFill flip="none" rotWithShape="1">
            <a:gsLst>
              <a:gs pos="0">
                <a:schemeClr val="tx1"/>
              </a:gs>
              <a:gs pos="100000">
                <a:schemeClr val="bg1"/>
              </a:gs>
            </a:gsLst>
            <a:lin ang="0" scaled="1"/>
            <a:tileRect/>
          </a:gra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テキスト ボックス 46">
            <a:extLst>
              <a:ext uri="{FF2B5EF4-FFF2-40B4-BE49-F238E27FC236}">
                <a16:creationId xmlns:a16="http://schemas.microsoft.com/office/drawing/2014/main" id="{6A8FE60E-9212-35E2-F114-0CD8FA516621}"/>
              </a:ext>
            </a:extLst>
          </p:cNvPr>
          <p:cNvSpPr txBox="1"/>
          <p:nvPr/>
        </p:nvSpPr>
        <p:spPr>
          <a:xfrm>
            <a:off x="437870" y="4442562"/>
            <a:ext cx="2681766" cy="830997"/>
          </a:xfrm>
          <a:prstGeom prst="rect">
            <a:avLst/>
          </a:prstGeom>
          <a:noFill/>
        </p:spPr>
        <p:txBody>
          <a:bodyPr wrap="square" rtlCol="0">
            <a:spAutoFit/>
          </a:bodyPr>
          <a:lstStyle/>
          <a:p>
            <a:pPr algn="ctr"/>
            <a:r>
              <a:rPr kumimoji="1" lang="ja-JP" altLang="en-US" sz="2400" b="1">
                <a:solidFill>
                  <a:srgbClr val="0070C0"/>
                </a:solidFill>
              </a:rPr>
              <a:t>従来の</a:t>
            </a:r>
            <a:r>
              <a:rPr kumimoji="1" lang="en-US" altLang="ja-JP" sz="2400" b="1">
                <a:solidFill>
                  <a:srgbClr val="0070C0"/>
                </a:solidFill>
              </a:rPr>
              <a:t>LED</a:t>
            </a:r>
          </a:p>
          <a:p>
            <a:pPr algn="ctr"/>
            <a:r>
              <a:rPr kumimoji="1" lang="ja-JP" altLang="en-US" sz="2400" b="1">
                <a:solidFill>
                  <a:srgbClr val="0070C0"/>
                </a:solidFill>
              </a:rPr>
              <a:t>ディスプレイ</a:t>
            </a:r>
          </a:p>
        </p:txBody>
      </p:sp>
      <p:sp>
        <p:nvSpPr>
          <p:cNvPr id="48" name="テキスト ボックス 47">
            <a:extLst>
              <a:ext uri="{FF2B5EF4-FFF2-40B4-BE49-F238E27FC236}">
                <a16:creationId xmlns:a16="http://schemas.microsoft.com/office/drawing/2014/main" id="{9C4A3A13-E6FE-75A9-BBDD-FBBAF86EE96B}"/>
              </a:ext>
            </a:extLst>
          </p:cNvPr>
          <p:cNvSpPr txBox="1"/>
          <p:nvPr/>
        </p:nvSpPr>
        <p:spPr>
          <a:xfrm>
            <a:off x="3300677" y="4963362"/>
            <a:ext cx="1327150" cy="261610"/>
          </a:xfrm>
          <a:prstGeom prst="rect">
            <a:avLst/>
          </a:prstGeom>
          <a:noFill/>
        </p:spPr>
        <p:txBody>
          <a:bodyPr wrap="square" rtlCol="0">
            <a:spAutoFit/>
          </a:bodyPr>
          <a:lstStyle/>
          <a:p>
            <a:r>
              <a:rPr kumimoji="1" lang="ja-JP" altLang="en-US" sz="1100">
                <a:solidFill>
                  <a:srgbClr val="FF0000"/>
                </a:solidFill>
              </a:rPr>
              <a:t>黒つぶれ領域</a:t>
            </a:r>
          </a:p>
        </p:txBody>
      </p:sp>
      <p:sp>
        <p:nvSpPr>
          <p:cNvPr id="3" name="テキスト ボックス 2">
            <a:extLst>
              <a:ext uri="{FF2B5EF4-FFF2-40B4-BE49-F238E27FC236}">
                <a16:creationId xmlns:a16="http://schemas.microsoft.com/office/drawing/2014/main" id="{543EBE79-700D-2DCC-16F4-CDA63707C2BD}"/>
              </a:ext>
            </a:extLst>
          </p:cNvPr>
          <p:cNvSpPr txBox="1"/>
          <p:nvPr/>
        </p:nvSpPr>
        <p:spPr>
          <a:xfrm>
            <a:off x="4620226" y="2379292"/>
            <a:ext cx="1080000" cy="369332"/>
          </a:xfrm>
          <a:prstGeom prst="rect">
            <a:avLst/>
          </a:prstGeom>
          <a:noFill/>
        </p:spPr>
        <p:txBody>
          <a:bodyPr wrap="square" rtlCol="0">
            <a:spAutoFit/>
          </a:bodyPr>
          <a:lstStyle/>
          <a:p>
            <a:pPr algn="ctr"/>
            <a:r>
              <a:rPr kumimoji="1" lang="en-US" altLang="ja-JP"/>
              <a:t>0.1</a:t>
            </a:r>
            <a:endParaRPr kumimoji="1" lang="ja-JP" altLang="en-US"/>
          </a:p>
        </p:txBody>
      </p:sp>
      <p:sp>
        <p:nvSpPr>
          <p:cNvPr id="15" name="テキスト ボックス 14">
            <a:extLst>
              <a:ext uri="{FF2B5EF4-FFF2-40B4-BE49-F238E27FC236}">
                <a16:creationId xmlns:a16="http://schemas.microsoft.com/office/drawing/2014/main" id="{DE80DC24-CE72-FB68-00A8-5BEC43B1FD26}"/>
              </a:ext>
            </a:extLst>
          </p:cNvPr>
          <p:cNvSpPr txBox="1"/>
          <p:nvPr/>
        </p:nvSpPr>
        <p:spPr>
          <a:xfrm>
            <a:off x="1639855" y="2381477"/>
            <a:ext cx="1080000" cy="369332"/>
          </a:xfrm>
          <a:prstGeom prst="rect">
            <a:avLst/>
          </a:prstGeom>
          <a:noFill/>
        </p:spPr>
        <p:txBody>
          <a:bodyPr wrap="square" rtlCol="0">
            <a:spAutoFit/>
          </a:bodyPr>
          <a:lstStyle/>
          <a:p>
            <a:r>
              <a:rPr lang="en-US" altLang="ja-JP"/>
              <a:t>~0.0001</a:t>
            </a:r>
            <a:endParaRPr kumimoji="1" lang="ja-JP" altLang="en-US"/>
          </a:p>
        </p:txBody>
      </p:sp>
      <p:sp>
        <p:nvSpPr>
          <p:cNvPr id="16" name="テキスト ボックス 15">
            <a:extLst>
              <a:ext uri="{FF2B5EF4-FFF2-40B4-BE49-F238E27FC236}">
                <a16:creationId xmlns:a16="http://schemas.microsoft.com/office/drawing/2014/main" id="{DA46754C-1ECD-C3A8-247E-36DC4D9EE19E}"/>
              </a:ext>
            </a:extLst>
          </p:cNvPr>
          <p:cNvSpPr txBox="1"/>
          <p:nvPr/>
        </p:nvSpPr>
        <p:spPr>
          <a:xfrm>
            <a:off x="8895708" y="2386055"/>
            <a:ext cx="1080000" cy="369332"/>
          </a:xfrm>
          <a:prstGeom prst="rect">
            <a:avLst/>
          </a:prstGeom>
          <a:noFill/>
        </p:spPr>
        <p:txBody>
          <a:bodyPr wrap="square" rtlCol="0">
            <a:spAutoFit/>
          </a:bodyPr>
          <a:lstStyle/>
          <a:p>
            <a:pPr algn="ctr"/>
            <a:r>
              <a:rPr kumimoji="1" lang="en-US" altLang="ja-JP"/>
              <a:t>10,000</a:t>
            </a:r>
            <a:endParaRPr kumimoji="1" lang="ja-JP" altLang="en-US"/>
          </a:p>
        </p:txBody>
      </p:sp>
      <p:sp>
        <p:nvSpPr>
          <p:cNvPr id="17" name="テキスト ボックス 16">
            <a:extLst>
              <a:ext uri="{FF2B5EF4-FFF2-40B4-BE49-F238E27FC236}">
                <a16:creationId xmlns:a16="http://schemas.microsoft.com/office/drawing/2014/main" id="{5A4727D2-BBEA-E7DB-2EA8-336536706621}"/>
              </a:ext>
            </a:extLst>
          </p:cNvPr>
          <p:cNvSpPr txBox="1"/>
          <p:nvPr/>
        </p:nvSpPr>
        <p:spPr>
          <a:xfrm>
            <a:off x="6052475" y="2386055"/>
            <a:ext cx="1080000" cy="369332"/>
          </a:xfrm>
          <a:prstGeom prst="rect">
            <a:avLst/>
          </a:prstGeom>
          <a:noFill/>
        </p:spPr>
        <p:txBody>
          <a:bodyPr wrap="square" rtlCol="0">
            <a:spAutoFit/>
          </a:bodyPr>
          <a:lstStyle/>
          <a:p>
            <a:pPr algn="ctr"/>
            <a:r>
              <a:rPr kumimoji="1" lang="en-US" altLang="ja-JP"/>
              <a:t>10</a:t>
            </a:r>
            <a:endParaRPr kumimoji="1" lang="ja-JP" altLang="en-US"/>
          </a:p>
        </p:txBody>
      </p:sp>
      <p:sp>
        <p:nvSpPr>
          <p:cNvPr id="18" name="テキスト ボックス 17">
            <a:extLst>
              <a:ext uri="{FF2B5EF4-FFF2-40B4-BE49-F238E27FC236}">
                <a16:creationId xmlns:a16="http://schemas.microsoft.com/office/drawing/2014/main" id="{2DAFFEB2-99E3-0685-9338-98BE3D25C55F}"/>
              </a:ext>
            </a:extLst>
          </p:cNvPr>
          <p:cNvSpPr txBox="1"/>
          <p:nvPr/>
        </p:nvSpPr>
        <p:spPr>
          <a:xfrm>
            <a:off x="6975895" y="2386055"/>
            <a:ext cx="1080000" cy="369332"/>
          </a:xfrm>
          <a:prstGeom prst="rect">
            <a:avLst/>
          </a:prstGeom>
          <a:noFill/>
        </p:spPr>
        <p:txBody>
          <a:bodyPr wrap="square" rtlCol="0">
            <a:spAutoFit/>
          </a:bodyPr>
          <a:lstStyle/>
          <a:p>
            <a:pPr algn="ctr"/>
            <a:r>
              <a:rPr kumimoji="1" lang="en-US" altLang="ja-JP"/>
              <a:t>100</a:t>
            </a:r>
            <a:endParaRPr kumimoji="1" lang="ja-JP" altLang="en-US"/>
          </a:p>
        </p:txBody>
      </p:sp>
      <p:sp>
        <p:nvSpPr>
          <p:cNvPr id="20" name="テキスト ボックス 19">
            <a:extLst>
              <a:ext uri="{FF2B5EF4-FFF2-40B4-BE49-F238E27FC236}">
                <a16:creationId xmlns:a16="http://schemas.microsoft.com/office/drawing/2014/main" id="{C7AD1278-3B79-97B9-8887-AB9EFE5717A9}"/>
              </a:ext>
            </a:extLst>
          </p:cNvPr>
          <p:cNvSpPr txBox="1"/>
          <p:nvPr/>
        </p:nvSpPr>
        <p:spPr>
          <a:xfrm>
            <a:off x="7882615" y="2386055"/>
            <a:ext cx="1080000" cy="369332"/>
          </a:xfrm>
          <a:prstGeom prst="rect">
            <a:avLst/>
          </a:prstGeom>
          <a:noFill/>
        </p:spPr>
        <p:txBody>
          <a:bodyPr wrap="square" rtlCol="0">
            <a:spAutoFit/>
          </a:bodyPr>
          <a:lstStyle/>
          <a:p>
            <a:pPr algn="ctr"/>
            <a:r>
              <a:rPr kumimoji="1" lang="en-US" altLang="ja-JP"/>
              <a:t>1000</a:t>
            </a:r>
            <a:endParaRPr kumimoji="1" lang="ja-JP" altLang="en-US"/>
          </a:p>
        </p:txBody>
      </p:sp>
      <p:sp>
        <p:nvSpPr>
          <p:cNvPr id="21" name="テキスト ボックス 20">
            <a:extLst>
              <a:ext uri="{FF2B5EF4-FFF2-40B4-BE49-F238E27FC236}">
                <a16:creationId xmlns:a16="http://schemas.microsoft.com/office/drawing/2014/main" id="{6E9CF259-46FC-ACF5-8B8F-52BF57B601D7}"/>
              </a:ext>
            </a:extLst>
          </p:cNvPr>
          <p:cNvSpPr txBox="1"/>
          <p:nvPr/>
        </p:nvSpPr>
        <p:spPr>
          <a:xfrm>
            <a:off x="5324412" y="2386055"/>
            <a:ext cx="1080000" cy="369332"/>
          </a:xfrm>
          <a:prstGeom prst="rect">
            <a:avLst/>
          </a:prstGeom>
          <a:noFill/>
        </p:spPr>
        <p:txBody>
          <a:bodyPr wrap="square" rtlCol="0">
            <a:spAutoFit/>
          </a:bodyPr>
          <a:lstStyle/>
          <a:p>
            <a:pPr algn="ctr"/>
            <a:r>
              <a:rPr kumimoji="1" lang="en-US" altLang="ja-JP"/>
              <a:t>1</a:t>
            </a:r>
            <a:endParaRPr kumimoji="1" lang="ja-JP" altLang="en-US"/>
          </a:p>
        </p:txBody>
      </p:sp>
      <p:sp>
        <p:nvSpPr>
          <p:cNvPr id="22" name="テキスト ボックス 21">
            <a:extLst>
              <a:ext uri="{FF2B5EF4-FFF2-40B4-BE49-F238E27FC236}">
                <a16:creationId xmlns:a16="http://schemas.microsoft.com/office/drawing/2014/main" id="{BCDFD624-5658-F3D6-0518-D844F9F8E855}"/>
              </a:ext>
            </a:extLst>
          </p:cNvPr>
          <p:cNvSpPr txBox="1"/>
          <p:nvPr/>
        </p:nvSpPr>
        <p:spPr>
          <a:xfrm>
            <a:off x="2836260" y="2386055"/>
            <a:ext cx="1080000" cy="369332"/>
          </a:xfrm>
          <a:prstGeom prst="rect">
            <a:avLst/>
          </a:prstGeom>
          <a:noFill/>
        </p:spPr>
        <p:txBody>
          <a:bodyPr wrap="square" rtlCol="0">
            <a:spAutoFit/>
          </a:bodyPr>
          <a:lstStyle/>
          <a:p>
            <a:pPr algn="ctr"/>
            <a:r>
              <a:rPr kumimoji="1" lang="en-US" altLang="ja-JP"/>
              <a:t>0.001</a:t>
            </a:r>
            <a:endParaRPr kumimoji="1" lang="ja-JP" altLang="en-US"/>
          </a:p>
        </p:txBody>
      </p:sp>
      <p:sp>
        <p:nvSpPr>
          <p:cNvPr id="24" name="テキスト ボックス 23">
            <a:extLst>
              <a:ext uri="{FF2B5EF4-FFF2-40B4-BE49-F238E27FC236}">
                <a16:creationId xmlns:a16="http://schemas.microsoft.com/office/drawing/2014/main" id="{F5AD34D1-2B65-2189-B36E-7C328AD6CFDC}"/>
              </a:ext>
            </a:extLst>
          </p:cNvPr>
          <p:cNvSpPr txBox="1"/>
          <p:nvPr/>
        </p:nvSpPr>
        <p:spPr>
          <a:xfrm>
            <a:off x="3759676" y="2386055"/>
            <a:ext cx="1080000" cy="369332"/>
          </a:xfrm>
          <a:prstGeom prst="rect">
            <a:avLst/>
          </a:prstGeom>
          <a:noFill/>
        </p:spPr>
        <p:txBody>
          <a:bodyPr wrap="square" rtlCol="0">
            <a:spAutoFit/>
          </a:bodyPr>
          <a:lstStyle/>
          <a:p>
            <a:pPr algn="ctr"/>
            <a:r>
              <a:rPr kumimoji="1" lang="en-US" altLang="ja-JP"/>
              <a:t>0.01</a:t>
            </a:r>
            <a:endParaRPr kumimoji="1" lang="ja-JP" altLang="en-US"/>
          </a:p>
        </p:txBody>
      </p:sp>
    </p:spTree>
    <p:extLst>
      <p:ext uri="{BB962C8B-B14F-4D97-AF65-F5344CB8AC3E}">
        <p14:creationId xmlns:p14="http://schemas.microsoft.com/office/powerpoint/2010/main" val="22515302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91DAEFD-6B56-DE78-6300-F404A8683141}"/>
              </a:ext>
            </a:extLst>
          </p:cNvPr>
          <p:cNvSpPr>
            <a:spLocks noGrp="1"/>
          </p:cNvSpPr>
          <p:nvPr>
            <p:ph type="title"/>
          </p:nvPr>
        </p:nvSpPr>
        <p:spPr/>
        <p:txBody>
          <a:bodyPr/>
          <a:lstStyle/>
          <a:p>
            <a:r>
              <a:rPr lang="ja-JP" altLang="en-US"/>
              <a:t>従来のディスプレイとの比較</a:t>
            </a:r>
            <a:endParaRPr kumimoji="1" lang="ja-JP" altLang="en-US"/>
          </a:p>
        </p:txBody>
      </p:sp>
      <p:pic>
        <p:nvPicPr>
          <p:cNvPr id="6" name="図 5">
            <a:extLst>
              <a:ext uri="{FF2B5EF4-FFF2-40B4-BE49-F238E27FC236}">
                <a16:creationId xmlns:a16="http://schemas.microsoft.com/office/drawing/2014/main" id="{FC07D82B-490C-6D08-DA70-55930C8049D2}"/>
              </a:ext>
            </a:extLst>
          </p:cNvPr>
          <p:cNvPicPr>
            <a:picLocks noChangeAspect="1"/>
          </p:cNvPicPr>
          <p:nvPr/>
        </p:nvPicPr>
        <p:blipFill>
          <a:blip r:embed="rId3"/>
          <a:stretch>
            <a:fillRect/>
          </a:stretch>
        </p:blipFill>
        <p:spPr>
          <a:xfrm>
            <a:off x="6243125" y="2063721"/>
            <a:ext cx="5790613" cy="3862293"/>
          </a:xfrm>
          <a:prstGeom prst="rect">
            <a:avLst/>
          </a:prstGeom>
        </p:spPr>
      </p:pic>
      <p:grpSp>
        <p:nvGrpSpPr>
          <p:cNvPr id="18" name="グループ化 17">
            <a:extLst>
              <a:ext uri="{FF2B5EF4-FFF2-40B4-BE49-F238E27FC236}">
                <a16:creationId xmlns:a16="http://schemas.microsoft.com/office/drawing/2014/main" id="{B06E97CC-7849-64B0-5121-2BDED498096B}"/>
              </a:ext>
            </a:extLst>
          </p:cNvPr>
          <p:cNvGrpSpPr/>
          <p:nvPr/>
        </p:nvGrpSpPr>
        <p:grpSpPr>
          <a:xfrm>
            <a:off x="77666" y="2069557"/>
            <a:ext cx="5781857" cy="4352558"/>
            <a:chOff x="158262" y="2063720"/>
            <a:chExt cx="7171023" cy="5398317"/>
          </a:xfrm>
        </p:grpSpPr>
        <p:pic>
          <p:nvPicPr>
            <p:cNvPr id="11" name="図 10">
              <a:extLst>
                <a:ext uri="{FF2B5EF4-FFF2-40B4-BE49-F238E27FC236}">
                  <a16:creationId xmlns:a16="http://schemas.microsoft.com/office/drawing/2014/main" id="{25842A9C-913B-6077-7FA2-D963B424141C}"/>
                </a:ext>
              </a:extLst>
            </p:cNvPr>
            <p:cNvPicPr>
              <a:picLocks noChangeAspect="1"/>
            </p:cNvPicPr>
            <p:nvPr/>
          </p:nvPicPr>
          <p:blipFill>
            <a:blip r:embed="rId4"/>
            <a:stretch>
              <a:fillRect/>
            </a:stretch>
          </p:blipFill>
          <p:spPr>
            <a:xfrm>
              <a:off x="158262" y="2063720"/>
              <a:ext cx="7171023" cy="4783017"/>
            </a:xfrm>
            <a:prstGeom prst="rect">
              <a:avLst/>
            </a:prstGeom>
          </p:spPr>
        </p:pic>
        <p:sp>
          <p:nvSpPr>
            <p:cNvPr id="13" name="テキスト ボックス 12">
              <a:extLst>
                <a:ext uri="{FF2B5EF4-FFF2-40B4-BE49-F238E27FC236}">
                  <a16:creationId xmlns:a16="http://schemas.microsoft.com/office/drawing/2014/main" id="{3F98D714-E10A-6B07-190C-A12A5731C9FB}"/>
                </a:ext>
              </a:extLst>
            </p:cNvPr>
            <p:cNvSpPr txBox="1"/>
            <p:nvPr/>
          </p:nvSpPr>
          <p:spPr>
            <a:xfrm>
              <a:off x="490220" y="7003968"/>
              <a:ext cx="6507107" cy="458069"/>
            </a:xfrm>
            <a:prstGeom prst="rect">
              <a:avLst/>
            </a:prstGeom>
            <a:noFill/>
          </p:spPr>
          <p:txBody>
            <a:bodyPr wrap="square" rtlCol="0">
              <a:spAutoFit/>
            </a:bodyPr>
            <a:lstStyle/>
            <a:p>
              <a:r>
                <a:rPr lang="ja-JP" altLang="en-US"/>
                <a:t>右下が従来のディスプレイ</a:t>
              </a:r>
              <a:r>
                <a:rPr lang="en-US" altLang="ja-JP"/>
                <a:t>(displayHDR400)</a:t>
              </a:r>
              <a:endParaRPr kumimoji="1" lang="ja-JP" altLang="en-US"/>
            </a:p>
          </p:txBody>
        </p:sp>
      </p:grpSp>
      <p:sp>
        <p:nvSpPr>
          <p:cNvPr id="15" name="テキスト ボックス 14">
            <a:extLst>
              <a:ext uri="{FF2B5EF4-FFF2-40B4-BE49-F238E27FC236}">
                <a16:creationId xmlns:a16="http://schemas.microsoft.com/office/drawing/2014/main" id="{1C686A60-6B08-3471-02DC-6272670E0254}"/>
              </a:ext>
            </a:extLst>
          </p:cNvPr>
          <p:cNvSpPr txBox="1"/>
          <p:nvPr/>
        </p:nvSpPr>
        <p:spPr>
          <a:xfrm>
            <a:off x="9307245" y="5556682"/>
            <a:ext cx="1665555" cy="369332"/>
          </a:xfrm>
          <a:prstGeom prst="rect">
            <a:avLst/>
          </a:prstGeom>
          <a:noFill/>
        </p:spPr>
        <p:txBody>
          <a:bodyPr wrap="square" rtlCol="0">
            <a:spAutoFit/>
          </a:bodyPr>
          <a:lstStyle/>
          <a:p>
            <a:r>
              <a:rPr kumimoji="1" lang="ja-JP" altLang="en-US">
                <a:solidFill>
                  <a:srgbClr val="FF7C80"/>
                </a:solidFill>
              </a:rPr>
              <a:t>ほぼ見えない</a:t>
            </a:r>
          </a:p>
        </p:txBody>
      </p:sp>
      <p:cxnSp>
        <p:nvCxnSpPr>
          <p:cNvPr id="17" name="直線矢印コネクタ 16">
            <a:extLst>
              <a:ext uri="{FF2B5EF4-FFF2-40B4-BE49-F238E27FC236}">
                <a16:creationId xmlns:a16="http://schemas.microsoft.com/office/drawing/2014/main" id="{BCC32C02-F303-085A-AF0D-49DF7A9DD9D8}"/>
              </a:ext>
            </a:extLst>
          </p:cNvPr>
          <p:cNvCxnSpPr/>
          <p:nvPr/>
        </p:nvCxnSpPr>
        <p:spPr>
          <a:xfrm flipV="1">
            <a:off x="10761785" y="5442438"/>
            <a:ext cx="246184" cy="193431"/>
          </a:xfrm>
          <a:prstGeom prst="straightConnector1">
            <a:avLst/>
          </a:prstGeom>
          <a:ln>
            <a:solidFill>
              <a:srgbClr val="FF7C80"/>
            </a:solidFill>
            <a:tailEnd type="triangle"/>
          </a:ln>
        </p:spPr>
        <p:style>
          <a:lnRef idx="2">
            <a:schemeClr val="accent1"/>
          </a:lnRef>
          <a:fillRef idx="0">
            <a:schemeClr val="accent1"/>
          </a:fillRef>
          <a:effectRef idx="1">
            <a:schemeClr val="accent1"/>
          </a:effectRef>
          <a:fontRef idx="minor">
            <a:schemeClr val="tx1"/>
          </a:fontRef>
        </p:style>
      </p:cxnSp>
      <p:sp>
        <p:nvSpPr>
          <p:cNvPr id="3" name="矢印: 右 2">
            <a:extLst>
              <a:ext uri="{FF2B5EF4-FFF2-40B4-BE49-F238E27FC236}">
                <a16:creationId xmlns:a16="http://schemas.microsoft.com/office/drawing/2014/main" id="{D6B8D576-7603-E251-F74A-5FA79D2E494B}"/>
              </a:ext>
            </a:extLst>
          </p:cNvPr>
          <p:cNvSpPr/>
          <p:nvPr/>
        </p:nvSpPr>
        <p:spPr>
          <a:xfrm>
            <a:off x="5456634" y="4267891"/>
            <a:ext cx="1278731" cy="285750"/>
          </a:xfrm>
          <a:prstGeom prst="rightArrow">
            <a:avLst>
              <a:gd name="adj1" fmla="val 50000"/>
              <a:gd name="adj2" fmla="val 102500"/>
            </a:avLst>
          </a:prstGeom>
          <a:gradFill flip="none" rotWithShape="1">
            <a:gsLst>
              <a:gs pos="0">
                <a:srgbClr val="6F6C00"/>
              </a:gs>
              <a:gs pos="100000">
                <a:srgbClr val="FFFF00">
                  <a:shade val="100000"/>
                  <a:satMod val="115000"/>
                </a:srgbClr>
              </a:gs>
            </a:gsLst>
            <a:lin ang="10800000" scaled="1"/>
            <a:tileRect/>
          </a:gra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04F8B842-6C08-A48E-91F9-C0421FA38682}"/>
              </a:ext>
            </a:extLst>
          </p:cNvPr>
          <p:cNvSpPr txBox="1"/>
          <p:nvPr/>
        </p:nvSpPr>
        <p:spPr>
          <a:xfrm>
            <a:off x="4848225" y="3349611"/>
            <a:ext cx="2495550" cy="584775"/>
          </a:xfrm>
          <a:prstGeom prst="rect">
            <a:avLst/>
          </a:prstGeom>
          <a:gradFill flip="none" rotWithShape="1">
            <a:gsLst>
              <a:gs pos="0">
                <a:srgbClr val="6F6C00"/>
              </a:gs>
              <a:gs pos="50000">
                <a:srgbClr val="FFFF00">
                  <a:shade val="67500"/>
                  <a:satMod val="115000"/>
                </a:srgbClr>
              </a:gs>
              <a:gs pos="100000">
                <a:srgbClr val="FFFF00">
                  <a:shade val="100000"/>
                  <a:satMod val="115000"/>
                </a:srgbClr>
              </a:gs>
            </a:gsLst>
            <a:lin ang="10800000" scaled="1"/>
            <a:tileRect/>
          </a:gra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pPr algn="ctr"/>
            <a:r>
              <a:rPr kumimoji="1" lang="ja-JP" altLang="en-US" sz="1600">
                <a:solidFill>
                  <a:schemeClr val="tx1"/>
                </a:solidFill>
              </a:rPr>
              <a:t>ハイライトに露出</a:t>
            </a:r>
            <a:r>
              <a:rPr lang="ja-JP" altLang="en-US" sz="1600">
                <a:solidFill>
                  <a:schemeClr val="tx1"/>
                </a:solidFill>
              </a:rPr>
              <a:t>を</a:t>
            </a:r>
            <a:endParaRPr lang="en-US" altLang="ja-JP" sz="1600">
              <a:solidFill>
                <a:schemeClr val="tx1"/>
              </a:solidFill>
            </a:endParaRPr>
          </a:p>
          <a:p>
            <a:pPr algn="ctr"/>
            <a:r>
              <a:rPr kumimoji="1" lang="ja-JP" altLang="en-US" sz="1600">
                <a:solidFill>
                  <a:schemeClr val="tx1"/>
                </a:solidFill>
              </a:rPr>
              <a:t>合わせて撮影すると</a:t>
            </a:r>
            <a:r>
              <a:rPr kumimoji="1" lang="en-US" altLang="ja-JP" sz="1600">
                <a:solidFill>
                  <a:schemeClr val="tx1"/>
                </a:solidFill>
              </a:rPr>
              <a:t>…</a:t>
            </a:r>
            <a:endParaRPr kumimoji="1" lang="ja-JP" altLang="en-US" sz="1600">
              <a:solidFill>
                <a:schemeClr val="tx1"/>
              </a:solidFill>
            </a:endParaRPr>
          </a:p>
        </p:txBody>
      </p:sp>
    </p:spTree>
    <p:extLst>
      <p:ext uri="{BB962C8B-B14F-4D97-AF65-F5344CB8AC3E}">
        <p14:creationId xmlns:p14="http://schemas.microsoft.com/office/powerpoint/2010/main" val="174146695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AD1E4-2D6B-F5E2-FD55-2E0B4DD1D4FF}"/>
            </a:ext>
          </a:extLst>
        </p:cNvPr>
        <p:cNvGrpSpPr/>
        <p:nvPr/>
      </p:nvGrpSpPr>
      <p:grpSpPr>
        <a:xfrm>
          <a:off x="0" y="0"/>
          <a:ext cx="0" cy="0"/>
          <a:chOff x="0" y="0"/>
          <a:chExt cx="0" cy="0"/>
        </a:xfrm>
      </p:grpSpPr>
      <p:pic>
        <p:nvPicPr>
          <p:cNvPr id="6" name="図 5">
            <a:extLst>
              <a:ext uri="{FF2B5EF4-FFF2-40B4-BE49-F238E27FC236}">
                <a16:creationId xmlns:a16="http://schemas.microsoft.com/office/drawing/2014/main" id="{95B50982-CB45-5378-F2B2-4FF8FA9519B4}"/>
              </a:ext>
            </a:extLst>
          </p:cNvPr>
          <p:cNvPicPr>
            <a:picLocks noChangeAspect="1"/>
          </p:cNvPicPr>
          <p:nvPr/>
        </p:nvPicPr>
        <p:blipFill>
          <a:blip r:embed="rId3"/>
          <a:stretch>
            <a:fillRect/>
          </a:stretch>
        </p:blipFill>
        <p:spPr>
          <a:xfrm>
            <a:off x="3821765" y="3983845"/>
            <a:ext cx="4547911" cy="2381950"/>
          </a:xfrm>
          <a:prstGeom prst="rect">
            <a:avLst/>
          </a:prstGeom>
        </p:spPr>
      </p:pic>
      <p:sp>
        <p:nvSpPr>
          <p:cNvPr id="2" name="Title 1">
            <a:extLst>
              <a:ext uri="{FF2B5EF4-FFF2-40B4-BE49-F238E27FC236}">
                <a16:creationId xmlns:a16="http://schemas.microsoft.com/office/drawing/2014/main" id="{4B2F3E85-6A87-CC5D-1302-D2252C5D7F5E}"/>
              </a:ext>
            </a:extLst>
          </p:cNvPr>
          <p:cNvSpPr>
            <a:spLocks noGrp="1"/>
          </p:cNvSpPr>
          <p:nvPr>
            <p:ph type="title"/>
          </p:nvPr>
        </p:nvSpPr>
        <p:spPr/>
        <p:txBody>
          <a:bodyPr/>
          <a:lstStyle/>
          <a:p>
            <a:r>
              <a:rPr lang="ja-JP" altLang="en-US"/>
              <a:t>実現できたこと</a:t>
            </a:r>
            <a:endParaRPr kumimoji="1" lang="en-US"/>
          </a:p>
        </p:txBody>
      </p:sp>
      <p:sp>
        <p:nvSpPr>
          <p:cNvPr id="3" name="Content Placeholder 2">
            <a:extLst>
              <a:ext uri="{FF2B5EF4-FFF2-40B4-BE49-F238E27FC236}">
                <a16:creationId xmlns:a16="http://schemas.microsoft.com/office/drawing/2014/main" id="{F289E607-B891-97E3-1A93-F9E97608CA96}"/>
              </a:ext>
            </a:extLst>
          </p:cNvPr>
          <p:cNvSpPr>
            <a:spLocks noGrp="1"/>
          </p:cNvSpPr>
          <p:nvPr>
            <p:ph idx="1"/>
          </p:nvPr>
        </p:nvSpPr>
        <p:spPr/>
        <p:txBody>
          <a:bodyPr/>
          <a:lstStyle/>
          <a:p>
            <a:r>
              <a:rPr lang="ja-JP" altLang="en-US"/>
              <a:t>これまで見えなかったものが見えるように</a:t>
            </a:r>
            <a:endParaRPr lang="en-US" altLang="ja-JP"/>
          </a:p>
          <a:p>
            <a:pPr lvl="1"/>
            <a:r>
              <a:rPr lang="ja-JP" altLang="en-US"/>
              <a:t>各種ベンチマークで最上級の</a:t>
            </a:r>
            <a:r>
              <a:rPr lang="en-US" altLang="ja-JP"/>
              <a:t>10,000 nits</a:t>
            </a:r>
            <a:r>
              <a:rPr lang="ja-JP" altLang="en-US"/>
              <a:t>モードが白飛びなく表現できる</a:t>
            </a:r>
            <a:endParaRPr lang="en-US" altLang="ja-JP"/>
          </a:p>
          <a:p>
            <a:pPr lvl="1"/>
            <a:r>
              <a:rPr lang="en-US" altLang="ja-JP"/>
              <a:t>“True Black”</a:t>
            </a:r>
            <a:r>
              <a:rPr lang="ja-JP" altLang="en-US"/>
              <a:t>があるなら</a:t>
            </a:r>
            <a:r>
              <a:rPr lang="en-US" altLang="ja-JP"/>
              <a:t>”True</a:t>
            </a:r>
            <a:r>
              <a:rPr lang="ja-JP" altLang="en-US"/>
              <a:t> </a:t>
            </a:r>
            <a:r>
              <a:rPr lang="en-US" altLang="ja-JP"/>
              <a:t>White”</a:t>
            </a:r>
            <a:r>
              <a:rPr lang="ja-JP" altLang="en-US"/>
              <a:t>？</a:t>
            </a:r>
            <a:endParaRPr lang="en-US" altLang="ja-JP"/>
          </a:p>
          <a:p>
            <a:r>
              <a:rPr lang="en-US" altLang="ja-JP"/>
              <a:t>“</a:t>
            </a:r>
            <a:r>
              <a:rPr lang="ja-JP" altLang="en-US"/>
              <a:t>明るい</a:t>
            </a:r>
            <a:r>
              <a:rPr lang="en-US" altLang="ja-JP"/>
              <a:t>”</a:t>
            </a:r>
            <a:r>
              <a:rPr lang="ja-JP" altLang="en-US"/>
              <a:t>ではなく</a:t>
            </a:r>
            <a:r>
              <a:rPr lang="en-US" altLang="ja-JP"/>
              <a:t>“</a:t>
            </a:r>
            <a:r>
              <a:rPr lang="ja-JP" altLang="en-US"/>
              <a:t>まぶしい</a:t>
            </a:r>
            <a:r>
              <a:rPr lang="en-US" altLang="ja-JP"/>
              <a:t>”</a:t>
            </a:r>
            <a:r>
              <a:rPr lang="ja-JP" altLang="en-US"/>
              <a:t>という知覚</a:t>
            </a:r>
            <a:endParaRPr lang="en-US" altLang="ja-JP"/>
          </a:p>
        </p:txBody>
      </p:sp>
      <p:pic>
        <p:nvPicPr>
          <p:cNvPr id="18" name="図 17">
            <a:extLst>
              <a:ext uri="{FF2B5EF4-FFF2-40B4-BE49-F238E27FC236}">
                <a16:creationId xmlns:a16="http://schemas.microsoft.com/office/drawing/2014/main" id="{CD439EBF-01C0-149C-7A19-8A9F3C1F6EC7}"/>
              </a:ext>
            </a:extLst>
          </p:cNvPr>
          <p:cNvPicPr>
            <a:picLocks noChangeAspect="1"/>
          </p:cNvPicPr>
          <p:nvPr/>
        </p:nvPicPr>
        <p:blipFill>
          <a:blip r:embed="rId4">
            <a:extLst>
              <a:ext uri="{BEBA8EAE-BF5A-486C-A8C5-ECC9F3942E4B}">
                <a14:imgProps xmlns:a14="http://schemas.microsoft.com/office/drawing/2010/main">
                  <a14:imgLayer r:embed="rId5">
                    <a14:imgEffect>
                      <a14:saturation sat="130000"/>
                    </a14:imgEffect>
                    <a14:imgEffect>
                      <a14:brightnessContrast bright="-20000" contrast="40000"/>
                    </a14:imgEffect>
                  </a14:imgLayer>
                </a14:imgProps>
              </a:ext>
              <a:ext uri="{28A0092B-C50C-407E-A947-70E740481C1C}">
                <a14:useLocalDpi xmlns:a14="http://schemas.microsoft.com/office/drawing/2010/main" val="0"/>
              </a:ext>
            </a:extLst>
          </a:blip>
          <a:srcRect l="39933" t="49576" r="52837" b="39795"/>
          <a:stretch>
            <a:fillRect/>
          </a:stretch>
        </p:blipFill>
        <p:spPr>
          <a:xfrm>
            <a:off x="1525480" y="3810329"/>
            <a:ext cx="1798571" cy="1487285"/>
          </a:xfrm>
          <a:prstGeom prst="rect">
            <a:avLst/>
          </a:prstGeom>
          <a:ln w="19050">
            <a:solidFill>
              <a:srgbClr val="FF00FF"/>
            </a:solidFill>
          </a:ln>
        </p:spPr>
      </p:pic>
      <p:pic>
        <p:nvPicPr>
          <p:cNvPr id="19" name="図 18">
            <a:extLst>
              <a:ext uri="{FF2B5EF4-FFF2-40B4-BE49-F238E27FC236}">
                <a16:creationId xmlns:a16="http://schemas.microsoft.com/office/drawing/2014/main" id="{E1D8EC02-9F23-F420-B00D-9BCD16573C10}"/>
              </a:ext>
            </a:extLst>
          </p:cNvPr>
          <p:cNvPicPr>
            <a:picLocks noChangeAspect="1"/>
          </p:cNvPicPr>
          <p:nvPr/>
        </p:nvPicPr>
        <p:blipFill>
          <a:blip r:embed="rId4">
            <a:extLst>
              <a:ext uri="{BEBA8EAE-BF5A-486C-A8C5-ECC9F3942E4B}">
                <a14:imgProps xmlns:a14="http://schemas.microsoft.com/office/drawing/2010/main">
                  <a14:imgLayer r:embed="rId5">
                    <a14:imgEffect>
                      <a14:saturation sat="130000"/>
                    </a14:imgEffect>
                    <a14:imgEffect>
                      <a14:brightnessContrast bright="-20000" contrast="40000"/>
                    </a14:imgEffect>
                  </a14:imgLayer>
                </a14:imgProps>
              </a:ext>
              <a:ext uri="{28A0092B-C50C-407E-A947-70E740481C1C}">
                <a14:useLocalDpi xmlns:a14="http://schemas.microsoft.com/office/drawing/2010/main" val="0"/>
              </a:ext>
            </a:extLst>
          </a:blip>
          <a:srcRect l="34115" t="59549" r="52078" b="35045"/>
          <a:stretch>
            <a:fillRect/>
          </a:stretch>
        </p:blipFill>
        <p:spPr>
          <a:xfrm>
            <a:off x="532360" y="5871787"/>
            <a:ext cx="2820280" cy="621088"/>
          </a:xfrm>
          <a:prstGeom prst="rect">
            <a:avLst/>
          </a:prstGeom>
          <a:ln w="19050">
            <a:solidFill>
              <a:srgbClr val="FF00FF"/>
            </a:solidFill>
          </a:ln>
        </p:spPr>
      </p:pic>
      <p:sp>
        <p:nvSpPr>
          <p:cNvPr id="21" name="正方形/長方形 20">
            <a:extLst>
              <a:ext uri="{FF2B5EF4-FFF2-40B4-BE49-F238E27FC236}">
                <a16:creationId xmlns:a16="http://schemas.microsoft.com/office/drawing/2014/main" id="{0FC036C5-AEE8-BE62-D9BC-7107029791A4}"/>
              </a:ext>
            </a:extLst>
          </p:cNvPr>
          <p:cNvSpPr/>
          <p:nvPr/>
        </p:nvSpPr>
        <p:spPr>
          <a:xfrm>
            <a:off x="5609771" y="5109330"/>
            <a:ext cx="304800" cy="294962"/>
          </a:xfrm>
          <a:prstGeom prst="rect">
            <a:avLst/>
          </a:prstGeom>
          <a:noFill/>
          <a:ln>
            <a:solidFill>
              <a:srgbClr val="FF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正方形/長方形 21">
            <a:extLst>
              <a:ext uri="{FF2B5EF4-FFF2-40B4-BE49-F238E27FC236}">
                <a16:creationId xmlns:a16="http://schemas.microsoft.com/office/drawing/2014/main" id="{63C736FB-ABD5-7EEB-D123-F6728F981C81}"/>
              </a:ext>
            </a:extLst>
          </p:cNvPr>
          <p:cNvSpPr/>
          <p:nvPr/>
        </p:nvSpPr>
        <p:spPr>
          <a:xfrm>
            <a:off x="5269972" y="5447835"/>
            <a:ext cx="826027" cy="217145"/>
          </a:xfrm>
          <a:prstGeom prst="rect">
            <a:avLst/>
          </a:prstGeom>
          <a:noFill/>
          <a:ln>
            <a:solidFill>
              <a:srgbClr val="FF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正方形/長方形 22">
            <a:extLst>
              <a:ext uri="{FF2B5EF4-FFF2-40B4-BE49-F238E27FC236}">
                <a16:creationId xmlns:a16="http://schemas.microsoft.com/office/drawing/2014/main" id="{030B587A-7E8D-02A4-E687-5B67810B6AC5}"/>
              </a:ext>
            </a:extLst>
          </p:cNvPr>
          <p:cNvSpPr/>
          <p:nvPr/>
        </p:nvSpPr>
        <p:spPr>
          <a:xfrm>
            <a:off x="5760869" y="4048527"/>
            <a:ext cx="636054" cy="522083"/>
          </a:xfrm>
          <a:prstGeom prst="rect">
            <a:avLst/>
          </a:prstGeom>
          <a:noFill/>
          <a:ln>
            <a:solidFill>
              <a:srgbClr val="FF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5" name="直線矢印コネクタ 24">
            <a:extLst>
              <a:ext uri="{FF2B5EF4-FFF2-40B4-BE49-F238E27FC236}">
                <a16:creationId xmlns:a16="http://schemas.microsoft.com/office/drawing/2014/main" id="{5C2F5010-E196-1E3A-235B-A950AB3FB304}"/>
              </a:ext>
            </a:extLst>
          </p:cNvPr>
          <p:cNvCxnSpPr>
            <a:stCxn id="18" idx="3"/>
            <a:endCxn id="21" idx="1"/>
          </p:cNvCxnSpPr>
          <p:nvPr/>
        </p:nvCxnSpPr>
        <p:spPr>
          <a:xfrm>
            <a:off x="3324051" y="4553972"/>
            <a:ext cx="2285720" cy="702839"/>
          </a:xfrm>
          <a:prstGeom prst="straightConnector1">
            <a:avLst/>
          </a:prstGeom>
          <a:ln w="19050">
            <a:solidFill>
              <a:srgbClr val="FF00FF"/>
            </a:solidFill>
            <a:prstDash val="dash"/>
            <a:headEnd type="triangl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6" name="直線矢印コネクタ 25">
            <a:extLst>
              <a:ext uri="{FF2B5EF4-FFF2-40B4-BE49-F238E27FC236}">
                <a16:creationId xmlns:a16="http://schemas.microsoft.com/office/drawing/2014/main" id="{F4216319-5279-ACBA-32E1-D85A149D95E1}"/>
              </a:ext>
            </a:extLst>
          </p:cNvPr>
          <p:cNvCxnSpPr>
            <a:cxnSpLocks/>
            <a:stCxn id="19" idx="3"/>
            <a:endCxn id="22" idx="1"/>
          </p:cNvCxnSpPr>
          <p:nvPr/>
        </p:nvCxnSpPr>
        <p:spPr>
          <a:xfrm flipV="1">
            <a:off x="3352640" y="5556408"/>
            <a:ext cx="1917332" cy="625923"/>
          </a:xfrm>
          <a:prstGeom prst="straightConnector1">
            <a:avLst/>
          </a:prstGeom>
          <a:ln w="19050">
            <a:solidFill>
              <a:srgbClr val="FF00FF"/>
            </a:solidFill>
            <a:prstDash val="dash"/>
            <a:headEnd type="triangl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9" name="直線矢印コネクタ 28">
            <a:extLst>
              <a:ext uri="{FF2B5EF4-FFF2-40B4-BE49-F238E27FC236}">
                <a16:creationId xmlns:a16="http://schemas.microsoft.com/office/drawing/2014/main" id="{22FD90D9-700F-E1CE-5903-2EE8CACF9DE8}"/>
              </a:ext>
            </a:extLst>
          </p:cNvPr>
          <p:cNvCxnSpPr>
            <a:cxnSpLocks/>
            <a:stCxn id="10" idx="1"/>
            <a:endCxn id="23" idx="3"/>
          </p:cNvCxnSpPr>
          <p:nvPr/>
        </p:nvCxnSpPr>
        <p:spPr>
          <a:xfrm flipH="1" flipV="1">
            <a:off x="6396923" y="4309569"/>
            <a:ext cx="2722722" cy="476712"/>
          </a:xfrm>
          <a:prstGeom prst="straightConnector1">
            <a:avLst/>
          </a:prstGeom>
          <a:ln w="19050">
            <a:solidFill>
              <a:srgbClr val="FF00FF"/>
            </a:solidFill>
            <a:prstDash val="dash"/>
            <a:headEnd type="triangle" w="med" len="med"/>
            <a:tailEnd type="none" w="med" len="med"/>
          </a:ln>
        </p:spPr>
        <p:style>
          <a:lnRef idx="2">
            <a:schemeClr val="accent1"/>
          </a:lnRef>
          <a:fillRef idx="0">
            <a:schemeClr val="accent1"/>
          </a:fillRef>
          <a:effectRef idx="1">
            <a:schemeClr val="accent1"/>
          </a:effectRef>
          <a:fontRef idx="minor">
            <a:schemeClr val="tx1"/>
          </a:fontRef>
        </p:style>
      </p:cxnSp>
      <p:sp>
        <p:nvSpPr>
          <p:cNvPr id="33" name="テキスト ボックス 32">
            <a:extLst>
              <a:ext uri="{FF2B5EF4-FFF2-40B4-BE49-F238E27FC236}">
                <a16:creationId xmlns:a16="http://schemas.microsoft.com/office/drawing/2014/main" id="{A441C351-6DAB-5C69-341F-30DBFFA4CA00}"/>
              </a:ext>
            </a:extLst>
          </p:cNvPr>
          <p:cNvSpPr txBox="1"/>
          <p:nvPr/>
        </p:nvSpPr>
        <p:spPr>
          <a:xfrm>
            <a:off x="9898741" y="5696050"/>
            <a:ext cx="1550046" cy="307777"/>
          </a:xfrm>
          <a:prstGeom prst="rect">
            <a:avLst/>
          </a:prstGeom>
          <a:noFill/>
        </p:spPr>
        <p:txBody>
          <a:bodyPr wrap="square" rtlCol="0">
            <a:spAutoFit/>
          </a:bodyPr>
          <a:lstStyle/>
          <a:p>
            <a:r>
              <a:rPr lang="ja-JP" altLang="en-US" sz="1400"/>
              <a:t>青空の</a:t>
            </a:r>
            <a:r>
              <a:rPr kumimoji="1" lang="ja-JP" altLang="en-US" sz="1400"/>
              <a:t>雲</a:t>
            </a:r>
          </a:p>
        </p:txBody>
      </p:sp>
      <p:sp>
        <p:nvSpPr>
          <p:cNvPr id="34" name="テキスト ボックス 33">
            <a:extLst>
              <a:ext uri="{FF2B5EF4-FFF2-40B4-BE49-F238E27FC236}">
                <a16:creationId xmlns:a16="http://schemas.microsoft.com/office/drawing/2014/main" id="{B55A8CD6-4114-22BF-2C13-710221E3A62A}"/>
              </a:ext>
            </a:extLst>
          </p:cNvPr>
          <p:cNvSpPr txBox="1"/>
          <p:nvPr/>
        </p:nvSpPr>
        <p:spPr>
          <a:xfrm>
            <a:off x="1787922" y="5287793"/>
            <a:ext cx="1266778" cy="307777"/>
          </a:xfrm>
          <a:prstGeom prst="rect">
            <a:avLst/>
          </a:prstGeom>
          <a:noFill/>
        </p:spPr>
        <p:txBody>
          <a:bodyPr wrap="square" rtlCol="0">
            <a:spAutoFit/>
          </a:bodyPr>
          <a:lstStyle/>
          <a:p>
            <a:r>
              <a:rPr kumimoji="1" lang="ja-JP" altLang="en-US" sz="1400"/>
              <a:t>太陽の反射</a:t>
            </a:r>
          </a:p>
        </p:txBody>
      </p:sp>
      <p:sp>
        <p:nvSpPr>
          <p:cNvPr id="35" name="テキスト ボックス 34">
            <a:extLst>
              <a:ext uri="{FF2B5EF4-FFF2-40B4-BE49-F238E27FC236}">
                <a16:creationId xmlns:a16="http://schemas.microsoft.com/office/drawing/2014/main" id="{886B4AB1-D745-DA7D-EE4D-01380F7AC043}"/>
              </a:ext>
            </a:extLst>
          </p:cNvPr>
          <p:cNvSpPr txBox="1"/>
          <p:nvPr/>
        </p:nvSpPr>
        <p:spPr>
          <a:xfrm>
            <a:off x="968186" y="6484162"/>
            <a:ext cx="2224400" cy="307777"/>
          </a:xfrm>
          <a:prstGeom prst="rect">
            <a:avLst/>
          </a:prstGeom>
          <a:noFill/>
        </p:spPr>
        <p:txBody>
          <a:bodyPr wrap="square" rtlCol="0">
            <a:spAutoFit/>
          </a:bodyPr>
          <a:lstStyle/>
          <a:p>
            <a:r>
              <a:rPr kumimoji="1" lang="ja-JP" altLang="en-US" sz="1400"/>
              <a:t>横断歩道の照り返し</a:t>
            </a:r>
          </a:p>
        </p:txBody>
      </p:sp>
      <p:pic>
        <p:nvPicPr>
          <p:cNvPr id="10" name="図 9">
            <a:extLst>
              <a:ext uri="{FF2B5EF4-FFF2-40B4-BE49-F238E27FC236}">
                <a16:creationId xmlns:a16="http://schemas.microsoft.com/office/drawing/2014/main" id="{20528BB5-35D0-7876-6F08-63FD2AAF6237}"/>
              </a:ext>
            </a:extLst>
          </p:cNvPr>
          <p:cNvPicPr>
            <a:picLocks noChangeAspect="1"/>
          </p:cNvPicPr>
          <p:nvPr/>
        </p:nvPicPr>
        <p:blipFill>
          <a:blip r:embed="rId6"/>
          <a:stretch>
            <a:fillRect/>
          </a:stretch>
        </p:blipFill>
        <p:spPr>
          <a:xfrm>
            <a:off x="9119645" y="3983845"/>
            <a:ext cx="2422771" cy="1604871"/>
          </a:xfrm>
          <a:prstGeom prst="rect">
            <a:avLst/>
          </a:prstGeom>
          <a:ln w="19050">
            <a:solidFill>
              <a:srgbClr val="FF00FF"/>
            </a:solidFill>
          </a:ln>
        </p:spPr>
      </p:pic>
    </p:spTree>
    <p:extLst>
      <p:ext uri="{BB962C8B-B14F-4D97-AF65-F5344CB8AC3E}">
        <p14:creationId xmlns:p14="http://schemas.microsoft.com/office/powerpoint/2010/main" val="10991847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8784E4C-897D-1F1A-0338-B82F047C4F6E}"/>
              </a:ext>
            </a:extLst>
          </p:cNvPr>
          <p:cNvSpPr>
            <a:spLocks noGrp="1"/>
          </p:cNvSpPr>
          <p:nvPr>
            <p:ph type="title"/>
          </p:nvPr>
        </p:nvSpPr>
        <p:spPr>
          <a:xfrm>
            <a:off x="831850" y="1709738"/>
            <a:ext cx="10515600" cy="2852737"/>
          </a:xfrm>
        </p:spPr>
        <p:txBody>
          <a:bodyPr/>
          <a:lstStyle/>
          <a:p>
            <a:r>
              <a:rPr lang="en-US" altLang="ja-JP" b="1"/>
              <a:t>HDR</a:t>
            </a:r>
            <a:r>
              <a:rPr lang="ja-JP" altLang="en-US"/>
              <a:t>と表示系</a:t>
            </a:r>
            <a:endParaRPr lang="ja-JP"/>
          </a:p>
        </p:txBody>
      </p:sp>
      <p:sp>
        <p:nvSpPr>
          <p:cNvPr id="5" name="テキスト プレースホルダー 4">
            <a:extLst>
              <a:ext uri="{FF2B5EF4-FFF2-40B4-BE49-F238E27FC236}">
                <a16:creationId xmlns:a16="http://schemas.microsoft.com/office/drawing/2014/main" id="{C089C170-5EB6-169C-F672-E20499A88ED6}"/>
              </a:ext>
            </a:extLst>
          </p:cNvPr>
          <p:cNvSpPr>
            <a:spLocks noGrp="1"/>
          </p:cNvSpPr>
          <p:nvPr>
            <p:ph type="body" idx="1"/>
          </p:nvPr>
        </p:nvSpPr>
        <p:spPr/>
        <p:txBody>
          <a:bodyPr/>
          <a:lstStyle/>
          <a:p>
            <a:r>
              <a:rPr lang="ja-JP" altLang="en-US"/>
              <a:t>ゲームでの実例（</a:t>
            </a:r>
            <a:r>
              <a:rPr lang="en-US" altLang="ja-JP"/>
              <a:t>Gran Turismo</a:t>
            </a:r>
            <a:r>
              <a:rPr lang="ja-JP" altLang="en-US"/>
              <a:t>）</a:t>
            </a:r>
          </a:p>
        </p:txBody>
      </p:sp>
    </p:spTree>
    <p:extLst>
      <p:ext uri="{BB962C8B-B14F-4D97-AF65-F5344CB8AC3E}">
        <p14:creationId xmlns:p14="http://schemas.microsoft.com/office/powerpoint/2010/main" val="353453047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BB28812-6AB7-9318-55F5-74DFFBB892BB}"/>
              </a:ext>
            </a:extLst>
          </p:cNvPr>
          <p:cNvSpPr>
            <a:spLocks noGrp="1"/>
          </p:cNvSpPr>
          <p:nvPr>
            <p:ph type="title"/>
          </p:nvPr>
        </p:nvSpPr>
        <p:spPr>
          <a:xfrm>
            <a:off x="838200" y="365125"/>
            <a:ext cx="10515600" cy="1325563"/>
          </a:xfrm>
        </p:spPr>
        <p:txBody>
          <a:bodyPr/>
          <a:lstStyle/>
          <a:p>
            <a:r>
              <a:rPr lang="en-US" altLang="ja-JP"/>
              <a:t>Gran Turismo </a:t>
            </a:r>
            <a:r>
              <a:rPr lang="ja-JP" altLang="en-US"/>
              <a:t>について</a:t>
            </a:r>
          </a:p>
        </p:txBody>
      </p:sp>
      <p:sp>
        <p:nvSpPr>
          <p:cNvPr id="3" name="コンテンツ プレースホルダー 2">
            <a:extLst>
              <a:ext uri="{FF2B5EF4-FFF2-40B4-BE49-F238E27FC236}">
                <a16:creationId xmlns:a16="http://schemas.microsoft.com/office/drawing/2014/main" id="{844992F1-6A28-5974-F1C2-401606AE7DD5}"/>
              </a:ext>
            </a:extLst>
          </p:cNvPr>
          <p:cNvSpPr>
            <a:spLocks noGrp="1"/>
          </p:cNvSpPr>
          <p:nvPr>
            <p:ph idx="1"/>
          </p:nvPr>
        </p:nvSpPr>
        <p:spPr>
          <a:xfrm>
            <a:off x="838200" y="1825625"/>
            <a:ext cx="10515600" cy="4351338"/>
          </a:xfrm>
        </p:spPr>
        <p:txBody>
          <a:bodyPr/>
          <a:lstStyle/>
          <a:p>
            <a:r>
              <a:rPr lang="en-US" altLang="ja-JP"/>
              <a:t>1997</a:t>
            </a:r>
            <a:r>
              <a:rPr lang="ja-JP" altLang="en-US"/>
              <a:t>年以来続く、ドライビングシミュレーターゲーム</a:t>
            </a:r>
            <a:endParaRPr lang="en-US" altLang="ja-JP"/>
          </a:p>
          <a:p>
            <a:r>
              <a:rPr lang="ja-JP" altLang="en-US"/>
              <a:t>最新作は</a:t>
            </a:r>
            <a:r>
              <a:rPr lang="en-US" altLang="ja-JP"/>
              <a:t>2022</a:t>
            </a:r>
            <a:r>
              <a:rPr lang="ja-JP" altLang="en-US"/>
              <a:t>年発売の </a:t>
            </a:r>
            <a:r>
              <a:rPr lang="en-US" altLang="ja-JP"/>
              <a:t>Gran Turismo 7</a:t>
            </a:r>
          </a:p>
        </p:txBody>
      </p:sp>
      <p:grpSp>
        <p:nvGrpSpPr>
          <p:cNvPr id="4" name="グループ化 3">
            <a:extLst>
              <a:ext uri="{FF2B5EF4-FFF2-40B4-BE49-F238E27FC236}">
                <a16:creationId xmlns:a16="http://schemas.microsoft.com/office/drawing/2014/main" id="{27E33CFD-D790-C386-CE5C-28AC27893C6B}"/>
              </a:ext>
            </a:extLst>
          </p:cNvPr>
          <p:cNvGrpSpPr/>
          <p:nvPr/>
        </p:nvGrpSpPr>
        <p:grpSpPr>
          <a:xfrm>
            <a:off x="-8966" y="4419601"/>
            <a:ext cx="12092650" cy="1775292"/>
            <a:chOff x="1727230" y="4065087"/>
            <a:chExt cx="14758767" cy="2166697"/>
          </a:xfrm>
        </p:grpSpPr>
        <p:pic>
          <p:nvPicPr>
            <p:cNvPr id="5" name="図 4" descr="ゲーム画面のスクリーンショット&#10;&#10;低い精度で自動的に生成された説明">
              <a:extLst>
                <a:ext uri="{FF2B5EF4-FFF2-40B4-BE49-F238E27FC236}">
                  <a16:creationId xmlns:a16="http://schemas.microsoft.com/office/drawing/2014/main" id="{872EBD52-3EFA-3EA7-45F2-9F79CC0BFDD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27230" y="4065087"/>
              <a:ext cx="1860675" cy="2160000"/>
            </a:xfrm>
            <a:prstGeom prst="rect">
              <a:avLst/>
            </a:prstGeom>
          </p:spPr>
        </p:pic>
        <p:pic>
          <p:nvPicPr>
            <p:cNvPr id="6" name="図 5" descr="ロゴ&#10;&#10;自動的に生成された説明">
              <a:extLst>
                <a:ext uri="{FF2B5EF4-FFF2-40B4-BE49-F238E27FC236}">
                  <a16:creationId xmlns:a16="http://schemas.microsoft.com/office/drawing/2014/main" id="{8B39205C-0566-BC61-73D4-79305E9A891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574094" y="4065087"/>
              <a:ext cx="1860674" cy="2160000"/>
            </a:xfrm>
            <a:prstGeom prst="rect">
              <a:avLst/>
            </a:prstGeom>
          </p:spPr>
        </p:pic>
        <p:pic>
          <p:nvPicPr>
            <p:cNvPr id="7" name="図 6" descr="ダイアグラム&#10;&#10;自動的に生成された説明">
              <a:extLst>
                <a:ext uri="{FF2B5EF4-FFF2-40B4-BE49-F238E27FC236}">
                  <a16:creationId xmlns:a16="http://schemas.microsoft.com/office/drawing/2014/main" id="{F7636763-45B5-5CAA-5CAF-AE7436F1E5D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420958" y="4071784"/>
              <a:ext cx="1860674" cy="2160000"/>
            </a:xfrm>
            <a:prstGeom prst="rect">
              <a:avLst/>
            </a:prstGeom>
          </p:spPr>
        </p:pic>
        <p:pic>
          <p:nvPicPr>
            <p:cNvPr id="8" name="図 7" descr="ロゴ&#10;&#10;低い精度で自動的に生成された説明">
              <a:extLst>
                <a:ext uri="{FF2B5EF4-FFF2-40B4-BE49-F238E27FC236}">
                  <a16:creationId xmlns:a16="http://schemas.microsoft.com/office/drawing/2014/main" id="{0BF1A58B-2371-28CC-C252-12130706507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061123" y="4065087"/>
              <a:ext cx="1860674" cy="2160000"/>
            </a:xfrm>
            <a:prstGeom prst="rect">
              <a:avLst/>
            </a:prstGeom>
          </p:spPr>
        </p:pic>
        <p:pic>
          <p:nvPicPr>
            <p:cNvPr id="9" name="図 8" descr="テキスト&#10;&#10;自動的に生成された説明">
              <a:extLst>
                <a:ext uri="{FF2B5EF4-FFF2-40B4-BE49-F238E27FC236}">
                  <a16:creationId xmlns:a16="http://schemas.microsoft.com/office/drawing/2014/main" id="{FC649178-F854-0CD1-22FA-27278570897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907987" y="4065087"/>
              <a:ext cx="1860674" cy="2160000"/>
            </a:xfrm>
            <a:prstGeom prst="rect">
              <a:avLst/>
            </a:prstGeom>
          </p:spPr>
        </p:pic>
        <p:pic>
          <p:nvPicPr>
            <p:cNvPr id="10" name="図 9" descr="グラフィカル ユーザー インターフェイス, ロゴ, カレンダー&#10;&#10;自動的に生成された説明">
              <a:extLst>
                <a:ext uri="{FF2B5EF4-FFF2-40B4-BE49-F238E27FC236}">
                  <a16:creationId xmlns:a16="http://schemas.microsoft.com/office/drawing/2014/main" id="{74F97CC2-5A31-E4CA-AA24-BD470A90EF4B}"/>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894054" y="4065087"/>
              <a:ext cx="1860674" cy="2160000"/>
            </a:xfrm>
            <a:prstGeom prst="rect">
              <a:avLst/>
            </a:prstGeom>
          </p:spPr>
        </p:pic>
        <p:pic>
          <p:nvPicPr>
            <p:cNvPr id="11" name="図 10" descr="グラフィカル ユーザー インターフェイス が含まれている画像&#10;&#10;自動的に生成された説明">
              <a:extLst>
                <a:ext uri="{FF2B5EF4-FFF2-40B4-BE49-F238E27FC236}">
                  <a16:creationId xmlns:a16="http://schemas.microsoft.com/office/drawing/2014/main" id="{7EFF5E80-5811-E618-8F5A-99EB42C3BAFF}"/>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2822385" y="4065087"/>
              <a:ext cx="1860674" cy="2160000"/>
            </a:xfrm>
            <a:prstGeom prst="rect">
              <a:avLst/>
            </a:prstGeom>
          </p:spPr>
        </p:pic>
        <p:pic>
          <p:nvPicPr>
            <p:cNvPr id="12" name="図 11" descr="ロゴ&#10;&#10;自動的に生成された説明">
              <a:extLst>
                <a:ext uri="{FF2B5EF4-FFF2-40B4-BE49-F238E27FC236}">
                  <a16:creationId xmlns:a16="http://schemas.microsoft.com/office/drawing/2014/main" id="{04621906-DE69-9A0A-6016-7CEB9DECB76C}"/>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4750716" y="4065087"/>
              <a:ext cx="1735281" cy="2160000"/>
            </a:xfrm>
            <a:prstGeom prst="rect">
              <a:avLst/>
            </a:prstGeom>
          </p:spPr>
        </p:pic>
      </p:grpSp>
    </p:spTree>
    <p:extLst>
      <p:ext uri="{BB962C8B-B14F-4D97-AF65-F5344CB8AC3E}">
        <p14:creationId xmlns:p14="http://schemas.microsoft.com/office/powerpoint/2010/main" val="22567307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8C7AC0FA-37A5-5FE9-79FE-D3A76BFEE36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8" y="-1"/>
            <a:ext cx="12191912" cy="6857950"/>
          </a:xfrm>
          <a:prstGeom prst="rect">
            <a:avLst/>
          </a:prstGeom>
        </p:spPr>
      </p:pic>
    </p:spTree>
    <p:extLst>
      <p:ext uri="{BB962C8B-B14F-4D97-AF65-F5344CB8AC3E}">
        <p14:creationId xmlns:p14="http://schemas.microsoft.com/office/powerpoint/2010/main" val="10197589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192DAC98-4F1F-2C42-266F-736C7A0150A5}"/>
              </a:ext>
            </a:extLst>
          </p:cNvPr>
          <p:cNvPicPr>
            <a:picLocks noChangeAspect="1"/>
          </p:cNvPicPr>
          <p:nvPr/>
        </p:nvPicPr>
        <p:blipFill>
          <a:blip r:embed="rId3"/>
          <a:stretch>
            <a:fillRect/>
          </a:stretch>
        </p:blipFill>
        <p:spPr>
          <a:xfrm>
            <a:off x="88" y="-1"/>
            <a:ext cx="12191912" cy="6857951"/>
          </a:xfrm>
          <a:prstGeom prst="rect">
            <a:avLst/>
          </a:prstGeom>
        </p:spPr>
      </p:pic>
    </p:spTree>
    <p:extLst>
      <p:ext uri="{BB962C8B-B14F-4D97-AF65-F5344CB8AC3E}">
        <p14:creationId xmlns:p14="http://schemas.microsoft.com/office/powerpoint/2010/main" val="4010030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a:extLst>
            <a:ext uri="{FF2B5EF4-FFF2-40B4-BE49-F238E27FC236}">
              <a16:creationId xmlns:a16="http://schemas.microsoft.com/office/drawing/2014/main" id="{50264E28-B594-EBC7-F9F9-B7F4556A0B15}"/>
            </a:ext>
          </a:extLst>
        </p:cNvPr>
        <p:cNvGrpSpPr/>
        <p:nvPr/>
      </p:nvGrpSpPr>
      <p:grpSpPr>
        <a:xfrm>
          <a:off x="0" y="0"/>
          <a:ext cx="0" cy="0"/>
          <a:chOff x="0" y="0"/>
          <a:chExt cx="0" cy="0"/>
        </a:xfrm>
      </p:grpSpPr>
      <p:pic>
        <p:nvPicPr>
          <p:cNvPr id="6" name="図 5" descr="道路を走っているトラック&#10;&#10;AI によって生成されたコンテンツは間違っている可能性があります。">
            <a:extLst>
              <a:ext uri="{FF2B5EF4-FFF2-40B4-BE49-F238E27FC236}">
                <a16:creationId xmlns:a16="http://schemas.microsoft.com/office/drawing/2014/main" id="{133936BE-A2CB-7F9A-3D92-9F19F4683477}"/>
              </a:ext>
            </a:extLst>
          </p:cNvPr>
          <p:cNvPicPr>
            <a:picLocks noChangeAspect="1"/>
          </p:cNvPicPr>
          <p:nvPr/>
        </p:nvPicPr>
        <p:blipFill>
          <a:blip r:embed="rId3"/>
          <a:stretch>
            <a:fillRect/>
          </a:stretch>
        </p:blipFill>
        <p:spPr>
          <a:xfrm>
            <a:off x="-2381" y="-4022"/>
            <a:ext cx="12194385" cy="6862022"/>
          </a:xfrm>
          <a:prstGeom prst="rect">
            <a:avLst/>
          </a:prstGeom>
        </p:spPr>
      </p:pic>
    </p:spTree>
    <p:extLst>
      <p:ext uri="{BB962C8B-B14F-4D97-AF65-F5344CB8AC3E}">
        <p14:creationId xmlns:p14="http://schemas.microsoft.com/office/powerpoint/2010/main" val="225041685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310D795F-10A2-0188-171F-18F6EEDCB6D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88" y="-2"/>
            <a:ext cx="12192004" cy="6858001"/>
          </a:xfrm>
          <a:prstGeom prst="rect">
            <a:avLst/>
          </a:prstGeom>
        </p:spPr>
      </p:pic>
    </p:spTree>
    <p:extLst>
      <p:ext uri="{BB962C8B-B14F-4D97-AF65-F5344CB8AC3E}">
        <p14:creationId xmlns:p14="http://schemas.microsoft.com/office/powerpoint/2010/main" val="2908871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76242686-C231-F15B-35D2-F58FB96A3F9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89" y="-1"/>
            <a:ext cx="12191911" cy="6857950"/>
          </a:xfrm>
          <a:prstGeom prst="rect">
            <a:avLst/>
          </a:prstGeom>
        </p:spPr>
      </p:pic>
    </p:spTree>
    <p:extLst>
      <p:ext uri="{BB962C8B-B14F-4D97-AF65-F5344CB8AC3E}">
        <p14:creationId xmlns:p14="http://schemas.microsoft.com/office/powerpoint/2010/main" val="1277835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691F1564-82D5-37DE-ECC6-2C1BFAC13B1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9" y="-1"/>
            <a:ext cx="12192003" cy="6858001"/>
          </a:xfrm>
          <a:prstGeom prst="rect">
            <a:avLst/>
          </a:prstGeom>
        </p:spPr>
      </p:pic>
    </p:spTree>
    <p:extLst>
      <p:ext uri="{BB962C8B-B14F-4D97-AF65-F5344CB8AC3E}">
        <p14:creationId xmlns:p14="http://schemas.microsoft.com/office/powerpoint/2010/main" val="3350839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C6F96-2EF6-F30F-729A-A5FB284E4AC1}"/>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7B1D801B-6FC1-D841-4DEE-DE8235FB4371}"/>
              </a:ext>
            </a:extLst>
          </p:cNvPr>
          <p:cNvSpPr>
            <a:spLocks noGrp="1"/>
          </p:cNvSpPr>
          <p:nvPr>
            <p:ph type="title"/>
          </p:nvPr>
        </p:nvSpPr>
        <p:spPr>
          <a:xfrm>
            <a:off x="838200" y="365125"/>
            <a:ext cx="10515600" cy="1325563"/>
          </a:xfrm>
        </p:spPr>
        <p:txBody>
          <a:bodyPr/>
          <a:lstStyle/>
          <a:p>
            <a:r>
              <a:rPr lang="ja-JP" altLang="en-US"/>
              <a:t>コンテンツ作りから見る</a:t>
            </a:r>
            <a:r>
              <a:rPr lang="en-US" altLang="ja-JP"/>
              <a:t>HDR</a:t>
            </a:r>
            <a:endParaRPr lang="ja-JP" altLang="en-US"/>
          </a:p>
        </p:txBody>
      </p:sp>
      <p:sp>
        <p:nvSpPr>
          <p:cNvPr id="8" name="コンテンツ プレースホルダー 2">
            <a:extLst>
              <a:ext uri="{FF2B5EF4-FFF2-40B4-BE49-F238E27FC236}">
                <a16:creationId xmlns:a16="http://schemas.microsoft.com/office/drawing/2014/main" id="{FD6F84F2-DC9A-756A-DBC1-D276C003083E}"/>
              </a:ext>
            </a:extLst>
          </p:cNvPr>
          <p:cNvSpPr>
            <a:spLocks noGrp="1"/>
          </p:cNvSpPr>
          <p:nvPr>
            <p:ph idx="1"/>
          </p:nvPr>
        </p:nvSpPr>
        <p:spPr>
          <a:xfrm>
            <a:off x="838200" y="1825625"/>
            <a:ext cx="10515600" cy="4351338"/>
          </a:xfrm>
        </p:spPr>
        <p:txBody>
          <a:bodyPr>
            <a:normAutofit/>
          </a:bodyPr>
          <a:lstStyle/>
          <a:p>
            <a:r>
              <a:rPr lang="ja-JP" altLang="en-US"/>
              <a:t>輝度範囲が広い</a:t>
            </a:r>
            <a:r>
              <a:rPr lang="en-US" altLang="ja-JP"/>
              <a:t>	= </a:t>
            </a:r>
            <a:r>
              <a:rPr lang="ja-JP" altLang="en-US"/>
              <a:t>画面に表現できる</a:t>
            </a:r>
            <a:r>
              <a:rPr lang="ja-JP" altLang="en-US" b="1"/>
              <a:t>コントラストのキャパが大きい</a:t>
            </a:r>
            <a:endParaRPr lang="en-US" altLang="ja-JP" b="1"/>
          </a:p>
          <a:p>
            <a:r>
              <a:rPr lang="ja-JP" altLang="en-US" b="1"/>
              <a:t>画面内に高コントラスト、鮮やかな色を大量に詰め込める</a:t>
            </a:r>
            <a:endParaRPr lang="en-US" altLang="ja-JP" b="1"/>
          </a:p>
        </p:txBody>
      </p:sp>
      <p:pic>
        <p:nvPicPr>
          <p:cNvPr id="6" name="図 5" descr="道路を走っているトラック&#10;&#10;AI によって生成されたコンテンツは間違っている可能性があります。">
            <a:extLst>
              <a:ext uri="{FF2B5EF4-FFF2-40B4-BE49-F238E27FC236}">
                <a16:creationId xmlns:a16="http://schemas.microsoft.com/office/drawing/2014/main" id="{A5D54596-77B7-9D9D-BC45-FD1D2148A252}"/>
              </a:ext>
            </a:extLst>
          </p:cNvPr>
          <p:cNvPicPr>
            <a:picLocks noChangeAspect="1"/>
          </p:cNvPicPr>
          <p:nvPr/>
        </p:nvPicPr>
        <p:blipFill>
          <a:blip r:embed="rId3"/>
          <a:stretch>
            <a:fillRect/>
          </a:stretch>
        </p:blipFill>
        <p:spPr>
          <a:xfrm>
            <a:off x="-1" y="3429001"/>
            <a:ext cx="6093619" cy="3429000"/>
          </a:xfrm>
          <a:prstGeom prst="rect">
            <a:avLst/>
          </a:prstGeom>
        </p:spPr>
      </p:pic>
      <p:pic>
        <p:nvPicPr>
          <p:cNvPr id="7" name="図 6" descr="道路を走っているトラック&#10;&#10;AI によって生成されたコンテンツは間違っている可能性があります。">
            <a:extLst>
              <a:ext uri="{FF2B5EF4-FFF2-40B4-BE49-F238E27FC236}">
                <a16:creationId xmlns:a16="http://schemas.microsoft.com/office/drawing/2014/main" id="{BF30E528-B184-F144-69ED-F0C807AF826F}"/>
              </a:ext>
            </a:extLst>
          </p:cNvPr>
          <p:cNvPicPr>
            <a:picLocks noChangeAspect="1"/>
          </p:cNvPicPr>
          <p:nvPr/>
        </p:nvPicPr>
        <p:blipFill>
          <a:blip r:embed="rId4"/>
          <a:stretch>
            <a:fillRect/>
          </a:stretch>
        </p:blipFill>
        <p:spPr>
          <a:xfrm>
            <a:off x="6093619" y="3426319"/>
            <a:ext cx="6098382" cy="3431681"/>
          </a:xfrm>
          <a:prstGeom prst="rect">
            <a:avLst/>
          </a:prstGeom>
        </p:spPr>
      </p:pic>
      <p:sp>
        <p:nvSpPr>
          <p:cNvPr id="9" name="タイトル 1">
            <a:extLst>
              <a:ext uri="{FF2B5EF4-FFF2-40B4-BE49-F238E27FC236}">
                <a16:creationId xmlns:a16="http://schemas.microsoft.com/office/drawing/2014/main" id="{D89D0209-488A-3D34-633F-617FB8B5450C}"/>
              </a:ext>
            </a:extLst>
          </p:cNvPr>
          <p:cNvSpPr txBox="1">
            <a:spLocks/>
          </p:cNvSpPr>
          <p:nvPr/>
        </p:nvSpPr>
        <p:spPr>
          <a:xfrm>
            <a:off x="2143917" y="6328299"/>
            <a:ext cx="3759201" cy="391907"/>
          </a:xfrm>
          <a:prstGeom prst="rect">
            <a:avLst/>
          </a:prstGeom>
        </p:spPr>
        <p:txBody>
          <a:bodyPr vert="horz" lIns="121924" tIns="60961" rIns="121924" bIns="60961" rtlCol="0" anchor="t">
            <a:noAutofit/>
          </a:bodyPr>
          <a:lstStyle>
            <a:defPPr>
              <a:defRPr lang="ja-JP"/>
            </a:defPPr>
            <a:lvl1pPr marL="0" algn="ctr" defTabSz="1829166" rtl="0" eaLnBrk="1" latinLnBrk="0" hangingPunct="1">
              <a:spcBef>
                <a:spcPct val="0"/>
              </a:spcBef>
              <a:buNone/>
              <a:defRPr kumimoji="1" sz="4800" b="0" i="0" kern="1200" spc="-150">
                <a:solidFill>
                  <a:schemeClr val="tx1"/>
                </a:solidFill>
                <a:effectLst/>
                <a:latin typeface="+mj-lt"/>
                <a:ea typeface="+mj-ea"/>
                <a:cs typeface="+mj-cs"/>
              </a:defRPr>
            </a:lvl1pPr>
            <a:lvl2pPr marL="609376" algn="l" defTabSz="1218752" rtl="0" eaLnBrk="1" latinLnBrk="0" hangingPunct="1">
              <a:defRPr kumimoji="1" sz="2399" kern="1200">
                <a:solidFill>
                  <a:schemeClr val="tx1"/>
                </a:solidFill>
                <a:latin typeface="+mn-lt"/>
                <a:ea typeface="+mn-ea"/>
                <a:cs typeface="+mn-cs"/>
              </a:defRPr>
            </a:lvl2pPr>
            <a:lvl3pPr marL="1218752" algn="l" defTabSz="1218752" rtl="0" eaLnBrk="1" latinLnBrk="0" hangingPunct="1">
              <a:defRPr kumimoji="1" sz="2399" kern="1200">
                <a:solidFill>
                  <a:schemeClr val="tx1"/>
                </a:solidFill>
                <a:latin typeface="+mn-lt"/>
                <a:ea typeface="+mn-ea"/>
                <a:cs typeface="+mn-cs"/>
              </a:defRPr>
            </a:lvl3pPr>
            <a:lvl4pPr marL="1828129" algn="l" defTabSz="1218752" rtl="0" eaLnBrk="1" latinLnBrk="0" hangingPunct="1">
              <a:defRPr kumimoji="1" sz="2399" kern="1200">
                <a:solidFill>
                  <a:schemeClr val="tx1"/>
                </a:solidFill>
                <a:latin typeface="+mn-lt"/>
                <a:ea typeface="+mn-ea"/>
                <a:cs typeface="+mn-cs"/>
              </a:defRPr>
            </a:lvl4pPr>
            <a:lvl5pPr marL="2437505" algn="l" defTabSz="1218752" rtl="0" eaLnBrk="1" latinLnBrk="0" hangingPunct="1">
              <a:defRPr kumimoji="1" sz="2399" kern="1200">
                <a:solidFill>
                  <a:schemeClr val="tx1"/>
                </a:solidFill>
                <a:latin typeface="+mn-lt"/>
                <a:ea typeface="+mn-ea"/>
                <a:cs typeface="+mn-cs"/>
              </a:defRPr>
            </a:lvl5pPr>
            <a:lvl6pPr marL="3046881" algn="l" defTabSz="1218752" rtl="0" eaLnBrk="1" latinLnBrk="0" hangingPunct="1">
              <a:defRPr kumimoji="1" sz="2399" kern="1200">
                <a:solidFill>
                  <a:schemeClr val="tx1"/>
                </a:solidFill>
                <a:latin typeface="+mn-lt"/>
                <a:ea typeface="+mn-ea"/>
                <a:cs typeface="+mn-cs"/>
              </a:defRPr>
            </a:lvl6pPr>
            <a:lvl7pPr marL="3656257" algn="l" defTabSz="1218752" rtl="0" eaLnBrk="1" latinLnBrk="0" hangingPunct="1">
              <a:defRPr kumimoji="1" sz="2399" kern="1200">
                <a:solidFill>
                  <a:schemeClr val="tx1"/>
                </a:solidFill>
                <a:latin typeface="+mn-lt"/>
                <a:ea typeface="+mn-ea"/>
                <a:cs typeface="+mn-cs"/>
              </a:defRPr>
            </a:lvl7pPr>
            <a:lvl8pPr marL="4265634" algn="l" defTabSz="1218752" rtl="0" eaLnBrk="1" latinLnBrk="0" hangingPunct="1">
              <a:defRPr kumimoji="1" sz="2399" kern="1200">
                <a:solidFill>
                  <a:schemeClr val="tx1"/>
                </a:solidFill>
                <a:latin typeface="+mn-lt"/>
                <a:ea typeface="+mn-ea"/>
                <a:cs typeface="+mn-cs"/>
              </a:defRPr>
            </a:lvl8pPr>
            <a:lvl9pPr marL="4875011" algn="l" defTabSz="1218752" rtl="0" eaLnBrk="1" latinLnBrk="0" hangingPunct="1">
              <a:defRPr kumimoji="1" sz="2399" kern="1200">
                <a:solidFill>
                  <a:schemeClr val="tx1"/>
                </a:solidFill>
                <a:latin typeface="+mn-lt"/>
                <a:ea typeface="+mn-ea"/>
                <a:cs typeface="+mn-cs"/>
              </a:defRPr>
            </a:lvl9pPr>
          </a:lstStyle>
          <a:p>
            <a:pPr algn="r"/>
            <a:r>
              <a:rPr lang="en-US" altLang="ja-JP" sz="2000" spc="-100">
                <a:solidFill>
                  <a:schemeClr val="bg1">
                    <a:lumMod val="95000"/>
                  </a:schemeClr>
                </a:solidFill>
                <a:latin typeface="+mn-lt"/>
                <a:ea typeface="+mn-ea"/>
              </a:rPr>
              <a:t>SDR</a:t>
            </a:r>
            <a:r>
              <a:rPr lang="ja-JP" altLang="en-US" sz="2000" spc="-100">
                <a:solidFill>
                  <a:schemeClr val="bg1">
                    <a:lumMod val="95000"/>
                  </a:schemeClr>
                </a:solidFill>
                <a:latin typeface="+mn-lt"/>
                <a:ea typeface="+mn-ea"/>
              </a:rPr>
              <a:t>のイメージ</a:t>
            </a:r>
            <a:endParaRPr lang="en-US" altLang="ja-JP" sz="2000" spc="-100">
              <a:solidFill>
                <a:schemeClr val="bg1">
                  <a:lumMod val="95000"/>
                </a:schemeClr>
              </a:solidFill>
              <a:latin typeface="+mn-lt"/>
              <a:ea typeface="+mn-ea"/>
            </a:endParaRPr>
          </a:p>
        </p:txBody>
      </p:sp>
      <p:sp>
        <p:nvSpPr>
          <p:cNvPr id="10" name="タイトル 1">
            <a:extLst>
              <a:ext uri="{FF2B5EF4-FFF2-40B4-BE49-F238E27FC236}">
                <a16:creationId xmlns:a16="http://schemas.microsoft.com/office/drawing/2014/main" id="{382762E5-6F87-FE8E-24FF-21C040AB3A5A}"/>
              </a:ext>
            </a:extLst>
          </p:cNvPr>
          <p:cNvSpPr txBox="1">
            <a:spLocks/>
          </p:cNvSpPr>
          <p:nvPr/>
        </p:nvSpPr>
        <p:spPr>
          <a:xfrm>
            <a:off x="8242300" y="6328299"/>
            <a:ext cx="3759201" cy="391907"/>
          </a:xfrm>
          <a:prstGeom prst="rect">
            <a:avLst/>
          </a:prstGeom>
        </p:spPr>
        <p:txBody>
          <a:bodyPr vert="horz" lIns="121924" tIns="60961" rIns="121924" bIns="60961" rtlCol="0" anchor="t">
            <a:noAutofit/>
          </a:bodyPr>
          <a:lstStyle>
            <a:defPPr>
              <a:defRPr lang="ja-JP"/>
            </a:defPPr>
            <a:lvl1pPr marL="0" algn="ctr" defTabSz="1829166" rtl="0" eaLnBrk="1" latinLnBrk="0" hangingPunct="1">
              <a:spcBef>
                <a:spcPct val="0"/>
              </a:spcBef>
              <a:buNone/>
              <a:defRPr kumimoji="1" sz="4800" b="0" i="0" kern="1200" spc="-150">
                <a:solidFill>
                  <a:schemeClr val="tx1"/>
                </a:solidFill>
                <a:effectLst/>
                <a:latin typeface="+mj-lt"/>
                <a:ea typeface="+mj-ea"/>
                <a:cs typeface="+mj-cs"/>
              </a:defRPr>
            </a:lvl1pPr>
            <a:lvl2pPr marL="609376" algn="l" defTabSz="1218752" rtl="0" eaLnBrk="1" latinLnBrk="0" hangingPunct="1">
              <a:defRPr kumimoji="1" sz="2399" kern="1200">
                <a:solidFill>
                  <a:schemeClr val="tx1"/>
                </a:solidFill>
                <a:latin typeface="+mn-lt"/>
                <a:ea typeface="+mn-ea"/>
                <a:cs typeface="+mn-cs"/>
              </a:defRPr>
            </a:lvl2pPr>
            <a:lvl3pPr marL="1218752" algn="l" defTabSz="1218752" rtl="0" eaLnBrk="1" latinLnBrk="0" hangingPunct="1">
              <a:defRPr kumimoji="1" sz="2399" kern="1200">
                <a:solidFill>
                  <a:schemeClr val="tx1"/>
                </a:solidFill>
                <a:latin typeface="+mn-lt"/>
                <a:ea typeface="+mn-ea"/>
                <a:cs typeface="+mn-cs"/>
              </a:defRPr>
            </a:lvl3pPr>
            <a:lvl4pPr marL="1828129" algn="l" defTabSz="1218752" rtl="0" eaLnBrk="1" latinLnBrk="0" hangingPunct="1">
              <a:defRPr kumimoji="1" sz="2399" kern="1200">
                <a:solidFill>
                  <a:schemeClr val="tx1"/>
                </a:solidFill>
                <a:latin typeface="+mn-lt"/>
                <a:ea typeface="+mn-ea"/>
                <a:cs typeface="+mn-cs"/>
              </a:defRPr>
            </a:lvl4pPr>
            <a:lvl5pPr marL="2437505" algn="l" defTabSz="1218752" rtl="0" eaLnBrk="1" latinLnBrk="0" hangingPunct="1">
              <a:defRPr kumimoji="1" sz="2399" kern="1200">
                <a:solidFill>
                  <a:schemeClr val="tx1"/>
                </a:solidFill>
                <a:latin typeface="+mn-lt"/>
                <a:ea typeface="+mn-ea"/>
                <a:cs typeface="+mn-cs"/>
              </a:defRPr>
            </a:lvl5pPr>
            <a:lvl6pPr marL="3046881" algn="l" defTabSz="1218752" rtl="0" eaLnBrk="1" latinLnBrk="0" hangingPunct="1">
              <a:defRPr kumimoji="1" sz="2399" kern="1200">
                <a:solidFill>
                  <a:schemeClr val="tx1"/>
                </a:solidFill>
                <a:latin typeface="+mn-lt"/>
                <a:ea typeface="+mn-ea"/>
                <a:cs typeface="+mn-cs"/>
              </a:defRPr>
            </a:lvl6pPr>
            <a:lvl7pPr marL="3656257" algn="l" defTabSz="1218752" rtl="0" eaLnBrk="1" latinLnBrk="0" hangingPunct="1">
              <a:defRPr kumimoji="1" sz="2399" kern="1200">
                <a:solidFill>
                  <a:schemeClr val="tx1"/>
                </a:solidFill>
                <a:latin typeface="+mn-lt"/>
                <a:ea typeface="+mn-ea"/>
                <a:cs typeface="+mn-cs"/>
              </a:defRPr>
            </a:lvl7pPr>
            <a:lvl8pPr marL="4265634" algn="l" defTabSz="1218752" rtl="0" eaLnBrk="1" latinLnBrk="0" hangingPunct="1">
              <a:defRPr kumimoji="1" sz="2399" kern="1200">
                <a:solidFill>
                  <a:schemeClr val="tx1"/>
                </a:solidFill>
                <a:latin typeface="+mn-lt"/>
                <a:ea typeface="+mn-ea"/>
                <a:cs typeface="+mn-cs"/>
              </a:defRPr>
            </a:lvl8pPr>
            <a:lvl9pPr marL="4875011" algn="l" defTabSz="1218752" rtl="0" eaLnBrk="1" latinLnBrk="0" hangingPunct="1">
              <a:defRPr kumimoji="1" sz="2399" kern="1200">
                <a:solidFill>
                  <a:schemeClr val="tx1"/>
                </a:solidFill>
                <a:latin typeface="+mn-lt"/>
                <a:ea typeface="+mn-ea"/>
                <a:cs typeface="+mn-cs"/>
              </a:defRPr>
            </a:lvl9pPr>
          </a:lstStyle>
          <a:p>
            <a:pPr algn="r"/>
            <a:r>
              <a:rPr lang="en-US" altLang="ja-JP" sz="2000" spc="-100">
                <a:solidFill>
                  <a:schemeClr val="bg1">
                    <a:lumMod val="95000"/>
                  </a:schemeClr>
                </a:solidFill>
                <a:latin typeface="+mn-lt"/>
                <a:ea typeface="+mn-ea"/>
              </a:rPr>
              <a:t>HDR</a:t>
            </a:r>
            <a:r>
              <a:rPr lang="ja-JP" altLang="en-US" sz="2000" spc="-100">
                <a:solidFill>
                  <a:schemeClr val="bg1">
                    <a:lumMod val="95000"/>
                  </a:schemeClr>
                </a:solidFill>
                <a:latin typeface="+mn-lt"/>
                <a:ea typeface="+mn-ea"/>
              </a:rPr>
              <a:t>のイメージ</a:t>
            </a:r>
            <a:endParaRPr lang="en-US" altLang="ja-JP" sz="2000" spc="-100">
              <a:solidFill>
                <a:schemeClr val="bg1">
                  <a:lumMod val="95000"/>
                </a:schemeClr>
              </a:solidFill>
              <a:latin typeface="+mn-lt"/>
              <a:ea typeface="+mn-ea"/>
            </a:endParaRPr>
          </a:p>
        </p:txBody>
      </p:sp>
    </p:spTree>
    <p:extLst>
      <p:ext uri="{BB962C8B-B14F-4D97-AF65-F5344CB8AC3E}">
        <p14:creationId xmlns:p14="http://schemas.microsoft.com/office/powerpoint/2010/main" val="109140787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FCF30AAC-F0C0-E28B-C6DA-5B46E7233DBF}"/>
              </a:ext>
            </a:extLst>
          </p:cNvPr>
          <p:cNvPicPr>
            <a:picLocks noChangeAspect="1"/>
          </p:cNvPicPr>
          <p:nvPr/>
        </p:nvPicPr>
        <p:blipFill>
          <a:blip r:embed="rId3">
            <a:lum contrast="5000"/>
          </a:blip>
          <a:stretch>
            <a:fillRect/>
          </a:stretch>
        </p:blipFill>
        <p:spPr>
          <a:xfrm>
            <a:off x="0" y="0"/>
            <a:ext cx="12192000" cy="6893540"/>
          </a:xfrm>
          <a:prstGeom prst="rect">
            <a:avLst/>
          </a:prstGeom>
        </p:spPr>
      </p:pic>
      <p:sp>
        <p:nvSpPr>
          <p:cNvPr id="5" name="テキスト プレースホルダー 2">
            <a:extLst>
              <a:ext uri="{FF2B5EF4-FFF2-40B4-BE49-F238E27FC236}">
                <a16:creationId xmlns:a16="http://schemas.microsoft.com/office/drawing/2014/main" id="{0906F4B0-E963-F21B-0EA7-CBD2B6778815}"/>
              </a:ext>
            </a:extLst>
          </p:cNvPr>
          <p:cNvSpPr txBox="1">
            <a:spLocks/>
          </p:cNvSpPr>
          <p:nvPr/>
        </p:nvSpPr>
        <p:spPr>
          <a:xfrm>
            <a:off x="838200" y="5951220"/>
            <a:ext cx="10515600" cy="90677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2400" spc="-150">
                <a:solidFill>
                  <a:schemeClr val="bg1">
                    <a:lumMod val="95000"/>
                  </a:schemeClr>
                </a:solidFill>
              </a:rPr>
              <a:t>きれいな夕陽に出会ったので、この風景を写真に収めたい</a:t>
            </a:r>
          </a:p>
        </p:txBody>
      </p:sp>
    </p:spTree>
    <p:extLst>
      <p:ext uri="{BB962C8B-B14F-4D97-AF65-F5344CB8AC3E}">
        <p14:creationId xmlns:p14="http://schemas.microsoft.com/office/powerpoint/2010/main" val="109140664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BE0295-8DBB-3F81-7BB2-A05857D1923E}"/>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D182C731-968E-C025-E8F9-2A52A2A2061C}"/>
              </a:ext>
            </a:extLst>
          </p:cNvPr>
          <p:cNvPicPr>
            <a:picLocks noChangeAspect="1"/>
          </p:cNvPicPr>
          <p:nvPr/>
        </p:nvPicPr>
        <p:blipFill>
          <a:blip r:embed="rId3"/>
          <a:stretch>
            <a:fillRect/>
          </a:stretch>
        </p:blipFill>
        <p:spPr>
          <a:xfrm>
            <a:off x="0" y="0"/>
            <a:ext cx="12192000" cy="6875770"/>
          </a:xfrm>
          <a:prstGeom prst="rect">
            <a:avLst/>
          </a:prstGeom>
        </p:spPr>
      </p:pic>
      <p:sp>
        <p:nvSpPr>
          <p:cNvPr id="5" name="テキスト プレースホルダー 2">
            <a:extLst>
              <a:ext uri="{FF2B5EF4-FFF2-40B4-BE49-F238E27FC236}">
                <a16:creationId xmlns:a16="http://schemas.microsoft.com/office/drawing/2014/main" id="{2D6C7D62-E302-35C7-B9D2-445E8439429A}"/>
              </a:ext>
            </a:extLst>
          </p:cNvPr>
          <p:cNvSpPr txBox="1">
            <a:spLocks/>
          </p:cNvSpPr>
          <p:nvPr/>
        </p:nvSpPr>
        <p:spPr>
          <a:xfrm>
            <a:off x="838200" y="5951220"/>
            <a:ext cx="10515600" cy="90677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2400" spc="-150">
                <a:solidFill>
                  <a:schemeClr val="bg1">
                    <a:lumMod val="95000"/>
                  </a:schemeClr>
                </a:solidFill>
              </a:rPr>
              <a:t>夕空を見せようとすると、山や雲が真っ黒</a:t>
            </a:r>
          </a:p>
        </p:txBody>
      </p:sp>
    </p:spTree>
    <p:extLst>
      <p:ext uri="{BB962C8B-B14F-4D97-AF65-F5344CB8AC3E}">
        <p14:creationId xmlns:p14="http://schemas.microsoft.com/office/powerpoint/2010/main" val="2683583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81A84D-3ED9-B4CD-0FCA-3F707FD98DC9}"/>
            </a:ext>
          </a:extLst>
        </p:cNvPr>
        <p:cNvGrpSpPr/>
        <p:nvPr/>
      </p:nvGrpSpPr>
      <p:grpSpPr>
        <a:xfrm>
          <a:off x="0" y="0"/>
          <a:ext cx="0" cy="0"/>
          <a:chOff x="0" y="0"/>
          <a:chExt cx="0" cy="0"/>
        </a:xfrm>
      </p:grpSpPr>
      <p:pic>
        <p:nvPicPr>
          <p:cNvPr id="4" name="図 3">
            <a:extLst>
              <a:ext uri="{FF2B5EF4-FFF2-40B4-BE49-F238E27FC236}">
                <a16:creationId xmlns:a16="http://schemas.microsoft.com/office/drawing/2014/main" id="{406A39E0-5D03-0722-DCE1-AAB837B91F46}"/>
              </a:ext>
            </a:extLst>
          </p:cNvPr>
          <p:cNvPicPr>
            <a:picLocks noChangeAspect="1"/>
          </p:cNvPicPr>
          <p:nvPr/>
        </p:nvPicPr>
        <p:blipFill>
          <a:blip r:embed="rId3"/>
          <a:stretch>
            <a:fillRect/>
          </a:stretch>
        </p:blipFill>
        <p:spPr>
          <a:xfrm>
            <a:off x="0" y="0"/>
            <a:ext cx="12192000" cy="6893540"/>
          </a:xfrm>
          <a:prstGeom prst="rect">
            <a:avLst/>
          </a:prstGeom>
        </p:spPr>
      </p:pic>
      <p:sp>
        <p:nvSpPr>
          <p:cNvPr id="5" name="テキスト プレースホルダー 2">
            <a:extLst>
              <a:ext uri="{FF2B5EF4-FFF2-40B4-BE49-F238E27FC236}">
                <a16:creationId xmlns:a16="http://schemas.microsoft.com/office/drawing/2014/main" id="{C72753B5-E135-B751-2F44-E4EE22C3300D}"/>
              </a:ext>
            </a:extLst>
          </p:cNvPr>
          <p:cNvSpPr txBox="1">
            <a:spLocks/>
          </p:cNvSpPr>
          <p:nvPr/>
        </p:nvSpPr>
        <p:spPr>
          <a:xfrm>
            <a:off x="838200" y="5951220"/>
            <a:ext cx="10515600" cy="90677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2400" spc="-150">
                <a:solidFill>
                  <a:schemeClr val="bg1">
                    <a:lumMod val="95000"/>
                  </a:schemeClr>
                </a:solidFill>
              </a:rPr>
              <a:t>山並みを見せようとすると、夕空が吹き飛ぶ</a:t>
            </a:r>
          </a:p>
        </p:txBody>
      </p:sp>
    </p:spTree>
    <p:extLst>
      <p:ext uri="{BB962C8B-B14F-4D97-AF65-F5344CB8AC3E}">
        <p14:creationId xmlns:p14="http://schemas.microsoft.com/office/powerpoint/2010/main" val="3571514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5F170-27D3-5688-10F1-6B773D4CCE36}"/>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9DED0C36-D281-5B39-0E37-2DABBAB517EF}"/>
              </a:ext>
            </a:extLst>
          </p:cNvPr>
          <p:cNvSpPr>
            <a:spLocks noGrp="1"/>
          </p:cNvSpPr>
          <p:nvPr>
            <p:ph type="title"/>
          </p:nvPr>
        </p:nvSpPr>
        <p:spPr>
          <a:xfrm>
            <a:off x="838200" y="365125"/>
            <a:ext cx="10515600" cy="1325563"/>
          </a:xfrm>
        </p:spPr>
        <p:txBody>
          <a:bodyPr/>
          <a:lstStyle/>
          <a:p>
            <a:r>
              <a:rPr lang="ja-JP" altLang="en-US"/>
              <a:t>ダイナミックレンジ</a:t>
            </a:r>
          </a:p>
        </p:txBody>
      </p:sp>
      <p:sp>
        <p:nvSpPr>
          <p:cNvPr id="3" name="コンテンツ プレースホルダー 2">
            <a:extLst>
              <a:ext uri="{FF2B5EF4-FFF2-40B4-BE49-F238E27FC236}">
                <a16:creationId xmlns:a16="http://schemas.microsoft.com/office/drawing/2014/main" id="{7CD4C5CB-160F-2EE6-6DD1-B969DBD582C1}"/>
              </a:ext>
            </a:extLst>
          </p:cNvPr>
          <p:cNvSpPr>
            <a:spLocks noGrp="1"/>
          </p:cNvSpPr>
          <p:nvPr>
            <p:ph idx="1"/>
          </p:nvPr>
        </p:nvSpPr>
        <p:spPr>
          <a:xfrm>
            <a:off x="838200" y="1825625"/>
            <a:ext cx="10515600" cy="4351338"/>
          </a:xfrm>
        </p:spPr>
        <p:txBody>
          <a:bodyPr>
            <a:normAutofit/>
          </a:bodyPr>
          <a:lstStyle/>
          <a:p>
            <a:r>
              <a:rPr lang="ja-JP" altLang="en-US" b="1"/>
              <a:t>現実の光</a:t>
            </a:r>
            <a:endParaRPr lang="en-US" altLang="ja-JP" sz="1800"/>
          </a:p>
          <a:p>
            <a:pPr lvl="1"/>
            <a:r>
              <a:rPr lang="ja-JP" altLang="en-US"/>
              <a:t>夕焼けは明るい</a:t>
            </a:r>
            <a:r>
              <a:rPr lang="en-US" altLang="ja-JP"/>
              <a:t>	</a:t>
            </a:r>
            <a:r>
              <a:rPr lang="ja-JP" altLang="en-US"/>
              <a:t>（</a:t>
            </a:r>
            <a:r>
              <a:rPr lang="ja-JP" altLang="en-US" b="1"/>
              <a:t>高輝度</a:t>
            </a:r>
            <a:r>
              <a:rPr lang="ja-JP" altLang="en-US"/>
              <a:t>）</a:t>
            </a:r>
            <a:endParaRPr lang="en-US" altLang="ja-JP"/>
          </a:p>
          <a:p>
            <a:pPr lvl="1"/>
            <a:r>
              <a:rPr lang="ja-JP" altLang="en-US"/>
              <a:t>山並みは暗い</a:t>
            </a:r>
            <a:r>
              <a:rPr lang="en-US" altLang="ja-JP"/>
              <a:t>	</a:t>
            </a:r>
            <a:r>
              <a:rPr lang="ja-JP" altLang="en-US"/>
              <a:t>（</a:t>
            </a:r>
            <a:r>
              <a:rPr lang="ja-JP" altLang="en-US" b="1"/>
              <a:t>低輝度</a:t>
            </a:r>
            <a:r>
              <a:rPr lang="ja-JP" altLang="en-US"/>
              <a:t>）</a:t>
            </a:r>
            <a:endParaRPr lang="en-US" altLang="ja-JP"/>
          </a:p>
          <a:p>
            <a:pPr lvl="1"/>
            <a:r>
              <a:rPr lang="ja-JP" altLang="en-US"/>
              <a:t>それぞれに豊かな色や階調、ディテールがあり、</a:t>
            </a:r>
            <a:r>
              <a:rPr lang="ja-JP" altLang="en-US" b="1"/>
              <a:t>肉眼には見える</a:t>
            </a:r>
            <a:endParaRPr lang="en-US" altLang="ja-JP" b="1"/>
          </a:p>
          <a:p>
            <a:pPr lvl="1"/>
            <a:endParaRPr lang="en-US" altLang="ja-JP" b="1"/>
          </a:p>
          <a:p>
            <a:r>
              <a:rPr lang="ja-JP" altLang="en-US" b="1"/>
              <a:t>写真の光</a:t>
            </a:r>
            <a:endParaRPr lang="en-US" altLang="ja-JP" sz="1800"/>
          </a:p>
          <a:p>
            <a:pPr lvl="1"/>
            <a:r>
              <a:rPr lang="ja-JP" altLang="en-US"/>
              <a:t>空と山並みとの高いコントラストを再現できず、あふれてしまう</a:t>
            </a:r>
            <a:endParaRPr lang="en-US" altLang="ja-JP"/>
          </a:p>
        </p:txBody>
      </p:sp>
    </p:spTree>
    <p:extLst>
      <p:ext uri="{BB962C8B-B14F-4D97-AF65-F5344CB8AC3E}">
        <p14:creationId xmlns:p14="http://schemas.microsoft.com/office/powerpoint/2010/main" val="307524711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a:extLst>
            <a:ext uri="{FF2B5EF4-FFF2-40B4-BE49-F238E27FC236}">
              <a16:creationId xmlns:a16="http://schemas.microsoft.com/office/drawing/2014/main" id="{5B037DEC-6811-366A-D46E-AA990FB5E6AF}"/>
            </a:ext>
          </a:extLst>
        </p:cNvPr>
        <p:cNvGrpSpPr/>
        <p:nvPr/>
      </p:nvGrpSpPr>
      <p:grpSpPr>
        <a:xfrm>
          <a:off x="0" y="0"/>
          <a:ext cx="0" cy="0"/>
          <a:chOff x="0" y="0"/>
          <a:chExt cx="0" cy="0"/>
        </a:xfrm>
      </p:grpSpPr>
      <p:pic>
        <p:nvPicPr>
          <p:cNvPr id="4" name="図 3">
            <a:extLst>
              <a:ext uri="{FF2B5EF4-FFF2-40B4-BE49-F238E27FC236}">
                <a16:creationId xmlns:a16="http://schemas.microsoft.com/office/drawing/2014/main" id="{319164A0-8A0D-588E-8CF2-A37EC29A3844}"/>
              </a:ext>
            </a:extLst>
          </p:cNvPr>
          <p:cNvPicPr>
            <a:picLocks noChangeAspect="1"/>
          </p:cNvPicPr>
          <p:nvPr/>
        </p:nvPicPr>
        <p:blipFill>
          <a:blip r:embed="rId3"/>
          <a:stretch>
            <a:fillRect/>
          </a:stretch>
        </p:blipFill>
        <p:spPr>
          <a:xfrm>
            <a:off x="0" y="0"/>
            <a:ext cx="12192000" cy="6893540"/>
          </a:xfrm>
          <a:prstGeom prst="rect">
            <a:avLst/>
          </a:prstGeom>
        </p:spPr>
      </p:pic>
      <p:sp>
        <p:nvSpPr>
          <p:cNvPr id="5" name="テキスト プレースホルダー 2">
            <a:extLst>
              <a:ext uri="{FF2B5EF4-FFF2-40B4-BE49-F238E27FC236}">
                <a16:creationId xmlns:a16="http://schemas.microsoft.com/office/drawing/2014/main" id="{78BA35D4-04B6-9293-D0C2-A71AEE097AC0}"/>
              </a:ext>
            </a:extLst>
          </p:cNvPr>
          <p:cNvSpPr txBox="1">
            <a:spLocks/>
          </p:cNvSpPr>
          <p:nvPr/>
        </p:nvSpPr>
        <p:spPr>
          <a:xfrm>
            <a:off x="0" y="5951220"/>
            <a:ext cx="12192000" cy="90677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2400">
                <a:solidFill>
                  <a:schemeClr val="bg1">
                    <a:lumMod val="95000"/>
                  </a:schemeClr>
                </a:solidFill>
              </a:rPr>
              <a:t>冒頭の画像はシーンのコントラストを犠牲にして無理矢理</a:t>
            </a:r>
            <a:r>
              <a:rPr lang="en-US" altLang="ja-JP" sz="2400">
                <a:solidFill>
                  <a:schemeClr val="bg1">
                    <a:lumMod val="95000"/>
                  </a:schemeClr>
                </a:solidFill>
              </a:rPr>
              <a:t>SDR</a:t>
            </a:r>
            <a:r>
              <a:rPr lang="ja-JP" altLang="en-US" sz="2400">
                <a:solidFill>
                  <a:schemeClr val="bg1">
                    <a:lumMod val="95000"/>
                  </a:schemeClr>
                </a:solidFill>
              </a:rPr>
              <a:t>に収めている</a:t>
            </a:r>
          </a:p>
        </p:txBody>
      </p:sp>
    </p:spTree>
    <p:extLst>
      <p:ext uri="{BB962C8B-B14F-4D97-AF65-F5344CB8AC3E}">
        <p14:creationId xmlns:p14="http://schemas.microsoft.com/office/powerpoint/2010/main" val="171220783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3DB73510-C4F2-C6EB-4272-C6627B9D07FF}"/>
              </a:ext>
            </a:extLst>
          </p:cNvPr>
          <p:cNvPicPr>
            <a:picLocks noChangeAspect="1"/>
          </p:cNvPicPr>
          <p:nvPr/>
        </p:nvPicPr>
        <p:blipFill>
          <a:blip r:embed="rId3"/>
          <a:stretch>
            <a:fillRect/>
          </a:stretch>
        </p:blipFill>
        <p:spPr>
          <a:xfrm>
            <a:off x="1" y="0"/>
            <a:ext cx="6096000" cy="3437885"/>
          </a:xfrm>
          <a:prstGeom prst="rect">
            <a:avLst/>
          </a:prstGeom>
        </p:spPr>
      </p:pic>
      <p:pic>
        <p:nvPicPr>
          <p:cNvPr id="3" name="図 2">
            <a:extLst>
              <a:ext uri="{FF2B5EF4-FFF2-40B4-BE49-F238E27FC236}">
                <a16:creationId xmlns:a16="http://schemas.microsoft.com/office/drawing/2014/main" id="{9761A85F-CE03-7B5F-B37D-0D6D2DB2729C}"/>
              </a:ext>
            </a:extLst>
          </p:cNvPr>
          <p:cNvPicPr>
            <a:picLocks noChangeAspect="1"/>
          </p:cNvPicPr>
          <p:nvPr/>
        </p:nvPicPr>
        <p:blipFill>
          <a:blip r:embed="rId4"/>
          <a:stretch>
            <a:fillRect/>
          </a:stretch>
        </p:blipFill>
        <p:spPr>
          <a:xfrm>
            <a:off x="6096000" y="0"/>
            <a:ext cx="6095999" cy="3446770"/>
          </a:xfrm>
          <a:prstGeom prst="rect">
            <a:avLst/>
          </a:prstGeom>
        </p:spPr>
      </p:pic>
      <p:pic>
        <p:nvPicPr>
          <p:cNvPr id="4" name="図 3">
            <a:extLst>
              <a:ext uri="{FF2B5EF4-FFF2-40B4-BE49-F238E27FC236}">
                <a16:creationId xmlns:a16="http://schemas.microsoft.com/office/drawing/2014/main" id="{A2E25265-21C8-1AB2-413D-8A49F7D22F38}"/>
              </a:ext>
            </a:extLst>
          </p:cNvPr>
          <p:cNvPicPr>
            <a:picLocks noChangeAspect="1"/>
          </p:cNvPicPr>
          <p:nvPr/>
        </p:nvPicPr>
        <p:blipFill>
          <a:blip r:embed="rId5"/>
          <a:stretch>
            <a:fillRect/>
          </a:stretch>
        </p:blipFill>
        <p:spPr>
          <a:xfrm>
            <a:off x="0" y="3429000"/>
            <a:ext cx="6080285" cy="3437885"/>
          </a:xfrm>
          <a:prstGeom prst="rect">
            <a:avLst/>
          </a:prstGeom>
        </p:spPr>
      </p:pic>
      <p:sp>
        <p:nvSpPr>
          <p:cNvPr id="5" name="テキスト プレースホルダー 2">
            <a:extLst>
              <a:ext uri="{FF2B5EF4-FFF2-40B4-BE49-F238E27FC236}">
                <a16:creationId xmlns:a16="http://schemas.microsoft.com/office/drawing/2014/main" id="{167F3AD2-34BD-5B03-4119-F7463EEAD975}"/>
              </a:ext>
            </a:extLst>
          </p:cNvPr>
          <p:cNvSpPr txBox="1">
            <a:spLocks/>
          </p:cNvSpPr>
          <p:nvPr/>
        </p:nvSpPr>
        <p:spPr>
          <a:xfrm>
            <a:off x="0" y="2840995"/>
            <a:ext cx="6080285" cy="596890"/>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2000" b="1" spc="-150">
                <a:solidFill>
                  <a:schemeClr val="bg1">
                    <a:lumMod val="95000"/>
                  </a:schemeClr>
                </a:solidFill>
              </a:rPr>
              <a:t>空の階調</a:t>
            </a:r>
            <a:r>
              <a:rPr lang="ja-JP" altLang="en-US" sz="2000" spc="-150">
                <a:solidFill>
                  <a:schemeClr val="bg1">
                    <a:lumMod val="95000"/>
                  </a:schemeClr>
                </a:solidFill>
              </a:rPr>
              <a:t>を尊重、山の階調を犠牲に</a:t>
            </a:r>
            <a:endParaRPr lang="en-US" altLang="ja-JP" sz="2000" spc="-150">
              <a:solidFill>
                <a:schemeClr val="bg1">
                  <a:lumMod val="95000"/>
                </a:schemeClr>
              </a:solidFill>
            </a:endParaRPr>
          </a:p>
        </p:txBody>
      </p:sp>
      <p:sp>
        <p:nvSpPr>
          <p:cNvPr id="6" name="テキスト プレースホルダー 2">
            <a:extLst>
              <a:ext uri="{FF2B5EF4-FFF2-40B4-BE49-F238E27FC236}">
                <a16:creationId xmlns:a16="http://schemas.microsoft.com/office/drawing/2014/main" id="{F8F38F75-EFBC-04B2-EDDB-1DF3E14D5854}"/>
              </a:ext>
            </a:extLst>
          </p:cNvPr>
          <p:cNvSpPr txBox="1">
            <a:spLocks/>
          </p:cNvSpPr>
          <p:nvPr/>
        </p:nvSpPr>
        <p:spPr>
          <a:xfrm>
            <a:off x="6103856" y="2840995"/>
            <a:ext cx="6080285" cy="588005"/>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2000" b="1" spc="-150">
                <a:solidFill>
                  <a:schemeClr val="bg1">
                    <a:lumMod val="95000"/>
                  </a:schemeClr>
                </a:solidFill>
              </a:rPr>
              <a:t>山の階調</a:t>
            </a:r>
            <a:r>
              <a:rPr lang="ja-JP" altLang="en-US" sz="2000" spc="-150">
                <a:solidFill>
                  <a:schemeClr val="bg1">
                    <a:lumMod val="95000"/>
                  </a:schemeClr>
                </a:solidFill>
              </a:rPr>
              <a:t>を尊重、空の階調を犠牲に</a:t>
            </a:r>
            <a:endParaRPr lang="en-US" altLang="ja-JP" sz="2000" spc="-150">
              <a:solidFill>
                <a:schemeClr val="bg1">
                  <a:lumMod val="95000"/>
                </a:schemeClr>
              </a:solidFill>
            </a:endParaRPr>
          </a:p>
        </p:txBody>
      </p:sp>
      <p:sp>
        <p:nvSpPr>
          <p:cNvPr id="7" name="テキスト プレースホルダー 2">
            <a:extLst>
              <a:ext uri="{FF2B5EF4-FFF2-40B4-BE49-F238E27FC236}">
                <a16:creationId xmlns:a16="http://schemas.microsoft.com/office/drawing/2014/main" id="{23371179-C856-3A57-2626-722FC8B552C7}"/>
              </a:ext>
            </a:extLst>
          </p:cNvPr>
          <p:cNvSpPr txBox="1">
            <a:spLocks/>
          </p:cNvSpPr>
          <p:nvPr/>
        </p:nvSpPr>
        <p:spPr>
          <a:xfrm>
            <a:off x="-15715" y="6269995"/>
            <a:ext cx="6080285" cy="588005"/>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2000" b="1" spc="-150">
                <a:solidFill>
                  <a:schemeClr val="bg1">
                    <a:lumMod val="95000"/>
                  </a:schemeClr>
                </a:solidFill>
              </a:rPr>
              <a:t>両方の階調</a:t>
            </a:r>
            <a:r>
              <a:rPr lang="ja-JP" altLang="en-US" sz="2000" spc="-150">
                <a:solidFill>
                  <a:schemeClr val="bg1">
                    <a:lumMod val="95000"/>
                  </a:schemeClr>
                </a:solidFill>
              </a:rPr>
              <a:t>を尊重、空と山との関係性を犠牲に</a:t>
            </a:r>
          </a:p>
        </p:txBody>
      </p:sp>
      <p:sp>
        <p:nvSpPr>
          <p:cNvPr id="8" name="コンテンツ プレースホルダー 3">
            <a:extLst>
              <a:ext uri="{FF2B5EF4-FFF2-40B4-BE49-F238E27FC236}">
                <a16:creationId xmlns:a16="http://schemas.microsoft.com/office/drawing/2014/main" id="{B87822ED-7D05-9126-E974-C5BB1F8ACAB7}"/>
              </a:ext>
            </a:extLst>
          </p:cNvPr>
          <p:cNvSpPr txBox="1">
            <a:spLocks/>
          </p:cNvSpPr>
          <p:nvPr/>
        </p:nvSpPr>
        <p:spPr>
          <a:xfrm>
            <a:off x="6111714" y="3446771"/>
            <a:ext cx="6080285" cy="3411228"/>
          </a:xfrm>
          <a:prstGeom prst="rect">
            <a:avLst/>
          </a:prstGeom>
        </p:spPr>
        <p:txBody>
          <a:bodyPr anchor="ctr"/>
          <a:lstStyle>
            <a:lvl1pPr marL="228600" indent="-228600" algn="l" defTabSz="914400" rtl="0" eaLnBrk="1" latinLnBrk="0" hangingPunct="1">
              <a:lnSpc>
                <a:spcPct val="115000"/>
              </a:lnSpc>
              <a:spcBef>
                <a:spcPts val="700"/>
              </a:spcBef>
              <a:spcAft>
                <a:spcPts val="500"/>
              </a:spcAft>
              <a:buFont typeface="Arial" panose="020B0604020202020204" pitchFamily="34" charset="0"/>
              <a:buChar char="•"/>
              <a:defRPr kumimoji="1" sz="2400" kern="1200" spc="-150">
                <a:solidFill>
                  <a:schemeClr val="tx1"/>
                </a:solidFill>
                <a:latin typeface="+mn-lt"/>
                <a:ea typeface="Noto Sans JP" panose="020B0200000000000000" pitchFamily="50" charset="-128"/>
                <a:cs typeface="+mn-cs"/>
              </a:defRPr>
            </a:lvl1pPr>
            <a:lvl2pPr marL="685800" marR="0" indent="-228600" algn="l" defTabSz="914400" rtl="0" eaLnBrk="1" fontAlgn="auto" latinLnBrk="0" hangingPunct="1">
              <a:lnSpc>
                <a:spcPct val="112000"/>
              </a:lnSpc>
              <a:spcBef>
                <a:spcPts val="500"/>
              </a:spcBef>
              <a:spcAft>
                <a:spcPts val="0"/>
              </a:spcAft>
              <a:buClrTx/>
              <a:buSzTx/>
              <a:buFont typeface="Arial" panose="020B0604020202020204" pitchFamily="34" charset="0"/>
              <a:buChar char="•"/>
              <a:tabLst/>
              <a:defRPr kumimoji="1" sz="2000" kern="1200" spc="-150">
                <a:solidFill>
                  <a:schemeClr val="tx1"/>
                </a:solidFill>
                <a:latin typeface="+mn-lt"/>
                <a:ea typeface="Noto Sans JP" panose="020B0200000000000000" pitchFamily="50" charset="-128"/>
                <a:cs typeface="+mn-cs"/>
              </a:defRPr>
            </a:lvl2pPr>
            <a:lvl3pPr marL="1143000" marR="0" indent="-22860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kumimoji="1" sz="1500" kern="1200" spc="-150">
                <a:solidFill>
                  <a:schemeClr val="tx1"/>
                </a:solidFill>
                <a:latin typeface="+mn-lt"/>
                <a:ea typeface="Noto Sans JP" panose="020B0200000000000000" pitchFamily="50" charset="-128"/>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kumimoji="1" sz="1500" kern="1200" spc="-150">
                <a:solidFill>
                  <a:schemeClr val="tx1"/>
                </a:solidFill>
                <a:latin typeface="+mn-lt"/>
                <a:ea typeface="Noto Sans JP" panose="020B0200000000000000" pitchFamily="50" charset="-128"/>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kumimoji="1" sz="1500" kern="1200" spc="-150">
                <a:solidFill>
                  <a:schemeClr val="tx1"/>
                </a:solidFill>
                <a:latin typeface="+mn-lt"/>
                <a:ea typeface="Noto Sans JP" panose="020B0200000000000000"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Font typeface="Arial" panose="020B0604020202020204" pitchFamily="34" charset="0"/>
              <a:buNone/>
            </a:pPr>
            <a:r>
              <a:rPr lang="ja-JP" altLang="en-US" sz="2800">
                <a:solidFill>
                  <a:schemeClr val="bg1">
                    <a:lumMod val="95000"/>
                  </a:schemeClr>
                </a:solidFill>
                <a:ea typeface="Noto Sans JP Static" panose="020B0200000000000000" pitchFamily="50" charset="-128"/>
              </a:rPr>
              <a:t>トレードオフのまとめ</a:t>
            </a:r>
          </a:p>
        </p:txBody>
      </p:sp>
    </p:spTree>
    <p:extLst>
      <p:ext uri="{BB962C8B-B14F-4D97-AF65-F5344CB8AC3E}">
        <p14:creationId xmlns:p14="http://schemas.microsoft.com/office/powerpoint/2010/main" val="8490660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a:extLst>
            <a:ext uri="{FF2B5EF4-FFF2-40B4-BE49-F238E27FC236}">
              <a16:creationId xmlns:a16="http://schemas.microsoft.com/office/drawing/2014/main" id="{D0B5C2C0-81C5-0CAC-B39A-89A8A8D4F9FE}"/>
            </a:ext>
          </a:extLst>
        </p:cNvPr>
        <p:cNvGrpSpPr/>
        <p:nvPr/>
      </p:nvGrpSpPr>
      <p:grpSpPr>
        <a:xfrm>
          <a:off x="0" y="0"/>
          <a:ext cx="0" cy="0"/>
          <a:chOff x="0" y="0"/>
          <a:chExt cx="0" cy="0"/>
        </a:xfrm>
      </p:grpSpPr>
      <p:pic>
        <p:nvPicPr>
          <p:cNvPr id="12" name="図 11" descr="道路を走っているトラック&#10;&#10;AI によって生成されたコンテンツは間違っている可能性があります。">
            <a:extLst>
              <a:ext uri="{FF2B5EF4-FFF2-40B4-BE49-F238E27FC236}">
                <a16:creationId xmlns:a16="http://schemas.microsoft.com/office/drawing/2014/main" id="{D52C0B7C-4168-66EF-91AA-095D68C62453}"/>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9000"/>
                    </a14:imgEffect>
                  </a14:imgLayer>
                </a14:imgProps>
              </a:ext>
            </a:extLst>
          </a:blip>
          <a:stretch>
            <a:fillRect/>
          </a:stretch>
        </p:blipFill>
        <p:spPr>
          <a:xfrm>
            <a:off x="-2385" y="-4022"/>
            <a:ext cx="12194385" cy="6862022"/>
          </a:xfrm>
          <a:prstGeom prst="rect">
            <a:avLst/>
          </a:prstGeom>
        </p:spPr>
      </p:pic>
    </p:spTree>
    <p:extLst>
      <p:ext uri="{BB962C8B-B14F-4D97-AF65-F5344CB8AC3E}">
        <p14:creationId xmlns:p14="http://schemas.microsoft.com/office/powerpoint/2010/main" val="138053053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96D1946-E832-3DCD-AA92-A5D359B0DDBD}"/>
              </a:ext>
            </a:extLst>
          </p:cNvPr>
          <p:cNvSpPr>
            <a:spLocks noGrp="1"/>
          </p:cNvSpPr>
          <p:nvPr>
            <p:ph type="title"/>
          </p:nvPr>
        </p:nvSpPr>
        <p:spPr/>
        <p:txBody>
          <a:bodyPr/>
          <a:lstStyle/>
          <a:p>
            <a:r>
              <a:rPr lang="ja-JP" altLang="en-US"/>
              <a:t>伝統的な映像表現</a:t>
            </a:r>
          </a:p>
        </p:txBody>
      </p:sp>
      <p:sp>
        <p:nvSpPr>
          <p:cNvPr id="3" name="コンテンツ プレースホルダー 2">
            <a:extLst>
              <a:ext uri="{FF2B5EF4-FFF2-40B4-BE49-F238E27FC236}">
                <a16:creationId xmlns:a16="http://schemas.microsoft.com/office/drawing/2014/main" id="{E77B8F12-42E3-7B2B-5627-C5E05BA6257A}"/>
              </a:ext>
            </a:extLst>
          </p:cNvPr>
          <p:cNvSpPr>
            <a:spLocks noGrp="1"/>
          </p:cNvSpPr>
          <p:nvPr>
            <p:ph idx="1"/>
          </p:nvPr>
        </p:nvSpPr>
        <p:spPr/>
        <p:txBody>
          <a:bodyPr vert="horz" lIns="91440" tIns="45720" rIns="91440" bIns="45720" rtlCol="0" anchor="t">
            <a:normAutofit/>
          </a:bodyPr>
          <a:lstStyle/>
          <a:p>
            <a:r>
              <a:rPr lang="ja-JP" altLang="en-US"/>
              <a:t>ダイナミックレンジ不足をカバーするため、</a:t>
            </a:r>
            <a:r>
              <a:rPr lang="ja-JP" altLang="en-US" b="1"/>
              <a:t>コンテンツ側の工夫で</a:t>
            </a:r>
            <a:br>
              <a:rPr lang="en-US" altLang="ja-JP" b="1"/>
            </a:br>
            <a:r>
              <a:rPr lang="ja-JP" altLang="en-US"/>
              <a:t>光をリアルに再現する作法が歴史的に編み出されてきた</a:t>
            </a:r>
            <a:endParaRPr lang="en-US" altLang="ja-JP"/>
          </a:p>
        </p:txBody>
      </p:sp>
    </p:spTree>
    <p:extLst>
      <p:ext uri="{BB962C8B-B14F-4D97-AF65-F5344CB8AC3E}">
        <p14:creationId xmlns:p14="http://schemas.microsoft.com/office/powerpoint/2010/main" val="9828155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86EA13B-BB37-5AA4-177E-A89DF7160277}"/>
              </a:ext>
            </a:extLst>
          </p:cNvPr>
          <p:cNvSpPr>
            <a:spLocks noGrp="1"/>
          </p:cNvSpPr>
          <p:nvPr>
            <p:ph type="title"/>
          </p:nvPr>
        </p:nvSpPr>
        <p:spPr/>
        <p:txBody>
          <a:bodyPr/>
          <a:lstStyle/>
          <a:p>
            <a:r>
              <a:rPr kumimoji="1" lang="ja-JP" altLang="en-US"/>
              <a:t>被写体に合わせた適正露出</a:t>
            </a:r>
          </a:p>
        </p:txBody>
      </p:sp>
      <p:pic>
        <p:nvPicPr>
          <p:cNvPr id="5" name="コンテンツ プレースホルダー 4">
            <a:extLst>
              <a:ext uri="{FF2B5EF4-FFF2-40B4-BE49-F238E27FC236}">
                <a16:creationId xmlns:a16="http://schemas.microsoft.com/office/drawing/2014/main" id="{85821C48-A180-4251-62B2-87713CEB1231}"/>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7392002" y="1822222"/>
            <a:ext cx="4800000" cy="2700000"/>
          </a:xfrm>
          <a:prstGeom prst="rect">
            <a:avLst/>
          </a:prstGeom>
        </p:spPr>
      </p:pic>
      <p:pic>
        <p:nvPicPr>
          <p:cNvPr id="7" name="図 6">
            <a:extLst>
              <a:ext uri="{FF2B5EF4-FFF2-40B4-BE49-F238E27FC236}">
                <a16:creationId xmlns:a16="http://schemas.microsoft.com/office/drawing/2014/main" id="{C2D3857B-4580-78E4-C2B8-13595A03C48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96001" y="2696109"/>
            <a:ext cx="4800000" cy="2700000"/>
          </a:xfrm>
          <a:prstGeom prst="rect">
            <a:avLst/>
          </a:prstGeom>
        </p:spPr>
      </p:pic>
      <p:pic>
        <p:nvPicPr>
          <p:cNvPr id="9" name="図 8">
            <a:extLst>
              <a:ext uri="{FF2B5EF4-FFF2-40B4-BE49-F238E27FC236}">
                <a16:creationId xmlns:a16="http://schemas.microsoft.com/office/drawing/2014/main" id="{45F58987-6F0B-406F-CA3D-C165113C772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3569995"/>
            <a:ext cx="4800000" cy="2700000"/>
          </a:xfrm>
          <a:prstGeom prst="rect">
            <a:avLst/>
          </a:prstGeom>
        </p:spPr>
      </p:pic>
      <p:sp>
        <p:nvSpPr>
          <p:cNvPr id="11" name="テキスト プレースホルダー 2">
            <a:extLst>
              <a:ext uri="{FF2B5EF4-FFF2-40B4-BE49-F238E27FC236}">
                <a16:creationId xmlns:a16="http://schemas.microsoft.com/office/drawing/2014/main" id="{1F785014-7C4B-16FD-F4C7-121723712782}"/>
              </a:ext>
            </a:extLst>
          </p:cNvPr>
          <p:cNvSpPr txBox="1">
            <a:spLocks/>
          </p:cNvSpPr>
          <p:nvPr/>
        </p:nvSpPr>
        <p:spPr>
          <a:xfrm>
            <a:off x="1" y="6269995"/>
            <a:ext cx="4799999" cy="588005"/>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1800" b="1" spc="-150"/>
              <a:t>アンダー</a:t>
            </a:r>
            <a:r>
              <a:rPr lang="ja-JP" altLang="en-US" sz="1800" spc="-150"/>
              <a:t> </a:t>
            </a:r>
            <a:r>
              <a:rPr lang="en-US" altLang="ja-JP" sz="1800" spc="-150"/>
              <a:t>(</a:t>
            </a:r>
            <a:r>
              <a:rPr lang="ja-JP" altLang="en-US" sz="1800" spc="-150"/>
              <a:t>空合わせ・白飛び回避</a:t>
            </a:r>
            <a:r>
              <a:rPr lang="en-US" altLang="ja-JP" sz="1800" spc="-150"/>
              <a:t>)</a:t>
            </a:r>
          </a:p>
        </p:txBody>
      </p:sp>
      <p:sp>
        <p:nvSpPr>
          <p:cNvPr id="12" name="テキスト プレースホルダー 2">
            <a:extLst>
              <a:ext uri="{FF2B5EF4-FFF2-40B4-BE49-F238E27FC236}">
                <a16:creationId xmlns:a16="http://schemas.microsoft.com/office/drawing/2014/main" id="{827BABEC-2BC8-5BAA-8642-E609B46800FA}"/>
              </a:ext>
            </a:extLst>
          </p:cNvPr>
          <p:cNvSpPr txBox="1">
            <a:spLocks/>
          </p:cNvSpPr>
          <p:nvPr/>
        </p:nvSpPr>
        <p:spPr>
          <a:xfrm>
            <a:off x="8495999" y="4522222"/>
            <a:ext cx="3696001" cy="588005"/>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1800" b="1" spc="-150"/>
              <a:t>オーバー</a:t>
            </a:r>
            <a:r>
              <a:rPr lang="ja-JP" altLang="en-US" sz="1800" spc="-150"/>
              <a:t> </a:t>
            </a:r>
            <a:r>
              <a:rPr lang="en-US" altLang="ja-JP" sz="1800" spc="-150"/>
              <a:t>(</a:t>
            </a:r>
            <a:r>
              <a:rPr lang="ja-JP" altLang="en-US" sz="1800" spc="-150"/>
              <a:t>車合わせ・黒潰れ回避</a:t>
            </a:r>
            <a:r>
              <a:rPr lang="en-US" altLang="ja-JP" sz="1800" spc="-150"/>
              <a:t>)</a:t>
            </a:r>
            <a:r>
              <a:rPr lang="ja-JP" altLang="en-US" sz="1800" spc="-150"/>
              <a:t> </a:t>
            </a:r>
            <a:endParaRPr lang="en-US" altLang="ja-JP" sz="1800" spc="-150"/>
          </a:p>
        </p:txBody>
      </p:sp>
      <p:sp>
        <p:nvSpPr>
          <p:cNvPr id="13" name="テキスト プレースホルダー 2">
            <a:extLst>
              <a:ext uri="{FF2B5EF4-FFF2-40B4-BE49-F238E27FC236}">
                <a16:creationId xmlns:a16="http://schemas.microsoft.com/office/drawing/2014/main" id="{6A210C66-5753-F520-79DB-EE1FBEF3F22C}"/>
              </a:ext>
            </a:extLst>
          </p:cNvPr>
          <p:cNvSpPr txBox="1">
            <a:spLocks/>
          </p:cNvSpPr>
          <p:nvPr/>
        </p:nvSpPr>
        <p:spPr>
          <a:xfrm>
            <a:off x="4799998" y="5396109"/>
            <a:ext cx="3696001" cy="588005"/>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1800" b="1" spc="-150"/>
              <a:t>バランス</a:t>
            </a:r>
            <a:endParaRPr lang="en-US" altLang="ja-JP" sz="1800" b="1" spc="-150"/>
          </a:p>
        </p:txBody>
      </p:sp>
    </p:spTree>
    <p:extLst>
      <p:ext uri="{BB962C8B-B14F-4D97-AF65-F5344CB8AC3E}">
        <p14:creationId xmlns:p14="http://schemas.microsoft.com/office/powerpoint/2010/main" val="323056386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2AD83E-3AE4-71A9-F0E5-609FD6879A9C}"/>
            </a:ext>
          </a:extLst>
        </p:cNvPr>
        <p:cNvGrpSpPr/>
        <p:nvPr/>
      </p:nvGrpSpPr>
      <p:grpSpPr>
        <a:xfrm>
          <a:off x="0" y="0"/>
          <a:ext cx="0" cy="0"/>
          <a:chOff x="0" y="0"/>
          <a:chExt cx="0" cy="0"/>
        </a:xfrm>
      </p:grpSpPr>
      <p:pic>
        <p:nvPicPr>
          <p:cNvPr id="16" name="図 15">
            <a:extLst>
              <a:ext uri="{FF2B5EF4-FFF2-40B4-BE49-F238E27FC236}">
                <a16:creationId xmlns:a16="http://schemas.microsoft.com/office/drawing/2014/main" id="{99239B54-898C-E336-49F0-867AD2867338}"/>
              </a:ext>
            </a:extLst>
          </p:cNvPr>
          <p:cNvPicPr>
            <a:picLocks noChangeAspect="1"/>
          </p:cNvPicPr>
          <p:nvPr/>
        </p:nvPicPr>
        <p:blipFill>
          <a:blip r:embed="rId3"/>
          <a:stretch>
            <a:fillRect/>
          </a:stretch>
        </p:blipFill>
        <p:spPr>
          <a:xfrm>
            <a:off x="1" y="3411231"/>
            <a:ext cx="6095998" cy="3446769"/>
          </a:xfrm>
          <a:prstGeom prst="rect">
            <a:avLst/>
          </a:prstGeom>
        </p:spPr>
      </p:pic>
      <p:pic>
        <p:nvPicPr>
          <p:cNvPr id="14" name="図 13">
            <a:extLst>
              <a:ext uri="{FF2B5EF4-FFF2-40B4-BE49-F238E27FC236}">
                <a16:creationId xmlns:a16="http://schemas.microsoft.com/office/drawing/2014/main" id="{32F20A08-7E2A-BE07-2689-E86BA1866A51}"/>
              </a:ext>
            </a:extLst>
          </p:cNvPr>
          <p:cNvPicPr>
            <a:picLocks noChangeAspect="1"/>
          </p:cNvPicPr>
          <p:nvPr/>
        </p:nvPicPr>
        <p:blipFill>
          <a:blip r:embed="rId4"/>
          <a:stretch>
            <a:fillRect/>
          </a:stretch>
        </p:blipFill>
        <p:spPr>
          <a:xfrm>
            <a:off x="6095999" y="3411230"/>
            <a:ext cx="6095999" cy="3446770"/>
          </a:xfrm>
          <a:prstGeom prst="rect">
            <a:avLst/>
          </a:prstGeom>
        </p:spPr>
      </p:pic>
      <p:sp>
        <p:nvSpPr>
          <p:cNvPr id="2" name="タイトル 1">
            <a:extLst>
              <a:ext uri="{FF2B5EF4-FFF2-40B4-BE49-F238E27FC236}">
                <a16:creationId xmlns:a16="http://schemas.microsoft.com/office/drawing/2014/main" id="{337C5913-B7CF-61EB-BDD4-019741CA9D88}"/>
              </a:ext>
            </a:extLst>
          </p:cNvPr>
          <p:cNvSpPr>
            <a:spLocks noGrp="1"/>
          </p:cNvSpPr>
          <p:nvPr>
            <p:ph type="title"/>
          </p:nvPr>
        </p:nvSpPr>
        <p:spPr/>
        <p:txBody>
          <a:bodyPr/>
          <a:lstStyle/>
          <a:p>
            <a:r>
              <a:rPr kumimoji="1" lang="ja-JP" altLang="en-US"/>
              <a:t>カラー＆コントラスト調整</a:t>
            </a:r>
          </a:p>
        </p:txBody>
      </p:sp>
      <p:sp>
        <p:nvSpPr>
          <p:cNvPr id="7" name="コンテンツ プレースホルダー 2">
            <a:extLst>
              <a:ext uri="{FF2B5EF4-FFF2-40B4-BE49-F238E27FC236}">
                <a16:creationId xmlns:a16="http://schemas.microsoft.com/office/drawing/2014/main" id="{E55E1B81-5B34-318C-451E-00F58F217ED3}"/>
              </a:ext>
            </a:extLst>
          </p:cNvPr>
          <p:cNvSpPr>
            <a:spLocks noGrp="1"/>
          </p:cNvSpPr>
          <p:nvPr>
            <p:ph idx="1"/>
          </p:nvPr>
        </p:nvSpPr>
        <p:spPr>
          <a:xfrm>
            <a:off x="838200" y="1825625"/>
            <a:ext cx="10515600" cy="4351338"/>
          </a:xfrm>
        </p:spPr>
        <p:txBody>
          <a:bodyPr vert="horz" lIns="91440" tIns="45720" rIns="91440" bIns="45720" rtlCol="0" anchor="t">
            <a:normAutofit/>
          </a:bodyPr>
          <a:lstStyle/>
          <a:p>
            <a:pPr>
              <a:lnSpc>
                <a:spcPct val="114999"/>
              </a:lnSpc>
            </a:pPr>
            <a:r>
              <a:rPr lang="ja-JP" altLang="en-US"/>
              <a:t>映像のコンテキストに応じて、</a:t>
            </a:r>
            <a:r>
              <a:rPr lang="ja-JP" altLang="en-US" b="1"/>
              <a:t>コントラストを再配分</a:t>
            </a:r>
            <a:endParaRPr lang="en-US" altLang="ja-JP" b="1"/>
          </a:p>
        </p:txBody>
      </p:sp>
      <p:sp>
        <p:nvSpPr>
          <p:cNvPr id="10" name="矢印: 右 9">
            <a:extLst>
              <a:ext uri="{FF2B5EF4-FFF2-40B4-BE49-F238E27FC236}">
                <a16:creationId xmlns:a16="http://schemas.microsoft.com/office/drawing/2014/main" id="{5468142F-D887-0969-C718-514B591D4579}"/>
              </a:ext>
            </a:extLst>
          </p:cNvPr>
          <p:cNvSpPr/>
          <p:nvPr/>
        </p:nvSpPr>
        <p:spPr>
          <a:xfrm>
            <a:off x="5710518" y="4856709"/>
            <a:ext cx="941294" cy="555812"/>
          </a:xfrm>
          <a:prstGeom prst="rightArrow">
            <a:avLst>
              <a:gd name="adj1" fmla="val 37013"/>
              <a:gd name="adj2" fmla="val 85610"/>
            </a:avLst>
          </a:prstGeom>
          <a:solidFill>
            <a:schemeClr val="bg1"/>
          </a:solidFill>
          <a:ln>
            <a:noFill/>
          </a:ln>
          <a:effectLst>
            <a:outerShdw blurRad="203200" algn="ctr" rotWithShape="0">
              <a:prstClr val="black"/>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15320923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5E45F-07F3-8F50-79F2-D3215A9A3A98}"/>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F0C9ECE6-B25C-41BA-E0F4-F74F399CAB59}"/>
              </a:ext>
            </a:extLst>
          </p:cNvPr>
          <p:cNvSpPr>
            <a:spLocks noGrp="1"/>
          </p:cNvSpPr>
          <p:nvPr>
            <p:ph type="title"/>
          </p:nvPr>
        </p:nvSpPr>
        <p:spPr>
          <a:xfrm>
            <a:off x="838200" y="365125"/>
            <a:ext cx="10515600" cy="1325563"/>
          </a:xfrm>
        </p:spPr>
        <p:txBody>
          <a:bodyPr/>
          <a:lstStyle/>
          <a:p>
            <a:r>
              <a:rPr lang="ja-JP" altLang="en-US">
                <a:latin typeface="+mj-ea"/>
              </a:rPr>
              <a:t>伝統的な映像表現</a:t>
            </a:r>
          </a:p>
        </p:txBody>
      </p:sp>
      <p:sp>
        <p:nvSpPr>
          <p:cNvPr id="3" name="コンテンツ プレースホルダー 2">
            <a:extLst>
              <a:ext uri="{FF2B5EF4-FFF2-40B4-BE49-F238E27FC236}">
                <a16:creationId xmlns:a16="http://schemas.microsoft.com/office/drawing/2014/main" id="{72C1C491-0CE9-84B0-0B66-531E337B8D44}"/>
              </a:ext>
            </a:extLst>
          </p:cNvPr>
          <p:cNvSpPr>
            <a:spLocks noGrp="1"/>
          </p:cNvSpPr>
          <p:nvPr>
            <p:ph idx="1"/>
          </p:nvPr>
        </p:nvSpPr>
        <p:spPr>
          <a:xfrm>
            <a:off x="838200" y="1825625"/>
            <a:ext cx="10515600" cy="4351338"/>
          </a:xfrm>
        </p:spPr>
        <p:txBody>
          <a:bodyPr vert="horz" lIns="91440" tIns="45720" rIns="91440" bIns="45720" rtlCol="0" anchor="t">
            <a:normAutofit/>
          </a:bodyPr>
          <a:lstStyle/>
          <a:p>
            <a:r>
              <a:rPr lang="ja-JP" altLang="en-US"/>
              <a:t>ダイナミックレンジ不足をカバーするため、</a:t>
            </a:r>
            <a:r>
              <a:rPr lang="ja-JP" altLang="en-US" b="1"/>
              <a:t>コンテンツ側の工夫で</a:t>
            </a:r>
            <a:br>
              <a:rPr lang="en-US" altLang="ja-JP" b="1"/>
            </a:br>
            <a:r>
              <a:rPr lang="ja-JP" altLang="en-US"/>
              <a:t>光をリアルに再現する作法が歴史的に編み出されてきた</a:t>
            </a:r>
            <a:endParaRPr lang="en-US" altLang="ja-JP"/>
          </a:p>
          <a:p>
            <a:pPr lvl="1"/>
            <a:endParaRPr lang="en-US" altLang="ja-JP"/>
          </a:p>
          <a:p>
            <a:pPr lvl="1"/>
            <a:r>
              <a:rPr lang="ja-JP" altLang="en-US"/>
              <a:t>被写体に合わせた</a:t>
            </a:r>
            <a:r>
              <a:rPr lang="ja-JP" altLang="en-US" b="1"/>
              <a:t>適正露出</a:t>
            </a:r>
            <a:endParaRPr lang="en-US" altLang="ja-JP" b="1"/>
          </a:p>
          <a:p>
            <a:pPr lvl="1"/>
            <a:r>
              <a:rPr lang="ja-JP" altLang="en-US" b="1"/>
              <a:t>カラー＆コントラスト調整 </a:t>
            </a:r>
            <a:endParaRPr lang="en-US" altLang="ja-JP" b="1"/>
          </a:p>
          <a:p>
            <a:pPr lvl="1"/>
            <a:r>
              <a:rPr lang="ja-JP" altLang="en-US"/>
              <a:t>カメラワークや複数カットに分解</a:t>
            </a:r>
            <a:endParaRPr lang="en-US" altLang="ja-JP"/>
          </a:p>
        </p:txBody>
      </p:sp>
    </p:spTree>
    <p:extLst>
      <p:ext uri="{BB962C8B-B14F-4D97-AF65-F5344CB8AC3E}">
        <p14:creationId xmlns:p14="http://schemas.microsoft.com/office/powerpoint/2010/main" val="233617162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A1A82-D649-B085-3F36-646F3C45B56B}"/>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043A5675-7482-B14D-0AB3-F54C033C45BC}"/>
              </a:ext>
            </a:extLst>
          </p:cNvPr>
          <p:cNvSpPr>
            <a:spLocks noGrp="1"/>
          </p:cNvSpPr>
          <p:nvPr>
            <p:ph type="title"/>
          </p:nvPr>
        </p:nvSpPr>
        <p:spPr>
          <a:xfrm>
            <a:off x="838200" y="365125"/>
            <a:ext cx="10515600" cy="1325563"/>
          </a:xfrm>
        </p:spPr>
        <p:txBody>
          <a:bodyPr/>
          <a:lstStyle/>
          <a:p>
            <a:r>
              <a:rPr lang="ja-JP" altLang="en-US"/>
              <a:t>伝統的な映像表現</a:t>
            </a:r>
          </a:p>
        </p:txBody>
      </p:sp>
      <p:sp>
        <p:nvSpPr>
          <p:cNvPr id="3" name="コンテンツ プレースホルダー 2">
            <a:extLst>
              <a:ext uri="{FF2B5EF4-FFF2-40B4-BE49-F238E27FC236}">
                <a16:creationId xmlns:a16="http://schemas.microsoft.com/office/drawing/2014/main" id="{85287BF2-6C56-42FF-1410-1B2F72D46AAF}"/>
              </a:ext>
            </a:extLst>
          </p:cNvPr>
          <p:cNvSpPr>
            <a:spLocks noGrp="1"/>
          </p:cNvSpPr>
          <p:nvPr>
            <p:ph idx="1"/>
          </p:nvPr>
        </p:nvSpPr>
        <p:spPr>
          <a:xfrm>
            <a:off x="838200" y="1825625"/>
            <a:ext cx="10515600" cy="4351338"/>
          </a:xfrm>
        </p:spPr>
        <p:txBody>
          <a:bodyPr>
            <a:normAutofit/>
          </a:bodyPr>
          <a:lstStyle/>
          <a:p>
            <a:r>
              <a:rPr lang="ja-JP" altLang="en-US"/>
              <a:t>これらは長い歴史で様式美にまで高められた、</a:t>
            </a:r>
            <a:r>
              <a:rPr lang="ja-JP" altLang="en-US" b="1"/>
              <a:t>妥協の作法</a:t>
            </a:r>
            <a:endParaRPr lang="en-US" altLang="ja-JP" b="1"/>
          </a:p>
          <a:p>
            <a:pPr lvl="1"/>
            <a:r>
              <a:rPr lang="ja-JP" altLang="en-US"/>
              <a:t>ダイナミックレンジ不足を避けることができなかったため、当然の流れだった</a:t>
            </a:r>
            <a:endParaRPr lang="en-US" altLang="ja-JP"/>
          </a:p>
          <a:p>
            <a:pPr lvl="1"/>
            <a:r>
              <a:rPr lang="ja-JP" altLang="en-US"/>
              <a:t>経験の長い優秀なクリエイターほど、無意識に脳内で組み立てている</a:t>
            </a:r>
            <a:endParaRPr lang="en-US" altLang="ja-JP"/>
          </a:p>
        </p:txBody>
      </p:sp>
    </p:spTree>
    <p:extLst>
      <p:ext uri="{BB962C8B-B14F-4D97-AF65-F5344CB8AC3E}">
        <p14:creationId xmlns:p14="http://schemas.microsoft.com/office/powerpoint/2010/main" val="43643298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A94C42-6600-090D-8910-1930BDA767DB}"/>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530E0B66-037B-744D-2591-7CE6DE057CAD}"/>
              </a:ext>
            </a:extLst>
          </p:cNvPr>
          <p:cNvSpPr>
            <a:spLocks noGrp="1"/>
          </p:cNvSpPr>
          <p:nvPr>
            <p:ph type="title"/>
          </p:nvPr>
        </p:nvSpPr>
        <p:spPr>
          <a:xfrm>
            <a:off x="838200" y="365125"/>
            <a:ext cx="10515600" cy="1325563"/>
          </a:xfrm>
        </p:spPr>
        <p:txBody>
          <a:bodyPr/>
          <a:lstStyle/>
          <a:p>
            <a:r>
              <a:rPr lang="ja-JP" altLang="en-US"/>
              <a:t>伝統的な映像表現</a:t>
            </a:r>
          </a:p>
        </p:txBody>
      </p:sp>
      <p:sp>
        <p:nvSpPr>
          <p:cNvPr id="3" name="コンテンツ プレースホルダー 2">
            <a:extLst>
              <a:ext uri="{FF2B5EF4-FFF2-40B4-BE49-F238E27FC236}">
                <a16:creationId xmlns:a16="http://schemas.microsoft.com/office/drawing/2014/main" id="{3EA9B8EF-441F-C284-ABDA-D4EAEE3231AD}"/>
              </a:ext>
            </a:extLst>
          </p:cNvPr>
          <p:cNvSpPr>
            <a:spLocks noGrp="1"/>
          </p:cNvSpPr>
          <p:nvPr>
            <p:ph idx="1"/>
          </p:nvPr>
        </p:nvSpPr>
        <p:spPr>
          <a:xfrm>
            <a:off x="838200" y="1825625"/>
            <a:ext cx="10515600" cy="4351338"/>
          </a:xfrm>
        </p:spPr>
        <p:txBody>
          <a:bodyPr>
            <a:normAutofit/>
          </a:bodyPr>
          <a:lstStyle/>
          <a:p>
            <a:r>
              <a:rPr lang="ja-JP" altLang="en-US"/>
              <a:t>これらは長い歴史で様式美にまで高められた、</a:t>
            </a:r>
            <a:r>
              <a:rPr lang="ja-JP" altLang="en-US" b="1"/>
              <a:t>妥協の作法</a:t>
            </a:r>
            <a:endParaRPr lang="en-US" altLang="ja-JP" b="1"/>
          </a:p>
          <a:p>
            <a:pPr lvl="1"/>
            <a:r>
              <a:rPr lang="ja-JP" altLang="en-US"/>
              <a:t>ダイナミックレンジ不足を避けることができなかったため、当然の流れだった</a:t>
            </a:r>
            <a:endParaRPr lang="en-US" altLang="ja-JP"/>
          </a:p>
          <a:p>
            <a:pPr lvl="1"/>
            <a:r>
              <a:rPr lang="ja-JP" altLang="en-US"/>
              <a:t>経験の長い優秀なクリエイターほど、無意識に脳内で組み立てている</a:t>
            </a:r>
            <a:endParaRPr lang="en-US" altLang="ja-JP"/>
          </a:p>
          <a:p>
            <a:pPr lvl="2"/>
            <a:endParaRPr lang="en-US" altLang="ja-JP"/>
          </a:p>
          <a:p>
            <a:r>
              <a:rPr lang="ja-JP" altLang="en-US"/>
              <a:t>実写のリアリティ</a:t>
            </a:r>
            <a:endParaRPr lang="en-US" altLang="ja-JP"/>
          </a:p>
          <a:p>
            <a:pPr lvl="1"/>
            <a:r>
              <a:rPr lang="ja-JP" altLang="en-US"/>
              <a:t>写真や映画のリアリティは</a:t>
            </a:r>
            <a:r>
              <a:rPr lang="ja-JP" altLang="en-US" b="1"/>
              <a:t>メディア依存の様式</a:t>
            </a:r>
            <a:r>
              <a:rPr lang="ja-JP" altLang="en-US"/>
              <a:t>であって、現実の光とは異なる</a:t>
            </a:r>
            <a:endParaRPr lang="en-US" altLang="ja-JP"/>
          </a:p>
          <a:p>
            <a:pPr lvl="1"/>
            <a:r>
              <a:rPr lang="ja-JP" altLang="en-US"/>
              <a:t>暗黙の前提として</a:t>
            </a:r>
            <a:r>
              <a:rPr lang="en-US" altLang="ja-JP"/>
              <a:t>SDR</a:t>
            </a:r>
            <a:r>
              <a:rPr lang="ja-JP" altLang="en-US"/>
              <a:t>に特化しているので、</a:t>
            </a:r>
            <a:r>
              <a:rPr lang="en-US" altLang="ja-JP"/>
              <a:t>HDR</a:t>
            </a:r>
            <a:r>
              <a:rPr lang="ja-JP" altLang="en-US"/>
              <a:t>とは相性が悪い</a:t>
            </a:r>
            <a:endParaRPr lang="en-US" altLang="ja-JP"/>
          </a:p>
        </p:txBody>
      </p:sp>
    </p:spTree>
    <p:extLst>
      <p:ext uri="{BB962C8B-B14F-4D97-AF65-F5344CB8AC3E}">
        <p14:creationId xmlns:p14="http://schemas.microsoft.com/office/powerpoint/2010/main" val="412995737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F6DD2-7407-90B9-19CB-0BC72EA9BD0A}"/>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D0685993-5230-9D86-5793-390F82A4ECD7}"/>
              </a:ext>
            </a:extLst>
          </p:cNvPr>
          <p:cNvSpPr>
            <a:spLocks noGrp="1"/>
          </p:cNvSpPr>
          <p:nvPr>
            <p:ph type="title"/>
          </p:nvPr>
        </p:nvSpPr>
        <p:spPr>
          <a:xfrm>
            <a:off x="838200" y="365125"/>
            <a:ext cx="10515600" cy="1325563"/>
          </a:xfrm>
        </p:spPr>
        <p:txBody>
          <a:bodyPr/>
          <a:lstStyle/>
          <a:p>
            <a:r>
              <a:rPr lang="ja-JP" altLang="en-US"/>
              <a:t>ゲーム</a:t>
            </a:r>
            <a:r>
              <a:rPr lang="en-US" altLang="ja-JP"/>
              <a:t>CG</a:t>
            </a:r>
            <a:r>
              <a:rPr lang="ja-JP" altLang="en-US"/>
              <a:t>はどうか？</a:t>
            </a:r>
          </a:p>
        </p:txBody>
      </p:sp>
      <p:sp>
        <p:nvSpPr>
          <p:cNvPr id="3" name="コンテンツ プレースホルダー 2">
            <a:extLst>
              <a:ext uri="{FF2B5EF4-FFF2-40B4-BE49-F238E27FC236}">
                <a16:creationId xmlns:a16="http://schemas.microsoft.com/office/drawing/2014/main" id="{80E5746C-F4C4-E280-A1BD-981091E9F157}"/>
              </a:ext>
            </a:extLst>
          </p:cNvPr>
          <p:cNvSpPr>
            <a:spLocks noGrp="1"/>
          </p:cNvSpPr>
          <p:nvPr>
            <p:ph idx="1"/>
          </p:nvPr>
        </p:nvSpPr>
        <p:spPr>
          <a:xfrm>
            <a:off x="838200" y="1825625"/>
            <a:ext cx="10515600" cy="4351338"/>
          </a:xfrm>
        </p:spPr>
        <p:txBody>
          <a:bodyPr>
            <a:normAutofit/>
          </a:bodyPr>
          <a:lstStyle/>
          <a:p>
            <a:r>
              <a:rPr lang="ja-JP" altLang="en-US"/>
              <a:t>ゲーム</a:t>
            </a:r>
            <a:r>
              <a:rPr lang="en-US" altLang="ja-JP"/>
              <a:t>CG</a:t>
            </a:r>
            <a:r>
              <a:rPr lang="ja-JP" altLang="en-US"/>
              <a:t>が従来追求してきたリアリズムも、基本的には実写</a:t>
            </a:r>
            <a:endParaRPr lang="en-US" altLang="ja-JP"/>
          </a:p>
          <a:p>
            <a:pPr lvl="1"/>
            <a:r>
              <a:rPr lang="ja-JP" altLang="en-US"/>
              <a:t>現実のカメラワークフローを模したアプローチが多い</a:t>
            </a:r>
            <a:endParaRPr lang="en-US" altLang="ja-JP"/>
          </a:p>
          <a:p>
            <a:pPr lvl="1"/>
            <a:r>
              <a:rPr lang="ja-JP" altLang="en-US"/>
              <a:t>基本的には写真や映画と同じことをしたい</a:t>
            </a:r>
            <a:endParaRPr lang="en-US" altLang="ja-JP"/>
          </a:p>
        </p:txBody>
      </p:sp>
    </p:spTree>
    <p:extLst>
      <p:ext uri="{BB962C8B-B14F-4D97-AF65-F5344CB8AC3E}">
        <p14:creationId xmlns:p14="http://schemas.microsoft.com/office/powerpoint/2010/main" val="235237815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032C8-BF28-7EA6-8A67-252709A90609}"/>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BB33ED4F-B08C-9BBE-898A-37C8DF25FC53}"/>
              </a:ext>
            </a:extLst>
          </p:cNvPr>
          <p:cNvSpPr>
            <a:spLocks noGrp="1"/>
          </p:cNvSpPr>
          <p:nvPr>
            <p:ph type="title"/>
          </p:nvPr>
        </p:nvSpPr>
        <p:spPr/>
        <p:txBody>
          <a:bodyPr/>
          <a:lstStyle/>
          <a:p>
            <a:r>
              <a:rPr lang="ja-JP" altLang="en-US"/>
              <a:t>ゲーム</a:t>
            </a:r>
            <a:r>
              <a:rPr lang="en-US" altLang="ja-JP"/>
              <a:t>CG</a:t>
            </a:r>
            <a:r>
              <a:rPr lang="ja-JP" altLang="en-US"/>
              <a:t>はどうか？</a:t>
            </a:r>
          </a:p>
        </p:txBody>
      </p:sp>
      <p:sp>
        <p:nvSpPr>
          <p:cNvPr id="3" name="コンテンツ プレースホルダー 2">
            <a:extLst>
              <a:ext uri="{FF2B5EF4-FFF2-40B4-BE49-F238E27FC236}">
                <a16:creationId xmlns:a16="http://schemas.microsoft.com/office/drawing/2014/main" id="{56793544-FD6B-B386-0062-1533A7B21183}"/>
              </a:ext>
            </a:extLst>
          </p:cNvPr>
          <p:cNvSpPr>
            <a:spLocks noGrp="1"/>
          </p:cNvSpPr>
          <p:nvPr>
            <p:ph idx="1"/>
          </p:nvPr>
        </p:nvSpPr>
        <p:spPr/>
        <p:txBody>
          <a:bodyPr>
            <a:normAutofit/>
          </a:bodyPr>
          <a:lstStyle/>
          <a:p>
            <a:r>
              <a:rPr lang="ja-JP" altLang="en-US"/>
              <a:t>ゲーム</a:t>
            </a:r>
            <a:r>
              <a:rPr lang="en-US" altLang="ja-JP"/>
              <a:t>CG</a:t>
            </a:r>
            <a:r>
              <a:rPr lang="ja-JP" altLang="en-US"/>
              <a:t>が従来追求してきたリアリズムも、基本的には実写</a:t>
            </a:r>
            <a:endParaRPr lang="en-US" altLang="ja-JP"/>
          </a:p>
          <a:p>
            <a:pPr lvl="1"/>
            <a:r>
              <a:rPr lang="ja-JP" altLang="en-US"/>
              <a:t>現実のカメラワークフローを模したアプローチが多い</a:t>
            </a:r>
            <a:endParaRPr lang="en-US" altLang="ja-JP"/>
          </a:p>
          <a:p>
            <a:pPr lvl="1"/>
            <a:r>
              <a:rPr lang="ja-JP" altLang="en-US"/>
              <a:t>基本的には写真や映画と同じことをしたい</a:t>
            </a:r>
            <a:endParaRPr lang="en-US" altLang="ja-JP"/>
          </a:p>
          <a:p>
            <a:pPr lvl="2"/>
            <a:endParaRPr lang="en-US" altLang="ja-JP"/>
          </a:p>
          <a:p>
            <a:r>
              <a:rPr lang="ja-JP" altLang="en-US"/>
              <a:t>ゲーム特有の事情</a:t>
            </a:r>
            <a:endParaRPr lang="en-US" altLang="ja-JP"/>
          </a:p>
          <a:p>
            <a:pPr lvl="1"/>
            <a:r>
              <a:rPr lang="ja-JP" altLang="en-US"/>
              <a:t>映像コンテキストが</a:t>
            </a:r>
            <a:r>
              <a:rPr lang="ja-JP" altLang="en-US" b="1"/>
              <a:t>事前に決まらない</a:t>
            </a:r>
            <a:r>
              <a:rPr lang="ja-JP" altLang="en-US"/>
              <a:t>。プレイヤーがその場で自由に操作する</a:t>
            </a:r>
            <a:endParaRPr lang="en-US" altLang="ja-JP"/>
          </a:p>
          <a:p>
            <a:pPr lvl="1"/>
            <a:r>
              <a:rPr lang="ja-JP" altLang="en-US"/>
              <a:t>白飛びや黒潰れで必要な情報が消えると</a:t>
            </a:r>
            <a:r>
              <a:rPr lang="ja-JP" altLang="en-US" b="1"/>
              <a:t>プレイアビリティ</a:t>
            </a:r>
            <a:r>
              <a:rPr lang="ja-JP" altLang="en-US"/>
              <a:t>に支障が出てマズイ</a:t>
            </a:r>
            <a:endParaRPr lang="en-US" altLang="ja-JP"/>
          </a:p>
        </p:txBody>
      </p:sp>
    </p:spTree>
    <p:extLst>
      <p:ext uri="{BB962C8B-B14F-4D97-AF65-F5344CB8AC3E}">
        <p14:creationId xmlns:p14="http://schemas.microsoft.com/office/powerpoint/2010/main" val="103479846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E76372-468A-978A-FDFA-F1DA641F1B5B}"/>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7640F569-C6A0-47A1-6ADC-8FF996434DA3}"/>
              </a:ext>
            </a:extLst>
          </p:cNvPr>
          <p:cNvSpPr>
            <a:spLocks noGrp="1"/>
          </p:cNvSpPr>
          <p:nvPr>
            <p:ph type="title"/>
          </p:nvPr>
        </p:nvSpPr>
        <p:spPr/>
        <p:txBody>
          <a:bodyPr/>
          <a:lstStyle/>
          <a:p>
            <a:r>
              <a:rPr lang="ja-JP" altLang="en-US"/>
              <a:t>ドライブゲームの事情</a:t>
            </a:r>
          </a:p>
        </p:txBody>
      </p:sp>
      <p:sp>
        <p:nvSpPr>
          <p:cNvPr id="3" name="コンテンツ プレースホルダー 2">
            <a:extLst>
              <a:ext uri="{FF2B5EF4-FFF2-40B4-BE49-F238E27FC236}">
                <a16:creationId xmlns:a16="http://schemas.microsoft.com/office/drawing/2014/main" id="{ED83DF54-F4ED-5F0D-8713-B7D9700F3219}"/>
              </a:ext>
            </a:extLst>
          </p:cNvPr>
          <p:cNvSpPr>
            <a:spLocks noGrp="1"/>
          </p:cNvSpPr>
          <p:nvPr>
            <p:ph idx="1"/>
          </p:nvPr>
        </p:nvSpPr>
        <p:spPr/>
        <p:txBody>
          <a:bodyPr>
            <a:normAutofit/>
          </a:bodyPr>
          <a:lstStyle/>
          <a:p>
            <a:r>
              <a:rPr lang="en-US" altLang="ja-JP"/>
              <a:t>GT</a:t>
            </a:r>
            <a:r>
              <a:rPr lang="ja-JP" altLang="en-US"/>
              <a:t>のようなドライブゲームはカメラカット切替が期待できず、ワンカット撮影相当となるので、特に</a:t>
            </a:r>
            <a:r>
              <a:rPr lang="ja-JP" altLang="en-US" b="1"/>
              <a:t>露出ミスに直面しやすい</a:t>
            </a:r>
            <a:endParaRPr lang="en-US" altLang="ja-JP" b="1"/>
          </a:p>
          <a:p>
            <a:pPr lvl="1"/>
            <a:endParaRPr lang="en-US" altLang="ja-JP"/>
          </a:p>
          <a:p>
            <a:pPr lvl="1"/>
            <a:r>
              <a:rPr lang="ja-JP" altLang="en-US"/>
              <a:t>昼と夜</a:t>
            </a:r>
            <a:endParaRPr lang="en-US" altLang="ja-JP"/>
          </a:p>
          <a:p>
            <a:pPr lvl="1"/>
            <a:r>
              <a:rPr lang="ja-JP" altLang="en-US"/>
              <a:t>晴と雨</a:t>
            </a:r>
            <a:endParaRPr lang="en-US" altLang="ja-JP"/>
          </a:p>
          <a:p>
            <a:pPr lvl="1"/>
            <a:r>
              <a:rPr lang="ja-JP" altLang="en-US"/>
              <a:t>順光と逆光</a:t>
            </a:r>
            <a:endParaRPr lang="en-US" altLang="ja-JP"/>
          </a:p>
          <a:p>
            <a:pPr lvl="1"/>
            <a:r>
              <a:rPr lang="ja-JP" altLang="en-US"/>
              <a:t>屋外とトンネル内</a:t>
            </a:r>
            <a:endParaRPr lang="en-US" altLang="ja-JP"/>
          </a:p>
          <a:p>
            <a:pPr lvl="1"/>
            <a:r>
              <a:rPr lang="ja-JP" altLang="en-US"/>
              <a:t>車外と車内</a:t>
            </a:r>
          </a:p>
        </p:txBody>
      </p:sp>
    </p:spTree>
    <p:extLst>
      <p:ext uri="{BB962C8B-B14F-4D97-AF65-F5344CB8AC3E}">
        <p14:creationId xmlns:p14="http://schemas.microsoft.com/office/powerpoint/2010/main" val="362007909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C1349-D9E1-B4BF-2F84-2BE36E99EF15}"/>
            </a:ext>
          </a:extLst>
        </p:cNvPr>
        <p:cNvGrpSpPr/>
        <p:nvPr/>
      </p:nvGrpSpPr>
      <p:grpSpPr>
        <a:xfrm>
          <a:off x="0" y="0"/>
          <a:ext cx="0" cy="0"/>
          <a:chOff x="0" y="0"/>
          <a:chExt cx="0" cy="0"/>
        </a:xfrm>
      </p:grpSpPr>
      <p:pic>
        <p:nvPicPr>
          <p:cNvPr id="8" name="図 7" descr="屋内, 車, バイク, 座る が含まれている画像&#10;&#10;AI によって生成されたコンテンツは間違っている可能性があります。">
            <a:extLst>
              <a:ext uri="{FF2B5EF4-FFF2-40B4-BE49-F238E27FC236}">
                <a16:creationId xmlns:a16="http://schemas.microsoft.com/office/drawing/2014/main" id="{242E2066-9B89-1AB4-560B-7C579DF6D4AB}"/>
              </a:ext>
            </a:extLst>
          </p:cNvPr>
          <p:cNvPicPr>
            <a:picLocks noChangeAspect="1"/>
          </p:cNvPicPr>
          <p:nvPr/>
        </p:nvPicPr>
        <p:blipFill>
          <a:blip r:embed="rId3"/>
          <a:stretch>
            <a:fillRect/>
          </a:stretch>
        </p:blipFill>
        <p:spPr>
          <a:xfrm>
            <a:off x="6095593" y="0"/>
            <a:ext cx="6096000" cy="3429000"/>
          </a:xfrm>
          <a:prstGeom prst="rect">
            <a:avLst/>
          </a:prstGeom>
        </p:spPr>
      </p:pic>
      <p:pic>
        <p:nvPicPr>
          <p:cNvPr id="9" name="図 8" descr="雪の道路を走る車&#10;&#10;AI によって生成されたコンテンツは間違っている可能性があります。">
            <a:extLst>
              <a:ext uri="{FF2B5EF4-FFF2-40B4-BE49-F238E27FC236}">
                <a16:creationId xmlns:a16="http://schemas.microsoft.com/office/drawing/2014/main" id="{F0B86EFF-20DC-E462-6294-34ECFC7A41C6}"/>
              </a:ext>
            </a:extLst>
          </p:cNvPr>
          <p:cNvPicPr>
            <a:picLocks noChangeAspect="1"/>
          </p:cNvPicPr>
          <p:nvPr/>
        </p:nvPicPr>
        <p:blipFill>
          <a:blip r:embed="rId4"/>
          <a:stretch>
            <a:fillRect/>
          </a:stretch>
        </p:blipFill>
        <p:spPr>
          <a:xfrm>
            <a:off x="-407" y="0"/>
            <a:ext cx="6095186" cy="3428542"/>
          </a:xfrm>
          <a:prstGeom prst="rect">
            <a:avLst/>
          </a:prstGeom>
        </p:spPr>
      </p:pic>
      <p:pic>
        <p:nvPicPr>
          <p:cNvPr id="11" name="図 10" descr="夜の街を背景にした車&#10;&#10;AI によって生成されたコンテンツは間違っている可能性があります。">
            <a:extLst>
              <a:ext uri="{FF2B5EF4-FFF2-40B4-BE49-F238E27FC236}">
                <a16:creationId xmlns:a16="http://schemas.microsoft.com/office/drawing/2014/main" id="{B8BD1F91-F98B-48F5-6CC3-6AB23A6C8FCB}"/>
              </a:ext>
            </a:extLst>
          </p:cNvPr>
          <p:cNvPicPr>
            <a:picLocks noChangeAspect="1"/>
          </p:cNvPicPr>
          <p:nvPr/>
        </p:nvPicPr>
        <p:blipFill>
          <a:blip r:embed="rId5"/>
          <a:stretch>
            <a:fillRect/>
          </a:stretch>
        </p:blipFill>
        <p:spPr>
          <a:xfrm>
            <a:off x="-407" y="3429458"/>
            <a:ext cx="6095186" cy="3428542"/>
          </a:xfrm>
          <a:prstGeom prst="rect">
            <a:avLst/>
          </a:prstGeom>
        </p:spPr>
      </p:pic>
      <p:pic>
        <p:nvPicPr>
          <p:cNvPr id="13" name="図 12">
            <a:extLst>
              <a:ext uri="{FF2B5EF4-FFF2-40B4-BE49-F238E27FC236}">
                <a16:creationId xmlns:a16="http://schemas.microsoft.com/office/drawing/2014/main" id="{83565116-941B-7F7B-5019-82DC2C0C2945}"/>
              </a:ext>
            </a:extLst>
          </p:cNvPr>
          <p:cNvPicPr>
            <a:picLocks noChangeAspect="1"/>
          </p:cNvPicPr>
          <p:nvPr/>
        </p:nvPicPr>
        <p:blipFill>
          <a:blip r:embed="rId6"/>
          <a:stretch>
            <a:fillRect/>
          </a:stretch>
        </p:blipFill>
        <p:spPr>
          <a:xfrm>
            <a:off x="6094779" y="3410768"/>
            <a:ext cx="6096814" cy="3447231"/>
          </a:xfrm>
          <a:prstGeom prst="rect">
            <a:avLst/>
          </a:prstGeom>
        </p:spPr>
      </p:pic>
    </p:spTree>
    <p:extLst>
      <p:ext uri="{BB962C8B-B14F-4D97-AF65-F5344CB8AC3E}">
        <p14:creationId xmlns:p14="http://schemas.microsoft.com/office/powerpoint/2010/main" val="36418230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a:extLst>
            <a:ext uri="{FF2B5EF4-FFF2-40B4-BE49-F238E27FC236}">
              <a16:creationId xmlns:a16="http://schemas.microsoft.com/office/drawing/2014/main" id="{0DF87723-3BFC-2D5E-97ED-7A4474E9C4C3}"/>
            </a:ext>
          </a:extLst>
        </p:cNvPr>
        <p:cNvGrpSpPr/>
        <p:nvPr/>
      </p:nvGrpSpPr>
      <p:grpSpPr>
        <a:xfrm>
          <a:off x="0" y="0"/>
          <a:ext cx="0" cy="0"/>
          <a:chOff x="0" y="0"/>
          <a:chExt cx="0" cy="0"/>
        </a:xfrm>
      </p:grpSpPr>
      <p:pic>
        <p:nvPicPr>
          <p:cNvPr id="7" name="図 6" descr="道路を走っているトラック&#10;&#10;AI によって生成されたコンテンツは間違っている可能性があります。">
            <a:extLst>
              <a:ext uri="{FF2B5EF4-FFF2-40B4-BE49-F238E27FC236}">
                <a16:creationId xmlns:a16="http://schemas.microsoft.com/office/drawing/2014/main" id="{7A81EF81-73AB-17D7-4D5C-47937446BD5C}"/>
              </a:ext>
            </a:extLst>
          </p:cNvPr>
          <p:cNvPicPr>
            <a:picLocks noChangeAspect="1"/>
          </p:cNvPicPr>
          <p:nvPr/>
        </p:nvPicPr>
        <p:blipFill>
          <a:blip r:embed="rId3"/>
          <a:stretch>
            <a:fillRect/>
          </a:stretch>
        </p:blipFill>
        <p:spPr>
          <a:xfrm>
            <a:off x="0" y="-2681"/>
            <a:ext cx="12192001" cy="6860682"/>
          </a:xfrm>
          <a:prstGeom prst="rect">
            <a:avLst/>
          </a:prstGeom>
        </p:spPr>
      </p:pic>
    </p:spTree>
    <p:extLst>
      <p:ext uri="{BB962C8B-B14F-4D97-AF65-F5344CB8AC3E}">
        <p14:creationId xmlns:p14="http://schemas.microsoft.com/office/powerpoint/2010/main" val="425808718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740DD-70D1-5BB4-85F8-7B7851D26D5D}"/>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0FC6AD78-8627-5543-3159-E04F8C0CF076}"/>
              </a:ext>
            </a:extLst>
          </p:cNvPr>
          <p:cNvSpPr>
            <a:spLocks noGrp="1"/>
          </p:cNvSpPr>
          <p:nvPr>
            <p:ph type="title"/>
          </p:nvPr>
        </p:nvSpPr>
        <p:spPr/>
        <p:txBody>
          <a:bodyPr/>
          <a:lstStyle/>
          <a:p>
            <a:r>
              <a:rPr lang="en-US" altLang="ja-JP"/>
              <a:t>Gran Turismo </a:t>
            </a:r>
            <a:r>
              <a:rPr lang="ja-JP" altLang="en-US"/>
              <a:t>の事情</a:t>
            </a:r>
          </a:p>
        </p:txBody>
      </p:sp>
      <p:sp>
        <p:nvSpPr>
          <p:cNvPr id="3" name="コンテンツ プレースホルダー 2">
            <a:extLst>
              <a:ext uri="{FF2B5EF4-FFF2-40B4-BE49-F238E27FC236}">
                <a16:creationId xmlns:a16="http://schemas.microsoft.com/office/drawing/2014/main" id="{CF66B015-35E5-D116-63CD-DEF2D3E68603}"/>
              </a:ext>
            </a:extLst>
          </p:cNvPr>
          <p:cNvSpPr>
            <a:spLocks noGrp="1"/>
          </p:cNvSpPr>
          <p:nvPr>
            <p:ph idx="1"/>
          </p:nvPr>
        </p:nvSpPr>
        <p:spPr/>
        <p:txBody>
          <a:bodyPr>
            <a:normAutofit/>
          </a:bodyPr>
          <a:lstStyle/>
          <a:p>
            <a:r>
              <a:rPr lang="ja-JP" altLang="en-US" b="1"/>
              <a:t>塗装や材質の再現度、ニュアンス</a:t>
            </a:r>
            <a:r>
              <a:rPr lang="ja-JP" altLang="en-US"/>
              <a:t>について自動車メーカーの要求水準が高い</a:t>
            </a:r>
            <a:endParaRPr lang="en-US" altLang="ja-JP"/>
          </a:p>
          <a:p>
            <a:r>
              <a:rPr lang="ja-JP" altLang="en-US"/>
              <a:t>ボディ色が多彩。漆黒～純白、超高彩度が</a:t>
            </a:r>
            <a:r>
              <a:rPr lang="ja-JP" altLang="en-US" b="1"/>
              <a:t>同時に画面に出てしまう</a:t>
            </a:r>
            <a:endParaRPr lang="en-US" altLang="ja-JP" b="1"/>
          </a:p>
        </p:txBody>
      </p:sp>
      <p:pic>
        <p:nvPicPr>
          <p:cNvPr id="12" name="図 11">
            <a:extLst>
              <a:ext uri="{FF2B5EF4-FFF2-40B4-BE49-F238E27FC236}">
                <a16:creationId xmlns:a16="http://schemas.microsoft.com/office/drawing/2014/main" id="{2A9A033C-993C-5BC0-E01D-7FC88E031CC4}"/>
              </a:ext>
            </a:extLst>
          </p:cNvPr>
          <p:cNvPicPr>
            <a:picLocks noChangeAspect="1"/>
          </p:cNvPicPr>
          <p:nvPr/>
        </p:nvPicPr>
        <p:blipFill>
          <a:blip r:embed="rId3"/>
          <a:stretch>
            <a:fillRect/>
          </a:stretch>
        </p:blipFill>
        <p:spPr>
          <a:xfrm>
            <a:off x="0" y="3411230"/>
            <a:ext cx="6096000" cy="3446770"/>
          </a:xfrm>
          <a:prstGeom prst="rect">
            <a:avLst/>
          </a:prstGeom>
        </p:spPr>
      </p:pic>
      <p:pic>
        <p:nvPicPr>
          <p:cNvPr id="16" name="図 15">
            <a:extLst>
              <a:ext uri="{FF2B5EF4-FFF2-40B4-BE49-F238E27FC236}">
                <a16:creationId xmlns:a16="http://schemas.microsoft.com/office/drawing/2014/main" id="{3E28F0C4-EA89-88F7-A761-2F123EC9658F}"/>
              </a:ext>
            </a:extLst>
          </p:cNvPr>
          <p:cNvPicPr>
            <a:picLocks noChangeAspect="1"/>
          </p:cNvPicPr>
          <p:nvPr/>
        </p:nvPicPr>
        <p:blipFill>
          <a:blip r:embed="rId4"/>
          <a:stretch>
            <a:fillRect/>
          </a:stretch>
        </p:blipFill>
        <p:spPr>
          <a:xfrm>
            <a:off x="6096000" y="3411550"/>
            <a:ext cx="6096000" cy="3446450"/>
          </a:xfrm>
          <a:prstGeom prst="rect">
            <a:avLst/>
          </a:prstGeom>
        </p:spPr>
      </p:pic>
    </p:spTree>
    <p:extLst>
      <p:ext uri="{BB962C8B-B14F-4D97-AF65-F5344CB8AC3E}">
        <p14:creationId xmlns:p14="http://schemas.microsoft.com/office/powerpoint/2010/main" val="393187019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63324A-8E83-44BE-5B09-5D4C392FD5B7}"/>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7D8DD077-FE78-CD31-0DE6-2D32F7879A5E}"/>
              </a:ext>
            </a:extLst>
          </p:cNvPr>
          <p:cNvSpPr>
            <a:spLocks noGrp="1"/>
          </p:cNvSpPr>
          <p:nvPr>
            <p:ph type="title"/>
          </p:nvPr>
        </p:nvSpPr>
        <p:spPr/>
        <p:txBody>
          <a:bodyPr/>
          <a:lstStyle/>
          <a:p>
            <a:r>
              <a:rPr lang="en-US" altLang="ja-JP"/>
              <a:t>Gran Turismo </a:t>
            </a:r>
            <a:r>
              <a:rPr lang="ja-JP" altLang="en-US"/>
              <a:t>のポリシー</a:t>
            </a:r>
          </a:p>
        </p:txBody>
      </p:sp>
      <p:sp>
        <p:nvSpPr>
          <p:cNvPr id="3" name="コンテンツ プレースホルダー 2">
            <a:extLst>
              <a:ext uri="{FF2B5EF4-FFF2-40B4-BE49-F238E27FC236}">
                <a16:creationId xmlns:a16="http://schemas.microsoft.com/office/drawing/2014/main" id="{9C631C59-28E0-C2BA-D40B-DD5D1A47A884}"/>
              </a:ext>
            </a:extLst>
          </p:cNvPr>
          <p:cNvSpPr>
            <a:spLocks noGrp="1"/>
          </p:cNvSpPr>
          <p:nvPr>
            <p:ph idx="1"/>
          </p:nvPr>
        </p:nvSpPr>
        <p:spPr/>
        <p:txBody>
          <a:bodyPr>
            <a:normAutofit/>
          </a:bodyPr>
          <a:lstStyle/>
          <a:p>
            <a:r>
              <a:rPr lang="ja-JP" altLang="en-US" b="1"/>
              <a:t>物理ベース、</a:t>
            </a:r>
            <a:r>
              <a:rPr lang="en-US" altLang="ja-JP" b="1">
                <a:latin typeface="+mj-lt"/>
              </a:rPr>
              <a:t>Scene-Referred</a:t>
            </a:r>
            <a:r>
              <a:rPr lang="en-US" altLang="ja-JP" b="1"/>
              <a:t> </a:t>
            </a:r>
            <a:r>
              <a:rPr lang="ja-JP" altLang="en-US" b="1"/>
              <a:t>志向</a:t>
            </a:r>
            <a:endParaRPr lang="en-US" altLang="ja-JP" b="1"/>
          </a:p>
          <a:p>
            <a:pPr lvl="1"/>
            <a:r>
              <a:rPr lang="ja-JP" altLang="en-US"/>
              <a:t>計測データを物理ベースで忠実に計算した出力にこだわる。リファレンス重視</a:t>
            </a:r>
            <a:endParaRPr lang="en-US" altLang="ja-JP"/>
          </a:p>
          <a:p>
            <a:pPr lvl="1"/>
            <a:r>
              <a:rPr lang="ja-JP" altLang="en-US"/>
              <a:t>ほしい結果から逆算してデータをつくることを原則的にしない</a:t>
            </a:r>
            <a:endParaRPr lang="en-US" altLang="ja-JP"/>
          </a:p>
        </p:txBody>
      </p:sp>
    </p:spTree>
    <p:extLst>
      <p:ext uri="{BB962C8B-B14F-4D97-AF65-F5344CB8AC3E}">
        <p14:creationId xmlns:p14="http://schemas.microsoft.com/office/powerpoint/2010/main" val="81193648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F1883-7CCE-F396-E40A-3DCE5924FBCF}"/>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85C46C8C-0097-13DB-4E2B-FC09D9F598E0}"/>
              </a:ext>
            </a:extLst>
          </p:cNvPr>
          <p:cNvSpPr>
            <a:spLocks noGrp="1"/>
          </p:cNvSpPr>
          <p:nvPr>
            <p:ph type="title"/>
          </p:nvPr>
        </p:nvSpPr>
        <p:spPr>
          <a:xfrm>
            <a:off x="838200" y="365125"/>
            <a:ext cx="10515600" cy="1325563"/>
          </a:xfrm>
        </p:spPr>
        <p:txBody>
          <a:bodyPr/>
          <a:lstStyle/>
          <a:p>
            <a:r>
              <a:rPr lang="en-US" altLang="ja-JP"/>
              <a:t>HDR</a:t>
            </a:r>
            <a:r>
              <a:rPr lang="ja-JP" altLang="en-US"/>
              <a:t>の恩恵</a:t>
            </a:r>
          </a:p>
        </p:txBody>
      </p:sp>
      <p:sp>
        <p:nvSpPr>
          <p:cNvPr id="3" name="コンテンツ プレースホルダー 2">
            <a:extLst>
              <a:ext uri="{FF2B5EF4-FFF2-40B4-BE49-F238E27FC236}">
                <a16:creationId xmlns:a16="http://schemas.microsoft.com/office/drawing/2014/main" id="{92980E36-A718-EF87-D3A3-CFAF82063A2F}"/>
              </a:ext>
            </a:extLst>
          </p:cNvPr>
          <p:cNvSpPr>
            <a:spLocks noGrp="1"/>
          </p:cNvSpPr>
          <p:nvPr>
            <p:ph idx="1"/>
          </p:nvPr>
        </p:nvSpPr>
        <p:spPr>
          <a:xfrm>
            <a:off x="838200" y="1825625"/>
            <a:ext cx="10515600" cy="4351338"/>
          </a:xfrm>
        </p:spPr>
        <p:txBody>
          <a:bodyPr>
            <a:normAutofit/>
          </a:bodyPr>
          <a:lstStyle/>
          <a:p>
            <a:r>
              <a:rPr lang="ja-JP" altLang="en-US"/>
              <a:t>極論すると、完璧な</a:t>
            </a:r>
            <a:r>
              <a:rPr lang="en-US" altLang="ja-JP"/>
              <a:t>HDR</a:t>
            </a:r>
            <a:r>
              <a:rPr lang="ja-JP" altLang="en-US"/>
              <a:t>では</a:t>
            </a:r>
            <a:r>
              <a:rPr lang="ja-JP" altLang="en-US" b="1"/>
              <a:t>映像側の露出補正が原理的に不要</a:t>
            </a:r>
            <a:endParaRPr lang="en-US" altLang="ja-JP" b="1"/>
          </a:p>
          <a:p>
            <a:r>
              <a:rPr lang="ja-JP" altLang="en-US"/>
              <a:t>肉眼が弁別できるコントラストほぼ全域をカバーする</a:t>
            </a:r>
            <a:endParaRPr lang="en-US" altLang="ja-JP"/>
          </a:p>
        </p:txBody>
      </p:sp>
    </p:spTree>
    <p:extLst>
      <p:ext uri="{BB962C8B-B14F-4D97-AF65-F5344CB8AC3E}">
        <p14:creationId xmlns:p14="http://schemas.microsoft.com/office/powerpoint/2010/main" val="290855575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AA8D80-4488-37E9-3426-6BD5A0170BBD}"/>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B8F59D1F-291E-DB30-FEF2-C53D7F85B034}"/>
              </a:ext>
            </a:extLst>
          </p:cNvPr>
          <p:cNvSpPr>
            <a:spLocks noGrp="1"/>
          </p:cNvSpPr>
          <p:nvPr>
            <p:ph type="title"/>
          </p:nvPr>
        </p:nvSpPr>
        <p:spPr/>
        <p:txBody>
          <a:bodyPr/>
          <a:lstStyle/>
          <a:p>
            <a:r>
              <a:rPr lang="en-US" altLang="ja-JP"/>
              <a:t>HDR</a:t>
            </a:r>
            <a:r>
              <a:rPr lang="ja-JP" altLang="en-US"/>
              <a:t>の恩恵</a:t>
            </a:r>
          </a:p>
        </p:txBody>
      </p:sp>
      <p:sp>
        <p:nvSpPr>
          <p:cNvPr id="3" name="コンテンツ プレースホルダー 2">
            <a:extLst>
              <a:ext uri="{FF2B5EF4-FFF2-40B4-BE49-F238E27FC236}">
                <a16:creationId xmlns:a16="http://schemas.microsoft.com/office/drawing/2014/main" id="{4E1BBE1D-98F6-DF98-D24E-7239E0C8D3E0}"/>
              </a:ext>
            </a:extLst>
          </p:cNvPr>
          <p:cNvSpPr>
            <a:spLocks noGrp="1"/>
          </p:cNvSpPr>
          <p:nvPr>
            <p:ph idx="1"/>
          </p:nvPr>
        </p:nvSpPr>
        <p:spPr/>
        <p:txBody>
          <a:bodyPr>
            <a:normAutofit/>
          </a:bodyPr>
          <a:lstStyle/>
          <a:p>
            <a:r>
              <a:rPr lang="ja-JP" altLang="en-US" b="1"/>
              <a:t>明部は眩しいまま、暗部は暗いまま、</a:t>
            </a:r>
            <a:r>
              <a:rPr lang="ja-JP" altLang="en-US"/>
              <a:t>内部階調もちゃんと見えるということ</a:t>
            </a:r>
            <a:endParaRPr lang="en-US" altLang="ja-JP"/>
          </a:p>
        </p:txBody>
      </p:sp>
      <p:pic>
        <p:nvPicPr>
          <p:cNvPr id="4" name="図 3" descr="屋内, 車, バイク, 座る が含まれている画像&#10;&#10;AI によって生成されたコンテンツは間違っている可能性があります。">
            <a:extLst>
              <a:ext uri="{FF2B5EF4-FFF2-40B4-BE49-F238E27FC236}">
                <a16:creationId xmlns:a16="http://schemas.microsoft.com/office/drawing/2014/main" id="{1700054F-1344-22AB-F556-DD18483AC63C}"/>
              </a:ext>
            </a:extLst>
          </p:cNvPr>
          <p:cNvPicPr>
            <a:picLocks noChangeAspect="1"/>
          </p:cNvPicPr>
          <p:nvPr/>
        </p:nvPicPr>
        <p:blipFill>
          <a:blip r:embed="rId3"/>
          <a:stretch>
            <a:fillRect/>
          </a:stretch>
        </p:blipFill>
        <p:spPr>
          <a:xfrm>
            <a:off x="2084659" y="2345241"/>
            <a:ext cx="8022683" cy="4512759"/>
          </a:xfrm>
          <a:prstGeom prst="rect">
            <a:avLst/>
          </a:prstGeom>
        </p:spPr>
      </p:pic>
    </p:spTree>
    <p:extLst>
      <p:ext uri="{BB962C8B-B14F-4D97-AF65-F5344CB8AC3E}">
        <p14:creationId xmlns:p14="http://schemas.microsoft.com/office/powerpoint/2010/main" val="145086350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354D39-6688-7C97-6D66-0093F40B518F}"/>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039C0DFF-9305-2D1B-3929-448851271B43}"/>
              </a:ext>
            </a:extLst>
          </p:cNvPr>
          <p:cNvSpPr>
            <a:spLocks noGrp="1"/>
          </p:cNvSpPr>
          <p:nvPr>
            <p:ph type="title"/>
          </p:nvPr>
        </p:nvSpPr>
        <p:spPr/>
        <p:txBody>
          <a:bodyPr/>
          <a:lstStyle/>
          <a:p>
            <a:r>
              <a:rPr lang="en-US" altLang="ja-JP"/>
              <a:t>HDR</a:t>
            </a:r>
            <a:r>
              <a:rPr lang="ja-JP" altLang="en-US" b="0"/>
              <a:t>の恩恵</a:t>
            </a:r>
          </a:p>
        </p:txBody>
      </p:sp>
      <p:sp>
        <p:nvSpPr>
          <p:cNvPr id="3" name="コンテンツ プレースホルダー 2">
            <a:extLst>
              <a:ext uri="{FF2B5EF4-FFF2-40B4-BE49-F238E27FC236}">
                <a16:creationId xmlns:a16="http://schemas.microsoft.com/office/drawing/2014/main" id="{B95456F7-2667-52C9-DD32-3F7040CBF340}"/>
              </a:ext>
            </a:extLst>
          </p:cNvPr>
          <p:cNvSpPr>
            <a:spLocks noGrp="1"/>
          </p:cNvSpPr>
          <p:nvPr>
            <p:ph idx="1"/>
          </p:nvPr>
        </p:nvSpPr>
        <p:spPr/>
        <p:txBody>
          <a:bodyPr>
            <a:normAutofit/>
          </a:bodyPr>
          <a:lstStyle/>
          <a:p>
            <a:r>
              <a:rPr lang="ja-JP" altLang="en-US" b="1"/>
              <a:t>明部は眩しいまま、暗部は暗いまま、</a:t>
            </a:r>
            <a:r>
              <a:rPr lang="ja-JP" altLang="en-US"/>
              <a:t>内部階調もちゃんと見えるということ</a:t>
            </a:r>
            <a:endParaRPr lang="en-US" altLang="ja-JP"/>
          </a:p>
          <a:p>
            <a:pPr lvl="1"/>
            <a:r>
              <a:rPr lang="ja-JP" altLang="en-US"/>
              <a:t>最大輝度が向上する結果、暗部を絶対的に沈めなくても十分なコントラストが出る</a:t>
            </a:r>
            <a:endParaRPr lang="en-US" altLang="ja-JP"/>
          </a:p>
          <a:p>
            <a:pPr lvl="1"/>
            <a:r>
              <a:rPr lang="ja-JP" altLang="en-US"/>
              <a:t>派手な高輝度ばかり注目されがちだが、</a:t>
            </a:r>
            <a:r>
              <a:rPr lang="ja-JP" altLang="en-US" b="1"/>
              <a:t>よく見える暗部階調こそ白眉</a:t>
            </a:r>
            <a:endParaRPr lang="en-US" altLang="ja-JP" b="1"/>
          </a:p>
        </p:txBody>
      </p:sp>
    </p:spTree>
    <p:extLst>
      <p:ext uri="{BB962C8B-B14F-4D97-AF65-F5344CB8AC3E}">
        <p14:creationId xmlns:p14="http://schemas.microsoft.com/office/powerpoint/2010/main" val="164507846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0D46D0-F219-2A44-D7DC-3C0AA8128DA7}"/>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58F14871-EE37-33D0-36A2-669E0DAC362E}"/>
              </a:ext>
            </a:extLst>
          </p:cNvPr>
          <p:cNvSpPr>
            <a:spLocks noGrp="1"/>
          </p:cNvSpPr>
          <p:nvPr>
            <p:ph type="title"/>
          </p:nvPr>
        </p:nvSpPr>
        <p:spPr/>
        <p:txBody>
          <a:bodyPr/>
          <a:lstStyle/>
          <a:p>
            <a:r>
              <a:rPr lang="en-US" altLang="ja-JP"/>
              <a:t>HDR</a:t>
            </a:r>
            <a:r>
              <a:rPr lang="ja-JP" altLang="en-US" b="0"/>
              <a:t>の恩恵</a:t>
            </a:r>
          </a:p>
        </p:txBody>
      </p:sp>
      <p:sp>
        <p:nvSpPr>
          <p:cNvPr id="3" name="コンテンツ プレースホルダー 2">
            <a:extLst>
              <a:ext uri="{FF2B5EF4-FFF2-40B4-BE49-F238E27FC236}">
                <a16:creationId xmlns:a16="http://schemas.microsoft.com/office/drawing/2014/main" id="{753E17FA-5323-A3BE-2AEF-83E711B378AA}"/>
              </a:ext>
            </a:extLst>
          </p:cNvPr>
          <p:cNvSpPr>
            <a:spLocks noGrp="1"/>
          </p:cNvSpPr>
          <p:nvPr>
            <p:ph idx="1"/>
          </p:nvPr>
        </p:nvSpPr>
        <p:spPr/>
        <p:txBody>
          <a:bodyPr>
            <a:normAutofit/>
          </a:bodyPr>
          <a:lstStyle/>
          <a:p>
            <a:r>
              <a:rPr lang="ja-JP" altLang="en-US" b="1"/>
              <a:t>明部は眩しいまま、暗部は暗いまま、</a:t>
            </a:r>
            <a:r>
              <a:rPr lang="ja-JP" altLang="en-US"/>
              <a:t>内部階調もちゃんと見えるということ</a:t>
            </a:r>
            <a:endParaRPr lang="en-US" altLang="ja-JP"/>
          </a:p>
          <a:p>
            <a:pPr lvl="1"/>
            <a:r>
              <a:rPr lang="ja-JP" altLang="en-US"/>
              <a:t>最大輝度が向上する結果、暗部を絶対的に沈めなくても十分なコントラストが出る</a:t>
            </a:r>
            <a:endParaRPr lang="en-US" altLang="ja-JP"/>
          </a:p>
          <a:p>
            <a:pPr lvl="1"/>
            <a:r>
              <a:rPr lang="ja-JP" altLang="en-US"/>
              <a:t>派手な高輝度ばかり注目されがちだが、</a:t>
            </a:r>
            <a:r>
              <a:rPr lang="ja-JP" altLang="en-US" b="1"/>
              <a:t>よく見える暗部階調こそ白眉</a:t>
            </a:r>
            <a:endParaRPr lang="en-US" altLang="ja-JP" b="1"/>
          </a:p>
          <a:p>
            <a:endParaRPr lang="en-US" altLang="ja-JP"/>
          </a:p>
          <a:p>
            <a:r>
              <a:rPr lang="ja-JP" altLang="en-US"/>
              <a:t>トレードオフは大幅に緩和され、妥協を強いられるケースが減る</a:t>
            </a:r>
            <a:endParaRPr lang="en-US" altLang="ja-JP"/>
          </a:p>
          <a:p>
            <a:r>
              <a:rPr lang="ja-JP" altLang="en-US"/>
              <a:t>現実の光をそのまま肉眼で見る感覚に近付く</a:t>
            </a:r>
            <a:endParaRPr lang="en-US" altLang="ja-JP"/>
          </a:p>
        </p:txBody>
      </p:sp>
    </p:spTree>
    <p:extLst>
      <p:ext uri="{BB962C8B-B14F-4D97-AF65-F5344CB8AC3E}">
        <p14:creationId xmlns:p14="http://schemas.microsoft.com/office/powerpoint/2010/main" val="332709812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CFC5E0-EAA2-1D56-FE39-3118C9509310}"/>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CBB67B7F-AD51-110B-E236-B1F3884575DC}"/>
              </a:ext>
            </a:extLst>
          </p:cNvPr>
          <p:cNvSpPr>
            <a:spLocks noGrp="1"/>
          </p:cNvSpPr>
          <p:nvPr>
            <p:ph type="title"/>
          </p:nvPr>
        </p:nvSpPr>
        <p:spPr/>
        <p:txBody>
          <a:bodyPr/>
          <a:lstStyle/>
          <a:p>
            <a:r>
              <a:rPr lang="en-US" altLang="ja-JP"/>
              <a:t>HDR</a:t>
            </a:r>
            <a:r>
              <a:rPr lang="ja-JP" altLang="en-US" b="0"/>
              <a:t>の恩恵</a:t>
            </a:r>
          </a:p>
        </p:txBody>
      </p:sp>
      <p:sp>
        <p:nvSpPr>
          <p:cNvPr id="3" name="コンテンツ プレースホルダー 2">
            <a:extLst>
              <a:ext uri="{FF2B5EF4-FFF2-40B4-BE49-F238E27FC236}">
                <a16:creationId xmlns:a16="http://schemas.microsoft.com/office/drawing/2014/main" id="{CE63BA79-8011-16A4-C7DA-6FDFAC9C0C32}"/>
              </a:ext>
            </a:extLst>
          </p:cNvPr>
          <p:cNvSpPr>
            <a:spLocks noGrp="1"/>
          </p:cNvSpPr>
          <p:nvPr>
            <p:ph idx="1"/>
          </p:nvPr>
        </p:nvSpPr>
        <p:spPr/>
        <p:txBody>
          <a:bodyPr>
            <a:normAutofit/>
          </a:bodyPr>
          <a:lstStyle/>
          <a:p>
            <a:r>
              <a:rPr lang="ja-JP" altLang="en-US" b="1"/>
              <a:t>明部は眩しいまま、暗部は暗いまま、</a:t>
            </a:r>
            <a:r>
              <a:rPr lang="ja-JP" altLang="en-US"/>
              <a:t>内部階調もちゃんと見えるということ</a:t>
            </a:r>
            <a:endParaRPr lang="en-US" altLang="ja-JP"/>
          </a:p>
          <a:p>
            <a:pPr lvl="1"/>
            <a:r>
              <a:rPr lang="ja-JP" altLang="en-US"/>
              <a:t>最大輝度が向上する結果、暗部を絶対的に沈めなくても十分なコントラストが出る</a:t>
            </a:r>
            <a:endParaRPr lang="en-US" altLang="ja-JP"/>
          </a:p>
          <a:p>
            <a:pPr lvl="1"/>
            <a:r>
              <a:rPr lang="ja-JP" altLang="en-US"/>
              <a:t>派手な高輝度ばかり注目されがちだが、</a:t>
            </a:r>
            <a:r>
              <a:rPr lang="ja-JP" altLang="en-US" b="1"/>
              <a:t>よく見える暗部階調こそ白眉</a:t>
            </a:r>
            <a:endParaRPr lang="en-US" altLang="ja-JP" b="1"/>
          </a:p>
          <a:p>
            <a:endParaRPr lang="en-US" altLang="ja-JP"/>
          </a:p>
          <a:p>
            <a:r>
              <a:rPr lang="ja-JP" altLang="en-US"/>
              <a:t>トレードオフは大幅に緩和され、妥協を強いられるケースが減る</a:t>
            </a:r>
            <a:endParaRPr lang="en-US" altLang="ja-JP"/>
          </a:p>
          <a:p>
            <a:r>
              <a:rPr lang="ja-JP" altLang="en-US"/>
              <a:t>現実の光をそのまま肉眼で見る感覚に近付く</a:t>
            </a:r>
            <a:endParaRPr lang="en-US" altLang="ja-JP"/>
          </a:p>
          <a:p>
            <a:endParaRPr lang="en-US" altLang="ja-JP" b="1"/>
          </a:p>
          <a:p>
            <a:r>
              <a:rPr lang="ja-JP" altLang="en-US" b="1"/>
              <a:t>没入型ゲームの文脈ではたいへん都合がよい！</a:t>
            </a:r>
            <a:endParaRPr lang="en-US" altLang="ja-JP" b="1"/>
          </a:p>
        </p:txBody>
      </p:sp>
    </p:spTree>
    <p:extLst>
      <p:ext uri="{BB962C8B-B14F-4D97-AF65-F5344CB8AC3E}">
        <p14:creationId xmlns:p14="http://schemas.microsoft.com/office/powerpoint/2010/main" val="126538698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311CF9-8E1A-CF7F-CA95-A358101BBDB9}"/>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E12EE3AC-A1A0-9CB6-AE75-534955A66A90}"/>
              </a:ext>
            </a:extLst>
          </p:cNvPr>
          <p:cNvSpPr>
            <a:spLocks noGrp="1"/>
          </p:cNvSpPr>
          <p:nvPr>
            <p:ph type="title"/>
          </p:nvPr>
        </p:nvSpPr>
        <p:spPr>
          <a:xfrm>
            <a:off x="838200" y="365125"/>
            <a:ext cx="10515600" cy="1325563"/>
          </a:xfrm>
        </p:spPr>
        <p:txBody>
          <a:bodyPr/>
          <a:lstStyle/>
          <a:p>
            <a:r>
              <a:rPr lang="en-US" altLang="ja-JP"/>
              <a:t>HDR</a:t>
            </a:r>
            <a:r>
              <a:rPr lang="ja-JP" altLang="en-US"/>
              <a:t>への取り組み</a:t>
            </a:r>
          </a:p>
        </p:txBody>
      </p:sp>
      <p:sp>
        <p:nvSpPr>
          <p:cNvPr id="3" name="コンテンツ プレースホルダー 2">
            <a:extLst>
              <a:ext uri="{FF2B5EF4-FFF2-40B4-BE49-F238E27FC236}">
                <a16:creationId xmlns:a16="http://schemas.microsoft.com/office/drawing/2014/main" id="{132480DA-5A90-6E4A-5EA5-0B263820565F}"/>
              </a:ext>
            </a:extLst>
          </p:cNvPr>
          <p:cNvSpPr>
            <a:spLocks noGrp="1"/>
          </p:cNvSpPr>
          <p:nvPr>
            <p:ph idx="1"/>
          </p:nvPr>
        </p:nvSpPr>
        <p:spPr>
          <a:xfrm>
            <a:off x="838200" y="1825625"/>
            <a:ext cx="10515600" cy="4351338"/>
          </a:xfrm>
        </p:spPr>
        <p:txBody>
          <a:bodyPr>
            <a:normAutofit/>
          </a:bodyPr>
          <a:lstStyle/>
          <a:p>
            <a:r>
              <a:rPr lang="en-US" altLang="ja-JP"/>
              <a:t>HDR</a:t>
            </a:r>
            <a:r>
              <a:rPr lang="ja-JP" altLang="en-US"/>
              <a:t>開発を始めたのは</a:t>
            </a:r>
            <a:r>
              <a:rPr lang="en-US" altLang="ja-JP"/>
              <a:t>2015</a:t>
            </a:r>
            <a:r>
              <a:rPr lang="ja-JP" altLang="en-US"/>
              <a:t>年の秋、前作 </a:t>
            </a:r>
            <a:r>
              <a:rPr lang="en-US" altLang="ja-JP"/>
              <a:t>GT Sport </a:t>
            </a:r>
            <a:r>
              <a:rPr lang="ja-JP" altLang="en-US"/>
              <a:t>の開発時</a:t>
            </a:r>
            <a:endParaRPr lang="en-US" altLang="ja-JP"/>
          </a:p>
        </p:txBody>
      </p:sp>
    </p:spTree>
    <p:extLst>
      <p:ext uri="{BB962C8B-B14F-4D97-AF65-F5344CB8AC3E}">
        <p14:creationId xmlns:p14="http://schemas.microsoft.com/office/powerpoint/2010/main" val="66301816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C7995-B8BC-D84C-F32D-D0D947BCFA99}"/>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7A9CC299-4324-8D9F-1434-C1F5320B7CE6}"/>
              </a:ext>
            </a:extLst>
          </p:cNvPr>
          <p:cNvSpPr>
            <a:spLocks noGrp="1"/>
          </p:cNvSpPr>
          <p:nvPr>
            <p:ph type="title"/>
          </p:nvPr>
        </p:nvSpPr>
        <p:spPr>
          <a:xfrm>
            <a:off x="838200" y="365125"/>
            <a:ext cx="10515600" cy="1325563"/>
          </a:xfrm>
        </p:spPr>
        <p:txBody>
          <a:bodyPr/>
          <a:lstStyle/>
          <a:p>
            <a:r>
              <a:rPr lang="en-US" altLang="ja-JP"/>
              <a:t>HDR</a:t>
            </a:r>
            <a:r>
              <a:rPr lang="ja-JP" altLang="en-US"/>
              <a:t>への取り組み</a:t>
            </a:r>
          </a:p>
        </p:txBody>
      </p:sp>
      <p:sp>
        <p:nvSpPr>
          <p:cNvPr id="3" name="コンテンツ プレースホルダー 2">
            <a:extLst>
              <a:ext uri="{FF2B5EF4-FFF2-40B4-BE49-F238E27FC236}">
                <a16:creationId xmlns:a16="http://schemas.microsoft.com/office/drawing/2014/main" id="{54C2CCB2-5252-EBE2-F851-E4E5BDA87424}"/>
              </a:ext>
            </a:extLst>
          </p:cNvPr>
          <p:cNvSpPr>
            <a:spLocks noGrp="1"/>
          </p:cNvSpPr>
          <p:nvPr>
            <p:ph idx="1"/>
          </p:nvPr>
        </p:nvSpPr>
        <p:spPr>
          <a:xfrm>
            <a:off x="838200" y="1825625"/>
            <a:ext cx="10515600" cy="4351338"/>
          </a:xfrm>
        </p:spPr>
        <p:txBody>
          <a:bodyPr>
            <a:normAutofit/>
          </a:bodyPr>
          <a:lstStyle/>
          <a:p>
            <a:r>
              <a:rPr lang="en-US" altLang="ja-JP"/>
              <a:t>HDR</a:t>
            </a:r>
            <a:r>
              <a:rPr lang="ja-JP" altLang="en-US"/>
              <a:t>開発を始めたのは</a:t>
            </a:r>
            <a:r>
              <a:rPr lang="en-US" altLang="ja-JP"/>
              <a:t>2015</a:t>
            </a:r>
            <a:r>
              <a:rPr lang="ja-JP" altLang="en-US"/>
              <a:t>年の秋、前作 </a:t>
            </a:r>
            <a:r>
              <a:rPr lang="en-US" altLang="ja-JP"/>
              <a:t>GT Sport </a:t>
            </a:r>
            <a:r>
              <a:rPr lang="ja-JP" altLang="en-US"/>
              <a:t>の開発時</a:t>
            </a:r>
            <a:endParaRPr lang="en-US" altLang="ja-JP"/>
          </a:p>
          <a:p>
            <a:endParaRPr lang="en-US" altLang="ja-JP"/>
          </a:p>
          <a:p>
            <a:r>
              <a:rPr lang="ja-JP" altLang="en-US"/>
              <a:t>しかし、最初に届いた</a:t>
            </a:r>
            <a:r>
              <a:rPr lang="en-US" altLang="ja-JP"/>
              <a:t>HDR</a:t>
            </a:r>
            <a:r>
              <a:rPr lang="ja-JP" altLang="en-US"/>
              <a:t>テレビの実測最大輝度は</a:t>
            </a:r>
            <a:br>
              <a:rPr lang="en-US" altLang="ja-JP"/>
            </a:br>
            <a:r>
              <a:rPr lang="en-US" altLang="ja-JP"/>
              <a:t>10,000 nits </a:t>
            </a:r>
            <a:r>
              <a:rPr lang="ja-JP" altLang="en-US"/>
              <a:t>どころか </a:t>
            </a:r>
            <a:r>
              <a:rPr lang="en-US" altLang="ja-JP" b="1">
                <a:latin typeface="+mj-lt"/>
                <a:ea typeface="Inter ExtraBold" panose="02000503000000020004" pitchFamily="2" charset="0"/>
              </a:rPr>
              <a:t>1,000 nits </a:t>
            </a:r>
            <a:r>
              <a:rPr lang="ja-JP" altLang="en-US"/>
              <a:t>にも届かなかった</a:t>
            </a:r>
          </a:p>
          <a:p>
            <a:pPr lvl="2"/>
            <a:endParaRPr lang="en-US" altLang="ja-JP"/>
          </a:p>
          <a:p>
            <a:pPr lvl="1"/>
            <a:r>
              <a:rPr lang="ja-JP" altLang="en-US"/>
              <a:t>性能不足のディスプレイも当面許容する、</a:t>
            </a:r>
            <a:r>
              <a:rPr lang="ja-JP" altLang="en-US" b="1"/>
              <a:t>未来志向の規格</a:t>
            </a:r>
            <a:r>
              <a:rPr lang="ja-JP" altLang="en-US"/>
              <a:t>だったため</a:t>
            </a:r>
            <a:endParaRPr lang="en-US" altLang="ja-JP"/>
          </a:p>
          <a:p>
            <a:pPr lvl="1"/>
            <a:r>
              <a:rPr lang="ja-JP" altLang="en-US"/>
              <a:t>差がとても小さく、開発者ですら</a:t>
            </a:r>
            <a:r>
              <a:rPr lang="en-US" altLang="ja-JP"/>
              <a:t>HDR</a:t>
            </a:r>
            <a:r>
              <a:rPr lang="ja-JP" altLang="en-US"/>
              <a:t>と</a:t>
            </a:r>
            <a:r>
              <a:rPr lang="en-US" altLang="ja-JP"/>
              <a:t>SDR</a:t>
            </a:r>
            <a:r>
              <a:rPr lang="ja-JP" altLang="en-US"/>
              <a:t>を見間違えることがあった</a:t>
            </a:r>
            <a:endParaRPr lang="en-US" altLang="ja-JP"/>
          </a:p>
          <a:p>
            <a:endParaRPr lang="en-US" altLang="ja-JP"/>
          </a:p>
        </p:txBody>
      </p:sp>
    </p:spTree>
    <p:extLst>
      <p:ext uri="{BB962C8B-B14F-4D97-AF65-F5344CB8AC3E}">
        <p14:creationId xmlns:p14="http://schemas.microsoft.com/office/powerpoint/2010/main" val="202372813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766F94-ACC7-2276-B804-DFC4A5F52D67}"/>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48A84559-5057-3FD4-87D0-EAF70889679D}"/>
              </a:ext>
            </a:extLst>
          </p:cNvPr>
          <p:cNvSpPr>
            <a:spLocks noGrp="1"/>
          </p:cNvSpPr>
          <p:nvPr>
            <p:ph type="title"/>
          </p:nvPr>
        </p:nvSpPr>
        <p:spPr>
          <a:xfrm>
            <a:off x="838200" y="365125"/>
            <a:ext cx="10515600" cy="1325563"/>
          </a:xfrm>
        </p:spPr>
        <p:txBody>
          <a:bodyPr/>
          <a:lstStyle/>
          <a:p>
            <a:r>
              <a:rPr lang="ja-JP" altLang="en-US"/>
              <a:t>当時の </a:t>
            </a:r>
            <a:r>
              <a:rPr lang="en-US" altLang="ja-JP"/>
              <a:t>SDR-HDR </a:t>
            </a:r>
            <a:r>
              <a:rPr lang="ja-JP" altLang="en-US"/>
              <a:t>比較画像</a:t>
            </a:r>
          </a:p>
        </p:txBody>
      </p:sp>
      <p:sp>
        <p:nvSpPr>
          <p:cNvPr id="15" name="コンテンツ プレースホルダー 14">
            <a:extLst>
              <a:ext uri="{FF2B5EF4-FFF2-40B4-BE49-F238E27FC236}">
                <a16:creationId xmlns:a16="http://schemas.microsoft.com/office/drawing/2014/main" id="{2AAED673-5AD4-1ED5-CDE1-8ADD35456F9A}"/>
              </a:ext>
            </a:extLst>
          </p:cNvPr>
          <p:cNvSpPr>
            <a:spLocks noGrp="1"/>
          </p:cNvSpPr>
          <p:nvPr>
            <p:ph idx="1"/>
          </p:nvPr>
        </p:nvSpPr>
        <p:spPr/>
        <p:txBody>
          <a:bodyPr/>
          <a:lstStyle/>
          <a:p>
            <a:r>
              <a:rPr lang="ja-JP" altLang="en-US"/>
              <a:t>出力は </a:t>
            </a:r>
            <a:r>
              <a:rPr lang="en-US" altLang="ja-JP">
                <a:latin typeface="+mj-lt"/>
              </a:rPr>
              <a:t>Sony Bravia X9300C </a:t>
            </a:r>
            <a:r>
              <a:rPr lang="en-US" altLang="ja-JP"/>
              <a:t>(2015</a:t>
            </a:r>
            <a:r>
              <a:rPr lang="ja-JP" altLang="en-US"/>
              <a:t>年発売</a:t>
            </a:r>
            <a:r>
              <a:rPr lang="en-US" altLang="ja-JP"/>
              <a:t>)</a:t>
            </a:r>
          </a:p>
          <a:p>
            <a:r>
              <a:rPr lang="ja-JP" altLang="en-US"/>
              <a:t>トーンマッピング結果が </a:t>
            </a:r>
            <a:r>
              <a:rPr lang="en-US" altLang="ja-JP"/>
              <a:t>SDR-HDR </a:t>
            </a:r>
            <a:r>
              <a:rPr lang="ja-JP" altLang="en-US"/>
              <a:t>で一貫しているかのチェック</a:t>
            </a:r>
          </a:p>
        </p:txBody>
      </p:sp>
      <p:pic>
        <p:nvPicPr>
          <p:cNvPr id="11" name="図 10">
            <a:extLst>
              <a:ext uri="{FF2B5EF4-FFF2-40B4-BE49-F238E27FC236}">
                <a16:creationId xmlns:a16="http://schemas.microsoft.com/office/drawing/2014/main" id="{EA14DA7A-6B6B-B76E-47CD-5C0A5CFF54D2}"/>
              </a:ext>
            </a:extLst>
          </p:cNvPr>
          <p:cNvPicPr>
            <a:picLocks noChangeAspect="1"/>
          </p:cNvPicPr>
          <p:nvPr/>
        </p:nvPicPr>
        <p:blipFill>
          <a:blip r:embed="rId3"/>
          <a:stretch>
            <a:fillRect/>
          </a:stretch>
        </p:blipFill>
        <p:spPr>
          <a:xfrm>
            <a:off x="0" y="3429000"/>
            <a:ext cx="6096000" cy="3429000"/>
          </a:xfrm>
          <a:prstGeom prst="rect">
            <a:avLst/>
          </a:prstGeom>
        </p:spPr>
      </p:pic>
      <p:pic>
        <p:nvPicPr>
          <p:cNvPr id="13" name="図 12">
            <a:extLst>
              <a:ext uri="{FF2B5EF4-FFF2-40B4-BE49-F238E27FC236}">
                <a16:creationId xmlns:a16="http://schemas.microsoft.com/office/drawing/2014/main" id="{081AB8AE-C188-9BFE-94C9-15ABF31DDD45}"/>
              </a:ext>
            </a:extLst>
          </p:cNvPr>
          <p:cNvPicPr>
            <a:picLocks noChangeAspect="1"/>
          </p:cNvPicPr>
          <p:nvPr/>
        </p:nvPicPr>
        <p:blipFill>
          <a:blip r:embed="rId4"/>
          <a:stretch>
            <a:fillRect/>
          </a:stretch>
        </p:blipFill>
        <p:spPr>
          <a:xfrm>
            <a:off x="6096000" y="3429000"/>
            <a:ext cx="6096000" cy="3429000"/>
          </a:xfrm>
          <a:prstGeom prst="rect">
            <a:avLst/>
          </a:prstGeom>
        </p:spPr>
      </p:pic>
      <p:sp>
        <p:nvSpPr>
          <p:cNvPr id="16" name="タイトル 1">
            <a:extLst>
              <a:ext uri="{FF2B5EF4-FFF2-40B4-BE49-F238E27FC236}">
                <a16:creationId xmlns:a16="http://schemas.microsoft.com/office/drawing/2014/main" id="{5856D7A5-AE31-9CC1-6255-429A5E82FA92}"/>
              </a:ext>
            </a:extLst>
          </p:cNvPr>
          <p:cNvSpPr txBox="1">
            <a:spLocks/>
          </p:cNvSpPr>
          <p:nvPr/>
        </p:nvSpPr>
        <p:spPr>
          <a:xfrm>
            <a:off x="4656000" y="5981009"/>
            <a:ext cx="1440000" cy="511866"/>
          </a:xfrm>
          <a:prstGeom prst="rect">
            <a:avLst/>
          </a:prstGeom>
        </p:spPr>
        <p:txBody>
          <a:bodyPr vert="horz" lIns="121924" tIns="60961" rIns="121924" bIns="60961" rtlCol="0" anchor="ctr">
            <a:noAutofit/>
          </a:bodyPr>
          <a:lstStyle>
            <a:defPPr>
              <a:defRPr lang="ja-JP"/>
            </a:defPPr>
            <a:lvl1pPr marL="0" algn="ctr" defTabSz="1829166" rtl="0" eaLnBrk="1" latinLnBrk="0" hangingPunct="1">
              <a:spcBef>
                <a:spcPct val="0"/>
              </a:spcBef>
              <a:buNone/>
              <a:defRPr kumimoji="1" sz="4800" b="0" i="0" kern="1200" spc="-150">
                <a:solidFill>
                  <a:schemeClr val="tx1"/>
                </a:solidFill>
                <a:effectLst/>
                <a:latin typeface="+mj-lt"/>
                <a:ea typeface="+mj-ea"/>
                <a:cs typeface="+mj-cs"/>
              </a:defRPr>
            </a:lvl1pPr>
            <a:lvl2pPr marL="609376" algn="l" defTabSz="1218752" rtl="0" eaLnBrk="1" latinLnBrk="0" hangingPunct="1">
              <a:defRPr kumimoji="1" sz="2399" kern="1200">
                <a:solidFill>
                  <a:schemeClr val="tx1"/>
                </a:solidFill>
                <a:latin typeface="+mn-lt"/>
                <a:ea typeface="+mn-ea"/>
                <a:cs typeface="+mn-cs"/>
              </a:defRPr>
            </a:lvl2pPr>
            <a:lvl3pPr marL="1218752" algn="l" defTabSz="1218752" rtl="0" eaLnBrk="1" latinLnBrk="0" hangingPunct="1">
              <a:defRPr kumimoji="1" sz="2399" kern="1200">
                <a:solidFill>
                  <a:schemeClr val="tx1"/>
                </a:solidFill>
                <a:latin typeface="+mn-lt"/>
                <a:ea typeface="+mn-ea"/>
                <a:cs typeface="+mn-cs"/>
              </a:defRPr>
            </a:lvl3pPr>
            <a:lvl4pPr marL="1828129" algn="l" defTabSz="1218752" rtl="0" eaLnBrk="1" latinLnBrk="0" hangingPunct="1">
              <a:defRPr kumimoji="1" sz="2399" kern="1200">
                <a:solidFill>
                  <a:schemeClr val="tx1"/>
                </a:solidFill>
                <a:latin typeface="+mn-lt"/>
                <a:ea typeface="+mn-ea"/>
                <a:cs typeface="+mn-cs"/>
              </a:defRPr>
            </a:lvl4pPr>
            <a:lvl5pPr marL="2437505" algn="l" defTabSz="1218752" rtl="0" eaLnBrk="1" latinLnBrk="0" hangingPunct="1">
              <a:defRPr kumimoji="1" sz="2399" kern="1200">
                <a:solidFill>
                  <a:schemeClr val="tx1"/>
                </a:solidFill>
                <a:latin typeface="+mn-lt"/>
                <a:ea typeface="+mn-ea"/>
                <a:cs typeface="+mn-cs"/>
              </a:defRPr>
            </a:lvl5pPr>
            <a:lvl6pPr marL="3046881" algn="l" defTabSz="1218752" rtl="0" eaLnBrk="1" latinLnBrk="0" hangingPunct="1">
              <a:defRPr kumimoji="1" sz="2399" kern="1200">
                <a:solidFill>
                  <a:schemeClr val="tx1"/>
                </a:solidFill>
                <a:latin typeface="+mn-lt"/>
                <a:ea typeface="+mn-ea"/>
                <a:cs typeface="+mn-cs"/>
              </a:defRPr>
            </a:lvl6pPr>
            <a:lvl7pPr marL="3656257" algn="l" defTabSz="1218752" rtl="0" eaLnBrk="1" latinLnBrk="0" hangingPunct="1">
              <a:defRPr kumimoji="1" sz="2399" kern="1200">
                <a:solidFill>
                  <a:schemeClr val="tx1"/>
                </a:solidFill>
                <a:latin typeface="+mn-lt"/>
                <a:ea typeface="+mn-ea"/>
                <a:cs typeface="+mn-cs"/>
              </a:defRPr>
            </a:lvl7pPr>
            <a:lvl8pPr marL="4265634" algn="l" defTabSz="1218752" rtl="0" eaLnBrk="1" latinLnBrk="0" hangingPunct="1">
              <a:defRPr kumimoji="1" sz="2399" kern="1200">
                <a:solidFill>
                  <a:schemeClr val="tx1"/>
                </a:solidFill>
                <a:latin typeface="+mn-lt"/>
                <a:ea typeface="+mn-ea"/>
                <a:cs typeface="+mn-cs"/>
              </a:defRPr>
            </a:lvl8pPr>
            <a:lvl9pPr marL="4875011" algn="l" defTabSz="1218752" rtl="0" eaLnBrk="1" latinLnBrk="0" hangingPunct="1">
              <a:defRPr kumimoji="1" sz="2399" kern="1200">
                <a:solidFill>
                  <a:schemeClr val="tx1"/>
                </a:solidFill>
                <a:latin typeface="+mn-lt"/>
                <a:ea typeface="+mn-ea"/>
                <a:cs typeface="+mn-cs"/>
              </a:defRPr>
            </a:lvl9pPr>
          </a:lstStyle>
          <a:p>
            <a:r>
              <a:rPr lang="en-US" altLang="ja-JP" sz="2800" spc="-100">
                <a:solidFill>
                  <a:schemeClr val="bg1">
                    <a:lumMod val="95000"/>
                  </a:schemeClr>
                </a:solidFill>
                <a:ea typeface="+mn-ea"/>
              </a:rPr>
              <a:t>SDR</a:t>
            </a:r>
          </a:p>
        </p:txBody>
      </p:sp>
      <p:sp>
        <p:nvSpPr>
          <p:cNvPr id="17" name="タイトル 1">
            <a:extLst>
              <a:ext uri="{FF2B5EF4-FFF2-40B4-BE49-F238E27FC236}">
                <a16:creationId xmlns:a16="http://schemas.microsoft.com/office/drawing/2014/main" id="{3879036E-2006-667C-8E5F-F2C1AA262EE6}"/>
              </a:ext>
            </a:extLst>
          </p:cNvPr>
          <p:cNvSpPr txBox="1">
            <a:spLocks/>
          </p:cNvSpPr>
          <p:nvPr/>
        </p:nvSpPr>
        <p:spPr>
          <a:xfrm>
            <a:off x="10752000" y="5981009"/>
            <a:ext cx="1440000" cy="511866"/>
          </a:xfrm>
          <a:prstGeom prst="rect">
            <a:avLst/>
          </a:prstGeom>
        </p:spPr>
        <p:txBody>
          <a:bodyPr vert="horz" lIns="121924" tIns="60961" rIns="121924" bIns="60961" rtlCol="0" anchor="ctr">
            <a:noAutofit/>
          </a:bodyPr>
          <a:lstStyle>
            <a:defPPr>
              <a:defRPr lang="ja-JP"/>
            </a:defPPr>
            <a:lvl1pPr marL="0" algn="ctr" defTabSz="1829166" rtl="0" eaLnBrk="1" latinLnBrk="0" hangingPunct="1">
              <a:spcBef>
                <a:spcPct val="0"/>
              </a:spcBef>
              <a:buNone/>
              <a:defRPr kumimoji="1" sz="4800" b="0" i="0" kern="1200" spc="-150">
                <a:solidFill>
                  <a:schemeClr val="tx1"/>
                </a:solidFill>
                <a:effectLst/>
                <a:latin typeface="+mj-lt"/>
                <a:ea typeface="+mj-ea"/>
                <a:cs typeface="+mj-cs"/>
              </a:defRPr>
            </a:lvl1pPr>
            <a:lvl2pPr marL="609376" algn="l" defTabSz="1218752" rtl="0" eaLnBrk="1" latinLnBrk="0" hangingPunct="1">
              <a:defRPr kumimoji="1" sz="2399" kern="1200">
                <a:solidFill>
                  <a:schemeClr val="tx1"/>
                </a:solidFill>
                <a:latin typeface="+mn-lt"/>
                <a:ea typeface="+mn-ea"/>
                <a:cs typeface="+mn-cs"/>
              </a:defRPr>
            </a:lvl2pPr>
            <a:lvl3pPr marL="1218752" algn="l" defTabSz="1218752" rtl="0" eaLnBrk="1" latinLnBrk="0" hangingPunct="1">
              <a:defRPr kumimoji="1" sz="2399" kern="1200">
                <a:solidFill>
                  <a:schemeClr val="tx1"/>
                </a:solidFill>
                <a:latin typeface="+mn-lt"/>
                <a:ea typeface="+mn-ea"/>
                <a:cs typeface="+mn-cs"/>
              </a:defRPr>
            </a:lvl3pPr>
            <a:lvl4pPr marL="1828129" algn="l" defTabSz="1218752" rtl="0" eaLnBrk="1" latinLnBrk="0" hangingPunct="1">
              <a:defRPr kumimoji="1" sz="2399" kern="1200">
                <a:solidFill>
                  <a:schemeClr val="tx1"/>
                </a:solidFill>
                <a:latin typeface="+mn-lt"/>
                <a:ea typeface="+mn-ea"/>
                <a:cs typeface="+mn-cs"/>
              </a:defRPr>
            </a:lvl4pPr>
            <a:lvl5pPr marL="2437505" algn="l" defTabSz="1218752" rtl="0" eaLnBrk="1" latinLnBrk="0" hangingPunct="1">
              <a:defRPr kumimoji="1" sz="2399" kern="1200">
                <a:solidFill>
                  <a:schemeClr val="tx1"/>
                </a:solidFill>
                <a:latin typeface="+mn-lt"/>
                <a:ea typeface="+mn-ea"/>
                <a:cs typeface="+mn-cs"/>
              </a:defRPr>
            </a:lvl5pPr>
            <a:lvl6pPr marL="3046881" algn="l" defTabSz="1218752" rtl="0" eaLnBrk="1" latinLnBrk="0" hangingPunct="1">
              <a:defRPr kumimoji="1" sz="2399" kern="1200">
                <a:solidFill>
                  <a:schemeClr val="tx1"/>
                </a:solidFill>
                <a:latin typeface="+mn-lt"/>
                <a:ea typeface="+mn-ea"/>
                <a:cs typeface="+mn-cs"/>
              </a:defRPr>
            </a:lvl6pPr>
            <a:lvl7pPr marL="3656257" algn="l" defTabSz="1218752" rtl="0" eaLnBrk="1" latinLnBrk="0" hangingPunct="1">
              <a:defRPr kumimoji="1" sz="2399" kern="1200">
                <a:solidFill>
                  <a:schemeClr val="tx1"/>
                </a:solidFill>
                <a:latin typeface="+mn-lt"/>
                <a:ea typeface="+mn-ea"/>
                <a:cs typeface="+mn-cs"/>
              </a:defRPr>
            </a:lvl7pPr>
            <a:lvl8pPr marL="4265634" algn="l" defTabSz="1218752" rtl="0" eaLnBrk="1" latinLnBrk="0" hangingPunct="1">
              <a:defRPr kumimoji="1" sz="2399" kern="1200">
                <a:solidFill>
                  <a:schemeClr val="tx1"/>
                </a:solidFill>
                <a:latin typeface="+mn-lt"/>
                <a:ea typeface="+mn-ea"/>
                <a:cs typeface="+mn-cs"/>
              </a:defRPr>
            </a:lvl8pPr>
            <a:lvl9pPr marL="4875011" algn="l" defTabSz="1218752" rtl="0" eaLnBrk="1" latinLnBrk="0" hangingPunct="1">
              <a:defRPr kumimoji="1" sz="2399" kern="1200">
                <a:solidFill>
                  <a:schemeClr val="tx1"/>
                </a:solidFill>
                <a:latin typeface="+mn-lt"/>
                <a:ea typeface="+mn-ea"/>
                <a:cs typeface="+mn-cs"/>
              </a:defRPr>
            </a:lvl9pPr>
          </a:lstStyle>
          <a:p>
            <a:r>
              <a:rPr lang="en-US" altLang="ja-JP" sz="2800" spc="-100">
                <a:solidFill>
                  <a:schemeClr val="bg1">
                    <a:lumMod val="95000"/>
                  </a:schemeClr>
                </a:solidFill>
                <a:ea typeface="+mn-ea"/>
              </a:rPr>
              <a:t>HDR</a:t>
            </a:r>
          </a:p>
        </p:txBody>
      </p:sp>
    </p:spTree>
    <p:extLst>
      <p:ext uri="{BB962C8B-B14F-4D97-AF65-F5344CB8AC3E}">
        <p14:creationId xmlns:p14="http://schemas.microsoft.com/office/powerpoint/2010/main" val="5071858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a:extLst>
            <a:ext uri="{FF2B5EF4-FFF2-40B4-BE49-F238E27FC236}">
              <a16:creationId xmlns:a16="http://schemas.microsoft.com/office/drawing/2014/main" id="{FAD29119-4CE2-879D-13BC-AE5CC00DA0B0}"/>
            </a:ext>
          </a:extLst>
        </p:cNvPr>
        <p:cNvGrpSpPr/>
        <p:nvPr/>
      </p:nvGrpSpPr>
      <p:grpSpPr>
        <a:xfrm>
          <a:off x="0" y="0"/>
          <a:ext cx="0" cy="0"/>
          <a:chOff x="0" y="0"/>
          <a:chExt cx="0" cy="0"/>
        </a:xfrm>
      </p:grpSpPr>
      <p:pic>
        <p:nvPicPr>
          <p:cNvPr id="6" name="図 5" descr="道路を走っているトラック&#10;&#10;AI によって生成されたコンテンツは間違っている可能性があります。">
            <a:extLst>
              <a:ext uri="{FF2B5EF4-FFF2-40B4-BE49-F238E27FC236}">
                <a16:creationId xmlns:a16="http://schemas.microsoft.com/office/drawing/2014/main" id="{B4337379-C8D8-88B5-FD87-ADA8DB63E451}"/>
              </a:ext>
            </a:extLst>
          </p:cNvPr>
          <p:cNvPicPr>
            <a:picLocks noChangeAspect="1"/>
          </p:cNvPicPr>
          <p:nvPr/>
        </p:nvPicPr>
        <p:blipFill>
          <a:blip r:embed="rId3"/>
          <a:stretch>
            <a:fillRect/>
          </a:stretch>
        </p:blipFill>
        <p:spPr>
          <a:xfrm>
            <a:off x="-2381" y="-4022"/>
            <a:ext cx="6093619" cy="3429000"/>
          </a:xfrm>
          <a:prstGeom prst="rect">
            <a:avLst/>
          </a:prstGeom>
        </p:spPr>
      </p:pic>
      <p:pic>
        <p:nvPicPr>
          <p:cNvPr id="7" name="図 6" descr="道路を走っているトラック&#10;&#10;AI によって生成されたコンテンツは間違っている可能性があります。">
            <a:extLst>
              <a:ext uri="{FF2B5EF4-FFF2-40B4-BE49-F238E27FC236}">
                <a16:creationId xmlns:a16="http://schemas.microsoft.com/office/drawing/2014/main" id="{FDC0FE09-215D-11AC-F706-CDD5E2BC557A}"/>
              </a:ext>
            </a:extLst>
          </p:cNvPr>
          <p:cNvPicPr>
            <a:picLocks noChangeAspect="1"/>
          </p:cNvPicPr>
          <p:nvPr/>
        </p:nvPicPr>
        <p:blipFill>
          <a:blip r:embed="rId4"/>
          <a:stretch>
            <a:fillRect/>
          </a:stretch>
        </p:blipFill>
        <p:spPr>
          <a:xfrm>
            <a:off x="6093619" y="3426319"/>
            <a:ext cx="6098382" cy="3431681"/>
          </a:xfrm>
          <a:prstGeom prst="rect">
            <a:avLst/>
          </a:prstGeom>
        </p:spPr>
      </p:pic>
      <p:pic>
        <p:nvPicPr>
          <p:cNvPr id="12" name="図 11" descr="道路を走っているトラック&#10;&#10;AI によって生成されたコンテンツは間違っている可能性があります。">
            <a:extLst>
              <a:ext uri="{FF2B5EF4-FFF2-40B4-BE49-F238E27FC236}">
                <a16:creationId xmlns:a16="http://schemas.microsoft.com/office/drawing/2014/main" id="{6244C56C-2193-58D8-2348-FAE550F1F533}"/>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49000"/>
                    </a14:imgEffect>
                  </a14:imgLayer>
                </a14:imgProps>
              </a:ext>
            </a:extLst>
          </a:blip>
          <a:stretch>
            <a:fillRect/>
          </a:stretch>
        </p:blipFill>
        <p:spPr>
          <a:xfrm>
            <a:off x="6098381" y="-4022"/>
            <a:ext cx="6093619" cy="3429000"/>
          </a:xfrm>
          <a:prstGeom prst="rect">
            <a:avLst/>
          </a:prstGeom>
        </p:spPr>
      </p:pic>
      <p:sp>
        <p:nvSpPr>
          <p:cNvPr id="4" name="コンテンツ プレースホルダー 3">
            <a:extLst>
              <a:ext uri="{FF2B5EF4-FFF2-40B4-BE49-F238E27FC236}">
                <a16:creationId xmlns:a16="http://schemas.microsoft.com/office/drawing/2014/main" id="{8203687C-9081-54D2-835C-E11EF6C3ECFB}"/>
              </a:ext>
            </a:extLst>
          </p:cNvPr>
          <p:cNvSpPr>
            <a:spLocks noGrp="1"/>
          </p:cNvSpPr>
          <p:nvPr>
            <p:ph idx="1"/>
          </p:nvPr>
        </p:nvSpPr>
        <p:spPr>
          <a:xfrm>
            <a:off x="914400" y="4696691"/>
            <a:ext cx="5183980" cy="2161307"/>
          </a:xfrm>
        </p:spPr>
        <p:txBody>
          <a:bodyPr/>
          <a:lstStyle/>
          <a:p>
            <a:pPr marL="0" indent="0">
              <a:buNone/>
            </a:pPr>
            <a:r>
              <a:rPr lang="en-US" altLang="ja-JP" b="1">
                <a:solidFill>
                  <a:schemeClr val="bg1">
                    <a:lumMod val="95000"/>
                  </a:schemeClr>
                </a:solidFill>
              </a:rPr>
              <a:t>HDR</a:t>
            </a:r>
            <a:r>
              <a:rPr lang="ja-JP" altLang="en-US" b="1">
                <a:solidFill>
                  <a:schemeClr val="bg1">
                    <a:lumMod val="95000"/>
                  </a:schemeClr>
                </a:solidFill>
              </a:rPr>
              <a:t> </a:t>
            </a:r>
            <a:r>
              <a:rPr lang="ja-JP" altLang="en-US">
                <a:solidFill>
                  <a:schemeClr val="bg1">
                    <a:lumMod val="95000"/>
                  </a:schemeClr>
                </a:solidFill>
              </a:rPr>
              <a:t>≠</a:t>
            </a:r>
            <a:r>
              <a:rPr lang="ja-JP" altLang="en-US" b="1">
                <a:solidFill>
                  <a:schemeClr val="bg1">
                    <a:lumMod val="95000"/>
                  </a:schemeClr>
                </a:solidFill>
              </a:rPr>
              <a:t> 明るい画面</a:t>
            </a:r>
            <a:endParaRPr lang="en-US" altLang="ja-JP" b="1">
              <a:solidFill>
                <a:schemeClr val="bg1">
                  <a:lumMod val="95000"/>
                </a:schemeClr>
              </a:solidFill>
            </a:endParaRPr>
          </a:p>
          <a:p>
            <a:pPr marL="0" indent="0">
              <a:buNone/>
            </a:pPr>
            <a:r>
              <a:rPr lang="en-US" altLang="ja-JP" b="1">
                <a:solidFill>
                  <a:schemeClr val="bg1">
                    <a:lumMod val="95000"/>
                  </a:schemeClr>
                </a:solidFill>
              </a:rPr>
              <a:t>HDR</a:t>
            </a:r>
            <a:r>
              <a:rPr lang="ja-JP" altLang="en-US" b="1">
                <a:solidFill>
                  <a:schemeClr val="bg1">
                    <a:lumMod val="95000"/>
                  </a:schemeClr>
                </a:solidFill>
              </a:rPr>
              <a:t> </a:t>
            </a:r>
            <a:r>
              <a:rPr lang="en-US" altLang="ja-JP">
                <a:solidFill>
                  <a:schemeClr val="bg1">
                    <a:lumMod val="95000"/>
                  </a:schemeClr>
                </a:solidFill>
              </a:rPr>
              <a:t>=</a:t>
            </a:r>
            <a:r>
              <a:rPr lang="en-US" altLang="ja-JP" b="1">
                <a:solidFill>
                  <a:schemeClr val="bg1">
                    <a:lumMod val="95000"/>
                  </a:schemeClr>
                </a:solidFill>
              </a:rPr>
              <a:t> </a:t>
            </a:r>
            <a:r>
              <a:rPr lang="ja-JP" altLang="en-US" b="1">
                <a:solidFill>
                  <a:schemeClr val="bg1">
                    <a:lumMod val="95000"/>
                  </a:schemeClr>
                </a:solidFill>
              </a:rPr>
              <a:t>高コントラストな画面</a:t>
            </a:r>
          </a:p>
        </p:txBody>
      </p:sp>
    </p:spTree>
    <p:extLst>
      <p:ext uri="{BB962C8B-B14F-4D97-AF65-F5344CB8AC3E}">
        <p14:creationId xmlns:p14="http://schemas.microsoft.com/office/powerpoint/2010/main" val="404848793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1A55414F-B43A-5B02-B2BF-8A210E0EAE18}"/>
              </a:ext>
            </a:extLst>
          </p:cNvPr>
          <p:cNvPicPr>
            <a:picLocks noChangeAspect="1"/>
          </p:cNvPicPr>
          <p:nvPr/>
        </p:nvPicPr>
        <p:blipFill>
          <a:blip r:embed="rId3"/>
          <a:stretch>
            <a:fillRect/>
          </a:stretch>
        </p:blipFill>
        <p:spPr>
          <a:xfrm>
            <a:off x="0" y="0"/>
            <a:ext cx="12192000" cy="6858000"/>
          </a:xfrm>
          <a:prstGeom prst="rect">
            <a:avLst/>
          </a:prstGeom>
        </p:spPr>
      </p:pic>
      <p:sp>
        <p:nvSpPr>
          <p:cNvPr id="3" name="タイトル 1">
            <a:extLst>
              <a:ext uri="{FF2B5EF4-FFF2-40B4-BE49-F238E27FC236}">
                <a16:creationId xmlns:a16="http://schemas.microsoft.com/office/drawing/2014/main" id="{479B9C5D-8CB7-6A5E-97AA-3BD1A9CCC628}"/>
              </a:ext>
            </a:extLst>
          </p:cNvPr>
          <p:cNvSpPr txBox="1">
            <a:spLocks/>
          </p:cNvSpPr>
          <p:nvPr/>
        </p:nvSpPr>
        <p:spPr>
          <a:xfrm>
            <a:off x="0" y="6006061"/>
            <a:ext cx="12192000" cy="511866"/>
          </a:xfrm>
          <a:prstGeom prst="rect">
            <a:avLst/>
          </a:prstGeom>
        </p:spPr>
        <p:txBody>
          <a:bodyPr vert="horz" lIns="121924" tIns="60961" rIns="121924" bIns="60961" rtlCol="0" anchor="ctr">
            <a:noAutofit/>
          </a:bodyPr>
          <a:lstStyle>
            <a:defPPr>
              <a:defRPr lang="ja-JP"/>
            </a:defPPr>
            <a:lvl1pPr marL="0" algn="ctr" defTabSz="1829166" rtl="0" eaLnBrk="1" latinLnBrk="0" hangingPunct="1">
              <a:spcBef>
                <a:spcPct val="0"/>
              </a:spcBef>
              <a:buNone/>
              <a:defRPr kumimoji="1" sz="4800" b="0" i="0" kern="1200" spc="-150">
                <a:solidFill>
                  <a:schemeClr val="tx1"/>
                </a:solidFill>
                <a:effectLst/>
                <a:latin typeface="+mj-lt"/>
                <a:ea typeface="+mj-ea"/>
                <a:cs typeface="+mj-cs"/>
              </a:defRPr>
            </a:lvl1pPr>
            <a:lvl2pPr marL="609376" algn="l" defTabSz="1218752" rtl="0" eaLnBrk="1" latinLnBrk="0" hangingPunct="1">
              <a:defRPr kumimoji="1" sz="2399" kern="1200">
                <a:solidFill>
                  <a:schemeClr val="tx1"/>
                </a:solidFill>
                <a:latin typeface="+mn-lt"/>
                <a:ea typeface="+mn-ea"/>
                <a:cs typeface="+mn-cs"/>
              </a:defRPr>
            </a:lvl2pPr>
            <a:lvl3pPr marL="1218752" algn="l" defTabSz="1218752" rtl="0" eaLnBrk="1" latinLnBrk="0" hangingPunct="1">
              <a:defRPr kumimoji="1" sz="2399" kern="1200">
                <a:solidFill>
                  <a:schemeClr val="tx1"/>
                </a:solidFill>
                <a:latin typeface="+mn-lt"/>
                <a:ea typeface="+mn-ea"/>
                <a:cs typeface="+mn-cs"/>
              </a:defRPr>
            </a:lvl3pPr>
            <a:lvl4pPr marL="1828129" algn="l" defTabSz="1218752" rtl="0" eaLnBrk="1" latinLnBrk="0" hangingPunct="1">
              <a:defRPr kumimoji="1" sz="2399" kern="1200">
                <a:solidFill>
                  <a:schemeClr val="tx1"/>
                </a:solidFill>
                <a:latin typeface="+mn-lt"/>
                <a:ea typeface="+mn-ea"/>
                <a:cs typeface="+mn-cs"/>
              </a:defRPr>
            </a:lvl4pPr>
            <a:lvl5pPr marL="2437505" algn="l" defTabSz="1218752" rtl="0" eaLnBrk="1" latinLnBrk="0" hangingPunct="1">
              <a:defRPr kumimoji="1" sz="2399" kern="1200">
                <a:solidFill>
                  <a:schemeClr val="tx1"/>
                </a:solidFill>
                <a:latin typeface="+mn-lt"/>
                <a:ea typeface="+mn-ea"/>
                <a:cs typeface="+mn-cs"/>
              </a:defRPr>
            </a:lvl5pPr>
            <a:lvl6pPr marL="3046881" algn="l" defTabSz="1218752" rtl="0" eaLnBrk="1" latinLnBrk="0" hangingPunct="1">
              <a:defRPr kumimoji="1" sz="2399" kern="1200">
                <a:solidFill>
                  <a:schemeClr val="tx1"/>
                </a:solidFill>
                <a:latin typeface="+mn-lt"/>
                <a:ea typeface="+mn-ea"/>
                <a:cs typeface="+mn-cs"/>
              </a:defRPr>
            </a:lvl6pPr>
            <a:lvl7pPr marL="3656257" algn="l" defTabSz="1218752" rtl="0" eaLnBrk="1" latinLnBrk="0" hangingPunct="1">
              <a:defRPr kumimoji="1" sz="2399" kern="1200">
                <a:solidFill>
                  <a:schemeClr val="tx1"/>
                </a:solidFill>
                <a:latin typeface="+mn-lt"/>
                <a:ea typeface="+mn-ea"/>
                <a:cs typeface="+mn-cs"/>
              </a:defRPr>
            </a:lvl7pPr>
            <a:lvl8pPr marL="4265634" algn="l" defTabSz="1218752" rtl="0" eaLnBrk="1" latinLnBrk="0" hangingPunct="1">
              <a:defRPr kumimoji="1" sz="2399" kern="1200">
                <a:solidFill>
                  <a:schemeClr val="tx1"/>
                </a:solidFill>
                <a:latin typeface="+mn-lt"/>
                <a:ea typeface="+mn-ea"/>
                <a:cs typeface="+mn-cs"/>
              </a:defRPr>
            </a:lvl8pPr>
            <a:lvl9pPr marL="4875011" algn="l" defTabSz="1218752" rtl="0" eaLnBrk="1" latinLnBrk="0" hangingPunct="1">
              <a:defRPr kumimoji="1" sz="2399" kern="1200">
                <a:solidFill>
                  <a:schemeClr val="tx1"/>
                </a:solidFill>
                <a:latin typeface="+mn-lt"/>
                <a:ea typeface="+mn-ea"/>
                <a:cs typeface="+mn-cs"/>
              </a:defRPr>
            </a:lvl9pPr>
          </a:lstStyle>
          <a:p>
            <a:r>
              <a:rPr lang="en-US" altLang="ja-JP" sz="3600" spc="-100">
                <a:solidFill>
                  <a:schemeClr val="bg1">
                    <a:lumMod val="95000"/>
                  </a:schemeClr>
                </a:solidFill>
                <a:ea typeface="+mn-ea"/>
              </a:rPr>
              <a:t>SDR</a:t>
            </a:r>
          </a:p>
        </p:txBody>
      </p:sp>
    </p:spTree>
    <p:extLst>
      <p:ext uri="{BB962C8B-B14F-4D97-AF65-F5344CB8AC3E}">
        <p14:creationId xmlns:p14="http://schemas.microsoft.com/office/powerpoint/2010/main" val="48954041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490438AF-624A-6D9F-8F96-A84E3BF1C23D}"/>
              </a:ext>
            </a:extLst>
          </p:cNvPr>
          <p:cNvPicPr>
            <a:picLocks noChangeAspect="1"/>
          </p:cNvPicPr>
          <p:nvPr/>
        </p:nvPicPr>
        <p:blipFill>
          <a:blip r:embed="rId3"/>
          <a:stretch>
            <a:fillRect/>
          </a:stretch>
        </p:blipFill>
        <p:spPr>
          <a:xfrm>
            <a:off x="0" y="0"/>
            <a:ext cx="12192000" cy="6858000"/>
          </a:xfrm>
          <a:prstGeom prst="rect">
            <a:avLst/>
          </a:prstGeom>
        </p:spPr>
      </p:pic>
      <p:sp>
        <p:nvSpPr>
          <p:cNvPr id="3" name="タイトル 1">
            <a:extLst>
              <a:ext uri="{FF2B5EF4-FFF2-40B4-BE49-F238E27FC236}">
                <a16:creationId xmlns:a16="http://schemas.microsoft.com/office/drawing/2014/main" id="{AB9203FE-F1A9-5E43-28EE-D7B39B606EEB}"/>
              </a:ext>
            </a:extLst>
          </p:cNvPr>
          <p:cNvSpPr txBox="1">
            <a:spLocks/>
          </p:cNvSpPr>
          <p:nvPr/>
        </p:nvSpPr>
        <p:spPr>
          <a:xfrm>
            <a:off x="0" y="6006061"/>
            <a:ext cx="12192000" cy="511866"/>
          </a:xfrm>
          <a:prstGeom prst="rect">
            <a:avLst/>
          </a:prstGeom>
        </p:spPr>
        <p:txBody>
          <a:bodyPr vert="horz" lIns="121924" tIns="60961" rIns="121924" bIns="60961" rtlCol="0" anchor="ctr">
            <a:noAutofit/>
          </a:bodyPr>
          <a:lstStyle>
            <a:defPPr>
              <a:defRPr lang="ja-JP"/>
            </a:defPPr>
            <a:lvl1pPr marL="0" algn="ctr" defTabSz="1829166" rtl="0" eaLnBrk="1" latinLnBrk="0" hangingPunct="1">
              <a:spcBef>
                <a:spcPct val="0"/>
              </a:spcBef>
              <a:buNone/>
              <a:defRPr kumimoji="1" sz="4800" b="0" i="0" kern="1200" spc="-150">
                <a:solidFill>
                  <a:schemeClr val="tx1"/>
                </a:solidFill>
                <a:effectLst/>
                <a:latin typeface="+mj-lt"/>
                <a:ea typeface="+mj-ea"/>
                <a:cs typeface="+mj-cs"/>
              </a:defRPr>
            </a:lvl1pPr>
            <a:lvl2pPr marL="609376" algn="l" defTabSz="1218752" rtl="0" eaLnBrk="1" latinLnBrk="0" hangingPunct="1">
              <a:defRPr kumimoji="1" sz="2399" kern="1200">
                <a:solidFill>
                  <a:schemeClr val="tx1"/>
                </a:solidFill>
                <a:latin typeface="+mn-lt"/>
                <a:ea typeface="+mn-ea"/>
                <a:cs typeface="+mn-cs"/>
              </a:defRPr>
            </a:lvl2pPr>
            <a:lvl3pPr marL="1218752" algn="l" defTabSz="1218752" rtl="0" eaLnBrk="1" latinLnBrk="0" hangingPunct="1">
              <a:defRPr kumimoji="1" sz="2399" kern="1200">
                <a:solidFill>
                  <a:schemeClr val="tx1"/>
                </a:solidFill>
                <a:latin typeface="+mn-lt"/>
                <a:ea typeface="+mn-ea"/>
                <a:cs typeface="+mn-cs"/>
              </a:defRPr>
            </a:lvl3pPr>
            <a:lvl4pPr marL="1828129" algn="l" defTabSz="1218752" rtl="0" eaLnBrk="1" latinLnBrk="0" hangingPunct="1">
              <a:defRPr kumimoji="1" sz="2399" kern="1200">
                <a:solidFill>
                  <a:schemeClr val="tx1"/>
                </a:solidFill>
                <a:latin typeface="+mn-lt"/>
                <a:ea typeface="+mn-ea"/>
                <a:cs typeface="+mn-cs"/>
              </a:defRPr>
            </a:lvl4pPr>
            <a:lvl5pPr marL="2437505" algn="l" defTabSz="1218752" rtl="0" eaLnBrk="1" latinLnBrk="0" hangingPunct="1">
              <a:defRPr kumimoji="1" sz="2399" kern="1200">
                <a:solidFill>
                  <a:schemeClr val="tx1"/>
                </a:solidFill>
                <a:latin typeface="+mn-lt"/>
                <a:ea typeface="+mn-ea"/>
                <a:cs typeface="+mn-cs"/>
              </a:defRPr>
            </a:lvl5pPr>
            <a:lvl6pPr marL="3046881" algn="l" defTabSz="1218752" rtl="0" eaLnBrk="1" latinLnBrk="0" hangingPunct="1">
              <a:defRPr kumimoji="1" sz="2399" kern="1200">
                <a:solidFill>
                  <a:schemeClr val="tx1"/>
                </a:solidFill>
                <a:latin typeface="+mn-lt"/>
                <a:ea typeface="+mn-ea"/>
                <a:cs typeface="+mn-cs"/>
              </a:defRPr>
            </a:lvl6pPr>
            <a:lvl7pPr marL="3656257" algn="l" defTabSz="1218752" rtl="0" eaLnBrk="1" latinLnBrk="0" hangingPunct="1">
              <a:defRPr kumimoji="1" sz="2399" kern="1200">
                <a:solidFill>
                  <a:schemeClr val="tx1"/>
                </a:solidFill>
                <a:latin typeface="+mn-lt"/>
                <a:ea typeface="+mn-ea"/>
                <a:cs typeface="+mn-cs"/>
              </a:defRPr>
            </a:lvl7pPr>
            <a:lvl8pPr marL="4265634" algn="l" defTabSz="1218752" rtl="0" eaLnBrk="1" latinLnBrk="0" hangingPunct="1">
              <a:defRPr kumimoji="1" sz="2399" kern="1200">
                <a:solidFill>
                  <a:schemeClr val="tx1"/>
                </a:solidFill>
                <a:latin typeface="+mn-lt"/>
                <a:ea typeface="+mn-ea"/>
                <a:cs typeface="+mn-cs"/>
              </a:defRPr>
            </a:lvl8pPr>
            <a:lvl9pPr marL="4875011" algn="l" defTabSz="1218752" rtl="0" eaLnBrk="1" latinLnBrk="0" hangingPunct="1">
              <a:defRPr kumimoji="1" sz="2399" kern="1200">
                <a:solidFill>
                  <a:schemeClr val="tx1"/>
                </a:solidFill>
                <a:latin typeface="+mn-lt"/>
                <a:ea typeface="+mn-ea"/>
                <a:cs typeface="+mn-cs"/>
              </a:defRPr>
            </a:lvl9pPr>
          </a:lstStyle>
          <a:p>
            <a:r>
              <a:rPr lang="en-US" altLang="ja-JP" sz="3600" spc="-100">
                <a:solidFill>
                  <a:schemeClr val="bg1">
                    <a:lumMod val="95000"/>
                  </a:schemeClr>
                </a:solidFill>
                <a:ea typeface="+mn-ea"/>
              </a:rPr>
              <a:t>HDR</a:t>
            </a:r>
          </a:p>
        </p:txBody>
      </p:sp>
    </p:spTree>
    <p:extLst>
      <p:ext uri="{BB962C8B-B14F-4D97-AF65-F5344CB8AC3E}">
        <p14:creationId xmlns:p14="http://schemas.microsoft.com/office/powerpoint/2010/main" val="197692933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69487-8172-8827-24EC-8C8D95C4799E}"/>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27A1BE73-5D32-140A-CABB-AA7979AC922D}"/>
              </a:ext>
            </a:extLst>
          </p:cNvPr>
          <p:cNvSpPr>
            <a:spLocks noGrp="1"/>
          </p:cNvSpPr>
          <p:nvPr>
            <p:ph type="title"/>
          </p:nvPr>
        </p:nvSpPr>
        <p:spPr/>
        <p:txBody>
          <a:bodyPr/>
          <a:lstStyle/>
          <a:p>
            <a:r>
              <a:rPr kumimoji="1" lang="ja-JP" altLang="en-US" b="1" spc="-150"/>
              <a:t>それでも</a:t>
            </a:r>
          </a:p>
        </p:txBody>
      </p:sp>
      <p:sp>
        <p:nvSpPr>
          <p:cNvPr id="3" name="コンテンツ プレースホルダー 2">
            <a:extLst>
              <a:ext uri="{FF2B5EF4-FFF2-40B4-BE49-F238E27FC236}">
                <a16:creationId xmlns:a16="http://schemas.microsoft.com/office/drawing/2014/main" id="{621F1E90-F515-FE19-9E42-ED2F4AA5271F}"/>
              </a:ext>
            </a:extLst>
          </p:cNvPr>
          <p:cNvSpPr>
            <a:spLocks noGrp="1"/>
          </p:cNvSpPr>
          <p:nvPr>
            <p:ph idx="1"/>
          </p:nvPr>
        </p:nvSpPr>
        <p:spPr>
          <a:xfrm>
            <a:off x="838200" y="1825624"/>
            <a:ext cx="10515600" cy="5032375"/>
          </a:xfrm>
        </p:spPr>
        <p:txBody>
          <a:bodyPr>
            <a:normAutofit/>
          </a:bodyPr>
          <a:lstStyle/>
          <a:p>
            <a:r>
              <a:rPr lang="ja-JP" altLang="en-US" spc="-150" dirty="0"/>
              <a:t>見えない </a:t>
            </a:r>
            <a:r>
              <a:rPr lang="en-US" altLang="ja-JP" spc="-150" dirty="0">
                <a:latin typeface="+mj-ea"/>
                <a:ea typeface="+mj-ea"/>
              </a:rPr>
              <a:t>10,000 nits </a:t>
            </a:r>
            <a:r>
              <a:rPr lang="ja-JP" altLang="en-US" spc="-150" dirty="0"/>
              <a:t>にこだわり、スケーラブルな開発を続け</a:t>
            </a:r>
            <a:r>
              <a:rPr lang="ja-JP" altLang="en-US" dirty="0"/>
              <a:t>てき</a:t>
            </a:r>
            <a:r>
              <a:rPr lang="ja-JP" altLang="en-US" spc="-150" dirty="0"/>
              <a:t>た</a:t>
            </a:r>
            <a:endParaRPr lang="en-US" altLang="ja-JP" spc="-150" dirty="0"/>
          </a:p>
          <a:p>
            <a:pPr lvl="1"/>
            <a:r>
              <a:rPr lang="en-US" altLang="ja-JP" dirty="0"/>
              <a:t>SDR-HDR</a:t>
            </a:r>
            <a:r>
              <a:rPr lang="ja-JP" altLang="en-US" dirty="0"/>
              <a:t>シームレス、物理ベースのトーンマッピング実装にこだわった</a:t>
            </a:r>
            <a:endParaRPr lang="en-US" altLang="ja-JP" dirty="0"/>
          </a:p>
          <a:p>
            <a:pPr lvl="1"/>
            <a:endParaRPr lang="en-US" altLang="ja-JP" spc="-150" dirty="0"/>
          </a:p>
          <a:p>
            <a:r>
              <a:rPr lang="en-US" altLang="ja-JP" b="1" spc="-150" dirty="0">
                <a:latin typeface="+mj-lt"/>
                <a:ea typeface="+mj-ea"/>
              </a:rPr>
              <a:t>GT</a:t>
            </a:r>
            <a:r>
              <a:rPr lang="ja-JP" altLang="en-US" b="1" spc="-150" dirty="0"/>
              <a:t>の潜在的ダイナミックレンジ</a:t>
            </a:r>
            <a:endParaRPr lang="en-US" altLang="ja-JP" b="1" spc="-150" dirty="0"/>
          </a:p>
          <a:p>
            <a:pPr lvl="1"/>
            <a:r>
              <a:rPr lang="ja-JP" altLang="en-US" spc="-150" dirty="0"/>
              <a:t>内部</a:t>
            </a:r>
            <a:r>
              <a:rPr lang="en-US" altLang="ja-JP" spc="-150" dirty="0"/>
              <a:t>HDR</a:t>
            </a:r>
            <a:r>
              <a:rPr lang="ja-JP" altLang="en-US" spc="-150" dirty="0"/>
              <a:t>バッファは </a:t>
            </a:r>
            <a:r>
              <a:rPr lang="en-US" altLang="ja-JP" spc="-150" dirty="0"/>
              <a:t>fp16</a:t>
            </a:r>
            <a:r>
              <a:rPr lang="ja-JP" altLang="en-US" spc="-150" dirty="0"/>
              <a:t>、</a:t>
            </a:r>
            <a:r>
              <a:rPr lang="ja-JP" altLang="en-US" dirty="0"/>
              <a:t>最大輝度は</a:t>
            </a:r>
            <a:r>
              <a:rPr lang="ja-JP" altLang="en-US" spc="-150" dirty="0"/>
              <a:t>最低でも </a:t>
            </a:r>
            <a:r>
              <a:rPr lang="en-US" altLang="ja-JP" spc="-150" dirty="0"/>
              <a:t>65,536 nits</a:t>
            </a:r>
            <a:r>
              <a:rPr lang="ja-JP" altLang="en-US" spc="-150" dirty="0"/>
              <a:t> 、ダイナミックレンジは</a:t>
            </a:r>
            <a:r>
              <a:rPr lang="en-US" altLang="ja-JP" spc="-150" dirty="0"/>
              <a:t>120dB</a:t>
            </a:r>
          </a:p>
          <a:p>
            <a:pPr lvl="1"/>
            <a:r>
              <a:rPr lang="ja-JP" altLang="en-US" spc="-150" dirty="0"/>
              <a:t>データは </a:t>
            </a:r>
            <a:r>
              <a:rPr lang="en-US" altLang="ja-JP" spc="-150" dirty="0"/>
              <a:t>10,000 nits </a:t>
            </a:r>
            <a:r>
              <a:rPr lang="ja-JP" altLang="en-US" spc="-150" dirty="0"/>
              <a:t>を超えて定義</a:t>
            </a:r>
            <a:r>
              <a:rPr lang="ja-JP" altLang="en-US" dirty="0"/>
              <a:t>があり</a:t>
            </a:r>
            <a:r>
              <a:rPr lang="ja-JP" altLang="en-US" spc="-150" dirty="0"/>
              <a:t>、出そうと思えば</a:t>
            </a:r>
            <a:r>
              <a:rPr lang="ja-JP" altLang="en-US" dirty="0"/>
              <a:t>もっと </a:t>
            </a:r>
            <a:r>
              <a:rPr lang="en-US" altLang="ja-JP" dirty="0"/>
              <a:t>(</a:t>
            </a:r>
            <a:r>
              <a:rPr lang="ja-JP" altLang="en-US" dirty="0"/>
              <a:t>適切に</a:t>
            </a:r>
            <a:r>
              <a:rPr lang="en-US" altLang="ja-JP" dirty="0"/>
              <a:t>) </a:t>
            </a:r>
            <a:r>
              <a:rPr lang="ja-JP" altLang="en-US" spc="-150" dirty="0"/>
              <a:t>出せる</a:t>
            </a:r>
            <a:endParaRPr lang="en-US" altLang="ja-JP" spc="-150" dirty="0"/>
          </a:p>
        </p:txBody>
      </p:sp>
    </p:spTree>
    <p:extLst>
      <p:ext uri="{BB962C8B-B14F-4D97-AF65-F5344CB8AC3E}">
        <p14:creationId xmlns:p14="http://schemas.microsoft.com/office/powerpoint/2010/main" val="194822857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65EAC3-1C2D-8E1E-47F9-34E7EB2AEF6E}"/>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58320E28-87AA-F36B-6402-CFA03B0A64FA}"/>
              </a:ext>
            </a:extLst>
          </p:cNvPr>
          <p:cNvSpPr>
            <a:spLocks noGrp="1"/>
          </p:cNvSpPr>
          <p:nvPr>
            <p:ph type="title"/>
          </p:nvPr>
        </p:nvSpPr>
        <p:spPr>
          <a:xfrm>
            <a:off x="838200" y="365125"/>
            <a:ext cx="10515600" cy="1325563"/>
          </a:xfrm>
        </p:spPr>
        <p:txBody>
          <a:bodyPr/>
          <a:lstStyle/>
          <a:p>
            <a:r>
              <a:rPr lang="en-US" altLang="ja-JP"/>
              <a:t>HDR</a:t>
            </a:r>
            <a:r>
              <a:rPr lang="ja-JP" altLang="en-US"/>
              <a:t>コンテンツのリアル</a:t>
            </a:r>
          </a:p>
        </p:txBody>
      </p:sp>
      <p:sp>
        <p:nvSpPr>
          <p:cNvPr id="3" name="コンテンツ プレースホルダー 2">
            <a:extLst>
              <a:ext uri="{FF2B5EF4-FFF2-40B4-BE49-F238E27FC236}">
                <a16:creationId xmlns:a16="http://schemas.microsoft.com/office/drawing/2014/main" id="{BF2B2BA8-962E-5B0F-0D79-C3A9BFE58FF9}"/>
              </a:ext>
            </a:extLst>
          </p:cNvPr>
          <p:cNvSpPr>
            <a:spLocks noGrp="1"/>
          </p:cNvSpPr>
          <p:nvPr>
            <p:ph idx="1"/>
          </p:nvPr>
        </p:nvSpPr>
        <p:spPr>
          <a:xfrm>
            <a:off x="838200" y="1825625"/>
            <a:ext cx="10515600" cy="4351338"/>
          </a:xfrm>
        </p:spPr>
        <p:txBody>
          <a:bodyPr>
            <a:normAutofit/>
          </a:bodyPr>
          <a:lstStyle/>
          <a:p>
            <a:r>
              <a:rPr lang="en-US" altLang="ja-JP"/>
              <a:t>2026</a:t>
            </a:r>
            <a:r>
              <a:rPr lang="ja-JP" altLang="en-US"/>
              <a:t>年現在も、大部分の民生用テレビは最大輝度 </a:t>
            </a:r>
            <a:r>
              <a:rPr lang="en-US" altLang="ja-JP"/>
              <a:t>1,000 nits </a:t>
            </a:r>
            <a:r>
              <a:rPr lang="ja-JP" altLang="en-US"/>
              <a:t>前後</a:t>
            </a:r>
            <a:endParaRPr lang="en-US" altLang="ja-JP"/>
          </a:p>
          <a:p>
            <a:pPr lvl="1"/>
            <a:r>
              <a:rPr lang="ja-JP" altLang="en-US"/>
              <a:t>ハイエンド機でも </a:t>
            </a:r>
            <a:r>
              <a:rPr lang="en-US" altLang="ja-JP"/>
              <a:t>5,000 nits </a:t>
            </a:r>
            <a:r>
              <a:rPr lang="ja-JP" altLang="en-US"/>
              <a:t>未満が多い。規格と現実とは長く乖離したまま</a:t>
            </a:r>
            <a:endParaRPr lang="en-US" altLang="ja-JP"/>
          </a:p>
          <a:p>
            <a:pPr lvl="1"/>
            <a:endParaRPr lang="en-US" altLang="ja-JP"/>
          </a:p>
          <a:p>
            <a:r>
              <a:rPr lang="en-US" altLang="ja-JP"/>
              <a:t>HDR</a:t>
            </a:r>
            <a:r>
              <a:rPr lang="ja-JP" altLang="en-US"/>
              <a:t>コンテンツも実態を反映して</a:t>
            </a:r>
            <a:r>
              <a:rPr lang="en-US" altLang="ja-JP"/>
              <a:t>1,000 nits</a:t>
            </a:r>
            <a:r>
              <a:rPr lang="ja-JP" altLang="en-US"/>
              <a:t>マスタリングが主流</a:t>
            </a:r>
            <a:endParaRPr lang="en-US" altLang="ja-JP"/>
          </a:p>
          <a:p>
            <a:pPr lvl="1"/>
            <a:r>
              <a:rPr lang="ja-JP" altLang="en-US"/>
              <a:t>大部分が </a:t>
            </a:r>
            <a:r>
              <a:rPr lang="en-US" altLang="ja-JP"/>
              <a:t>1,000 nits</a:t>
            </a:r>
            <a:r>
              <a:rPr lang="ja-JP" altLang="en-US"/>
              <a:t>、稀に </a:t>
            </a:r>
            <a:r>
              <a:rPr lang="en-US" altLang="ja-JP"/>
              <a:t>4,000 nits </a:t>
            </a:r>
            <a:r>
              <a:rPr lang="ja-JP" altLang="en-US"/>
              <a:t>のマスタリングがある程度</a:t>
            </a:r>
            <a:endParaRPr lang="en-US" altLang="ja-JP"/>
          </a:p>
        </p:txBody>
      </p:sp>
    </p:spTree>
    <p:extLst>
      <p:ext uri="{BB962C8B-B14F-4D97-AF65-F5344CB8AC3E}">
        <p14:creationId xmlns:p14="http://schemas.microsoft.com/office/powerpoint/2010/main" val="84964367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368FE3-FCCE-9E2B-F0C1-F3FF9F28587B}"/>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C3AD5116-6173-9497-58AA-6098B71C19A0}"/>
              </a:ext>
            </a:extLst>
          </p:cNvPr>
          <p:cNvSpPr>
            <a:spLocks noGrp="1"/>
          </p:cNvSpPr>
          <p:nvPr>
            <p:ph type="title"/>
          </p:nvPr>
        </p:nvSpPr>
        <p:spPr>
          <a:xfrm>
            <a:off x="838200" y="365125"/>
            <a:ext cx="10515600" cy="1325563"/>
          </a:xfrm>
        </p:spPr>
        <p:txBody>
          <a:bodyPr/>
          <a:lstStyle/>
          <a:p>
            <a:r>
              <a:rPr lang="en-US" altLang="ja-JP"/>
              <a:t>HDR</a:t>
            </a:r>
            <a:r>
              <a:rPr lang="ja-JP" altLang="en-US"/>
              <a:t>コンテンツのリアル</a:t>
            </a:r>
          </a:p>
        </p:txBody>
      </p:sp>
      <p:sp>
        <p:nvSpPr>
          <p:cNvPr id="3" name="コンテンツ プレースホルダー 2">
            <a:extLst>
              <a:ext uri="{FF2B5EF4-FFF2-40B4-BE49-F238E27FC236}">
                <a16:creationId xmlns:a16="http://schemas.microsoft.com/office/drawing/2014/main" id="{D98E7336-238C-57CF-35D7-74F0B52E15A5}"/>
              </a:ext>
            </a:extLst>
          </p:cNvPr>
          <p:cNvSpPr>
            <a:spLocks noGrp="1"/>
          </p:cNvSpPr>
          <p:nvPr>
            <p:ph idx="1"/>
          </p:nvPr>
        </p:nvSpPr>
        <p:spPr>
          <a:xfrm>
            <a:off x="838200" y="1825625"/>
            <a:ext cx="10515600" cy="4351338"/>
          </a:xfrm>
        </p:spPr>
        <p:txBody>
          <a:bodyPr>
            <a:normAutofit/>
          </a:bodyPr>
          <a:lstStyle/>
          <a:p>
            <a:r>
              <a:rPr lang="en-US" altLang="ja-JP"/>
              <a:t>2026</a:t>
            </a:r>
            <a:r>
              <a:rPr lang="ja-JP" altLang="en-US"/>
              <a:t>年現在も、大部分の民生用テレビは最大輝度 </a:t>
            </a:r>
            <a:r>
              <a:rPr lang="en-US" altLang="ja-JP"/>
              <a:t>1,000 nits </a:t>
            </a:r>
            <a:r>
              <a:rPr lang="ja-JP" altLang="en-US"/>
              <a:t>前後</a:t>
            </a:r>
            <a:endParaRPr lang="en-US" altLang="ja-JP"/>
          </a:p>
          <a:p>
            <a:pPr lvl="1"/>
            <a:r>
              <a:rPr lang="ja-JP" altLang="en-US"/>
              <a:t>ハイエンド機でも </a:t>
            </a:r>
            <a:r>
              <a:rPr lang="en-US" altLang="ja-JP"/>
              <a:t>5,000 nits </a:t>
            </a:r>
            <a:r>
              <a:rPr lang="ja-JP" altLang="en-US"/>
              <a:t>未満が多い。規格と現実とは長く乖離したまま</a:t>
            </a:r>
            <a:endParaRPr lang="en-US" altLang="ja-JP"/>
          </a:p>
          <a:p>
            <a:pPr lvl="1"/>
            <a:endParaRPr lang="en-US" altLang="ja-JP"/>
          </a:p>
          <a:p>
            <a:r>
              <a:rPr lang="en-US" altLang="ja-JP"/>
              <a:t>HDR</a:t>
            </a:r>
            <a:r>
              <a:rPr lang="ja-JP" altLang="en-US"/>
              <a:t>コンテンツも実態を反映して</a:t>
            </a:r>
            <a:r>
              <a:rPr lang="en-US" altLang="ja-JP"/>
              <a:t>1,000 nits</a:t>
            </a:r>
            <a:r>
              <a:rPr lang="ja-JP" altLang="en-US"/>
              <a:t>マスタリングが主流</a:t>
            </a:r>
            <a:endParaRPr lang="en-US" altLang="ja-JP"/>
          </a:p>
          <a:p>
            <a:pPr lvl="1"/>
            <a:r>
              <a:rPr lang="ja-JP" altLang="en-US"/>
              <a:t>大部分が </a:t>
            </a:r>
            <a:r>
              <a:rPr lang="en-US" altLang="ja-JP"/>
              <a:t>1,000 nits</a:t>
            </a:r>
            <a:r>
              <a:rPr lang="ja-JP" altLang="en-US"/>
              <a:t>、稀に </a:t>
            </a:r>
            <a:r>
              <a:rPr lang="en-US" altLang="ja-JP"/>
              <a:t>4,000 nits </a:t>
            </a:r>
            <a:r>
              <a:rPr lang="ja-JP" altLang="en-US"/>
              <a:t>のマスタリングがある程度</a:t>
            </a:r>
            <a:endParaRPr lang="en-US" altLang="ja-JP"/>
          </a:p>
          <a:p>
            <a:endParaRPr lang="en-US" altLang="ja-JP"/>
          </a:p>
          <a:p>
            <a:r>
              <a:rPr lang="ja-JP" altLang="en-US"/>
              <a:t>近年は </a:t>
            </a:r>
            <a:r>
              <a:rPr lang="en-US" altLang="ja-JP"/>
              <a:t>10,000 nits</a:t>
            </a:r>
            <a:r>
              <a:rPr lang="ja-JP" altLang="en-US"/>
              <a:t>フルスペック輝度を出すとするテレビが出始めた</a:t>
            </a:r>
            <a:endParaRPr lang="en-US" altLang="ja-JP"/>
          </a:p>
          <a:p>
            <a:pPr lvl="1"/>
            <a:r>
              <a:rPr lang="ja-JP" altLang="en-US"/>
              <a:t>これを受けて、コンテンツ産業にも変化が出てくるかも</a:t>
            </a:r>
            <a:endParaRPr lang="en-US" altLang="ja-JP"/>
          </a:p>
        </p:txBody>
      </p:sp>
    </p:spTree>
    <p:extLst>
      <p:ext uri="{BB962C8B-B14F-4D97-AF65-F5344CB8AC3E}">
        <p14:creationId xmlns:p14="http://schemas.microsoft.com/office/powerpoint/2010/main" val="87590918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C12A2-94E5-1C7C-DF4E-D4CC887AF83E}"/>
            </a:ext>
          </a:extLst>
        </p:cNvPr>
        <p:cNvGrpSpPr/>
        <p:nvPr/>
      </p:nvGrpSpPr>
      <p:grpSpPr>
        <a:xfrm>
          <a:off x="0" y="0"/>
          <a:ext cx="0" cy="0"/>
          <a:chOff x="0" y="0"/>
          <a:chExt cx="0" cy="0"/>
        </a:xfrm>
      </p:grpSpPr>
      <p:pic>
        <p:nvPicPr>
          <p:cNvPr id="4" name="図 3">
            <a:extLst>
              <a:ext uri="{FF2B5EF4-FFF2-40B4-BE49-F238E27FC236}">
                <a16:creationId xmlns:a16="http://schemas.microsoft.com/office/drawing/2014/main" id="{2AD324B0-4F2C-1D01-A6B7-347AED4A2478}"/>
              </a:ext>
            </a:extLst>
          </p:cNvPr>
          <p:cNvPicPr>
            <a:picLocks noChangeAspect="1"/>
          </p:cNvPicPr>
          <p:nvPr/>
        </p:nvPicPr>
        <p:blipFill>
          <a:blip r:embed="rId3"/>
          <a:stretch>
            <a:fillRect/>
          </a:stretch>
        </p:blipFill>
        <p:spPr>
          <a:xfrm>
            <a:off x="0" y="0"/>
            <a:ext cx="12192000" cy="6893541"/>
          </a:xfrm>
          <a:prstGeom prst="rect">
            <a:avLst/>
          </a:prstGeom>
        </p:spPr>
      </p:pic>
      <p:sp>
        <p:nvSpPr>
          <p:cNvPr id="2" name="タイトル 1">
            <a:extLst>
              <a:ext uri="{FF2B5EF4-FFF2-40B4-BE49-F238E27FC236}">
                <a16:creationId xmlns:a16="http://schemas.microsoft.com/office/drawing/2014/main" id="{1EF3C3E6-8072-08A2-C6FE-8C64C510C482}"/>
              </a:ext>
            </a:extLst>
          </p:cNvPr>
          <p:cNvSpPr>
            <a:spLocks noGrp="1"/>
          </p:cNvSpPr>
          <p:nvPr>
            <p:ph type="title"/>
          </p:nvPr>
        </p:nvSpPr>
        <p:spPr>
          <a:xfrm>
            <a:off x="838200" y="365125"/>
            <a:ext cx="10515600" cy="1325563"/>
          </a:xfrm>
          <a:effectLst>
            <a:outerShdw blurRad="355600" algn="ctr" rotWithShape="0">
              <a:prstClr val="black"/>
            </a:outerShdw>
          </a:effectLst>
        </p:spPr>
        <p:txBody>
          <a:bodyPr/>
          <a:lstStyle/>
          <a:p>
            <a:r>
              <a:rPr lang="en-US" altLang="ja-JP" sz="4800">
                <a:solidFill>
                  <a:schemeClr val="bg1"/>
                </a:solidFill>
              </a:rPr>
              <a:t>GT meets </a:t>
            </a:r>
            <a:r>
              <a:rPr lang="ja-JP" altLang="en-US">
                <a:solidFill>
                  <a:schemeClr val="bg1"/>
                </a:solidFill>
              </a:rPr>
              <a:t>超高輝度ディスプレイ</a:t>
            </a:r>
          </a:p>
        </p:txBody>
      </p:sp>
    </p:spTree>
    <p:extLst>
      <p:ext uri="{BB962C8B-B14F-4D97-AF65-F5344CB8AC3E}">
        <p14:creationId xmlns:p14="http://schemas.microsoft.com/office/powerpoint/2010/main" val="1404620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D4BFEF1-A2E6-F483-954C-59697F4DBB25}"/>
              </a:ext>
            </a:extLst>
          </p:cNvPr>
          <p:cNvSpPr>
            <a:spLocks noGrp="1"/>
          </p:cNvSpPr>
          <p:nvPr>
            <p:ph type="title"/>
          </p:nvPr>
        </p:nvSpPr>
        <p:spPr>
          <a:xfrm>
            <a:off x="838200" y="365125"/>
            <a:ext cx="10515600" cy="1325563"/>
          </a:xfrm>
        </p:spPr>
        <p:txBody>
          <a:bodyPr>
            <a:normAutofit/>
          </a:bodyPr>
          <a:lstStyle/>
          <a:p>
            <a:r>
              <a:rPr lang="en-US" altLang="ja-JP" sz="4800"/>
              <a:t>GT meets </a:t>
            </a:r>
            <a:r>
              <a:rPr lang="ja-JP" altLang="en-US"/>
              <a:t>超高輝度ディスプレイ</a:t>
            </a:r>
            <a:endParaRPr lang="ja-JP" altLang="en-US" sz="4800"/>
          </a:p>
        </p:txBody>
      </p:sp>
      <p:sp>
        <p:nvSpPr>
          <p:cNvPr id="3" name="コンテンツ プレースホルダー 2">
            <a:extLst>
              <a:ext uri="{FF2B5EF4-FFF2-40B4-BE49-F238E27FC236}">
                <a16:creationId xmlns:a16="http://schemas.microsoft.com/office/drawing/2014/main" id="{8740A7EC-2D45-65D4-0B33-E452EBBD978D}"/>
              </a:ext>
            </a:extLst>
          </p:cNvPr>
          <p:cNvSpPr>
            <a:spLocks noGrp="1"/>
          </p:cNvSpPr>
          <p:nvPr>
            <p:ph idx="1"/>
          </p:nvPr>
        </p:nvSpPr>
        <p:spPr>
          <a:xfrm>
            <a:off x="838200" y="1825625"/>
            <a:ext cx="10515600" cy="4351338"/>
          </a:xfrm>
        </p:spPr>
        <p:txBody>
          <a:bodyPr/>
          <a:lstStyle/>
          <a:p>
            <a:r>
              <a:rPr lang="ja-JP" altLang="en-US"/>
              <a:t>ついに現実が追い付いた！</a:t>
            </a:r>
            <a:endParaRPr lang="en-US" altLang="ja-JP"/>
          </a:p>
          <a:p>
            <a:pPr lvl="1"/>
            <a:r>
              <a:rPr lang="ja-JP" altLang="en-US"/>
              <a:t>つくってきた映像のポテンシャルを、私たち自身も</a:t>
            </a:r>
            <a:r>
              <a:rPr lang="en-US" altLang="ja-JP"/>
              <a:t>10</a:t>
            </a:r>
            <a:r>
              <a:rPr lang="ja-JP" altLang="en-US"/>
              <a:t>年越しに </a:t>
            </a:r>
            <a:r>
              <a:rPr lang="en-US" altLang="ja-JP"/>
              <a:t>(</a:t>
            </a:r>
            <a:r>
              <a:rPr lang="ja-JP" altLang="en-US"/>
              <a:t>おそらく</a:t>
            </a:r>
            <a:r>
              <a:rPr lang="en-US" altLang="ja-JP"/>
              <a:t>)</a:t>
            </a:r>
            <a:r>
              <a:rPr lang="ja-JP" altLang="en-US"/>
              <a:t> 完全な姿で見た</a:t>
            </a:r>
            <a:endParaRPr lang="en-US" altLang="ja-JP"/>
          </a:p>
          <a:p>
            <a:pPr lvl="1"/>
            <a:endParaRPr lang="en-US" altLang="ja-JP"/>
          </a:p>
          <a:p>
            <a:r>
              <a:rPr lang="ja-JP" altLang="en-US"/>
              <a:t>大筋では想像通りだったが、実際に見てはじめてわかることも多かった</a:t>
            </a:r>
          </a:p>
        </p:txBody>
      </p:sp>
    </p:spTree>
    <p:extLst>
      <p:ext uri="{BB962C8B-B14F-4D97-AF65-F5344CB8AC3E}">
        <p14:creationId xmlns:p14="http://schemas.microsoft.com/office/powerpoint/2010/main" val="230878238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31BD6A-5D7A-BBF8-EF4C-4D338DE8E3FC}"/>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7172431D-E5F2-338E-60CC-8BFE28956CD0}"/>
              </a:ext>
            </a:extLst>
          </p:cNvPr>
          <p:cNvSpPr>
            <a:spLocks noGrp="1"/>
          </p:cNvSpPr>
          <p:nvPr>
            <p:ph type="title"/>
          </p:nvPr>
        </p:nvSpPr>
        <p:spPr>
          <a:xfrm>
            <a:off x="838200" y="365125"/>
            <a:ext cx="10515600" cy="1325563"/>
          </a:xfrm>
        </p:spPr>
        <p:txBody>
          <a:bodyPr>
            <a:normAutofit/>
          </a:bodyPr>
          <a:lstStyle/>
          <a:p>
            <a:r>
              <a:rPr lang="ja-JP" altLang="en-US"/>
              <a:t>視て実感したこと</a:t>
            </a:r>
          </a:p>
        </p:txBody>
      </p:sp>
      <p:sp>
        <p:nvSpPr>
          <p:cNvPr id="3" name="コンテンツ プレースホルダー 2">
            <a:extLst>
              <a:ext uri="{FF2B5EF4-FFF2-40B4-BE49-F238E27FC236}">
                <a16:creationId xmlns:a16="http://schemas.microsoft.com/office/drawing/2014/main" id="{D2E73E0A-F146-0926-E88C-C1459E529932}"/>
              </a:ext>
            </a:extLst>
          </p:cNvPr>
          <p:cNvSpPr>
            <a:spLocks noGrp="1"/>
          </p:cNvSpPr>
          <p:nvPr>
            <p:ph idx="1"/>
          </p:nvPr>
        </p:nvSpPr>
        <p:spPr>
          <a:xfrm>
            <a:off x="838200" y="1825625"/>
            <a:ext cx="10515600" cy="4351338"/>
          </a:xfrm>
        </p:spPr>
        <p:txBody>
          <a:bodyPr>
            <a:normAutofit/>
          </a:bodyPr>
          <a:lstStyle/>
          <a:p>
            <a:r>
              <a:rPr lang="ja-JP" altLang="en-US"/>
              <a:t>体感解像度が高い</a:t>
            </a:r>
            <a:endParaRPr lang="en-US" altLang="ja-JP"/>
          </a:p>
          <a:p>
            <a:pPr lvl="1"/>
            <a:r>
              <a:rPr lang="ja-JP" altLang="en-US"/>
              <a:t>パネルは </a:t>
            </a:r>
            <a:r>
              <a:rPr lang="en-US" altLang="ja-JP"/>
              <a:t>Full HD</a:t>
            </a:r>
            <a:r>
              <a:rPr lang="ja-JP" altLang="en-US"/>
              <a:t> だが、体感はもっと高い。コントラストが高いので自然とそうなる</a:t>
            </a:r>
            <a:endParaRPr lang="en-US" altLang="ja-JP"/>
          </a:p>
          <a:p>
            <a:pPr lvl="1"/>
            <a:r>
              <a:rPr lang="ja-JP" altLang="en-US"/>
              <a:t>解像感 ＝ 検出できるコントラストの周波数</a:t>
            </a:r>
            <a:endParaRPr lang="en-US" altLang="ja-JP"/>
          </a:p>
          <a:p>
            <a:pPr lvl="1"/>
            <a:endParaRPr lang="en-US" altLang="ja-JP"/>
          </a:p>
          <a:p>
            <a:r>
              <a:rPr lang="ja-JP" altLang="en-US"/>
              <a:t>質感表現が克明</a:t>
            </a:r>
            <a:endParaRPr lang="en-US" altLang="ja-JP"/>
          </a:p>
          <a:p>
            <a:pPr lvl="1"/>
            <a:r>
              <a:rPr lang="ja-JP" altLang="en-US"/>
              <a:t>スペキュラ輝度が本物っぽくなるため、質感の描き分けに優れる</a:t>
            </a:r>
            <a:endParaRPr lang="en-US" altLang="ja-JP"/>
          </a:p>
          <a:p>
            <a:pPr lvl="1"/>
            <a:r>
              <a:rPr lang="ja-JP" altLang="en-US"/>
              <a:t>特に鏡面質感や金属質感の表現力、説明力が高い</a:t>
            </a:r>
            <a:endParaRPr lang="en-US" altLang="ja-JP"/>
          </a:p>
          <a:p>
            <a:pPr lvl="1"/>
            <a:r>
              <a:rPr lang="ja-JP" altLang="en-US"/>
              <a:t>表示スケールが合えば、さわれそう</a:t>
            </a:r>
            <a:endParaRPr lang="en-US" altLang="ja-JP"/>
          </a:p>
        </p:txBody>
      </p:sp>
    </p:spTree>
    <p:extLst>
      <p:ext uri="{BB962C8B-B14F-4D97-AF65-F5344CB8AC3E}">
        <p14:creationId xmlns:p14="http://schemas.microsoft.com/office/powerpoint/2010/main" val="48125453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92EEB2-2F5A-F737-3023-D17969FADD0B}"/>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70250843-26A8-6F62-D219-E04741ADA89A}"/>
              </a:ext>
            </a:extLst>
          </p:cNvPr>
          <p:cNvSpPr>
            <a:spLocks noGrp="1"/>
          </p:cNvSpPr>
          <p:nvPr>
            <p:ph type="title"/>
          </p:nvPr>
        </p:nvSpPr>
        <p:spPr/>
        <p:txBody>
          <a:bodyPr>
            <a:normAutofit/>
          </a:bodyPr>
          <a:lstStyle/>
          <a:p>
            <a:r>
              <a:rPr lang="ja-JP" altLang="en-US"/>
              <a:t>画作りの変化</a:t>
            </a:r>
            <a:endParaRPr lang="ja-JP" altLang="en-US" b="0"/>
          </a:p>
        </p:txBody>
      </p:sp>
      <p:sp>
        <p:nvSpPr>
          <p:cNvPr id="3" name="コンテンツ プレースホルダー 2">
            <a:extLst>
              <a:ext uri="{FF2B5EF4-FFF2-40B4-BE49-F238E27FC236}">
                <a16:creationId xmlns:a16="http://schemas.microsoft.com/office/drawing/2014/main" id="{A7CB9F6F-6189-9944-4E3B-F0DC9A487F8F}"/>
              </a:ext>
            </a:extLst>
          </p:cNvPr>
          <p:cNvSpPr>
            <a:spLocks noGrp="1"/>
          </p:cNvSpPr>
          <p:nvPr>
            <p:ph idx="1"/>
          </p:nvPr>
        </p:nvSpPr>
        <p:spPr/>
        <p:txBody>
          <a:bodyPr/>
          <a:lstStyle/>
          <a:p>
            <a:r>
              <a:rPr lang="ja-JP" altLang="en-US"/>
              <a:t>自動露出補正、コントラスト補正、ポストエフェクトは</a:t>
            </a:r>
            <a:r>
              <a:rPr lang="ja-JP" altLang="en-US" b="1"/>
              <a:t>不要となる方向</a:t>
            </a:r>
            <a:endParaRPr lang="en-US" altLang="ja-JP" b="1"/>
          </a:p>
          <a:p>
            <a:pPr lvl="1"/>
            <a:r>
              <a:rPr lang="en-US" altLang="ja-JP"/>
              <a:t>SDR</a:t>
            </a:r>
            <a:r>
              <a:rPr lang="ja-JP" altLang="en-US"/>
              <a:t>想定の画作りが残ると</a:t>
            </a:r>
            <a:r>
              <a:rPr lang="en-US" altLang="ja-JP"/>
              <a:t>HDR</a:t>
            </a:r>
            <a:r>
              <a:rPr lang="ja-JP" altLang="en-US"/>
              <a:t>の長所をスポイルしやすい</a:t>
            </a:r>
            <a:endParaRPr lang="en-US" altLang="ja-JP"/>
          </a:p>
          <a:p>
            <a:pPr lvl="1"/>
            <a:r>
              <a:rPr lang="ja-JP" altLang="en-US"/>
              <a:t>従来のセオリーはいったんリセットする必要性を強く感じた</a:t>
            </a:r>
            <a:endParaRPr lang="en-US" altLang="ja-JP"/>
          </a:p>
        </p:txBody>
      </p:sp>
    </p:spTree>
    <p:extLst>
      <p:ext uri="{BB962C8B-B14F-4D97-AF65-F5344CB8AC3E}">
        <p14:creationId xmlns:p14="http://schemas.microsoft.com/office/powerpoint/2010/main" val="267148938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87D554-3F2F-3480-CE8B-8F5513667FC1}"/>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E6DAE6D6-67EA-FDDF-A371-1A0C822262C4}"/>
              </a:ext>
            </a:extLst>
          </p:cNvPr>
          <p:cNvSpPr>
            <a:spLocks noGrp="1"/>
          </p:cNvSpPr>
          <p:nvPr>
            <p:ph type="title"/>
          </p:nvPr>
        </p:nvSpPr>
        <p:spPr/>
        <p:txBody>
          <a:bodyPr>
            <a:normAutofit/>
          </a:bodyPr>
          <a:lstStyle/>
          <a:p>
            <a:r>
              <a:rPr lang="ja-JP" altLang="en-US"/>
              <a:t>画作りの変化</a:t>
            </a:r>
            <a:endParaRPr lang="ja-JP" altLang="en-US" b="0"/>
          </a:p>
        </p:txBody>
      </p:sp>
      <p:sp>
        <p:nvSpPr>
          <p:cNvPr id="3" name="コンテンツ プレースホルダー 2">
            <a:extLst>
              <a:ext uri="{FF2B5EF4-FFF2-40B4-BE49-F238E27FC236}">
                <a16:creationId xmlns:a16="http://schemas.microsoft.com/office/drawing/2014/main" id="{7DF27FED-2D4F-BA8D-507F-0314E3ADA710}"/>
              </a:ext>
            </a:extLst>
          </p:cNvPr>
          <p:cNvSpPr>
            <a:spLocks noGrp="1"/>
          </p:cNvSpPr>
          <p:nvPr>
            <p:ph idx="1"/>
          </p:nvPr>
        </p:nvSpPr>
        <p:spPr/>
        <p:txBody>
          <a:bodyPr/>
          <a:lstStyle/>
          <a:p>
            <a:r>
              <a:rPr lang="ja-JP" altLang="en-US"/>
              <a:t>構図、視線誘導の意味が変わる</a:t>
            </a:r>
            <a:endParaRPr lang="en-US" altLang="ja-JP"/>
          </a:p>
          <a:p>
            <a:pPr lvl="1"/>
            <a:r>
              <a:rPr lang="ja-JP" altLang="en-US"/>
              <a:t>超高輝度</a:t>
            </a:r>
            <a:r>
              <a:rPr lang="en-US" altLang="ja-JP"/>
              <a:t>HDR</a:t>
            </a:r>
            <a:r>
              <a:rPr lang="ja-JP" altLang="en-US"/>
              <a:t>では、現実のビジョンと同様に</a:t>
            </a:r>
            <a:r>
              <a:rPr lang="ja-JP" altLang="en-US" b="1"/>
              <a:t>明部と暗部を同時に観察できない</a:t>
            </a:r>
            <a:endParaRPr lang="en-US" altLang="ja-JP" b="1"/>
          </a:p>
          <a:p>
            <a:pPr lvl="1"/>
            <a:r>
              <a:rPr lang="ja-JP" altLang="en-US"/>
              <a:t>カットひとつの意味が多義的、階層的になる</a:t>
            </a:r>
            <a:endParaRPr lang="en-US" altLang="ja-JP"/>
          </a:p>
          <a:p>
            <a:pPr lvl="1"/>
            <a:endParaRPr lang="en-US" altLang="ja-JP"/>
          </a:p>
          <a:p>
            <a:r>
              <a:rPr lang="ja-JP" altLang="en-US"/>
              <a:t>画面にかぶりつく超近接視聴で印象がかなり変わる。ぜひ試してみて</a:t>
            </a:r>
            <a:endParaRPr lang="en-US" altLang="ja-JP"/>
          </a:p>
        </p:txBody>
      </p:sp>
    </p:spTree>
    <p:extLst>
      <p:ext uri="{BB962C8B-B14F-4D97-AF65-F5344CB8AC3E}">
        <p14:creationId xmlns:p14="http://schemas.microsoft.com/office/powerpoint/2010/main" val="9714381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470BC4A-78EC-4FA3-8D90-5E2C4C27B10F}"/>
              </a:ext>
            </a:extLst>
          </p:cNvPr>
          <p:cNvSpPr>
            <a:spLocks noGrp="1"/>
          </p:cNvSpPr>
          <p:nvPr>
            <p:ph type="title"/>
          </p:nvPr>
        </p:nvSpPr>
        <p:spPr>
          <a:xfrm>
            <a:off x="831850" y="1709738"/>
            <a:ext cx="10515600" cy="2852737"/>
          </a:xfrm>
        </p:spPr>
        <p:txBody>
          <a:bodyPr/>
          <a:lstStyle/>
          <a:p>
            <a:r>
              <a:rPr lang="ja-JP" altLang="en-US"/>
              <a:t>イントロダクション </a:t>
            </a:r>
            <a:r>
              <a:rPr lang="en-US" altLang="ja-JP"/>
              <a:t>Part 1</a:t>
            </a:r>
            <a:endParaRPr lang="ja-JP"/>
          </a:p>
        </p:txBody>
      </p:sp>
      <p:sp>
        <p:nvSpPr>
          <p:cNvPr id="5" name="テキスト プレースホルダー 4">
            <a:extLst>
              <a:ext uri="{FF2B5EF4-FFF2-40B4-BE49-F238E27FC236}">
                <a16:creationId xmlns:a16="http://schemas.microsoft.com/office/drawing/2014/main" id="{7F871A6C-C0F0-31BF-3178-09B5151AF58E}"/>
              </a:ext>
            </a:extLst>
          </p:cNvPr>
          <p:cNvSpPr>
            <a:spLocks noGrp="1"/>
          </p:cNvSpPr>
          <p:nvPr>
            <p:ph type="body" idx="1"/>
          </p:nvPr>
        </p:nvSpPr>
        <p:spPr>
          <a:xfrm>
            <a:off x="831850" y="4589463"/>
            <a:ext cx="10515600" cy="1500187"/>
          </a:xfrm>
        </p:spPr>
        <p:txBody>
          <a:bodyPr vert="horz" lIns="91440" tIns="45720" rIns="91440" bIns="45720" rtlCol="0" anchor="t">
            <a:normAutofit/>
          </a:bodyPr>
          <a:lstStyle/>
          <a:p>
            <a:r>
              <a:rPr lang="en-US" altLang="ja-JP" err="1"/>
              <a:t>HDRゲームを取り巻く話</a:t>
            </a:r>
            <a:endParaRPr lang="ja-JP" altLang="en-US"/>
          </a:p>
        </p:txBody>
      </p:sp>
    </p:spTree>
    <p:extLst>
      <p:ext uri="{BB962C8B-B14F-4D97-AF65-F5344CB8AC3E}">
        <p14:creationId xmlns:p14="http://schemas.microsoft.com/office/powerpoint/2010/main" val="66909789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A8F730-B26B-BB4F-C26F-72FB922CA4F2}"/>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9727AB60-D2A7-3FEA-8019-0BD353E6C4A9}"/>
              </a:ext>
            </a:extLst>
          </p:cNvPr>
          <p:cNvSpPr>
            <a:spLocks noGrp="1"/>
          </p:cNvSpPr>
          <p:nvPr>
            <p:ph type="title"/>
          </p:nvPr>
        </p:nvSpPr>
        <p:spPr/>
        <p:txBody>
          <a:bodyPr>
            <a:normAutofit/>
          </a:bodyPr>
          <a:lstStyle/>
          <a:p>
            <a:r>
              <a:rPr lang="ja-JP" altLang="en-US"/>
              <a:t>その他</a:t>
            </a:r>
            <a:r>
              <a:rPr lang="en-US" altLang="ja-JP"/>
              <a:t> </a:t>
            </a:r>
            <a:endParaRPr lang="ja-JP" altLang="en-US"/>
          </a:p>
        </p:txBody>
      </p:sp>
      <p:sp>
        <p:nvSpPr>
          <p:cNvPr id="3" name="コンテンツ プレースホルダー 2">
            <a:extLst>
              <a:ext uri="{FF2B5EF4-FFF2-40B4-BE49-F238E27FC236}">
                <a16:creationId xmlns:a16="http://schemas.microsoft.com/office/drawing/2014/main" id="{F4126A7B-9ABE-80E9-CF2D-0D1B4AEE7F53}"/>
              </a:ext>
            </a:extLst>
          </p:cNvPr>
          <p:cNvSpPr>
            <a:spLocks noGrp="1"/>
          </p:cNvSpPr>
          <p:nvPr>
            <p:ph idx="1"/>
          </p:nvPr>
        </p:nvSpPr>
        <p:spPr>
          <a:xfrm>
            <a:off x="838200" y="1825624"/>
            <a:ext cx="10515600" cy="5032375"/>
          </a:xfrm>
        </p:spPr>
        <p:txBody>
          <a:bodyPr>
            <a:normAutofit/>
          </a:bodyPr>
          <a:lstStyle/>
          <a:p>
            <a:r>
              <a:rPr lang="ja-JP" altLang="en-US"/>
              <a:t>刺激が強く、長時間視聴は疲れやすい</a:t>
            </a:r>
            <a:endParaRPr lang="en-US" altLang="ja-JP"/>
          </a:p>
          <a:p>
            <a:pPr lvl="1"/>
            <a:r>
              <a:rPr lang="ja-JP" altLang="en-US"/>
              <a:t>体験の強度は凄いが、凄すぎて負荷が高い</a:t>
            </a:r>
            <a:endParaRPr lang="en-US" altLang="ja-JP"/>
          </a:p>
          <a:p>
            <a:pPr lvl="1"/>
            <a:r>
              <a:rPr lang="en-US" altLang="ja-JP"/>
              <a:t>VR</a:t>
            </a:r>
            <a:r>
              <a:rPr lang="ja-JP" altLang="en-US"/>
              <a:t>ゲーミングとちょっと印象が似ている</a:t>
            </a:r>
            <a:endParaRPr lang="en-US" altLang="ja-JP"/>
          </a:p>
          <a:p>
            <a:pPr lvl="1"/>
            <a:endParaRPr lang="en-US" altLang="ja-JP"/>
          </a:p>
          <a:p>
            <a:r>
              <a:rPr lang="ja-JP" altLang="en-US"/>
              <a:t>適切に疲労を抑える工夫が今後のコンテンツ調整のメインになるのかも</a:t>
            </a:r>
            <a:endParaRPr lang="en-US" altLang="ja-JP"/>
          </a:p>
          <a:p>
            <a:pPr lvl="1"/>
            <a:r>
              <a:rPr lang="en-US" altLang="ja-JP"/>
              <a:t>SDR</a:t>
            </a:r>
            <a:r>
              <a:rPr lang="ja-JP" altLang="en-US"/>
              <a:t>は負荷が低くて見やすい、ということも改めて感じられた</a:t>
            </a:r>
            <a:endParaRPr lang="en-US" altLang="ja-JP"/>
          </a:p>
          <a:p>
            <a:pPr lvl="1"/>
            <a:endParaRPr lang="en-US" altLang="ja-JP"/>
          </a:p>
        </p:txBody>
      </p:sp>
    </p:spTree>
    <p:extLst>
      <p:ext uri="{BB962C8B-B14F-4D97-AF65-F5344CB8AC3E}">
        <p14:creationId xmlns:p14="http://schemas.microsoft.com/office/powerpoint/2010/main" val="222022193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3E7F4E-48D9-C410-C250-8B8A70628387}"/>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D20B430D-0F7C-17CB-DFC6-79813A73285A}"/>
              </a:ext>
            </a:extLst>
          </p:cNvPr>
          <p:cNvSpPr>
            <a:spLocks noGrp="1"/>
          </p:cNvSpPr>
          <p:nvPr>
            <p:ph type="title"/>
          </p:nvPr>
        </p:nvSpPr>
        <p:spPr>
          <a:xfrm>
            <a:off x="838200" y="365125"/>
            <a:ext cx="10515600" cy="1325563"/>
          </a:xfrm>
        </p:spPr>
        <p:txBody>
          <a:bodyPr>
            <a:normAutofit/>
          </a:bodyPr>
          <a:lstStyle/>
          <a:p>
            <a:r>
              <a:rPr lang="ja-JP" altLang="en-US"/>
              <a:t>その他</a:t>
            </a:r>
            <a:r>
              <a:rPr lang="en-US" altLang="ja-JP"/>
              <a:t> </a:t>
            </a:r>
            <a:endParaRPr lang="ja-JP" altLang="en-US"/>
          </a:p>
        </p:txBody>
      </p:sp>
      <p:sp>
        <p:nvSpPr>
          <p:cNvPr id="3" name="コンテンツ プレースホルダー 2">
            <a:extLst>
              <a:ext uri="{FF2B5EF4-FFF2-40B4-BE49-F238E27FC236}">
                <a16:creationId xmlns:a16="http://schemas.microsoft.com/office/drawing/2014/main" id="{D8F2C012-5FE9-3B20-F6C0-86A96356C8DC}"/>
              </a:ext>
            </a:extLst>
          </p:cNvPr>
          <p:cNvSpPr>
            <a:spLocks noGrp="1"/>
          </p:cNvSpPr>
          <p:nvPr>
            <p:ph idx="1"/>
          </p:nvPr>
        </p:nvSpPr>
        <p:spPr>
          <a:xfrm>
            <a:off x="838200" y="1825625"/>
            <a:ext cx="10515600" cy="4351338"/>
          </a:xfrm>
        </p:spPr>
        <p:txBody>
          <a:bodyPr>
            <a:normAutofit/>
          </a:bodyPr>
          <a:lstStyle/>
          <a:p>
            <a:r>
              <a:rPr lang="ja-JP" altLang="en-US"/>
              <a:t>画面中央付近の高輝度はインパクトがあるが、刺激過多になりやすい</a:t>
            </a:r>
            <a:endParaRPr lang="en-US" altLang="ja-JP"/>
          </a:p>
          <a:p>
            <a:pPr lvl="1"/>
            <a:r>
              <a:rPr lang="ja-JP" altLang="en-US"/>
              <a:t>直視できず、反射的に画面から目を背けてしまう</a:t>
            </a:r>
            <a:endParaRPr lang="en-US" altLang="ja-JP"/>
          </a:p>
          <a:p>
            <a:pPr lvl="1"/>
            <a:r>
              <a:rPr lang="ja-JP" altLang="en-US"/>
              <a:t>眼に圧力や熱を感じる、かつてないリアリティがあるので短時間なら使い道あり</a:t>
            </a:r>
            <a:endParaRPr lang="en-US" altLang="ja-JP"/>
          </a:p>
          <a:p>
            <a:pPr lvl="1"/>
            <a:endParaRPr lang="en-US" altLang="ja-JP"/>
          </a:p>
          <a:p>
            <a:r>
              <a:rPr lang="ja-JP" altLang="en-US"/>
              <a:t>画面端付近の高輝度がかなり良い仕事をする</a:t>
            </a:r>
            <a:endParaRPr lang="en-US" altLang="ja-JP"/>
          </a:p>
          <a:p>
            <a:pPr lvl="1"/>
            <a:r>
              <a:rPr lang="ja-JP" altLang="en-US"/>
              <a:t>視線の外から臨場感のあるコントラストを与えつつ、被写体を際立たせてくれる</a:t>
            </a:r>
            <a:endParaRPr lang="en-US" altLang="ja-JP"/>
          </a:p>
          <a:p>
            <a:pPr lvl="1"/>
            <a:endParaRPr lang="en-US" altLang="ja-JP"/>
          </a:p>
          <a:p>
            <a:r>
              <a:rPr lang="en-US" altLang="ja-JP"/>
              <a:t>HDR</a:t>
            </a:r>
            <a:r>
              <a:rPr lang="ja-JP" altLang="en-US"/>
              <a:t>には</a:t>
            </a:r>
            <a:r>
              <a:rPr lang="en-US" altLang="ja-JP"/>
              <a:t>HDR</a:t>
            </a:r>
            <a:r>
              <a:rPr lang="ja-JP" altLang="en-US"/>
              <a:t>の調整作法があるはず</a:t>
            </a:r>
            <a:endParaRPr lang="en-US" altLang="ja-JP"/>
          </a:p>
          <a:p>
            <a:endParaRPr lang="en-US" altLang="ja-JP"/>
          </a:p>
        </p:txBody>
      </p:sp>
    </p:spTree>
    <p:extLst>
      <p:ext uri="{BB962C8B-B14F-4D97-AF65-F5344CB8AC3E}">
        <p14:creationId xmlns:p14="http://schemas.microsoft.com/office/powerpoint/2010/main" val="203558971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BD986682-7BEB-32D1-1906-602D33E96E6E}"/>
              </a:ext>
            </a:extLst>
          </p:cNvPr>
          <p:cNvPicPr>
            <a:picLocks noChangeAspect="1"/>
          </p:cNvPicPr>
          <p:nvPr/>
        </p:nvPicPr>
        <p:blipFill>
          <a:blip r:embed="rId3"/>
          <a:stretch>
            <a:fillRect/>
          </a:stretch>
        </p:blipFill>
        <p:spPr>
          <a:xfrm>
            <a:off x="0" y="-1"/>
            <a:ext cx="12192000" cy="6893541"/>
          </a:xfrm>
          <a:prstGeom prst="rect">
            <a:avLst/>
          </a:prstGeom>
        </p:spPr>
      </p:pic>
    </p:spTree>
    <p:extLst>
      <p:ext uri="{BB962C8B-B14F-4D97-AF65-F5344CB8AC3E}">
        <p14:creationId xmlns:p14="http://schemas.microsoft.com/office/powerpoint/2010/main" val="172734014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0A3B18C-CB1D-1189-D12C-41084B5E52AD}"/>
              </a:ext>
            </a:extLst>
          </p:cNvPr>
          <p:cNvSpPr>
            <a:spLocks noGrp="1"/>
          </p:cNvSpPr>
          <p:nvPr>
            <p:ph type="title"/>
          </p:nvPr>
        </p:nvSpPr>
        <p:spPr/>
        <p:txBody>
          <a:bodyPr/>
          <a:lstStyle/>
          <a:p>
            <a:r>
              <a:rPr kumimoji="1" lang="en-US" altLang="ja-JP" b="1"/>
              <a:t>HDR</a:t>
            </a:r>
            <a:r>
              <a:rPr kumimoji="1" lang="ja-JP" altLang="en-US"/>
              <a:t>と撮像系</a:t>
            </a:r>
          </a:p>
        </p:txBody>
      </p:sp>
      <p:sp>
        <p:nvSpPr>
          <p:cNvPr id="3" name="テキスト プレースホルダー 2">
            <a:extLst>
              <a:ext uri="{FF2B5EF4-FFF2-40B4-BE49-F238E27FC236}">
                <a16:creationId xmlns:a16="http://schemas.microsoft.com/office/drawing/2014/main" id="{4D8D6BBB-44C5-EC24-1A9C-C7F215452F85}"/>
              </a:ext>
            </a:extLst>
          </p:cNvPr>
          <p:cNvSpPr>
            <a:spLocks noGrp="1"/>
          </p:cNvSpPr>
          <p:nvPr>
            <p:ph type="body" idx="1"/>
          </p:nvPr>
        </p:nvSpPr>
        <p:spPr/>
        <p:txBody>
          <a:bodyPr/>
          <a:lstStyle/>
          <a:p>
            <a:r>
              <a:rPr kumimoji="1" lang="ja-JP" altLang="en-US"/>
              <a:t>撮像のブレークスルー</a:t>
            </a:r>
          </a:p>
        </p:txBody>
      </p:sp>
    </p:spTree>
    <p:extLst>
      <p:ext uri="{BB962C8B-B14F-4D97-AF65-F5344CB8AC3E}">
        <p14:creationId xmlns:p14="http://schemas.microsoft.com/office/powerpoint/2010/main" val="82196903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5B3777F4-3732-44CA-B7EA-78DB1754EE67}"/>
              </a:ext>
            </a:extLst>
          </p:cNvPr>
          <p:cNvSpPr>
            <a:spLocks noGrp="1"/>
          </p:cNvSpPr>
          <p:nvPr>
            <p:ph type="title"/>
          </p:nvPr>
        </p:nvSpPr>
        <p:spPr/>
        <p:txBody>
          <a:bodyPr/>
          <a:lstStyle/>
          <a:p>
            <a:r>
              <a:rPr lang="ja-JP" altLang="en-US"/>
              <a:t>撮像（カメラ）とゲーム</a:t>
            </a:r>
          </a:p>
        </p:txBody>
      </p:sp>
      <p:sp>
        <p:nvSpPr>
          <p:cNvPr id="5" name="コンテンツ プレースホルダー 4">
            <a:extLst>
              <a:ext uri="{FF2B5EF4-FFF2-40B4-BE49-F238E27FC236}">
                <a16:creationId xmlns:a16="http://schemas.microsoft.com/office/drawing/2014/main" id="{39E054FC-999C-908A-D87B-107574ED629C}"/>
              </a:ext>
            </a:extLst>
          </p:cNvPr>
          <p:cNvSpPr>
            <a:spLocks noGrp="1"/>
          </p:cNvSpPr>
          <p:nvPr>
            <p:ph idx="1"/>
          </p:nvPr>
        </p:nvSpPr>
        <p:spPr/>
        <p:txBody>
          <a:bodyPr/>
          <a:lstStyle/>
          <a:p>
            <a:r>
              <a:rPr lang="ja-JP" altLang="en-US"/>
              <a:t>ゲームと実写の関係</a:t>
            </a:r>
            <a:endParaRPr lang="en-US" altLang="ja-JP"/>
          </a:p>
          <a:p>
            <a:pPr lvl="1"/>
            <a:r>
              <a:rPr lang="en-US" altLang="ja-JP"/>
              <a:t>CG</a:t>
            </a:r>
            <a:r>
              <a:rPr lang="ja-JP" altLang="en-US"/>
              <a:t>であっても、リファレンス・素材としての実写は有用</a:t>
            </a:r>
            <a:endParaRPr lang="en-US" altLang="ja-JP"/>
          </a:p>
          <a:p>
            <a:endParaRPr lang="en-US" altLang="ja-JP"/>
          </a:p>
          <a:p>
            <a:r>
              <a:rPr lang="ja-JP" altLang="en-US"/>
              <a:t>どうやって</a:t>
            </a:r>
            <a:r>
              <a:rPr lang="en-US" altLang="ja-JP"/>
              <a:t>”</a:t>
            </a:r>
            <a:r>
              <a:rPr lang="ja-JP" altLang="en-US"/>
              <a:t>見たままを丸ごと</a:t>
            </a:r>
            <a:r>
              <a:rPr lang="en-US" altLang="ja-JP"/>
              <a:t>”</a:t>
            </a:r>
            <a:r>
              <a:rPr lang="ja-JP" altLang="en-US"/>
              <a:t>持ち帰るか</a:t>
            </a:r>
            <a:endParaRPr lang="en-US" altLang="ja-JP"/>
          </a:p>
          <a:p>
            <a:pPr lvl="1"/>
            <a:r>
              <a:rPr lang="ja-JP" altLang="en-US"/>
              <a:t>カメラによって撮れる</a:t>
            </a:r>
            <a:r>
              <a:rPr lang="en-US" altLang="ja-JP"/>
              <a:t>”</a:t>
            </a:r>
            <a:r>
              <a:rPr lang="ja-JP" altLang="en-US"/>
              <a:t>実写</a:t>
            </a:r>
            <a:r>
              <a:rPr lang="en-US" altLang="ja-JP"/>
              <a:t>”</a:t>
            </a:r>
            <a:r>
              <a:rPr lang="ja-JP" altLang="en-US"/>
              <a:t>と</a:t>
            </a:r>
            <a:r>
              <a:rPr lang="en-US" altLang="ja-JP"/>
              <a:t>”</a:t>
            </a:r>
            <a:r>
              <a:rPr lang="ja-JP" altLang="en-US"/>
              <a:t>現実</a:t>
            </a:r>
            <a:r>
              <a:rPr lang="en-US" altLang="ja-JP"/>
              <a:t>”</a:t>
            </a:r>
            <a:r>
              <a:rPr lang="ja-JP" altLang="en-US"/>
              <a:t>はイコールではない</a:t>
            </a:r>
            <a:endParaRPr lang="en-US" altLang="ja-JP"/>
          </a:p>
          <a:p>
            <a:pPr lvl="1"/>
            <a:r>
              <a:rPr lang="ja-JP" altLang="en-US">
                <a:solidFill>
                  <a:srgbClr val="FF00FF"/>
                </a:solidFill>
              </a:rPr>
              <a:t>⇒</a:t>
            </a:r>
            <a:r>
              <a:rPr lang="en-US" altLang="ja-JP">
                <a:solidFill>
                  <a:srgbClr val="FF00FF"/>
                </a:solidFill>
              </a:rPr>
              <a:t>HDR</a:t>
            </a:r>
            <a:r>
              <a:rPr lang="ja-JP" altLang="en-US">
                <a:solidFill>
                  <a:srgbClr val="FF00FF"/>
                </a:solidFill>
              </a:rPr>
              <a:t>のレンジを撮影することのできるカメラが必要</a:t>
            </a:r>
            <a:endParaRPr lang="en-US" altLang="ja-JP">
              <a:solidFill>
                <a:srgbClr val="FF00FF"/>
              </a:solidFill>
            </a:endParaRPr>
          </a:p>
        </p:txBody>
      </p:sp>
    </p:spTree>
    <p:extLst>
      <p:ext uri="{BB962C8B-B14F-4D97-AF65-F5344CB8AC3E}">
        <p14:creationId xmlns:p14="http://schemas.microsoft.com/office/powerpoint/2010/main" val="54337365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A5A0681-5D8E-CE6E-1D3C-A134F6F1F3C1}"/>
              </a:ext>
            </a:extLst>
          </p:cNvPr>
          <p:cNvSpPr>
            <a:spLocks noGrp="1"/>
          </p:cNvSpPr>
          <p:nvPr>
            <p:ph type="title"/>
          </p:nvPr>
        </p:nvSpPr>
        <p:spPr/>
        <p:txBody>
          <a:bodyPr/>
          <a:lstStyle/>
          <a:p>
            <a:r>
              <a:rPr kumimoji="1" lang="ja-JP" altLang="en-US"/>
              <a:t>そもそも</a:t>
            </a:r>
            <a:r>
              <a:rPr lang="ja-JP" altLang="en-US"/>
              <a:t>撮像とは</a:t>
            </a:r>
            <a:endParaRPr kumimoji="1" lang="ja-JP" altLang="en-US"/>
          </a:p>
        </p:txBody>
      </p:sp>
      <p:sp>
        <p:nvSpPr>
          <p:cNvPr id="3" name="コンテンツ プレースホルダー 2">
            <a:extLst>
              <a:ext uri="{FF2B5EF4-FFF2-40B4-BE49-F238E27FC236}">
                <a16:creationId xmlns:a16="http://schemas.microsoft.com/office/drawing/2014/main" id="{CE4898F8-4B72-6A1B-29FD-1EAED2C26481}"/>
              </a:ext>
            </a:extLst>
          </p:cNvPr>
          <p:cNvSpPr>
            <a:spLocks noGrp="1"/>
          </p:cNvSpPr>
          <p:nvPr>
            <p:ph idx="1"/>
          </p:nvPr>
        </p:nvSpPr>
        <p:spPr/>
        <p:txBody>
          <a:bodyPr>
            <a:normAutofit/>
          </a:bodyPr>
          <a:lstStyle/>
          <a:p>
            <a:r>
              <a:rPr kumimoji="1" lang="ja-JP" altLang="en-US"/>
              <a:t>光の方向と量を面で記録する</a:t>
            </a:r>
            <a:endParaRPr kumimoji="1" lang="en-US" altLang="ja-JP"/>
          </a:p>
          <a:p>
            <a:pPr marL="0" indent="0">
              <a:buNone/>
            </a:pPr>
            <a:endParaRPr lang="en-US" altLang="ja-JP"/>
          </a:p>
          <a:p>
            <a:r>
              <a:rPr lang="ja-JP" altLang="en-US"/>
              <a:t>光の方向</a:t>
            </a:r>
            <a:endParaRPr lang="en-US" altLang="ja-JP"/>
          </a:p>
          <a:p>
            <a:pPr lvl="1"/>
            <a:r>
              <a:rPr lang="ja-JP" altLang="en-US"/>
              <a:t>面の位置が対応</a:t>
            </a:r>
            <a:endParaRPr lang="en-US" altLang="ja-JP"/>
          </a:p>
          <a:p>
            <a:pPr lvl="1"/>
            <a:endParaRPr lang="en-US" altLang="ja-JP"/>
          </a:p>
          <a:p>
            <a:r>
              <a:rPr lang="ja-JP" altLang="en-US"/>
              <a:t>光の量</a:t>
            </a:r>
            <a:endParaRPr kumimoji="1" lang="en-US" altLang="ja-JP"/>
          </a:p>
          <a:p>
            <a:pPr lvl="1"/>
            <a:r>
              <a:rPr lang="ja-JP" altLang="en-US"/>
              <a:t>フィルム</a:t>
            </a:r>
            <a:r>
              <a:rPr lang="en-US" altLang="ja-JP"/>
              <a:t>: </a:t>
            </a:r>
            <a:r>
              <a:rPr lang="ja-JP" altLang="en-US"/>
              <a:t>感光した微粒子の密度で表現</a:t>
            </a:r>
            <a:endParaRPr lang="en-US" altLang="ja-JP"/>
          </a:p>
          <a:p>
            <a:pPr lvl="1"/>
            <a:r>
              <a:rPr kumimoji="1" lang="ja-JP" altLang="en-US"/>
              <a:t>イメージセンサー</a:t>
            </a:r>
            <a:r>
              <a:rPr kumimoji="1" lang="en-US" altLang="ja-JP"/>
              <a:t>: </a:t>
            </a:r>
            <a:r>
              <a:rPr kumimoji="1" lang="ja-JP" altLang="en-US"/>
              <a:t>画素単位の</a:t>
            </a:r>
            <a:r>
              <a:rPr lang="ja-JP" altLang="en-US"/>
              <a:t>信号</a:t>
            </a:r>
            <a:r>
              <a:rPr lang="ja-JP" altLang="en-US" b="1" u="sng"/>
              <a:t>強度</a:t>
            </a:r>
            <a:endParaRPr lang="en-US" altLang="ja-JP" b="1" u="sng"/>
          </a:p>
        </p:txBody>
      </p:sp>
      <p:grpSp>
        <p:nvGrpSpPr>
          <p:cNvPr id="4" name="グループ化 3">
            <a:extLst>
              <a:ext uri="{FF2B5EF4-FFF2-40B4-BE49-F238E27FC236}">
                <a16:creationId xmlns:a16="http://schemas.microsoft.com/office/drawing/2014/main" id="{7A1F8B94-9D15-EA0A-C5CA-AB5F4D1C4C4D}"/>
              </a:ext>
            </a:extLst>
          </p:cNvPr>
          <p:cNvGrpSpPr/>
          <p:nvPr/>
        </p:nvGrpSpPr>
        <p:grpSpPr>
          <a:xfrm flipH="1">
            <a:off x="6214881" y="705417"/>
            <a:ext cx="5568940" cy="3382455"/>
            <a:chOff x="2759546" y="3234467"/>
            <a:chExt cx="4567150" cy="2773989"/>
          </a:xfrm>
        </p:grpSpPr>
        <p:sp>
          <p:nvSpPr>
            <p:cNvPr id="5" name="正方形/長方形 4">
              <a:extLst>
                <a:ext uri="{FF2B5EF4-FFF2-40B4-BE49-F238E27FC236}">
                  <a16:creationId xmlns:a16="http://schemas.microsoft.com/office/drawing/2014/main" id="{C51B697F-4FA2-B508-2CF3-A0407A27EB89}"/>
                </a:ext>
              </a:extLst>
            </p:cNvPr>
            <p:cNvSpPr/>
            <p:nvPr/>
          </p:nvSpPr>
          <p:spPr>
            <a:xfrm>
              <a:off x="2759546" y="3234467"/>
              <a:ext cx="4567150" cy="2773989"/>
            </a:xfrm>
            <a:prstGeom prst="rect">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楕円 5">
              <a:extLst>
                <a:ext uri="{FF2B5EF4-FFF2-40B4-BE49-F238E27FC236}">
                  <a16:creationId xmlns:a16="http://schemas.microsoft.com/office/drawing/2014/main" id="{BE3946FD-B2AF-B919-4D8B-DBF5AD987CC9}"/>
                </a:ext>
              </a:extLst>
            </p:cNvPr>
            <p:cNvSpPr/>
            <p:nvPr/>
          </p:nvSpPr>
          <p:spPr>
            <a:xfrm>
              <a:off x="4708725" y="4051786"/>
              <a:ext cx="472710" cy="1337982"/>
            </a:xfrm>
            <a:prstGeom prst="ellipse">
              <a:avLst/>
            </a:prstGeom>
            <a:solidFill>
              <a:schemeClr val="accent4">
                <a:lumMod val="60000"/>
                <a:lumOff val="40000"/>
              </a:schemeClr>
            </a:solidFill>
            <a:ln>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フローチャート: データ 6">
              <a:extLst>
                <a:ext uri="{FF2B5EF4-FFF2-40B4-BE49-F238E27FC236}">
                  <a16:creationId xmlns:a16="http://schemas.microsoft.com/office/drawing/2014/main" id="{9D09BF63-F724-49C8-3023-0DC625D69FE2}"/>
                </a:ext>
              </a:extLst>
            </p:cNvPr>
            <p:cNvSpPr/>
            <p:nvPr/>
          </p:nvSpPr>
          <p:spPr>
            <a:xfrm rot="5400000" flipV="1">
              <a:off x="2765453" y="4699006"/>
              <a:ext cx="1644568" cy="279716"/>
            </a:xfrm>
            <a:prstGeom prst="flowChartInputOutput">
              <a:avLst/>
            </a:prstGeom>
            <a:solidFill>
              <a:schemeClr val="tx1">
                <a:lumMod val="50000"/>
                <a:lumOff val="50000"/>
              </a:schemeClr>
            </a:solidFill>
            <a:ln>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 name="直線矢印コネクタ 7">
              <a:extLst>
                <a:ext uri="{FF2B5EF4-FFF2-40B4-BE49-F238E27FC236}">
                  <a16:creationId xmlns:a16="http://schemas.microsoft.com/office/drawing/2014/main" id="{EA894207-DC5F-1CC3-9C2B-A0AB409E26DA}"/>
                </a:ext>
              </a:extLst>
            </p:cNvPr>
            <p:cNvCxnSpPr>
              <a:cxnSpLocks/>
            </p:cNvCxnSpPr>
            <p:nvPr/>
          </p:nvCxnSpPr>
          <p:spPr>
            <a:xfrm flipH="1">
              <a:off x="3587242" y="4155976"/>
              <a:ext cx="3461124" cy="958136"/>
            </a:xfrm>
            <a:prstGeom prst="straightConnector1">
              <a:avLst/>
            </a:prstGeom>
            <a:ln>
              <a:solidFill>
                <a:srgbClr val="FFC000"/>
              </a:solidFill>
              <a:tailEnd type="triangle"/>
            </a:ln>
          </p:spPr>
          <p:style>
            <a:lnRef idx="2">
              <a:schemeClr val="accent1"/>
            </a:lnRef>
            <a:fillRef idx="0">
              <a:schemeClr val="accent1"/>
            </a:fillRef>
            <a:effectRef idx="1">
              <a:schemeClr val="accent1"/>
            </a:effectRef>
            <a:fontRef idx="minor">
              <a:schemeClr val="tx1"/>
            </a:fontRef>
          </p:style>
        </p:cxnSp>
        <p:sp>
          <p:nvSpPr>
            <p:cNvPr id="9" name="楕円 8">
              <a:extLst>
                <a:ext uri="{FF2B5EF4-FFF2-40B4-BE49-F238E27FC236}">
                  <a16:creationId xmlns:a16="http://schemas.microsoft.com/office/drawing/2014/main" id="{06727D41-27AF-126A-FE36-A831A182EB09}"/>
                </a:ext>
              </a:extLst>
            </p:cNvPr>
            <p:cNvSpPr/>
            <p:nvPr/>
          </p:nvSpPr>
          <p:spPr>
            <a:xfrm>
              <a:off x="3448525" y="4975167"/>
              <a:ext cx="279717" cy="309563"/>
            </a:xfrm>
            <a:prstGeom prst="ellipse">
              <a:avLst/>
            </a:prstGeom>
            <a:gradFill flip="none" rotWithShape="1">
              <a:gsLst>
                <a:gs pos="0">
                  <a:srgbClr val="FFFF00"/>
                </a:gs>
                <a:gs pos="66000">
                  <a:srgbClr val="FFFF00">
                    <a:tint val="23500"/>
                    <a:satMod val="160000"/>
                    <a:alpha val="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 name="直線コネクタ 9">
              <a:extLst>
                <a:ext uri="{FF2B5EF4-FFF2-40B4-BE49-F238E27FC236}">
                  <a16:creationId xmlns:a16="http://schemas.microsoft.com/office/drawing/2014/main" id="{2B210B86-95EC-A3FA-F444-B97C930D5215}"/>
                </a:ext>
              </a:extLst>
            </p:cNvPr>
            <p:cNvCxnSpPr/>
            <p:nvPr/>
          </p:nvCxnSpPr>
          <p:spPr>
            <a:xfrm>
              <a:off x="4332060" y="4740956"/>
              <a:ext cx="1219151" cy="0"/>
            </a:xfrm>
            <a:prstGeom prst="line">
              <a:avLst/>
            </a:prstGeom>
            <a:ln w="9525">
              <a:solidFill>
                <a:schemeClr val="bg1"/>
              </a:solidFill>
              <a:prstDash val="dash"/>
            </a:ln>
          </p:spPr>
          <p:style>
            <a:lnRef idx="2">
              <a:schemeClr val="accent1"/>
            </a:lnRef>
            <a:fillRef idx="0">
              <a:schemeClr val="accent1"/>
            </a:fillRef>
            <a:effectRef idx="1">
              <a:schemeClr val="accent1"/>
            </a:effectRef>
            <a:fontRef idx="minor">
              <a:schemeClr val="tx1"/>
            </a:fontRef>
          </p:style>
        </p:cxnSp>
        <p:cxnSp>
          <p:nvCxnSpPr>
            <p:cNvPr id="11" name="直線コネクタ 10">
              <a:extLst>
                <a:ext uri="{FF2B5EF4-FFF2-40B4-BE49-F238E27FC236}">
                  <a16:creationId xmlns:a16="http://schemas.microsoft.com/office/drawing/2014/main" id="{EB1F2DE8-4AB8-AA7F-B380-9354B1AF7065}"/>
                </a:ext>
              </a:extLst>
            </p:cNvPr>
            <p:cNvCxnSpPr>
              <a:cxnSpLocks/>
            </p:cNvCxnSpPr>
            <p:nvPr/>
          </p:nvCxnSpPr>
          <p:spPr>
            <a:xfrm flipV="1">
              <a:off x="4937177" y="3793706"/>
              <a:ext cx="0" cy="1881821"/>
            </a:xfrm>
            <a:prstGeom prst="line">
              <a:avLst/>
            </a:prstGeom>
            <a:ln w="9525">
              <a:solidFill>
                <a:schemeClr val="bg1"/>
              </a:solidFill>
              <a:prstDash val="dash"/>
            </a:ln>
          </p:spPr>
          <p:style>
            <a:lnRef idx="2">
              <a:schemeClr val="accent1"/>
            </a:lnRef>
            <a:fillRef idx="0">
              <a:schemeClr val="accent1"/>
            </a:fillRef>
            <a:effectRef idx="1">
              <a:schemeClr val="accent1"/>
            </a:effectRef>
            <a:fontRef idx="minor">
              <a:schemeClr val="tx1"/>
            </a:fontRef>
          </p:style>
        </p:cxnSp>
        <p:sp>
          <p:nvSpPr>
            <p:cNvPr id="12" name="円弧 11">
              <a:extLst>
                <a:ext uri="{FF2B5EF4-FFF2-40B4-BE49-F238E27FC236}">
                  <a16:creationId xmlns:a16="http://schemas.microsoft.com/office/drawing/2014/main" id="{54DB07DF-8692-CC8F-B242-9BA66D6F128D}"/>
                </a:ext>
              </a:extLst>
            </p:cNvPr>
            <p:cNvSpPr/>
            <p:nvPr/>
          </p:nvSpPr>
          <p:spPr>
            <a:xfrm>
              <a:off x="5165630" y="4557413"/>
              <a:ext cx="309658" cy="367086"/>
            </a:xfrm>
            <a:prstGeom prst="arc">
              <a:avLst>
                <a:gd name="adj1" fmla="val 18588505"/>
                <a:gd name="adj2" fmla="val 0"/>
              </a:avLst>
            </a:prstGeom>
            <a:ln>
              <a:solidFill>
                <a:schemeClr val="bg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p>
          </p:txBody>
        </p:sp>
        <p:cxnSp>
          <p:nvCxnSpPr>
            <p:cNvPr id="13" name="直線コネクタ 12">
              <a:extLst>
                <a:ext uri="{FF2B5EF4-FFF2-40B4-BE49-F238E27FC236}">
                  <a16:creationId xmlns:a16="http://schemas.microsoft.com/office/drawing/2014/main" id="{45EA9317-1097-F6B7-72C4-C331301FEB48}"/>
                </a:ext>
              </a:extLst>
            </p:cNvPr>
            <p:cNvCxnSpPr>
              <a:cxnSpLocks/>
            </p:cNvCxnSpPr>
            <p:nvPr/>
          </p:nvCxnSpPr>
          <p:spPr>
            <a:xfrm flipH="1">
              <a:off x="5254230" y="3910093"/>
              <a:ext cx="559" cy="688084"/>
            </a:xfrm>
            <a:prstGeom prst="line">
              <a:avLst/>
            </a:prstGeom>
            <a:ln w="76200">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14" name="直線コネクタ 13">
              <a:extLst>
                <a:ext uri="{FF2B5EF4-FFF2-40B4-BE49-F238E27FC236}">
                  <a16:creationId xmlns:a16="http://schemas.microsoft.com/office/drawing/2014/main" id="{C808515E-D447-565A-AE48-2B793F091C90}"/>
                </a:ext>
              </a:extLst>
            </p:cNvPr>
            <p:cNvCxnSpPr>
              <a:cxnSpLocks/>
            </p:cNvCxnSpPr>
            <p:nvPr/>
          </p:nvCxnSpPr>
          <p:spPr>
            <a:xfrm>
              <a:off x="5254790" y="4886498"/>
              <a:ext cx="0" cy="809935"/>
            </a:xfrm>
            <a:prstGeom prst="line">
              <a:avLst/>
            </a:prstGeom>
            <a:ln w="76200">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15" name="直線矢印コネクタ 14">
              <a:extLst>
                <a:ext uri="{FF2B5EF4-FFF2-40B4-BE49-F238E27FC236}">
                  <a16:creationId xmlns:a16="http://schemas.microsoft.com/office/drawing/2014/main" id="{CCF32A65-43C9-DA33-500A-3E9FFC436408}"/>
                </a:ext>
              </a:extLst>
            </p:cNvPr>
            <p:cNvCxnSpPr>
              <a:cxnSpLocks/>
            </p:cNvCxnSpPr>
            <p:nvPr/>
          </p:nvCxnSpPr>
          <p:spPr>
            <a:xfrm flipH="1">
              <a:off x="5209614" y="4155976"/>
              <a:ext cx="1838752" cy="509494"/>
            </a:xfrm>
            <a:prstGeom prst="straightConnector1">
              <a:avLst/>
            </a:prstGeom>
            <a:ln w="76200">
              <a:solidFill>
                <a:srgbClr val="FFC000"/>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6" name="テキスト ボックス 15">
              <a:extLst>
                <a:ext uri="{FF2B5EF4-FFF2-40B4-BE49-F238E27FC236}">
                  <a16:creationId xmlns:a16="http://schemas.microsoft.com/office/drawing/2014/main" id="{8EA2E95E-0E1D-F973-7CDB-B0FD0D9A7B33}"/>
                </a:ext>
              </a:extLst>
            </p:cNvPr>
            <p:cNvSpPr txBox="1"/>
            <p:nvPr/>
          </p:nvSpPr>
          <p:spPr>
            <a:xfrm>
              <a:off x="2779813" y="3478287"/>
              <a:ext cx="1612900" cy="530063"/>
            </a:xfrm>
            <a:prstGeom prst="rect">
              <a:avLst/>
            </a:prstGeom>
            <a:noFill/>
          </p:spPr>
          <p:txBody>
            <a:bodyPr wrap="square" rtlCol="0">
              <a:spAutoFit/>
            </a:bodyPr>
            <a:lstStyle/>
            <a:p>
              <a:pPr algn="ctr"/>
              <a:r>
                <a:rPr lang="ja-JP" altLang="en-US" sz="1200"/>
                <a:t>フィルム</a:t>
              </a:r>
              <a:endParaRPr lang="en-US" altLang="ja-JP" sz="1200"/>
            </a:p>
            <a:p>
              <a:pPr algn="ctr"/>
              <a:r>
                <a:rPr lang="ja-JP" altLang="en-US" sz="1200"/>
                <a:t>・</a:t>
              </a:r>
              <a:endParaRPr lang="en-US" altLang="ja-JP" sz="1200"/>
            </a:p>
            <a:p>
              <a:pPr algn="ctr"/>
              <a:r>
                <a:rPr lang="ja-JP" altLang="en-US" sz="1200"/>
                <a:t>イメージセンサー</a:t>
              </a:r>
              <a:endParaRPr kumimoji="1" lang="ja-JP" altLang="en-US" sz="1200"/>
            </a:p>
          </p:txBody>
        </p:sp>
        <p:sp>
          <p:nvSpPr>
            <p:cNvPr id="17" name="テキスト ボックス 16">
              <a:extLst>
                <a:ext uri="{FF2B5EF4-FFF2-40B4-BE49-F238E27FC236}">
                  <a16:creationId xmlns:a16="http://schemas.microsoft.com/office/drawing/2014/main" id="{95DF3350-35B9-1785-C22C-B5C5AB1F086B}"/>
                </a:ext>
              </a:extLst>
            </p:cNvPr>
            <p:cNvSpPr txBox="1"/>
            <p:nvPr/>
          </p:nvSpPr>
          <p:spPr>
            <a:xfrm>
              <a:off x="4972924" y="3641728"/>
              <a:ext cx="695070" cy="276999"/>
            </a:xfrm>
            <a:prstGeom prst="rect">
              <a:avLst/>
            </a:prstGeom>
            <a:noFill/>
          </p:spPr>
          <p:txBody>
            <a:bodyPr wrap="square" rtlCol="0">
              <a:spAutoFit/>
            </a:bodyPr>
            <a:lstStyle/>
            <a:p>
              <a:pPr algn="ctr"/>
              <a:r>
                <a:rPr lang="ja-JP" altLang="en-US" sz="1200"/>
                <a:t>絞り</a:t>
              </a:r>
              <a:endParaRPr kumimoji="1" lang="ja-JP" altLang="en-US" sz="1200"/>
            </a:p>
          </p:txBody>
        </p:sp>
        <p:sp>
          <p:nvSpPr>
            <p:cNvPr id="18" name="テキスト ボックス 17">
              <a:extLst>
                <a:ext uri="{FF2B5EF4-FFF2-40B4-BE49-F238E27FC236}">
                  <a16:creationId xmlns:a16="http://schemas.microsoft.com/office/drawing/2014/main" id="{D5894863-7861-6DEB-B213-398184C8AB2B}"/>
                </a:ext>
              </a:extLst>
            </p:cNvPr>
            <p:cNvSpPr txBox="1"/>
            <p:nvPr/>
          </p:nvSpPr>
          <p:spPr>
            <a:xfrm>
              <a:off x="4470827" y="3635248"/>
              <a:ext cx="948508" cy="276999"/>
            </a:xfrm>
            <a:prstGeom prst="rect">
              <a:avLst/>
            </a:prstGeom>
            <a:noFill/>
          </p:spPr>
          <p:txBody>
            <a:bodyPr wrap="square" rtlCol="0">
              <a:spAutoFit/>
            </a:bodyPr>
            <a:lstStyle/>
            <a:p>
              <a:pPr algn="ctr"/>
              <a:r>
                <a:rPr kumimoji="1" lang="ja-JP" altLang="en-US" sz="1200"/>
                <a:t>レンズ</a:t>
              </a:r>
            </a:p>
          </p:txBody>
        </p:sp>
      </p:grpSp>
    </p:spTree>
    <p:extLst>
      <p:ext uri="{BB962C8B-B14F-4D97-AF65-F5344CB8AC3E}">
        <p14:creationId xmlns:p14="http://schemas.microsoft.com/office/powerpoint/2010/main" val="78776966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F77E57-3A0B-FF5C-0423-60B06E72A6FB}"/>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8AD4227D-6135-A047-2CFD-B6172ED72080}"/>
              </a:ext>
            </a:extLst>
          </p:cNvPr>
          <p:cNvSpPr>
            <a:spLocks noGrp="1"/>
          </p:cNvSpPr>
          <p:nvPr>
            <p:ph type="title"/>
          </p:nvPr>
        </p:nvSpPr>
        <p:spPr/>
        <p:txBody>
          <a:bodyPr/>
          <a:lstStyle/>
          <a:p>
            <a:pPr>
              <a:lnSpc>
                <a:spcPct val="100000"/>
              </a:lnSpc>
            </a:pPr>
            <a:r>
              <a:rPr lang="ja-JP" altLang="en-US"/>
              <a:t>撮影出来る光量の範囲</a:t>
            </a:r>
            <a:endParaRPr lang="en-US" altLang="ja-JP"/>
          </a:p>
        </p:txBody>
      </p:sp>
      <mc:AlternateContent xmlns:mc="http://schemas.openxmlformats.org/markup-compatibility/2006" xmlns:a14="http://schemas.microsoft.com/office/drawing/2010/main">
        <mc:Choice Requires="a14">
          <p:sp>
            <p:nvSpPr>
              <p:cNvPr id="3" name="コンテンツ プレースホルダー 2">
                <a:extLst>
                  <a:ext uri="{FF2B5EF4-FFF2-40B4-BE49-F238E27FC236}">
                    <a16:creationId xmlns:a16="http://schemas.microsoft.com/office/drawing/2014/main" id="{E0AC14DC-2F6F-4781-7437-CF96339C6807}"/>
                  </a:ext>
                </a:extLst>
              </p:cNvPr>
              <p:cNvSpPr>
                <a:spLocks noGrp="1"/>
              </p:cNvSpPr>
              <p:nvPr>
                <p:ph idx="1"/>
              </p:nvPr>
            </p:nvSpPr>
            <p:spPr/>
            <p:txBody>
              <a:bodyPr/>
              <a:lstStyle/>
              <a:p>
                <a:pPr>
                  <a:lnSpc>
                    <a:spcPct val="100000"/>
                  </a:lnSpc>
                </a:pPr>
                <a:r>
                  <a:rPr lang="ja-JP" altLang="en-US"/>
                  <a:t>ダイナミックレンジ（</a:t>
                </a:r>
                <a:r>
                  <a:rPr lang="en-US" altLang="ja-JP"/>
                  <a:t>stop</a:t>
                </a:r>
                <a:r>
                  <a:rPr lang="ja-JP" altLang="en-US"/>
                  <a:t>数）</a:t>
                </a:r>
                <a:endParaRPr lang="en-US" altLang="ja-JP"/>
              </a:p>
              <a:p>
                <a:pPr lvl="1">
                  <a:lnSpc>
                    <a:spcPct val="100000"/>
                  </a:lnSpc>
                </a:pPr>
                <a:r>
                  <a:rPr lang="en-US" altLang="ja-JP"/>
                  <a:t>stop</a:t>
                </a:r>
                <a:r>
                  <a:rPr lang="ja-JP" altLang="en-US"/>
                  <a:t>数 </a:t>
                </a:r>
                <a:r>
                  <a:rPr lang="en-US" altLang="ja-JP"/>
                  <a:t>= log</a:t>
                </a:r>
                <a:r>
                  <a:rPr lang="en-US" altLang="ja-JP" baseline="-25000"/>
                  <a:t>2</a:t>
                </a:r>
                <a:r>
                  <a:rPr lang="en-US" altLang="ja-JP"/>
                  <a:t>(</a:t>
                </a:r>
                <a14:m>
                  <m:oMath xmlns:m="http://schemas.openxmlformats.org/officeDocument/2006/math">
                    <m:f>
                      <m:fPr>
                        <m:ctrlPr>
                          <a:rPr lang="ja-JP" altLang="en-US" sz="1800" i="1">
                            <a:latin typeface="Cambria Math" panose="02040503050406030204" pitchFamily="18" charset="0"/>
                          </a:rPr>
                        </m:ctrlPr>
                      </m:fPr>
                      <m:num>
                        <m:r>
                          <a:rPr lang="ja-JP" altLang="en-US" sz="1800" i="1">
                            <a:latin typeface="Cambria Math" panose="02040503050406030204" pitchFamily="18" charset="0"/>
                          </a:rPr>
                          <m:t>検出</m:t>
                        </m:r>
                        <m:r>
                          <a:rPr lang="ja-JP" altLang="en-US" sz="1800" i="1" smtClean="0">
                            <a:latin typeface="Cambria Math" panose="02040503050406030204" pitchFamily="18" charset="0"/>
                          </a:rPr>
                          <m:t>できる</m:t>
                        </m:r>
                        <m:r>
                          <a:rPr lang="ja-JP" altLang="en-US" sz="1800" b="0" i="1" smtClean="0">
                            <a:solidFill>
                              <a:schemeClr val="tx1"/>
                            </a:solidFill>
                            <a:latin typeface="Cambria Math" panose="02040503050406030204" pitchFamily="18" charset="0"/>
                          </a:rPr>
                          <m:t>最大</m:t>
                        </m:r>
                        <m:r>
                          <a:rPr lang="ja-JP" altLang="en-US" sz="1800" i="1">
                            <a:latin typeface="Cambria Math" panose="02040503050406030204" pitchFamily="18" charset="0"/>
                          </a:rPr>
                          <m:t>の</m:t>
                        </m:r>
                        <m:r>
                          <a:rPr lang="ja-JP" altLang="en-US" sz="1800" i="1" smtClean="0">
                            <a:latin typeface="Cambria Math" panose="02040503050406030204" pitchFamily="18" charset="0"/>
                          </a:rPr>
                          <m:t>光量</m:t>
                        </m:r>
                      </m:num>
                      <m:den>
                        <m:r>
                          <a:rPr lang="ja-JP" altLang="en-US" sz="1800" i="1">
                            <a:latin typeface="Cambria Math" panose="02040503050406030204" pitchFamily="18" charset="0"/>
                          </a:rPr>
                          <m:t>検出</m:t>
                        </m:r>
                        <m:r>
                          <a:rPr lang="ja-JP" altLang="en-US" sz="1800" i="1" smtClean="0">
                            <a:latin typeface="Cambria Math" panose="02040503050406030204" pitchFamily="18" charset="0"/>
                          </a:rPr>
                          <m:t>できる</m:t>
                        </m:r>
                        <m:r>
                          <a:rPr lang="ja-JP" altLang="en-US" sz="1800" i="1" smtClean="0">
                            <a:solidFill>
                              <a:schemeClr val="tx1"/>
                            </a:solidFill>
                            <a:latin typeface="Cambria Math" panose="02040503050406030204" pitchFamily="18" charset="0"/>
                          </a:rPr>
                          <m:t>最小</m:t>
                        </m:r>
                        <m:r>
                          <a:rPr lang="ja-JP" altLang="en-US" sz="1800" i="1">
                            <a:latin typeface="Cambria Math" panose="02040503050406030204" pitchFamily="18" charset="0"/>
                          </a:rPr>
                          <m:t>光量</m:t>
                        </m:r>
                      </m:den>
                    </m:f>
                  </m:oMath>
                </a14:m>
                <a:r>
                  <a:rPr lang="en-US" altLang="ja-JP"/>
                  <a:t>)</a:t>
                </a:r>
                <a:endParaRPr kumimoji="1" lang="en-US" altLang="ja-JP"/>
              </a:p>
              <a:p>
                <a:pPr lvl="1">
                  <a:lnSpc>
                    <a:spcPct val="100000"/>
                  </a:lnSpc>
                </a:pPr>
                <a:r>
                  <a:rPr kumimoji="1" lang="ja-JP" altLang="en-US"/>
                  <a:t>カメラは限られた</a:t>
                </a:r>
                <a:r>
                  <a:rPr kumimoji="1" lang="en-US" altLang="ja-JP"/>
                  <a:t>stop</a:t>
                </a:r>
                <a:r>
                  <a:rPr kumimoji="1" lang="ja-JP" altLang="en-US"/>
                  <a:t>数で、</a:t>
                </a:r>
                <a:r>
                  <a:rPr lang="ja-JP" altLang="en-US"/>
                  <a:t>露出を調整して</a:t>
                </a:r>
                <a:r>
                  <a:rPr kumimoji="1" lang="ja-JP" altLang="en-US"/>
                  <a:t>記録している</a:t>
                </a:r>
              </a:p>
            </p:txBody>
          </p:sp>
        </mc:Choice>
        <mc:Fallback xmlns="">
          <p:sp>
            <p:nvSpPr>
              <p:cNvPr id="3" name="コンテンツ プレースホルダー 2">
                <a:extLst>
                  <a:ext uri="{FF2B5EF4-FFF2-40B4-BE49-F238E27FC236}">
                    <a16:creationId xmlns:a16="http://schemas.microsoft.com/office/drawing/2014/main" id="{E0AC14DC-2F6F-4781-7437-CF96339C6807}"/>
                  </a:ext>
                </a:extLst>
              </p:cNvPr>
              <p:cNvSpPr>
                <a:spLocks noGrp="1" noRot="1" noChangeAspect="1" noMove="1" noResize="1" noEditPoints="1" noAdjustHandles="1" noChangeArrowheads="1" noChangeShapeType="1" noTextEdit="1"/>
              </p:cNvSpPr>
              <p:nvPr>
                <p:ph idx="1"/>
              </p:nvPr>
            </p:nvSpPr>
            <p:spPr>
              <a:blipFill>
                <a:blip r:embed="rId3"/>
                <a:stretch>
                  <a:fillRect l="-812" t="-1120"/>
                </a:stretch>
              </a:blipFill>
            </p:spPr>
            <p:txBody>
              <a:bodyPr/>
              <a:lstStyle/>
              <a:p>
                <a:r>
                  <a:rPr lang="ja-JP" altLang="en-US">
                    <a:noFill/>
                  </a:rPr>
                  <a:t> </a:t>
                </a:r>
              </a:p>
            </p:txBody>
          </p:sp>
        </mc:Fallback>
      </mc:AlternateContent>
      <p:sp>
        <p:nvSpPr>
          <p:cNvPr id="15" name="正方形/長方形 14">
            <a:extLst>
              <a:ext uri="{FF2B5EF4-FFF2-40B4-BE49-F238E27FC236}">
                <a16:creationId xmlns:a16="http://schemas.microsoft.com/office/drawing/2014/main" id="{A9109642-DB28-39E3-20E7-E01B1A9040A6}"/>
              </a:ext>
            </a:extLst>
          </p:cNvPr>
          <p:cNvSpPr/>
          <p:nvPr/>
        </p:nvSpPr>
        <p:spPr>
          <a:xfrm>
            <a:off x="1632008" y="3771004"/>
            <a:ext cx="2176803" cy="223200"/>
          </a:xfrm>
          <a:prstGeom prst="rect">
            <a:avLst/>
          </a:prstGeom>
          <a:noFill/>
          <a:ln w="12700">
            <a:solidFill>
              <a:schemeClr val="tx1">
                <a:lumMod val="50000"/>
                <a:lumOff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a:extLst>
              <a:ext uri="{FF2B5EF4-FFF2-40B4-BE49-F238E27FC236}">
                <a16:creationId xmlns:a16="http://schemas.microsoft.com/office/drawing/2014/main" id="{6B3C8D86-65F5-C170-BBF0-D52EE224318D}"/>
              </a:ext>
            </a:extLst>
          </p:cNvPr>
          <p:cNvSpPr/>
          <p:nvPr/>
        </p:nvSpPr>
        <p:spPr>
          <a:xfrm>
            <a:off x="2615938" y="3769891"/>
            <a:ext cx="6145551" cy="223200"/>
          </a:xfrm>
          <a:prstGeom prst="rect">
            <a:avLst/>
          </a:prstGeom>
          <a:gradFill flip="none" rotWithShape="1">
            <a:gsLst>
              <a:gs pos="0">
                <a:schemeClr val="tx1"/>
              </a:gs>
              <a:gs pos="100000">
                <a:schemeClr val="bg1"/>
              </a:gs>
            </a:gsLst>
            <a:lin ang="0" scaled="1"/>
            <a:tileRect/>
          </a:gra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E7ABB99B-A4B6-D043-9087-E11C430F0064}"/>
              </a:ext>
            </a:extLst>
          </p:cNvPr>
          <p:cNvSpPr/>
          <p:nvPr/>
        </p:nvSpPr>
        <p:spPr>
          <a:xfrm>
            <a:off x="8761489" y="3771923"/>
            <a:ext cx="1581150" cy="223200"/>
          </a:xfrm>
          <a:prstGeom prst="rect">
            <a:avLst/>
          </a:prstGeom>
          <a:noFill/>
          <a:ln w="127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8" name="テキスト ボックス 17">
            <a:extLst>
              <a:ext uri="{FF2B5EF4-FFF2-40B4-BE49-F238E27FC236}">
                <a16:creationId xmlns:a16="http://schemas.microsoft.com/office/drawing/2014/main" id="{2E879409-2BCB-37D2-F5EF-3810BA335045}"/>
              </a:ext>
            </a:extLst>
          </p:cNvPr>
          <p:cNvSpPr txBox="1"/>
          <p:nvPr/>
        </p:nvSpPr>
        <p:spPr>
          <a:xfrm>
            <a:off x="838200" y="3681436"/>
            <a:ext cx="1362826" cy="400110"/>
          </a:xfrm>
          <a:prstGeom prst="rect">
            <a:avLst/>
          </a:prstGeom>
          <a:noFill/>
        </p:spPr>
        <p:txBody>
          <a:bodyPr wrap="square" rtlCol="0">
            <a:spAutoFit/>
          </a:bodyPr>
          <a:lstStyle/>
          <a:p>
            <a:r>
              <a:rPr kumimoji="1" lang="ja-JP" altLang="en-US" sz="2000" b="1">
                <a:solidFill>
                  <a:schemeClr val="tx1">
                    <a:lumMod val="50000"/>
                    <a:lumOff val="50000"/>
                  </a:schemeClr>
                </a:solidFill>
              </a:rPr>
              <a:t>視覚</a:t>
            </a:r>
          </a:p>
        </p:txBody>
      </p:sp>
      <p:sp>
        <p:nvSpPr>
          <p:cNvPr id="19" name="テキスト ボックス 18">
            <a:extLst>
              <a:ext uri="{FF2B5EF4-FFF2-40B4-BE49-F238E27FC236}">
                <a16:creationId xmlns:a16="http://schemas.microsoft.com/office/drawing/2014/main" id="{46557291-D2C2-538C-FB51-1505412A62FF}"/>
              </a:ext>
            </a:extLst>
          </p:cNvPr>
          <p:cNvSpPr txBox="1"/>
          <p:nvPr/>
        </p:nvSpPr>
        <p:spPr>
          <a:xfrm>
            <a:off x="9143473" y="4013734"/>
            <a:ext cx="715716" cy="369332"/>
          </a:xfrm>
          <a:prstGeom prst="rect">
            <a:avLst/>
          </a:prstGeom>
          <a:noFill/>
        </p:spPr>
        <p:txBody>
          <a:bodyPr wrap="square" rtlCol="0">
            <a:spAutoFit/>
          </a:bodyPr>
          <a:lstStyle/>
          <a:p>
            <a:r>
              <a:rPr kumimoji="1" lang="en-US" altLang="ja-JP"/>
              <a:t>[nit]</a:t>
            </a:r>
            <a:endParaRPr kumimoji="1" lang="ja-JP" altLang="en-US"/>
          </a:p>
        </p:txBody>
      </p:sp>
      <p:sp>
        <p:nvSpPr>
          <p:cNvPr id="24" name="正方形/長方形 23">
            <a:extLst>
              <a:ext uri="{FF2B5EF4-FFF2-40B4-BE49-F238E27FC236}">
                <a16:creationId xmlns:a16="http://schemas.microsoft.com/office/drawing/2014/main" id="{5C060AC2-3172-156B-033A-6954825849B0}"/>
              </a:ext>
            </a:extLst>
          </p:cNvPr>
          <p:cNvSpPr/>
          <p:nvPr/>
        </p:nvSpPr>
        <p:spPr>
          <a:xfrm>
            <a:off x="4419600" y="4710431"/>
            <a:ext cx="2433450" cy="154621"/>
          </a:xfrm>
          <a:prstGeom prst="rect">
            <a:avLst/>
          </a:prstGeom>
          <a:gradFill flip="none" rotWithShape="1">
            <a:gsLst>
              <a:gs pos="0">
                <a:schemeClr val="tx1"/>
              </a:gs>
              <a:gs pos="100000">
                <a:schemeClr val="bg1"/>
              </a:gs>
            </a:gsLst>
            <a:lin ang="0" scaled="1"/>
            <a:tileRect/>
          </a:gradFill>
          <a:ln>
            <a:solidFill>
              <a:srgbClr val="FF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pic>
        <p:nvPicPr>
          <p:cNvPr id="105" name="図 104">
            <a:extLst>
              <a:ext uri="{FF2B5EF4-FFF2-40B4-BE49-F238E27FC236}">
                <a16:creationId xmlns:a16="http://schemas.microsoft.com/office/drawing/2014/main" id="{C5E1AE82-D292-63AA-7243-9B1281FD4948}"/>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40000" contrast="40000"/>
                    </a14:imgEffect>
                  </a14:imgLayer>
                </a14:imgProps>
              </a:ext>
            </a:extLst>
          </a:blip>
          <a:stretch>
            <a:fillRect/>
          </a:stretch>
        </p:blipFill>
        <p:spPr>
          <a:xfrm>
            <a:off x="7249439" y="5194994"/>
            <a:ext cx="2674769" cy="1504558"/>
          </a:xfrm>
          <a:prstGeom prst="rect">
            <a:avLst/>
          </a:prstGeom>
        </p:spPr>
      </p:pic>
      <p:pic>
        <p:nvPicPr>
          <p:cNvPr id="106" name="図 105">
            <a:extLst>
              <a:ext uri="{FF2B5EF4-FFF2-40B4-BE49-F238E27FC236}">
                <a16:creationId xmlns:a16="http://schemas.microsoft.com/office/drawing/2014/main" id="{B4F21C46-FFA6-CF56-1782-1160D6FDE59F}"/>
              </a:ext>
            </a:extLst>
          </p:cNvPr>
          <p:cNvPicPr>
            <a:picLocks noChangeAspect="1"/>
          </p:cNvPicPr>
          <p:nvPr/>
        </p:nvPicPr>
        <p:blipFill>
          <a:blip r:embed="rId6">
            <a:extLst>
              <a:ext uri="{BEBA8EAE-BF5A-486C-A8C5-ECC9F3942E4B}">
                <a14:imgProps xmlns:a14="http://schemas.microsoft.com/office/drawing/2010/main">
                  <a14:imgLayer r:embed="rId5">
                    <a14:imgEffect>
                      <a14:brightnessContrast bright="40000"/>
                    </a14:imgEffect>
                  </a14:imgLayer>
                </a14:imgProps>
              </a:ext>
            </a:extLst>
          </a:blip>
          <a:stretch>
            <a:fillRect/>
          </a:stretch>
        </p:blipFill>
        <p:spPr>
          <a:xfrm>
            <a:off x="1278553" y="5194994"/>
            <a:ext cx="2674769" cy="1504558"/>
          </a:xfrm>
          <a:prstGeom prst="rect">
            <a:avLst/>
          </a:prstGeom>
        </p:spPr>
      </p:pic>
      <p:pic>
        <p:nvPicPr>
          <p:cNvPr id="4" name="図 3">
            <a:extLst>
              <a:ext uri="{FF2B5EF4-FFF2-40B4-BE49-F238E27FC236}">
                <a16:creationId xmlns:a16="http://schemas.microsoft.com/office/drawing/2014/main" id="{620D1ADA-29D9-EBE3-3F0A-31F7168DC2F7}"/>
              </a:ext>
            </a:extLst>
          </p:cNvPr>
          <p:cNvPicPr>
            <a:picLocks noChangeAspect="1"/>
          </p:cNvPicPr>
          <p:nvPr/>
        </p:nvPicPr>
        <p:blipFill>
          <a:blip r:embed="rId7">
            <a:extLst>
              <a:ext uri="{BEBA8EAE-BF5A-486C-A8C5-ECC9F3942E4B}">
                <a14:imgProps xmlns:a14="http://schemas.microsoft.com/office/drawing/2010/main">
                  <a14:imgLayer r:embed="rId5">
                    <a14:imgEffect>
                      <a14:brightnessContrast contrast="20000"/>
                    </a14:imgEffect>
                  </a14:imgLayer>
                </a14:imgProps>
              </a:ext>
            </a:extLst>
          </a:blip>
          <a:stretch>
            <a:fillRect/>
          </a:stretch>
        </p:blipFill>
        <p:spPr>
          <a:xfrm>
            <a:off x="4256829" y="5194994"/>
            <a:ext cx="2674769" cy="1504558"/>
          </a:xfrm>
          <a:prstGeom prst="rect">
            <a:avLst/>
          </a:prstGeom>
        </p:spPr>
      </p:pic>
      <p:sp>
        <p:nvSpPr>
          <p:cNvPr id="30" name="正方形/長方形 29">
            <a:extLst>
              <a:ext uri="{FF2B5EF4-FFF2-40B4-BE49-F238E27FC236}">
                <a16:creationId xmlns:a16="http://schemas.microsoft.com/office/drawing/2014/main" id="{04086951-F10A-7518-6972-6C703A4ED43C}"/>
              </a:ext>
            </a:extLst>
          </p:cNvPr>
          <p:cNvSpPr/>
          <p:nvPr/>
        </p:nvSpPr>
        <p:spPr>
          <a:xfrm>
            <a:off x="3155170" y="4546268"/>
            <a:ext cx="2433450" cy="154621"/>
          </a:xfrm>
          <a:prstGeom prst="rect">
            <a:avLst/>
          </a:prstGeom>
          <a:gradFill flip="none" rotWithShape="1">
            <a:gsLst>
              <a:gs pos="0">
                <a:schemeClr val="tx1"/>
              </a:gs>
              <a:gs pos="100000">
                <a:schemeClr val="bg1"/>
              </a:gs>
            </a:gsLst>
            <a:lin ang="0" scaled="1"/>
            <a:tileRect/>
          </a:gradFill>
          <a:ln>
            <a:solidFill>
              <a:srgbClr val="FF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sp>
        <p:nvSpPr>
          <p:cNvPr id="31" name="正方形/長方形 30">
            <a:extLst>
              <a:ext uri="{FF2B5EF4-FFF2-40B4-BE49-F238E27FC236}">
                <a16:creationId xmlns:a16="http://schemas.microsoft.com/office/drawing/2014/main" id="{5DA5098E-B4F8-778F-6120-4191766E5A74}"/>
              </a:ext>
            </a:extLst>
          </p:cNvPr>
          <p:cNvSpPr/>
          <p:nvPr/>
        </p:nvSpPr>
        <p:spPr>
          <a:xfrm>
            <a:off x="5870210" y="4865296"/>
            <a:ext cx="2433450" cy="154621"/>
          </a:xfrm>
          <a:prstGeom prst="rect">
            <a:avLst/>
          </a:prstGeom>
          <a:gradFill flip="none" rotWithShape="1">
            <a:gsLst>
              <a:gs pos="0">
                <a:schemeClr val="tx1"/>
              </a:gs>
              <a:gs pos="100000">
                <a:schemeClr val="bg1"/>
              </a:gs>
            </a:gsLst>
            <a:lin ang="0" scaled="1"/>
            <a:tileRect/>
          </a:gradFill>
          <a:ln>
            <a:solidFill>
              <a:srgbClr val="FF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cxnSp>
        <p:nvCxnSpPr>
          <p:cNvPr id="33" name="直線矢印コネクタ 32">
            <a:extLst>
              <a:ext uri="{FF2B5EF4-FFF2-40B4-BE49-F238E27FC236}">
                <a16:creationId xmlns:a16="http://schemas.microsoft.com/office/drawing/2014/main" id="{6DA58137-4D6A-6F19-FA56-CC36491655CB}"/>
              </a:ext>
            </a:extLst>
          </p:cNvPr>
          <p:cNvCxnSpPr>
            <a:cxnSpLocks/>
          </p:cNvCxnSpPr>
          <p:nvPr/>
        </p:nvCxnSpPr>
        <p:spPr>
          <a:xfrm flipH="1">
            <a:off x="2968990" y="4630835"/>
            <a:ext cx="1154849" cy="587478"/>
          </a:xfrm>
          <a:prstGeom prst="straightConnector1">
            <a:avLst/>
          </a:prstGeom>
          <a:ln>
            <a:solidFill>
              <a:srgbClr val="FF00FF"/>
            </a:solidFill>
            <a:tailEnd type="triangle"/>
          </a:ln>
        </p:spPr>
        <p:style>
          <a:lnRef idx="2">
            <a:schemeClr val="accent1"/>
          </a:lnRef>
          <a:fillRef idx="0">
            <a:schemeClr val="accent1"/>
          </a:fillRef>
          <a:effectRef idx="1">
            <a:schemeClr val="accent1"/>
          </a:effectRef>
          <a:fontRef idx="minor">
            <a:schemeClr val="tx1"/>
          </a:fontRef>
        </p:style>
      </p:cxnSp>
      <p:cxnSp>
        <p:nvCxnSpPr>
          <p:cNvPr id="34" name="直線矢印コネクタ 33">
            <a:extLst>
              <a:ext uri="{FF2B5EF4-FFF2-40B4-BE49-F238E27FC236}">
                <a16:creationId xmlns:a16="http://schemas.microsoft.com/office/drawing/2014/main" id="{5084D816-34D9-2552-F91C-EBE80DA6EB84}"/>
              </a:ext>
            </a:extLst>
          </p:cNvPr>
          <p:cNvCxnSpPr>
            <a:cxnSpLocks/>
          </p:cNvCxnSpPr>
          <p:nvPr/>
        </p:nvCxnSpPr>
        <p:spPr>
          <a:xfrm flipH="1">
            <a:off x="5420047" y="4813537"/>
            <a:ext cx="79753" cy="381457"/>
          </a:xfrm>
          <a:prstGeom prst="straightConnector1">
            <a:avLst/>
          </a:prstGeom>
          <a:ln>
            <a:solidFill>
              <a:srgbClr val="FF00FF"/>
            </a:solidFill>
            <a:tailEnd type="triangle"/>
          </a:ln>
        </p:spPr>
        <p:style>
          <a:lnRef idx="2">
            <a:schemeClr val="accent1"/>
          </a:lnRef>
          <a:fillRef idx="0">
            <a:schemeClr val="accent1"/>
          </a:fillRef>
          <a:effectRef idx="1">
            <a:schemeClr val="accent1"/>
          </a:effectRef>
          <a:fontRef idx="minor">
            <a:schemeClr val="tx1"/>
          </a:fontRef>
        </p:style>
      </p:cxnSp>
      <p:cxnSp>
        <p:nvCxnSpPr>
          <p:cNvPr id="36" name="直線矢印コネクタ 35">
            <a:extLst>
              <a:ext uri="{FF2B5EF4-FFF2-40B4-BE49-F238E27FC236}">
                <a16:creationId xmlns:a16="http://schemas.microsoft.com/office/drawing/2014/main" id="{176317BB-1DDA-B1CE-B835-5993A3CC3827}"/>
              </a:ext>
            </a:extLst>
          </p:cNvPr>
          <p:cNvCxnSpPr>
            <a:cxnSpLocks/>
          </p:cNvCxnSpPr>
          <p:nvPr/>
        </p:nvCxnSpPr>
        <p:spPr>
          <a:xfrm>
            <a:off x="7870585" y="4926973"/>
            <a:ext cx="591244" cy="264704"/>
          </a:xfrm>
          <a:prstGeom prst="straightConnector1">
            <a:avLst/>
          </a:prstGeom>
          <a:ln>
            <a:solidFill>
              <a:srgbClr val="FF00FF"/>
            </a:solidFill>
            <a:tailEnd type="triangle"/>
          </a:ln>
        </p:spPr>
        <p:style>
          <a:lnRef idx="2">
            <a:schemeClr val="accent1"/>
          </a:lnRef>
          <a:fillRef idx="0">
            <a:schemeClr val="accent1"/>
          </a:fillRef>
          <a:effectRef idx="1">
            <a:schemeClr val="accent1"/>
          </a:effectRef>
          <a:fontRef idx="minor">
            <a:schemeClr val="tx1"/>
          </a:fontRef>
        </p:style>
      </p:cxnSp>
      <p:cxnSp>
        <p:nvCxnSpPr>
          <p:cNvPr id="44" name="直線矢印コネクタ 43">
            <a:extLst>
              <a:ext uri="{FF2B5EF4-FFF2-40B4-BE49-F238E27FC236}">
                <a16:creationId xmlns:a16="http://schemas.microsoft.com/office/drawing/2014/main" id="{4F796B9E-F5B7-F48B-6C70-F9AC516B5EF6}"/>
              </a:ext>
            </a:extLst>
          </p:cNvPr>
          <p:cNvCxnSpPr/>
          <p:nvPr/>
        </p:nvCxnSpPr>
        <p:spPr>
          <a:xfrm>
            <a:off x="2615937" y="3639265"/>
            <a:ext cx="6145551" cy="0"/>
          </a:xfrm>
          <a:prstGeom prst="straightConnector1">
            <a:avLst/>
          </a:prstGeom>
          <a:ln>
            <a:solidFill>
              <a:srgbClr val="0070C0"/>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sp>
        <p:nvSpPr>
          <p:cNvPr id="45" name="テキスト ボックス 44">
            <a:extLst>
              <a:ext uri="{FF2B5EF4-FFF2-40B4-BE49-F238E27FC236}">
                <a16:creationId xmlns:a16="http://schemas.microsoft.com/office/drawing/2014/main" id="{5ED0A0A5-9E39-0992-730C-AE55BB1D9A22}"/>
              </a:ext>
            </a:extLst>
          </p:cNvPr>
          <p:cNvSpPr txBox="1"/>
          <p:nvPr/>
        </p:nvSpPr>
        <p:spPr>
          <a:xfrm>
            <a:off x="5004420" y="3342074"/>
            <a:ext cx="1168400" cy="338554"/>
          </a:xfrm>
          <a:prstGeom prst="rect">
            <a:avLst/>
          </a:prstGeom>
          <a:noFill/>
        </p:spPr>
        <p:txBody>
          <a:bodyPr wrap="square" rtlCol="0">
            <a:spAutoFit/>
          </a:bodyPr>
          <a:lstStyle/>
          <a:p>
            <a:r>
              <a:rPr kumimoji="1" lang="en-US" altLang="ja-JP" sz="1600">
                <a:solidFill>
                  <a:srgbClr val="0070C0"/>
                </a:solidFill>
              </a:rPr>
              <a:t>23stop</a:t>
            </a:r>
            <a:r>
              <a:rPr kumimoji="1" lang="ja-JP" altLang="en-US" sz="1600">
                <a:solidFill>
                  <a:srgbClr val="0070C0"/>
                </a:solidFill>
              </a:rPr>
              <a:t>分</a:t>
            </a:r>
          </a:p>
        </p:txBody>
      </p:sp>
      <p:sp>
        <p:nvSpPr>
          <p:cNvPr id="5" name="テキスト ボックス 4">
            <a:extLst>
              <a:ext uri="{FF2B5EF4-FFF2-40B4-BE49-F238E27FC236}">
                <a16:creationId xmlns:a16="http://schemas.microsoft.com/office/drawing/2014/main" id="{57FE12BE-F613-0065-0159-B9BFB1D24E4B}"/>
              </a:ext>
            </a:extLst>
          </p:cNvPr>
          <p:cNvSpPr txBox="1"/>
          <p:nvPr/>
        </p:nvSpPr>
        <p:spPr>
          <a:xfrm>
            <a:off x="3961271" y="4013734"/>
            <a:ext cx="1080000" cy="369332"/>
          </a:xfrm>
          <a:prstGeom prst="rect">
            <a:avLst/>
          </a:prstGeom>
          <a:noFill/>
        </p:spPr>
        <p:txBody>
          <a:bodyPr wrap="square" rtlCol="0">
            <a:spAutoFit/>
          </a:bodyPr>
          <a:lstStyle/>
          <a:p>
            <a:pPr algn="ctr"/>
            <a:r>
              <a:rPr kumimoji="1" lang="en-US" altLang="ja-JP"/>
              <a:t>0.1</a:t>
            </a:r>
            <a:endParaRPr kumimoji="1" lang="ja-JP" altLang="en-US"/>
          </a:p>
        </p:txBody>
      </p:sp>
      <p:sp>
        <p:nvSpPr>
          <p:cNvPr id="6" name="テキスト ボックス 5">
            <a:extLst>
              <a:ext uri="{FF2B5EF4-FFF2-40B4-BE49-F238E27FC236}">
                <a16:creationId xmlns:a16="http://schemas.microsoft.com/office/drawing/2014/main" id="{292338AE-0DF7-86B0-FAC5-7F9E4ADF1026}"/>
              </a:ext>
            </a:extLst>
          </p:cNvPr>
          <p:cNvSpPr txBox="1"/>
          <p:nvPr/>
        </p:nvSpPr>
        <p:spPr>
          <a:xfrm>
            <a:off x="980900" y="4015919"/>
            <a:ext cx="1080000" cy="369332"/>
          </a:xfrm>
          <a:prstGeom prst="rect">
            <a:avLst/>
          </a:prstGeom>
          <a:noFill/>
        </p:spPr>
        <p:txBody>
          <a:bodyPr wrap="square" rtlCol="0">
            <a:spAutoFit/>
          </a:bodyPr>
          <a:lstStyle/>
          <a:p>
            <a:r>
              <a:rPr lang="en-US" altLang="ja-JP"/>
              <a:t>~0.0001</a:t>
            </a:r>
            <a:endParaRPr kumimoji="1" lang="ja-JP" altLang="en-US"/>
          </a:p>
        </p:txBody>
      </p:sp>
      <p:sp>
        <p:nvSpPr>
          <p:cNvPr id="20" name="テキスト ボックス 19">
            <a:extLst>
              <a:ext uri="{FF2B5EF4-FFF2-40B4-BE49-F238E27FC236}">
                <a16:creationId xmlns:a16="http://schemas.microsoft.com/office/drawing/2014/main" id="{1F3E837F-A7FC-79CC-8ADD-DCD332FBA77B}"/>
              </a:ext>
            </a:extLst>
          </p:cNvPr>
          <p:cNvSpPr txBox="1"/>
          <p:nvPr/>
        </p:nvSpPr>
        <p:spPr>
          <a:xfrm>
            <a:off x="8236753" y="4020497"/>
            <a:ext cx="1080000" cy="369332"/>
          </a:xfrm>
          <a:prstGeom prst="rect">
            <a:avLst/>
          </a:prstGeom>
          <a:noFill/>
        </p:spPr>
        <p:txBody>
          <a:bodyPr wrap="square" rtlCol="0">
            <a:spAutoFit/>
          </a:bodyPr>
          <a:lstStyle/>
          <a:p>
            <a:pPr algn="ctr"/>
            <a:r>
              <a:rPr kumimoji="1" lang="en-US" altLang="ja-JP"/>
              <a:t>10,000</a:t>
            </a:r>
            <a:endParaRPr kumimoji="1" lang="ja-JP" altLang="en-US"/>
          </a:p>
        </p:txBody>
      </p:sp>
      <p:sp>
        <p:nvSpPr>
          <p:cNvPr id="21" name="テキスト ボックス 20">
            <a:extLst>
              <a:ext uri="{FF2B5EF4-FFF2-40B4-BE49-F238E27FC236}">
                <a16:creationId xmlns:a16="http://schemas.microsoft.com/office/drawing/2014/main" id="{CA4DDB31-8ED2-2E54-299B-43F8B8DC7705}"/>
              </a:ext>
            </a:extLst>
          </p:cNvPr>
          <p:cNvSpPr txBox="1"/>
          <p:nvPr/>
        </p:nvSpPr>
        <p:spPr>
          <a:xfrm>
            <a:off x="5393520" y="4020497"/>
            <a:ext cx="1080000" cy="369332"/>
          </a:xfrm>
          <a:prstGeom prst="rect">
            <a:avLst/>
          </a:prstGeom>
          <a:noFill/>
        </p:spPr>
        <p:txBody>
          <a:bodyPr wrap="square" rtlCol="0">
            <a:spAutoFit/>
          </a:bodyPr>
          <a:lstStyle/>
          <a:p>
            <a:pPr algn="ctr"/>
            <a:r>
              <a:rPr kumimoji="1" lang="en-US" altLang="ja-JP"/>
              <a:t>10</a:t>
            </a:r>
            <a:endParaRPr kumimoji="1" lang="ja-JP" altLang="en-US"/>
          </a:p>
        </p:txBody>
      </p:sp>
      <p:sp>
        <p:nvSpPr>
          <p:cNvPr id="22" name="テキスト ボックス 21">
            <a:extLst>
              <a:ext uri="{FF2B5EF4-FFF2-40B4-BE49-F238E27FC236}">
                <a16:creationId xmlns:a16="http://schemas.microsoft.com/office/drawing/2014/main" id="{FF9476BA-DC70-F691-A651-BFCEBD51EE90}"/>
              </a:ext>
            </a:extLst>
          </p:cNvPr>
          <p:cNvSpPr txBox="1"/>
          <p:nvPr/>
        </p:nvSpPr>
        <p:spPr>
          <a:xfrm>
            <a:off x="6316940" y="4020497"/>
            <a:ext cx="1080000" cy="369332"/>
          </a:xfrm>
          <a:prstGeom prst="rect">
            <a:avLst/>
          </a:prstGeom>
          <a:noFill/>
        </p:spPr>
        <p:txBody>
          <a:bodyPr wrap="square" rtlCol="0">
            <a:spAutoFit/>
          </a:bodyPr>
          <a:lstStyle/>
          <a:p>
            <a:pPr algn="ctr"/>
            <a:r>
              <a:rPr kumimoji="1" lang="en-US" altLang="ja-JP"/>
              <a:t>100</a:t>
            </a:r>
            <a:endParaRPr kumimoji="1" lang="ja-JP" altLang="en-US"/>
          </a:p>
        </p:txBody>
      </p:sp>
      <p:sp>
        <p:nvSpPr>
          <p:cNvPr id="23" name="テキスト ボックス 22">
            <a:extLst>
              <a:ext uri="{FF2B5EF4-FFF2-40B4-BE49-F238E27FC236}">
                <a16:creationId xmlns:a16="http://schemas.microsoft.com/office/drawing/2014/main" id="{C6C3D734-E239-F70F-96ED-14E96A701176}"/>
              </a:ext>
            </a:extLst>
          </p:cNvPr>
          <p:cNvSpPr txBox="1"/>
          <p:nvPr/>
        </p:nvSpPr>
        <p:spPr>
          <a:xfrm>
            <a:off x="7223660" y="4020497"/>
            <a:ext cx="1080000" cy="369332"/>
          </a:xfrm>
          <a:prstGeom prst="rect">
            <a:avLst/>
          </a:prstGeom>
          <a:noFill/>
        </p:spPr>
        <p:txBody>
          <a:bodyPr wrap="square" rtlCol="0">
            <a:spAutoFit/>
          </a:bodyPr>
          <a:lstStyle/>
          <a:p>
            <a:pPr algn="ctr"/>
            <a:r>
              <a:rPr kumimoji="1" lang="en-US" altLang="ja-JP"/>
              <a:t>1000</a:t>
            </a:r>
            <a:endParaRPr kumimoji="1" lang="ja-JP" altLang="en-US"/>
          </a:p>
        </p:txBody>
      </p:sp>
      <p:sp>
        <p:nvSpPr>
          <p:cNvPr id="25" name="テキスト ボックス 24">
            <a:extLst>
              <a:ext uri="{FF2B5EF4-FFF2-40B4-BE49-F238E27FC236}">
                <a16:creationId xmlns:a16="http://schemas.microsoft.com/office/drawing/2014/main" id="{9AB36E8C-DFDD-E5AD-FD6E-F692E15BD8C5}"/>
              </a:ext>
            </a:extLst>
          </p:cNvPr>
          <p:cNvSpPr txBox="1"/>
          <p:nvPr/>
        </p:nvSpPr>
        <p:spPr>
          <a:xfrm>
            <a:off x="4665457" y="4020497"/>
            <a:ext cx="1080000" cy="369332"/>
          </a:xfrm>
          <a:prstGeom prst="rect">
            <a:avLst/>
          </a:prstGeom>
          <a:noFill/>
        </p:spPr>
        <p:txBody>
          <a:bodyPr wrap="square" rtlCol="0">
            <a:spAutoFit/>
          </a:bodyPr>
          <a:lstStyle/>
          <a:p>
            <a:pPr algn="ctr"/>
            <a:r>
              <a:rPr kumimoji="1" lang="en-US" altLang="ja-JP"/>
              <a:t>1</a:t>
            </a:r>
            <a:endParaRPr kumimoji="1" lang="ja-JP" altLang="en-US"/>
          </a:p>
        </p:txBody>
      </p:sp>
      <p:sp>
        <p:nvSpPr>
          <p:cNvPr id="26" name="テキスト ボックス 25">
            <a:extLst>
              <a:ext uri="{FF2B5EF4-FFF2-40B4-BE49-F238E27FC236}">
                <a16:creationId xmlns:a16="http://schemas.microsoft.com/office/drawing/2014/main" id="{6D77261A-903C-619C-D0C9-CC00417B03BE}"/>
              </a:ext>
            </a:extLst>
          </p:cNvPr>
          <p:cNvSpPr txBox="1"/>
          <p:nvPr/>
        </p:nvSpPr>
        <p:spPr>
          <a:xfrm>
            <a:off x="2177305" y="4020497"/>
            <a:ext cx="1080000" cy="369332"/>
          </a:xfrm>
          <a:prstGeom prst="rect">
            <a:avLst/>
          </a:prstGeom>
          <a:noFill/>
        </p:spPr>
        <p:txBody>
          <a:bodyPr wrap="square" rtlCol="0">
            <a:spAutoFit/>
          </a:bodyPr>
          <a:lstStyle/>
          <a:p>
            <a:pPr algn="ctr"/>
            <a:r>
              <a:rPr kumimoji="1" lang="en-US" altLang="ja-JP"/>
              <a:t>0.001</a:t>
            </a:r>
            <a:endParaRPr kumimoji="1" lang="ja-JP" altLang="en-US"/>
          </a:p>
        </p:txBody>
      </p:sp>
      <p:sp>
        <p:nvSpPr>
          <p:cNvPr id="27" name="テキスト ボックス 26">
            <a:extLst>
              <a:ext uri="{FF2B5EF4-FFF2-40B4-BE49-F238E27FC236}">
                <a16:creationId xmlns:a16="http://schemas.microsoft.com/office/drawing/2014/main" id="{7E03F289-74D0-802C-DB9D-EBE042152F7F}"/>
              </a:ext>
            </a:extLst>
          </p:cNvPr>
          <p:cNvSpPr txBox="1"/>
          <p:nvPr/>
        </p:nvSpPr>
        <p:spPr>
          <a:xfrm>
            <a:off x="3100721" y="4020497"/>
            <a:ext cx="1080000" cy="369332"/>
          </a:xfrm>
          <a:prstGeom prst="rect">
            <a:avLst/>
          </a:prstGeom>
          <a:noFill/>
        </p:spPr>
        <p:txBody>
          <a:bodyPr wrap="square" rtlCol="0">
            <a:spAutoFit/>
          </a:bodyPr>
          <a:lstStyle/>
          <a:p>
            <a:pPr algn="ctr"/>
            <a:r>
              <a:rPr kumimoji="1" lang="en-US" altLang="ja-JP"/>
              <a:t>0.01</a:t>
            </a:r>
            <a:endParaRPr kumimoji="1" lang="ja-JP" altLang="en-US"/>
          </a:p>
        </p:txBody>
      </p:sp>
    </p:spTree>
    <p:extLst>
      <p:ext uri="{BB962C8B-B14F-4D97-AF65-F5344CB8AC3E}">
        <p14:creationId xmlns:p14="http://schemas.microsoft.com/office/powerpoint/2010/main" val="87071122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A850C95-64BE-CD34-554D-149E8AB09FD4}"/>
              </a:ext>
            </a:extLst>
          </p:cNvPr>
          <p:cNvSpPr>
            <a:spLocks noGrp="1"/>
          </p:cNvSpPr>
          <p:nvPr>
            <p:ph type="title"/>
          </p:nvPr>
        </p:nvSpPr>
        <p:spPr/>
        <p:txBody>
          <a:bodyPr/>
          <a:lstStyle/>
          <a:p>
            <a:r>
              <a:rPr lang="ja-JP" altLang="en-US"/>
              <a:t>動画記録フォーマットの種類</a:t>
            </a:r>
            <a:endParaRPr kumimoji="1" lang="ja-JP" altLang="en-US"/>
          </a:p>
        </p:txBody>
      </p:sp>
      <p:sp>
        <p:nvSpPr>
          <p:cNvPr id="80" name="コンテンツ プレースホルダー 79">
            <a:extLst>
              <a:ext uri="{FF2B5EF4-FFF2-40B4-BE49-F238E27FC236}">
                <a16:creationId xmlns:a16="http://schemas.microsoft.com/office/drawing/2014/main" id="{F5DC1872-16EC-5598-5C08-4B150E0BDB6A}"/>
              </a:ext>
            </a:extLst>
          </p:cNvPr>
          <p:cNvSpPr>
            <a:spLocks noGrp="1"/>
          </p:cNvSpPr>
          <p:nvPr>
            <p:ph idx="1"/>
          </p:nvPr>
        </p:nvSpPr>
        <p:spPr/>
        <p:txBody>
          <a:bodyPr/>
          <a:lstStyle/>
          <a:p>
            <a:r>
              <a:rPr lang="ja-JP" altLang="en-US"/>
              <a:t>編集用途なら</a:t>
            </a:r>
            <a:r>
              <a:rPr lang="en-US" altLang="ja-JP"/>
              <a:t>RAW</a:t>
            </a:r>
            <a:r>
              <a:rPr lang="ja-JP" altLang="en-US"/>
              <a:t>、もしくは</a:t>
            </a:r>
            <a:r>
              <a:rPr lang="en-US" altLang="ja-JP"/>
              <a:t>Log</a:t>
            </a:r>
            <a:r>
              <a:rPr lang="ja-JP" altLang="en-US"/>
              <a:t>で記録</a:t>
            </a:r>
          </a:p>
        </p:txBody>
      </p:sp>
      <p:sp>
        <p:nvSpPr>
          <p:cNvPr id="5" name="正方形/長方形 4">
            <a:extLst>
              <a:ext uri="{FF2B5EF4-FFF2-40B4-BE49-F238E27FC236}">
                <a16:creationId xmlns:a16="http://schemas.microsoft.com/office/drawing/2014/main" id="{7E58BD92-C11E-C45E-F22C-C2A64CD11AF7}"/>
              </a:ext>
            </a:extLst>
          </p:cNvPr>
          <p:cNvSpPr/>
          <p:nvPr/>
        </p:nvSpPr>
        <p:spPr>
          <a:xfrm>
            <a:off x="1319991" y="2445348"/>
            <a:ext cx="811478" cy="1145656"/>
          </a:xfrm>
          <a:prstGeom prst="rect">
            <a:avLst/>
          </a:prstGeom>
          <a:solidFill>
            <a:schemeClr val="tx1">
              <a:lumMod val="65000"/>
              <a:lumOff val="35000"/>
            </a:schemeClr>
          </a:solidFill>
        </p:spPr>
        <p:style>
          <a:lnRef idx="2">
            <a:schemeClr val="dk1">
              <a:shade val="15000"/>
            </a:schemeClr>
          </a:lnRef>
          <a:fillRef idx="1">
            <a:schemeClr val="dk1"/>
          </a:fillRef>
          <a:effectRef idx="0">
            <a:schemeClr val="dk1"/>
          </a:effectRef>
          <a:fontRef idx="minor">
            <a:schemeClr val="lt1"/>
          </a:fontRef>
        </p:style>
        <p:txBody>
          <a:bodyPr wrap="none" rtlCol="0" anchor="ctr"/>
          <a:lstStyle/>
          <a:p>
            <a:pPr algn="ctr"/>
            <a:r>
              <a:rPr lang="ja-JP" altLang="en-US" sz="1600"/>
              <a:t>センサー</a:t>
            </a:r>
            <a:endParaRPr lang="en-US" altLang="ja-JP" sz="1600"/>
          </a:p>
        </p:txBody>
      </p:sp>
      <p:cxnSp>
        <p:nvCxnSpPr>
          <p:cNvPr id="6" name="直線矢印コネクタ 5">
            <a:extLst>
              <a:ext uri="{FF2B5EF4-FFF2-40B4-BE49-F238E27FC236}">
                <a16:creationId xmlns:a16="http://schemas.microsoft.com/office/drawing/2014/main" id="{806B9862-A3A2-1B36-59E9-B3BF3A5D1B37}"/>
              </a:ext>
            </a:extLst>
          </p:cNvPr>
          <p:cNvCxnSpPr>
            <a:cxnSpLocks/>
          </p:cNvCxnSpPr>
          <p:nvPr/>
        </p:nvCxnSpPr>
        <p:spPr>
          <a:xfrm>
            <a:off x="464820" y="3018176"/>
            <a:ext cx="855170" cy="0"/>
          </a:xfrm>
          <a:prstGeom prst="straightConnector1">
            <a:avLst/>
          </a:prstGeom>
          <a:ln w="76200">
            <a:solidFill>
              <a:srgbClr val="FFC000"/>
            </a:solidFill>
            <a:tailEnd type="triangle"/>
          </a:ln>
        </p:spPr>
        <p:style>
          <a:lnRef idx="2">
            <a:schemeClr val="accent1"/>
          </a:lnRef>
          <a:fillRef idx="0">
            <a:schemeClr val="accent1"/>
          </a:fillRef>
          <a:effectRef idx="1">
            <a:schemeClr val="accent1"/>
          </a:effectRef>
          <a:fontRef idx="minor">
            <a:schemeClr val="tx1"/>
          </a:fontRef>
        </p:style>
      </p:cxnSp>
      <p:sp>
        <p:nvSpPr>
          <p:cNvPr id="9" name="正方形/長方形 8">
            <a:extLst>
              <a:ext uri="{FF2B5EF4-FFF2-40B4-BE49-F238E27FC236}">
                <a16:creationId xmlns:a16="http://schemas.microsoft.com/office/drawing/2014/main" id="{B72861BD-F3C7-FF67-5D5E-DF009B7ABE5F}"/>
              </a:ext>
            </a:extLst>
          </p:cNvPr>
          <p:cNvSpPr/>
          <p:nvPr/>
        </p:nvSpPr>
        <p:spPr>
          <a:xfrm>
            <a:off x="2340984" y="2445348"/>
            <a:ext cx="569856" cy="1145656"/>
          </a:xfrm>
          <a:prstGeom prst="rect">
            <a:avLst/>
          </a:prstGeom>
          <a:solidFill>
            <a:schemeClr val="tx1">
              <a:lumMod val="65000"/>
              <a:lumOff val="35000"/>
            </a:schemeClr>
          </a:solidFill>
        </p:spPr>
        <p:style>
          <a:lnRef idx="2">
            <a:schemeClr val="dk1">
              <a:shade val="15000"/>
            </a:schemeClr>
          </a:lnRef>
          <a:fillRef idx="1">
            <a:schemeClr val="dk1"/>
          </a:fillRef>
          <a:effectRef idx="0">
            <a:schemeClr val="dk1"/>
          </a:effectRef>
          <a:fontRef idx="minor">
            <a:schemeClr val="lt1"/>
          </a:fontRef>
        </p:style>
        <p:txBody>
          <a:bodyPr wrap="none" rtlCol="0" anchor="ctr"/>
          <a:lstStyle/>
          <a:p>
            <a:pPr algn="ctr"/>
            <a:r>
              <a:rPr kumimoji="1" lang="en-US" altLang="ja-JP" sz="1600"/>
              <a:t>AD</a:t>
            </a:r>
          </a:p>
          <a:p>
            <a:pPr algn="ctr"/>
            <a:r>
              <a:rPr kumimoji="1" lang="ja-JP" altLang="en-US" sz="1600"/>
              <a:t>変換</a:t>
            </a:r>
          </a:p>
        </p:txBody>
      </p:sp>
      <p:sp>
        <p:nvSpPr>
          <p:cNvPr id="10" name="正方形/長方形 9">
            <a:extLst>
              <a:ext uri="{FF2B5EF4-FFF2-40B4-BE49-F238E27FC236}">
                <a16:creationId xmlns:a16="http://schemas.microsoft.com/office/drawing/2014/main" id="{DEA3EAAF-1F5D-2116-9B43-448A886918BB}"/>
              </a:ext>
            </a:extLst>
          </p:cNvPr>
          <p:cNvSpPr/>
          <p:nvPr/>
        </p:nvSpPr>
        <p:spPr>
          <a:xfrm>
            <a:off x="3927914" y="3602933"/>
            <a:ext cx="972612" cy="1145656"/>
          </a:xfrm>
          <a:prstGeom prst="rect">
            <a:avLst/>
          </a:prstGeom>
          <a:pattFill prst="plaid">
            <a:fgClr>
              <a:schemeClr val="tx1">
                <a:lumMod val="65000"/>
                <a:lumOff val="35000"/>
              </a:schemeClr>
            </a:fgClr>
            <a:bgClr>
              <a:schemeClr val="tx1">
                <a:lumMod val="50000"/>
                <a:lumOff val="50000"/>
              </a:schemeClr>
            </a:bgClr>
          </a:pattFill>
        </p:spPr>
        <p:style>
          <a:lnRef idx="2">
            <a:schemeClr val="dk1">
              <a:shade val="15000"/>
            </a:schemeClr>
          </a:lnRef>
          <a:fillRef idx="1">
            <a:schemeClr val="dk1"/>
          </a:fillRef>
          <a:effectRef idx="0">
            <a:schemeClr val="dk1"/>
          </a:effectRef>
          <a:fontRef idx="minor">
            <a:schemeClr val="lt1"/>
          </a:fontRef>
        </p:style>
        <p:txBody>
          <a:bodyPr wrap="none" rtlCol="0" anchor="ctr"/>
          <a:lstStyle/>
          <a:p>
            <a:pPr algn="ctr"/>
            <a:r>
              <a:rPr kumimoji="1" lang="en-US" altLang="ja-JP" sz="1600" err="1"/>
              <a:t>Demosaic</a:t>
            </a:r>
            <a:endParaRPr kumimoji="1" lang="ja-JP" altLang="en-US" sz="1600"/>
          </a:p>
        </p:txBody>
      </p:sp>
      <p:sp>
        <p:nvSpPr>
          <p:cNvPr id="11" name="正方形/長方形 10">
            <a:extLst>
              <a:ext uri="{FF2B5EF4-FFF2-40B4-BE49-F238E27FC236}">
                <a16:creationId xmlns:a16="http://schemas.microsoft.com/office/drawing/2014/main" id="{332F6E9D-181B-CF60-3AD1-843D032DD88F}"/>
              </a:ext>
            </a:extLst>
          </p:cNvPr>
          <p:cNvSpPr/>
          <p:nvPr/>
        </p:nvSpPr>
        <p:spPr>
          <a:xfrm>
            <a:off x="5154183" y="4839215"/>
            <a:ext cx="844323" cy="1145656"/>
          </a:xfrm>
          <a:prstGeom prst="rect">
            <a:avLst/>
          </a:prstGeom>
          <a:gradFill>
            <a:gsLst>
              <a:gs pos="48600">
                <a:srgbClr val="00B050">
                  <a:alpha val="70000"/>
                </a:srgbClr>
              </a:gs>
              <a:gs pos="0">
                <a:srgbClr val="FF0000">
                  <a:alpha val="70000"/>
                </a:srgbClr>
              </a:gs>
              <a:gs pos="100000">
                <a:srgbClr val="0070C0">
                  <a:alpha val="70000"/>
                </a:srgbClr>
              </a:gs>
            </a:gsLst>
            <a:lin ang="0" scaled="1"/>
          </a:gradFill>
        </p:spPr>
        <p:style>
          <a:lnRef idx="2">
            <a:schemeClr val="dk1">
              <a:shade val="15000"/>
            </a:schemeClr>
          </a:lnRef>
          <a:fillRef idx="1">
            <a:schemeClr val="dk1"/>
          </a:fillRef>
          <a:effectRef idx="0">
            <a:schemeClr val="dk1"/>
          </a:effectRef>
          <a:fontRef idx="minor">
            <a:schemeClr val="lt1"/>
          </a:fontRef>
        </p:style>
        <p:txBody>
          <a:bodyPr wrap="none" rtlCol="0" anchor="ctr"/>
          <a:lstStyle/>
          <a:p>
            <a:pPr algn="ctr"/>
            <a:r>
              <a:rPr lang="ja-JP" altLang="en-US" sz="1600"/>
              <a:t>色空間</a:t>
            </a:r>
            <a:endParaRPr lang="en-US" altLang="ja-JP" sz="1600"/>
          </a:p>
          <a:p>
            <a:pPr algn="ctr"/>
            <a:r>
              <a:rPr lang="ja-JP" altLang="en-US" sz="1600"/>
              <a:t>変換</a:t>
            </a:r>
            <a:endParaRPr lang="en-US" altLang="ja-JP" sz="1600"/>
          </a:p>
          <a:p>
            <a:pPr algn="ctr"/>
            <a:r>
              <a:rPr lang="ja-JP" altLang="en-US" sz="1000"/>
              <a:t>（規格）</a:t>
            </a:r>
            <a:endParaRPr lang="en-US" altLang="ja-JP" sz="1000"/>
          </a:p>
        </p:txBody>
      </p:sp>
      <p:cxnSp>
        <p:nvCxnSpPr>
          <p:cNvPr id="14" name="直線矢印コネクタ 13">
            <a:extLst>
              <a:ext uri="{FF2B5EF4-FFF2-40B4-BE49-F238E27FC236}">
                <a16:creationId xmlns:a16="http://schemas.microsoft.com/office/drawing/2014/main" id="{5DC29FB1-372C-8D4E-3B63-9DD07D97BDF3}"/>
              </a:ext>
            </a:extLst>
          </p:cNvPr>
          <p:cNvCxnSpPr>
            <a:cxnSpLocks/>
            <a:stCxn id="5" idx="3"/>
            <a:endCxn id="9" idx="1"/>
          </p:cNvCxnSpPr>
          <p:nvPr/>
        </p:nvCxnSpPr>
        <p:spPr>
          <a:xfrm>
            <a:off x="2131469" y="3018176"/>
            <a:ext cx="209515" cy="0"/>
          </a:xfrm>
          <a:prstGeom prst="straightConnector1">
            <a:avLst/>
          </a:prstGeom>
          <a:ln w="76200">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6" name="コネクタ: カギ線 15">
            <a:extLst>
              <a:ext uri="{FF2B5EF4-FFF2-40B4-BE49-F238E27FC236}">
                <a16:creationId xmlns:a16="http://schemas.microsoft.com/office/drawing/2014/main" id="{1078E6EA-8B06-B161-6B15-E12FCBDAF630}"/>
              </a:ext>
            </a:extLst>
          </p:cNvPr>
          <p:cNvCxnSpPr>
            <a:cxnSpLocks/>
            <a:stCxn id="9" idx="3"/>
            <a:endCxn id="10" idx="1"/>
          </p:cNvCxnSpPr>
          <p:nvPr/>
        </p:nvCxnSpPr>
        <p:spPr>
          <a:xfrm>
            <a:off x="2910840" y="3018176"/>
            <a:ext cx="1017074" cy="1157585"/>
          </a:xfrm>
          <a:prstGeom prst="bentConnector3">
            <a:avLst>
              <a:gd name="adj1" fmla="val 21905"/>
            </a:avLst>
          </a:prstGeom>
          <a:ln w="76200"/>
        </p:spPr>
        <p:style>
          <a:lnRef idx="2">
            <a:schemeClr val="accent1"/>
          </a:lnRef>
          <a:fillRef idx="0">
            <a:schemeClr val="accent1"/>
          </a:fillRef>
          <a:effectRef idx="1">
            <a:schemeClr val="accent1"/>
          </a:effectRef>
          <a:fontRef idx="minor">
            <a:schemeClr val="tx1"/>
          </a:fontRef>
        </p:style>
      </p:cxnSp>
      <p:cxnSp>
        <p:nvCxnSpPr>
          <p:cNvPr id="17" name="コネクタ: カギ線 16">
            <a:extLst>
              <a:ext uri="{FF2B5EF4-FFF2-40B4-BE49-F238E27FC236}">
                <a16:creationId xmlns:a16="http://schemas.microsoft.com/office/drawing/2014/main" id="{CA36EB29-A670-1D7A-114C-978A45A35F73}"/>
              </a:ext>
            </a:extLst>
          </p:cNvPr>
          <p:cNvCxnSpPr>
            <a:cxnSpLocks/>
            <a:stCxn id="10" idx="3"/>
            <a:endCxn id="11" idx="1"/>
          </p:cNvCxnSpPr>
          <p:nvPr/>
        </p:nvCxnSpPr>
        <p:spPr>
          <a:xfrm>
            <a:off x="4900526" y="4175761"/>
            <a:ext cx="253658" cy="1236282"/>
          </a:xfrm>
          <a:prstGeom prst="bentConnector3">
            <a:avLst>
              <a:gd name="adj1" fmla="val 50000"/>
            </a:avLst>
          </a:prstGeom>
          <a:ln w="57150"/>
        </p:spPr>
        <p:style>
          <a:lnRef idx="2">
            <a:schemeClr val="accent1"/>
          </a:lnRef>
          <a:fillRef idx="0">
            <a:schemeClr val="accent1"/>
          </a:fillRef>
          <a:effectRef idx="1">
            <a:schemeClr val="accent1"/>
          </a:effectRef>
          <a:fontRef idx="minor">
            <a:schemeClr val="tx1"/>
          </a:fontRef>
        </p:style>
      </p:cxnSp>
      <p:cxnSp>
        <p:nvCxnSpPr>
          <p:cNvPr id="21" name="直線矢印コネクタ 20">
            <a:extLst>
              <a:ext uri="{FF2B5EF4-FFF2-40B4-BE49-F238E27FC236}">
                <a16:creationId xmlns:a16="http://schemas.microsoft.com/office/drawing/2014/main" id="{1D551E97-7F0E-29F7-5F9B-F4DA854D809F}"/>
              </a:ext>
            </a:extLst>
          </p:cNvPr>
          <p:cNvCxnSpPr>
            <a:cxnSpLocks/>
            <a:stCxn id="9" idx="3"/>
            <a:endCxn id="22" idx="1"/>
          </p:cNvCxnSpPr>
          <p:nvPr/>
        </p:nvCxnSpPr>
        <p:spPr>
          <a:xfrm flipV="1">
            <a:off x="2910840" y="3003037"/>
            <a:ext cx="5616980" cy="15139"/>
          </a:xfrm>
          <a:prstGeom prst="straightConnector1">
            <a:avLst/>
          </a:prstGeom>
          <a:ln w="76200">
            <a:tailEnd type="triangle"/>
          </a:ln>
        </p:spPr>
        <p:style>
          <a:lnRef idx="2">
            <a:schemeClr val="accent1"/>
          </a:lnRef>
          <a:fillRef idx="0">
            <a:schemeClr val="accent1"/>
          </a:fillRef>
          <a:effectRef idx="1">
            <a:schemeClr val="accent1"/>
          </a:effectRef>
          <a:fontRef idx="minor">
            <a:schemeClr val="tx1"/>
          </a:fontRef>
        </p:style>
      </p:cxnSp>
      <p:sp>
        <p:nvSpPr>
          <p:cNvPr id="22" name="テキスト ボックス 21">
            <a:extLst>
              <a:ext uri="{FF2B5EF4-FFF2-40B4-BE49-F238E27FC236}">
                <a16:creationId xmlns:a16="http://schemas.microsoft.com/office/drawing/2014/main" id="{8E781EFA-B0F6-F2FB-8012-53DA6C6C7482}"/>
              </a:ext>
            </a:extLst>
          </p:cNvPr>
          <p:cNvSpPr txBox="1"/>
          <p:nvPr/>
        </p:nvSpPr>
        <p:spPr>
          <a:xfrm>
            <a:off x="8527820" y="2772204"/>
            <a:ext cx="1009619" cy="461665"/>
          </a:xfrm>
          <a:prstGeom prst="rect">
            <a:avLst/>
          </a:prstGeom>
          <a:noFill/>
        </p:spPr>
        <p:txBody>
          <a:bodyPr wrap="square" rtlCol="0">
            <a:spAutoFit/>
          </a:bodyPr>
          <a:lstStyle/>
          <a:p>
            <a:r>
              <a:rPr kumimoji="1" lang="en-US" altLang="ja-JP" sz="2400" b="1"/>
              <a:t>RAW</a:t>
            </a:r>
            <a:endParaRPr kumimoji="1" lang="ja-JP" altLang="en-US" sz="2400" b="1"/>
          </a:p>
        </p:txBody>
      </p:sp>
      <p:sp>
        <p:nvSpPr>
          <p:cNvPr id="29" name="正方形/長方形 28">
            <a:extLst>
              <a:ext uri="{FF2B5EF4-FFF2-40B4-BE49-F238E27FC236}">
                <a16:creationId xmlns:a16="http://schemas.microsoft.com/office/drawing/2014/main" id="{F5E9B495-361F-8D2D-971C-25A9AAB2D4D6}"/>
              </a:ext>
            </a:extLst>
          </p:cNvPr>
          <p:cNvSpPr/>
          <p:nvPr/>
        </p:nvSpPr>
        <p:spPr>
          <a:xfrm>
            <a:off x="6230394" y="3602933"/>
            <a:ext cx="844323" cy="1145656"/>
          </a:xfrm>
          <a:prstGeom prst="rect">
            <a:avLst/>
          </a:prstGeom>
          <a:gradFill>
            <a:gsLst>
              <a:gs pos="10000">
                <a:schemeClr val="tx1"/>
              </a:gs>
              <a:gs pos="80000">
                <a:srgbClr val="ADADAD"/>
              </a:gs>
              <a:gs pos="100000">
                <a:schemeClr val="bg1"/>
              </a:gs>
            </a:gsLst>
            <a:lin ang="0" scaled="1"/>
          </a:gradFill>
        </p:spPr>
        <p:style>
          <a:lnRef idx="2">
            <a:schemeClr val="dk1">
              <a:shade val="15000"/>
            </a:schemeClr>
          </a:lnRef>
          <a:fillRef idx="1">
            <a:schemeClr val="dk1"/>
          </a:fillRef>
          <a:effectRef idx="0">
            <a:schemeClr val="dk1"/>
          </a:effectRef>
          <a:fontRef idx="minor">
            <a:schemeClr val="lt1"/>
          </a:fontRef>
        </p:style>
        <p:txBody>
          <a:bodyPr wrap="none" rtlCol="0" anchor="ctr"/>
          <a:lstStyle/>
          <a:p>
            <a:pPr algn="ctr"/>
            <a:r>
              <a:rPr kumimoji="1" lang="en-US" altLang="ja-JP" sz="1600"/>
              <a:t>Log</a:t>
            </a:r>
          </a:p>
          <a:p>
            <a:pPr algn="ctr"/>
            <a:r>
              <a:rPr kumimoji="1" lang="ja-JP" altLang="en-US" sz="1600"/>
              <a:t>ガンマ</a:t>
            </a:r>
            <a:endParaRPr kumimoji="1" lang="en-US" altLang="ja-JP" sz="1600"/>
          </a:p>
          <a:p>
            <a:pPr algn="ctr"/>
            <a:r>
              <a:rPr lang="ja-JP" altLang="en-US" sz="1000"/>
              <a:t>（メーカー毎）</a:t>
            </a:r>
            <a:endParaRPr kumimoji="1" lang="ja-JP" altLang="en-US" sz="1600"/>
          </a:p>
        </p:txBody>
      </p:sp>
      <p:sp>
        <p:nvSpPr>
          <p:cNvPr id="30" name="正方形/長方形 29">
            <a:extLst>
              <a:ext uri="{FF2B5EF4-FFF2-40B4-BE49-F238E27FC236}">
                <a16:creationId xmlns:a16="http://schemas.microsoft.com/office/drawing/2014/main" id="{50AA0D38-0939-9A53-28AB-8D06A5AC1FA8}"/>
              </a:ext>
            </a:extLst>
          </p:cNvPr>
          <p:cNvSpPr/>
          <p:nvPr/>
        </p:nvSpPr>
        <p:spPr>
          <a:xfrm>
            <a:off x="6230394" y="4839214"/>
            <a:ext cx="844323" cy="1145656"/>
          </a:xfrm>
          <a:prstGeom prst="rect">
            <a:avLst/>
          </a:prstGeom>
          <a:gradFill>
            <a:gsLst>
              <a:gs pos="0">
                <a:schemeClr val="tx1">
                  <a:lumMod val="85000"/>
                  <a:lumOff val="15000"/>
                </a:schemeClr>
              </a:gs>
              <a:gs pos="100000">
                <a:srgbClr val="ADADAD"/>
              </a:gs>
            </a:gsLst>
            <a:lin ang="0" scaled="1"/>
          </a:gradFill>
        </p:spPr>
        <p:style>
          <a:lnRef idx="2">
            <a:schemeClr val="dk1">
              <a:shade val="15000"/>
            </a:schemeClr>
          </a:lnRef>
          <a:fillRef idx="1">
            <a:schemeClr val="dk1"/>
          </a:fillRef>
          <a:effectRef idx="0">
            <a:schemeClr val="dk1"/>
          </a:effectRef>
          <a:fontRef idx="minor">
            <a:schemeClr val="lt1"/>
          </a:fontRef>
        </p:style>
        <p:txBody>
          <a:bodyPr wrap="none" rtlCol="0" anchor="ctr"/>
          <a:lstStyle/>
          <a:p>
            <a:pPr algn="ctr"/>
            <a:r>
              <a:rPr lang="ja-JP" altLang="en-US" sz="1600"/>
              <a:t>既定</a:t>
            </a:r>
            <a:endParaRPr lang="en-US" altLang="ja-JP" sz="1600"/>
          </a:p>
          <a:p>
            <a:pPr algn="ctr"/>
            <a:r>
              <a:rPr lang="ja-JP" altLang="en-US" sz="1600"/>
              <a:t>ガンマ</a:t>
            </a:r>
            <a:endParaRPr lang="en-US" altLang="ja-JP" sz="1600"/>
          </a:p>
          <a:p>
            <a:pPr algn="ctr"/>
            <a:r>
              <a:rPr lang="ja-JP" altLang="en-US" sz="1000"/>
              <a:t>（規格）</a:t>
            </a:r>
            <a:endParaRPr lang="en-US" altLang="ja-JP" sz="1000"/>
          </a:p>
        </p:txBody>
      </p:sp>
      <p:cxnSp>
        <p:nvCxnSpPr>
          <p:cNvPr id="33" name="直線矢印コネクタ 32">
            <a:extLst>
              <a:ext uri="{FF2B5EF4-FFF2-40B4-BE49-F238E27FC236}">
                <a16:creationId xmlns:a16="http://schemas.microsoft.com/office/drawing/2014/main" id="{A84AB658-6607-708C-C2BA-B146A93B729B}"/>
              </a:ext>
            </a:extLst>
          </p:cNvPr>
          <p:cNvCxnSpPr>
            <a:cxnSpLocks/>
            <a:stCxn id="48" idx="3"/>
          </p:cNvCxnSpPr>
          <p:nvPr/>
        </p:nvCxnSpPr>
        <p:spPr>
          <a:xfrm flipV="1">
            <a:off x="8062687" y="4175760"/>
            <a:ext cx="350121" cy="1"/>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35" name="直線コネクタ 34">
            <a:extLst>
              <a:ext uri="{FF2B5EF4-FFF2-40B4-BE49-F238E27FC236}">
                <a16:creationId xmlns:a16="http://schemas.microsoft.com/office/drawing/2014/main" id="{5D79659E-02A9-2210-87D2-FE8E1F21FE55}"/>
              </a:ext>
            </a:extLst>
          </p:cNvPr>
          <p:cNvCxnSpPr>
            <a:cxnSpLocks/>
            <a:stCxn id="10" idx="3"/>
            <a:endCxn id="23" idx="1"/>
          </p:cNvCxnSpPr>
          <p:nvPr/>
        </p:nvCxnSpPr>
        <p:spPr>
          <a:xfrm>
            <a:off x="4900526" y="4175761"/>
            <a:ext cx="253657" cy="0"/>
          </a:xfrm>
          <a:prstGeom prst="line">
            <a:avLst/>
          </a:prstGeom>
          <a:ln w="57150"/>
        </p:spPr>
        <p:style>
          <a:lnRef idx="2">
            <a:schemeClr val="accent1"/>
          </a:lnRef>
          <a:fillRef idx="0">
            <a:schemeClr val="accent1"/>
          </a:fillRef>
          <a:effectRef idx="1">
            <a:schemeClr val="accent1"/>
          </a:effectRef>
          <a:fontRef idx="minor">
            <a:schemeClr val="tx1"/>
          </a:fontRef>
        </p:style>
      </p:cxnSp>
      <p:sp>
        <p:nvSpPr>
          <p:cNvPr id="23" name="正方形/長方形 22">
            <a:extLst>
              <a:ext uri="{FF2B5EF4-FFF2-40B4-BE49-F238E27FC236}">
                <a16:creationId xmlns:a16="http://schemas.microsoft.com/office/drawing/2014/main" id="{0FD32254-BAF9-391A-EE48-321440582B93}"/>
              </a:ext>
            </a:extLst>
          </p:cNvPr>
          <p:cNvSpPr/>
          <p:nvPr/>
        </p:nvSpPr>
        <p:spPr>
          <a:xfrm>
            <a:off x="5154183" y="3602933"/>
            <a:ext cx="844323" cy="1145656"/>
          </a:xfrm>
          <a:prstGeom prst="rect">
            <a:avLst/>
          </a:prstGeom>
          <a:gradFill>
            <a:gsLst>
              <a:gs pos="48600">
                <a:srgbClr val="00B050">
                  <a:alpha val="90000"/>
                </a:srgbClr>
              </a:gs>
              <a:gs pos="0">
                <a:srgbClr val="FF0000">
                  <a:alpha val="90000"/>
                </a:srgbClr>
              </a:gs>
              <a:gs pos="100000">
                <a:srgbClr val="0070C0">
                  <a:alpha val="90000"/>
                </a:srgbClr>
              </a:gs>
            </a:gsLst>
            <a:lin ang="0" scaled="1"/>
          </a:gradFill>
        </p:spPr>
        <p:style>
          <a:lnRef idx="2">
            <a:schemeClr val="dk1">
              <a:shade val="15000"/>
            </a:schemeClr>
          </a:lnRef>
          <a:fillRef idx="1">
            <a:schemeClr val="dk1"/>
          </a:fillRef>
          <a:effectRef idx="0">
            <a:schemeClr val="dk1"/>
          </a:effectRef>
          <a:fontRef idx="minor">
            <a:schemeClr val="lt1"/>
          </a:fontRef>
        </p:style>
        <p:txBody>
          <a:bodyPr wrap="none" rtlCol="0" anchor="ctr"/>
          <a:lstStyle/>
          <a:p>
            <a:pPr algn="ctr"/>
            <a:r>
              <a:rPr lang="ja-JP" altLang="en-US" sz="1600"/>
              <a:t>色空間</a:t>
            </a:r>
            <a:endParaRPr lang="en-US" altLang="ja-JP" sz="1600"/>
          </a:p>
          <a:p>
            <a:pPr algn="ctr"/>
            <a:r>
              <a:rPr lang="ja-JP" altLang="en-US" sz="1600"/>
              <a:t>変換</a:t>
            </a:r>
            <a:endParaRPr lang="en-US" altLang="ja-JP" sz="1600"/>
          </a:p>
          <a:p>
            <a:pPr algn="ctr"/>
            <a:r>
              <a:rPr lang="ja-JP" altLang="en-US" sz="1000"/>
              <a:t>（メーカー毎</a:t>
            </a:r>
            <a:r>
              <a:rPr kumimoji="1" lang="ja-JP" altLang="en-US" sz="1000"/>
              <a:t>）</a:t>
            </a:r>
          </a:p>
        </p:txBody>
      </p:sp>
      <p:cxnSp>
        <p:nvCxnSpPr>
          <p:cNvPr id="37" name="直線コネクタ 36">
            <a:extLst>
              <a:ext uri="{FF2B5EF4-FFF2-40B4-BE49-F238E27FC236}">
                <a16:creationId xmlns:a16="http://schemas.microsoft.com/office/drawing/2014/main" id="{DCFBA4CB-4BAC-A05F-84AC-CDF2A823A202}"/>
              </a:ext>
            </a:extLst>
          </p:cNvPr>
          <p:cNvCxnSpPr>
            <a:stCxn id="11" idx="3"/>
            <a:endCxn id="30" idx="1"/>
          </p:cNvCxnSpPr>
          <p:nvPr/>
        </p:nvCxnSpPr>
        <p:spPr>
          <a:xfrm>
            <a:off x="5998507" y="5412043"/>
            <a:ext cx="231887" cy="0"/>
          </a:xfrm>
          <a:prstGeom prst="line">
            <a:avLst/>
          </a:prstGeom>
          <a:ln w="38100"/>
        </p:spPr>
        <p:style>
          <a:lnRef idx="2">
            <a:schemeClr val="accent1"/>
          </a:lnRef>
          <a:fillRef idx="0">
            <a:schemeClr val="accent1"/>
          </a:fillRef>
          <a:effectRef idx="1">
            <a:schemeClr val="accent1"/>
          </a:effectRef>
          <a:fontRef idx="minor">
            <a:schemeClr val="tx1"/>
          </a:fontRef>
        </p:style>
      </p:cxnSp>
      <p:cxnSp>
        <p:nvCxnSpPr>
          <p:cNvPr id="38" name="直線矢印コネクタ 37">
            <a:extLst>
              <a:ext uri="{FF2B5EF4-FFF2-40B4-BE49-F238E27FC236}">
                <a16:creationId xmlns:a16="http://schemas.microsoft.com/office/drawing/2014/main" id="{24FF127C-2E7C-5CF2-CCB9-112D23BA3C7F}"/>
              </a:ext>
            </a:extLst>
          </p:cNvPr>
          <p:cNvCxnSpPr>
            <a:cxnSpLocks/>
            <a:stCxn id="49" idx="3"/>
          </p:cNvCxnSpPr>
          <p:nvPr/>
        </p:nvCxnSpPr>
        <p:spPr>
          <a:xfrm>
            <a:off x="8062686" y="5412043"/>
            <a:ext cx="35012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41" name="テキスト ボックス 40">
            <a:extLst>
              <a:ext uri="{FF2B5EF4-FFF2-40B4-BE49-F238E27FC236}">
                <a16:creationId xmlns:a16="http://schemas.microsoft.com/office/drawing/2014/main" id="{46C0377D-F96D-7FFF-217B-CD09340950FE}"/>
              </a:ext>
            </a:extLst>
          </p:cNvPr>
          <p:cNvSpPr txBox="1"/>
          <p:nvPr/>
        </p:nvSpPr>
        <p:spPr>
          <a:xfrm>
            <a:off x="8615761" y="3941256"/>
            <a:ext cx="838784" cy="471757"/>
          </a:xfrm>
          <a:prstGeom prst="rect">
            <a:avLst/>
          </a:prstGeom>
          <a:noFill/>
        </p:spPr>
        <p:txBody>
          <a:bodyPr wrap="square" rtlCol="0">
            <a:spAutoFit/>
          </a:bodyPr>
          <a:lstStyle/>
          <a:p>
            <a:r>
              <a:rPr kumimoji="1" lang="en-US" altLang="ja-JP" sz="2400" b="1"/>
              <a:t>Log</a:t>
            </a:r>
            <a:endParaRPr kumimoji="1" lang="ja-JP" altLang="en-US" sz="2400" b="1"/>
          </a:p>
        </p:txBody>
      </p:sp>
      <p:sp>
        <p:nvSpPr>
          <p:cNvPr id="42" name="テキスト ボックス 41">
            <a:extLst>
              <a:ext uri="{FF2B5EF4-FFF2-40B4-BE49-F238E27FC236}">
                <a16:creationId xmlns:a16="http://schemas.microsoft.com/office/drawing/2014/main" id="{C2C4C57A-853A-ADDC-F36B-9E87A8D36972}"/>
              </a:ext>
            </a:extLst>
          </p:cNvPr>
          <p:cNvSpPr txBox="1"/>
          <p:nvPr/>
        </p:nvSpPr>
        <p:spPr>
          <a:xfrm>
            <a:off x="8363544" y="5160211"/>
            <a:ext cx="1181734" cy="707886"/>
          </a:xfrm>
          <a:prstGeom prst="rect">
            <a:avLst/>
          </a:prstGeom>
          <a:noFill/>
        </p:spPr>
        <p:txBody>
          <a:bodyPr wrap="none" rtlCol="0">
            <a:spAutoFit/>
          </a:bodyPr>
          <a:lstStyle/>
          <a:p>
            <a:pPr algn="ctr"/>
            <a:r>
              <a:rPr lang="en-US" altLang="ja-JP" sz="2400" b="1"/>
              <a:t>BT.</a:t>
            </a:r>
            <a:r>
              <a:rPr kumimoji="1" lang="en-US" altLang="ja-JP" sz="2400" b="1"/>
              <a:t>709</a:t>
            </a:r>
          </a:p>
          <a:p>
            <a:pPr algn="ctr"/>
            <a:r>
              <a:rPr lang="en-US" altLang="ja-JP" sz="1600"/>
              <a:t>8bit</a:t>
            </a:r>
            <a:endParaRPr kumimoji="1" lang="en-US" altLang="ja-JP" sz="2400"/>
          </a:p>
        </p:txBody>
      </p:sp>
      <p:sp>
        <p:nvSpPr>
          <p:cNvPr id="43" name="テキスト ボックス 42">
            <a:extLst>
              <a:ext uri="{FF2B5EF4-FFF2-40B4-BE49-F238E27FC236}">
                <a16:creationId xmlns:a16="http://schemas.microsoft.com/office/drawing/2014/main" id="{1290A4FD-9330-EAB6-4175-715E136198D4}"/>
              </a:ext>
            </a:extLst>
          </p:cNvPr>
          <p:cNvSpPr txBox="1"/>
          <p:nvPr/>
        </p:nvSpPr>
        <p:spPr>
          <a:xfrm>
            <a:off x="608794" y="2642131"/>
            <a:ext cx="389850" cy="338554"/>
          </a:xfrm>
          <a:prstGeom prst="rect">
            <a:avLst/>
          </a:prstGeom>
          <a:noFill/>
        </p:spPr>
        <p:txBody>
          <a:bodyPr wrap="none" rtlCol="0">
            <a:spAutoFit/>
          </a:bodyPr>
          <a:lstStyle/>
          <a:p>
            <a:r>
              <a:rPr kumimoji="1" lang="ja-JP" altLang="en-US" sz="1600">
                <a:solidFill>
                  <a:srgbClr val="FFC000"/>
                </a:solidFill>
              </a:rPr>
              <a:t>光</a:t>
            </a:r>
          </a:p>
        </p:txBody>
      </p:sp>
      <p:sp>
        <p:nvSpPr>
          <p:cNvPr id="48" name="正方形/長方形 47">
            <a:extLst>
              <a:ext uri="{FF2B5EF4-FFF2-40B4-BE49-F238E27FC236}">
                <a16:creationId xmlns:a16="http://schemas.microsoft.com/office/drawing/2014/main" id="{7E3E3AA2-C081-33DB-0945-EC3304E63B33}"/>
              </a:ext>
            </a:extLst>
          </p:cNvPr>
          <p:cNvSpPr/>
          <p:nvPr/>
        </p:nvSpPr>
        <p:spPr>
          <a:xfrm>
            <a:off x="7297193" y="3602933"/>
            <a:ext cx="765494" cy="1145656"/>
          </a:xfrm>
          <a:prstGeom prst="rect">
            <a:avLst/>
          </a:prstGeom>
          <a:solidFill>
            <a:schemeClr val="tx1">
              <a:lumMod val="65000"/>
              <a:lumOff val="35000"/>
            </a:schemeClr>
          </a:solidFill>
        </p:spPr>
        <p:style>
          <a:lnRef idx="2">
            <a:schemeClr val="dk1">
              <a:shade val="15000"/>
            </a:schemeClr>
          </a:lnRef>
          <a:fillRef idx="1">
            <a:schemeClr val="dk1"/>
          </a:fillRef>
          <a:effectRef idx="0">
            <a:schemeClr val="dk1"/>
          </a:effectRef>
          <a:fontRef idx="minor">
            <a:schemeClr val="lt1"/>
          </a:fontRef>
        </p:style>
        <p:txBody>
          <a:bodyPr wrap="none" rtlCol="0" anchor="ctr"/>
          <a:lstStyle/>
          <a:p>
            <a:pPr algn="ctr"/>
            <a:r>
              <a:rPr kumimoji="1" lang="ja-JP" altLang="en-US" sz="1600"/>
              <a:t>圧縮</a:t>
            </a:r>
          </a:p>
        </p:txBody>
      </p:sp>
      <p:sp>
        <p:nvSpPr>
          <p:cNvPr id="49" name="正方形/長方形 48">
            <a:extLst>
              <a:ext uri="{FF2B5EF4-FFF2-40B4-BE49-F238E27FC236}">
                <a16:creationId xmlns:a16="http://schemas.microsoft.com/office/drawing/2014/main" id="{1AC92330-E7DB-37CF-E382-EB7940441AD3}"/>
              </a:ext>
            </a:extLst>
          </p:cNvPr>
          <p:cNvSpPr/>
          <p:nvPr/>
        </p:nvSpPr>
        <p:spPr>
          <a:xfrm>
            <a:off x="7297191" y="4839215"/>
            <a:ext cx="765495" cy="1145656"/>
          </a:xfrm>
          <a:prstGeom prst="rect">
            <a:avLst/>
          </a:prstGeom>
          <a:solidFill>
            <a:schemeClr val="tx1">
              <a:lumMod val="65000"/>
              <a:lumOff val="35000"/>
            </a:schemeClr>
          </a:solidFill>
        </p:spPr>
        <p:style>
          <a:lnRef idx="2">
            <a:schemeClr val="dk1">
              <a:shade val="15000"/>
            </a:schemeClr>
          </a:lnRef>
          <a:fillRef idx="1">
            <a:schemeClr val="dk1"/>
          </a:fillRef>
          <a:effectRef idx="0">
            <a:schemeClr val="dk1"/>
          </a:effectRef>
          <a:fontRef idx="minor">
            <a:schemeClr val="lt1"/>
          </a:fontRef>
        </p:style>
        <p:txBody>
          <a:bodyPr wrap="none" rtlCol="0" anchor="ctr"/>
          <a:lstStyle/>
          <a:p>
            <a:pPr algn="ctr"/>
            <a:r>
              <a:rPr kumimoji="1" lang="ja-JP" altLang="en-US" sz="1600"/>
              <a:t>圧縮</a:t>
            </a:r>
          </a:p>
        </p:txBody>
      </p:sp>
      <p:cxnSp>
        <p:nvCxnSpPr>
          <p:cNvPr id="55" name="直線コネクタ 54">
            <a:extLst>
              <a:ext uri="{FF2B5EF4-FFF2-40B4-BE49-F238E27FC236}">
                <a16:creationId xmlns:a16="http://schemas.microsoft.com/office/drawing/2014/main" id="{D1B73722-A365-8DA5-AD69-D6E1CFD61081}"/>
              </a:ext>
            </a:extLst>
          </p:cNvPr>
          <p:cNvCxnSpPr>
            <a:cxnSpLocks/>
            <a:stCxn id="23" idx="3"/>
            <a:endCxn id="29" idx="1"/>
          </p:cNvCxnSpPr>
          <p:nvPr/>
        </p:nvCxnSpPr>
        <p:spPr>
          <a:xfrm>
            <a:off x="5998506" y="4175761"/>
            <a:ext cx="231888" cy="0"/>
          </a:xfrm>
          <a:prstGeom prst="line">
            <a:avLst/>
          </a:prstGeom>
          <a:ln w="57150"/>
        </p:spPr>
        <p:style>
          <a:lnRef idx="2">
            <a:schemeClr val="accent1"/>
          </a:lnRef>
          <a:fillRef idx="0">
            <a:schemeClr val="accent1"/>
          </a:fillRef>
          <a:effectRef idx="1">
            <a:schemeClr val="accent1"/>
          </a:effectRef>
          <a:fontRef idx="minor">
            <a:schemeClr val="tx1"/>
          </a:fontRef>
        </p:style>
      </p:cxnSp>
      <p:cxnSp>
        <p:nvCxnSpPr>
          <p:cNvPr id="60" name="直線コネクタ 59">
            <a:extLst>
              <a:ext uri="{FF2B5EF4-FFF2-40B4-BE49-F238E27FC236}">
                <a16:creationId xmlns:a16="http://schemas.microsoft.com/office/drawing/2014/main" id="{EBF98F9F-1AC3-5C07-565E-2C209B335DCB}"/>
              </a:ext>
            </a:extLst>
          </p:cNvPr>
          <p:cNvCxnSpPr>
            <a:cxnSpLocks/>
            <a:stCxn id="30" idx="3"/>
            <a:endCxn id="49" idx="1"/>
          </p:cNvCxnSpPr>
          <p:nvPr/>
        </p:nvCxnSpPr>
        <p:spPr>
          <a:xfrm>
            <a:off x="7074717" y="5412042"/>
            <a:ext cx="222474" cy="1"/>
          </a:xfrm>
          <a:prstGeom prst="line">
            <a:avLst/>
          </a:prstGeom>
          <a:ln w="19050"/>
        </p:spPr>
        <p:style>
          <a:lnRef idx="2">
            <a:schemeClr val="accent1"/>
          </a:lnRef>
          <a:fillRef idx="0">
            <a:schemeClr val="accent1"/>
          </a:fillRef>
          <a:effectRef idx="1">
            <a:schemeClr val="accent1"/>
          </a:effectRef>
          <a:fontRef idx="minor">
            <a:schemeClr val="tx1"/>
          </a:fontRef>
        </p:style>
      </p:cxnSp>
      <p:cxnSp>
        <p:nvCxnSpPr>
          <p:cNvPr id="64" name="直線コネクタ 63">
            <a:extLst>
              <a:ext uri="{FF2B5EF4-FFF2-40B4-BE49-F238E27FC236}">
                <a16:creationId xmlns:a16="http://schemas.microsoft.com/office/drawing/2014/main" id="{CD8DC0AE-CACA-00AD-87B9-3207D4072559}"/>
              </a:ext>
            </a:extLst>
          </p:cNvPr>
          <p:cNvCxnSpPr>
            <a:cxnSpLocks/>
            <a:stCxn id="29" idx="3"/>
            <a:endCxn id="48" idx="1"/>
          </p:cNvCxnSpPr>
          <p:nvPr/>
        </p:nvCxnSpPr>
        <p:spPr>
          <a:xfrm>
            <a:off x="7074717" y="4175761"/>
            <a:ext cx="222476" cy="0"/>
          </a:xfrm>
          <a:prstGeom prst="line">
            <a:avLst/>
          </a:prstGeom>
          <a:ln w="57150"/>
        </p:spPr>
        <p:style>
          <a:lnRef idx="2">
            <a:schemeClr val="accent1"/>
          </a:lnRef>
          <a:fillRef idx="0">
            <a:schemeClr val="accent1"/>
          </a:fillRef>
          <a:effectRef idx="1">
            <a:schemeClr val="accent1"/>
          </a:effectRef>
          <a:fontRef idx="minor">
            <a:schemeClr val="tx1"/>
          </a:fontRef>
        </p:style>
      </p:cxnSp>
      <p:sp>
        <p:nvSpPr>
          <p:cNvPr id="67" name="テキスト ボックス 66">
            <a:extLst>
              <a:ext uri="{FF2B5EF4-FFF2-40B4-BE49-F238E27FC236}">
                <a16:creationId xmlns:a16="http://schemas.microsoft.com/office/drawing/2014/main" id="{CE5E057A-17B8-E67D-4C1E-289A4476067C}"/>
              </a:ext>
            </a:extLst>
          </p:cNvPr>
          <p:cNvSpPr txBox="1"/>
          <p:nvPr/>
        </p:nvSpPr>
        <p:spPr>
          <a:xfrm>
            <a:off x="9618789" y="2286892"/>
            <a:ext cx="2334374" cy="369332"/>
          </a:xfrm>
          <a:prstGeom prst="rect">
            <a:avLst/>
          </a:prstGeom>
          <a:noFill/>
        </p:spPr>
        <p:txBody>
          <a:bodyPr wrap="square" rtlCol="0">
            <a:spAutoFit/>
          </a:bodyPr>
          <a:lstStyle/>
          <a:p>
            <a:pPr algn="ctr"/>
            <a:r>
              <a:rPr kumimoji="1" lang="ja-JP" altLang="en-US"/>
              <a:t>情報量</a:t>
            </a:r>
            <a:r>
              <a:rPr kumimoji="1" lang="en-US" altLang="ja-JP"/>
              <a:t>+</a:t>
            </a:r>
          </a:p>
        </p:txBody>
      </p:sp>
      <p:sp>
        <p:nvSpPr>
          <p:cNvPr id="69" name="テキスト ボックス 68">
            <a:extLst>
              <a:ext uri="{FF2B5EF4-FFF2-40B4-BE49-F238E27FC236}">
                <a16:creationId xmlns:a16="http://schemas.microsoft.com/office/drawing/2014/main" id="{60FF1E2B-C6FF-54D3-1EA1-0C309B577B6B}"/>
              </a:ext>
            </a:extLst>
          </p:cNvPr>
          <p:cNvSpPr txBox="1"/>
          <p:nvPr/>
        </p:nvSpPr>
        <p:spPr>
          <a:xfrm>
            <a:off x="9618789" y="6050184"/>
            <a:ext cx="2334374" cy="369332"/>
          </a:xfrm>
          <a:prstGeom prst="rect">
            <a:avLst/>
          </a:prstGeom>
          <a:noFill/>
        </p:spPr>
        <p:txBody>
          <a:bodyPr wrap="square" rtlCol="0">
            <a:spAutoFit/>
          </a:bodyPr>
          <a:lstStyle/>
          <a:p>
            <a:pPr algn="ctr"/>
            <a:r>
              <a:rPr kumimoji="1" lang="ja-JP" altLang="en-US"/>
              <a:t>コンパクト</a:t>
            </a:r>
          </a:p>
        </p:txBody>
      </p:sp>
      <p:cxnSp>
        <p:nvCxnSpPr>
          <p:cNvPr id="71" name="直線矢印コネクタ 70">
            <a:extLst>
              <a:ext uri="{FF2B5EF4-FFF2-40B4-BE49-F238E27FC236}">
                <a16:creationId xmlns:a16="http://schemas.microsoft.com/office/drawing/2014/main" id="{8EF08792-8109-1CCE-111E-4B99C0342BAF}"/>
              </a:ext>
            </a:extLst>
          </p:cNvPr>
          <p:cNvCxnSpPr>
            <a:cxnSpLocks/>
            <a:stCxn id="67" idx="2"/>
            <a:endCxn id="69" idx="0"/>
          </p:cNvCxnSpPr>
          <p:nvPr/>
        </p:nvCxnSpPr>
        <p:spPr>
          <a:xfrm>
            <a:off x="10785976" y="2656224"/>
            <a:ext cx="0" cy="3393960"/>
          </a:xfrm>
          <a:prstGeom prst="straightConnector1">
            <a:avLst/>
          </a:prstGeom>
          <a:ln w="38100">
            <a:prstDash val="dash"/>
            <a:headEnd type="triangl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77" name="テキスト ボックス 76">
            <a:extLst>
              <a:ext uri="{FF2B5EF4-FFF2-40B4-BE49-F238E27FC236}">
                <a16:creationId xmlns:a16="http://schemas.microsoft.com/office/drawing/2014/main" id="{94477763-A327-9A09-3CD7-E41D3453549C}"/>
              </a:ext>
            </a:extLst>
          </p:cNvPr>
          <p:cNvSpPr txBox="1"/>
          <p:nvPr/>
        </p:nvSpPr>
        <p:spPr>
          <a:xfrm>
            <a:off x="8363501" y="4413013"/>
            <a:ext cx="1181820" cy="369332"/>
          </a:xfrm>
          <a:prstGeom prst="rect">
            <a:avLst/>
          </a:prstGeom>
          <a:noFill/>
        </p:spPr>
        <p:txBody>
          <a:bodyPr wrap="square" rtlCol="0">
            <a:spAutoFit/>
          </a:bodyPr>
          <a:lstStyle/>
          <a:p>
            <a:r>
              <a:rPr kumimoji="1" lang="en-US" altLang="ja-JP"/>
              <a:t>10~12bit</a:t>
            </a:r>
            <a:endParaRPr kumimoji="1" lang="ja-JP" altLang="en-US"/>
          </a:p>
        </p:txBody>
      </p:sp>
      <p:sp>
        <p:nvSpPr>
          <p:cNvPr id="78" name="テキスト ボックス 77">
            <a:extLst>
              <a:ext uri="{FF2B5EF4-FFF2-40B4-BE49-F238E27FC236}">
                <a16:creationId xmlns:a16="http://schemas.microsoft.com/office/drawing/2014/main" id="{5ECDAD7B-E2A0-F3AB-28E5-285E4419420D}"/>
              </a:ext>
            </a:extLst>
          </p:cNvPr>
          <p:cNvSpPr txBox="1"/>
          <p:nvPr/>
        </p:nvSpPr>
        <p:spPr>
          <a:xfrm>
            <a:off x="8363501" y="3182033"/>
            <a:ext cx="1181820" cy="369332"/>
          </a:xfrm>
          <a:prstGeom prst="rect">
            <a:avLst/>
          </a:prstGeom>
          <a:noFill/>
        </p:spPr>
        <p:txBody>
          <a:bodyPr wrap="square" rtlCol="0">
            <a:spAutoFit/>
          </a:bodyPr>
          <a:lstStyle/>
          <a:p>
            <a:r>
              <a:rPr kumimoji="1" lang="en-US" altLang="ja-JP"/>
              <a:t>~16bit</a:t>
            </a:r>
            <a:endParaRPr kumimoji="1" lang="ja-JP" altLang="en-US"/>
          </a:p>
        </p:txBody>
      </p:sp>
      <p:sp>
        <p:nvSpPr>
          <p:cNvPr id="3" name="テキスト ボックス 2">
            <a:extLst>
              <a:ext uri="{FF2B5EF4-FFF2-40B4-BE49-F238E27FC236}">
                <a16:creationId xmlns:a16="http://schemas.microsoft.com/office/drawing/2014/main" id="{D6DAD383-2549-5FD4-F7B5-499458399290}"/>
              </a:ext>
            </a:extLst>
          </p:cNvPr>
          <p:cNvSpPr txBox="1"/>
          <p:nvPr/>
        </p:nvSpPr>
        <p:spPr>
          <a:xfrm>
            <a:off x="10838741" y="2884304"/>
            <a:ext cx="752129" cy="276999"/>
          </a:xfrm>
          <a:prstGeom prst="rect">
            <a:avLst/>
          </a:prstGeom>
          <a:noFill/>
        </p:spPr>
        <p:txBody>
          <a:bodyPr wrap="none" rtlCol="0">
            <a:spAutoFit/>
          </a:bodyPr>
          <a:lstStyle/>
          <a:p>
            <a:r>
              <a:rPr kumimoji="1" lang="ja-JP" altLang="en-US" sz="1200">
                <a:solidFill>
                  <a:srgbClr val="0070C0"/>
                </a:solidFill>
              </a:rPr>
              <a:t>生データ</a:t>
            </a:r>
          </a:p>
        </p:txBody>
      </p:sp>
      <p:sp>
        <p:nvSpPr>
          <p:cNvPr id="4" name="テキスト ボックス 3">
            <a:extLst>
              <a:ext uri="{FF2B5EF4-FFF2-40B4-BE49-F238E27FC236}">
                <a16:creationId xmlns:a16="http://schemas.microsoft.com/office/drawing/2014/main" id="{72A6A7D0-31E5-472D-D06C-C2192FCE5CAE}"/>
              </a:ext>
            </a:extLst>
          </p:cNvPr>
          <p:cNvSpPr txBox="1"/>
          <p:nvPr/>
        </p:nvSpPr>
        <p:spPr>
          <a:xfrm>
            <a:off x="10807316" y="4063277"/>
            <a:ext cx="1287532" cy="276999"/>
          </a:xfrm>
          <a:prstGeom prst="rect">
            <a:avLst/>
          </a:prstGeom>
          <a:noFill/>
        </p:spPr>
        <p:txBody>
          <a:bodyPr wrap="none" rtlCol="0">
            <a:spAutoFit/>
          </a:bodyPr>
          <a:lstStyle/>
          <a:p>
            <a:r>
              <a:rPr kumimoji="1" lang="ja-JP" altLang="en-US" sz="1200">
                <a:solidFill>
                  <a:srgbClr val="0070C0"/>
                </a:solidFill>
              </a:rPr>
              <a:t>グレーディング用</a:t>
            </a:r>
          </a:p>
        </p:txBody>
      </p:sp>
      <p:sp>
        <p:nvSpPr>
          <p:cNvPr id="7" name="テキスト ボックス 6">
            <a:extLst>
              <a:ext uri="{FF2B5EF4-FFF2-40B4-BE49-F238E27FC236}">
                <a16:creationId xmlns:a16="http://schemas.microsoft.com/office/drawing/2014/main" id="{90E6C8BB-0927-F342-9A07-D5701027544B}"/>
              </a:ext>
            </a:extLst>
          </p:cNvPr>
          <p:cNvSpPr txBox="1"/>
          <p:nvPr/>
        </p:nvSpPr>
        <p:spPr>
          <a:xfrm>
            <a:off x="10821885" y="5226044"/>
            <a:ext cx="646331" cy="276999"/>
          </a:xfrm>
          <a:prstGeom prst="rect">
            <a:avLst/>
          </a:prstGeom>
          <a:noFill/>
        </p:spPr>
        <p:txBody>
          <a:bodyPr wrap="none" rtlCol="0">
            <a:spAutoFit/>
          </a:bodyPr>
          <a:lstStyle/>
          <a:p>
            <a:r>
              <a:rPr kumimoji="1" lang="ja-JP" altLang="en-US" sz="1200">
                <a:solidFill>
                  <a:srgbClr val="0070C0"/>
                </a:solidFill>
              </a:rPr>
              <a:t>表示用</a:t>
            </a:r>
          </a:p>
        </p:txBody>
      </p:sp>
      <p:pic>
        <p:nvPicPr>
          <p:cNvPr id="12" name="グラフィックス 11" descr="画像 単色塗りつぶし">
            <a:extLst>
              <a:ext uri="{FF2B5EF4-FFF2-40B4-BE49-F238E27FC236}">
                <a16:creationId xmlns:a16="http://schemas.microsoft.com/office/drawing/2014/main" id="{89CCBC53-F4AA-8FBE-8427-FE21452226B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62896" y="5160211"/>
            <a:ext cx="408664" cy="408664"/>
          </a:xfrm>
          <a:prstGeom prst="rect">
            <a:avLst/>
          </a:prstGeom>
        </p:spPr>
      </p:pic>
      <p:pic>
        <p:nvPicPr>
          <p:cNvPr id="15" name="グラフィックス 14" descr="絞り 単色塗りつぶし">
            <a:extLst>
              <a:ext uri="{FF2B5EF4-FFF2-40B4-BE49-F238E27FC236}">
                <a16:creationId xmlns:a16="http://schemas.microsoft.com/office/drawing/2014/main" id="{A84D6D46-DC39-59C7-5CD1-3BAD637E8CE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207483" y="3936233"/>
            <a:ext cx="491882" cy="491882"/>
          </a:xfrm>
          <a:prstGeom prst="rect">
            <a:avLst/>
          </a:prstGeom>
        </p:spPr>
      </p:pic>
      <p:pic>
        <p:nvPicPr>
          <p:cNvPr id="19" name="グラフィックス 18" descr="カメラ 単色塗りつぶし">
            <a:extLst>
              <a:ext uri="{FF2B5EF4-FFF2-40B4-BE49-F238E27FC236}">
                <a16:creationId xmlns:a16="http://schemas.microsoft.com/office/drawing/2014/main" id="{7C84E2BD-1DFE-A0DE-F2BB-FC74686C9AC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241831" y="2768265"/>
            <a:ext cx="457200" cy="457200"/>
          </a:xfrm>
          <a:prstGeom prst="rect">
            <a:avLst/>
          </a:prstGeom>
        </p:spPr>
      </p:pic>
      <p:sp>
        <p:nvSpPr>
          <p:cNvPr id="27" name="テキスト ボックス 26">
            <a:extLst>
              <a:ext uri="{FF2B5EF4-FFF2-40B4-BE49-F238E27FC236}">
                <a16:creationId xmlns:a16="http://schemas.microsoft.com/office/drawing/2014/main" id="{0B7AE87D-91B7-B802-1ABA-1CDF1488C4C7}"/>
              </a:ext>
            </a:extLst>
          </p:cNvPr>
          <p:cNvSpPr txBox="1"/>
          <p:nvPr/>
        </p:nvSpPr>
        <p:spPr>
          <a:xfrm>
            <a:off x="2699029" y="4226246"/>
            <a:ext cx="1357175" cy="253916"/>
          </a:xfrm>
          <a:prstGeom prst="rect">
            <a:avLst/>
          </a:prstGeom>
          <a:noFill/>
        </p:spPr>
        <p:txBody>
          <a:bodyPr wrap="square" rtlCol="0">
            <a:spAutoFit/>
          </a:bodyPr>
          <a:lstStyle/>
          <a:p>
            <a:r>
              <a:rPr kumimoji="1" lang="ja-JP" altLang="en-US" sz="1050"/>
              <a:t>現像パイプライン</a:t>
            </a:r>
          </a:p>
        </p:txBody>
      </p:sp>
      <p:pic>
        <p:nvPicPr>
          <p:cNvPr id="18" name="グラフィックス 17" descr="カチンコ 単色塗りつぶし">
            <a:extLst>
              <a:ext uri="{FF2B5EF4-FFF2-40B4-BE49-F238E27FC236}">
                <a16:creationId xmlns:a16="http://schemas.microsoft.com/office/drawing/2014/main" id="{99070C78-5AC4-FE1D-DB87-CB0E86C504B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770343" y="5710238"/>
            <a:ext cx="236532" cy="236532"/>
          </a:xfrm>
          <a:prstGeom prst="rect">
            <a:avLst/>
          </a:prstGeom>
        </p:spPr>
      </p:pic>
      <p:pic>
        <p:nvPicPr>
          <p:cNvPr id="24" name="グラフィックス 23" descr="フィルム ストリップ 枠線">
            <a:extLst>
              <a:ext uri="{FF2B5EF4-FFF2-40B4-BE49-F238E27FC236}">
                <a16:creationId xmlns:a16="http://schemas.microsoft.com/office/drawing/2014/main" id="{89968C70-F522-5D18-862C-0CB5FE5F288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778653" y="4443635"/>
            <a:ext cx="262806" cy="262806"/>
          </a:xfrm>
          <a:prstGeom prst="rect">
            <a:avLst/>
          </a:prstGeom>
        </p:spPr>
      </p:pic>
    </p:spTree>
    <p:extLst>
      <p:ext uri="{BB962C8B-B14F-4D97-AF65-F5344CB8AC3E}">
        <p14:creationId xmlns:p14="http://schemas.microsoft.com/office/powerpoint/2010/main" val="108700123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5926FA2C-C316-961E-2374-F35137E65261}"/>
              </a:ext>
            </a:extLst>
          </p:cNvPr>
          <p:cNvSpPr>
            <a:spLocks noGrp="1"/>
          </p:cNvSpPr>
          <p:nvPr>
            <p:ph idx="1"/>
          </p:nvPr>
        </p:nvSpPr>
        <p:spPr>
          <a:xfrm>
            <a:off x="838200" y="1825625"/>
            <a:ext cx="10515600" cy="5032376"/>
          </a:xfrm>
        </p:spPr>
        <p:txBody>
          <a:bodyPr>
            <a:normAutofit/>
          </a:bodyPr>
          <a:lstStyle/>
          <a:p>
            <a:pPr marL="457200" indent="-457200">
              <a:buFont typeface="+mj-lt"/>
              <a:buAutoNum type="arabicPeriod"/>
            </a:pPr>
            <a:r>
              <a:rPr kumimoji="1" lang="ja-JP" altLang="en-US"/>
              <a:t>ブラケット合成（露出をずらして足し合わせる、静止画用）</a:t>
            </a:r>
            <a:endParaRPr kumimoji="1" lang="en-US" altLang="ja-JP"/>
          </a:p>
          <a:p>
            <a:pPr marL="457200" indent="-457200">
              <a:buFont typeface="+mj-lt"/>
              <a:buAutoNum type="arabicPeriod"/>
            </a:pPr>
            <a:endParaRPr lang="en-US" altLang="ja-JP"/>
          </a:p>
          <a:p>
            <a:pPr marL="457200" indent="-457200">
              <a:buFont typeface="+mj-lt"/>
              <a:buAutoNum type="arabicPeriod"/>
            </a:pPr>
            <a:endParaRPr lang="en-US" altLang="ja-JP"/>
          </a:p>
          <a:p>
            <a:pPr marL="457200" indent="-457200">
              <a:buFont typeface="+mj-lt"/>
              <a:buAutoNum type="arabicPeriod"/>
            </a:pPr>
            <a:endParaRPr lang="en-US" altLang="ja-JP"/>
          </a:p>
          <a:p>
            <a:pPr marL="457200" indent="-457200">
              <a:buFont typeface="+mj-lt"/>
              <a:buAutoNum type="arabicPeriod"/>
            </a:pPr>
            <a:endParaRPr lang="en-US" altLang="ja-JP"/>
          </a:p>
          <a:p>
            <a:pPr marL="457200" indent="-457200">
              <a:buFont typeface="+mj-lt"/>
              <a:buAutoNum type="arabicPeriod"/>
            </a:pPr>
            <a:endParaRPr lang="en-US" altLang="ja-JP"/>
          </a:p>
          <a:p>
            <a:pPr marL="457200" indent="-457200">
              <a:buFont typeface="+mj-lt"/>
              <a:buAutoNum type="arabicPeriod"/>
            </a:pPr>
            <a:endParaRPr lang="en-US" altLang="ja-JP"/>
          </a:p>
          <a:p>
            <a:pPr marL="457200" indent="-457200">
              <a:buFont typeface="+mj-lt"/>
              <a:buAutoNum type="arabicPeriod"/>
            </a:pPr>
            <a:r>
              <a:rPr lang="ja-JP" altLang="en-US"/>
              <a:t>センサー自体の進化も進む</a:t>
            </a:r>
            <a:endParaRPr lang="en-US" altLang="ja-JP"/>
          </a:p>
          <a:p>
            <a:pPr lvl="1"/>
            <a:r>
              <a:rPr lang="ja-JP" altLang="en-US"/>
              <a:t>小型で</a:t>
            </a:r>
            <a:r>
              <a:rPr lang="en-US" altLang="ja-JP"/>
              <a:t>16stop</a:t>
            </a:r>
            <a:r>
              <a:rPr lang="ja-JP" altLang="en-US"/>
              <a:t>のものも（</a:t>
            </a:r>
            <a:r>
              <a:rPr lang="en-US" altLang="ja-JP"/>
              <a:t>LOFIC</a:t>
            </a:r>
            <a:r>
              <a:rPr lang="ja-JP" altLang="en-US"/>
              <a:t>など）</a:t>
            </a:r>
            <a:endParaRPr kumimoji="1" lang="en-US" altLang="ja-JP"/>
          </a:p>
        </p:txBody>
      </p:sp>
      <p:sp>
        <p:nvSpPr>
          <p:cNvPr id="2" name="タイトル 1">
            <a:extLst>
              <a:ext uri="{FF2B5EF4-FFF2-40B4-BE49-F238E27FC236}">
                <a16:creationId xmlns:a16="http://schemas.microsoft.com/office/drawing/2014/main" id="{265A53B9-A23D-9522-F2E7-04731928FCC8}"/>
              </a:ext>
            </a:extLst>
          </p:cNvPr>
          <p:cNvSpPr>
            <a:spLocks noGrp="1"/>
          </p:cNvSpPr>
          <p:nvPr>
            <p:ph type="title"/>
          </p:nvPr>
        </p:nvSpPr>
        <p:spPr/>
        <p:txBody>
          <a:bodyPr/>
          <a:lstStyle/>
          <a:p>
            <a:r>
              <a:rPr kumimoji="1" lang="ja-JP" altLang="en-US"/>
              <a:t>ダイナミックレンジ拡大</a:t>
            </a:r>
            <a:r>
              <a:rPr lang="ja-JP" altLang="en-US"/>
              <a:t>へのアプローチ</a:t>
            </a:r>
            <a:endParaRPr kumimoji="1" lang="ja-JP" altLang="en-US"/>
          </a:p>
        </p:txBody>
      </p:sp>
      <p:sp>
        <p:nvSpPr>
          <p:cNvPr id="14" name="テキスト ボックス 13">
            <a:extLst>
              <a:ext uri="{FF2B5EF4-FFF2-40B4-BE49-F238E27FC236}">
                <a16:creationId xmlns:a16="http://schemas.microsoft.com/office/drawing/2014/main" id="{5BFB5DF5-A5BB-1727-CF97-63F7BD40DC02}"/>
              </a:ext>
            </a:extLst>
          </p:cNvPr>
          <p:cNvSpPr txBox="1"/>
          <p:nvPr/>
        </p:nvSpPr>
        <p:spPr>
          <a:xfrm>
            <a:off x="1335963" y="2831523"/>
            <a:ext cx="720000" cy="246221"/>
          </a:xfrm>
          <a:prstGeom prst="rect">
            <a:avLst/>
          </a:prstGeom>
          <a:noFill/>
        </p:spPr>
        <p:txBody>
          <a:bodyPr wrap="square" rtlCol="0">
            <a:spAutoFit/>
          </a:bodyPr>
          <a:lstStyle/>
          <a:p>
            <a:pPr algn="ctr"/>
            <a:r>
              <a:rPr lang="en-US" altLang="ja-JP" sz="1000"/>
              <a:t>~0.0001</a:t>
            </a:r>
            <a:endParaRPr kumimoji="1" lang="ja-JP" altLang="en-US" sz="1000"/>
          </a:p>
        </p:txBody>
      </p:sp>
      <p:sp>
        <p:nvSpPr>
          <p:cNvPr id="15" name="テキスト ボックス 14">
            <a:extLst>
              <a:ext uri="{FF2B5EF4-FFF2-40B4-BE49-F238E27FC236}">
                <a16:creationId xmlns:a16="http://schemas.microsoft.com/office/drawing/2014/main" id="{78452F60-EBDB-ADA8-1DA1-13CF3BF96154}"/>
              </a:ext>
            </a:extLst>
          </p:cNvPr>
          <p:cNvSpPr txBox="1"/>
          <p:nvPr/>
        </p:nvSpPr>
        <p:spPr>
          <a:xfrm>
            <a:off x="6176344" y="2845149"/>
            <a:ext cx="720000" cy="246221"/>
          </a:xfrm>
          <a:prstGeom prst="rect">
            <a:avLst/>
          </a:prstGeom>
          <a:noFill/>
        </p:spPr>
        <p:txBody>
          <a:bodyPr wrap="square" rtlCol="0">
            <a:spAutoFit/>
          </a:bodyPr>
          <a:lstStyle/>
          <a:p>
            <a:pPr algn="ctr"/>
            <a:r>
              <a:rPr kumimoji="1" lang="en-US" altLang="ja-JP" sz="1000"/>
              <a:t>10,000</a:t>
            </a:r>
            <a:endParaRPr kumimoji="1" lang="ja-JP" altLang="en-US" sz="1000"/>
          </a:p>
        </p:txBody>
      </p:sp>
      <p:sp>
        <p:nvSpPr>
          <p:cNvPr id="16" name="テキスト ボックス 15">
            <a:extLst>
              <a:ext uri="{FF2B5EF4-FFF2-40B4-BE49-F238E27FC236}">
                <a16:creationId xmlns:a16="http://schemas.microsoft.com/office/drawing/2014/main" id="{392B8F2F-4BB0-35C9-1B98-74A04E528CC4}"/>
              </a:ext>
            </a:extLst>
          </p:cNvPr>
          <p:cNvSpPr txBox="1"/>
          <p:nvPr/>
        </p:nvSpPr>
        <p:spPr>
          <a:xfrm>
            <a:off x="4361203" y="2842817"/>
            <a:ext cx="720000" cy="246221"/>
          </a:xfrm>
          <a:prstGeom prst="rect">
            <a:avLst/>
          </a:prstGeom>
          <a:noFill/>
        </p:spPr>
        <p:txBody>
          <a:bodyPr wrap="square" rtlCol="0">
            <a:spAutoFit/>
          </a:bodyPr>
          <a:lstStyle/>
          <a:p>
            <a:pPr algn="ctr"/>
            <a:r>
              <a:rPr kumimoji="1" lang="en-US" altLang="ja-JP" sz="1000"/>
              <a:t>10</a:t>
            </a:r>
            <a:endParaRPr kumimoji="1" lang="ja-JP" altLang="en-US" sz="1000"/>
          </a:p>
        </p:txBody>
      </p:sp>
      <p:sp>
        <p:nvSpPr>
          <p:cNvPr id="17" name="テキスト ボックス 16">
            <a:extLst>
              <a:ext uri="{FF2B5EF4-FFF2-40B4-BE49-F238E27FC236}">
                <a16:creationId xmlns:a16="http://schemas.microsoft.com/office/drawing/2014/main" id="{00E540A5-C595-0C91-94CB-EB642F51B195}"/>
              </a:ext>
            </a:extLst>
          </p:cNvPr>
          <p:cNvSpPr txBox="1"/>
          <p:nvPr/>
        </p:nvSpPr>
        <p:spPr>
          <a:xfrm>
            <a:off x="4966251" y="2842817"/>
            <a:ext cx="720000" cy="246221"/>
          </a:xfrm>
          <a:prstGeom prst="rect">
            <a:avLst/>
          </a:prstGeom>
          <a:noFill/>
        </p:spPr>
        <p:txBody>
          <a:bodyPr wrap="square" rtlCol="0">
            <a:spAutoFit/>
          </a:bodyPr>
          <a:lstStyle/>
          <a:p>
            <a:pPr algn="ctr"/>
            <a:r>
              <a:rPr kumimoji="1" lang="en-US" altLang="ja-JP" sz="1000"/>
              <a:t>100</a:t>
            </a:r>
            <a:endParaRPr kumimoji="1" lang="ja-JP" altLang="en-US" sz="1000"/>
          </a:p>
        </p:txBody>
      </p:sp>
      <p:sp>
        <p:nvSpPr>
          <p:cNvPr id="18" name="テキスト ボックス 17">
            <a:extLst>
              <a:ext uri="{FF2B5EF4-FFF2-40B4-BE49-F238E27FC236}">
                <a16:creationId xmlns:a16="http://schemas.microsoft.com/office/drawing/2014/main" id="{127AEEFB-6411-0A1B-8C7E-E4F6C302F7EE}"/>
              </a:ext>
            </a:extLst>
          </p:cNvPr>
          <p:cNvSpPr txBox="1"/>
          <p:nvPr/>
        </p:nvSpPr>
        <p:spPr>
          <a:xfrm>
            <a:off x="5571299" y="2842817"/>
            <a:ext cx="720000" cy="246221"/>
          </a:xfrm>
          <a:prstGeom prst="rect">
            <a:avLst/>
          </a:prstGeom>
          <a:noFill/>
        </p:spPr>
        <p:txBody>
          <a:bodyPr wrap="square" rtlCol="0">
            <a:spAutoFit/>
          </a:bodyPr>
          <a:lstStyle/>
          <a:p>
            <a:pPr algn="ctr"/>
            <a:r>
              <a:rPr kumimoji="1" lang="en-US" altLang="ja-JP" sz="1000"/>
              <a:t>1000</a:t>
            </a:r>
            <a:endParaRPr kumimoji="1" lang="ja-JP" altLang="en-US" sz="1000"/>
          </a:p>
        </p:txBody>
      </p:sp>
      <p:sp>
        <p:nvSpPr>
          <p:cNvPr id="19" name="テキスト ボックス 18">
            <a:extLst>
              <a:ext uri="{FF2B5EF4-FFF2-40B4-BE49-F238E27FC236}">
                <a16:creationId xmlns:a16="http://schemas.microsoft.com/office/drawing/2014/main" id="{C9825A4B-B2DA-598D-4AD3-959819B27827}"/>
              </a:ext>
            </a:extLst>
          </p:cNvPr>
          <p:cNvSpPr txBox="1"/>
          <p:nvPr/>
        </p:nvSpPr>
        <p:spPr>
          <a:xfrm>
            <a:off x="3151107" y="2838232"/>
            <a:ext cx="720000" cy="246221"/>
          </a:xfrm>
          <a:prstGeom prst="rect">
            <a:avLst/>
          </a:prstGeom>
          <a:noFill/>
        </p:spPr>
        <p:txBody>
          <a:bodyPr wrap="square" rtlCol="0">
            <a:spAutoFit/>
          </a:bodyPr>
          <a:lstStyle/>
          <a:p>
            <a:pPr algn="ctr"/>
            <a:r>
              <a:rPr kumimoji="1" lang="en-US" altLang="ja-JP" sz="1000"/>
              <a:t>0.1</a:t>
            </a:r>
            <a:endParaRPr kumimoji="1" lang="ja-JP" altLang="en-US" sz="1000"/>
          </a:p>
        </p:txBody>
      </p:sp>
      <p:sp>
        <p:nvSpPr>
          <p:cNvPr id="20" name="テキスト ボックス 19">
            <a:extLst>
              <a:ext uri="{FF2B5EF4-FFF2-40B4-BE49-F238E27FC236}">
                <a16:creationId xmlns:a16="http://schemas.microsoft.com/office/drawing/2014/main" id="{EFBAA44C-803A-895C-A2B7-574120FCF849}"/>
              </a:ext>
            </a:extLst>
          </p:cNvPr>
          <p:cNvSpPr txBox="1"/>
          <p:nvPr/>
        </p:nvSpPr>
        <p:spPr>
          <a:xfrm>
            <a:off x="3756155" y="2842817"/>
            <a:ext cx="720000" cy="246221"/>
          </a:xfrm>
          <a:prstGeom prst="rect">
            <a:avLst/>
          </a:prstGeom>
          <a:noFill/>
        </p:spPr>
        <p:txBody>
          <a:bodyPr wrap="square" rtlCol="0">
            <a:spAutoFit/>
          </a:bodyPr>
          <a:lstStyle/>
          <a:p>
            <a:pPr algn="ctr"/>
            <a:r>
              <a:rPr kumimoji="1" lang="en-US" altLang="ja-JP" sz="1000"/>
              <a:t>1</a:t>
            </a:r>
            <a:endParaRPr kumimoji="1" lang="ja-JP" altLang="en-US" sz="1000"/>
          </a:p>
        </p:txBody>
      </p:sp>
      <p:sp>
        <p:nvSpPr>
          <p:cNvPr id="21" name="テキスト ボックス 20">
            <a:extLst>
              <a:ext uri="{FF2B5EF4-FFF2-40B4-BE49-F238E27FC236}">
                <a16:creationId xmlns:a16="http://schemas.microsoft.com/office/drawing/2014/main" id="{CDFC5EF5-8693-1956-3C6C-92875C14486D}"/>
              </a:ext>
            </a:extLst>
          </p:cNvPr>
          <p:cNvSpPr txBox="1"/>
          <p:nvPr/>
        </p:nvSpPr>
        <p:spPr>
          <a:xfrm>
            <a:off x="1941011" y="2831523"/>
            <a:ext cx="720000" cy="246221"/>
          </a:xfrm>
          <a:prstGeom prst="rect">
            <a:avLst/>
          </a:prstGeom>
          <a:noFill/>
        </p:spPr>
        <p:txBody>
          <a:bodyPr wrap="square" rtlCol="0">
            <a:spAutoFit/>
          </a:bodyPr>
          <a:lstStyle/>
          <a:p>
            <a:pPr algn="ctr"/>
            <a:r>
              <a:rPr kumimoji="1" lang="en-US" altLang="ja-JP" sz="1000"/>
              <a:t>0.001</a:t>
            </a:r>
            <a:endParaRPr kumimoji="1" lang="ja-JP" altLang="en-US" sz="1000"/>
          </a:p>
        </p:txBody>
      </p:sp>
      <p:sp>
        <p:nvSpPr>
          <p:cNvPr id="22" name="正方形/長方形 21">
            <a:extLst>
              <a:ext uri="{FF2B5EF4-FFF2-40B4-BE49-F238E27FC236}">
                <a16:creationId xmlns:a16="http://schemas.microsoft.com/office/drawing/2014/main" id="{2F6685D9-5BD6-9352-D821-FE2C7A6492A2}"/>
              </a:ext>
            </a:extLst>
          </p:cNvPr>
          <p:cNvSpPr/>
          <p:nvPr/>
        </p:nvSpPr>
        <p:spPr>
          <a:xfrm>
            <a:off x="1615426" y="2682283"/>
            <a:ext cx="1530586" cy="156940"/>
          </a:xfrm>
          <a:prstGeom prst="rect">
            <a:avLst/>
          </a:prstGeom>
          <a:noFill/>
          <a:ln w="12700">
            <a:solidFill>
              <a:schemeClr val="tx1">
                <a:lumMod val="50000"/>
                <a:lumOff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000"/>
          </a:p>
        </p:txBody>
      </p:sp>
      <p:sp>
        <p:nvSpPr>
          <p:cNvPr id="23" name="正方形/長方形 22">
            <a:extLst>
              <a:ext uri="{FF2B5EF4-FFF2-40B4-BE49-F238E27FC236}">
                <a16:creationId xmlns:a16="http://schemas.microsoft.com/office/drawing/2014/main" id="{10CE866C-F788-1741-C80F-35CE4401290C}"/>
              </a:ext>
            </a:extLst>
          </p:cNvPr>
          <p:cNvSpPr/>
          <p:nvPr/>
        </p:nvSpPr>
        <p:spPr>
          <a:xfrm>
            <a:off x="2307261" y="2681500"/>
            <a:ext cx="4321150" cy="156940"/>
          </a:xfrm>
          <a:prstGeom prst="rect">
            <a:avLst/>
          </a:prstGeom>
          <a:gradFill flip="none" rotWithShape="1">
            <a:gsLst>
              <a:gs pos="0">
                <a:schemeClr val="tx1"/>
              </a:gs>
              <a:gs pos="100000">
                <a:schemeClr val="bg1"/>
              </a:gs>
            </a:gsLst>
            <a:lin ang="0" scaled="1"/>
            <a:tileRect/>
          </a:gra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000"/>
          </a:p>
        </p:txBody>
      </p:sp>
      <p:sp>
        <p:nvSpPr>
          <p:cNvPr id="24" name="正方形/長方形 23">
            <a:extLst>
              <a:ext uri="{FF2B5EF4-FFF2-40B4-BE49-F238E27FC236}">
                <a16:creationId xmlns:a16="http://schemas.microsoft.com/office/drawing/2014/main" id="{163BCB37-EAC8-139E-1FBD-D7F58F65B44E}"/>
              </a:ext>
            </a:extLst>
          </p:cNvPr>
          <p:cNvSpPr/>
          <p:nvPr/>
        </p:nvSpPr>
        <p:spPr>
          <a:xfrm>
            <a:off x="6628412" y="2682929"/>
            <a:ext cx="1111761" cy="156940"/>
          </a:xfrm>
          <a:prstGeom prst="rect">
            <a:avLst/>
          </a:prstGeom>
          <a:noFill/>
          <a:ln w="127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1000"/>
          </a:p>
        </p:txBody>
      </p:sp>
      <p:sp>
        <p:nvSpPr>
          <p:cNvPr id="25" name="テキスト ボックス 24">
            <a:extLst>
              <a:ext uri="{FF2B5EF4-FFF2-40B4-BE49-F238E27FC236}">
                <a16:creationId xmlns:a16="http://schemas.microsoft.com/office/drawing/2014/main" id="{65ADA4DD-9194-9ED6-C7D3-96A2C0741DB4}"/>
              </a:ext>
            </a:extLst>
          </p:cNvPr>
          <p:cNvSpPr txBox="1"/>
          <p:nvPr/>
        </p:nvSpPr>
        <p:spPr>
          <a:xfrm>
            <a:off x="965910" y="2573843"/>
            <a:ext cx="958250" cy="372252"/>
          </a:xfrm>
          <a:prstGeom prst="rect">
            <a:avLst/>
          </a:prstGeom>
          <a:noFill/>
        </p:spPr>
        <p:txBody>
          <a:bodyPr wrap="square" rtlCol="0">
            <a:spAutoFit/>
          </a:bodyPr>
          <a:lstStyle/>
          <a:p>
            <a:r>
              <a:rPr kumimoji="1" lang="ja-JP" altLang="en-US" sz="1050" b="1">
                <a:solidFill>
                  <a:schemeClr val="tx1">
                    <a:lumMod val="50000"/>
                    <a:lumOff val="50000"/>
                  </a:schemeClr>
                </a:solidFill>
              </a:rPr>
              <a:t>視覚</a:t>
            </a:r>
          </a:p>
        </p:txBody>
      </p:sp>
      <p:sp>
        <p:nvSpPr>
          <p:cNvPr id="26" name="テキスト ボックス 25">
            <a:extLst>
              <a:ext uri="{FF2B5EF4-FFF2-40B4-BE49-F238E27FC236}">
                <a16:creationId xmlns:a16="http://schemas.microsoft.com/office/drawing/2014/main" id="{CF2192FC-4091-67CC-90CD-FC34C2A472F4}"/>
              </a:ext>
            </a:extLst>
          </p:cNvPr>
          <p:cNvSpPr txBox="1"/>
          <p:nvPr/>
        </p:nvSpPr>
        <p:spPr>
          <a:xfrm>
            <a:off x="6728823" y="2845149"/>
            <a:ext cx="734296" cy="350355"/>
          </a:xfrm>
          <a:prstGeom prst="rect">
            <a:avLst/>
          </a:prstGeom>
          <a:noFill/>
        </p:spPr>
        <p:txBody>
          <a:bodyPr wrap="square" rtlCol="0">
            <a:spAutoFit/>
          </a:bodyPr>
          <a:lstStyle/>
          <a:p>
            <a:r>
              <a:rPr kumimoji="1" lang="en-US" altLang="ja-JP" sz="1000"/>
              <a:t>[nit]</a:t>
            </a:r>
            <a:endParaRPr kumimoji="1" lang="ja-JP" altLang="en-US" sz="1000"/>
          </a:p>
        </p:txBody>
      </p:sp>
      <p:sp>
        <p:nvSpPr>
          <p:cNvPr id="27" name="正方形/長方形 26">
            <a:extLst>
              <a:ext uri="{FF2B5EF4-FFF2-40B4-BE49-F238E27FC236}">
                <a16:creationId xmlns:a16="http://schemas.microsoft.com/office/drawing/2014/main" id="{7B491F3D-F095-2042-F2A1-E456791757F0}"/>
              </a:ext>
            </a:extLst>
          </p:cNvPr>
          <p:cNvSpPr/>
          <p:nvPr/>
        </p:nvSpPr>
        <p:spPr>
          <a:xfrm>
            <a:off x="3575479" y="3342826"/>
            <a:ext cx="1711043" cy="108719"/>
          </a:xfrm>
          <a:prstGeom prst="rect">
            <a:avLst/>
          </a:prstGeom>
          <a:gradFill flip="none" rotWithShape="1">
            <a:gsLst>
              <a:gs pos="0">
                <a:schemeClr val="tx1"/>
              </a:gs>
              <a:gs pos="100000">
                <a:schemeClr val="bg1"/>
              </a:gs>
            </a:gsLst>
            <a:lin ang="0" scaled="1"/>
            <a:tileRect/>
          </a:gradFill>
          <a:ln>
            <a:solidFill>
              <a:srgbClr val="FF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900"/>
          </a:p>
        </p:txBody>
      </p:sp>
      <p:sp>
        <p:nvSpPr>
          <p:cNvPr id="31" name="正方形/長方形 30">
            <a:extLst>
              <a:ext uri="{FF2B5EF4-FFF2-40B4-BE49-F238E27FC236}">
                <a16:creationId xmlns:a16="http://schemas.microsoft.com/office/drawing/2014/main" id="{231F3FD7-7051-EADF-41C8-A7B19CED85DD}"/>
              </a:ext>
            </a:extLst>
          </p:cNvPr>
          <p:cNvSpPr/>
          <p:nvPr/>
        </p:nvSpPr>
        <p:spPr>
          <a:xfrm>
            <a:off x="2686414" y="3227398"/>
            <a:ext cx="1711043" cy="108719"/>
          </a:xfrm>
          <a:prstGeom prst="rect">
            <a:avLst/>
          </a:prstGeom>
          <a:gradFill flip="none" rotWithShape="1">
            <a:gsLst>
              <a:gs pos="0">
                <a:schemeClr val="tx1"/>
              </a:gs>
              <a:gs pos="100000">
                <a:schemeClr val="bg1"/>
              </a:gs>
            </a:gsLst>
            <a:lin ang="0" scaled="1"/>
            <a:tileRect/>
          </a:gradFill>
          <a:ln>
            <a:solidFill>
              <a:srgbClr val="FF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900"/>
          </a:p>
        </p:txBody>
      </p:sp>
      <p:sp>
        <p:nvSpPr>
          <p:cNvPr id="32" name="正方形/長方形 31">
            <a:extLst>
              <a:ext uri="{FF2B5EF4-FFF2-40B4-BE49-F238E27FC236}">
                <a16:creationId xmlns:a16="http://schemas.microsoft.com/office/drawing/2014/main" id="{09F48137-F9DE-CA22-4141-859E6DB8EF9B}"/>
              </a:ext>
            </a:extLst>
          </p:cNvPr>
          <p:cNvSpPr/>
          <p:nvPr/>
        </p:nvSpPr>
        <p:spPr>
          <a:xfrm>
            <a:off x="4595453" y="3451717"/>
            <a:ext cx="1711043" cy="108719"/>
          </a:xfrm>
          <a:prstGeom prst="rect">
            <a:avLst/>
          </a:prstGeom>
          <a:gradFill flip="none" rotWithShape="1">
            <a:gsLst>
              <a:gs pos="0">
                <a:schemeClr val="tx1"/>
              </a:gs>
              <a:gs pos="100000">
                <a:schemeClr val="bg1"/>
              </a:gs>
            </a:gsLst>
            <a:lin ang="0" scaled="1"/>
            <a:tileRect/>
          </a:gradFill>
          <a:ln>
            <a:solidFill>
              <a:srgbClr val="FF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900"/>
          </a:p>
        </p:txBody>
      </p:sp>
      <p:cxnSp>
        <p:nvCxnSpPr>
          <p:cNvPr id="33" name="直線矢印コネクタ 32">
            <a:extLst>
              <a:ext uri="{FF2B5EF4-FFF2-40B4-BE49-F238E27FC236}">
                <a16:creationId xmlns:a16="http://schemas.microsoft.com/office/drawing/2014/main" id="{7D57A1D0-BE15-5DF3-5FC9-1E631039CEC9}"/>
              </a:ext>
            </a:extLst>
          </p:cNvPr>
          <p:cNvCxnSpPr>
            <a:cxnSpLocks/>
          </p:cNvCxnSpPr>
          <p:nvPr/>
        </p:nvCxnSpPr>
        <p:spPr>
          <a:xfrm flipH="1">
            <a:off x="2555504" y="3286860"/>
            <a:ext cx="812014" cy="413076"/>
          </a:xfrm>
          <a:prstGeom prst="straightConnector1">
            <a:avLst/>
          </a:prstGeom>
          <a:ln>
            <a:solidFill>
              <a:srgbClr val="FF00FF"/>
            </a:solidFill>
            <a:tailEnd type="triangle"/>
          </a:ln>
        </p:spPr>
        <p:style>
          <a:lnRef idx="2">
            <a:schemeClr val="accent1"/>
          </a:lnRef>
          <a:fillRef idx="0">
            <a:schemeClr val="accent1"/>
          </a:fillRef>
          <a:effectRef idx="1">
            <a:schemeClr val="accent1"/>
          </a:effectRef>
          <a:fontRef idx="minor">
            <a:schemeClr val="tx1"/>
          </a:fontRef>
        </p:style>
      </p:cxnSp>
      <p:cxnSp>
        <p:nvCxnSpPr>
          <p:cNvPr id="34" name="直線矢印コネクタ 33">
            <a:extLst>
              <a:ext uri="{FF2B5EF4-FFF2-40B4-BE49-F238E27FC236}">
                <a16:creationId xmlns:a16="http://schemas.microsoft.com/office/drawing/2014/main" id="{757ADEA2-67F8-F4C6-631E-C4233770F090}"/>
              </a:ext>
            </a:extLst>
          </p:cNvPr>
          <p:cNvCxnSpPr>
            <a:cxnSpLocks/>
          </p:cNvCxnSpPr>
          <p:nvPr/>
        </p:nvCxnSpPr>
        <p:spPr>
          <a:xfrm flipH="1">
            <a:off x="4278928" y="3415324"/>
            <a:ext cx="56077" cy="268216"/>
          </a:xfrm>
          <a:prstGeom prst="straightConnector1">
            <a:avLst/>
          </a:prstGeom>
          <a:ln>
            <a:solidFill>
              <a:srgbClr val="FF00FF"/>
            </a:solidFill>
            <a:tailEnd type="triangle"/>
          </a:ln>
        </p:spPr>
        <p:style>
          <a:lnRef idx="2">
            <a:schemeClr val="accent1"/>
          </a:lnRef>
          <a:fillRef idx="0">
            <a:schemeClr val="accent1"/>
          </a:fillRef>
          <a:effectRef idx="1">
            <a:schemeClr val="accent1"/>
          </a:effectRef>
          <a:fontRef idx="minor">
            <a:schemeClr val="tx1"/>
          </a:fontRef>
        </p:style>
      </p:cxnSp>
      <p:cxnSp>
        <p:nvCxnSpPr>
          <p:cNvPr id="35" name="直線矢印コネクタ 34">
            <a:extLst>
              <a:ext uri="{FF2B5EF4-FFF2-40B4-BE49-F238E27FC236}">
                <a16:creationId xmlns:a16="http://schemas.microsoft.com/office/drawing/2014/main" id="{9028D519-AC18-70B0-C0BD-78CDDB04B369}"/>
              </a:ext>
            </a:extLst>
          </p:cNvPr>
          <p:cNvCxnSpPr>
            <a:cxnSpLocks/>
          </p:cNvCxnSpPr>
          <p:nvPr/>
        </p:nvCxnSpPr>
        <p:spPr>
          <a:xfrm>
            <a:off x="6001986" y="3495085"/>
            <a:ext cx="415724" cy="186123"/>
          </a:xfrm>
          <a:prstGeom prst="straightConnector1">
            <a:avLst/>
          </a:prstGeom>
          <a:ln>
            <a:solidFill>
              <a:srgbClr val="FF00FF"/>
            </a:solidFill>
            <a:tailEnd type="triangle"/>
          </a:ln>
        </p:spPr>
        <p:style>
          <a:lnRef idx="2">
            <a:schemeClr val="accent1"/>
          </a:lnRef>
          <a:fillRef idx="0">
            <a:schemeClr val="accent1"/>
          </a:fillRef>
          <a:effectRef idx="1">
            <a:schemeClr val="accent1"/>
          </a:effectRef>
          <a:fontRef idx="minor">
            <a:schemeClr val="tx1"/>
          </a:fontRef>
        </p:style>
      </p:cxnSp>
      <p:sp>
        <p:nvSpPr>
          <p:cNvPr id="45" name="矢印: 右 44">
            <a:extLst>
              <a:ext uri="{FF2B5EF4-FFF2-40B4-BE49-F238E27FC236}">
                <a16:creationId xmlns:a16="http://schemas.microsoft.com/office/drawing/2014/main" id="{FE18AF6A-D2A2-526E-5202-8246389D2511}"/>
              </a:ext>
            </a:extLst>
          </p:cNvPr>
          <p:cNvSpPr/>
          <p:nvPr/>
        </p:nvSpPr>
        <p:spPr>
          <a:xfrm>
            <a:off x="7337003" y="4144814"/>
            <a:ext cx="608013" cy="393997"/>
          </a:xfrm>
          <a:prstGeom prst="rightArrow">
            <a:avLst/>
          </a:prstGeom>
          <a:solidFill>
            <a:srgbClr val="FF00FF"/>
          </a:solidFill>
          <a:ln>
            <a:solidFill>
              <a:srgbClr val="FF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2" name="図 41">
            <a:extLst>
              <a:ext uri="{FF2B5EF4-FFF2-40B4-BE49-F238E27FC236}">
                <a16:creationId xmlns:a16="http://schemas.microsoft.com/office/drawing/2014/main" id="{61D878F5-2CA6-893D-525D-8725E9AF4C3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85962" y="3751689"/>
            <a:ext cx="1959774" cy="1245034"/>
          </a:xfrm>
          <a:prstGeom prst="rect">
            <a:avLst/>
          </a:prstGeom>
        </p:spPr>
      </p:pic>
      <p:pic>
        <p:nvPicPr>
          <p:cNvPr id="46" name="図 45">
            <a:extLst>
              <a:ext uri="{FF2B5EF4-FFF2-40B4-BE49-F238E27FC236}">
                <a16:creationId xmlns:a16="http://schemas.microsoft.com/office/drawing/2014/main" id="{1BB0ED93-1096-04E2-DD51-95B9FA526AA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1516" y="3765569"/>
            <a:ext cx="1959774" cy="1245034"/>
          </a:xfrm>
          <a:prstGeom prst="rect">
            <a:avLst/>
          </a:prstGeom>
        </p:spPr>
      </p:pic>
      <p:pic>
        <p:nvPicPr>
          <p:cNvPr id="48" name="図 47">
            <a:extLst>
              <a:ext uri="{FF2B5EF4-FFF2-40B4-BE49-F238E27FC236}">
                <a16:creationId xmlns:a16="http://schemas.microsoft.com/office/drawing/2014/main" id="{2BF8A9F1-652C-DC3F-E3C9-7B24702CD74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32557" y="3765568"/>
            <a:ext cx="1959774" cy="1245034"/>
          </a:xfrm>
          <a:prstGeom prst="rect">
            <a:avLst/>
          </a:prstGeom>
        </p:spPr>
      </p:pic>
      <p:pic>
        <p:nvPicPr>
          <p:cNvPr id="50" name="図 49">
            <a:extLst>
              <a:ext uri="{FF2B5EF4-FFF2-40B4-BE49-F238E27FC236}">
                <a16:creationId xmlns:a16="http://schemas.microsoft.com/office/drawing/2014/main" id="{96E1954B-3A71-5E06-8A26-EA4F151AC98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29894" y="2923967"/>
            <a:ext cx="4003024" cy="2543098"/>
          </a:xfrm>
          <a:prstGeom prst="rect">
            <a:avLst/>
          </a:prstGeom>
          <a:ln w="19050">
            <a:solidFill>
              <a:srgbClr val="FF00FF"/>
            </a:solidFill>
          </a:ln>
        </p:spPr>
      </p:pic>
      <p:sp>
        <p:nvSpPr>
          <p:cNvPr id="51" name="テキスト ボックス 50">
            <a:extLst>
              <a:ext uri="{FF2B5EF4-FFF2-40B4-BE49-F238E27FC236}">
                <a16:creationId xmlns:a16="http://schemas.microsoft.com/office/drawing/2014/main" id="{10BE04E6-3A83-83A2-CFB2-41416CC36918}"/>
              </a:ext>
            </a:extLst>
          </p:cNvPr>
          <p:cNvSpPr txBox="1"/>
          <p:nvPr/>
        </p:nvSpPr>
        <p:spPr>
          <a:xfrm>
            <a:off x="8546217" y="5467065"/>
            <a:ext cx="2970377" cy="523220"/>
          </a:xfrm>
          <a:prstGeom prst="rect">
            <a:avLst/>
          </a:prstGeom>
          <a:noFill/>
        </p:spPr>
        <p:txBody>
          <a:bodyPr wrap="square" rtlCol="0">
            <a:spAutoFit/>
          </a:bodyPr>
          <a:lstStyle/>
          <a:p>
            <a:pPr algn="ctr"/>
            <a:r>
              <a:rPr lang="ja-JP" altLang="en-US"/>
              <a:t>合成結果</a:t>
            </a:r>
            <a:endParaRPr lang="en-US" altLang="ja-JP"/>
          </a:p>
          <a:p>
            <a:pPr algn="ctr"/>
            <a:r>
              <a:rPr lang="en-US" altLang="ja-JP" sz="1000">
                <a:solidFill>
                  <a:schemeClr val="bg1">
                    <a:lumMod val="65000"/>
                  </a:schemeClr>
                </a:solidFill>
              </a:rPr>
              <a:t>※</a:t>
            </a:r>
            <a:r>
              <a:rPr lang="ja-JP" altLang="en-US" sz="1000">
                <a:solidFill>
                  <a:schemeClr val="bg1">
                    <a:lumMod val="65000"/>
                  </a:schemeClr>
                </a:solidFill>
              </a:rPr>
              <a:t>スライド表示用にトーンマッピングあり</a:t>
            </a:r>
            <a:endParaRPr kumimoji="1" lang="ja-JP" altLang="en-US">
              <a:solidFill>
                <a:schemeClr val="bg1">
                  <a:lumMod val="65000"/>
                </a:schemeClr>
              </a:solidFill>
            </a:endParaRPr>
          </a:p>
        </p:txBody>
      </p:sp>
      <p:sp>
        <p:nvSpPr>
          <p:cNvPr id="4" name="テキスト ボックス 3">
            <a:extLst>
              <a:ext uri="{FF2B5EF4-FFF2-40B4-BE49-F238E27FC236}">
                <a16:creationId xmlns:a16="http://schemas.microsoft.com/office/drawing/2014/main" id="{E624826F-B54D-DB83-D001-668FCC85C33B}"/>
              </a:ext>
            </a:extLst>
          </p:cNvPr>
          <p:cNvSpPr txBox="1"/>
          <p:nvPr/>
        </p:nvSpPr>
        <p:spPr>
          <a:xfrm>
            <a:off x="2546059" y="2831523"/>
            <a:ext cx="720000" cy="246221"/>
          </a:xfrm>
          <a:prstGeom prst="rect">
            <a:avLst/>
          </a:prstGeom>
          <a:noFill/>
        </p:spPr>
        <p:txBody>
          <a:bodyPr wrap="square" rtlCol="0">
            <a:spAutoFit/>
          </a:bodyPr>
          <a:lstStyle/>
          <a:p>
            <a:pPr algn="ctr"/>
            <a:r>
              <a:rPr kumimoji="1" lang="en-US" altLang="ja-JP" sz="1000"/>
              <a:t>0.01</a:t>
            </a:r>
            <a:endParaRPr kumimoji="1" lang="ja-JP" altLang="en-US" sz="1000"/>
          </a:p>
        </p:txBody>
      </p:sp>
    </p:spTree>
    <p:extLst>
      <p:ext uri="{BB962C8B-B14F-4D97-AF65-F5344CB8AC3E}">
        <p14:creationId xmlns:p14="http://schemas.microsoft.com/office/powerpoint/2010/main" val="226052954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FCE16A-4029-7A8A-BFEE-AA0C67862860}"/>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C8D4283B-6C40-35F5-1EF4-7BB491B07930}"/>
              </a:ext>
            </a:extLst>
          </p:cNvPr>
          <p:cNvSpPr>
            <a:spLocks noGrp="1"/>
          </p:cNvSpPr>
          <p:nvPr>
            <p:ph type="title"/>
          </p:nvPr>
        </p:nvSpPr>
        <p:spPr/>
        <p:txBody>
          <a:bodyPr/>
          <a:lstStyle/>
          <a:p>
            <a:r>
              <a:rPr lang="ja-JP" altLang="en-US"/>
              <a:t>今回試作した</a:t>
            </a:r>
            <a:r>
              <a:rPr lang="en-US" altLang="ja-JP"/>
              <a:t>HDR</a:t>
            </a:r>
            <a:r>
              <a:rPr lang="ja-JP" altLang="en-US"/>
              <a:t>カメラ</a:t>
            </a:r>
          </a:p>
        </p:txBody>
      </p:sp>
      <p:sp>
        <p:nvSpPr>
          <p:cNvPr id="3" name="コンテンツ プレースホルダー 2">
            <a:extLst>
              <a:ext uri="{FF2B5EF4-FFF2-40B4-BE49-F238E27FC236}">
                <a16:creationId xmlns:a16="http://schemas.microsoft.com/office/drawing/2014/main" id="{21A6AB35-3693-0F03-ADF2-846F25CE815A}"/>
              </a:ext>
            </a:extLst>
          </p:cNvPr>
          <p:cNvSpPr>
            <a:spLocks noGrp="1"/>
          </p:cNvSpPr>
          <p:nvPr>
            <p:ph idx="1"/>
          </p:nvPr>
        </p:nvSpPr>
        <p:spPr/>
        <p:txBody>
          <a:bodyPr/>
          <a:lstStyle/>
          <a:p>
            <a:r>
              <a:rPr lang="ja-JP" altLang="en-US"/>
              <a:t>高ダイナミックレンジなセンサーを</a:t>
            </a:r>
            <a:r>
              <a:rPr lang="en-US" altLang="ja-JP"/>
              <a:t>2</a:t>
            </a:r>
            <a:r>
              <a:rPr lang="ja-JP" altLang="en-US"/>
              <a:t>つ活用</a:t>
            </a:r>
          </a:p>
          <a:p>
            <a:r>
              <a:rPr lang="ja-JP" altLang="en-US"/>
              <a:t>ほぼ視覚の輝度レンジをカバー</a:t>
            </a:r>
            <a:endParaRPr lang="en-US" altLang="ja-JP"/>
          </a:p>
          <a:p>
            <a:r>
              <a:rPr lang="en-US" altLang="ja-JP"/>
              <a:t>8K</a:t>
            </a:r>
            <a:r>
              <a:rPr lang="ja-JP" altLang="en-US"/>
              <a:t>フルサイズの</a:t>
            </a:r>
            <a:r>
              <a:rPr lang="en-US" altLang="ja-JP"/>
              <a:t>HDR</a:t>
            </a:r>
            <a:r>
              <a:rPr lang="ja-JP" altLang="en-US"/>
              <a:t>動画を撮影可能</a:t>
            </a:r>
            <a:endParaRPr lang="en-US" altLang="ja-JP"/>
          </a:p>
        </p:txBody>
      </p:sp>
      <p:pic>
        <p:nvPicPr>
          <p:cNvPr id="7" name="図 6">
            <a:extLst>
              <a:ext uri="{FF2B5EF4-FFF2-40B4-BE49-F238E27FC236}">
                <a16:creationId xmlns:a16="http://schemas.microsoft.com/office/drawing/2014/main" id="{181A8913-F4F6-CE7F-271E-E9F50CA9032C}"/>
              </a:ext>
            </a:extLst>
          </p:cNvPr>
          <p:cNvPicPr>
            <a:picLocks noChangeAspect="1"/>
          </p:cNvPicPr>
          <p:nvPr/>
        </p:nvPicPr>
        <p:blipFill>
          <a:blip r:embed="rId3"/>
          <a:srcRect l="9520" t="12141" r="19640" b="13061"/>
          <a:stretch>
            <a:fillRect/>
          </a:stretch>
        </p:blipFill>
        <p:spPr>
          <a:xfrm>
            <a:off x="7768683" y="681037"/>
            <a:ext cx="4140820" cy="5830950"/>
          </a:xfrm>
          <a:prstGeom prst="rect">
            <a:avLst/>
          </a:prstGeom>
        </p:spPr>
      </p:pic>
    </p:spTree>
    <p:extLst>
      <p:ext uri="{BB962C8B-B14F-4D97-AF65-F5344CB8AC3E}">
        <p14:creationId xmlns:p14="http://schemas.microsoft.com/office/powerpoint/2010/main" val="3564980061"/>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Noto Sans JP">
      <a:majorFont>
        <a:latin typeface="Noto Sans JP Static Black"/>
        <a:ea typeface="Noto Sans JP Static Black"/>
        <a:cs typeface=""/>
      </a:majorFont>
      <a:minorFont>
        <a:latin typeface="Noto Sans JP Static"/>
        <a:ea typeface="Noto Sans JP Static"/>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TotalTime>
  <Words>13877</Words>
  <Application>Microsoft Office PowerPoint</Application>
  <PresentationFormat>ワイド画面</PresentationFormat>
  <Paragraphs>1423</Paragraphs>
  <Slides>115</Slides>
  <Notes>115</Notes>
  <HiddenSlides>0</HiddenSlides>
  <MMClips>4</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115</vt:i4>
      </vt:variant>
    </vt:vector>
  </HeadingPairs>
  <TitlesOfParts>
    <vt:vector size="123" baseType="lpstr">
      <vt:lpstr>ＭＳ Ｐゴシック</vt:lpstr>
      <vt:lpstr>游ゴシック</vt:lpstr>
      <vt:lpstr>Noto Sans JP Static Black</vt:lpstr>
      <vt:lpstr>Noto Sans JP Static</vt:lpstr>
      <vt:lpstr>Cambria Math</vt:lpstr>
      <vt:lpstr>Arial</vt:lpstr>
      <vt:lpstr>Courier New</vt:lpstr>
      <vt:lpstr>Office テーマ</vt:lpstr>
      <vt:lpstr>Beyond HDR</vt:lpstr>
      <vt:lpstr>本日の流れ</vt:lpstr>
      <vt:lpstr>つまり</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イントロダクション Part 1</vt:lpstr>
      <vt:lpstr>HDRゲームのはじまり</vt:lpstr>
      <vt:lpstr>テレビと規格の整備</vt:lpstr>
      <vt:lpstr>PCゲーム側の進展</vt:lpstr>
      <vt:lpstr>HGiG (HDR Gaming Interest Group)</vt:lpstr>
      <vt:lpstr>当時のHDRゲームの状況</vt:lpstr>
      <vt:lpstr>HGiGが示したベストプラクティス</vt:lpstr>
      <vt:lpstr>HGiGが示したベストプラクティス</vt:lpstr>
      <vt:lpstr>HDR Rangeについて</vt:lpstr>
      <vt:lpstr>PowerPoint プレゼンテーション</vt:lpstr>
      <vt:lpstr>HGiGが示したベストプラクティス</vt:lpstr>
      <vt:lpstr>現在の状況</vt:lpstr>
      <vt:lpstr>ImmersiveとHDR</vt:lpstr>
      <vt:lpstr>なぜ高輝度ディスプレイ なのか</vt:lpstr>
      <vt:lpstr>PowerPoint プレゼンテーション</vt:lpstr>
      <vt:lpstr>HDRの理想像を見てみたい、という欲求</vt:lpstr>
      <vt:lpstr>クリエイターの意図を届ける</vt:lpstr>
      <vt:lpstr>HDR出力の進化に伴い入力の進化も必要</vt:lpstr>
      <vt:lpstr>HDR出力の進化に伴い入力の進化も必要</vt:lpstr>
      <vt:lpstr>イントロダクション Part 2</vt:lpstr>
      <vt:lpstr>光の感じ方</vt:lpstr>
      <vt:lpstr>人間が見ることのできる輝度範囲</vt:lpstr>
      <vt:lpstr>HDRがカバーする輝度範囲</vt:lpstr>
      <vt:lpstr>HDRの具体的な効果</vt:lpstr>
      <vt:lpstr>HDRがもたらす価値</vt:lpstr>
      <vt:lpstr>HDRの記録・伝送規格について</vt:lpstr>
      <vt:lpstr>HDR対応ディスプレイの規格例</vt:lpstr>
      <vt:lpstr>HDRの高いハードル</vt:lpstr>
      <vt:lpstr>HDRと表示系</vt:lpstr>
      <vt:lpstr>規格と表示の実力のギャップ</vt:lpstr>
      <vt:lpstr>液晶ディスプレイ</vt:lpstr>
      <vt:lpstr>OLED (有機EL）ディスプレイ</vt:lpstr>
      <vt:lpstr>LEDディスプレイ</vt:lpstr>
      <vt:lpstr>今回試作した超高輝度ディスプレイ</vt:lpstr>
      <vt:lpstr>表示できる輝度範囲</vt:lpstr>
      <vt:lpstr>従来のディスプレイとの比較</vt:lpstr>
      <vt:lpstr>実現できたこと</vt:lpstr>
      <vt:lpstr>HDRと表示系</vt:lpstr>
      <vt:lpstr>Gran Turismo について</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コンテンツ作りから見るHDR</vt:lpstr>
      <vt:lpstr>PowerPoint プレゼンテーション</vt:lpstr>
      <vt:lpstr>PowerPoint プレゼンテーション</vt:lpstr>
      <vt:lpstr>PowerPoint プレゼンテーション</vt:lpstr>
      <vt:lpstr>ダイナミックレンジ</vt:lpstr>
      <vt:lpstr>PowerPoint プレゼンテーション</vt:lpstr>
      <vt:lpstr>PowerPoint プレゼンテーション</vt:lpstr>
      <vt:lpstr>伝統的な映像表現</vt:lpstr>
      <vt:lpstr>被写体に合わせた適正露出</vt:lpstr>
      <vt:lpstr>カラー＆コントラスト調整</vt:lpstr>
      <vt:lpstr>伝統的な映像表現</vt:lpstr>
      <vt:lpstr>伝統的な映像表現</vt:lpstr>
      <vt:lpstr>伝統的な映像表現</vt:lpstr>
      <vt:lpstr>ゲームCGはどうか？</vt:lpstr>
      <vt:lpstr>ゲームCGはどうか？</vt:lpstr>
      <vt:lpstr>ドライブゲームの事情</vt:lpstr>
      <vt:lpstr>PowerPoint プレゼンテーション</vt:lpstr>
      <vt:lpstr>Gran Turismo の事情</vt:lpstr>
      <vt:lpstr>Gran Turismo のポリシー</vt:lpstr>
      <vt:lpstr>HDRの恩恵</vt:lpstr>
      <vt:lpstr>HDRの恩恵</vt:lpstr>
      <vt:lpstr>HDRの恩恵</vt:lpstr>
      <vt:lpstr>HDRの恩恵</vt:lpstr>
      <vt:lpstr>HDRの恩恵</vt:lpstr>
      <vt:lpstr>HDRへの取り組み</vt:lpstr>
      <vt:lpstr>HDRへの取り組み</vt:lpstr>
      <vt:lpstr>当時の SDR-HDR 比較画像</vt:lpstr>
      <vt:lpstr>PowerPoint プレゼンテーション</vt:lpstr>
      <vt:lpstr>PowerPoint プレゼンテーション</vt:lpstr>
      <vt:lpstr>それでも</vt:lpstr>
      <vt:lpstr>HDRコンテンツのリアル</vt:lpstr>
      <vt:lpstr>HDRコンテンツのリアル</vt:lpstr>
      <vt:lpstr>GT meets 超高輝度ディスプレイ</vt:lpstr>
      <vt:lpstr>GT meets 超高輝度ディスプレイ</vt:lpstr>
      <vt:lpstr>視て実感したこと</vt:lpstr>
      <vt:lpstr>画作りの変化</vt:lpstr>
      <vt:lpstr>画作りの変化</vt:lpstr>
      <vt:lpstr>その他 </vt:lpstr>
      <vt:lpstr>その他 </vt:lpstr>
      <vt:lpstr>PowerPoint プレゼンテーション</vt:lpstr>
      <vt:lpstr>HDRと撮像系</vt:lpstr>
      <vt:lpstr>撮像（カメラ）とゲーム</vt:lpstr>
      <vt:lpstr>そもそも撮像とは</vt:lpstr>
      <vt:lpstr>撮影出来る光量の範囲</vt:lpstr>
      <vt:lpstr>動画記録フォーマットの種類</vt:lpstr>
      <vt:lpstr>ダイナミックレンジ拡大へのアプローチ</vt:lpstr>
      <vt:lpstr>今回試作したHDRカメラ</vt:lpstr>
      <vt:lpstr>技術的な工夫</vt:lpstr>
      <vt:lpstr>ダイナミックレンジ</vt:lpstr>
      <vt:lpstr>ダイナミックレンジの確認実験</vt:lpstr>
      <vt:lpstr>実現できたこと</vt:lpstr>
      <vt:lpstr>HDRと撮像系</vt:lpstr>
      <vt:lpstr>HDRカメラと超高輝度ディスプレイの統合</vt:lpstr>
      <vt:lpstr>応用例: 実輝度EVFファインダー</vt:lpstr>
      <vt:lpstr>一気通貫がもたらすもの</vt:lpstr>
      <vt:lpstr>一気通貫がもたらすもの</vt:lpstr>
      <vt:lpstr>一気通貫がもたらすもの</vt:lpstr>
      <vt:lpstr>GT制作におけるメリット</vt:lpstr>
      <vt:lpstr>エンタメ全般におけるメリット</vt:lpstr>
      <vt:lpstr>まとめ</vt:lpstr>
      <vt:lpstr>まとめ</vt:lpstr>
      <vt:lpstr>最後に言いたいこと</vt:lpstr>
      <vt:lpstr>おわり</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Suzuki, Kentaro (PDI)</cp:lastModifiedBy>
  <cp:revision>2</cp:revision>
  <cp:lastPrinted>2026-07-31T08:33:03Z</cp:lastPrinted>
  <dcterms:created xsi:type="dcterms:W3CDTF">2026-06-01T08:29:41Z</dcterms:created>
  <dcterms:modified xsi:type="dcterms:W3CDTF">2026-07-31T08:34:02Z</dcterms:modified>
  <cp:contentStatus>最終版</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