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63" r:id="rId7"/>
    <p:sldId id="264" r:id="rId8"/>
    <p:sldId id="265" r:id="rId9"/>
    <p:sldId id="258" r:id="rId10"/>
    <p:sldId id="259" r:id="rId11"/>
    <p:sldId id="260" r:id="rId12"/>
    <p:sldId id="261" r:id="rId13"/>
    <p:sldId id="262"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8/4/2021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8/4/2021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8/4/2021</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ww.tutorialspoint.com/json/json_quick_guide.htm"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tutorialspoint.com/json/json_quick_guide.htm"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012" y="1300785"/>
            <a:ext cx="8689976" cy="1102781"/>
          </a:xfrm>
        </p:spPr>
        <p:txBody>
          <a:bodyPr>
            <a:normAutofit/>
          </a:bodyPr>
          <a:lstStyle/>
          <a:p>
            <a: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ea typeface="+mn-ea"/>
                <a:cs typeface="Calibri" panose="020F0502020204030204" pitchFamily="34" charset="0"/>
              </a:rPr>
              <a:t>JSON FILES &amp; </a:t>
            </a:r>
            <a:r>
              <a:rPr lang="en-US" sz="54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ea typeface="+mn-ea"/>
                <a:cs typeface="Calibri" panose="020F0502020204030204" pitchFamily="34" charset="0"/>
              </a:rPr>
              <a:t>Array_lists</a:t>
            </a:r>
            <a:endParaRPr lang="en-ZA"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ea typeface="+mn-ea"/>
              <a:cs typeface="Calibri" panose="020F0502020204030204" pitchFamily="34" charset="0"/>
            </a:endParaRPr>
          </a:p>
        </p:txBody>
      </p:sp>
      <p:sp>
        <p:nvSpPr>
          <p:cNvPr id="3" name="Subtitle 2"/>
          <p:cNvSpPr>
            <a:spLocks noGrp="1"/>
          </p:cNvSpPr>
          <p:nvPr>
            <p:ph type="subTitle" idx="1"/>
          </p:nvPr>
        </p:nvSpPr>
        <p:spPr>
          <a:xfrm>
            <a:off x="1838097" y="2910840"/>
            <a:ext cx="8689976" cy="1371599"/>
          </a:xfrm>
        </p:spPr>
        <p:txBody>
          <a:bodyPr/>
          <a:lstStyle/>
          <a:p>
            <a:r>
              <a:rPr lang="en-US" b="1" dirty="0" smtClean="0">
                <a:solidFill>
                  <a:schemeClr val="tx1"/>
                </a:solidFill>
              </a:rPr>
              <a:t>GRADE 12</a:t>
            </a:r>
          </a:p>
          <a:p>
            <a:r>
              <a:rPr lang="en-US" b="1" dirty="0" smtClean="0">
                <a:solidFill>
                  <a:schemeClr val="tx1"/>
                </a:solidFill>
              </a:rPr>
              <a:t>Learning Unit 6 Pg.127</a:t>
            </a:r>
            <a:endParaRPr lang="en-ZA" b="1" dirty="0">
              <a:solidFill>
                <a:schemeClr val="tx1"/>
              </a:solidFill>
            </a:endParaRPr>
          </a:p>
        </p:txBody>
      </p:sp>
    </p:spTree>
    <p:extLst>
      <p:ext uri="{BB962C8B-B14F-4D97-AF65-F5344CB8AC3E}">
        <p14:creationId xmlns:p14="http://schemas.microsoft.com/office/powerpoint/2010/main" val="3171624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0525" y="175694"/>
            <a:ext cx="11556274" cy="6370975"/>
          </a:xfrm>
          <a:prstGeom prst="rect">
            <a:avLst/>
          </a:prstGeom>
        </p:spPr>
        <p:txBody>
          <a:bodyPr wrap="square">
            <a:spAutoFit/>
          </a:bodyPr>
          <a:lstStyle/>
          <a:p>
            <a:pPr algn="just"/>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JSON ]</a:t>
            </a:r>
          </a:p>
          <a:p>
            <a:pPr algn="just"/>
            <a:r>
              <a:rPr lang="en-US" sz="2400" dirty="0" smtClean="0">
                <a:latin typeface="Calibri" panose="020F0502020204030204" pitchFamily="34" charset="0"/>
                <a:cs typeface="Calibri" panose="020F0502020204030204" pitchFamily="34" charset="0"/>
              </a:rPr>
              <a:t>There </a:t>
            </a:r>
            <a:r>
              <a:rPr lang="en-US" sz="2400" dirty="0">
                <a:latin typeface="Calibri" panose="020F0502020204030204" pitchFamily="34" charset="0"/>
                <a:cs typeface="Calibri" panose="020F0502020204030204" pitchFamily="34" charset="0"/>
              </a:rPr>
              <a:t>is a lightweight data exchange format called JSON (JavaScript Object Notation) that can replace XML work.</a:t>
            </a:r>
          </a:p>
          <a:p>
            <a:pPr algn="just"/>
            <a:endParaRPr lang="en-US" sz="2400" dirty="0">
              <a:latin typeface="Calibri" panose="020F0502020204030204" pitchFamily="34" charset="0"/>
              <a:cs typeface="Calibri" panose="020F0502020204030204" pitchFamily="34" charset="0"/>
            </a:endParaRPr>
          </a:p>
          <a:p>
            <a:pPr algn="just"/>
            <a:r>
              <a:rPr lang="en-US" sz="2400" b="1" dirty="0">
                <a:latin typeface="Calibri" panose="020F0502020204030204" pitchFamily="34" charset="0"/>
                <a:cs typeface="Calibri" panose="020F0502020204030204" pitchFamily="34" charset="0"/>
              </a:rPr>
              <a:t>A</a:t>
            </a:r>
            <a:r>
              <a:rPr lang="en-US" sz="2400" b="1" dirty="0" smtClean="0">
                <a:latin typeface="Calibri" panose="020F0502020204030204" pitchFamily="34" charset="0"/>
                <a:cs typeface="Calibri" panose="020F0502020204030204" pitchFamily="34" charset="0"/>
              </a:rPr>
              <a:t>dvantage</a:t>
            </a:r>
            <a:r>
              <a:rPr lang="en-US" sz="2400" b="1" dirty="0">
                <a:latin typeface="Calibri" panose="020F0502020204030204" pitchFamily="34" charset="0"/>
                <a:cs typeface="Calibri" panose="020F0502020204030204" pitchFamily="34" charset="0"/>
              </a:rPr>
              <a:t>:</a:t>
            </a:r>
          </a:p>
          <a:p>
            <a:pPr algn="just"/>
            <a:endParaRPr lang="en-US" sz="2400" dirty="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en-US" sz="2400" dirty="0">
                <a:latin typeface="Calibri" panose="020F0502020204030204" pitchFamily="34" charset="0"/>
                <a:cs typeface="Calibri" panose="020F0502020204030204" pitchFamily="34" charset="0"/>
              </a:rPr>
              <a:t>The data format is relatively simple, easy to read and write, the format is compressed, and the occupied bandwidth is small.</a:t>
            </a:r>
          </a:p>
          <a:p>
            <a:pPr marL="342900" indent="-342900" algn="just">
              <a:buFont typeface="Arial" panose="020B0604020202020204" pitchFamily="34" charset="0"/>
              <a:buChar char="•"/>
            </a:pPr>
            <a:r>
              <a:rPr lang="en-US" sz="2400" dirty="0">
                <a:latin typeface="Calibri" panose="020F0502020204030204" pitchFamily="34" charset="0"/>
                <a:cs typeface="Calibri" panose="020F0502020204030204" pitchFamily="34" charset="0"/>
              </a:rPr>
              <a:t>Easy to parse this language, client-side JavaScript can simply read JSON data via </a:t>
            </a:r>
            <a:r>
              <a:rPr lang="en-US" sz="2400" dirty="0" err="1">
                <a:latin typeface="Calibri" panose="020F0502020204030204" pitchFamily="34" charset="0"/>
                <a:cs typeface="Calibri" panose="020F0502020204030204" pitchFamily="34" charset="0"/>
              </a:rPr>
              <a:t>eval_r</a:t>
            </a:r>
            <a:r>
              <a:rPr lang="en-US" sz="2400" dirty="0">
                <a:latin typeface="Calibri" panose="020F0502020204030204" pitchFamily="34" charset="0"/>
                <a:cs typeface="Calibri" panose="020F0502020204030204" pitchFamily="34" charset="0"/>
              </a:rPr>
              <a:t>()</a:t>
            </a:r>
          </a:p>
          <a:p>
            <a:pPr marL="342900" indent="-342900" algn="just">
              <a:buFont typeface="Arial" panose="020B0604020202020204" pitchFamily="34" charset="0"/>
              <a:buChar char="•"/>
            </a:pPr>
            <a:r>
              <a:rPr lang="en-US" sz="2400" dirty="0">
                <a:latin typeface="Calibri" panose="020F0502020204030204" pitchFamily="34" charset="0"/>
                <a:cs typeface="Calibri" panose="020F0502020204030204" pitchFamily="34" charset="0"/>
              </a:rPr>
              <a:t>Support for multiple languages, including ActionScript, C, C#, ColdFusion, Java, JavaScript, Perl, PHP, Python, Ruby and other language server-side languages ​​for server-side parsing</a:t>
            </a:r>
          </a:p>
          <a:p>
            <a:pPr marL="342900" indent="-342900" algn="just">
              <a:buFont typeface="Arial" panose="020B0604020202020204" pitchFamily="34" charset="0"/>
              <a:buChar char="•"/>
            </a:pPr>
            <a:r>
              <a:rPr lang="en-US" sz="2400" dirty="0">
                <a:latin typeface="Calibri" panose="020F0502020204030204" pitchFamily="34" charset="0"/>
                <a:cs typeface="Calibri" panose="020F0502020204030204" pitchFamily="34" charset="0"/>
              </a:rPr>
              <a:t>In the PHP world, PHP-JSON and JSON-PHP have appeared, which is convenient for PHP serialization. The PHP server object, array, etc. can directly generate JSON format, which is convenient for client access extraction.</a:t>
            </a:r>
          </a:p>
          <a:p>
            <a:pPr marL="342900" indent="-342900" algn="just">
              <a:buFont typeface="Arial" panose="020B0604020202020204" pitchFamily="34" charset="0"/>
              <a:buChar char="•"/>
            </a:pPr>
            <a:r>
              <a:rPr lang="en-US" sz="2400" dirty="0">
                <a:latin typeface="Calibri" panose="020F0502020204030204" pitchFamily="34" charset="0"/>
                <a:cs typeface="Calibri" panose="020F0502020204030204" pitchFamily="34" charset="0"/>
              </a:rPr>
              <a:t>Because the JSON format can be used directly for server-side code, it greatly simplifies the code development of the server and client, but the task is unchanged and easy to maintain</a:t>
            </a:r>
            <a:r>
              <a:rPr lang="en-US" sz="2400" dirty="0" smtClean="0">
                <a:latin typeface="Calibri" panose="020F0502020204030204" pitchFamily="34" charset="0"/>
                <a:cs typeface="Calibri" panose="020F0502020204030204" pitchFamily="34" charset="0"/>
              </a:rPr>
              <a:t>.</a:t>
            </a:r>
            <a:endParaRPr lang="en-US" sz="2400" dirty="0">
              <a:latin typeface="Calibri" panose="020F0502020204030204" pitchFamily="34" charset="0"/>
              <a:cs typeface="Calibri" panose="020F0502020204030204" pitchFamily="34" charset="0"/>
            </a:endParaRPr>
          </a:p>
        </p:txBody>
      </p:sp>
      <p:sp>
        <p:nvSpPr>
          <p:cNvPr id="3" name="Rectangle 2"/>
          <p:cNvSpPr/>
          <p:nvPr/>
        </p:nvSpPr>
        <p:spPr>
          <a:xfrm>
            <a:off x="6197028" y="6362003"/>
            <a:ext cx="5719771" cy="369332"/>
          </a:xfrm>
          <a:prstGeom prst="rect">
            <a:avLst/>
          </a:prstGeom>
        </p:spPr>
        <p:txBody>
          <a:bodyPr wrap="none">
            <a:spAutoFit/>
          </a:bodyPr>
          <a:lstStyle/>
          <a:p>
            <a:r>
              <a:rPr lang="en-ZA"/>
              <a:t>https://www.programmersought.com/article/4899947410/</a:t>
            </a:r>
          </a:p>
        </p:txBody>
      </p:sp>
    </p:spTree>
    <p:extLst>
      <p:ext uri="{BB962C8B-B14F-4D97-AF65-F5344CB8AC3E}">
        <p14:creationId xmlns:p14="http://schemas.microsoft.com/office/powerpoint/2010/main" val="12057199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0629" y="450806"/>
            <a:ext cx="11556274" cy="6186309"/>
          </a:xfrm>
          <a:prstGeom prst="rect">
            <a:avLst/>
          </a:prstGeom>
        </p:spPr>
        <p:txBody>
          <a:bodyPr wrap="square">
            <a:spAutoFit/>
          </a:bodyPr>
          <a:lstStyle/>
          <a:p>
            <a:r>
              <a:rPr lang="en-US" b="1" dirty="0" smtClean="0"/>
              <a:t>Disadvantages</a:t>
            </a:r>
            <a:r>
              <a:rPr lang="en-US" b="1" dirty="0"/>
              <a:t>:</a:t>
            </a:r>
          </a:p>
          <a:p>
            <a:endParaRPr lang="en-US" dirty="0"/>
          </a:p>
          <a:p>
            <a:pPr marL="285750" indent="-285750" algn="just">
              <a:buFont typeface="Arial" panose="020B0604020202020204" pitchFamily="34" charset="0"/>
              <a:buChar char="•"/>
            </a:pPr>
            <a:r>
              <a:rPr lang="en-US" dirty="0">
                <a:latin typeface="Calibri" panose="020F0502020204030204" pitchFamily="34" charset="0"/>
                <a:cs typeface="Calibri" panose="020F0502020204030204" pitchFamily="34" charset="0"/>
              </a:rPr>
              <a:t>There is no such thing as XML format, and it is widely used and widely used. It is not as versatile as XML.</a:t>
            </a:r>
          </a:p>
          <a:p>
            <a:pPr marL="285750" indent="-285750" algn="just">
              <a:buFont typeface="Arial" panose="020B0604020202020204" pitchFamily="34" charset="0"/>
              <a:buChar char="•"/>
            </a:pPr>
            <a:r>
              <a:rPr lang="en-US" dirty="0">
                <a:latin typeface="Calibri" panose="020F0502020204030204" pitchFamily="34" charset="0"/>
                <a:cs typeface="Calibri" panose="020F0502020204030204" pitchFamily="34" charset="0"/>
              </a:rPr>
              <a:t>JSON format is currently in the initial stage of promotion in </a:t>
            </a:r>
            <a:r>
              <a:rPr lang="en-US" b="1" dirty="0">
                <a:latin typeface="Calibri" panose="020F0502020204030204" pitchFamily="34" charset="0"/>
                <a:cs typeface="Calibri" panose="020F0502020204030204" pitchFamily="34" charset="0"/>
              </a:rPr>
              <a:t>Web Service</a:t>
            </a:r>
            <a:r>
              <a:rPr lang="en-US" dirty="0">
                <a:latin typeface="Calibri" panose="020F0502020204030204" pitchFamily="34" charset="0"/>
                <a:cs typeface="Calibri" panose="020F0502020204030204" pitchFamily="34" charset="0"/>
              </a:rPr>
              <a:t>.</a:t>
            </a:r>
          </a:p>
          <a:p>
            <a:pPr marL="285750" indent="-285750" algn="just">
              <a:buFont typeface="Arial" panose="020B0604020202020204" pitchFamily="34" charset="0"/>
              <a:buChar char="•"/>
            </a:pPr>
            <a:r>
              <a:rPr lang="en-US" b="1" u="sng" dirty="0">
                <a:latin typeface="Calibri" panose="020F0502020204030204" pitchFamily="34" charset="0"/>
                <a:cs typeface="Calibri" panose="020F0502020204030204" pitchFamily="34" charset="0"/>
              </a:rPr>
              <a:t>Comparison of JSON and XML advantages and </a:t>
            </a:r>
            <a:r>
              <a:rPr lang="en-US" b="1" u="sng" dirty="0" smtClean="0">
                <a:latin typeface="Calibri" panose="020F0502020204030204" pitchFamily="34" charset="0"/>
                <a:cs typeface="Calibri" panose="020F0502020204030204" pitchFamily="34" charset="0"/>
              </a:rPr>
              <a:t>disadvantages:</a:t>
            </a:r>
            <a:endParaRPr lang="en-US" b="1" u="sng" dirty="0">
              <a:latin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en-US" dirty="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   In </a:t>
            </a:r>
            <a:r>
              <a:rPr lang="en-US" dirty="0">
                <a:latin typeface="Calibri" panose="020F0502020204030204" pitchFamily="34" charset="0"/>
                <a:cs typeface="Calibri" panose="020F0502020204030204" pitchFamily="34" charset="0"/>
              </a:rPr>
              <a:t>terms of </a:t>
            </a:r>
            <a:r>
              <a:rPr lang="en-US" b="1" dirty="0">
                <a:latin typeface="Calibri" panose="020F0502020204030204" pitchFamily="34" charset="0"/>
                <a:cs typeface="Calibri" panose="020F0502020204030204" pitchFamily="34" charset="0"/>
              </a:rPr>
              <a:t>readability</a:t>
            </a:r>
            <a:r>
              <a:rPr lang="en-US" dirty="0">
                <a:latin typeface="Calibri" panose="020F0502020204030204" pitchFamily="34" charset="0"/>
                <a:cs typeface="Calibri" panose="020F0502020204030204" pitchFamily="34" charset="0"/>
              </a:rPr>
              <a:t>, the data readability of JSON and XML is basically the same. The readability of JSON and XML is comparable. One side is the suggested syntax, and the other is the canonical label form. It is difficult to distinguish between winning and losing.</a:t>
            </a:r>
          </a:p>
          <a:p>
            <a:pPr marL="285750" indent="-285750" algn="just">
              <a:buFont typeface="Arial" panose="020B0604020202020204" pitchFamily="34" charset="0"/>
              <a:buChar char="•"/>
            </a:pPr>
            <a:r>
              <a:rPr lang="en-US" dirty="0">
                <a:latin typeface="Calibri" panose="020F0502020204030204" pitchFamily="34" charset="0"/>
                <a:cs typeface="Calibri" panose="020F0502020204030204" pitchFamily="34" charset="0"/>
              </a:rPr>
              <a:t>    In terms of </a:t>
            </a:r>
            <a:r>
              <a:rPr lang="en-US" b="1" dirty="0">
                <a:latin typeface="Calibri" panose="020F0502020204030204" pitchFamily="34" charset="0"/>
                <a:cs typeface="Calibri" panose="020F0502020204030204" pitchFamily="34" charset="0"/>
              </a:rPr>
              <a:t>scalability</a:t>
            </a:r>
            <a:r>
              <a:rPr lang="en-US" dirty="0">
                <a:latin typeface="Calibri" panose="020F0502020204030204" pitchFamily="34" charset="0"/>
                <a:cs typeface="Calibri" panose="020F0502020204030204" pitchFamily="34" charset="0"/>
              </a:rPr>
              <a:t>, XML is inherently very extensible. Of course, there are JSON. There is nothing that XML can extend. JSON cannot.</a:t>
            </a:r>
          </a:p>
          <a:p>
            <a:pPr marL="285750" indent="-285750" algn="just">
              <a:buFont typeface="Arial" panose="020B0604020202020204" pitchFamily="34" charset="0"/>
              <a:buChar char="•"/>
            </a:pPr>
            <a:r>
              <a:rPr lang="en-US" dirty="0">
                <a:latin typeface="Calibri" panose="020F0502020204030204" pitchFamily="34" charset="0"/>
                <a:cs typeface="Calibri" panose="020F0502020204030204" pitchFamily="34" charset="0"/>
              </a:rPr>
              <a:t>  In terms of </a:t>
            </a:r>
            <a:r>
              <a:rPr lang="en-US" b="1" dirty="0">
                <a:latin typeface="Calibri" panose="020F0502020204030204" pitchFamily="34" charset="0"/>
                <a:cs typeface="Calibri" panose="020F0502020204030204" pitchFamily="34" charset="0"/>
              </a:rPr>
              <a:t>coding difficulty</a:t>
            </a:r>
            <a:r>
              <a:rPr lang="en-US" dirty="0">
                <a:latin typeface="Calibri" panose="020F0502020204030204" pitchFamily="34" charset="0"/>
                <a:cs typeface="Calibri" panose="020F0502020204030204" pitchFamily="34" charset="0"/>
              </a:rPr>
              <a:t>, XML has a wealth of coding tools, such as Dom4j, </a:t>
            </a:r>
            <a:r>
              <a:rPr lang="en-US" dirty="0" err="1">
                <a:latin typeface="Calibri" panose="020F0502020204030204" pitchFamily="34" charset="0"/>
                <a:cs typeface="Calibri" panose="020F0502020204030204" pitchFamily="34" charset="0"/>
              </a:rPr>
              <a:t>JDom</a:t>
            </a:r>
            <a:r>
              <a:rPr lang="en-US" dirty="0">
                <a:latin typeface="Calibri" panose="020F0502020204030204" pitchFamily="34" charset="0"/>
                <a:cs typeface="Calibri" panose="020F0502020204030204" pitchFamily="34" charset="0"/>
              </a:rPr>
              <a:t>, etc. JSON also has tools provided by json.org, but JSON coding is obviously much easier than XML, even if you can write JSON code without tools, but It's not easy to write XML.</a:t>
            </a:r>
          </a:p>
          <a:p>
            <a:pPr marL="285750" indent="-285750" algn="just">
              <a:buFont typeface="Arial" panose="020B0604020202020204" pitchFamily="34" charset="0"/>
              <a:buChar char="•"/>
            </a:pPr>
            <a:r>
              <a:rPr lang="en-US" dirty="0">
                <a:latin typeface="Calibri" panose="020F0502020204030204" pitchFamily="34" charset="0"/>
                <a:cs typeface="Calibri" panose="020F0502020204030204" pitchFamily="34" charset="0"/>
              </a:rPr>
              <a:t>    In terms of </a:t>
            </a:r>
            <a:r>
              <a:rPr lang="en-US" b="1" dirty="0">
                <a:latin typeface="Calibri" panose="020F0502020204030204" pitchFamily="34" charset="0"/>
                <a:cs typeface="Calibri" panose="020F0502020204030204" pitchFamily="34" charset="0"/>
              </a:rPr>
              <a:t>decoding difficulty</a:t>
            </a:r>
            <a:r>
              <a:rPr lang="en-US" dirty="0">
                <a:latin typeface="Calibri" panose="020F0502020204030204" pitchFamily="34" charset="0"/>
                <a:cs typeface="Calibri" panose="020F0502020204030204" pitchFamily="34" charset="0"/>
              </a:rPr>
              <a:t>, the parsing of XML takes into account the parent node of the child node, which makes people feel dizzy, and the resolution of JSON is almost zero. This XML is really nothing to say.</a:t>
            </a:r>
          </a:p>
          <a:p>
            <a:pPr marL="285750" indent="-285750" algn="just">
              <a:buFont typeface="Arial" panose="020B0604020202020204" pitchFamily="34" charset="0"/>
              <a:buChar char="•"/>
            </a:pPr>
            <a:r>
              <a:rPr lang="en-US" dirty="0">
                <a:latin typeface="Calibri" panose="020F0502020204030204" pitchFamily="34" charset="0"/>
                <a:cs typeface="Calibri" panose="020F0502020204030204" pitchFamily="34" charset="0"/>
              </a:rPr>
              <a:t>    In terms of </a:t>
            </a:r>
            <a:r>
              <a:rPr lang="en-US" b="1" dirty="0">
                <a:latin typeface="Calibri" panose="020F0502020204030204" pitchFamily="34" charset="0"/>
                <a:cs typeface="Calibri" panose="020F0502020204030204" pitchFamily="34" charset="0"/>
              </a:rPr>
              <a:t>popularity</a:t>
            </a:r>
            <a:r>
              <a:rPr lang="en-US" dirty="0">
                <a:latin typeface="Calibri" panose="020F0502020204030204" pitchFamily="34" charset="0"/>
                <a:cs typeface="Calibri" panose="020F0502020204030204" pitchFamily="34" charset="0"/>
              </a:rPr>
              <a:t>, XML has been widely used in the industry, and JSON has just begun, but in the specific field of Ajax, the future development must be XML giving way to JSON. By the time Ajax should become </a:t>
            </a:r>
            <a:r>
              <a:rPr lang="en-US" dirty="0" err="1">
                <a:latin typeface="Calibri" panose="020F0502020204030204" pitchFamily="34" charset="0"/>
                <a:cs typeface="Calibri" panose="020F0502020204030204" pitchFamily="34" charset="0"/>
              </a:rPr>
              <a:t>Ajaj</a:t>
            </a:r>
            <a:r>
              <a:rPr lang="en-US" dirty="0">
                <a:latin typeface="Calibri" panose="020F0502020204030204" pitchFamily="34" charset="0"/>
                <a:cs typeface="Calibri" panose="020F0502020204030204" pitchFamily="34" charset="0"/>
              </a:rPr>
              <a:t> (Asynchronous </a:t>
            </a:r>
            <a:r>
              <a:rPr lang="en-US" dirty="0" err="1">
                <a:latin typeface="Calibri" panose="020F0502020204030204" pitchFamily="34" charset="0"/>
                <a:cs typeface="Calibri" panose="020F0502020204030204" pitchFamily="34" charset="0"/>
              </a:rPr>
              <a:t>Javascript</a:t>
            </a:r>
            <a:r>
              <a:rPr lang="en-US" dirty="0">
                <a:latin typeface="Calibri" panose="020F0502020204030204" pitchFamily="34" charset="0"/>
                <a:cs typeface="Calibri" panose="020F0502020204030204" pitchFamily="34" charset="0"/>
              </a:rPr>
              <a:t> and JSON).</a:t>
            </a:r>
          </a:p>
          <a:p>
            <a:pPr marL="285750" indent="-285750" algn="just">
              <a:buFont typeface="Arial" panose="020B0604020202020204" pitchFamily="34" charset="0"/>
              <a:buChar char="•"/>
            </a:pPr>
            <a:r>
              <a:rPr lang="en-US" dirty="0">
                <a:latin typeface="Calibri" panose="020F0502020204030204" pitchFamily="34" charset="0"/>
                <a:cs typeface="Calibri" panose="020F0502020204030204" pitchFamily="34" charset="0"/>
              </a:rPr>
              <a:t>    JSON and XML also have a wealth of analytical tools.</a:t>
            </a:r>
          </a:p>
          <a:p>
            <a:pPr marL="285750" indent="-285750" algn="just">
              <a:buFont typeface="Arial" panose="020B0604020202020204" pitchFamily="34" charset="0"/>
              <a:buChar char="•"/>
            </a:pPr>
            <a:r>
              <a:rPr lang="en-US" dirty="0">
                <a:latin typeface="Calibri" panose="020F0502020204030204" pitchFamily="34" charset="0"/>
                <a:cs typeface="Calibri" panose="020F0502020204030204" pitchFamily="34" charset="0"/>
              </a:rPr>
              <a:t>    JSON is small in size compared to XML.</a:t>
            </a:r>
          </a:p>
          <a:p>
            <a:pPr marL="285750" indent="-285750" algn="just">
              <a:buFont typeface="Arial" panose="020B0604020202020204" pitchFamily="34" charset="0"/>
              <a:buChar char="•"/>
            </a:pPr>
            <a:r>
              <a:rPr lang="en-US" dirty="0">
                <a:latin typeface="Calibri" panose="020F0502020204030204" pitchFamily="34" charset="0"/>
                <a:cs typeface="Calibri" panose="020F0502020204030204" pitchFamily="34" charset="0"/>
              </a:rPr>
              <a:t>    JSON interaction with JavaScript is more convenient.</a:t>
            </a:r>
          </a:p>
          <a:p>
            <a:pPr marL="285750" indent="-285750" algn="just">
              <a:buFont typeface="Arial" panose="020B0604020202020204" pitchFamily="34" charset="0"/>
              <a:buChar char="•"/>
            </a:pPr>
            <a:r>
              <a:rPr lang="en-US" dirty="0">
                <a:latin typeface="Calibri" panose="020F0502020204030204" pitchFamily="34" charset="0"/>
                <a:cs typeface="Calibri" panose="020F0502020204030204" pitchFamily="34" charset="0"/>
              </a:rPr>
              <a:t>    JSON's descriptiveness of data is worse than XML</a:t>
            </a:r>
            <a:r>
              <a:rPr lang="en-US" dirty="0" smtClean="0">
                <a:latin typeface="Calibri" panose="020F0502020204030204" pitchFamily="34" charset="0"/>
                <a:cs typeface="Calibri" panose="020F0502020204030204" pitchFamily="34" charset="0"/>
              </a:rPr>
              <a:t>.</a:t>
            </a:r>
            <a:endParaRPr lang="en-US" dirty="0">
              <a:latin typeface="Calibri" panose="020F0502020204030204" pitchFamily="34" charset="0"/>
              <a:cs typeface="Calibri" panose="020F0502020204030204" pitchFamily="34" charset="0"/>
            </a:endParaRPr>
          </a:p>
        </p:txBody>
      </p:sp>
      <p:sp>
        <p:nvSpPr>
          <p:cNvPr id="3" name="Rectangle 2"/>
          <p:cNvSpPr/>
          <p:nvPr/>
        </p:nvSpPr>
        <p:spPr>
          <a:xfrm>
            <a:off x="6197028" y="6362003"/>
            <a:ext cx="5719771" cy="369332"/>
          </a:xfrm>
          <a:prstGeom prst="rect">
            <a:avLst/>
          </a:prstGeom>
        </p:spPr>
        <p:txBody>
          <a:bodyPr wrap="none">
            <a:spAutoFit/>
          </a:bodyPr>
          <a:lstStyle/>
          <a:p>
            <a:r>
              <a:rPr lang="en-ZA"/>
              <a:t>https://www.programmersought.com/article/4899947410/</a:t>
            </a:r>
          </a:p>
        </p:txBody>
      </p:sp>
    </p:spTree>
    <p:extLst>
      <p:ext uri="{BB962C8B-B14F-4D97-AF65-F5344CB8AC3E}">
        <p14:creationId xmlns:p14="http://schemas.microsoft.com/office/powerpoint/2010/main" val="2212305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940803" y="1123405"/>
            <a:ext cx="8275411" cy="4502331"/>
          </a:xfrm>
          <a:prstGeom prst="rect">
            <a:avLst/>
          </a:prstGeom>
          <a:ln>
            <a:noFill/>
          </a:ln>
          <a:effectLst>
            <a:softEdge rad="112500"/>
          </a:effectLst>
        </p:spPr>
      </p:pic>
    </p:spTree>
    <p:extLst>
      <p:ext uri="{BB962C8B-B14F-4D97-AF65-F5344CB8AC3E}">
        <p14:creationId xmlns:p14="http://schemas.microsoft.com/office/powerpoint/2010/main" val="1168017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8605" y="-26131"/>
            <a:ext cx="10981508" cy="6924973"/>
          </a:xfrm>
          <a:prstGeom prst="rect">
            <a:avLst/>
          </a:prstGeom>
          <a:noFill/>
        </p:spPr>
        <p:txBody>
          <a:bodyPr wrap="square" rtlCol="0">
            <a:spAutoFit/>
          </a:bodyPr>
          <a:lstStyle/>
          <a:p>
            <a: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cs typeface="Calibri" panose="020F0502020204030204" pitchFamily="34" charset="0"/>
              </a:rPr>
              <a:t>JSON (JavaScript Object Notation) </a:t>
            </a:r>
            <a:endParaRPr lang="en-US"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400" dirty="0">
                <a:latin typeface="Calibri" panose="020F0502020204030204" pitchFamily="34" charset="0"/>
                <a:cs typeface="Calibri" panose="020F0502020204030204" pitchFamily="34" charset="0"/>
              </a:rPr>
              <a:t>It</a:t>
            </a:r>
            <a:r>
              <a:rPr lang="en-US"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cs typeface="Calibri" panose="020F0502020204030204" pitchFamily="34" charset="0"/>
              </a:rPr>
              <a:t> </a:t>
            </a:r>
            <a:r>
              <a:rPr lang="en-US" sz="2400" dirty="0" smtClean="0">
                <a:latin typeface="Calibri" panose="020F0502020204030204" pitchFamily="34" charset="0"/>
                <a:cs typeface="Calibri" panose="020F0502020204030204" pitchFamily="34" charset="0"/>
              </a:rPr>
              <a:t>is a platform-independent, human readable, text file used for transferring data.</a:t>
            </a:r>
          </a:p>
          <a:p>
            <a:pPr marL="285750"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It is the standard format for </a:t>
            </a:r>
            <a:r>
              <a:rPr lang="en-US" sz="2400" b="1" dirty="0" smtClean="0">
                <a:latin typeface="Calibri" panose="020F0502020204030204" pitchFamily="34" charset="0"/>
                <a:cs typeface="Calibri" panose="020F0502020204030204" pitchFamily="34" charset="0"/>
              </a:rPr>
              <a:t>communication</a:t>
            </a:r>
            <a:r>
              <a:rPr lang="en-US" sz="2400" dirty="0" smtClean="0">
                <a:latin typeface="Calibri" panose="020F0502020204030204" pitchFamily="34" charset="0"/>
                <a:cs typeface="Calibri" panose="020F0502020204030204" pitchFamily="34" charset="0"/>
              </a:rPr>
              <a:t> between </a:t>
            </a:r>
            <a:r>
              <a:rPr lang="en-US" sz="2400" b="1" dirty="0" smtClean="0">
                <a:latin typeface="Calibri" panose="020F0502020204030204" pitchFamily="34" charset="0"/>
                <a:cs typeface="Calibri" panose="020F0502020204030204" pitchFamily="34" charset="0"/>
              </a:rPr>
              <a:t>web services </a:t>
            </a:r>
            <a:r>
              <a:rPr lang="en-US" sz="2400" dirty="0" smtClean="0">
                <a:latin typeface="Calibri" panose="020F0502020204030204" pitchFamily="34" charset="0"/>
                <a:cs typeface="Calibri" panose="020F0502020204030204" pitchFamily="34" charset="0"/>
              </a:rPr>
              <a:t>and their </a:t>
            </a:r>
            <a:r>
              <a:rPr lang="en-US" sz="2400" b="1" dirty="0" smtClean="0">
                <a:latin typeface="Calibri" panose="020F0502020204030204" pitchFamily="34" charset="0"/>
                <a:cs typeface="Calibri" panose="020F0502020204030204" pitchFamily="34" charset="0"/>
              </a:rPr>
              <a:t>clients</a:t>
            </a:r>
            <a:r>
              <a:rPr lang="en-US" sz="2400" dirty="0" smtClean="0">
                <a:latin typeface="Calibri" panose="020F0502020204030204" pitchFamily="34" charset="0"/>
                <a:cs typeface="Calibri" panose="020F0502020204030204" pitchFamily="34" charset="0"/>
              </a:rPr>
              <a:t> (browsers, mobile applications, etc.)</a:t>
            </a:r>
          </a:p>
          <a:p>
            <a:pPr marL="285750"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It has become the data structure of the </a:t>
            </a:r>
            <a:r>
              <a:rPr lang="en-US" sz="2400" b="1" dirty="0" smtClean="0">
                <a:latin typeface="Calibri" panose="020F0502020204030204" pitchFamily="34" charset="0"/>
                <a:cs typeface="Calibri" panose="020F0502020204030204" pitchFamily="34" charset="0"/>
              </a:rPr>
              <a:t>Internet</a:t>
            </a:r>
            <a:r>
              <a:rPr lang="en-US" sz="2400" dirty="0" smtClean="0">
                <a:latin typeface="Calibri" panose="020F0502020204030204" pitchFamily="34" charset="0"/>
                <a:cs typeface="Calibri" panose="020F0502020204030204" pitchFamily="34" charset="0"/>
              </a:rPr>
              <a:t>.</a:t>
            </a:r>
          </a:p>
          <a:p>
            <a:pPr marL="285750"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It was derived from JavaScript, but can be used in most programming languages, e.g. Java, Python, Ruby…</a:t>
            </a:r>
          </a:p>
          <a:p>
            <a:pPr marL="285750"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It supports many databases, such as MySQL, which provides the ability to query the data stored in JSON fields.</a:t>
            </a:r>
          </a:p>
          <a:p>
            <a:pPr marL="285750"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JSON is the generic data format that has </a:t>
            </a:r>
            <a:r>
              <a:rPr lang="en-US" sz="2400" b="1" dirty="0" smtClean="0">
                <a:latin typeface="Calibri" panose="020F0502020204030204" pitchFamily="34" charset="0"/>
                <a:cs typeface="Calibri" panose="020F0502020204030204" pitchFamily="34" charset="0"/>
              </a:rPr>
              <a:t>6 data types</a:t>
            </a:r>
            <a:r>
              <a:rPr lang="en-US" sz="2400" dirty="0" smtClean="0">
                <a:latin typeface="Calibri" panose="020F0502020204030204" pitchFamily="34" charset="0"/>
                <a:cs typeface="Calibri" panose="020F0502020204030204" pitchFamily="34" charset="0"/>
              </a:rPr>
              <a:t>:</a:t>
            </a:r>
          </a:p>
          <a:p>
            <a:pPr marL="1200150" lvl="2"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String</a:t>
            </a:r>
          </a:p>
          <a:p>
            <a:pPr marL="1200150" lvl="2"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Numbers</a:t>
            </a:r>
          </a:p>
          <a:p>
            <a:pPr marL="1200150" lvl="2"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Booleans</a:t>
            </a:r>
          </a:p>
          <a:p>
            <a:pPr marL="1200150" lvl="2"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Arrays</a:t>
            </a:r>
          </a:p>
          <a:p>
            <a:pPr marL="1200150" lvl="2"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Objects</a:t>
            </a:r>
          </a:p>
          <a:p>
            <a:pPr marL="1200150" lvl="2" indent="-285750">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null</a:t>
            </a:r>
            <a:endParaRPr lang="en-ZA"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23807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4120" y="923330"/>
            <a:ext cx="10981508" cy="452431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b="1" dirty="0" smtClean="0">
                <a:latin typeface="Calibri" panose="020F0502020204030204" pitchFamily="34" charset="0"/>
                <a:cs typeface="Calibri" panose="020F0502020204030204" pitchFamily="34" charset="0"/>
              </a:rPr>
              <a:t>JSON files </a:t>
            </a:r>
            <a:r>
              <a:rPr lang="en-US" sz="2400" dirty="0" smtClean="0">
                <a:latin typeface="Calibri" panose="020F0502020204030204" pitchFamily="34" charset="0"/>
                <a:cs typeface="Calibri" panose="020F0502020204030204" pitchFamily="34" charset="0"/>
              </a:rPr>
              <a:t>are processed using </a:t>
            </a:r>
            <a:r>
              <a:rPr lang="en-US" sz="2400" b="1" dirty="0" smtClean="0">
                <a:latin typeface="Calibri" panose="020F0502020204030204" pitchFamily="34" charset="0"/>
                <a:cs typeface="Calibri" panose="020F0502020204030204" pitchFamily="34" charset="0"/>
              </a:rPr>
              <a:t>two data structures:</a:t>
            </a:r>
          </a:p>
          <a:p>
            <a:pPr marL="1200150" lvl="2" indent="-285750">
              <a:lnSpc>
                <a:spcPct val="150000"/>
              </a:lnSpc>
              <a:buFont typeface="Arial" panose="020B0604020202020204" pitchFamily="34" charset="0"/>
              <a:buChar char="•"/>
            </a:pPr>
            <a:r>
              <a:rPr lang="en-US" sz="2400" b="1" dirty="0" smtClean="0">
                <a:latin typeface="Calibri" panose="020F0502020204030204" pitchFamily="34" charset="0"/>
                <a:cs typeface="Calibri" panose="020F0502020204030204" pitchFamily="34" charset="0"/>
              </a:rPr>
              <a:t>Objects</a:t>
            </a:r>
          </a:p>
          <a:p>
            <a:pPr marL="1200150" lvl="2" indent="-285750">
              <a:lnSpc>
                <a:spcPct val="150000"/>
              </a:lnSpc>
              <a:buFont typeface="Arial" panose="020B0604020202020204" pitchFamily="34" charset="0"/>
              <a:buChar char="•"/>
            </a:pPr>
            <a:r>
              <a:rPr lang="en-US" sz="2400" b="1" dirty="0" smtClean="0">
                <a:latin typeface="Calibri" panose="020F0502020204030204" pitchFamily="34" charset="0"/>
                <a:cs typeface="Calibri" panose="020F0502020204030204" pitchFamily="34" charset="0"/>
              </a:rPr>
              <a:t>Arrays</a:t>
            </a:r>
          </a:p>
          <a:p>
            <a:pPr marL="285750" indent="-285750">
              <a:lnSpc>
                <a:spcPct val="150000"/>
              </a:lnSpc>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A</a:t>
            </a:r>
            <a:r>
              <a:rPr lang="en-US" sz="2400" b="1" dirty="0" smtClean="0">
                <a:latin typeface="Calibri" panose="020F0502020204030204" pitchFamily="34" charset="0"/>
                <a:cs typeface="Calibri" panose="020F0502020204030204" pitchFamily="34" charset="0"/>
              </a:rPr>
              <a:t> </a:t>
            </a:r>
            <a:r>
              <a:rPr lang="en-US" sz="2400" b="1" dirty="0" err="1" smtClean="0">
                <a:latin typeface="Calibri" panose="020F0502020204030204" pitchFamily="34" charset="0"/>
                <a:cs typeface="Calibri" panose="020F0502020204030204" pitchFamily="34" charset="0"/>
              </a:rPr>
              <a:t>JSONObject</a:t>
            </a:r>
            <a:r>
              <a:rPr lang="en-US" sz="2400" b="1" dirty="0" smtClean="0">
                <a:latin typeface="Calibri" panose="020F0502020204030204" pitchFamily="34" charset="0"/>
                <a:cs typeface="Calibri" panose="020F0502020204030204" pitchFamily="34" charset="0"/>
              </a:rPr>
              <a:t> </a:t>
            </a:r>
            <a:r>
              <a:rPr lang="en-US" sz="2400" dirty="0" smtClean="0">
                <a:latin typeface="Calibri" panose="020F0502020204030204" pitchFamily="34" charset="0"/>
                <a:cs typeface="Calibri" panose="020F0502020204030204" pitchFamily="34" charset="0"/>
              </a:rPr>
              <a:t>is an unordered collection of name and value pairs</a:t>
            </a:r>
          </a:p>
          <a:p>
            <a:pPr marL="285750" indent="-285750">
              <a:lnSpc>
                <a:spcPct val="150000"/>
              </a:lnSpc>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A</a:t>
            </a:r>
            <a:r>
              <a:rPr lang="en-US" sz="2400" b="1" dirty="0" smtClean="0">
                <a:latin typeface="Calibri" panose="020F0502020204030204" pitchFamily="34" charset="0"/>
                <a:cs typeface="Calibri" panose="020F0502020204030204" pitchFamily="34" charset="0"/>
              </a:rPr>
              <a:t> </a:t>
            </a:r>
            <a:r>
              <a:rPr lang="en-US" sz="2400" b="1" dirty="0" err="1" smtClean="0">
                <a:latin typeface="Calibri" panose="020F0502020204030204" pitchFamily="34" charset="0"/>
                <a:cs typeface="Calibri" panose="020F0502020204030204" pitchFamily="34" charset="0"/>
              </a:rPr>
              <a:t>JSONArray</a:t>
            </a:r>
            <a:r>
              <a:rPr lang="en-US" sz="2400" b="1" dirty="0" smtClean="0">
                <a:latin typeface="Calibri" panose="020F0502020204030204" pitchFamily="34" charset="0"/>
                <a:cs typeface="Calibri" panose="020F0502020204030204" pitchFamily="34" charset="0"/>
              </a:rPr>
              <a:t> </a:t>
            </a:r>
            <a:r>
              <a:rPr lang="en-US" sz="2400" dirty="0" smtClean="0">
                <a:latin typeface="Calibri" panose="020F0502020204030204" pitchFamily="34" charset="0"/>
                <a:cs typeface="Calibri" panose="020F0502020204030204" pitchFamily="34" charset="0"/>
              </a:rPr>
              <a:t>is an ordered list of zero or more values</a:t>
            </a:r>
          </a:p>
          <a:p>
            <a:pPr marL="285750" indent="-285750">
              <a:lnSpc>
                <a:spcPct val="150000"/>
              </a:lnSpc>
              <a:buFont typeface="Arial" panose="020B0604020202020204" pitchFamily="34" charset="0"/>
              <a:buChar char="•"/>
            </a:pPr>
            <a:endParaRPr lang="en-US" sz="2400" b="1" dirty="0">
              <a:latin typeface="Calibri" panose="020F0502020204030204" pitchFamily="34" charset="0"/>
              <a:cs typeface="Calibri" panose="020F0502020204030204" pitchFamily="34" charset="0"/>
            </a:endParaRPr>
          </a:p>
          <a:p>
            <a:pPr marL="285750" indent="-285750">
              <a:lnSpc>
                <a:spcPct val="150000"/>
              </a:lnSpc>
              <a:buFont typeface="Arial" panose="020B0604020202020204" pitchFamily="34" charset="0"/>
              <a:buChar char="•"/>
            </a:pPr>
            <a:r>
              <a:rPr lang="en-US" sz="2400" b="1" dirty="0" smtClean="0">
                <a:latin typeface="Calibri" panose="020F0502020204030204" pitchFamily="34" charset="0"/>
                <a:cs typeface="Calibri" panose="020F0502020204030204" pitchFamily="34" charset="0"/>
              </a:rPr>
              <a:t>Practical Activity 1 – Page 128</a:t>
            </a:r>
          </a:p>
          <a:p>
            <a:pPr marL="285750" indent="-285750">
              <a:lnSpc>
                <a:spcPct val="150000"/>
              </a:lnSpc>
              <a:buFont typeface="Arial" panose="020B0604020202020204" pitchFamily="34" charset="0"/>
              <a:buChar char="•"/>
            </a:pPr>
            <a:r>
              <a:rPr lang="en-US" sz="2400" b="1" dirty="0" smtClean="0">
                <a:latin typeface="Calibri" panose="020F0502020204030204" pitchFamily="34" charset="0"/>
                <a:cs typeface="Calibri" panose="020F0502020204030204" pitchFamily="34" charset="0"/>
              </a:rPr>
              <a:t>Student:</a:t>
            </a:r>
          </a:p>
        </p:txBody>
      </p:sp>
      <p:sp>
        <p:nvSpPr>
          <p:cNvPr id="3" name="Rectangle 2"/>
          <p:cNvSpPr/>
          <p:nvPr/>
        </p:nvSpPr>
        <p:spPr>
          <a:xfrm>
            <a:off x="1472540" y="0"/>
            <a:ext cx="9641422" cy="923330"/>
          </a:xfrm>
          <a:prstGeom prst="rect">
            <a:avLst/>
          </a:prstGeom>
          <a:noFill/>
        </p:spPr>
        <p:txBody>
          <a:bodyPr wrap="none" lIns="91440" tIns="45720" rIns="91440" bIns="45720">
            <a:spAutoFit/>
          </a:bodyPr>
          <a:lstStyle/>
          <a:p>
            <a: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cs typeface="Calibri" panose="020F0502020204030204" pitchFamily="34" charset="0"/>
              </a:rPr>
              <a:t>Reading from a Simple JSON file</a:t>
            </a:r>
          </a:p>
        </p:txBody>
      </p:sp>
      <p:sp>
        <p:nvSpPr>
          <p:cNvPr id="4" name="TextBox 3"/>
          <p:cNvSpPr txBox="1"/>
          <p:nvPr/>
        </p:nvSpPr>
        <p:spPr>
          <a:xfrm>
            <a:off x="5608320" y="3884023"/>
            <a:ext cx="4650377" cy="2677656"/>
          </a:xfrm>
          <a:prstGeom prst="rect">
            <a:avLst/>
          </a:prstGeom>
          <a:noFill/>
        </p:spPr>
        <p:txBody>
          <a:bodyPr wrap="square" rtlCol="0">
            <a:spAutoFit/>
          </a:bodyPr>
          <a:lstStyle/>
          <a:p>
            <a:r>
              <a:rPr lang="en-US" sz="2400" dirty="0" smtClean="0"/>
              <a:t>{</a:t>
            </a:r>
          </a:p>
          <a:p>
            <a:r>
              <a:rPr lang="en-US" sz="2400" dirty="0" smtClean="0"/>
              <a:t>	“first name”: “Fatima”,</a:t>
            </a:r>
          </a:p>
          <a:p>
            <a:r>
              <a:rPr lang="en-US" sz="2400" dirty="0"/>
              <a:t>	</a:t>
            </a:r>
            <a:r>
              <a:rPr lang="en-US" sz="2400" dirty="0" smtClean="0"/>
              <a:t>“last name”: “Habib”,</a:t>
            </a:r>
          </a:p>
          <a:p>
            <a:r>
              <a:rPr lang="en-US" sz="2400" dirty="0"/>
              <a:t>	</a:t>
            </a:r>
            <a:r>
              <a:rPr lang="en-US" sz="2400" dirty="0" smtClean="0"/>
              <a:t>“date of birth”: “2005-04-12”,</a:t>
            </a:r>
          </a:p>
          <a:p>
            <a:r>
              <a:rPr lang="en-US" sz="2400" dirty="0"/>
              <a:t>	</a:t>
            </a:r>
            <a:r>
              <a:rPr lang="en-US" sz="2400" dirty="0" smtClean="0"/>
              <a:t>“boarder”: false,</a:t>
            </a:r>
          </a:p>
          <a:p>
            <a:r>
              <a:rPr lang="en-US" sz="2400" dirty="0"/>
              <a:t>	</a:t>
            </a:r>
            <a:r>
              <a:rPr lang="en-US" sz="2400" dirty="0" smtClean="0"/>
              <a:t>“IT average”: 84.3</a:t>
            </a:r>
            <a:endParaRPr lang="en-US" sz="2400" dirty="0"/>
          </a:p>
          <a:p>
            <a:r>
              <a:rPr lang="en-US" sz="2400" dirty="0" smtClean="0"/>
              <a:t>}</a:t>
            </a:r>
            <a:endParaRPr lang="en-ZA" sz="2400" dirty="0"/>
          </a:p>
        </p:txBody>
      </p:sp>
    </p:spTree>
    <p:extLst>
      <p:ext uri="{BB962C8B-B14F-4D97-AF65-F5344CB8AC3E}">
        <p14:creationId xmlns:p14="http://schemas.microsoft.com/office/powerpoint/2010/main" val="8176315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2497" y="923330"/>
            <a:ext cx="10981508" cy="5632311"/>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Each student will have an average for many subjects, not just IT.</a:t>
            </a:r>
          </a:p>
          <a:p>
            <a:pPr marL="285750" indent="-285750">
              <a:lnSpc>
                <a:spcPct val="150000"/>
              </a:lnSpc>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We can use </a:t>
            </a:r>
            <a:r>
              <a:rPr lang="en-US" sz="2400" b="1" dirty="0" err="1" smtClean="0">
                <a:latin typeface="Calibri" panose="020F0502020204030204" pitchFamily="34" charset="0"/>
                <a:cs typeface="Calibri" panose="020F0502020204030204" pitchFamily="34" charset="0"/>
              </a:rPr>
              <a:t>ArrayList</a:t>
            </a:r>
            <a:r>
              <a:rPr lang="en-US" sz="2400" dirty="0" smtClean="0">
                <a:latin typeface="Calibri" panose="020F0502020204030204" pitchFamily="34" charset="0"/>
                <a:cs typeface="Calibri" panose="020F0502020204030204" pitchFamily="34" charset="0"/>
              </a:rPr>
              <a:t> to store multiple values for each student’s averages.</a:t>
            </a:r>
          </a:p>
          <a:p>
            <a:pPr marL="285750" indent="-285750">
              <a:lnSpc>
                <a:spcPct val="150000"/>
              </a:lnSpc>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An </a:t>
            </a:r>
            <a:r>
              <a:rPr lang="en-US" sz="2400" b="1" dirty="0" err="1" smtClean="0">
                <a:latin typeface="Calibri" panose="020F0502020204030204" pitchFamily="34" charset="0"/>
                <a:cs typeface="Calibri" panose="020F0502020204030204" pitchFamily="34" charset="0"/>
              </a:rPr>
              <a:t>ArrayList</a:t>
            </a:r>
            <a:r>
              <a:rPr lang="en-US" sz="2400" dirty="0" smtClean="0">
                <a:latin typeface="Calibri" panose="020F0502020204030204" pitchFamily="34" charset="0"/>
                <a:cs typeface="Calibri" panose="020F0502020204030204" pitchFamily="34" charset="0"/>
              </a:rPr>
              <a:t> is a </a:t>
            </a:r>
            <a:r>
              <a:rPr lang="en-US" sz="24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dynamic array </a:t>
            </a:r>
            <a:r>
              <a:rPr lang="en-US" sz="2400" dirty="0" smtClean="0">
                <a:latin typeface="Calibri" panose="020F0502020204030204" pitchFamily="34" charset="0"/>
                <a:cs typeface="Calibri" panose="020F0502020204030204" pitchFamily="34" charset="0"/>
              </a:rPr>
              <a:t>which can automatically grow as elements are added and shrink as elements are removed.</a:t>
            </a:r>
          </a:p>
          <a:p>
            <a:pPr marL="285750" indent="-285750">
              <a:lnSpc>
                <a:spcPct val="150000"/>
              </a:lnSpc>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Methods remove(position) and add(element) are used to add and delete elements from the </a:t>
            </a:r>
            <a:r>
              <a:rPr lang="en-US" sz="2400" dirty="0" err="1" smtClean="0">
                <a:latin typeface="Calibri" panose="020F0502020204030204" pitchFamily="34" charset="0"/>
                <a:cs typeface="Calibri" panose="020F0502020204030204" pitchFamily="34" charset="0"/>
              </a:rPr>
              <a:t>ArrayList</a:t>
            </a:r>
            <a:r>
              <a:rPr lang="en-US" sz="2400" dirty="0" smtClean="0">
                <a:latin typeface="Calibri" panose="020F0502020204030204" pitchFamily="34" charset="0"/>
                <a:cs typeface="Calibri" panose="020F0502020204030204" pitchFamily="34" charset="0"/>
              </a:rPr>
              <a:t>.</a:t>
            </a:r>
          </a:p>
          <a:p>
            <a:pPr marL="285750" indent="-285750">
              <a:lnSpc>
                <a:spcPct val="150000"/>
              </a:lnSpc>
              <a:buFont typeface="Arial" panose="020B0604020202020204" pitchFamily="34" charset="0"/>
              <a:buChar char="•"/>
            </a:pPr>
            <a:r>
              <a:rPr lang="en-US" sz="2400" dirty="0" err="1" smtClean="0">
                <a:latin typeface="Calibri" panose="020F0502020204030204" pitchFamily="34" charset="0"/>
                <a:cs typeface="Calibri" panose="020F0502020204030204" pitchFamily="34" charset="0"/>
              </a:rPr>
              <a:t>ArrayList</a:t>
            </a:r>
            <a:r>
              <a:rPr lang="en-US" sz="2400" dirty="0" smtClean="0">
                <a:latin typeface="Calibri" panose="020F0502020204030204" pitchFamily="34" charset="0"/>
                <a:cs typeface="Calibri" panose="020F0502020204030204" pitchFamily="34" charset="0"/>
              </a:rPr>
              <a:t> – </a:t>
            </a:r>
            <a:r>
              <a:rPr lang="en-US" sz="2400" b="1" dirty="0" smtClean="0">
                <a:latin typeface="Calibri" panose="020F0502020204030204" pitchFamily="34" charset="0"/>
                <a:cs typeface="Calibri" panose="020F0502020204030204" pitchFamily="34" charset="0"/>
              </a:rPr>
              <a:t>get(</a:t>
            </a:r>
            <a:r>
              <a:rPr lang="en-US" sz="2400" b="1" dirty="0" err="1" smtClean="0">
                <a:latin typeface="Calibri" panose="020F0502020204030204" pitchFamily="34" charset="0"/>
                <a:cs typeface="Calibri" panose="020F0502020204030204" pitchFamily="34" charset="0"/>
              </a:rPr>
              <a:t>pos</a:t>
            </a:r>
            <a:r>
              <a:rPr lang="en-US" sz="2400" b="1" dirty="0" smtClean="0">
                <a:latin typeface="Calibri" panose="020F0502020204030204" pitchFamily="34" charset="0"/>
                <a:cs typeface="Calibri" panose="020F0502020204030204" pitchFamily="34" charset="0"/>
              </a:rPr>
              <a:t>)</a:t>
            </a:r>
          </a:p>
          <a:p>
            <a:pPr marL="285750" indent="-285750">
              <a:lnSpc>
                <a:spcPct val="150000"/>
              </a:lnSpc>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Static array – </a:t>
            </a:r>
            <a:r>
              <a:rPr lang="en-US" sz="2400" b="1" dirty="0" err="1" smtClean="0">
                <a:latin typeface="Calibri" panose="020F0502020204030204" pitchFamily="34" charset="0"/>
                <a:cs typeface="Calibri" panose="020F0502020204030204" pitchFamily="34" charset="0"/>
              </a:rPr>
              <a:t>arr</a:t>
            </a:r>
            <a:r>
              <a:rPr lang="en-US" sz="2400" b="1" dirty="0">
                <a:latin typeface="Calibri" panose="020F0502020204030204" pitchFamily="34" charset="0"/>
                <a:cs typeface="Calibri" panose="020F0502020204030204" pitchFamily="34" charset="0"/>
              </a:rPr>
              <a:t>[</a:t>
            </a:r>
            <a:r>
              <a:rPr lang="en-US" sz="2400" b="1" dirty="0" err="1" smtClean="0">
                <a:latin typeface="Calibri" panose="020F0502020204030204" pitchFamily="34" charset="0"/>
                <a:cs typeface="Calibri" panose="020F0502020204030204" pitchFamily="34" charset="0"/>
              </a:rPr>
              <a:t>pos</a:t>
            </a:r>
            <a:r>
              <a:rPr lang="en-US" sz="2400" b="1" dirty="0" smtClean="0">
                <a:latin typeface="Calibri" panose="020F0502020204030204" pitchFamily="34" charset="0"/>
                <a:cs typeface="Calibri" panose="020F0502020204030204" pitchFamily="34" charset="0"/>
              </a:rPr>
              <a:t>]</a:t>
            </a:r>
          </a:p>
          <a:p>
            <a:pPr marL="285750" indent="-285750">
              <a:lnSpc>
                <a:spcPct val="150000"/>
              </a:lnSpc>
              <a:buFont typeface="Arial" panose="020B0604020202020204" pitchFamily="34" charset="0"/>
              <a:buChar char="•"/>
            </a:pPr>
            <a:endParaRPr lang="en-US" sz="2400" b="1" dirty="0">
              <a:latin typeface="Calibri" panose="020F0502020204030204" pitchFamily="34" charset="0"/>
              <a:cs typeface="Calibri" panose="020F0502020204030204" pitchFamily="34" charset="0"/>
            </a:endParaRPr>
          </a:p>
          <a:p>
            <a:pPr marL="285750" indent="-285750">
              <a:lnSpc>
                <a:spcPct val="150000"/>
              </a:lnSpc>
              <a:buFont typeface="Arial" panose="020B0604020202020204" pitchFamily="34" charset="0"/>
              <a:buChar char="•"/>
            </a:pPr>
            <a:r>
              <a:rPr lang="en-US" sz="2400" b="1" dirty="0" smtClean="0">
                <a:latin typeface="Calibri" panose="020F0502020204030204" pitchFamily="34" charset="0"/>
                <a:cs typeface="Calibri" panose="020F0502020204030204" pitchFamily="34" charset="0"/>
              </a:rPr>
              <a:t>Student’s Subjects: Pg.131</a:t>
            </a:r>
          </a:p>
        </p:txBody>
      </p:sp>
      <p:sp>
        <p:nvSpPr>
          <p:cNvPr id="3" name="Rectangle 2"/>
          <p:cNvSpPr/>
          <p:nvPr/>
        </p:nvSpPr>
        <p:spPr>
          <a:xfrm>
            <a:off x="1472540" y="0"/>
            <a:ext cx="3145220" cy="923330"/>
          </a:xfrm>
          <a:prstGeom prst="rect">
            <a:avLst/>
          </a:prstGeom>
          <a:noFill/>
        </p:spPr>
        <p:txBody>
          <a:bodyPr wrap="none" lIns="91440" tIns="45720" rIns="91440" bIns="45720">
            <a:spAutoFit/>
          </a:bodyPr>
          <a:lstStyle/>
          <a:p>
            <a:r>
              <a:rPr lang="en-US"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cs typeface="Calibri" panose="020F0502020204030204" pitchFamily="34" charset="0"/>
              </a:rPr>
              <a:t>Array Lists</a:t>
            </a:r>
            <a:endPar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panose="020F0502020204030204" pitchFamily="34" charset="0"/>
              <a:cs typeface="Calibri" panose="020F0502020204030204" pitchFamily="34" charset="0"/>
            </a:endParaRPr>
          </a:p>
        </p:txBody>
      </p:sp>
      <p:sp>
        <p:nvSpPr>
          <p:cNvPr id="4" name="TextBox 3"/>
          <p:cNvSpPr txBox="1"/>
          <p:nvPr/>
        </p:nvSpPr>
        <p:spPr>
          <a:xfrm>
            <a:off x="5608320" y="3884023"/>
            <a:ext cx="6104709" cy="2677656"/>
          </a:xfrm>
          <a:prstGeom prst="rect">
            <a:avLst/>
          </a:prstGeom>
          <a:noFill/>
        </p:spPr>
        <p:txBody>
          <a:bodyPr wrap="square" rtlCol="0">
            <a:spAutoFit/>
          </a:bodyPr>
          <a:lstStyle/>
          <a:p>
            <a:r>
              <a:rPr lang="en-US" sz="2400" dirty="0" smtClean="0"/>
              <a:t>{</a:t>
            </a:r>
          </a:p>
          <a:p>
            <a:r>
              <a:rPr lang="en-US" sz="2400" dirty="0" smtClean="0"/>
              <a:t>	“first name”: “Fatima”,</a:t>
            </a:r>
          </a:p>
          <a:p>
            <a:r>
              <a:rPr lang="en-US" sz="2400" dirty="0"/>
              <a:t>	</a:t>
            </a:r>
            <a:r>
              <a:rPr lang="en-US" sz="2400" dirty="0" smtClean="0"/>
              <a:t>“last name”: “Habib”,</a:t>
            </a:r>
          </a:p>
          <a:p>
            <a:r>
              <a:rPr lang="en-US" sz="2400" dirty="0"/>
              <a:t>	</a:t>
            </a:r>
            <a:r>
              <a:rPr lang="en-US" sz="2400" dirty="0" smtClean="0"/>
              <a:t>“date of birth”: “2005-04-12”,</a:t>
            </a:r>
          </a:p>
          <a:p>
            <a:r>
              <a:rPr lang="en-US" sz="2400" dirty="0"/>
              <a:t>	</a:t>
            </a:r>
            <a:r>
              <a:rPr lang="en-US" sz="2400" dirty="0" smtClean="0"/>
              <a:t>“boarder”: false,</a:t>
            </a:r>
          </a:p>
          <a:p>
            <a:r>
              <a:rPr lang="en-US" sz="2400" dirty="0"/>
              <a:t>	</a:t>
            </a:r>
            <a:r>
              <a:rPr lang="en-US" sz="2400" dirty="0" smtClean="0"/>
              <a:t>“subjects”: [84.3,78.4,79.9,65.7,72.8]</a:t>
            </a:r>
            <a:endParaRPr lang="en-US" sz="2400" dirty="0"/>
          </a:p>
          <a:p>
            <a:r>
              <a:rPr lang="en-US" sz="2400" dirty="0" smtClean="0"/>
              <a:t>}</a:t>
            </a:r>
            <a:endParaRPr lang="en-ZA" sz="2400" dirty="0"/>
          </a:p>
        </p:txBody>
      </p:sp>
    </p:spTree>
    <p:extLst>
      <p:ext uri="{BB962C8B-B14F-4D97-AF65-F5344CB8AC3E}">
        <p14:creationId xmlns:p14="http://schemas.microsoft.com/office/powerpoint/2010/main" val="13102481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7380" y="261654"/>
            <a:ext cx="11704320" cy="6247864"/>
          </a:xfrm>
          <a:prstGeom prst="rect">
            <a:avLst/>
          </a:prstGeom>
        </p:spPr>
        <p:txBody>
          <a:bodyPr wrap="square">
            <a:spAutoFit/>
          </a:bodyPr>
          <a:lstStyle/>
          <a:p>
            <a:pPr algn="just"/>
            <a:r>
              <a:rPr lang="en-US" sz="2000" b="1"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JSON</a:t>
            </a:r>
            <a:r>
              <a:rPr lang="en-US" sz="2000" dirty="0">
                <a:solidFill>
                  <a:srgbClr val="000000"/>
                </a:solidFill>
                <a:latin typeface="Calibri" panose="020F0502020204030204" pitchFamily="34" charset="0"/>
                <a:cs typeface="Calibri" panose="020F0502020204030204" pitchFamily="34" charset="0"/>
              </a:rPr>
              <a:t> or </a:t>
            </a:r>
            <a:r>
              <a:rPr lang="en-US" sz="2000" b="1"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JavaScript Object Notation </a:t>
            </a:r>
            <a:r>
              <a:rPr lang="en-US" sz="2000" dirty="0">
                <a:solidFill>
                  <a:srgbClr val="000000"/>
                </a:solidFill>
                <a:latin typeface="Calibri" panose="020F0502020204030204" pitchFamily="34" charset="0"/>
                <a:cs typeface="Calibri" panose="020F0502020204030204" pitchFamily="34" charset="0"/>
              </a:rPr>
              <a:t>is a lightweight text-based open standard designed for human-readable data interchange. Conventions used by </a:t>
            </a:r>
            <a:r>
              <a:rPr lang="en-US" sz="2000" b="1"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JSON</a:t>
            </a:r>
            <a:r>
              <a:rPr lang="en-US" sz="2000" dirty="0">
                <a:solidFill>
                  <a:srgbClr val="000000"/>
                </a:solidFill>
                <a:latin typeface="Calibri" panose="020F0502020204030204" pitchFamily="34" charset="0"/>
                <a:cs typeface="Calibri" panose="020F0502020204030204" pitchFamily="34" charset="0"/>
              </a:rPr>
              <a:t> are known to programmers, which include C, C++, Java, Python, Perl, etc</a:t>
            </a:r>
            <a:r>
              <a:rPr lang="en-US" sz="2000" dirty="0" smtClean="0">
                <a:solidFill>
                  <a:srgbClr val="000000"/>
                </a:solidFill>
                <a:latin typeface="Calibri" panose="020F0502020204030204" pitchFamily="34" charset="0"/>
                <a:cs typeface="Calibri" panose="020F0502020204030204" pitchFamily="34" charset="0"/>
              </a:rPr>
              <a:t>.</a:t>
            </a:r>
          </a:p>
          <a:p>
            <a:pPr lvl="1" algn="just">
              <a:buFont typeface="Arial" panose="020B0604020202020204" pitchFamily="34" charset="0"/>
              <a:buChar char="•"/>
            </a:pPr>
            <a:r>
              <a:rPr lang="en-US" sz="2000" b="1" dirty="0" smtClean="0">
                <a:solidFill>
                  <a:srgbClr val="000000"/>
                </a:solidFill>
                <a:latin typeface="Calibri" panose="020F0502020204030204" pitchFamily="34" charset="0"/>
                <a:cs typeface="Calibri" panose="020F0502020204030204" pitchFamily="34" charset="0"/>
              </a:rPr>
              <a:t>JSON</a:t>
            </a:r>
            <a:r>
              <a:rPr lang="en-US" sz="2000" dirty="0" smtClean="0">
                <a:solidFill>
                  <a:srgbClr val="000000"/>
                </a:solidFill>
                <a:latin typeface="Calibri" panose="020F0502020204030204" pitchFamily="34" charset="0"/>
                <a:cs typeface="Calibri" panose="020F0502020204030204" pitchFamily="34" charset="0"/>
              </a:rPr>
              <a:t> </a:t>
            </a:r>
            <a:r>
              <a:rPr lang="en-US" sz="2000" dirty="0">
                <a:solidFill>
                  <a:srgbClr val="000000"/>
                </a:solidFill>
                <a:latin typeface="Calibri" panose="020F0502020204030204" pitchFamily="34" charset="0"/>
                <a:cs typeface="Calibri" panose="020F0502020204030204" pitchFamily="34" charset="0"/>
              </a:rPr>
              <a:t>stands for </a:t>
            </a:r>
            <a:r>
              <a:rPr lang="en-US" sz="2000" b="1" dirty="0">
                <a:solidFill>
                  <a:srgbClr val="000000"/>
                </a:solidFill>
                <a:latin typeface="Calibri" panose="020F0502020204030204" pitchFamily="34" charset="0"/>
                <a:cs typeface="Calibri" panose="020F0502020204030204" pitchFamily="34" charset="0"/>
              </a:rPr>
              <a:t>JavaScript Object Notation</a:t>
            </a:r>
            <a:r>
              <a:rPr lang="en-US" sz="2000" dirty="0">
                <a:solidFill>
                  <a:srgbClr val="000000"/>
                </a:solidFill>
                <a:latin typeface="Calibri" panose="020F0502020204030204" pitchFamily="34" charset="0"/>
                <a:cs typeface="Calibri" panose="020F0502020204030204" pitchFamily="34" charset="0"/>
              </a:rPr>
              <a:t>.</a:t>
            </a:r>
          </a:p>
          <a:p>
            <a:pPr lvl="1" algn="just">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The format was specified by Douglas </a:t>
            </a:r>
            <a:r>
              <a:rPr lang="en-US" sz="2000" dirty="0" err="1">
                <a:solidFill>
                  <a:srgbClr val="000000"/>
                </a:solidFill>
                <a:latin typeface="Calibri" panose="020F0502020204030204" pitchFamily="34" charset="0"/>
                <a:cs typeface="Calibri" panose="020F0502020204030204" pitchFamily="34" charset="0"/>
              </a:rPr>
              <a:t>Crockford</a:t>
            </a:r>
            <a:r>
              <a:rPr lang="en-US" sz="2000" dirty="0">
                <a:solidFill>
                  <a:srgbClr val="000000"/>
                </a:solidFill>
                <a:latin typeface="Calibri" panose="020F0502020204030204" pitchFamily="34" charset="0"/>
                <a:cs typeface="Calibri" panose="020F0502020204030204" pitchFamily="34" charset="0"/>
              </a:rPr>
              <a:t>.</a:t>
            </a:r>
          </a:p>
          <a:p>
            <a:pPr lvl="1" algn="just">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It was designed for human-readable data interchange.</a:t>
            </a:r>
          </a:p>
          <a:p>
            <a:pPr lvl="1" algn="just">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It has been extended from the JavaScript scripting language.</a:t>
            </a:r>
          </a:p>
          <a:p>
            <a:pPr lvl="1" algn="just">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The filename extension is </a:t>
            </a:r>
            <a:r>
              <a:rPr lang="en-US" sz="2000" b="1" dirty="0">
                <a:solidFill>
                  <a:srgbClr val="000000"/>
                </a:solidFill>
                <a:latin typeface="Calibri" panose="020F0502020204030204" pitchFamily="34" charset="0"/>
                <a:cs typeface="Calibri" panose="020F0502020204030204" pitchFamily="34" charset="0"/>
              </a:rPr>
              <a:t>.</a:t>
            </a:r>
            <a:r>
              <a:rPr lang="en-US" sz="2000" b="1" dirty="0" err="1">
                <a:solidFill>
                  <a:srgbClr val="000000"/>
                </a:solidFill>
                <a:latin typeface="Calibri" panose="020F0502020204030204" pitchFamily="34" charset="0"/>
                <a:cs typeface="Calibri" panose="020F0502020204030204" pitchFamily="34" charset="0"/>
              </a:rPr>
              <a:t>json</a:t>
            </a:r>
            <a:r>
              <a:rPr lang="en-US" sz="2000" dirty="0">
                <a:solidFill>
                  <a:srgbClr val="000000"/>
                </a:solidFill>
                <a:latin typeface="Calibri" panose="020F0502020204030204" pitchFamily="34" charset="0"/>
                <a:cs typeface="Calibri" panose="020F0502020204030204" pitchFamily="34" charset="0"/>
              </a:rPr>
              <a:t>.</a:t>
            </a:r>
          </a:p>
          <a:p>
            <a:pPr lvl="1" algn="just">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JSON Internet Media type is </a:t>
            </a:r>
            <a:r>
              <a:rPr lang="en-US" sz="2000" b="1" dirty="0">
                <a:solidFill>
                  <a:srgbClr val="000000"/>
                </a:solidFill>
                <a:latin typeface="Calibri" panose="020F0502020204030204" pitchFamily="34" charset="0"/>
                <a:cs typeface="Calibri" panose="020F0502020204030204" pitchFamily="34" charset="0"/>
              </a:rPr>
              <a:t>application/</a:t>
            </a:r>
            <a:r>
              <a:rPr lang="en-US" sz="2000" b="1" dirty="0" err="1">
                <a:solidFill>
                  <a:srgbClr val="000000"/>
                </a:solidFill>
                <a:latin typeface="Calibri" panose="020F0502020204030204" pitchFamily="34" charset="0"/>
                <a:cs typeface="Calibri" panose="020F0502020204030204" pitchFamily="34" charset="0"/>
              </a:rPr>
              <a:t>json</a:t>
            </a:r>
            <a:r>
              <a:rPr lang="en-US" sz="2000" dirty="0">
                <a:solidFill>
                  <a:srgbClr val="000000"/>
                </a:solidFill>
                <a:latin typeface="Calibri" panose="020F0502020204030204" pitchFamily="34" charset="0"/>
                <a:cs typeface="Calibri" panose="020F0502020204030204" pitchFamily="34" charset="0"/>
              </a:rPr>
              <a:t>.</a:t>
            </a:r>
          </a:p>
          <a:p>
            <a:pPr lvl="1" algn="just">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The Uniform Type Identifier is </a:t>
            </a:r>
            <a:r>
              <a:rPr lang="en-US" sz="2000" dirty="0" err="1">
                <a:solidFill>
                  <a:srgbClr val="000000"/>
                </a:solidFill>
                <a:latin typeface="Calibri" panose="020F0502020204030204" pitchFamily="34" charset="0"/>
                <a:cs typeface="Calibri" panose="020F0502020204030204" pitchFamily="34" charset="0"/>
              </a:rPr>
              <a:t>public.json</a:t>
            </a:r>
            <a:r>
              <a:rPr lang="en-US" sz="2000" dirty="0" smtClean="0">
                <a:solidFill>
                  <a:srgbClr val="000000"/>
                </a:solidFill>
                <a:latin typeface="Calibri" panose="020F0502020204030204" pitchFamily="34" charset="0"/>
                <a:cs typeface="Calibri" panose="020F0502020204030204" pitchFamily="34" charset="0"/>
              </a:rPr>
              <a:t>.</a:t>
            </a:r>
            <a:endParaRPr lang="en-US" sz="2000" dirty="0">
              <a:solidFill>
                <a:srgbClr val="000000"/>
              </a:solidFill>
              <a:latin typeface="Calibri" panose="020F0502020204030204" pitchFamily="34" charset="0"/>
              <a:cs typeface="Calibri" panose="020F0502020204030204" pitchFamily="34" charset="0"/>
            </a:endParaRPr>
          </a:p>
          <a:p>
            <a:r>
              <a:rPr lang="en-US" sz="2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Uses of JSON</a:t>
            </a:r>
          </a:p>
          <a:p>
            <a:pPr lvl="1" algn="just">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It is used while writing JavaScript based applications that includes browser extensions and websites.</a:t>
            </a:r>
          </a:p>
          <a:p>
            <a:pPr lvl="1" algn="just">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JSON format is used for serializing and transmitting structured data over network connection.</a:t>
            </a:r>
          </a:p>
          <a:p>
            <a:pPr lvl="1" algn="just">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It is primarily used to transmit data between a server and web applications.</a:t>
            </a:r>
          </a:p>
          <a:p>
            <a:pPr lvl="1" algn="just">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Web services and APIs use JSON format to provide public data.</a:t>
            </a:r>
          </a:p>
          <a:p>
            <a:pPr lvl="1" algn="just">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It can be used with modern programming languages.</a:t>
            </a:r>
          </a:p>
          <a:p>
            <a:r>
              <a:rPr lang="en-US" sz="2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Characteristics of JSON</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JSON is easy to read and write.</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It is a lightweight text-based interchange format.</a:t>
            </a:r>
          </a:p>
          <a:p>
            <a:pPr lvl="1">
              <a:buFont typeface="Arial" panose="020B0604020202020204" pitchFamily="34" charset="0"/>
              <a:buChar char="•"/>
            </a:pPr>
            <a:r>
              <a:rPr lang="en-US" sz="2000" dirty="0">
                <a:latin typeface="Calibri" panose="020F0502020204030204" pitchFamily="34" charset="0"/>
                <a:cs typeface="Calibri" panose="020F0502020204030204" pitchFamily="34" charset="0"/>
              </a:rPr>
              <a:t>JSON is language independent.</a:t>
            </a:r>
            <a:endParaRPr lang="en-US" sz="2000" b="0" i="0" dirty="0">
              <a:effectLst/>
              <a:latin typeface="Calibri" panose="020F0502020204030204" pitchFamily="34" charset="0"/>
              <a:cs typeface="Calibri" panose="020F0502020204030204" pitchFamily="34" charset="0"/>
            </a:endParaRPr>
          </a:p>
        </p:txBody>
      </p:sp>
      <p:sp>
        <p:nvSpPr>
          <p:cNvPr id="3" name="Rectangle 2"/>
          <p:cNvSpPr/>
          <p:nvPr/>
        </p:nvSpPr>
        <p:spPr>
          <a:xfrm>
            <a:off x="5249854" y="6324852"/>
            <a:ext cx="6741846" cy="369332"/>
          </a:xfrm>
          <a:prstGeom prst="rect">
            <a:avLst/>
          </a:prstGeom>
        </p:spPr>
        <p:txBody>
          <a:bodyPr wrap="none">
            <a:spAutoFit/>
          </a:bodyPr>
          <a:lstStyle/>
          <a:p>
            <a:r>
              <a:rPr lang="en-ZA" dirty="0" smtClean="0"/>
              <a:t>Taken from: [</a:t>
            </a:r>
            <a:r>
              <a:rPr lang="en-ZA" dirty="0" smtClean="0">
                <a:hlinkClick r:id="rId2"/>
              </a:rPr>
              <a:t>https</a:t>
            </a:r>
            <a:r>
              <a:rPr lang="en-ZA" dirty="0">
                <a:hlinkClick r:id="rId2"/>
              </a:rPr>
              <a:t>://</a:t>
            </a:r>
            <a:r>
              <a:rPr lang="en-ZA" dirty="0" smtClean="0">
                <a:hlinkClick r:id="rId2"/>
              </a:rPr>
              <a:t>www.tutorialspoint.com/json/json_quick_guide.htm</a:t>
            </a:r>
            <a:r>
              <a:rPr lang="en-ZA" dirty="0" smtClean="0"/>
              <a:t>]</a:t>
            </a:r>
            <a:endParaRPr lang="en-ZA" dirty="0"/>
          </a:p>
        </p:txBody>
      </p:sp>
    </p:spTree>
    <p:extLst>
      <p:ext uri="{BB962C8B-B14F-4D97-AF65-F5344CB8AC3E}">
        <p14:creationId xmlns:p14="http://schemas.microsoft.com/office/powerpoint/2010/main" val="13207712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050" y="189475"/>
            <a:ext cx="11416937" cy="6001643"/>
          </a:xfrm>
          <a:prstGeom prst="rect">
            <a:avLst/>
          </a:prstGeom>
        </p:spPr>
        <p:txBody>
          <a:bodyPr wrap="square">
            <a:spAutoFit/>
          </a:bodyPr>
          <a:lstStyle/>
          <a:p>
            <a:r>
              <a:rPr lang="en-US" sz="2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Simple Example in JSON</a:t>
            </a:r>
          </a:p>
          <a:p>
            <a:r>
              <a:rPr lang="en-US" sz="2000" dirty="0">
                <a:latin typeface="Calibri" panose="020F0502020204030204" pitchFamily="34" charset="0"/>
                <a:cs typeface="Calibri" panose="020F0502020204030204" pitchFamily="34" charset="0"/>
              </a:rPr>
              <a:t>The following example shows how to use JSON to store information related to books based on their topic and edition.</a:t>
            </a:r>
          </a:p>
          <a:p>
            <a:r>
              <a:rPr lang="en-US" b="1" dirty="0" smtClean="0">
                <a:solidFill>
                  <a:srgbClr val="00B050"/>
                </a:solidFill>
              </a:rPr>
              <a:t>{</a:t>
            </a:r>
            <a:endParaRPr lang="en-US" b="1" dirty="0">
              <a:solidFill>
                <a:srgbClr val="00B050"/>
              </a:solidFill>
            </a:endParaRPr>
          </a:p>
          <a:p>
            <a:r>
              <a:rPr lang="en-US" b="1" dirty="0">
                <a:solidFill>
                  <a:srgbClr val="00B050"/>
                </a:solidFill>
              </a:rPr>
              <a:t>   "book": [</a:t>
            </a:r>
          </a:p>
          <a:p>
            <a:r>
              <a:rPr lang="en-US" b="1" dirty="0">
                <a:solidFill>
                  <a:srgbClr val="00B050"/>
                </a:solidFill>
              </a:rPr>
              <a:t>	</a:t>
            </a:r>
          </a:p>
          <a:p>
            <a:r>
              <a:rPr lang="en-US" b="1" dirty="0">
                <a:solidFill>
                  <a:srgbClr val="00B050"/>
                </a:solidFill>
              </a:rPr>
              <a:t>      {</a:t>
            </a:r>
          </a:p>
          <a:p>
            <a:r>
              <a:rPr lang="en-US" b="1" dirty="0">
                <a:solidFill>
                  <a:srgbClr val="00B050"/>
                </a:solidFill>
              </a:rPr>
              <a:t>         "id":"01",</a:t>
            </a:r>
          </a:p>
          <a:p>
            <a:r>
              <a:rPr lang="en-US" b="1" dirty="0">
                <a:solidFill>
                  <a:srgbClr val="00B050"/>
                </a:solidFill>
              </a:rPr>
              <a:t>         "language": "Java",</a:t>
            </a:r>
          </a:p>
          <a:p>
            <a:r>
              <a:rPr lang="en-US" b="1" dirty="0">
                <a:solidFill>
                  <a:srgbClr val="00B050"/>
                </a:solidFill>
              </a:rPr>
              <a:t>         "edition": "third",</a:t>
            </a:r>
          </a:p>
          <a:p>
            <a:r>
              <a:rPr lang="en-US" b="1" dirty="0">
                <a:solidFill>
                  <a:srgbClr val="00B050"/>
                </a:solidFill>
              </a:rPr>
              <a:t>         "author": "Herbert </a:t>
            </a:r>
            <a:r>
              <a:rPr lang="en-US" b="1" dirty="0" err="1">
                <a:solidFill>
                  <a:srgbClr val="00B050"/>
                </a:solidFill>
              </a:rPr>
              <a:t>Schildt</a:t>
            </a:r>
            <a:r>
              <a:rPr lang="en-US" b="1" dirty="0">
                <a:solidFill>
                  <a:srgbClr val="00B050"/>
                </a:solidFill>
              </a:rPr>
              <a:t>"</a:t>
            </a:r>
          </a:p>
          <a:p>
            <a:r>
              <a:rPr lang="en-US" b="1" dirty="0">
                <a:solidFill>
                  <a:srgbClr val="00B050"/>
                </a:solidFill>
              </a:rPr>
              <a:t>      },</a:t>
            </a:r>
          </a:p>
          <a:p>
            <a:r>
              <a:rPr lang="en-US" b="1" dirty="0">
                <a:solidFill>
                  <a:srgbClr val="00B050"/>
                </a:solidFill>
              </a:rPr>
              <a:t>	</a:t>
            </a:r>
          </a:p>
          <a:p>
            <a:r>
              <a:rPr lang="en-US" b="1" dirty="0">
                <a:solidFill>
                  <a:srgbClr val="00B050"/>
                </a:solidFill>
              </a:rPr>
              <a:t>      {</a:t>
            </a:r>
          </a:p>
          <a:p>
            <a:r>
              <a:rPr lang="en-US" b="1" dirty="0">
                <a:solidFill>
                  <a:srgbClr val="00B050"/>
                </a:solidFill>
              </a:rPr>
              <a:t>         "id":"07",</a:t>
            </a:r>
          </a:p>
          <a:p>
            <a:r>
              <a:rPr lang="en-US" b="1" dirty="0">
                <a:solidFill>
                  <a:srgbClr val="00B050"/>
                </a:solidFill>
              </a:rPr>
              <a:t>         "language": "C++",</a:t>
            </a:r>
          </a:p>
          <a:p>
            <a:r>
              <a:rPr lang="en-US" b="1" dirty="0">
                <a:solidFill>
                  <a:srgbClr val="00B050"/>
                </a:solidFill>
              </a:rPr>
              <a:t>         "edition": "second",</a:t>
            </a:r>
          </a:p>
          <a:p>
            <a:r>
              <a:rPr lang="en-US" b="1" dirty="0">
                <a:solidFill>
                  <a:srgbClr val="00B050"/>
                </a:solidFill>
              </a:rPr>
              <a:t>         "author": "</a:t>
            </a:r>
            <a:r>
              <a:rPr lang="en-US" b="1" dirty="0" err="1">
                <a:solidFill>
                  <a:srgbClr val="00B050"/>
                </a:solidFill>
              </a:rPr>
              <a:t>E.Balagurusamy</a:t>
            </a:r>
            <a:r>
              <a:rPr lang="en-US" b="1" dirty="0">
                <a:solidFill>
                  <a:srgbClr val="00B050"/>
                </a:solidFill>
              </a:rPr>
              <a:t>"</a:t>
            </a:r>
          </a:p>
          <a:p>
            <a:r>
              <a:rPr lang="en-US" b="1" dirty="0">
                <a:solidFill>
                  <a:srgbClr val="00B050"/>
                </a:solidFill>
              </a:rPr>
              <a:t>      }</a:t>
            </a:r>
          </a:p>
          <a:p>
            <a:r>
              <a:rPr lang="en-US" b="1" dirty="0">
                <a:solidFill>
                  <a:srgbClr val="00B050"/>
                </a:solidFill>
              </a:rPr>
              <a:t>   ]</a:t>
            </a:r>
          </a:p>
          <a:p>
            <a:r>
              <a:rPr lang="en-US" b="1" dirty="0">
                <a:solidFill>
                  <a:srgbClr val="00B050"/>
                </a:solidFill>
              </a:rPr>
              <a:t>}</a:t>
            </a:r>
            <a:endParaRPr lang="en-ZA" b="1" dirty="0">
              <a:solidFill>
                <a:srgbClr val="00B050"/>
              </a:solidFill>
            </a:endParaRPr>
          </a:p>
        </p:txBody>
      </p:sp>
      <p:sp>
        <p:nvSpPr>
          <p:cNvPr id="4" name="Rectangle 3"/>
          <p:cNvSpPr/>
          <p:nvPr/>
        </p:nvSpPr>
        <p:spPr>
          <a:xfrm>
            <a:off x="5319522" y="6324852"/>
            <a:ext cx="6741846" cy="369332"/>
          </a:xfrm>
          <a:prstGeom prst="rect">
            <a:avLst/>
          </a:prstGeom>
        </p:spPr>
        <p:txBody>
          <a:bodyPr wrap="none">
            <a:spAutoFit/>
          </a:bodyPr>
          <a:lstStyle/>
          <a:p>
            <a:r>
              <a:rPr lang="en-ZA" dirty="0" smtClean="0"/>
              <a:t>Taken from: [</a:t>
            </a:r>
            <a:r>
              <a:rPr lang="en-ZA" dirty="0" smtClean="0">
                <a:hlinkClick r:id="rId2"/>
              </a:rPr>
              <a:t>https</a:t>
            </a:r>
            <a:r>
              <a:rPr lang="en-ZA" dirty="0">
                <a:hlinkClick r:id="rId2"/>
              </a:rPr>
              <a:t>://</a:t>
            </a:r>
            <a:r>
              <a:rPr lang="en-ZA" dirty="0" smtClean="0">
                <a:hlinkClick r:id="rId2"/>
              </a:rPr>
              <a:t>www.tutorialspoint.com/json/json_quick_guide.htm</a:t>
            </a:r>
            <a:r>
              <a:rPr lang="en-ZA" dirty="0" smtClean="0"/>
              <a:t>]</a:t>
            </a:r>
            <a:endParaRPr lang="en-ZA" dirty="0"/>
          </a:p>
        </p:txBody>
      </p:sp>
    </p:spTree>
    <p:extLst>
      <p:ext uri="{BB962C8B-B14F-4D97-AF65-F5344CB8AC3E}">
        <p14:creationId xmlns:p14="http://schemas.microsoft.com/office/powerpoint/2010/main" val="22099076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3177" y="60963"/>
            <a:ext cx="11704319" cy="1477328"/>
          </a:xfrm>
          <a:prstGeom prst="rect">
            <a:avLst/>
          </a:prstGeom>
        </p:spPr>
        <p:txBody>
          <a:bodyPr wrap="square">
            <a:spAutoFit/>
          </a:bodyPr>
          <a:lstStyle/>
          <a:p>
            <a:pPr algn="just">
              <a:lnSpc>
                <a:spcPct val="150000"/>
              </a:lnSpc>
            </a:pPr>
            <a:r>
              <a:rPr lang="en-US" sz="2000" b="1"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JSON</a:t>
            </a:r>
            <a:r>
              <a:rPr lang="en-US" sz="2000" dirty="0">
                <a:solidFill>
                  <a:srgbClr val="000000"/>
                </a:solidFill>
                <a:latin typeface="Calibri" panose="020F0502020204030204" pitchFamily="34" charset="0"/>
                <a:cs typeface="Calibri" panose="020F0502020204030204" pitchFamily="34" charset="0"/>
              </a:rPr>
              <a:t> supports the following </a:t>
            </a:r>
            <a:r>
              <a:rPr lang="en-US" sz="2000" b="1" dirty="0">
                <a:solidFill>
                  <a:srgbClr val="000000"/>
                </a:solidFill>
                <a:latin typeface="Calibri" panose="020F0502020204030204" pitchFamily="34" charset="0"/>
                <a:cs typeface="Calibri" panose="020F0502020204030204" pitchFamily="34" charset="0"/>
              </a:rPr>
              <a:t>two data </a:t>
            </a:r>
            <a:r>
              <a:rPr lang="en-US" sz="2000" dirty="0">
                <a:solidFill>
                  <a:srgbClr val="000000"/>
                </a:solidFill>
                <a:latin typeface="Calibri" panose="020F0502020204030204" pitchFamily="34" charset="0"/>
                <a:cs typeface="Calibri" panose="020F0502020204030204" pitchFamily="34" charset="0"/>
              </a:rPr>
              <a:t>structures −</a:t>
            </a:r>
          </a:p>
          <a:p>
            <a:pPr lvl="1" algn="just">
              <a:lnSpc>
                <a:spcPct val="150000"/>
              </a:lnSpc>
              <a:buFont typeface="Arial" panose="020B0604020202020204" pitchFamily="34" charset="0"/>
              <a:buChar char="•"/>
            </a:pPr>
            <a:r>
              <a:rPr lang="en-US" sz="2000" b="1" dirty="0">
                <a:solidFill>
                  <a:srgbClr val="000000"/>
                </a:solidFill>
                <a:latin typeface="Calibri" panose="020F0502020204030204" pitchFamily="34" charset="0"/>
                <a:cs typeface="Calibri" panose="020F0502020204030204" pitchFamily="34" charset="0"/>
              </a:rPr>
              <a:t>Collection of name/value pairs</a:t>
            </a:r>
            <a:r>
              <a:rPr lang="en-US" sz="2000" dirty="0">
                <a:solidFill>
                  <a:srgbClr val="000000"/>
                </a:solidFill>
                <a:latin typeface="Calibri" panose="020F0502020204030204" pitchFamily="34" charset="0"/>
                <a:cs typeface="Calibri" panose="020F0502020204030204" pitchFamily="34" charset="0"/>
              </a:rPr>
              <a:t> − This Data Structure is supported by different programming languages.</a:t>
            </a:r>
          </a:p>
          <a:p>
            <a:pPr lvl="1" algn="just">
              <a:lnSpc>
                <a:spcPct val="150000"/>
              </a:lnSpc>
              <a:buFont typeface="Arial" panose="020B0604020202020204" pitchFamily="34" charset="0"/>
              <a:buChar char="•"/>
            </a:pPr>
            <a:r>
              <a:rPr lang="en-US" sz="2000" b="1" dirty="0">
                <a:solidFill>
                  <a:srgbClr val="000000"/>
                </a:solidFill>
                <a:latin typeface="Calibri" panose="020F0502020204030204" pitchFamily="34" charset="0"/>
                <a:cs typeface="Calibri" panose="020F0502020204030204" pitchFamily="34" charset="0"/>
              </a:rPr>
              <a:t>Ordered list of values</a:t>
            </a:r>
            <a:r>
              <a:rPr lang="en-US" sz="2000" dirty="0">
                <a:solidFill>
                  <a:srgbClr val="000000"/>
                </a:solidFill>
                <a:latin typeface="Calibri" panose="020F0502020204030204" pitchFamily="34" charset="0"/>
                <a:cs typeface="Calibri" panose="020F0502020204030204" pitchFamily="34" charset="0"/>
              </a:rPr>
              <a:t> − It includes array, list, vector or sequence etc.</a:t>
            </a:r>
            <a:endParaRPr lang="en-US" sz="2000" b="0" i="0" dirty="0">
              <a:solidFill>
                <a:srgbClr val="000000"/>
              </a:solidFill>
              <a:effectLst/>
              <a:latin typeface="Calibri" panose="020F0502020204030204" pitchFamily="34" charset="0"/>
              <a:cs typeface="Calibri" panose="020F0502020204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581365942"/>
              </p:ext>
            </p:extLst>
          </p:nvPr>
        </p:nvGraphicFramePr>
        <p:xfrm>
          <a:off x="4232365" y="1710697"/>
          <a:ext cx="6435635" cy="4835319"/>
        </p:xfrm>
        <a:graphic>
          <a:graphicData uri="http://schemas.openxmlformats.org/drawingml/2006/table">
            <a:tbl>
              <a:tblPr/>
              <a:tblGrid>
                <a:gridCol w="911284">
                  <a:extLst>
                    <a:ext uri="{9D8B030D-6E8A-4147-A177-3AD203B41FA5}">
                      <a16:colId xmlns:a16="http://schemas.microsoft.com/office/drawing/2014/main" val="2243535769"/>
                    </a:ext>
                  </a:extLst>
                </a:gridCol>
                <a:gridCol w="5524351">
                  <a:extLst>
                    <a:ext uri="{9D8B030D-6E8A-4147-A177-3AD203B41FA5}">
                      <a16:colId xmlns:a16="http://schemas.microsoft.com/office/drawing/2014/main" val="2961601760"/>
                    </a:ext>
                  </a:extLst>
                </a:gridCol>
              </a:tblGrid>
              <a:tr h="380471">
                <a:tc>
                  <a:txBody>
                    <a:bodyPr/>
                    <a:lstStyle/>
                    <a:p>
                      <a:pPr fontAlgn="t"/>
                      <a:r>
                        <a:rPr lang="en-ZA" sz="1600">
                          <a:effectLst/>
                          <a:latin typeface="Calibri" panose="020F0502020204030204" pitchFamily="34" charset="0"/>
                          <a:cs typeface="Calibri" panose="020F0502020204030204" pitchFamily="34" charset="0"/>
                        </a:rPr>
                        <a:t>Sr.No.</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EEEEEE"/>
                    </a:solidFill>
                  </a:tcPr>
                </a:tc>
                <a:tc>
                  <a:txBody>
                    <a:bodyPr/>
                    <a:lstStyle/>
                    <a:p>
                      <a:pPr algn="ctr" fontAlgn="t"/>
                      <a:r>
                        <a:rPr lang="en-ZA" sz="1600">
                          <a:effectLst/>
                          <a:latin typeface="Calibri" panose="020F0502020204030204" pitchFamily="34" charset="0"/>
                          <a:cs typeface="Calibri" panose="020F0502020204030204" pitchFamily="34" charset="0"/>
                        </a:rPr>
                        <a:t>Type &amp; Description</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673241879"/>
                  </a:ext>
                </a:extLst>
              </a:tr>
              <a:tr h="380471">
                <a:tc>
                  <a:txBody>
                    <a:bodyPr/>
                    <a:lstStyle/>
                    <a:p>
                      <a:pPr fontAlgn="t"/>
                      <a:r>
                        <a:rPr lang="en-ZA" sz="1600">
                          <a:effectLst/>
                          <a:latin typeface="Calibri" panose="020F0502020204030204" pitchFamily="34" charset="0"/>
                          <a:cs typeface="Calibri" panose="020F0502020204030204" pitchFamily="34" charset="0"/>
                        </a:rPr>
                        <a:t>1</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tc>
                  <a:txBody>
                    <a:bodyPr/>
                    <a:lstStyle/>
                    <a:p>
                      <a:pPr algn="just" fontAlgn="t"/>
                      <a:r>
                        <a:rPr lang="en-US" sz="1600" b="1" dirty="0">
                          <a:solidFill>
                            <a:srgbClr val="000000"/>
                          </a:solidFill>
                          <a:effectLst/>
                          <a:latin typeface="Calibri" panose="020F0502020204030204" pitchFamily="34" charset="0"/>
                          <a:cs typeface="Calibri" panose="020F0502020204030204" pitchFamily="34" charset="0"/>
                        </a:rPr>
                        <a:t>Number</a:t>
                      </a:r>
                      <a:endParaRPr lang="en-US" sz="1600" dirty="0">
                        <a:solidFill>
                          <a:srgbClr val="000000"/>
                        </a:solidFill>
                        <a:effectLst/>
                        <a:latin typeface="Calibri" panose="020F0502020204030204" pitchFamily="34" charset="0"/>
                        <a:cs typeface="Calibri" panose="020F0502020204030204" pitchFamily="34" charset="0"/>
                      </a:endParaRPr>
                    </a:p>
                    <a:p>
                      <a:pPr algn="just" fontAlgn="t"/>
                      <a:r>
                        <a:rPr lang="en-US" sz="1600" dirty="0">
                          <a:solidFill>
                            <a:srgbClr val="000000"/>
                          </a:solidFill>
                          <a:effectLst/>
                          <a:latin typeface="Calibri" panose="020F0502020204030204" pitchFamily="34" charset="0"/>
                          <a:cs typeface="Calibri" panose="020F0502020204030204" pitchFamily="34" charset="0"/>
                        </a:rPr>
                        <a:t>double- precision floating-point format in JavaScript</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1529301945"/>
                  </a:ext>
                </a:extLst>
              </a:tr>
              <a:tr h="380471">
                <a:tc>
                  <a:txBody>
                    <a:bodyPr/>
                    <a:lstStyle/>
                    <a:p>
                      <a:pPr fontAlgn="t"/>
                      <a:r>
                        <a:rPr lang="en-ZA" sz="1600" dirty="0">
                          <a:effectLst/>
                          <a:latin typeface="Calibri" panose="020F0502020204030204" pitchFamily="34" charset="0"/>
                          <a:cs typeface="Calibri" panose="020F0502020204030204" pitchFamily="34" charset="0"/>
                        </a:rPr>
                        <a:t>2</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tc>
                  <a:txBody>
                    <a:bodyPr/>
                    <a:lstStyle/>
                    <a:p>
                      <a:pPr algn="just" fontAlgn="t"/>
                      <a:r>
                        <a:rPr lang="en-US" sz="1600" b="1">
                          <a:solidFill>
                            <a:srgbClr val="000000"/>
                          </a:solidFill>
                          <a:effectLst/>
                          <a:latin typeface="Calibri" panose="020F0502020204030204" pitchFamily="34" charset="0"/>
                          <a:cs typeface="Calibri" panose="020F0502020204030204" pitchFamily="34" charset="0"/>
                        </a:rPr>
                        <a:t>String</a:t>
                      </a:r>
                      <a:endParaRPr lang="en-US" sz="1600">
                        <a:solidFill>
                          <a:srgbClr val="000000"/>
                        </a:solidFill>
                        <a:effectLst/>
                        <a:latin typeface="Calibri" panose="020F0502020204030204" pitchFamily="34" charset="0"/>
                        <a:cs typeface="Calibri" panose="020F0502020204030204" pitchFamily="34" charset="0"/>
                      </a:endParaRPr>
                    </a:p>
                    <a:p>
                      <a:pPr algn="just" fontAlgn="t"/>
                      <a:r>
                        <a:rPr lang="en-US" sz="1600">
                          <a:solidFill>
                            <a:srgbClr val="000000"/>
                          </a:solidFill>
                          <a:effectLst/>
                          <a:latin typeface="Calibri" panose="020F0502020204030204" pitchFamily="34" charset="0"/>
                          <a:cs typeface="Calibri" panose="020F0502020204030204" pitchFamily="34" charset="0"/>
                        </a:rPr>
                        <a:t>double-quoted Unicode with backslash escaping</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4270996817"/>
                  </a:ext>
                </a:extLst>
              </a:tr>
              <a:tr h="380471">
                <a:tc>
                  <a:txBody>
                    <a:bodyPr/>
                    <a:lstStyle/>
                    <a:p>
                      <a:pPr fontAlgn="t"/>
                      <a:r>
                        <a:rPr lang="en-ZA" sz="1600">
                          <a:effectLst/>
                          <a:latin typeface="Calibri" panose="020F0502020204030204" pitchFamily="34" charset="0"/>
                          <a:cs typeface="Calibri" panose="020F0502020204030204" pitchFamily="34" charset="0"/>
                        </a:rPr>
                        <a:t>3</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tc>
                  <a:txBody>
                    <a:bodyPr/>
                    <a:lstStyle/>
                    <a:p>
                      <a:pPr algn="just" fontAlgn="t"/>
                      <a:r>
                        <a:rPr lang="en-ZA" sz="1600" b="1">
                          <a:solidFill>
                            <a:srgbClr val="000000"/>
                          </a:solidFill>
                          <a:effectLst/>
                          <a:latin typeface="Calibri" panose="020F0502020204030204" pitchFamily="34" charset="0"/>
                          <a:cs typeface="Calibri" panose="020F0502020204030204" pitchFamily="34" charset="0"/>
                        </a:rPr>
                        <a:t>Boolean</a:t>
                      </a:r>
                      <a:endParaRPr lang="en-ZA" sz="1600">
                        <a:solidFill>
                          <a:srgbClr val="000000"/>
                        </a:solidFill>
                        <a:effectLst/>
                        <a:latin typeface="Calibri" panose="020F0502020204030204" pitchFamily="34" charset="0"/>
                        <a:cs typeface="Calibri" panose="020F0502020204030204" pitchFamily="34" charset="0"/>
                      </a:endParaRPr>
                    </a:p>
                    <a:p>
                      <a:pPr algn="just" fontAlgn="t"/>
                      <a:r>
                        <a:rPr lang="en-ZA" sz="1600">
                          <a:solidFill>
                            <a:srgbClr val="000000"/>
                          </a:solidFill>
                          <a:effectLst/>
                          <a:latin typeface="Calibri" panose="020F0502020204030204" pitchFamily="34" charset="0"/>
                          <a:cs typeface="Calibri" panose="020F0502020204030204" pitchFamily="34" charset="0"/>
                        </a:rPr>
                        <a:t>true or false</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25838904"/>
                  </a:ext>
                </a:extLst>
              </a:tr>
              <a:tr h="380471">
                <a:tc>
                  <a:txBody>
                    <a:bodyPr/>
                    <a:lstStyle/>
                    <a:p>
                      <a:pPr fontAlgn="t"/>
                      <a:r>
                        <a:rPr lang="en-ZA" sz="1600">
                          <a:effectLst/>
                          <a:latin typeface="Calibri" panose="020F0502020204030204" pitchFamily="34" charset="0"/>
                          <a:cs typeface="Calibri" panose="020F0502020204030204" pitchFamily="34" charset="0"/>
                        </a:rPr>
                        <a:t>4</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tc>
                  <a:txBody>
                    <a:bodyPr/>
                    <a:lstStyle/>
                    <a:p>
                      <a:pPr algn="just" fontAlgn="t"/>
                      <a:r>
                        <a:rPr lang="en-US" sz="1600" b="1">
                          <a:solidFill>
                            <a:srgbClr val="000000"/>
                          </a:solidFill>
                          <a:effectLst/>
                          <a:latin typeface="Calibri" panose="020F0502020204030204" pitchFamily="34" charset="0"/>
                          <a:cs typeface="Calibri" panose="020F0502020204030204" pitchFamily="34" charset="0"/>
                        </a:rPr>
                        <a:t>Array</a:t>
                      </a:r>
                      <a:endParaRPr lang="en-US" sz="1600">
                        <a:solidFill>
                          <a:srgbClr val="000000"/>
                        </a:solidFill>
                        <a:effectLst/>
                        <a:latin typeface="Calibri" panose="020F0502020204030204" pitchFamily="34" charset="0"/>
                        <a:cs typeface="Calibri" panose="020F0502020204030204" pitchFamily="34" charset="0"/>
                      </a:endParaRPr>
                    </a:p>
                    <a:p>
                      <a:pPr algn="just" fontAlgn="t"/>
                      <a:r>
                        <a:rPr lang="en-US" sz="1600">
                          <a:solidFill>
                            <a:srgbClr val="000000"/>
                          </a:solidFill>
                          <a:effectLst/>
                          <a:latin typeface="Calibri" panose="020F0502020204030204" pitchFamily="34" charset="0"/>
                          <a:cs typeface="Calibri" panose="020F0502020204030204" pitchFamily="34" charset="0"/>
                        </a:rPr>
                        <a:t>an ordered sequence of values</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759616200"/>
                  </a:ext>
                </a:extLst>
              </a:tr>
              <a:tr h="380471">
                <a:tc>
                  <a:txBody>
                    <a:bodyPr/>
                    <a:lstStyle/>
                    <a:p>
                      <a:pPr fontAlgn="t"/>
                      <a:r>
                        <a:rPr lang="en-ZA" sz="1600">
                          <a:effectLst/>
                          <a:latin typeface="Calibri" panose="020F0502020204030204" pitchFamily="34" charset="0"/>
                          <a:cs typeface="Calibri" panose="020F0502020204030204" pitchFamily="34" charset="0"/>
                        </a:rPr>
                        <a:t>5</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tc>
                  <a:txBody>
                    <a:bodyPr/>
                    <a:lstStyle/>
                    <a:p>
                      <a:pPr algn="just" fontAlgn="t"/>
                      <a:r>
                        <a:rPr lang="en-US" sz="1600" b="1">
                          <a:solidFill>
                            <a:srgbClr val="000000"/>
                          </a:solidFill>
                          <a:effectLst/>
                          <a:latin typeface="Calibri" panose="020F0502020204030204" pitchFamily="34" charset="0"/>
                          <a:cs typeface="Calibri" panose="020F0502020204030204" pitchFamily="34" charset="0"/>
                        </a:rPr>
                        <a:t>Value</a:t>
                      </a:r>
                      <a:endParaRPr lang="en-US" sz="1600">
                        <a:solidFill>
                          <a:srgbClr val="000000"/>
                        </a:solidFill>
                        <a:effectLst/>
                        <a:latin typeface="Calibri" panose="020F0502020204030204" pitchFamily="34" charset="0"/>
                        <a:cs typeface="Calibri" panose="020F0502020204030204" pitchFamily="34" charset="0"/>
                      </a:endParaRPr>
                    </a:p>
                    <a:p>
                      <a:pPr algn="just" fontAlgn="t"/>
                      <a:r>
                        <a:rPr lang="en-US" sz="1600">
                          <a:solidFill>
                            <a:srgbClr val="000000"/>
                          </a:solidFill>
                          <a:effectLst/>
                          <a:latin typeface="Calibri" panose="020F0502020204030204" pitchFamily="34" charset="0"/>
                          <a:cs typeface="Calibri" panose="020F0502020204030204" pitchFamily="34" charset="0"/>
                        </a:rPr>
                        <a:t>it can be a string, a number, true or false, null etc</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4088107872"/>
                  </a:ext>
                </a:extLst>
              </a:tr>
              <a:tr h="380471">
                <a:tc>
                  <a:txBody>
                    <a:bodyPr/>
                    <a:lstStyle/>
                    <a:p>
                      <a:pPr fontAlgn="t"/>
                      <a:r>
                        <a:rPr lang="en-ZA" sz="1600">
                          <a:effectLst/>
                          <a:latin typeface="Calibri" panose="020F0502020204030204" pitchFamily="34" charset="0"/>
                          <a:cs typeface="Calibri" panose="020F0502020204030204" pitchFamily="34" charset="0"/>
                        </a:rPr>
                        <a:t>6</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tc>
                  <a:txBody>
                    <a:bodyPr/>
                    <a:lstStyle/>
                    <a:p>
                      <a:pPr algn="just" fontAlgn="t"/>
                      <a:r>
                        <a:rPr lang="en-US" sz="1600" b="1">
                          <a:solidFill>
                            <a:srgbClr val="000000"/>
                          </a:solidFill>
                          <a:effectLst/>
                          <a:latin typeface="Calibri" panose="020F0502020204030204" pitchFamily="34" charset="0"/>
                          <a:cs typeface="Calibri" panose="020F0502020204030204" pitchFamily="34" charset="0"/>
                        </a:rPr>
                        <a:t>Object</a:t>
                      </a:r>
                      <a:endParaRPr lang="en-US" sz="1600">
                        <a:solidFill>
                          <a:srgbClr val="000000"/>
                        </a:solidFill>
                        <a:effectLst/>
                        <a:latin typeface="Calibri" panose="020F0502020204030204" pitchFamily="34" charset="0"/>
                        <a:cs typeface="Calibri" panose="020F0502020204030204" pitchFamily="34" charset="0"/>
                      </a:endParaRPr>
                    </a:p>
                    <a:p>
                      <a:pPr algn="just" fontAlgn="t"/>
                      <a:r>
                        <a:rPr lang="en-US" sz="1600">
                          <a:solidFill>
                            <a:srgbClr val="000000"/>
                          </a:solidFill>
                          <a:effectLst/>
                          <a:latin typeface="Calibri" panose="020F0502020204030204" pitchFamily="34" charset="0"/>
                          <a:cs typeface="Calibri" panose="020F0502020204030204" pitchFamily="34" charset="0"/>
                        </a:rPr>
                        <a:t>an unordered collection of key:value pairs</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944764252"/>
                  </a:ext>
                </a:extLst>
              </a:tr>
              <a:tr h="380471">
                <a:tc>
                  <a:txBody>
                    <a:bodyPr/>
                    <a:lstStyle/>
                    <a:p>
                      <a:pPr fontAlgn="t"/>
                      <a:r>
                        <a:rPr lang="en-ZA" sz="1600">
                          <a:effectLst/>
                          <a:latin typeface="Calibri" panose="020F0502020204030204" pitchFamily="34" charset="0"/>
                          <a:cs typeface="Calibri" panose="020F0502020204030204" pitchFamily="34" charset="0"/>
                        </a:rPr>
                        <a:t>7</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tc>
                  <a:txBody>
                    <a:bodyPr/>
                    <a:lstStyle/>
                    <a:p>
                      <a:pPr algn="just" fontAlgn="t"/>
                      <a:r>
                        <a:rPr lang="en-US" sz="1600" b="1">
                          <a:solidFill>
                            <a:srgbClr val="000000"/>
                          </a:solidFill>
                          <a:effectLst/>
                          <a:latin typeface="Calibri" panose="020F0502020204030204" pitchFamily="34" charset="0"/>
                          <a:cs typeface="Calibri" panose="020F0502020204030204" pitchFamily="34" charset="0"/>
                        </a:rPr>
                        <a:t>Whitespace</a:t>
                      </a:r>
                      <a:endParaRPr lang="en-US" sz="1600">
                        <a:solidFill>
                          <a:srgbClr val="000000"/>
                        </a:solidFill>
                        <a:effectLst/>
                        <a:latin typeface="Calibri" panose="020F0502020204030204" pitchFamily="34" charset="0"/>
                        <a:cs typeface="Calibri" panose="020F0502020204030204" pitchFamily="34" charset="0"/>
                      </a:endParaRPr>
                    </a:p>
                    <a:p>
                      <a:pPr algn="just" fontAlgn="t"/>
                      <a:r>
                        <a:rPr lang="en-US" sz="1600">
                          <a:solidFill>
                            <a:srgbClr val="000000"/>
                          </a:solidFill>
                          <a:effectLst/>
                          <a:latin typeface="Calibri" panose="020F0502020204030204" pitchFamily="34" charset="0"/>
                          <a:cs typeface="Calibri" panose="020F0502020204030204" pitchFamily="34" charset="0"/>
                        </a:rPr>
                        <a:t>can be used between any pair of tokens</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3864985006"/>
                  </a:ext>
                </a:extLst>
              </a:tr>
              <a:tr h="0">
                <a:tc>
                  <a:txBody>
                    <a:bodyPr/>
                    <a:lstStyle/>
                    <a:p>
                      <a:pPr fontAlgn="t"/>
                      <a:r>
                        <a:rPr lang="en-ZA" sz="1600">
                          <a:effectLst/>
                          <a:latin typeface="Calibri" panose="020F0502020204030204" pitchFamily="34" charset="0"/>
                          <a:cs typeface="Calibri" panose="020F0502020204030204" pitchFamily="34" charset="0"/>
                        </a:rPr>
                        <a:t>8</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tc>
                  <a:txBody>
                    <a:bodyPr/>
                    <a:lstStyle/>
                    <a:p>
                      <a:pPr algn="just" fontAlgn="t"/>
                      <a:r>
                        <a:rPr lang="en-ZA" sz="1600" b="1" dirty="0">
                          <a:solidFill>
                            <a:srgbClr val="000000"/>
                          </a:solidFill>
                          <a:effectLst/>
                          <a:latin typeface="Calibri" panose="020F0502020204030204" pitchFamily="34" charset="0"/>
                          <a:cs typeface="Calibri" panose="020F0502020204030204" pitchFamily="34" charset="0"/>
                        </a:rPr>
                        <a:t>null</a:t>
                      </a:r>
                      <a:endParaRPr lang="en-ZA" sz="1600" dirty="0">
                        <a:solidFill>
                          <a:srgbClr val="000000"/>
                        </a:solidFill>
                        <a:effectLst/>
                        <a:latin typeface="Calibri" panose="020F0502020204030204" pitchFamily="34" charset="0"/>
                        <a:cs typeface="Calibri" panose="020F0502020204030204" pitchFamily="34" charset="0"/>
                      </a:endParaRPr>
                    </a:p>
                    <a:p>
                      <a:pPr algn="just" fontAlgn="t"/>
                      <a:r>
                        <a:rPr lang="en-ZA" sz="1600" dirty="0">
                          <a:solidFill>
                            <a:srgbClr val="000000"/>
                          </a:solidFill>
                          <a:effectLst/>
                          <a:latin typeface="Calibri" panose="020F0502020204030204" pitchFamily="34" charset="0"/>
                          <a:cs typeface="Calibri" panose="020F0502020204030204" pitchFamily="34" charset="0"/>
                        </a:rPr>
                        <a:t>empty</a:t>
                      </a:r>
                    </a:p>
                  </a:txBody>
                  <a:tcPr marL="34588" marR="34588" marT="34588" marB="34588">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979557173"/>
                  </a:ext>
                </a:extLst>
              </a:tr>
            </a:tbl>
          </a:graphicData>
        </a:graphic>
      </p:graphicFrame>
      <p:sp>
        <p:nvSpPr>
          <p:cNvPr id="4" name="Rectangle 1"/>
          <p:cNvSpPr>
            <a:spLocks noChangeArrowheads="1"/>
          </p:cNvSpPr>
          <p:nvPr/>
        </p:nvSpPr>
        <p:spPr bwMode="auto">
          <a:xfrm>
            <a:off x="461555" y="1830918"/>
            <a:ext cx="2499360"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smtClean="0">
                <a:ln>
                  <a:noFill/>
                </a:ln>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JSON – </a:t>
            </a:r>
            <a:r>
              <a:rPr kumimoji="0" lang="en-US" altLang="en-US" sz="2100" b="1" i="0" u="none" strike="noStrike" cap="none" normalizeH="0" baseline="0" dirty="0" err="1" smtClean="0">
                <a:ln>
                  <a:noFill/>
                </a:ln>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DataTypes</a:t>
            </a:r>
            <a:r>
              <a:rPr kumimoji="0" lang="en-US" altLang="en-US" sz="2100" b="1" i="0" u="none" strike="noStrike" cap="none" normalizeH="0" baseline="0" dirty="0" smtClean="0">
                <a:ln>
                  <a:noFill/>
                </a:ln>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566866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316481" y="1369588"/>
            <a:ext cx="7872548" cy="2169825"/>
          </a:xfrm>
          <a:prstGeom prst="rect">
            <a:avLst/>
          </a:prstGeom>
          <a:solidFill>
            <a:srgbClr val="EEEEE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Syntax</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err="1">
                <a:solidFill>
                  <a:srgbClr val="000088"/>
                </a:solidFill>
                <a:latin typeface="Calibri" panose="020F0502020204030204" pitchFamily="34" charset="0"/>
                <a:cs typeface="Calibri" panose="020F0502020204030204" pitchFamily="34" charset="0"/>
              </a:rPr>
              <a:t>var</a:t>
            </a:r>
            <a:r>
              <a:rPr kumimoji="0" lang="en-US" altLang="en-US" sz="20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 </a:t>
            </a:r>
            <a:r>
              <a:rPr kumimoji="0" lang="en-US" altLang="en-US" sz="2000" b="0" i="0" u="none" strike="noStrike" cap="none" normalizeH="0" baseline="0" dirty="0" err="1" smtClean="0">
                <a:ln>
                  <a:noFill/>
                </a:ln>
                <a:solidFill>
                  <a:schemeClr val="tx1"/>
                </a:solidFill>
                <a:effectLst/>
                <a:latin typeface="Calibri" panose="020F0502020204030204" pitchFamily="34" charset="0"/>
                <a:cs typeface="Calibri" panose="020F0502020204030204" pitchFamily="34" charset="0"/>
              </a:rPr>
              <a:t>json</a:t>
            </a:r>
            <a:r>
              <a:rPr kumimoji="0" lang="en-US" altLang="en-US" sz="20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-object-name = { string : </a:t>
            </a:r>
            <a:r>
              <a:rPr kumimoji="0" lang="en-US" altLang="en-US" sz="2000" b="0" i="0" u="none" strike="noStrike" cap="none" normalizeH="0" baseline="0" dirty="0" err="1" smtClean="0">
                <a:ln>
                  <a:noFill/>
                </a:ln>
                <a:solidFill>
                  <a:schemeClr val="tx1"/>
                </a:solidFill>
                <a:effectLst/>
                <a:latin typeface="Calibri" panose="020F0502020204030204" pitchFamily="34" charset="0"/>
                <a:cs typeface="Calibri" panose="020F0502020204030204" pitchFamily="34" charset="0"/>
              </a:rPr>
              <a:t>number_value</a:t>
            </a:r>
            <a:r>
              <a:rPr kumimoji="0" lang="en-US" altLang="en-US" sz="20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 .......}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Example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0000"/>
                </a:solidFill>
                <a:effectLst/>
                <a:latin typeface="Calibri" panose="020F0502020204030204" pitchFamily="34" charset="0"/>
                <a:cs typeface="Calibri" panose="020F0502020204030204" pitchFamily="34" charset="0"/>
              </a:rPr>
              <a:t>Example showing Number Datatype, value should not be quoted −</a:t>
            </a:r>
            <a:endParaRPr kumimoji="0" lang="en-US" altLang="en-US" sz="2000" b="0" i="0" u="none" strike="noStrike" cap="none" normalizeH="0" baseline="0" dirty="0" smtClean="0">
              <a:ln>
                <a:noFill/>
              </a:ln>
              <a:solidFill>
                <a:srgbClr val="000088"/>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smtClean="0">
                <a:ln>
                  <a:noFill/>
                </a:ln>
                <a:solidFill>
                  <a:srgbClr val="000088"/>
                </a:solidFill>
                <a:effectLst/>
                <a:latin typeface="Calibri" panose="020F0502020204030204" pitchFamily="34" charset="0"/>
                <a:cs typeface="Calibri" panose="020F0502020204030204" pitchFamily="34" charset="0"/>
              </a:rPr>
              <a:t>var</a:t>
            </a:r>
            <a:r>
              <a:rPr kumimoji="0" lang="en-US" altLang="en-US" sz="2000" b="0" i="0" u="none" strike="noStrike" cap="none" normalizeH="0" baseline="0" dirty="0" smtClean="0">
                <a:ln>
                  <a:noFill/>
                </a:ln>
                <a:solidFill>
                  <a:srgbClr val="000000"/>
                </a:solidFill>
                <a:effectLst/>
                <a:latin typeface="Calibri" panose="020F0502020204030204" pitchFamily="34" charset="0"/>
                <a:cs typeface="Calibri" panose="020F0502020204030204" pitchFamily="34" charset="0"/>
              </a:rPr>
              <a:t> </a:t>
            </a:r>
            <a:r>
              <a:rPr kumimoji="0" lang="en-US" altLang="en-US" sz="2000" b="0" i="0" u="none" strike="noStrike" cap="none" normalizeH="0" baseline="0" dirty="0" err="1" smtClean="0">
                <a:ln>
                  <a:noFill/>
                </a:ln>
                <a:solidFill>
                  <a:srgbClr val="000000"/>
                </a:solidFill>
                <a:effectLst/>
                <a:latin typeface="Calibri" panose="020F0502020204030204" pitchFamily="34" charset="0"/>
                <a:cs typeface="Calibri" panose="020F0502020204030204" pitchFamily="34" charset="0"/>
              </a:rPr>
              <a:t>obj</a:t>
            </a:r>
            <a:r>
              <a:rPr kumimoji="0" lang="en-US" altLang="en-US" sz="2000" b="0" i="0" u="none" strike="noStrike" cap="none" normalizeH="0" baseline="0" dirty="0" smtClean="0">
                <a:ln>
                  <a:noFill/>
                </a:ln>
                <a:solidFill>
                  <a:srgbClr val="000000"/>
                </a:solidFill>
                <a:effectLst/>
                <a:latin typeface="Calibri" panose="020F0502020204030204" pitchFamily="34" charset="0"/>
                <a:cs typeface="Calibri" panose="020F0502020204030204" pitchFamily="34" charset="0"/>
              </a:rPr>
              <a:t> </a:t>
            </a:r>
            <a:r>
              <a:rPr kumimoji="0" lang="en-US" altLang="en-US" sz="2000" b="0" i="0" u="none" strike="noStrike" cap="none" normalizeH="0" baseline="0" dirty="0" smtClean="0">
                <a:ln>
                  <a:noFill/>
                </a:ln>
                <a:solidFill>
                  <a:srgbClr val="666600"/>
                </a:solidFill>
                <a:effectLst/>
                <a:latin typeface="Calibri" panose="020F0502020204030204" pitchFamily="34" charset="0"/>
                <a:cs typeface="Calibri" panose="020F0502020204030204" pitchFamily="34" charset="0"/>
              </a:rPr>
              <a:t>=</a:t>
            </a:r>
            <a:r>
              <a:rPr kumimoji="0" lang="en-US" altLang="en-US" sz="2000" b="0" i="0" u="none" strike="noStrike" cap="none" normalizeH="0" baseline="0" dirty="0" smtClean="0">
                <a:ln>
                  <a:noFill/>
                </a:ln>
                <a:solidFill>
                  <a:srgbClr val="000000"/>
                </a:solidFill>
                <a:effectLst/>
                <a:latin typeface="Calibri" panose="020F0502020204030204" pitchFamily="34" charset="0"/>
                <a:cs typeface="Calibri" panose="020F0502020204030204" pitchFamily="34" charset="0"/>
              </a:rPr>
              <a:t> </a:t>
            </a:r>
            <a:r>
              <a:rPr kumimoji="0" lang="en-US" altLang="en-US" sz="2000" b="0" i="0" u="none" strike="noStrike" cap="none" normalizeH="0" baseline="0" dirty="0" smtClean="0">
                <a:ln>
                  <a:noFill/>
                </a:ln>
                <a:solidFill>
                  <a:srgbClr val="666600"/>
                </a:solidFill>
                <a:effectLst/>
                <a:latin typeface="Calibri" panose="020F0502020204030204" pitchFamily="34" charset="0"/>
                <a:cs typeface="Calibri" panose="020F0502020204030204" pitchFamily="34" charset="0"/>
              </a:rPr>
              <a:t>{</a:t>
            </a:r>
            <a:r>
              <a:rPr kumimoji="0" lang="en-US" altLang="en-US" sz="2000" b="0" i="0" u="none" strike="noStrike" cap="none" normalizeH="0" baseline="0" dirty="0" smtClean="0">
                <a:ln>
                  <a:noFill/>
                </a:ln>
                <a:solidFill>
                  <a:srgbClr val="000000"/>
                </a:solidFill>
                <a:effectLst/>
                <a:latin typeface="Calibri" panose="020F0502020204030204" pitchFamily="34" charset="0"/>
                <a:cs typeface="Calibri" panose="020F0502020204030204" pitchFamily="34" charset="0"/>
              </a:rPr>
              <a:t>marks</a:t>
            </a:r>
            <a:r>
              <a:rPr kumimoji="0" lang="en-US" altLang="en-US" sz="2000" b="0" i="0" u="none" strike="noStrike" cap="none" normalizeH="0" baseline="0" dirty="0" smtClean="0">
                <a:ln>
                  <a:noFill/>
                </a:ln>
                <a:solidFill>
                  <a:srgbClr val="666600"/>
                </a:solidFill>
                <a:effectLst/>
                <a:latin typeface="Calibri" panose="020F0502020204030204" pitchFamily="34" charset="0"/>
                <a:cs typeface="Calibri" panose="020F0502020204030204" pitchFamily="34" charset="0"/>
              </a:rPr>
              <a:t>:</a:t>
            </a:r>
            <a:r>
              <a:rPr kumimoji="0" lang="en-US" altLang="en-US" sz="2000" b="0" i="0" u="none" strike="noStrike" cap="none" normalizeH="0" baseline="0" dirty="0" smtClean="0">
                <a:ln>
                  <a:noFill/>
                </a:ln>
                <a:solidFill>
                  <a:srgbClr val="000000"/>
                </a:solidFill>
                <a:effectLst/>
                <a:latin typeface="Calibri" panose="020F0502020204030204" pitchFamily="34" charset="0"/>
                <a:cs typeface="Calibri" panose="020F0502020204030204" pitchFamily="34" charset="0"/>
              </a:rPr>
              <a:t> </a:t>
            </a:r>
            <a:r>
              <a:rPr kumimoji="0" lang="en-US" altLang="en-US" sz="2000" b="0" i="0" u="none" strike="noStrike" cap="none" normalizeH="0" baseline="0" dirty="0" smtClean="0">
                <a:ln>
                  <a:noFill/>
                </a:ln>
                <a:solidFill>
                  <a:srgbClr val="006666"/>
                </a:solidFill>
                <a:effectLst/>
                <a:latin typeface="Calibri" panose="020F0502020204030204" pitchFamily="34" charset="0"/>
                <a:cs typeface="Calibri" panose="020F0502020204030204" pitchFamily="34" charset="0"/>
              </a:rPr>
              <a:t>97</a:t>
            </a:r>
            <a:r>
              <a:rPr kumimoji="0" lang="en-US" altLang="en-US" sz="2000" b="0" i="0" u="none" strike="noStrike" cap="none" normalizeH="0" baseline="0" dirty="0" smtClean="0">
                <a:ln>
                  <a:noFill/>
                </a:ln>
                <a:solidFill>
                  <a:srgbClr val="666600"/>
                </a:solidFill>
                <a:effectLst/>
                <a:latin typeface="Calibri" panose="020F0502020204030204" pitchFamily="34" charset="0"/>
                <a:cs typeface="Calibri" panose="020F0502020204030204" pitchFamily="34" charset="0"/>
              </a:rPr>
              <a:t>}</a:t>
            </a:r>
            <a:endParaRPr kumimoji="0" lang="en-US" altLang="en-US" sz="20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 name="Rectangle 3"/>
          <p:cNvSpPr/>
          <p:nvPr/>
        </p:nvSpPr>
        <p:spPr>
          <a:xfrm>
            <a:off x="1033119" y="3696167"/>
            <a:ext cx="9703297" cy="1315745"/>
          </a:xfrm>
          <a:prstGeom prst="rect">
            <a:avLst/>
          </a:prstGeom>
        </p:spPr>
        <p:txBody>
          <a:bodyPr wrap="none">
            <a:spAutoFit/>
          </a:bodyPr>
          <a:lstStyle/>
          <a:p>
            <a:pPr lvl="0" defTabSz="914400" eaLnBrk="0" fontAlgn="base" hangingPunct="0">
              <a:lnSpc>
                <a:spcPct val="150000"/>
              </a:lnSpc>
              <a:spcBef>
                <a:spcPct val="0"/>
              </a:spcBef>
              <a:spcAft>
                <a:spcPct val="0"/>
              </a:spcAft>
            </a:pPr>
            <a:r>
              <a:rPr lang="en-US" altLang="en-US" sz="1700" b="1" dirty="0" smtClean="0">
                <a:solidFill>
                  <a:prstClr val="black"/>
                </a:solidFill>
                <a:latin typeface="Arial" panose="020B0604020202020204" pitchFamily="34" charset="0"/>
                <a:cs typeface="Arial" panose="020B0604020202020204" pitchFamily="34" charset="0"/>
              </a:rPr>
              <a:t>String</a:t>
            </a:r>
            <a:r>
              <a:rPr lang="en-US" altLang="en-US" sz="1700" dirty="0" smtClean="0">
                <a:solidFill>
                  <a:prstClr val="black"/>
                </a:solidFill>
                <a:latin typeface="Arial" panose="020B0604020202020204" pitchFamily="34" charset="0"/>
                <a:cs typeface="Arial" panose="020B0604020202020204" pitchFamily="34" charset="0"/>
              </a:rPr>
              <a:t>:</a:t>
            </a:r>
          </a:p>
          <a:p>
            <a:pPr lvl="0" defTabSz="914400" eaLnBrk="0" fontAlgn="base" hangingPunct="0">
              <a:lnSpc>
                <a:spcPct val="150000"/>
              </a:lnSpc>
              <a:spcBef>
                <a:spcPct val="0"/>
              </a:spcBef>
              <a:spcAft>
                <a:spcPct val="0"/>
              </a:spcAft>
              <a:buFontTx/>
              <a:buChar char="•"/>
            </a:pPr>
            <a:r>
              <a:rPr lang="en-US" altLang="en-US" dirty="0">
                <a:solidFill>
                  <a:srgbClr val="000000"/>
                </a:solidFill>
                <a:latin typeface="Arial" panose="020B0604020202020204" pitchFamily="34" charset="0"/>
                <a:cs typeface="Arial" panose="020B0604020202020204" pitchFamily="34" charset="0"/>
              </a:rPr>
              <a:t>It is a sequence of zero or more double quoted Unicode characters with backslash escaping.</a:t>
            </a:r>
            <a:endParaRPr lang="en-US" altLang="en-US" dirty="0">
              <a:latin typeface="Arial" panose="020B0604020202020204" pitchFamily="34" charset="0"/>
              <a:cs typeface="Arial" panose="020B0604020202020204" pitchFamily="34" charset="0"/>
            </a:endParaRPr>
          </a:p>
          <a:p>
            <a:pPr lvl="0" defTabSz="914400" eaLnBrk="0" fontAlgn="base" hangingPunct="0">
              <a:lnSpc>
                <a:spcPct val="150000"/>
              </a:lnSpc>
              <a:spcBef>
                <a:spcPct val="0"/>
              </a:spcBef>
              <a:spcAft>
                <a:spcPct val="0"/>
              </a:spcAft>
              <a:buFontTx/>
              <a:buChar char="•"/>
            </a:pPr>
            <a:r>
              <a:rPr lang="en-US" altLang="en-US" dirty="0">
                <a:solidFill>
                  <a:srgbClr val="000000"/>
                </a:solidFill>
                <a:latin typeface="Arial" panose="020B0604020202020204" pitchFamily="34" charset="0"/>
                <a:cs typeface="Arial" panose="020B0604020202020204" pitchFamily="34" charset="0"/>
              </a:rPr>
              <a:t>Character is a single character string i.e. a string with length 1</a:t>
            </a:r>
            <a:r>
              <a:rPr lang="en-US" altLang="en-US" dirty="0" smtClean="0">
                <a:solidFill>
                  <a:srgbClr val="000000"/>
                </a:solidFill>
                <a:latin typeface="Arial" panose="020B0604020202020204" pitchFamily="34" charset="0"/>
                <a:cs typeface="Arial" panose="020B0604020202020204" pitchFamily="34" charset="0"/>
              </a:rPr>
              <a:t>.</a:t>
            </a: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1722069"/>
      </p:ext>
    </p:extLst>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B2D13039F2474C9E5E53A04E8DEEEA" ma:contentTypeVersion="14" ma:contentTypeDescription="Create a new document." ma:contentTypeScope="" ma:versionID="b0ed4655c9120037fd122e3684f45090">
  <xsd:schema xmlns:xsd="http://www.w3.org/2001/XMLSchema" xmlns:xs="http://www.w3.org/2001/XMLSchema" xmlns:p="http://schemas.microsoft.com/office/2006/metadata/properties" xmlns:ns3="13d14cf9-d336-4a55-8ca6-000806a60c12" xmlns:ns4="d0b06d60-bed3-4ae1-801a-12d90088c1d0" targetNamespace="http://schemas.microsoft.com/office/2006/metadata/properties" ma:root="true" ma:fieldsID="d72fb84c62be63fd1d607c3e9c60cf1b" ns3:_="" ns4:_="">
    <xsd:import namespace="13d14cf9-d336-4a55-8ca6-000806a60c12"/>
    <xsd:import namespace="d0b06d60-bed3-4ae1-801a-12d90088c1d0"/>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d14cf9-d336-4a55-8ca6-000806a60c1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b06d60-bed3-4ae1-801a-12d90088c1d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1C2F674-063A-432D-9D16-27C1D992430A}">
  <ds:schemaRefs>
    <ds:schemaRef ds:uri="http://schemas.microsoft.com/office/2006/metadata/properties"/>
    <ds:schemaRef ds:uri="http://www.w3.org/XML/1998/namespace"/>
    <ds:schemaRef ds:uri="http://schemas.microsoft.com/office/2006/documentManagement/types"/>
    <ds:schemaRef ds:uri="http://purl.org/dc/dcmitype/"/>
    <ds:schemaRef ds:uri="http://schemas.openxmlformats.org/package/2006/metadata/core-properties"/>
    <ds:schemaRef ds:uri="13d14cf9-d336-4a55-8ca6-000806a60c12"/>
    <ds:schemaRef ds:uri="http://purl.org/dc/elements/1.1/"/>
    <ds:schemaRef ds:uri="http://purl.org/dc/terms/"/>
    <ds:schemaRef ds:uri="http://schemas.microsoft.com/office/infopath/2007/PartnerControls"/>
    <ds:schemaRef ds:uri="d0b06d60-bed3-4ae1-801a-12d90088c1d0"/>
  </ds:schemaRefs>
</ds:datastoreItem>
</file>

<file path=customXml/itemProps2.xml><?xml version="1.0" encoding="utf-8"?>
<ds:datastoreItem xmlns:ds="http://schemas.openxmlformats.org/officeDocument/2006/customXml" ds:itemID="{0DC8F73A-36FD-4E59-84AA-8BEDB541AD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d14cf9-d336-4a55-8ca6-000806a60c12"/>
    <ds:schemaRef ds:uri="d0b06d60-bed3-4ae1-801a-12d90088c1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6C1061D-892B-4C18-9A61-1D7B32DA0FA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Droplet</Template>
  <TotalTime>231</TotalTime>
  <Words>1325</Words>
  <Application>Microsoft Office PowerPoint</Application>
  <PresentationFormat>Widescreen</PresentationFormat>
  <Paragraphs>153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Tw Cen MT</vt:lpstr>
      <vt:lpstr>Droplet</vt:lpstr>
      <vt:lpstr>JSON FILES &amp; Array_lists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JSON FILES</dc:title>
  <dc:creator>Sandra De Lange [Educator - Woodhill College - High School]</dc:creator>
  <cp:lastModifiedBy>Sandra De Lange [Educator - Woodhill College - High School]</cp:lastModifiedBy>
  <cp:revision>19</cp:revision>
  <dcterms:created xsi:type="dcterms:W3CDTF">2021-08-03T07:53:39Z</dcterms:created>
  <dcterms:modified xsi:type="dcterms:W3CDTF">2021-08-04T11:14:48Z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0x010100C9B2D13039F2474C9E5E53A04E8DEEEA</vt:lpwstr>
  </property>
</Properties>
</file>