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5143500" type="screen16x9"/>
  <p:notesSz cx="6858000" cy="9144000"/>
  <p:embeddedFontLst>
    <p:embeddedFont>
      <p:font typeface="Proxima Nova" panose="020B0604020202020204" charset="0"/>
      <p:regular r:id="rId23"/>
      <p:bold r:id="rId24"/>
      <p:italic r:id="rId25"/>
      <p:boldItalic r:id="rId26"/>
    </p:embeddedFont>
    <p:embeddedFont>
      <p:font typeface="Open Sans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95CC027-97C1-41C7-BCE9-C0AB9AE2CB55}">
  <a:tblStyle styleId="{E95CC027-97C1-41C7-BCE9-C0AB9AE2CB55}" styleName="Table_0"/>
  <a:tblStyle styleId="{492039BB-D974-4733-82AF-A5A27F2C4AF8}" styleName="Table_1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620" y="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959660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9031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3529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9720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752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2253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8919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33333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7AB8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354699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Open Sans"/>
              <a:defRPr sz="4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412650" y="3182325"/>
            <a:ext cx="7452600" cy="629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7600" y="3182315"/>
            <a:ext cx="712950" cy="48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7AB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599" cy="1917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14000" b="1"/>
            </a:lvl1pPr>
            <a:lvl2pPr lvl="1" algn="ctr" rtl="0">
              <a:spcBef>
                <a:spcPts val="0"/>
              </a:spcBef>
              <a:buSzPct val="100000"/>
              <a:defRPr sz="14000" b="1"/>
            </a:lvl2pPr>
            <a:lvl3pPr lvl="2" algn="ctr" rtl="0">
              <a:spcBef>
                <a:spcPts val="0"/>
              </a:spcBef>
              <a:buSzPct val="100000"/>
              <a:defRPr sz="14000" b="1"/>
            </a:lvl3pPr>
            <a:lvl4pPr lvl="3" algn="ctr" rtl="0">
              <a:spcBef>
                <a:spcPts val="0"/>
              </a:spcBef>
              <a:buSzPct val="100000"/>
              <a:defRPr sz="14000" b="1"/>
            </a:lvl4pPr>
            <a:lvl5pPr lvl="4" algn="ctr" rtl="0">
              <a:spcBef>
                <a:spcPts val="0"/>
              </a:spcBef>
              <a:buSzPct val="100000"/>
              <a:defRPr sz="14000" b="1"/>
            </a:lvl5pPr>
            <a:lvl6pPr lvl="5" algn="ctr" rtl="0">
              <a:spcBef>
                <a:spcPts val="0"/>
              </a:spcBef>
              <a:buSzPct val="100000"/>
              <a:defRPr sz="14000" b="1"/>
            </a:lvl6pPr>
            <a:lvl7pPr lvl="6" algn="ctr" rtl="0">
              <a:spcBef>
                <a:spcPts val="0"/>
              </a:spcBef>
              <a:buSzPct val="100000"/>
              <a:defRPr sz="14000" b="1"/>
            </a:lvl7pPr>
            <a:lvl8pPr lvl="7" algn="ctr" rtl="0">
              <a:spcBef>
                <a:spcPts val="0"/>
              </a:spcBef>
              <a:buSzPct val="100000"/>
              <a:defRPr sz="14000" b="1"/>
            </a:lvl8pPr>
            <a:lvl9pPr lvl="8" algn="ctr" rtl="0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599" cy="901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 1">
    <p:bg>
      <p:bgPr>
        <a:solidFill>
          <a:srgbClr val="33333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7AB8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0450" y="31712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52750" y="403062"/>
            <a:ext cx="3238500" cy="220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7AB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381650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3400" b="1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37257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37257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 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29800" y="597600"/>
            <a:ext cx="6289800" cy="3948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5000"/>
            </a:lvl1pPr>
            <a:lvl2pPr lvl="1" rtl="0">
              <a:spcBef>
                <a:spcPts val="0"/>
              </a:spcBef>
              <a:buSzPct val="100000"/>
              <a:defRPr sz="5000"/>
            </a:lvl2pPr>
            <a:lvl3pPr lvl="2" rtl="0">
              <a:spcBef>
                <a:spcPts val="0"/>
              </a:spcBef>
              <a:buSzPct val="100000"/>
              <a:defRPr sz="5000"/>
            </a:lvl3pPr>
            <a:lvl4pPr lvl="3" rtl="0">
              <a:spcBef>
                <a:spcPts val="0"/>
              </a:spcBef>
              <a:buSzPct val="100000"/>
              <a:defRPr sz="5000"/>
            </a:lvl4pPr>
            <a:lvl5pPr lvl="4" rtl="0">
              <a:spcBef>
                <a:spcPts val="0"/>
              </a:spcBef>
              <a:buSzPct val="100000"/>
              <a:defRPr sz="5000"/>
            </a:lvl5pPr>
            <a:lvl6pPr lvl="5" rtl="0">
              <a:spcBef>
                <a:spcPts val="0"/>
              </a:spcBef>
              <a:buSzPct val="100000"/>
              <a:defRPr sz="5000"/>
            </a:lvl6pPr>
            <a:lvl7pPr lvl="6" rtl="0">
              <a:spcBef>
                <a:spcPts val="0"/>
              </a:spcBef>
              <a:buSzPct val="100000"/>
              <a:defRPr sz="5000"/>
            </a:lvl7pPr>
            <a:lvl8pPr lvl="7" rtl="0">
              <a:spcBef>
                <a:spcPts val="0"/>
              </a:spcBef>
              <a:buSzPct val="100000"/>
              <a:defRPr sz="5000"/>
            </a:lvl8pPr>
            <a:lvl9pPr lvl="8" rtl="0">
              <a:spcBef>
                <a:spcPts val="0"/>
              </a:spcBef>
              <a:buSzPct val="100000"/>
              <a:defRPr sz="50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rgbClr val="7AB800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75"/>
            <a:ext cx="4572000" cy="5143499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rgbClr val="7AB8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199" cy="1509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2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7257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buNone/>
              <a:defRPr sz="3400" b="1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Information_silo.pn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otus_Software" TargetMode="External"/><Relationship Id="rId2" Type="http://schemas.openxmlformats.org/officeDocument/2006/relationships/hyperlink" Target="https://www.kaporcenter.org/co-chairs-and-staff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artner.com/analyst/12/Peter-Sondergaard" TargetMode="External"/><Relationship Id="rId5" Type="http://schemas.openxmlformats.org/officeDocument/2006/relationships/hyperlink" Target="http://en.wikipedia.org/wiki/Daniel_Keys_Moran" TargetMode="External"/><Relationship Id="rId4" Type="http://schemas.openxmlformats.org/officeDocument/2006/relationships/hyperlink" Target="https://www.eff.org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-01.ibm.com/software/data/integration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354699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 dirty="0" smtClean="0"/>
              <a:t>Data Integration</a:t>
            </a:r>
            <a:br>
              <a:rPr lang="en" sz="6000" dirty="0" smtClean="0"/>
            </a:br>
            <a:r>
              <a:rPr lang="en" sz="4000" dirty="0" smtClean="0"/>
              <a:t>With FME Desktop</a:t>
            </a:r>
            <a:endParaRPr lang="en" sz="4000" dirty="0"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1412650" y="3182325"/>
            <a:ext cx="7452600" cy="629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www.safe.com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These are just a handful of popular applications that handle data in highly specialized ways.</a:t>
            </a:r>
          </a:p>
        </p:txBody>
      </p:sp>
      <p:pic>
        <p:nvPicPr>
          <p:cNvPr id="3074" name="Picture 2" descr="https://cdn.blog.safe.com/wp-content/uploads/2014/04/Take-advantage-of-specialized-applications-300x2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076" y="1571574"/>
            <a:ext cx="2857500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0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A data integration solution simplifies the interaction between diverse systems, like in this 3D PDF.</a:t>
            </a:r>
          </a:p>
        </p:txBody>
      </p:sp>
      <p:pic>
        <p:nvPicPr>
          <p:cNvPr id="5122" name="Picture 2" descr="https://cdn.blog.safe.com/wp-content/uploads/2014/04/Reduce-data-complexity-300x2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076" y="1357262"/>
            <a:ext cx="2857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8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68932" y="4208101"/>
            <a:ext cx="4475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This comprehensive representation of a project is the result of integrating various spatial, non-spatial, and web-based </a:t>
            </a:r>
            <a:r>
              <a:rPr lang="en-US" sz="1200" dirty="0" smtClean="0"/>
              <a:t>sources.</a:t>
            </a:r>
            <a:endParaRPr lang="en-US" sz="1200" dirty="0"/>
          </a:p>
        </p:txBody>
      </p:sp>
      <p:pic>
        <p:nvPicPr>
          <p:cNvPr id="6146" name="Picture 2" descr="https://cdn.blog.safe.com/wp-content/uploads/2014/04/Increase-the-value-of-data-through-unified-systems-300x2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716" y="1500137"/>
            <a:ext cx="285750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6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BAL Plan is an iPad app that informs users in real time about the risk of bushfires in a given area. It makes critical data publicly available and is the result of a data integration project.</a:t>
            </a:r>
          </a:p>
        </p:txBody>
      </p:sp>
      <p:pic>
        <p:nvPicPr>
          <p:cNvPr id="7170" name="Picture 2" descr="https://cdn.blog.safe.com/wp-content/uploads/2014/04/Make-data-more-avail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523" y="1271765"/>
            <a:ext cx="3894605" cy="281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Data integration makes it easier to collaborate on potentially overwhelming information.</a:t>
            </a:r>
          </a:p>
        </p:txBody>
      </p:sp>
      <p:pic>
        <p:nvPicPr>
          <p:cNvPr id="8194" name="Picture 2" descr="https://cdn.blog.safe.com/wp-content/uploads/2014/04/Easy-collabor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750" y="1152475"/>
            <a:ext cx="2712152" cy="295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57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Applying location intelligence to a non-spatial dataset, like this CSV file, opens up new opportunities for decision-making.</a:t>
            </a:r>
          </a:p>
        </p:txBody>
      </p:sp>
      <p:pic>
        <p:nvPicPr>
          <p:cNvPr id="9218" name="Picture 2" descr="https://cdn.blog.safe.com/wp-content/uploads/2014/04/Smarter-business-decisions-1024x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582" y="1398013"/>
            <a:ext cx="3972488" cy="236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2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These line segments have been smoothed into arcs as part of a CAD-GIS data integration strategy.</a:t>
            </a:r>
          </a:p>
        </p:txBody>
      </p:sp>
      <p:pic>
        <p:nvPicPr>
          <p:cNvPr id="10242" name="Picture 2" descr="https://cdn.blog.safe.com/wp-content/uploads/2014/04/smooth-GIS-line-segments-into-arc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548" y="1152475"/>
            <a:ext cx="3113078" cy="295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6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b="1" dirty="0">
                <a:solidFill>
                  <a:schemeClr val="tx1"/>
                </a:solidFill>
              </a:rPr>
              <a:t>9. Make your data </a:t>
            </a:r>
            <a:r>
              <a:rPr lang="en-US" sz="1200" b="1" dirty="0" smtClean="0">
                <a:solidFill>
                  <a:schemeClr val="tx1"/>
                </a:solidFill>
              </a:rPr>
              <a:t>live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Integrating with cloud systems is one way of enjoying the benefits of live data.</a:t>
            </a:r>
          </a:p>
        </p:txBody>
      </p:sp>
      <p:pic>
        <p:nvPicPr>
          <p:cNvPr id="11266" name="Picture 2" descr="https://cdn.blog.safe.com/wp-content/uploads/2014/04/Make-your-data-live-300x2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076" y="1651588"/>
            <a:ext cx="28575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4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Silos</a:t>
            </a:r>
            <a:endParaRPr lang="en-US" dirty="0"/>
          </a:p>
        </p:txBody>
      </p:sp>
      <p:pic>
        <p:nvPicPr>
          <p:cNvPr id="12290" name="Picture 2" descr="https://upload.wikimedia.org/wikipedia/commons/b/b6/Information_si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901" y="1152475"/>
            <a:ext cx="5218199" cy="34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40350" y="4767001"/>
            <a:ext cx="38036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hlinkClick r:id="rId3"/>
              </a:rPr>
              <a:t>Diagram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</a:rPr>
              <a:t> by </a:t>
            </a:r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Theodoxxi</a:t>
            </a:r>
            <a:r>
              <a:rPr lang="en-US" sz="1200" dirty="0">
                <a:solidFill>
                  <a:srgbClr val="54595D"/>
                </a:solidFill>
                <a:latin typeface="Arial" panose="020B0604020202020204" pitchFamily="34" charset="0"/>
              </a:rPr>
              <a:t> </a:t>
            </a:r>
            <a:r>
              <a:rPr lang="en-US" sz="1200" dirty="0" smtClean="0">
                <a:solidFill>
                  <a:srgbClr val="54595D"/>
                </a:solidFill>
                <a:latin typeface="Arial" panose="020B0604020202020204" pitchFamily="34" charset="0"/>
              </a:rPr>
              <a:t>(</a:t>
            </a:r>
            <a:r>
              <a:rPr lang="en-US" sz="1200" dirty="0" smtClean="0">
                <a:solidFill>
                  <a:srgbClr val="0B0080"/>
                </a:solidFill>
                <a:latin typeface="Arial" panose="020B0604020202020204" pitchFamily="34" charset="0"/>
                <a:hlinkClick r:id="rId4"/>
              </a:rPr>
              <a:t>CC </a:t>
            </a:r>
            <a:r>
              <a:rPr lang="en-US" sz="1200" dirty="0">
                <a:solidFill>
                  <a:srgbClr val="0B0080"/>
                </a:solidFill>
                <a:latin typeface="Arial" panose="020B0604020202020204" pitchFamily="34" charset="0"/>
                <a:hlinkClick r:id="rId4"/>
              </a:rPr>
              <a:t>BY-SA </a:t>
            </a:r>
            <a:r>
              <a:rPr lang="en-US" sz="1200" dirty="0" smtClean="0">
                <a:solidFill>
                  <a:srgbClr val="0B0080"/>
                </a:solidFill>
                <a:latin typeface="Arial" panose="020B0604020202020204" pitchFamily="34" charset="0"/>
                <a:hlinkClick r:id="rId4"/>
              </a:rPr>
              <a:t>4.0</a:t>
            </a:r>
            <a:r>
              <a:rPr lang="en-US" sz="1200" dirty="0" smtClean="0">
                <a:solidFill>
                  <a:srgbClr val="0B0080"/>
                </a:solidFill>
                <a:latin typeface="Arial" panose="020B0604020202020204" pitchFamily="34" charset="0"/>
              </a:rPr>
              <a:t>,</a:t>
            </a:r>
            <a:r>
              <a:rPr lang="en-US" sz="1200" dirty="0" smtClean="0">
                <a:solidFill>
                  <a:srgbClr val="54595D"/>
                </a:solidFill>
                <a:latin typeface="Arial" panose="020B0604020202020204" pitchFamily="34" charset="0"/>
              </a:rPr>
              <a:t> 2016</a:t>
            </a:r>
            <a:r>
              <a:rPr lang="en-US" sz="1200" dirty="0">
                <a:solidFill>
                  <a:srgbClr val="54595D"/>
                </a:solidFill>
                <a:latin typeface="Arial" panose="020B0604020202020204" pitchFamily="34" charset="0"/>
              </a:rPr>
              <a:t>)</a:t>
            </a:r>
            <a:endParaRPr lang="en-US" sz="1200" dirty="0">
              <a:solidFill>
                <a:srgbClr val="3F404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31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271158" y="1023383"/>
            <a:ext cx="3999899" cy="109587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>
              <a:spcBef>
                <a:spcPts val="0"/>
              </a:spcBef>
              <a:buSzPct val="100000"/>
              <a:buChar char="●"/>
            </a:pPr>
            <a:r>
              <a:rPr lang="en" sz="1800" dirty="0" smtClean="0"/>
              <a:t>Extract</a:t>
            </a:r>
            <a:r>
              <a:rPr lang="en" sz="1800" dirty="0"/>
              <a:t>, Transform and </a:t>
            </a:r>
            <a:r>
              <a:rPr lang="en" sz="1800" dirty="0" smtClean="0"/>
              <a:t>Load</a:t>
            </a:r>
          </a:p>
          <a:p>
            <a:pPr marL="457200" lvl="0" indent="-342900">
              <a:spcBef>
                <a:spcPts val="0"/>
              </a:spcBef>
              <a:buSzPct val="100000"/>
              <a:buChar char="●"/>
            </a:pPr>
            <a:r>
              <a:rPr lang="en" sz="1800" dirty="0" smtClean="0"/>
              <a:t>How FME Works</a:t>
            </a:r>
            <a:endParaRPr lang="en" sz="1800" dirty="0"/>
          </a:p>
        </p:txBody>
      </p:sp>
      <p:pic>
        <p:nvPicPr>
          <p:cNvPr id="76" name="Shape 76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7996" y="2851733"/>
            <a:ext cx="3645232" cy="21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What is FME?</a:t>
            </a:r>
          </a:p>
        </p:txBody>
      </p:sp>
      <p:pic>
        <p:nvPicPr>
          <p:cNvPr id="5" name="Shape 83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1629" y="2113036"/>
            <a:ext cx="2330225" cy="2423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42423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Module Overview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Shape 69"/>
          <p:cNvSpPr txBox="1"/>
          <p:nvPr/>
        </p:nvSpPr>
        <p:spPr>
          <a:xfrm>
            <a:off x="556763" y="1231376"/>
            <a:ext cx="7868780" cy="33716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>
              <a:lnSpc>
                <a:spcPct val="115000"/>
              </a:lnSpc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</a:pPr>
            <a:r>
              <a:rPr lang="en-US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Module Purpose</a:t>
            </a:r>
            <a:endParaRPr lang="en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</a:pPr>
            <a:r>
              <a:rPr lang="en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Module Structure:</a:t>
            </a:r>
          </a:p>
          <a:p>
            <a:pPr marL="457200" lvl="0" indent="-342900">
              <a:lnSpc>
                <a:spcPct val="115000"/>
              </a:lnSpc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Lecture</a:t>
            </a:r>
            <a:endParaRPr lang="fr-FR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>
              <a:lnSpc>
                <a:spcPct val="115000"/>
              </a:lnSpc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Lab</a:t>
            </a:r>
            <a:r>
              <a:rPr lang="fr-FR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FR" sz="1800" dirty="0" err="1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Demonstration</a:t>
            </a:r>
            <a:endParaRPr lang="fr-FR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>
              <a:lnSpc>
                <a:spcPct val="115000"/>
              </a:lnSpc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Lab</a:t>
            </a:r>
            <a:r>
              <a:rPr lang="fr-FR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FR" sz="1800" dirty="0" err="1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Exercises</a:t>
            </a:r>
            <a:endParaRPr lang="en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4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Data Transformation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234325" y="1034900"/>
            <a:ext cx="4507500" cy="62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00050" lvl="0" indent="-28575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What is Data Transformation?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005" y="1662499"/>
            <a:ext cx="3212432" cy="18632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84"/>
          <p:cNvSpPr txBox="1"/>
          <p:nvPr/>
        </p:nvSpPr>
        <p:spPr>
          <a:xfrm>
            <a:off x="4289257" y="2040146"/>
            <a:ext cx="4196495" cy="11079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Structural (reorganization)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Content (revision)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374880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Course Resources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Shape 69"/>
          <p:cNvSpPr txBox="1"/>
          <p:nvPr/>
        </p:nvSpPr>
        <p:spPr>
          <a:xfrm>
            <a:off x="417277" y="1177133"/>
            <a:ext cx="8008265" cy="14730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</a:pPr>
            <a:r>
              <a:rPr lang="en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Downloading and Installing FME Desktop</a:t>
            </a:r>
            <a:endParaRPr lang="en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</a:pPr>
            <a:r>
              <a:rPr lang="en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Module Data</a:t>
            </a:r>
            <a:endParaRPr lang="en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4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12468"/>
              </p:ext>
            </p:extLst>
          </p:nvPr>
        </p:nvGraphicFramePr>
        <p:xfrm>
          <a:off x="562705" y="2404584"/>
          <a:ext cx="7752306" cy="2443544"/>
        </p:xfrm>
        <a:graphic>
          <a:graphicData uri="http://schemas.openxmlformats.org/drawingml/2006/table">
            <a:tbl>
              <a:tblPr/>
              <a:tblGrid>
                <a:gridCol w="3876153">
                  <a:extLst>
                    <a:ext uri="{9D8B030D-6E8A-4147-A177-3AD203B41FA5}">
                      <a16:colId xmlns:a16="http://schemas.microsoft.com/office/drawing/2014/main" val="1062970072"/>
                    </a:ext>
                  </a:extLst>
                </a:gridCol>
                <a:gridCol w="3876153">
                  <a:extLst>
                    <a:ext uri="{9D8B030D-6E8A-4147-A177-3AD203B41FA5}">
                      <a16:colId xmlns:a16="http://schemas.microsoft.com/office/drawing/2014/main" val="1696244996"/>
                    </a:ext>
                  </a:extLst>
                </a:gridCol>
              </a:tblGrid>
              <a:tr h="243655">
                <a:tc>
                  <a:txBody>
                    <a:bodyPr/>
                    <a:lstStyle/>
                    <a:p>
                      <a:r>
                        <a:rPr lang="en-US" sz="1400" b="1" dirty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Location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Resource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708916"/>
                  </a:ext>
                </a:extLst>
              </a:tr>
              <a:tr h="413893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C:</a:t>
                      </a:r>
                      <a:r>
                        <a:rPr lang="en-US" sz="1400" dirty="0">
                          <a:effectLst/>
                          <a:latin typeface="+mj-lt"/>
                          <a:ea typeface="Open Sans" panose="020B0604020202020204" charset="0"/>
                          <a:cs typeface="Open Sans" panose="020B0604020202020204" charset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FMEData2018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Data</a:t>
                      </a:r>
                      <a:endParaRPr lang="en-US" sz="1400" dirty="0">
                        <a:effectLst/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Datasets used by the City of Interopolis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299119"/>
                  </a:ext>
                </a:extLst>
              </a:tr>
              <a:tr h="41389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C: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FMEData2018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Resources</a:t>
                      </a:r>
                      <a:endParaRPr lang="en-US" sz="1400" dirty="0">
                        <a:effectLst/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Other resources used in the training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359610"/>
                  </a:ext>
                </a:extLst>
              </a:tr>
              <a:tr h="41389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C: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FMEData2018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Workspaces</a:t>
                      </a:r>
                      <a:endParaRPr lang="en-US" sz="1400" dirty="0">
                        <a:effectLst/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Workspaces used in the lab exercises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57309"/>
                  </a:ext>
                </a:extLst>
              </a:tr>
              <a:tr h="41389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C: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FMEData2018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Output</a:t>
                      </a:r>
                      <a:endParaRPr lang="en-US" sz="1400" dirty="0">
                        <a:effectLst/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The location in which to write exercise output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251123"/>
                  </a:ext>
                </a:extLst>
              </a:tr>
              <a:tr h="413893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&lt;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documents&gt;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4020202020204" charset="0"/>
                          <a:cs typeface="Open Sans" panose="020B0604020202020204" charset="0"/>
                          <a:sym typeface="Arial"/>
                          <a:rtl val="0"/>
                        </a:rPr>
                        <a:t>\</a:t>
                      </a:r>
                      <a:r>
                        <a:rPr lang="en-US" sz="1400" dirty="0" smtClean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My </a:t>
                      </a:r>
                      <a:r>
                        <a:rPr lang="en-US" sz="1400" dirty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FME Workspaces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The default location to save FME workspaces</a:t>
                      </a:r>
                    </a:p>
                  </a:txBody>
                  <a:tcPr marL="80108" marR="80108" marT="36973" marB="36973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40325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3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Learning Objectives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556763" y="1231376"/>
            <a:ext cx="7868780" cy="33716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>
              <a:lnSpc>
                <a:spcPct val="115000"/>
              </a:lnSpc>
              <a:spcAft>
                <a:spcPts val="1600"/>
              </a:spcAft>
              <a:buClr>
                <a:srgbClr val="1A1A1A"/>
              </a:buClr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Data integration </a:t>
            </a:r>
            <a:r>
              <a:rPr lang="en-US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is a key technical and business challenge for contemporary organizations.</a:t>
            </a:r>
          </a:p>
          <a:p>
            <a:pPr marL="457200" lvl="0" indent="-342900">
              <a:lnSpc>
                <a:spcPct val="115000"/>
              </a:lnSpc>
              <a:spcAft>
                <a:spcPts val="1600"/>
              </a:spcAft>
              <a:buClr>
                <a:srgbClr val="1A1A1A"/>
              </a:buClr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FME</a:t>
            </a:r>
            <a:r>
              <a:rPr lang="en-US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is a tool to translate and transform data.</a:t>
            </a:r>
          </a:p>
          <a:p>
            <a:pPr marL="457200" lvl="0" indent="-342900">
              <a:lnSpc>
                <a:spcPct val="115000"/>
              </a:lnSpc>
              <a:spcAft>
                <a:spcPts val="1600"/>
              </a:spcAft>
              <a:buClr>
                <a:srgbClr val="1A1A1A"/>
              </a:buClr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FME Desktop </a:t>
            </a:r>
            <a:r>
              <a:rPr lang="en-US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is for data translations and transformations at the desktop level.</a:t>
            </a:r>
          </a:p>
          <a:p>
            <a:pPr marL="457200" lvl="0" indent="-342900">
              <a:lnSpc>
                <a:spcPct val="115000"/>
              </a:lnSpc>
              <a:spcAft>
                <a:spcPts val="1600"/>
              </a:spcAft>
              <a:buClr>
                <a:srgbClr val="1A1A1A"/>
              </a:buClr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Structural transformation </a:t>
            </a:r>
            <a:r>
              <a:rPr lang="en-US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is perhaps better called ‘reorganization'. It includes the ability to merge data (as in the image above), divide data, re-order data, and define custom data structures.</a:t>
            </a:r>
          </a:p>
          <a:p>
            <a:pPr marL="457200" lvl="0" indent="-342900">
              <a:lnSpc>
                <a:spcPct val="115000"/>
              </a:lnSpc>
              <a:spcAft>
                <a:spcPts val="1600"/>
              </a:spcAft>
              <a:buClr>
                <a:srgbClr val="1A1A1A"/>
              </a:buClr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Content transformation </a:t>
            </a:r>
            <a:r>
              <a:rPr lang="en-US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is perhaps better called ‘revision'. It refers to the ability to alter the substance of a dataset, for example changing a feature's attribute values or geometry.</a:t>
            </a:r>
          </a:p>
        </p:txBody>
      </p:sp>
    </p:spTree>
    <p:extLst>
      <p:ext uri="{BB962C8B-B14F-4D97-AF65-F5344CB8AC3E}">
        <p14:creationId xmlns:p14="http://schemas.microsoft.com/office/powerpoint/2010/main" val="11164509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64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Information 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 smtClean="0"/>
              <a:t>“</a:t>
            </a:r>
            <a:r>
              <a:rPr lang="en-US" sz="2000" dirty="0"/>
              <a:t>Getting information off the Internet is like taking a drink from a firehose</a:t>
            </a:r>
            <a:r>
              <a:rPr lang="en-US" sz="2000" dirty="0" smtClean="0"/>
              <a:t>.” </a:t>
            </a:r>
          </a:p>
          <a:p>
            <a:pPr marL="285750" indent="-285750">
              <a:spcAft>
                <a:spcPts val="0"/>
              </a:spcAft>
              <a:buFont typeface="Open Sans" panose="020B0604020202020204" charset="0"/>
              <a:buChar char="–"/>
            </a:pPr>
            <a:r>
              <a:rPr lang="en-US" sz="1400" dirty="0" smtClean="0">
                <a:hlinkClick r:id="rId2"/>
              </a:rPr>
              <a:t>Mitchell </a:t>
            </a:r>
            <a:r>
              <a:rPr lang="en-US" sz="1400" dirty="0" err="1" smtClean="0">
                <a:hlinkClick r:id="rId2"/>
              </a:rPr>
              <a:t>Kapor</a:t>
            </a:r>
            <a:r>
              <a:rPr lang="en-US" sz="1400" dirty="0" smtClean="0"/>
              <a:t>, </a:t>
            </a:r>
            <a:r>
              <a:rPr lang="en-US" sz="1400" dirty="0"/>
              <a:t>co-founder of </a:t>
            </a:r>
            <a:r>
              <a:rPr lang="en-US" sz="1400" dirty="0" smtClean="0">
                <a:hlinkClick r:id="rId3"/>
              </a:rPr>
              <a:t>Lotus</a:t>
            </a:r>
            <a:r>
              <a:rPr lang="en-US" sz="1400" dirty="0" smtClean="0"/>
              <a:t> </a:t>
            </a:r>
            <a:r>
              <a:rPr lang="en-US" sz="1400" dirty="0"/>
              <a:t>and co-founder of the </a:t>
            </a:r>
            <a:r>
              <a:rPr lang="en-US" sz="1400" dirty="0" smtClean="0">
                <a:hlinkClick r:id="rId4"/>
              </a:rPr>
              <a:t>Electronic </a:t>
            </a:r>
            <a:r>
              <a:rPr lang="en-US" sz="1400" dirty="0">
                <a:hlinkClick r:id="rId4"/>
              </a:rPr>
              <a:t>Frontier </a:t>
            </a:r>
            <a:r>
              <a:rPr lang="en-US" sz="1400" dirty="0" smtClean="0">
                <a:hlinkClick r:id="rId4"/>
              </a:rPr>
              <a:t>Foundation</a:t>
            </a:r>
            <a:r>
              <a:rPr lang="en-US" sz="1400" dirty="0" smtClean="0"/>
              <a:t>.</a:t>
            </a:r>
          </a:p>
          <a:p>
            <a:pPr marL="285750" indent="-285750" algn="r">
              <a:spcAft>
                <a:spcPts val="0"/>
              </a:spcAft>
              <a:buFontTx/>
              <a:buChar char="-"/>
            </a:pPr>
            <a:endParaRPr lang="en-US" sz="1400" dirty="0"/>
          </a:p>
          <a:p>
            <a:pPr>
              <a:spcAft>
                <a:spcPts val="0"/>
              </a:spcAft>
            </a:pPr>
            <a:r>
              <a:rPr lang="en-US" sz="2000" dirty="0" smtClean="0"/>
              <a:t>“</a:t>
            </a:r>
            <a:r>
              <a:rPr lang="en-US" sz="2000" dirty="0"/>
              <a:t>You can have data without information, but you cannot have information without data</a:t>
            </a:r>
            <a:r>
              <a:rPr lang="en-US" sz="2000" dirty="0" smtClean="0"/>
              <a:t>.” </a:t>
            </a:r>
          </a:p>
          <a:p>
            <a:pPr marL="285750" indent="-285750">
              <a:spcAft>
                <a:spcPts val="0"/>
              </a:spcAft>
              <a:buFont typeface="Open Sans" panose="020B0604020202020204" charset="0"/>
              <a:buChar char="‒"/>
            </a:pPr>
            <a:r>
              <a:rPr lang="en-US" sz="1400" dirty="0" smtClean="0">
                <a:hlinkClick r:id="rId5"/>
              </a:rPr>
              <a:t>Daniel </a:t>
            </a:r>
            <a:r>
              <a:rPr lang="en-US" sz="1400" dirty="0">
                <a:hlinkClick r:id="rId5"/>
              </a:rPr>
              <a:t>Keys </a:t>
            </a:r>
            <a:r>
              <a:rPr lang="en-US" sz="1400" dirty="0" smtClean="0">
                <a:hlinkClick r:id="rId5"/>
              </a:rPr>
              <a:t>Moran</a:t>
            </a:r>
            <a:r>
              <a:rPr lang="en-US" sz="1400" dirty="0" smtClean="0"/>
              <a:t>, </a:t>
            </a:r>
            <a:r>
              <a:rPr lang="en-US" sz="1400" dirty="0"/>
              <a:t>American computer programmer and science fiction writer</a:t>
            </a:r>
            <a:r>
              <a:rPr lang="en-US" sz="1400" dirty="0" smtClean="0"/>
              <a:t>.</a:t>
            </a:r>
          </a:p>
          <a:p>
            <a:pPr marL="285750" indent="-285750" algn="r">
              <a:spcAft>
                <a:spcPts val="0"/>
              </a:spcAft>
              <a:buFontTx/>
              <a:buChar char="-"/>
            </a:pPr>
            <a:endParaRPr lang="en-US" sz="1400" dirty="0"/>
          </a:p>
          <a:p>
            <a:pPr>
              <a:spcAft>
                <a:spcPts val="0"/>
              </a:spcAft>
            </a:pPr>
            <a:r>
              <a:rPr lang="en-US" sz="2000" dirty="0" smtClean="0"/>
              <a:t>“Information </a:t>
            </a:r>
            <a:r>
              <a:rPr lang="en-US" sz="2000" dirty="0"/>
              <a:t>is the oil of the 21st century, and analytics is the combustion engine</a:t>
            </a:r>
            <a:r>
              <a:rPr lang="en-US" sz="2000" dirty="0" smtClean="0"/>
              <a:t>.” </a:t>
            </a:r>
          </a:p>
          <a:p>
            <a:pPr marL="285750" indent="-285750">
              <a:spcAft>
                <a:spcPts val="0"/>
              </a:spcAft>
              <a:buFont typeface="Open Sans" panose="020B0604020202020204" charset="0"/>
              <a:buChar char="–"/>
            </a:pPr>
            <a:r>
              <a:rPr lang="en-US" sz="1400" dirty="0" smtClean="0">
                <a:hlinkClick r:id="rId6"/>
              </a:rPr>
              <a:t>Peter </a:t>
            </a:r>
            <a:r>
              <a:rPr lang="en-US" sz="1400" dirty="0" err="1" smtClean="0">
                <a:hlinkClick r:id="rId6"/>
              </a:rPr>
              <a:t>Sondergaard</a:t>
            </a:r>
            <a:r>
              <a:rPr lang="en-US" sz="1400" dirty="0" smtClean="0"/>
              <a:t>, Executive Vice President, Gartner, Inc.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188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Data Integration?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“discovery</a:t>
            </a:r>
            <a:r>
              <a:rPr lang="en-US" dirty="0"/>
              <a:t>, cleansing, monitoring, transforming and delivery of data from a variety of sources</a:t>
            </a:r>
            <a:r>
              <a:rPr lang="en-US" dirty="0" smtClean="0"/>
              <a:t>.”</a:t>
            </a:r>
          </a:p>
          <a:p>
            <a:pPr marL="342900" indent="-342900">
              <a:buFont typeface="Open Sans" panose="020B0604020202020204" charset="0"/>
              <a:buChar char="–"/>
            </a:pPr>
            <a:r>
              <a:rPr lang="en-US" dirty="0" smtClean="0">
                <a:hlinkClick r:id="rId2"/>
              </a:rPr>
              <a:t>IBM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4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1. Every data type has its strengths</a:t>
            </a:r>
          </a:p>
          <a:p>
            <a:r>
              <a:rPr lang="en-US" sz="1200" dirty="0"/>
              <a:t>2. Take advantage of specialized applications</a:t>
            </a:r>
          </a:p>
          <a:p>
            <a:r>
              <a:rPr lang="en-US" sz="1200" dirty="0"/>
              <a:t>3. Reduce data complexity</a:t>
            </a:r>
          </a:p>
          <a:p>
            <a:r>
              <a:rPr lang="en-US" sz="1200" dirty="0"/>
              <a:t>4. Increase the value of data through unified systems</a:t>
            </a:r>
          </a:p>
          <a:p>
            <a:r>
              <a:rPr lang="en-US" sz="1200" dirty="0"/>
              <a:t>5. Make data more available</a:t>
            </a:r>
          </a:p>
          <a:p>
            <a:r>
              <a:rPr lang="en-US" sz="1200" dirty="0"/>
              <a:t>6. Easy data collaboration</a:t>
            </a:r>
          </a:p>
          <a:p>
            <a:r>
              <a:rPr lang="en-US" sz="1200" dirty="0"/>
              <a:t>7. Understanding data means smarter business decisions</a:t>
            </a:r>
          </a:p>
          <a:p>
            <a:r>
              <a:rPr lang="en-US" sz="1200" dirty="0"/>
              <a:t>8. Data integrity</a:t>
            </a:r>
          </a:p>
          <a:p>
            <a:r>
              <a:rPr lang="en-US" sz="1200" dirty="0"/>
              <a:t>9. Make your data </a:t>
            </a:r>
            <a:r>
              <a:rPr lang="en-US" sz="1200" dirty="0" smtClean="0"/>
              <a:t>live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512" y="1687496"/>
            <a:ext cx="2353902" cy="235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Integrate </a:t>
            </a:r>
            <a:r>
              <a:rPr lang="en-US" dirty="0"/>
              <a:t>Data?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1. Every data type has its strengths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2. Take advantage of specialized applications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3. Reduce data complexity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4. Increase the value of data through unified systems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5. Make data more available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6. Easy data collaboration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7. Understanding data means smarter business decisions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8. Data integrity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9. Make your data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live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050" name="Picture 2" descr="https://cdn.blog.safe.com/wp-content/uploads/2014/04/surfa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299" y="115247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07653" y="4208101"/>
            <a:ext cx="443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This dataset is the result of integrated raster and point cloud information, and offers the best of both worlds.</a:t>
            </a:r>
          </a:p>
        </p:txBody>
      </p:sp>
    </p:spTree>
    <p:extLst>
      <p:ext uri="{BB962C8B-B14F-4D97-AF65-F5344CB8AC3E}">
        <p14:creationId xmlns:p14="http://schemas.microsoft.com/office/powerpoint/2010/main" val="200004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1136</Words>
  <Application>Microsoft Office PowerPoint</Application>
  <PresentationFormat>On-screen Show (16:9)</PresentationFormat>
  <Paragraphs>163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Proxima Nova</vt:lpstr>
      <vt:lpstr>Open Sans</vt:lpstr>
      <vt:lpstr>spearmint</vt:lpstr>
      <vt:lpstr>Data Integration With FME Desktop</vt:lpstr>
      <vt:lpstr>PowerPoint Presentation</vt:lpstr>
      <vt:lpstr>PowerPoint Presentation</vt:lpstr>
      <vt:lpstr>PowerPoint Presentation</vt:lpstr>
      <vt:lpstr>Data Integration</vt:lpstr>
      <vt:lpstr>The Information Age</vt:lpstr>
      <vt:lpstr>What is Data Integration?</vt:lpstr>
      <vt:lpstr>Why Integrate Data?</vt:lpstr>
      <vt:lpstr>Why Integrate Data?</vt:lpstr>
      <vt:lpstr>Why Integrate Data?</vt:lpstr>
      <vt:lpstr>Why Integrate Data?</vt:lpstr>
      <vt:lpstr>Why Integrate Data?</vt:lpstr>
      <vt:lpstr>Why Integrate Data?</vt:lpstr>
      <vt:lpstr>Why Integrate Data?</vt:lpstr>
      <vt:lpstr>Why Integrate Data?</vt:lpstr>
      <vt:lpstr>Why Integrate Data?</vt:lpstr>
      <vt:lpstr>Why Integrate Data?</vt:lpstr>
      <vt:lpstr>Data Silos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Transformer Use</dc:title>
  <dc:creator>Mita Hajirakar</dc:creator>
  <cp:lastModifiedBy>Sam Walker</cp:lastModifiedBy>
  <cp:revision>33</cp:revision>
  <dcterms:modified xsi:type="dcterms:W3CDTF">2018-06-19T17:59:35Z</dcterms:modified>
</cp:coreProperties>
</file>