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37"/>
  </p:notesMasterIdLst>
  <p:sldIdLst>
    <p:sldId id="256" r:id="rId2"/>
    <p:sldId id="257" r:id="rId3"/>
    <p:sldId id="260" r:id="rId4"/>
    <p:sldId id="262" r:id="rId5"/>
    <p:sldId id="263" r:id="rId6"/>
    <p:sldId id="296" r:id="rId7"/>
    <p:sldId id="264" r:id="rId8"/>
    <p:sldId id="265" r:id="rId9"/>
    <p:sldId id="266" r:id="rId10"/>
    <p:sldId id="280" r:id="rId11"/>
    <p:sldId id="267" r:id="rId12"/>
    <p:sldId id="281" r:id="rId13"/>
    <p:sldId id="268" r:id="rId14"/>
    <p:sldId id="269" r:id="rId15"/>
    <p:sldId id="270" r:id="rId16"/>
    <p:sldId id="272" r:id="rId17"/>
    <p:sldId id="282" r:id="rId18"/>
    <p:sldId id="284" r:id="rId19"/>
    <p:sldId id="285" r:id="rId20"/>
    <p:sldId id="286" r:id="rId21"/>
    <p:sldId id="287" r:id="rId22"/>
    <p:sldId id="288" r:id="rId23"/>
    <p:sldId id="289" r:id="rId24"/>
    <p:sldId id="291" r:id="rId25"/>
    <p:sldId id="290" r:id="rId26"/>
    <p:sldId id="292" r:id="rId27"/>
    <p:sldId id="294" r:id="rId28"/>
    <p:sldId id="293" r:id="rId29"/>
    <p:sldId id="297" r:id="rId30"/>
    <p:sldId id="298" r:id="rId31"/>
    <p:sldId id="299" r:id="rId32"/>
    <p:sldId id="300" r:id="rId33"/>
    <p:sldId id="301" r:id="rId34"/>
    <p:sldId id="295" r:id="rId35"/>
    <p:sldId id="303" r:id="rId36"/>
  </p:sldIdLst>
  <p:sldSz cx="9144000" cy="5143500" type="screen16x9"/>
  <p:notesSz cx="6858000" cy="9144000"/>
  <p:embeddedFontLst>
    <p:embeddedFont>
      <p:font typeface="Proxima Nova" panose="020B0604020202020204" charset="0"/>
      <p:regular r:id="rId38"/>
      <p:bold r:id="rId39"/>
      <p:italic r:id="rId40"/>
      <p:boldItalic r:id="rId41"/>
    </p:embeddedFont>
    <p:embeddedFont>
      <p:font typeface="Open Sans" panose="020B0604020202020204" charset="0"/>
      <p:regular r:id="rId42"/>
      <p:bold r:id="rId43"/>
      <p:italic r:id="rId44"/>
      <p:boldItalic r:id="rId4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7" d="100"/>
          <a:sy n="127" d="100"/>
        </p:scale>
        <p:origin x="620" y="8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5.fntdata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1.fntdata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3.fntdata"/><Relationship Id="rId45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6.fntdata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4710903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012193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068148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944027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944027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446873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508823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331126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982979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4136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477408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389575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85933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904191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507380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452626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610577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318728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333465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4862110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605234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1425989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57527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1537114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7906997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0198323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4769683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8990207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2200616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951872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096646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572359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865045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711741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229579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06814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rgbClr val="333333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rgbClr val="7AB8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354699" cy="1588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Clr>
                <a:schemeClr val="lt1"/>
              </a:buClr>
              <a:buSzPct val="100000"/>
              <a:buFont typeface="Open Sans"/>
              <a:defRPr sz="4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1412650" y="3182325"/>
            <a:ext cx="7452600" cy="6299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Open Sans"/>
              <a:buNone/>
              <a:defRPr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Open Sans"/>
              <a:buNone/>
              <a:defRPr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Open Sans"/>
              <a:buNone/>
              <a:defRPr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Open Sans"/>
              <a:buNone/>
              <a:defRPr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Open Sans"/>
              <a:buNone/>
              <a:defRPr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Open Sans"/>
              <a:buNone/>
              <a:defRPr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Open Sans"/>
              <a:buNone/>
              <a:defRPr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Open Sans"/>
              <a:buNone/>
              <a:defRPr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Open Sans"/>
              <a:buNone/>
              <a:defRPr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pic>
        <p:nvPicPr>
          <p:cNvPr id="13" name="Shape 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87600" y="3182315"/>
            <a:ext cx="712950" cy="484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311700" y="4236825"/>
            <a:ext cx="5998800" cy="598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rgbClr val="7AB8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311700" y="991475"/>
            <a:ext cx="8520599" cy="19178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SzPct val="100000"/>
              <a:defRPr sz="14000" b="1"/>
            </a:lvl1pPr>
            <a:lvl2pPr lvl="1" algn="ctr" rtl="0">
              <a:spcBef>
                <a:spcPts val="0"/>
              </a:spcBef>
              <a:buSzPct val="100000"/>
              <a:defRPr sz="14000" b="1"/>
            </a:lvl2pPr>
            <a:lvl3pPr lvl="2" algn="ctr" rtl="0">
              <a:spcBef>
                <a:spcPts val="0"/>
              </a:spcBef>
              <a:buSzPct val="100000"/>
              <a:defRPr sz="14000" b="1"/>
            </a:lvl3pPr>
            <a:lvl4pPr lvl="3" algn="ctr" rtl="0">
              <a:spcBef>
                <a:spcPts val="0"/>
              </a:spcBef>
              <a:buSzPct val="100000"/>
              <a:defRPr sz="14000" b="1"/>
            </a:lvl4pPr>
            <a:lvl5pPr lvl="4" algn="ctr" rtl="0">
              <a:spcBef>
                <a:spcPts val="0"/>
              </a:spcBef>
              <a:buSzPct val="100000"/>
              <a:defRPr sz="14000" b="1"/>
            </a:lvl5pPr>
            <a:lvl6pPr lvl="5" algn="ctr" rtl="0">
              <a:spcBef>
                <a:spcPts val="0"/>
              </a:spcBef>
              <a:buSzPct val="100000"/>
              <a:defRPr sz="14000" b="1"/>
            </a:lvl6pPr>
            <a:lvl7pPr lvl="6" algn="ctr" rtl="0">
              <a:spcBef>
                <a:spcPts val="0"/>
              </a:spcBef>
              <a:buSzPct val="100000"/>
              <a:defRPr sz="14000" b="1"/>
            </a:lvl7pPr>
            <a:lvl8pPr lvl="7" algn="ctr" rtl="0">
              <a:spcBef>
                <a:spcPts val="0"/>
              </a:spcBef>
              <a:buSzPct val="100000"/>
              <a:defRPr sz="14000" b="1"/>
            </a:lvl8pPr>
            <a:lvl9pPr lvl="8" algn="ctr" rtl="0">
              <a:spcBef>
                <a:spcPts val="0"/>
              </a:spcBef>
              <a:buSzPct val="100000"/>
              <a:defRPr sz="14000" b="1"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311700" y="3071300"/>
            <a:ext cx="8520599" cy="901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defRPr/>
            </a:lvl1pPr>
            <a:lvl2pPr lvl="1" algn="ctr" rtl="0">
              <a:spcBef>
                <a:spcPts val="0"/>
              </a:spcBef>
              <a:defRPr/>
            </a:lvl2pPr>
            <a:lvl3pPr lvl="2" algn="ctr" rtl="0">
              <a:spcBef>
                <a:spcPts val="0"/>
              </a:spcBef>
              <a:defRPr/>
            </a:lvl3pPr>
            <a:lvl4pPr lvl="3" algn="ctr" rtl="0">
              <a:spcBef>
                <a:spcPts val="0"/>
              </a:spcBef>
              <a:defRPr/>
            </a:lvl4pPr>
            <a:lvl5pPr lvl="4" algn="ctr" rtl="0">
              <a:spcBef>
                <a:spcPts val="0"/>
              </a:spcBef>
              <a:defRPr/>
            </a:lvl5pPr>
            <a:lvl6pPr lvl="5" algn="ctr" rtl="0">
              <a:spcBef>
                <a:spcPts val="0"/>
              </a:spcBef>
              <a:defRPr/>
            </a:lvl6pPr>
            <a:lvl7pPr lvl="6" algn="ctr" rtl="0">
              <a:spcBef>
                <a:spcPts val="0"/>
              </a:spcBef>
              <a:defRPr/>
            </a:lvl7pPr>
            <a:lvl8pPr lvl="7" algn="ctr" rtl="0">
              <a:spcBef>
                <a:spcPts val="0"/>
              </a:spcBef>
              <a:defRPr/>
            </a:lvl8pPr>
            <a:lvl9pPr lvl="8" algn="ctr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header 1">
    <p:bg>
      <p:bgPr>
        <a:solidFill>
          <a:srgbClr val="333333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hape 15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rgbClr val="7AB8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510450" y="3171200"/>
            <a:ext cx="8123100" cy="778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pic>
        <p:nvPicPr>
          <p:cNvPr id="17" name="Shape 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952750" y="403062"/>
            <a:ext cx="3238500" cy="220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rgbClr val="7AB8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311700" y="381650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1A1A1A"/>
              </a:buClr>
              <a:buSzPct val="100000"/>
              <a:buFont typeface="Open Sans"/>
              <a:defRPr sz="3400" b="1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spcBef>
                <a:spcPts val="0"/>
              </a:spcBef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spcBef>
                <a:spcPts val="0"/>
              </a:spcBef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spcBef>
                <a:spcPts val="0"/>
              </a:spcBef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spcBef>
                <a:spcPts val="0"/>
              </a:spcBef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spcBef>
                <a:spcPts val="0"/>
              </a:spcBef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spcBef>
                <a:spcPts val="0"/>
              </a:spcBef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spcBef>
                <a:spcPts val="0"/>
              </a:spcBef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spcBef>
                <a:spcPts val="0"/>
              </a:spcBef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311700" y="37257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37257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 1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329800" y="597600"/>
            <a:ext cx="6289800" cy="3948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5000"/>
            </a:lvl1pPr>
            <a:lvl2pPr lvl="1" rtl="0">
              <a:spcBef>
                <a:spcPts val="0"/>
              </a:spcBef>
              <a:buSzPct val="100000"/>
              <a:defRPr sz="5000"/>
            </a:lvl2pPr>
            <a:lvl3pPr lvl="2" rtl="0">
              <a:spcBef>
                <a:spcPts val="0"/>
              </a:spcBef>
              <a:buSzPct val="100000"/>
              <a:defRPr sz="5000"/>
            </a:lvl3pPr>
            <a:lvl4pPr lvl="3" rtl="0">
              <a:spcBef>
                <a:spcPts val="0"/>
              </a:spcBef>
              <a:buSzPct val="100000"/>
              <a:defRPr sz="5000"/>
            </a:lvl4pPr>
            <a:lvl5pPr lvl="4" rtl="0">
              <a:spcBef>
                <a:spcPts val="0"/>
              </a:spcBef>
              <a:buSzPct val="100000"/>
              <a:defRPr sz="5000"/>
            </a:lvl5pPr>
            <a:lvl6pPr lvl="5" rtl="0">
              <a:spcBef>
                <a:spcPts val="0"/>
              </a:spcBef>
              <a:buSzPct val="100000"/>
              <a:defRPr sz="5000"/>
            </a:lvl6pPr>
            <a:lvl7pPr lvl="6" rtl="0">
              <a:spcBef>
                <a:spcPts val="0"/>
              </a:spcBef>
              <a:buSzPct val="100000"/>
              <a:defRPr sz="5000"/>
            </a:lvl7pPr>
            <a:lvl8pPr lvl="7" rtl="0">
              <a:spcBef>
                <a:spcPts val="0"/>
              </a:spcBef>
              <a:buSzPct val="100000"/>
              <a:defRPr sz="5000"/>
            </a:lvl8pPr>
            <a:lvl9pPr lvl="8" rtl="0">
              <a:spcBef>
                <a:spcPts val="0"/>
              </a:spcBef>
              <a:buSzPct val="100000"/>
              <a:defRPr sz="50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SzPct val="100000"/>
              <a:defRPr sz="2400"/>
            </a:lvl1pPr>
            <a:lvl2pPr lvl="1" rtl="0">
              <a:spcBef>
                <a:spcPts val="0"/>
              </a:spcBef>
              <a:buSzPct val="100000"/>
              <a:defRPr sz="2400"/>
            </a:lvl2pPr>
            <a:lvl3pPr lvl="2" rtl="0">
              <a:spcBef>
                <a:spcPts val="0"/>
              </a:spcBef>
              <a:buSzPct val="100000"/>
              <a:defRPr sz="2400"/>
            </a:lvl3pPr>
            <a:lvl4pPr lvl="3" rtl="0">
              <a:spcBef>
                <a:spcPts val="0"/>
              </a:spcBef>
              <a:buSzPct val="100000"/>
              <a:defRPr sz="2400"/>
            </a:lvl4pPr>
            <a:lvl5pPr lvl="4" rtl="0">
              <a:spcBef>
                <a:spcPts val="0"/>
              </a:spcBef>
              <a:buSzPct val="100000"/>
              <a:defRPr sz="2400"/>
            </a:lvl5pPr>
            <a:lvl6pPr lvl="5" rtl="0">
              <a:spcBef>
                <a:spcPts val="0"/>
              </a:spcBef>
              <a:buSzPct val="100000"/>
              <a:defRPr sz="2400"/>
            </a:lvl6pPr>
            <a:lvl7pPr lvl="6" rtl="0">
              <a:spcBef>
                <a:spcPts val="0"/>
              </a:spcBef>
              <a:buSzPct val="100000"/>
              <a:defRPr sz="2400"/>
            </a:lvl7pPr>
            <a:lvl8pPr lvl="7" rtl="0">
              <a:spcBef>
                <a:spcPts val="0"/>
              </a:spcBef>
              <a:buSzPct val="100000"/>
              <a:defRPr sz="2400"/>
            </a:lvl8pPr>
            <a:lvl9pPr lvl="8" rtl="0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2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rgbClr val="7AB800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SzPct val="100000"/>
              <a:defRPr sz="4800"/>
            </a:lvl1pPr>
            <a:lvl2pPr lvl="1" rtl="0">
              <a:spcBef>
                <a:spcPts val="0"/>
              </a:spcBef>
              <a:buSzPct val="100000"/>
              <a:defRPr sz="4800"/>
            </a:lvl2pPr>
            <a:lvl3pPr lvl="2" rtl="0">
              <a:spcBef>
                <a:spcPts val="0"/>
              </a:spcBef>
              <a:buSzPct val="100000"/>
              <a:defRPr sz="4800"/>
            </a:lvl3pPr>
            <a:lvl4pPr lvl="3" rtl="0">
              <a:spcBef>
                <a:spcPts val="0"/>
              </a:spcBef>
              <a:buSzPct val="100000"/>
              <a:defRPr sz="4800"/>
            </a:lvl4pPr>
            <a:lvl5pPr lvl="4" rtl="0">
              <a:spcBef>
                <a:spcPts val="0"/>
              </a:spcBef>
              <a:buSzPct val="100000"/>
              <a:defRPr sz="4800"/>
            </a:lvl5pPr>
            <a:lvl6pPr lvl="5" rtl="0">
              <a:spcBef>
                <a:spcPts val="0"/>
              </a:spcBef>
              <a:buSzPct val="100000"/>
              <a:defRPr sz="4800"/>
            </a:lvl6pPr>
            <a:lvl7pPr lvl="6" rtl="0">
              <a:spcBef>
                <a:spcPts val="0"/>
              </a:spcBef>
              <a:buSzPct val="100000"/>
              <a:defRPr sz="4800"/>
            </a:lvl7pPr>
            <a:lvl8pPr lvl="7" rtl="0">
              <a:spcBef>
                <a:spcPts val="0"/>
              </a:spcBef>
              <a:buSzPct val="100000"/>
              <a:defRPr sz="4800"/>
            </a:lvl8pPr>
            <a:lvl9pPr lvl="8" rtl="0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4572000" y="75"/>
            <a:ext cx="4572000" cy="5143499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3" name="Shape 43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rgbClr val="7AB8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265500" y="1205825"/>
            <a:ext cx="4045199" cy="1509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SzPct val="100000"/>
              <a:defRPr sz="4200"/>
            </a:lvl1pPr>
            <a:lvl2pPr lvl="1" algn="ctr" rtl="0">
              <a:spcBef>
                <a:spcPts val="0"/>
              </a:spcBef>
              <a:buSzPct val="100000"/>
              <a:defRPr sz="4200"/>
            </a:lvl2pPr>
            <a:lvl3pPr lvl="2" algn="ctr" rtl="0">
              <a:spcBef>
                <a:spcPts val="0"/>
              </a:spcBef>
              <a:buSzPct val="100000"/>
              <a:defRPr sz="4200"/>
            </a:lvl3pPr>
            <a:lvl4pPr lvl="3" algn="ctr" rtl="0">
              <a:spcBef>
                <a:spcPts val="0"/>
              </a:spcBef>
              <a:buSzPct val="100000"/>
              <a:defRPr sz="4200"/>
            </a:lvl4pPr>
            <a:lvl5pPr lvl="4" algn="ctr" rtl="0">
              <a:spcBef>
                <a:spcPts val="0"/>
              </a:spcBef>
              <a:buSzPct val="100000"/>
              <a:defRPr sz="4200"/>
            </a:lvl5pPr>
            <a:lvl6pPr lvl="5" algn="ctr" rtl="0">
              <a:spcBef>
                <a:spcPts val="0"/>
              </a:spcBef>
              <a:buSzPct val="100000"/>
              <a:defRPr sz="4200"/>
            </a:lvl6pPr>
            <a:lvl7pPr lvl="6" algn="ctr" rtl="0">
              <a:spcBef>
                <a:spcPts val="0"/>
              </a:spcBef>
              <a:buSzPct val="100000"/>
              <a:defRPr sz="4200"/>
            </a:lvl7pPr>
            <a:lvl8pPr lvl="7" algn="ctr" rtl="0">
              <a:spcBef>
                <a:spcPts val="0"/>
              </a:spcBef>
              <a:buSzPct val="100000"/>
              <a:defRPr sz="4200"/>
            </a:lvl8pPr>
            <a:lvl9pPr lvl="8" algn="ctr" rtl="0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ubTitle" idx="2"/>
          </p:nvPr>
        </p:nvSpPr>
        <p:spPr>
          <a:xfrm>
            <a:off x="265500" y="2769000"/>
            <a:ext cx="4045199" cy="1345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37257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1A1A1A"/>
              </a:buClr>
              <a:buSzPct val="100000"/>
              <a:buFont typeface="Open Sans"/>
              <a:buNone/>
              <a:defRPr sz="3400" b="1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Open Sans"/>
              <a:defRPr sz="240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‹#›</a:t>
            </a:fld>
            <a:endParaRPr lang="en" sz="100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354699" cy="1588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 smtClean="0"/>
              <a:t>Lab Demonstration</a:t>
            </a:r>
            <a:endParaRPr lang="en" dirty="0"/>
          </a:p>
        </p:txBody>
      </p:sp>
      <p:sp>
        <p:nvSpPr>
          <p:cNvPr id="63" name="Shape 63"/>
          <p:cNvSpPr txBox="1">
            <a:spLocks noGrp="1"/>
          </p:cNvSpPr>
          <p:nvPr>
            <p:ph type="subTitle" idx="1"/>
          </p:nvPr>
        </p:nvSpPr>
        <p:spPr>
          <a:xfrm>
            <a:off x="1412650" y="3182325"/>
            <a:ext cx="7452600" cy="629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/>
              <a:t>FME </a:t>
            </a:r>
            <a:r>
              <a:rPr lang="en" dirty="0" smtClean="0"/>
              <a:t>2018</a:t>
            </a:r>
            <a:endParaRPr lang="en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360800" cy="3768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sz="1800" dirty="0" smtClean="0"/>
              <a:t>Running the </a:t>
            </a:r>
            <a:r>
              <a:rPr lang="en" sz="1800" dirty="0"/>
              <a:t>Workspace</a:t>
            </a:r>
          </a:p>
          <a:p>
            <a:pPr marL="514350" lvl="0" indent="-285750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sz="1800" dirty="0"/>
              <a:t>Workspace </a:t>
            </a:r>
            <a:r>
              <a:rPr lang="en" sz="1800" dirty="0" smtClean="0"/>
              <a:t>Results</a:t>
            </a:r>
            <a:endParaRPr lang="en" sz="1800" dirty="0"/>
          </a:p>
        </p:txBody>
      </p:sp>
      <p:sp>
        <p:nvSpPr>
          <p:cNvPr id="145" name="Shape 145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 dirty="0" smtClea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Running a Workspace</a:t>
            </a:r>
            <a:endParaRPr lang="en" sz="3600" b="1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170" name="Picture 2" descr="https://safe-software.gitbooks.io/fme-desktop-basic-training-2018/content/DesktopBasic1Basics/Images/Img1.021.RunningWorkspace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012" y="1259119"/>
            <a:ext cx="2061905" cy="30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safe-software.gitbooks.io/fme-desktop-basic-training-2018/content/DesktopBasic1Basics/Images/Img1.024.TranslationResult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659" y="2261937"/>
            <a:ext cx="2619048" cy="214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678861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311700" y="1152476"/>
            <a:ext cx="5253299" cy="117563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sz="1800" dirty="0" smtClean="0"/>
              <a:t>Introduction to Data Inspection</a:t>
            </a:r>
            <a:endParaRPr lang="en" sz="1800" dirty="0"/>
          </a:p>
          <a:p>
            <a:pPr marL="514350" lvl="0" indent="-285750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sz="1800" dirty="0"/>
              <a:t>What can be Inspected</a:t>
            </a:r>
            <a:r>
              <a:rPr lang="en" sz="1800" dirty="0" smtClean="0"/>
              <a:t>?</a:t>
            </a:r>
            <a:endParaRPr lang="en" sz="1800" dirty="0"/>
          </a:p>
        </p:txBody>
      </p:sp>
      <p:sp>
        <p:nvSpPr>
          <p:cNvPr id="156" name="Shape 156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 dirty="0" smtClea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Data Inspection</a:t>
            </a:r>
            <a:endParaRPr lang="en" sz="3600" b="1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" name="Shape 154"/>
          <p:cNvSpPr txBox="1">
            <a:spLocks/>
          </p:cNvSpPr>
          <p:nvPr/>
        </p:nvSpPr>
        <p:spPr>
          <a:xfrm>
            <a:off x="2527516" y="2453892"/>
            <a:ext cx="1966279" cy="205193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Open Sans"/>
              <a:buNone/>
              <a:defRPr sz="2400" b="0" i="0" u="none" strike="noStrike" cap="none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  <a:rtl val="0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Open Sans"/>
              <a:buNone/>
              <a:defRPr sz="2400" b="0" i="0" u="none" strike="noStrike" cap="none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  <a:rtl val="0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Open Sans"/>
              <a:buNone/>
              <a:defRPr sz="2400" b="0" i="0" u="none" strike="noStrike" cap="none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  <a:rtl val="0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Open Sans"/>
              <a:buNone/>
              <a:defRPr sz="2400" b="0" i="0" u="none" strike="noStrike" cap="none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  <a:rtl val="0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Open Sans"/>
              <a:buNone/>
              <a:defRPr sz="2400" b="0" i="0" u="none" strike="noStrike" cap="none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  <a:rtl val="0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Open Sans"/>
              <a:buNone/>
              <a:defRPr sz="2400" b="0" i="0" u="none" strike="noStrike" cap="none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  <a:rtl val="0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Open Sans"/>
              <a:buNone/>
              <a:defRPr sz="2400" b="0" i="0" u="none" strike="noStrike" cap="none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  <a:rtl val="0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Open Sans"/>
              <a:buNone/>
              <a:defRPr sz="2400" b="0" i="0" u="none" strike="noStrike" cap="none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  <a:rtl val="0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Open Sans"/>
              <a:buNone/>
              <a:defRPr sz="2400" b="0" i="0" u="none" strike="noStrike" cap="none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  <a:rtl val="0"/>
              </a:defRPr>
            </a:lvl9pPr>
          </a:lstStyle>
          <a:p>
            <a:pPr marL="5143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400" dirty="0" smtClean="0"/>
              <a:t>Format</a:t>
            </a:r>
          </a:p>
          <a:p>
            <a:pPr marL="5143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400" dirty="0" smtClean="0"/>
              <a:t>Schema</a:t>
            </a:r>
          </a:p>
          <a:p>
            <a:pPr marL="5143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400" dirty="0" smtClean="0"/>
              <a:t>Geometry</a:t>
            </a:r>
          </a:p>
          <a:p>
            <a:pPr marL="5143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400" dirty="0" smtClean="0"/>
              <a:t>Symbology</a:t>
            </a:r>
          </a:p>
          <a:p>
            <a:pPr marL="5143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400" dirty="0" smtClean="0"/>
              <a:t>Attributes</a:t>
            </a:r>
          </a:p>
          <a:p>
            <a:pPr marL="5143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400" dirty="0" smtClean="0"/>
              <a:t>Quantity</a:t>
            </a:r>
          </a:p>
          <a:p>
            <a:pPr marL="5143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400" dirty="0" smtClean="0"/>
              <a:t>Output</a:t>
            </a:r>
            <a:endParaRPr lang="en" sz="1400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5253299" cy="3103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sz="1800" dirty="0" smtClean="0"/>
              <a:t>What </a:t>
            </a:r>
            <a:r>
              <a:rPr lang="en" sz="1800" dirty="0"/>
              <a:t>is the FME Data Inspector</a:t>
            </a:r>
            <a:r>
              <a:rPr lang="en" sz="1800" dirty="0" smtClean="0"/>
              <a:t>?</a:t>
            </a:r>
          </a:p>
          <a:p>
            <a:pPr marL="514350" lvl="0" indent="-285750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sz="1800" dirty="0" smtClean="0"/>
              <a:t>What the FME Data Inspector is Not!</a:t>
            </a:r>
            <a:endParaRPr lang="en" sz="1800" dirty="0"/>
          </a:p>
          <a:p>
            <a:pPr marL="514350" lvl="0" indent="-285750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sz="1800" dirty="0"/>
              <a:t>Starting the FME Data Inspector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56" name="Shape 156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 dirty="0" smtClea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Introduction to the FME Data Inspector</a:t>
            </a:r>
            <a:endParaRPr lang="en" sz="3600" b="1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194" name="Picture 2" descr="https://safe-software.gitbooks.io/fme-desktop-basic-training-2018/content/DesktopBasic1Basics/Images/Img1.025.StartingDataInspecto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659" y="1299582"/>
            <a:ext cx="1195238" cy="1280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704552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FME Data Inspector Components</a:t>
            </a:r>
          </a:p>
        </p:txBody>
      </p:sp>
      <p:pic>
        <p:nvPicPr>
          <p:cNvPr id="9218" name="Picture 2" descr="https://safe-software.gitbooks.io/fme-desktop-basic-training-2018/content/DesktopBasic1Basics/Images/Img1.026.InspectorInterfac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570" y="1774574"/>
            <a:ext cx="3809524" cy="205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hape 108"/>
          <p:cNvSpPr txBox="1">
            <a:spLocks noGrp="1"/>
          </p:cNvSpPr>
          <p:nvPr>
            <p:ph type="body" idx="1"/>
          </p:nvPr>
        </p:nvSpPr>
        <p:spPr>
          <a:xfrm>
            <a:off x="4926931" y="1630280"/>
            <a:ext cx="3868199" cy="2478504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71500" lvl="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" sz="1800" dirty="0" smtClean="0"/>
              <a:t>Menu/Toolbar</a:t>
            </a:r>
          </a:p>
          <a:p>
            <a:pPr marL="571500" lvl="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" sz="1800" dirty="0" smtClean="0"/>
              <a:t>View Window</a:t>
            </a:r>
          </a:p>
          <a:p>
            <a:pPr marL="571500" lvl="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" sz="1800" dirty="0" smtClean="0"/>
              <a:t>Display Control Window</a:t>
            </a:r>
          </a:p>
          <a:p>
            <a:pPr marL="571500" lvl="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" sz="1800" dirty="0" smtClean="0"/>
              <a:t>Feature Information Window</a:t>
            </a:r>
          </a:p>
          <a:p>
            <a:pPr marL="571500" lvl="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" sz="1800" dirty="0" smtClean="0"/>
              <a:t>Table View Window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5526000" cy="3495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sz="1800" dirty="0"/>
              <a:t>Opening a Dataset</a:t>
            </a:r>
          </a:p>
          <a:p>
            <a:pPr marL="514350" lvl="0" indent="-285750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sz="1800" dirty="0"/>
              <a:t>Adding a Dataset</a:t>
            </a:r>
          </a:p>
          <a:p>
            <a:pPr marL="514350" lvl="0" indent="-285750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sz="1800" dirty="0"/>
              <a:t>Windowing Tools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71" name="Shape 171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Viewing Data in the Data Inspector</a:t>
            </a:r>
          </a:p>
        </p:txBody>
      </p:sp>
      <p:pic>
        <p:nvPicPr>
          <p:cNvPr id="10242" name="Picture 2" descr="https://safe-software.gitbooks.io/fme-desktop-basic-training-2018/content/DesktopBasic1Basics/Images/Img1.032.DIOpenDatase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1616" y="1241714"/>
            <a:ext cx="1471429" cy="31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safe-software.gitbooks.io/fme-desktop-basic-training-2018/content/DesktopBasic1Basics/Images/Img1.033.DIOpenDatasetDialo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241" y="1241714"/>
            <a:ext cx="2252381" cy="923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s://safe-software.gitbooks.io/fme-desktop-basic-training-2018/content/DesktopBasic1Basics/Images/Img1.034.DIAddDataset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1616" y="1780255"/>
            <a:ext cx="1471429" cy="31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https://safe-software.gitbooks.io/fme-desktop-basic-training-2018/content/DesktopBasic1Basics/Images/Img1.035.DIWindowTool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58" y="2924591"/>
            <a:ext cx="3542858" cy="31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/>
        </p:nvSpPr>
        <p:spPr>
          <a:xfrm>
            <a:off x="402222" y="1291306"/>
            <a:ext cx="5302800" cy="97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61950" lvl="0" indent="-28575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latin typeface="Open Sans"/>
                <a:ea typeface="Open Sans"/>
                <a:cs typeface="Open Sans"/>
                <a:sym typeface="Open Sans"/>
              </a:rPr>
              <a:t>Feature Information Window</a:t>
            </a:r>
          </a:p>
          <a:p>
            <a:pPr marL="361950" lvl="0" indent="-28575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latin typeface="Open Sans"/>
                <a:ea typeface="Open Sans"/>
                <a:cs typeface="Open Sans"/>
                <a:sym typeface="Open Sans"/>
              </a:rPr>
              <a:t>Table View Window</a:t>
            </a:r>
          </a:p>
        </p:txBody>
      </p:sp>
      <p:sp>
        <p:nvSpPr>
          <p:cNvPr id="179" name="Shape 179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Querying Data in the Data Inspector</a:t>
            </a:r>
          </a:p>
        </p:txBody>
      </p:sp>
      <p:pic>
        <p:nvPicPr>
          <p:cNvPr id="11266" name="Picture 2" descr="https://safe-software.gitbooks.io/fme-desktop-basic-training-2018/content/DesktopBasic1Basics/Images/Img1.036.DIQueryTool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879" y="1080753"/>
            <a:ext cx="3542858" cy="31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safe-software.gitbooks.io/fme-desktop-basic-training-2018/content/DesktopBasic1Basics/Images/Img1.030.DataInspectorFeatureInformati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879" y="1614043"/>
            <a:ext cx="2361905" cy="195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s://safe-software.gitbooks.io/fme-desktop-basic-training-2018/content/DesktopBasic1Basics/Images/Img1.031.DataInspectorTableView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013" y="2590233"/>
            <a:ext cx="3766667" cy="1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071700" cy="2252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sz="1800" dirty="0" smtClean="0"/>
              <a:t>Background Maps</a:t>
            </a:r>
          </a:p>
          <a:p>
            <a:pPr marL="514350" lvl="0" indent="-285750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sz="1800" dirty="0" smtClean="0"/>
              <a:t>Coordinate Systems</a:t>
            </a:r>
            <a:endParaRPr lang="en" sz="1800" dirty="0"/>
          </a:p>
        </p:txBody>
      </p:sp>
      <p:sp>
        <p:nvSpPr>
          <p:cNvPr id="196" name="Shape 196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 dirty="0" smtClea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Background Maps</a:t>
            </a:r>
            <a:endParaRPr lang="en" sz="3600" b="1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3314" name="Picture 2" descr="https://safe-software.gitbooks.io/fme-desktop-basic-training-2018/content/DesktopBasic1Basics/Images/Img1.042.DIBackgroundDialo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3648" y="1162886"/>
            <a:ext cx="2404762" cy="121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s://safe-software.gitbooks.io/fme-desktop-basic-training-2018/content/DesktopBasic1Basics/Images/Img1.043.DIBackgroundService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3648" y="2486611"/>
            <a:ext cx="2395239" cy="880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s://safe-software.gitbooks.io/fme-desktop-basic-training-2018/content/DesktopBasic1Basics/Images/Img1.044.DICoordinateSystem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3648" y="3508141"/>
            <a:ext cx="2228572" cy="923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Data Transformation</a:t>
            </a:r>
          </a:p>
        </p:txBody>
      </p:sp>
      <p:pic>
        <p:nvPicPr>
          <p:cNvPr id="69" name="Shape 69"/>
          <p:cNvPicPr>
            <a:picLocks noChangeAspect="1"/>
          </p:cNvPicPr>
          <p:nvPr/>
        </p:nvPicPr>
        <p:blipFill rotWithShape="1">
          <a:blip r:embed="rId3">
            <a:alphaModFix/>
          </a:blip>
          <a:stretch/>
        </p:blipFill>
        <p:spPr>
          <a:xfrm>
            <a:off x="876748" y="982850"/>
            <a:ext cx="2699094" cy="3897088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Shape 70"/>
          <p:cNvSpPr txBox="1"/>
          <p:nvPr/>
        </p:nvSpPr>
        <p:spPr>
          <a:xfrm>
            <a:off x="4132768" y="793200"/>
            <a:ext cx="4543273" cy="42467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 b="1" dirty="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rPr>
              <a:t>In this Section</a:t>
            </a:r>
          </a:p>
          <a:p>
            <a:pPr marL="457200" lvl="0" indent="-342900" rtl="0"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 smtClean="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rPr>
              <a:t>Transformation </a:t>
            </a:r>
            <a:r>
              <a:rPr lang="en" sz="1800" dirty="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rPr>
              <a:t>with Transformers</a:t>
            </a:r>
          </a:p>
          <a:p>
            <a:pPr marL="457200" lvl="0" indent="-342900" rtl="0"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rPr>
              <a:t>Content Transformation</a:t>
            </a:r>
          </a:p>
          <a:p>
            <a:pPr marL="457200" lvl="0" indent="-342900" rtl="0"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 smtClean="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rPr>
              <a:t>Group-By Processing</a:t>
            </a:r>
            <a:endParaRPr lang="en" sz="1800" dirty="0">
              <a:solidFill>
                <a:srgbClr val="1A1A1A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 smtClean="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rPr>
              <a:t>Data Inspection from Workbench</a:t>
            </a:r>
            <a:endParaRPr lang="en" sz="1800" dirty="0">
              <a:solidFill>
                <a:srgbClr val="1A1A1A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spcAft>
                <a:spcPts val="1600"/>
              </a:spcAft>
              <a:buClr>
                <a:srgbClr val="1A1A1A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rgbClr val="1A1A1A"/>
                </a:solidFill>
                <a:latin typeface="Open Sans"/>
                <a:ea typeface="Open Sans"/>
                <a:cs typeface="Open Sans"/>
                <a:sym typeface="Open Sans"/>
              </a:rPr>
              <a:t>Coordinate System Transformation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2400" dirty="0">
              <a:solidFill>
                <a:srgbClr val="1A1A1A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91766473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Structural Transformation</a:t>
            </a:r>
          </a:p>
        </p:txBody>
      </p:sp>
      <p:sp>
        <p:nvSpPr>
          <p:cNvPr id="90" name="Shape 90"/>
          <p:cNvSpPr txBox="1"/>
          <p:nvPr/>
        </p:nvSpPr>
        <p:spPr>
          <a:xfrm>
            <a:off x="283675" y="1184099"/>
            <a:ext cx="6093300" cy="32495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Schema Concepts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>
                <a:latin typeface="Open Sans"/>
                <a:ea typeface="Open Sans"/>
                <a:cs typeface="Open Sans"/>
                <a:sym typeface="Open Sans"/>
              </a:rPr>
              <a:t>Schema </a:t>
            </a: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Representation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endParaRPr lang="en" sz="1800" dirty="0" smtClean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Reader Schema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endParaRPr lang="en" sz="1800" dirty="0" smtClean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Writer Schema</a:t>
            </a: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spcBef>
                <a:spcPts val="0"/>
              </a:spcBef>
              <a:buNone/>
            </a:pPr>
            <a:endParaRPr sz="1800" dirty="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26" name="Picture 2" descr="https://safe-software.gitbooks.io/fme-desktop-basic-training-2018/content/DesktopBasic2Transformation/Images/Img2.003.ReaderWriterFeatureTyp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2644" y="1210633"/>
            <a:ext cx="2995239" cy="76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afe-software.gitbooks.io/fme-desktop-basic-training-2018/content/DesktopBasic2Transformation/Images/Img2.004.ReaderFeatureTypePropertiesButt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2644" y="2189242"/>
            <a:ext cx="1547619" cy="76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afe-software.gitbooks.io/fme-desktop-basic-training-2018/content/DesktopBasic2Transformation/Images/Img2.005.ReaderFeatureTypePropertiesDialo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507" y="2572575"/>
            <a:ext cx="2657143" cy="1323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safe-software.gitbooks.io/fme-desktop-basic-training-2018/content/DesktopBasic2Transformation/Images/Img2.006.ReaderFeatureTypePropertiesAttr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882" y="3234480"/>
            <a:ext cx="2652381" cy="171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647362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Schema Editing</a:t>
            </a:r>
          </a:p>
        </p:txBody>
      </p:sp>
      <p:sp>
        <p:nvSpPr>
          <p:cNvPr id="97" name="Shape 97"/>
          <p:cNvSpPr txBox="1"/>
          <p:nvPr/>
        </p:nvSpPr>
        <p:spPr>
          <a:xfrm>
            <a:off x="283675" y="1184100"/>
            <a:ext cx="4378799" cy="168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>
                <a:latin typeface="Open Sans"/>
                <a:ea typeface="Open Sans"/>
                <a:cs typeface="Open Sans"/>
                <a:sym typeface="Open Sans"/>
              </a:rPr>
              <a:t>Attribute </a:t>
            </a: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Renaming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>
                <a:latin typeface="Open Sans"/>
                <a:ea typeface="Open Sans"/>
                <a:cs typeface="Open Sans"/>
                <a:sym typeface="Open Sans"/>
              </a:rPr>
              <a:t>Attribute Type </a:t>
            </a: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Changes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>
                <a:latin typeface="Open Sans"/>
                <a:ea typeface="Open Sans"/>
                <a:cs typeface="Open Sans"/>
                <a:sym typeface="Open Sans"/>
              </a:rPr>
              <a:t>Feature Type </a:t>
            </a: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Renaming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>
                <a:latin typeface="Open Sans"/>
                <a:ea typeface="Open Sans"/>
                <a:cs typeface="Open Sans"/>
                <a:sym typeface="Open Sans"/>
              </a:rPr>
              <a:t>Geometry Type Changes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800" dirty="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50" name="Picture 2" descr="https://safe-software.gitbooks.io/fme-desktop-basic-training-2018/content/DesktopBasic2Transformation/Images/Img2.008.WriterFeatureTypeEditAtt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862" y="962609"/>
            <a:ext cx="2657143" cy="1519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afe-software.gitbooks.io/fme-desktop-basic-training-2018/content/DesktopBasic2Transformation/Images/Img2.009.WriterFeatureTypeEditAttrTyp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9025" y="2194559"/>
            <a:ext cx="2433334" cy="1223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safe-software.gitbooks.io/fme-desktop-basic-training-2018/content/DesktopBasic2Transformation/Images/Img2.010.WriterFeatureTypeEditNam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862" y="3243612"/>
            <a:ext cx="2647619" cy="961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safe-software.gitbooks.io/fme-desktop-basic-training-2018/content/DesktopBasic2Transformation/Images/Img2.011.WriterFeatureTypeGeometry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9025" y="3966326"/>
            <a:ext cx="2447619" cy="947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267246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4572000" y="929174"/>
            <a:ext cx="4224900" cy="4051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 dirty="0" smtClean="0"/>
              <a:t> In </a:t>
            </a:r>
            <a:r>
              <a:rPr lang="en" b="1" dirty="0"/>
              <a:t>this Section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" sz="1800" dirty="0" smtClean="0"/>
              <a:t>Introduction </a:t>
            </a:r>
            <a:r>
              <a:rPr lang="en" sz="1800" dirty="0"/>
              <a:t>to FME Workbench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" sz="1800" dirty="0" smtClean="0"/>
              <a:t>Data Inspection</a:t>
            </a:r>
            <a:endParaRPr lang="en" sz="1800" dirty="0"/>
          </a:p>
          <a:p>
            <a:pPr marL="457200" lvl="0" indent="-342900" rtl="0"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" sz="1800" dirty="0" smtClean="0"/>
              <a:t>Running a Workspace</a:t>
            </a:r>
            <a:endParaRPr lang="en" sz="1800" dirty="0"/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69" name="Shape 69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600" b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Data Translation Basics</a:t>
            </a:r>
          </a:p>
        </p:txBody>
      </p:sp>
      <p:pic>
        <p:nvPicPr>
          <p:cNvPr id="70" name="Shape 70"/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6146" y="1113417"/>
            <a:ext cx="4597100" cy="3447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Schema Mapping</a:t>
            </a:r>
          </a:p>
        </p:txBody>
      </p:sp>
      <p:sp>
        <p:nvSpPr>
          <p:cNvPr id="109" name="Shape 109"/>
          <p:cNvSpPr txBox="1"/>
          <p:nvPr/>
        </p:nvSpPr>
        <p:spPr>
          <a:xfrm>
            <a:off x="283675" y="1184100"/>
            <a:ext cx="4292399" cy="114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Feature Mapping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>
                <a:latin typeface="Open Sans"/>
                <a:ea typeface="Open Sans"/>
                <a:cs typeface="Open Sans"/>
                <a:sym typeface="Open Sans"/>
              </a:rPr>
              <a:t>Attribute Mapping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800" dirty="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074" name="Picture 2" descr="https://safe-software.gitbooks.io/fme-desktop-basic-training-2018/content/DesktopBasic2Transformation/Images/Img2.013.SchemaMappingFeatureConnect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317" y="1184099"/>
            <a:ext cx="2995239" cy="85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safe-software.gitbooks.io/fme-desktop-basic-training-2018/content/DesktopBasic2Transformation/Images/Img2.015.SchemaMappingAttrConnecti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318" y="2383830"/>
            <a:ext cx="3009524" cy="103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563703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Transformation with Transformers</a:t>
            </a:r>
          </a:p>
        </p:txBody>
      </p:sp>
      <p:sp>
        <p:nvSpPr>
          <p:cNvPr id="118" name="Shape 118"/>
          <p:cNvSpPr txBox="1"/>
          <p:nvPr/>
        </p:nvSpPr>
        <p:spPr>
          <a:xfrm>
            <a:off x="283675" y="1184100"/>
            <a:ext cx="4095000" cy="136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>
                <a:latin typeface="Open Sans"/>
                <a:ea typeface="Open Sans"/>
                <a:cs typeface="Open Sans"/>
                <a:sym typeface="Open Sans"/>
              </a:rPr>
              <a:t>What is a Transformer</a:t>
            </a: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>
                <a:latin typeface="Open Sans"/>
                <a:ea typeface="Open Sans"/>
                <a:cs typeface="Open Sans"/>
                <a:sym typeface="Open Sans"/>
              </a:rPr>
              <a:t>Transformer </a:t>
            </a: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Parameters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>
                <a:latin typeface="Open Sans"/>
                <a:ea typeface="Open Sans"/>
                <a:cs typeface="Open Sans"/>
                <a:sym typeface="Open Sans"/>
              </a:rPr>
              <a:t>Color-Coded Properties </a:t>
            </a: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Button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>
                <a:latin typeface="Open Sans"/>
                <a:ea typeface="Open Sans"/>
                <a:cs typeface="Open Sans"/>
                <a:sym typeface="Open Sans"/>
              </a:rPr>
              <a:t>Transformer </a:t>
            </a: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Ports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endParaRPr lang="en" sz="1800" dirty="0" smtClean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Transformer Attributes</a:t>
            </a: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spcBef>
                <a:spcPts val="0"/>
              </a:spcBef>
              <a:buNone/>
            </a:pPr>
            <a:endParaRPr sz="1800" dirty="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098" name="Picture 2" descr="https://safe-software.gitbooks.io/fme-desktop-basic-training-2018/content/DesktopBasic2Transformation/Images/Img2.017.TransformerOnCanva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82985"/>
            <a:ext cx="2733334" cy="97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safe-software.gitbooks.io/fme-desktop-basic-training-2018/content/DesktopBasic2Transformation/Images/Img2.025.AttributesOnTransformerPor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5615" y="3166227"/>
            <a:ext cx="2995239" cy="106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057915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Content Transformation</a:t>
            </a:r>
          </a:p>
        </p:txBody>
      </p:sp>
      <p:sp>
        <p:nvSpPr>
          <p:cNvPr id="137" name="Shape 137"/>
          <p:cNvSpPr txBox="1"/>
          <p:nvPr/>
        </p:nvSpPr>
        <p:spPr>
          <a:xfrm>
            <a:off x="283675" y="1184100"/>
            <a:ext cx="4095000" cy="136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>
                <a:latin typeface="Open Sans"/>
                <a:ea typeface="Open Sans"/>
                <a:cs typeface="Open Sans"/>
                <a:sym typeface="Open Sans"/>
              </a:rPr>
              <a:t>What is a Feature</a:t>
            </a: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>
                <a:latin typeface="Open Sans"/>
                <a:ea typeface="Open Sans"/>
                <a:cs typeface="Open Sans"/>
                <a:sym typeface="Open Sans"/>
              </a:rPr>
              <a:t>Geometric </a:t>
            </a: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Transformation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>
                <a:latin typeface="Open Sans"/>
                <a:ea typeface="Open Sans"/>
                <a:cs typeface="Open Sans"/>
                <a:sym typeface="Open Sans"/>
              </a:rPr>
              <a:t>Attribute Transformation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800" dirty="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122" name="Picture 2" descr="https://safe-software.gitbooks.io/fme-desktop-basic-training-2018/content/DesktopBasic2Transformation/Images/Img2.027.GeometricTransformat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194" y="1105134"/>
            <a:ext cx="2587959" cy="192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1" y="3355255"/>
            <a:ext cx="3921543" cy="1289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543702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Transformers Used in Series</a:t>
            </a:r>
          </a:p>
        </p:txBody>
      </p:sp>
      <p:sp>
        <p:nvSpPr>
          <p:cNvPr id="146" name="Shape 146"/>
          <p:cNvSpPr txBox="1"/>
          <p:nvPr/>
        </p:nvSpPr>
        <p:spPr>
          <a:xfrm>
            <a:off x="283675" y="1184100"/>
            <a:ext cx="4095000" cy="715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Chaining Transformers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146" name="Picture 2" descr="https://safe-software.gitbooks.io/fme-desktop-basic-training-2018/content/DesktopBasic2Transformation/Images/Img2.028.TransformersInSeri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390" y="1844340"/>
            <a:ext cx="2633334" cy="41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48133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Transformers Used in Parallel</a:t>
            </a:r>
          </a:p>
        </p:txBody>
      </p:sp>
      <p:sp>
        <p:nvSpPr>
          <p:cNvPr id="157" name="Shape 157"/>
          <p:cNvSpPr txBox="1"/>
          <p:nvPr/>
        </p:nvSpPr>
        <p:spPr>
          <a:xfrm>
            <a:off x="283674" y="1184100"/>
            <a:ext cx="4679352" cy="715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>
                <a:latin typeface="Open Sans"/>
                <a:ea typeface="Open Sans"/>
                <a:cs typeface="Open Sans"/>
                <a:sym typeface="Open Sans"/>
              </a:rPr>
              <a:t>Multiple </a:t>
            </a: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Streams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endParaRPr lang="en" sz="1800" dirty="0" smtClean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Creating Multiple Streams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Bringing Together Multiple Streams</a:t>
            </a: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spcBef>
                <a:spcPts val="0"/>
              </a:spcBef>
              <a:buNone/>
            </a:pPr>
            <a:endParaRPr sz="1800" dirty="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194" name="Picture 2" descr="https://safe-software.gitbooks.io/fme-desktop-basic-training-2018/content/DesktopBasic2Transformation/Images/Img2.030.MultipleStream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329" y="3019260"/>
            <a:ext cx="4057143" cy="1323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140977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 dirty="0" smtClea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Feature Count Display</a:t>
            </a:r>
            <a:endParaRPr lang="en" sz="3600" b="1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7" name="Shape 157"/>
          <p:cNvSpPr txBox="1"/>
          <p:nvPr/>
        </p:nvSpPr>
        <p:spPr>
          <a:xfrm>
            <a:off x="283675" y="1184100"/>
            <a:ext cx="4095000" cy="715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Feature Counts</a:t>
            </a: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spcBef>
                <a:spcPts val="0"/>
              </a:spcBef>
              <a:buNone/>
            </a:pPr>
            <a:endParaRPr sz="1800" dirty="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170" name="Picture 2" descr="https://safe-software.gitbooks.io/fme-desktop-basic-training-2018/content/DesktopBasic2Transformation/Images/Img2.029.TransformerCount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328" y="1840915"/>
            <a:ext cx="2909524" cy="923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035256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Group-By Processing</a:t>
            </a:r>
          </a:p>
        </p:txBody>
      </p:sp>
      <p:sp>
        <p:nvSpPr>
          <p:cNvPr id="170" name="Shape 170"/>
          <p:cNvSpPr txBox="1"/>
          <p:nvPr/>
        </p:nvSpPr>
        <p:spPr>
          <a:xfrm>
            <a:off x="283675" y="1184100"/>
            <a:ext cx="4095000" cy="715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>
                <a:latin typeface="Open Sans"/>
                <a:ea typeface="Open Sans"/>
                <a:cs typeface="Open Sans"/>
                <a:sym typeface="Open Sans"/>
              </a:rPr>
              <a:t>What is a Group</a:t>
            </a: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>
                <a:latin typeface="Open Sans"/>
                <a:ea typeface="Open Sans"/>
                <a:cs typeface="Open Sans"/>
                <a:sym typeface="Open Sans"/>
              </a:rPr>
              <a:t>Creating Groups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800" dirty="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218" name="Picture 2" descr="https://safe-software.gitbooks.io/fme-desktop-basic-training-2018/content/DesktopBasic2Transformation/Images/Img2.034.GroupByParamet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234" y="2419744"/>
            <a:ext cx="2847619" cy="85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72378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Coordinate System Transformation</a:t>
            </a:r>
          </a:p>
        </p:txBody>
      </p:sp>
      <p:sp>
        <p:nvSpPr>
          <p:cNvPr id="191" name="Shape 191"/>
          <p:cNvSpPr txBox="1"/>
          <p:nvPr/>
        </p:nvSpPr>
        <p:spPr>
          <a:xfrm>
            <a:off x="283675" y="1184100"/>
            <a:ext cx="3799199" cy="1677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Coordinate </a:t>
            </a:r>
            <a:r>
              <a:rPr lang="en" sz="1800" dirty="0">
                <a:latin typeface="Open Sans"/>
                <a:ea typeface="Open Sans"/>
                <a:cs typeface="Open Sans"/>
                <a:sym typeface="Open Sans"/>
              </a:rPr>
              <a:t>System </a:t>
            </a: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Settings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>
                <a:latin typeface="Open Sans"/>
                <a:ea typeface="Open Sans"/>
                <a:cs typeface="Open Sans"/>
                <a:sym typeface="Open Sans"/>
              </a:rPr>
              <a:t>Automatic Detection of Coordinate Systems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800" dirty="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266" name="Picture 2" descr="https://safe-software.gitbooks.io/fme-desktop-basic-training-2018/content/DesktopBasic2Transformation/Images/Img2.038.CoordinateSystemParameter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976" y="1184100"/>
            <a:ext cx="2790477" cy="143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safe-software.gitbooks.io/fme-desktop-basic-training-2018/content/DesktopBasic2Transformation/Images/Img2.039.CoordinateSystemParametersUnse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2445" y="3085471"/>
            <a:ext cx="2790477" cy="961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003931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Data Inspection Using Workbench</a:t>
            </a:r>
          </a:p>
        </p:txBody>
      </p:sp>
      <p:sp>
        <p:nvSpPr>
          <p:cNvPr id="184" name="Shape 184"/>
          <p:cNvSpPr txBox="1"/>
          <p:nvPr/>
        </p:nvSpPr>
        <p:spPr>
          <a:xfrm>
            <a:off x="283675" y="1184100"/>
            <a:ext cx="5612100" cy="715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>
                <a:latin typeface="Open Sans"/>
                <a:ea typeface="Open Sans"/>
                <a:cs typeface="Open Sans"/>
                <a:sym typeface="Open Sans"/>
              </a:rPr>
              <a:t>Using </a:t>
            </a: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an Inspector Transformer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endParaRPr lang="en" sz="1800" dirty="0" smtClean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Placing an Inspector Transformer</a:t>
            </a: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spcBef>
                <a:spcPts val="0"/>
              </a:spcBef>
              <a:buNone/>
            </a:pPr>
            <a:endParaRPr sz="1800" dirty="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242" name="Picture 2" descr="https://safe-software.gitbooks.io/fme-desktop-basic-training-2018/content/DesktopBasic2Transformation/Images/Img2.036.RightClickAddInspecto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396" y="1184100"/>
            <a:ext cx="2642858" cy="120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safe-software.gitbooks.io/fme-desktop-basic-training-2018/content/DesktopBasic2Transformation/Images/Img2.035.InspectorTransform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3730" y="2782127"/>
            <a:ext cx="2609524" cy="140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803436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 dirty="0" smtClea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Integrated Inspection</a:t>
            </a:r>
            <a:endParaRPr lang="en" sz="3600" b="1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2" name="Shape 132"/>
          <p:cNvSpPr txBox="1"/>
          <p:nvPr/>
        </p:nvSpPr>
        <p:spPr>
          <a:xfrm>
            <a:off x="283675" y="1184100"/>
            <a:ext cx="5184000" cy="79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Redirect to Inspector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Inspector Transformers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Feature Caching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Inspecting Cached Data</a:t>
            </a: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spcBef>
                <a:spcPts val="0"/>
              </a:spcBef>
              <a:buNone/>
            </a:pPr>
            <a:endParaRPr sz="1800" dirty="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194" name="Picture 2" descr="https://safe-software.gitbooks.io/fme-desktop-basic-training-2018/content/DesktopBasic3WorkspaceDesign/Images/Img3.030.InspectACach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661" y="3429638"/>
            <a:ext cx="2166667" cy="919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safe-software.gitbooks.io/fme-desktop-basic-training-2018/content/DesktopBasic3WorkspaceDesign/Images/Img3.029.GreenCache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805" y="2224390"/>
            <a:ext cx="2780953" cy="93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safe-software.gitbooks.io/fme-desktop-basic-training-2018/content/DesktopBasic3WorkspaceDesign/Images/Img3.028.RunWithCachin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804" y="1224919"/>
            <a:ext cx="1076191" cy="75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642707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1369423" y="1655771"/>
            <a:ext cx="1992347" cy="49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800" dirty="0"/>
              <a:t>FME Workbench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body" idx="2"/>
          </p:nvPr>
        </p:nvSpPr>
        <p:spPr>
          <a:xfrm>
            <a:off x="5354052" y="1655771"/>
            <a:ext cx="2683042" cy="49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 dirty="0"/>
              <a:t>FME Data Inspector</a:t>
            </a:r>
          </a:p>
        </p:txBody>
      </p:sp>
      <p:sp>
        <p:nvSpPr>
          <p:cNvPr id="96" name="Shape 96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FME Desktop </a:t>
            </a:r>
            <a:r>
              <a:rPr lang="en" sz="3600" b="1" dirty="0" smtClea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Components</a:t>
            </a:r>
            <a:endParaRPr lang="en" sz="3600" b="1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26" name="Picture 2" descr="https://safe-software.gitbooks.io/fme-desktop-basic-training-2018/content/DesktopBasic1Basics/Images/Img1.004.FMEDataInspecto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0811" y="2159066"/>
            <a:ext cx="3809524" cy="205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afe-software.gitbooks.io/fme-desktop-basic-training-2018/content/DesktopBasic1Basics/Images/Img1.003.FMEWorkbench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15" y="2161447"/>
            <a:ext cx="3804762" cy="205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 dirty="0" smtClea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Partial Runs</a:t>
            </a:r>
            <a:endParaRPr lang="en" sz="3600" b="1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3" name="Shape 143"/>
          <p:cNvSpPr txBox="1"/>
          <p:nvPr/>
        </p:nvSpPr>
        <p:spPr>
          <a:xfrm>
            <a:off x="283675" y="1184100"/>
            <a:ext cx="5071800" cy="715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Disabled Objects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Partial Runs</a:t>
            </a: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spcBef>
                <a:spcPts val="0"/>
              </a:spcBef>
              <a:buNone/>
            </a:pPr>
            <a:endParaRPr sz="1800" dirty="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218" name="Picture 2" descr="https://safe-software.gitbooks.io/fme-desktop-basic-training-2018/content/DesktopBasic3WorkspaceDesign/Images/Img3.034.StaleCacheFromEdi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3160" y="1030705"/>
            <a:ext cx="3466667" cy="91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safe-software.gitbooks.io/fme-desktop-basic-training-2018/content/DesktopBasic3WorkspaceDesign/Images/Img3.035.CacheRunFromHer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398" y="2235315"/>
            <a:ext cx="3471429" cy="1090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65014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 dirty="0" smtClea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Style</a:t>
            </a:r>
            <a:endParaRPr lang="en" sz="3600" b="1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2" name="Shape 82"/>
          <p:cNvSpPr txBox="1"/>
          <p:nvPr/>
        </p:nvSpPr>
        <p:spPr>
          <a:xfrm>
            <a:off x="283675" y="1184100"/>
            <a:ext cx="5687399" cy="694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An FME Workspace Style Guide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Example </a:t>
            </a:r>
            <a:r>
              <a:rPr lang="en" sz="1800" dirty="0">
                <a:latin typeface="Open Sans"/>
                <a:ea typeface="Open Sans"/>
                <a:cs typeface="Open Sans"/>
                <a:sym typeface="Open Sans"/>
              </a:rPr>
              <a:t>of Poor Design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800" dirty="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26" name="Picture 2" descr="https://safe-software.gitbooks.io/fme-desktop-basic-training-2018/content/DesktopBasic5BestPractice/Images/Img5.001.BadlyDrawnWorkspaceCloseu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386" y="1878599"/>
            <a:ext cx="3500000" cy="1619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686225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Annotating </a:t>
            </a:r>
            <a:r>
              <a:rPr lang="en" sz="3600" b="1" dirty="0" smtClea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Workspaces</a:t>
            </a:r>
            <a:endParaRPr lang="en" sz="3600" b="1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6" name="Shape 96"/>
          <p:cNvSpPr txBox="1"/>
          <p:nvPr/>
        </p:nvSpPr>
        <p:spPr>
          <a:xfrm>
            <a:off x="283675" y="1133175"/>
            <a:ext cx="5687399" cy="1280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User Annotation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>
                <a:latin typeface="Open Sans"/>
                <a:ea typeface="Open Sans"/>
                <a:cs typeface="Open Sans"/>
                <a:sym typeface="Open Sans"/>
              </a:rPr>
              <a:t>Summary </a:t>
            </a: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Annotation</a:t>
            </a: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50" name="Picture 2" descr="https://safe-software.gitbooks.io/fme-desktop-basic-training-2018/content/DesktopBasic5BestPractice/Images/Img5.002.UserAnnotat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8027" y="1328285"/>
            <a:ext cx="3128572" cy="890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afe-software.gitbooks.io/fme-desktop-basic-training-2018/content/DesktopBasic5BestPractice/Images/Img5.004.SummaryAnnotati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8027" y="2662905"/>
            <a:ext cx="1195238" cy="909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1435975"/>
      </p:ext>
    </p:extLst>
  </p:cSld>
  <p:clrMapOvr>
    <a:masterClrMapping/>
  </p:clrMapOvr>
  <p:transition spd="slow">
    <p:cut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Bookmarks</a:t>
            </a:r>
          </a:p>
        </p:txBody>
      </p:sp>
      <p:sp>
        <p:nvSpPr>
          <p:cNvPr id="104" name="Shape 104"/>
          <p:cNvSpPr txBox="1"/>
          <p:nvPr/>
        </p:nvSpPr>
        <p:spPr>
          <a:xfrm>
            <a:off x="294850" y="1083475"/>
            <a:ext cx="4196700" cy="102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Why use Bookmarks?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Adding a Bookmark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Resizing and Editing a Bookmark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Bookmark Properties</a:t>
            </a: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spcBef>
                <a:spcPts val="0"/>
              </a:spcBef>
              <a:buNone/>
            </a:pPr>
            <a:endParaRPr sz="1800" dirty="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074" name="Picture 2" descr="https://safe-software.gitbooks.io/fme-desktop-basic-training-2018/content/DesktopBasic5BestPractice/Images/Img5.006.AddBookmarkToolba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616" y="1379454"/>
            <a:ext cx="1714286" cy="261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safe-software.gitbooks.io/fme-desktop-basic-training-2018/content/DesktopBasic5BestPractice/Images/Img5.007.BookmarkResizeCurso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616" y="1854900"/>
            <a:ext cx="1328572" cy="93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safe-software.gitbooks.io/fme-desktop-basic-training-2018/content/DesktopBasic5BestPractice/Images/Img5.008.BookmarkPropertie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616" y="2923675"/>
            <a:ext cx="2600000" cy="95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9454184"/>
      </p:ext>
    </p:extLst>
  </p:cSld>
  <p:clrMapOvr>
    <a:masterClrMapping/>
  </p:clrMapOvr>
  <p:transition spd="slow">
    <p:cut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380124" cy="3499912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z="1200" b="1" dirty="0"/>
              <a:t>FME Workbench</a:t>
            </a:r>
            <a:r>
              <a:rPr lang="en-US" sz="1200" dirty="0"/>
              <a:t> is an application to graphically define a translation and the flow of data within it. The definition of a translation is known as a workspace and can be saved to a file for later use.</a:t>
            </a:r>
          </a:p>
          <a:p>
            <a:r>
              <a:rPr lang="en-US" sz="1200" b="1" dirty="0"/>
              <a:t>Quick translation</a:t>
            </a:r>
            <a:r>
              <a:rPr lang="en-US" sz="1200" dirty="0"/>
              <a:t> is the technique of carrying out a translation generated by FME, without further editing.</a:t>
            </a:r>
          </a:p>
          <a:p>
            <a:r>
              <a:rPr lang="en-US" sz="1200" dirty="0"/>
              <a:t>The </a:t>
            </a:r>
            <a:r>
              <a:rPr lang="en-US" sz="1200" b="1" dirty="0"/>
              <a:t>Generate Workspace</a:t>
            </a:r>
            <a:r>
              <a:rPr lang="en-US" sz="1200" dirty="0"/>
              <a:t> dialog is the main method by which a quick translation can be set up in FME Workbench.</a:t>
            </a:r>
          </a:p>
          <a:p>
            <a:r>
              <a:rPr lang="en-US" sz="1200" dirty="0"/>
              <a:t>Data inspection is a technique for checking and verifying data before, during, and after a translation. The </a:t>
            </a:r>
            <a:r>
              <a:rPr lang="en-US" sz="1200" b="1" dirty="0"/>
              <a:t>FME Data Inspector</a:t>
            </a:r>
            <a:r>
              <a:rPr lang="en-US" sz="1200" dirty="0"/>
              <a:t> is a tool for inspecting data.</a:t>
            </a:r>
          </a:p>
          <a:p>
            <a:r>
              <a:rPr lang="en-US" sz="1200" dirty="0"/>
              <a:t>A </a:t>
            </a:r>
            <a:r>
              <a:rPr lang="en-US" sz="1200" b="1" dirty="0"/>
              <a:t>schema</a:t>
            </a:r>
            <a:r>
              <a:rPr lang="en-US" sz="1200" dirty="0"/>
              <a:t> describes a dataset’s structure, including its feature types, attributes, and geometries.</a:t>
            </a:r>
          </a:p>
          <a:p>
            <a:r>
              <a:rPr lang="en-US" sz="1200" b="1" dirty="0"/>
              <a:t>Schema editing</a:t>
            </a:r>
            <a:r>
              <a:rPr lang="en-US" sz="1200" dirty="0"/>
              <a:t> is the act of editing the destination schema to better define what is required out of the translation</a:t>
            </a:r>
            <a:r>
              <a:rPr lang="en-US" sz="1200" dirty="0" smtClean="0"/>
              <a:t>.</a:t>
            </a:r>
          </a:p>
          <a:p>
            <a:r>
              <a:rPr lang="en-US" sz="1200" dirty="0"/>
              <a:t>The act of joining the source schema to the destination is called </a:t>
            </a:r>
            <a:r>
              <a:rPr lang="en-US" sz="1200" b="1" dirty="0"/>
              <a:t>schema mapping</a:t>
            </a:r>
            <a:r>
              <a:rPr lang="en-US" sz="1200" dirty="0"/>
              <a:t>. Differences between the two schemas lead to </a:t>
            </a:r>
            <a:r>
              <a:rPr lang="en-US" sz="1200" b="1" dirty="0"/>
              <a:t>structural transformation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207" name="Shape 207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/>
            <a:r>
              <a:rPr lang="en-US" sz="3600" b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Section Review</a:t>
            </a:r>
            <a:endParaRPr lang="en" sz="3600" b="1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2974035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311700" y="1152474"/>
            <a:ext cx="8380124" cy="348483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z="1200" b="1" dirty="0"/>
              <a:t>Content transformation</a:t>
            </a:r>
            <a:r>
              <a:rPr lang="en-US" sz="1200" dirty="0"/>
              <a:t> is the modifying of data content during a translation. In FME Workbench data transformation is carried out using objects called transformers.</a:t>
            </a:r>
          </a:p>
          <a:p>
            <a:r>
              <a:rPr lang="en-US" sz="1200" b="1" dirty="0"/>
              <a:t>Transformers</a:t>
            </a:r>
            <a:r>
              <a:rPr lang="en-US" sz="1200" dirty="0"/>
              <a:t> are the building blocks used in FME Workbench. Each transformer has a specific function. They can be used alone in a simple workspace, or combined to create complicated processes.</a:t>
            </a:r>
          </a:p>
          <a:p>
            <a:r>
              <a:rPr lang="en-US" sz="1200" b="1" dirty="0"/>
              <a:t>Group-by processing</a:t>
            </a:r>
            <a:r>
              <a:rPr lang="en-US" sz="1200" dirty="0"/>
              <a:t> is when FME transformers carry out transformations on a whole set of features at once, in contrast to </a:t>
            </a:r>
            <a:r>
              <a:rPr lang="en-US" sz="1200" b="1" dirty="0"/>
              <a:t>feature-based processing</a:t>
            </a:r>
            <a:r>
              <a:rPr lang="en-US" sz="1200" dirty="0"/>
              <a:t>, when transformations are carried out one feature at a time.</a:t>
            </a:r>
          </a:p>
          <a:p>
            <a:r>
              <a:rPr lang="en-US" sz="1200" dirty="0"/>
              <a:t>Working with spatial data requires setting and </a:t>
            </a:r>
            <a:r>
              <a:rPr lang="en-US" sz="1200" dirty="0" err="1" smtClean="0"/>
              <a:t>reprojecting</a:t>
            </a:r>
            <a:r>
              <a:rPr lang="en-US" sz="1200" dirty="0" smtClean="0"/>
              <a:t> </a:t>
            </a:r>
            <a:r>
              <a:rPr lang="en-US" sz="1200" dirty="0"/>
              <a:t>data so they share a common </a:t>
            </a:r>
            <a:r>
              <a:rPr lang="en-US" sz="1200" b="1" dirty="0"/>
              <a:t>coordinate system</a:t>
            </a:r>
            <a:r>
              <a:rPr lang="en-US" sz="1200" dirty="0"/>
              <a:t>.</a:t>
            </a:r>
          </a:p>
          <a:p>
            <a:r>
              <a:rPr lang="en-US" sz="1200" b="1" dirty="0"/>
              <a:t>Partial runs</a:t>
            </a:r>
            <a:r>
              <a:rPr lang="en-US" sz="1200" dirty="0"/>
              <a:t> allow you to only run part of a workspace, making debugging much easier.</a:t>
            </a:r>
          </a:p>
          <a:p>
            <a:r>
              <a:rPr lang="en-US" sz="1200" dirty="0"/>
              <a:t>FME Workbench users should follow </a:t>
            </a:r>
            <a:r>
              <a:rPr lang="en-US" sz="1200" b="1" dirty="0"/>
              <a:t>best practices</a:t>
            </a:r>
            <a:r>
              <a:rPr lang="en-US" sz="1200" dirty="0"/>
              <a:t> by using </a:t>
            </a:r>
            <a:r>
              <a:rPr lang="en-US" sz="1200" b="1" dirty="0"/>
              <a:t>annotations</a:t>
            </a:r>
            <a:r>
              <a:rPr lang="en-US" sz="1200" dirty="0"/>
              <a:t> and </a:t>
            </a:r>
            <a:r>
              <a:rPr lang="en-US" sz="1200" b="1" dirty="0"/>
              <a:t>bookmarks</a:t>
            </a:r>
            <a:r>
              <a:rPr lang="en-US" sz="1200" dirty="0"/>
              <a:t> to organize their workspaces so other users can understand them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207" name="Shape 207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/>
            <a:r>
              <a:rPr lang="en-US" sz="3600" b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Section Review</a:t>
            </a:r>
            <a:endParaRPr lang="en" sz="3600" b="1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60745303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311700" y="1276425"/>
            <a:ext cx="5042399" cy="1051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715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sz="1800" dirty="0" smtClean="0"/>
              <a:t>Starting </a:t>
            </a:r>
            <a:r>
              <a:rPr lang="en" sz="1800" dirty="0"/>
              <a:t>FME Workbench</a:t>
            </a:r>
          </a:p>
        </p:txBody>
      </p:sp>
      <p:sp>
        <p:nvSpPr>
          <p:cNvPr id="110" name="Shape 110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Introduction to FME Workbench</a:t>
            </a:r>
          </a:p>
        </p:txBody>
      </p:sp>
      <p:sp>
        <p:nvSpPr>
          <p:cNvPr id="113" name="Shape 113">
            <a:hlinkClick r:id="rId3" action="ppaction://hlinksldjump" highlightClick="1"/>
          </p:cNvPr>
          <p:cNvSpPr txBox="1"/>
          <p:nvPr/>
        </p:nvSpPr>
        <p:spPr>
          <a:xfrm>
            <a:off x="7812800" y="3860725"/>
            <a:ext cx="1059599" cy="892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4800" b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pic>
        <p:nvPicPr>
          <p:cNvPr id="3074" name="Picture 2" descr="https://safe-software.gitbooks.io/fme-desktop-basic-training-2018/content/DesktopBasic1Basics/Images/Img1.005.StartingWorkbench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834" y="1919120"/>
            <a:ext cx="1195200" cy="1280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FME Workbench Components</a:t>
            </a:r>
          </a:p>
        </p:txBody>
      </p:sp>
      <p:pic>
        <p:nvPicPr>
          <p:cNvPr id="2050" name="Picture 2" descr="https://safe-software.gitbooks.io/fme-desktop-basic-training-2018/content/DesktopBasic1Basics/Images/Img1.006.WorkbenchInterfac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70" y="1634525"/>
            <a:ext cx="3805238" cy="205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hape 108"/>
          <p:cNvSpPr txBox="1">
            <a:spLocks noGrp="1"/>
          </p:cNvSpPr>
          <p:nvPr>
            <p:ph type="body" idx="1"/>
          </p:nvPr>
        </p:nvSpPr>
        <p:spPr>
          <a:xfrm>
            <a:off x="4938963" y="1107983"/>
            <a:ext cx="3868199" cy="349409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71500" lvl="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" sz="1800" dirty="0" smtClean="0"/>
              <a:t>Menu/Toolbar</a:t>
            </a:r>
          </a:p>
          <a:p>
            <a:pPr marL="571500" lvl="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" sz="1800" dirty="0" smtClean="0"/>
              <a:t>Canvas</a:t>
            </a:r>
          </a:p>
          <a:p>
            <a:pPr marL="571500" lvl="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" sz="1800" dirty="0" smtClean="0"/>
              <a:t>Navigator</a:t>
            </a:r>
          </a:p>
          <a:p>
            <a:pPr marL="571500" lvl="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" sz="1800" dirty="0" smtClean="0"/>
              <a:t>Parameters</a:t>
            </a:r>
          </a:p>
          <a:p>
            <a:pPr marL="571500" lvl="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" sz="1800" dirty="0" smtClean="0"/>
              <a:t>Transformers</a:t>
            </a:r>
          </a:p>
          <a:p>
            <a:pPr marL="571500" lvl="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" sz="1800" dirty="0" smtClean="0"/>
              <a:t>Log Window</a:t>
            </a:r>
            <a:endParaRPr lang="en" sz="1800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CA" sz="3600" b="1" dirty="0" smtClea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</a:t>
            </a:r>
            <a:r>
              <a:rPr lang="en" sz="3600" b="1" dirty="0" smtClea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ey Components</a:t>
            </a:r>
            <a:endParaRPr lang="en" sz="3600" b="1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7" name="Shape 97"/>
          <p:cNvSpPr txBox="1"/>
          <p:nvPr/>
        </p:nvSpPr>
        <p:spPr>
          <a:xfrm>
            <a:off x="294850" y="1083475"/>
            <a:ext cx="6093300" cy="79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Readers and Writers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Feature Types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Features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1800" dirty="0" smtClean="0">
                <a:latin typeface="Open Sans"/>
                <a:ea typeface="Open Sans"/>
                <a:cs typeface="Open Sans"/>
                <a:sym typeface="Open Sans"/>
              </a:rPr>
              <a:t>Relationships</a:t>
            </a:r>
            <a:endParaRPr lang="en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spcBef>
                <a:spcPts val="0"/>
              </a:spcBef>
              <a:buNone/>
            </a:pPr>
            <a:endParaRPr sz="1800" dirty="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098" name="Picture 2" descr="https://safe-software.gitbooks.io/fme-desktop-basic-training-2018/content/DesktopBasic3WorkspaceDesign/Images/Img3.001.TranslationComponentsSmal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751" y="1083475"/>
            <a:ext cx="3153276" cy="3153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141523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7020900" cy="473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sz="1800" dirty="0"/>
              <a:t>Detach and Deposit in Custom Location</a:t>
            </a:r>
          </a:p>
        </p:txBody>
      </p:sp>
      <p:sp>
        <p:nvSpPr>
          <p:cNvPr id="126" name="Shape 126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Window Control in FME Workbench</a:t>
            </a:r>
          </a:p>
        </p:txBody>
      </p:sp>
      <p:pic>
        <p:nvPicPr>
          <p:cNvPr id="4098" name="Picture 2" descr="https://safe-software.gitbooks.io/fme-desktop-basic-training-2018/content/DesktopBasic1Basics/Images/Img1.014.DraggingWindo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564" y="1751325"/>
            <a:ext cx="2938096" cy="247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360800" cy="3768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sz="1800" dirty="0"/>
              <a:t>The Start Tab</a:t>
            </a:r>
          </a:p>
          <a:p>
            <a:pPr marL="514350" lvl="0" indent="-285750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sz="1800" dirty="0"/>
              <a:t>Generate Workspace Dialog</a:t>
            </a:r>
          </a:p>
          <a:p>
            <a:pPr marL="514350" lvl="0" indent="-285750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sz="1800" dirty="0"/>
              <a:t>Format </a:t>
            </a:r>
            <a:r>
              <a:rPr lang="en" sz="1800" dirty="0" smtClean="0"/>
              <a:t>and Dataset Selection</a:t>
            </a:r>
            <a:endParaRPr lang="en" sz="1800" dirty="0"/>
          </a:p>
          <a:p>
            <a:pPr marL="514350" lvl="0" indent="-285750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sz="1800" dirty="0"/>
              <a:t>Feature Types Dialog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36" name="Shape 136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Creating a Translation</a:t>
            </a:r>
          </a:p>
        </p:txBody>
      </p:sp>
      <p:pic>
        <p:nvPicPr>
          <p:cNvPr id="5122" name="Picture 2" descr="https://safe-software.gitbooks.io/fme-desktop-basic-training-2018/content/DesktopBasic1Basics/Images/Img1.015.GettingStart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861" y="1293310"/>
            <a:ext cx="2076191" cy="985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safe-software.gitbooks.io/fme-desktop-basic-training-2018/content/DesktopBasic1Basics/Images/Img1.016.GenerateWorkspaceDialo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861" y="2602664"/>
            <a:ext cx="1800000" cy="1890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360800" cy="3768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sz="1800" dirty="0"/>
              <a:t>Saving the Workspace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45" name="Shape 145"/>
          <p:cNvSpPr/>
          <p:nvPr/>
        </p:nvSpPr>
        <p:spPr>
          <a:xfrm>
            <a:off x="0" y="0"/>
            <a:ext cx="9144000" cy="793200"/>
          </a:xfrm>
          <a:prstGeom prst="rect">
            <a:avLst/>
          </a:prstGeom>
          <a:solidFill>
            <a:srgbClr val="000000">
              <a:alpha val="780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The New Workspace</a:t>
            </a:r>
          </a:p>
        </p:txBody>
      </p:sp>
      <p:pic>
        <p:nvPicPr>
          <p:cNvPr id="6146" name="Picture 2" descr="https://safe-software.gitbooks.io/fme-desktop-basic-training-2018/content/DesktopBasic1Basics/Images/Img1.019.NewWorkspac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26" y="1032710"/>
            <a:ext cx="3809524" cy="1709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safe-software.gitbooks.io/fme-desktop-basic-training-2018/content/DesktopBasic1Basics/Images/Img1.020.SavingWorkspac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660" y="1887472"/>
            <a:ext cx="2061905" cy="30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378</Words>
  <Application>Microsoft Office PowerPoint</Application>
  <PresentationFormat>On-screen Show (16:9)</PresentationFormat>
  <Paragraphs>178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Arial</vt:lpstr>
      <vt:lpstr>Proxima Nova</vt:lpstr>
      <vt:lpstr>Open Sans</vt:lpstr>
      <vt:lpstr>spearmint</vt:lpstr>
      <vt:lpstr>Lab Demonstration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Translation Basics</dc:title>
  <dc:creator>Mark Ireland</dc:creator>
  <cp:lastModifiedBy>Sam Walker</cp:lastModifiedBy>
  <cp:revision>31</cp:revision>
  <dcterms:modified xsi:type="dcterms:W3CDTF">2018-06-19T17:56:07Z</dcterms:modified>
</cp:coreProperties>
</file>